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323" r:id="rId4"/>
    <p:sldId id="260" r:id="rId5"/>
    <p:sldId id="261" r:id="rId6"/>
    <p:sldId id="324" r:id="rId7"/>
    <p:sldId id="325" r:id="rId8"/>
    <p:sldId id="269" r:id="rId9"/>
    <p:sldId id="270" r:id="rId10"/>
    <p:sldId id="326" r:id="rId11"/>
    <p:sldId id="327" r:id="rId12"/>
    <p:sldId id="276" r:id="rId13"/>
    <p:sldId id="279" r:id="rId14"/>
    <p:sldId id="328" r:id="rId15"/>
    <p:sldId id="329" r:id="rId16"/>
    <p:sldId id="330" r:id="rId17"/>
    <p:sldId id="340" r:id="rId18"/>
    <p:sldId id="341" r:id="rId19"/>
    <p:sldId id="331" r:id="rId20"/>
    <p:sldId id="286" r:id="rId21"/>
    <p:sldId id="339" r:id="rId22"/>
    <p:sldId id="332" r:id="rId23"/>
    <p:sldId id="287" r:id="rId24"/>
    <p:sldId id="333" r:id="rId25"/>
    <p:sldId id="334" r:id="rId26"/>
    <p:sldId id="335" r:id="rId27"/>
    <p:sldId id="336" r:id="rId28"/>
    <p:sldId id="322" r:id="rId29"/>
    <p:sldId id="342" r:id="rId30"/>
    <p:sldId id="343" r:id="rId31"/>
    <p:sldId id="344" r:id="rId32"/>
    <p:sldId id="345" r:id="rId33"/>
    <p:sldId id="346" r:id="rId34"/>
    <p:sldId id="337" r:id="rId35"/>
    <p:sldId id="338" r:id="rId36"/>
  </p:sldIdLst>
  <p:sldSz cx="9144000" cy="6858000" type="screen4x3"/>
  <p:notesSz cx="6888163" cy="100203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05" autoAdjust="0"/>
    <p:restoredTop sz="86323" autoAdjust="0"/>
  </p:normalViewPr>
  <p:slideViewPr>
    <p:cSldViewPr showGuides="1">
      <p:cViewPr varScale="1">
        <p:scale>
          <a:sx n="74" d="100"/>
          <a:sy n="74" d="100"/>
        </p:scale>
        <p:origin x="-109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9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_rels/data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image" Target="../media/image5.gif"/></Relationships>
</file>

<file path=ppt/diagrams/_rels/drawing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image" Target="../media/image5.gif"/></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900A6D-EB5A-4BC9-9E63-0A4573526570}" type="doc">
      <dgm:prSet loTypeId="urn:microsoft.com/office/officeart/2008/layout/PictureAccentList" loCatId="list" qsTypeId="urn:microsoft.com/office/officeart/2005/8/quickstyle/simple5" qsCatId="simple" csTypeId="urn:microsoft.com/office/officeart/2005/8/colors/accent1_4" csCatId="accent1" phldr="1"/>
      <dgm:spPr/>
      <dgm:t>
        <a:bodyPr/>
        <a:lstStyle/>
        <a:p>
          <a:endParaRPr lang="es-EC"/>
        </a:p>
      </dgm:t>
    </dgm:pt>
    <dgm:pt modelId="{CBAD2CC1-96B8-41C6-B0DC-8BEABD0F8290}">
      <dgm:prSet phldrT="[Texto]" custT="1"/>
      <dgm:spPr/>
      <dgm:t>
        <a:bodyPr/>
        <a:lstStyle/>
        <a:p>
          <a:r>
            <a:rPr lang="es-EC" sz="2000" b="1" smtClean="0"/>
            <a:t>¿Cuáles son las características de la Planificación del Diseño Curricular vigente en la Escuela de Equitación de la Fuerza Terrestre?</a:t>
          </a:r>
          <a:endParaRPr lang="es-EC" sz="2000" b="1" dirty="0"/>
        </a:p>
      </dgm:t>
    </dgm:pt>
    <dgm:pt modelId="{A2FDC12F-8E7C-40CD-8631-AC755DC1BC4A}" type="parTrans" cxnId="{2672AF9D-F827-4759-87CD-04A782E82BF9}">
      <dgm:prSet/>
      <dgm:spPr/>
      <dgm:t>
        <a:bodyPr/>
        <a:lstStyle/>
        <a:p>
          <a:endParaRPr lang="es-EC" sz="2400" b="1">
            <a:solidFill>
              <a:schemeClr val="tx1"/>
            </a:solidFill>
          </a:endParaRPr>
        </a:p>
      </dgm:t>
    </dgm:pt>
    <dgm:pt modelId="{A4909333-33EA-4750-ADFD-9D45090F9257}" type="sibTrans" cxnId="{2672AF9D-F827-4759-87CD-04A782E82BF9}">
      <dgm:prSet/>
      <dgm:spPr/>
      <dgm:t>
        <a:bodyPr/>
        <a:lstStyle/>
        <a:p>
          <a:endParaRPr lang="es-EC" sz="2400" b="1">
            <a:solidFill>
              <a:schemeClr val="tx1"/>
            </a:solidFill>
          </a:endParaRPr>
        </a:p>
      </dgm:t>
    </dgm:pt>
    <dgm:pt modelId="{66D5CFBE-C65A-42EF-9A5A-05B1F2F1B837}">
      <dgm:prSet phldrT="[Texto]" custT="1"/>
      <dgm:spPr/>
      <dgm:t>
        <a:bodyPr/>
        <a:lstStyle/>
        <a:p>
          <a:r>
            <a:rPr lang="es-EC" sz="1600" b="1" dirty="0" smtClean="0"/>
            <a:t>La educación es cambiante y necesita que las instituciones educativas se encuentren al tanto de los nuevos modelos y técnicas de educación como son las competencias o destrezas con criterios de desempeño.</a:t>
          </a:r>
        </a:p>
      </dgm:t>
    </dgm:pt>
    <dgm:pt modelId="{FED643BF-DAC7-405D-B30C-F0E4372112B8}" type="parTrans" cxnId="{1CAB714F-8E14-44A0-BA8E-44126D800609}">
      <dgm:prSet/>
      <dgm:spPr/>
      <dgm:t>
        <a:bodyPr/>
        <a:lstStyle/>
        <a:p>
          <a:endParaRPr lang="es-EC" sz="2400" b="1">
            <a:solidFill>
              <a:schemeClr val="tx1"/>
            </a:solidFill>
          </a:endParaRPr>
        </a:p>
      </dgm:t>
    </dgm:pt>
    <dgm:pt modelId="{7A7532FF-625D-4525-A593-B1470BA46555}" type="sibTrans" cxnId="{1CAB714F-8E14-44A0-BA8E-44126D800609}">
      <dgm:prSet/>
      <dgm:spPr/>
      <dgm:t>
        <a:bodyPr/>
        <a:lstStyle/>
        <a:p>
          <a:endParaRPr lang="es-EC" sz="2400" b="1">
            <a:solidFill>
              <a:schemeClr val="tx1"/>
            </a:solidFill>
          </a:endParaRPr>
        </a:p>
      </dgm:t>
    </dgm:pt>
    <dgm:pt modelId="{ED4EECFE-AEFC-4CC4-BF40-459C182D04FC}">
      <dgm:prSet phldrT="[Texto]" custT="1"/>
      <dgm:spPr/>
      <dgm:t>
        <a:bodyPr/>
        <a:lstStyle/>
        <a:p>
          <a:r>
            <a:rPr lang="es-EC" sz="1400" b="1" dirty="0" smtClean="0"/>
            <a:t>El Comando de Educación y Doctrina de la Fuerza Terrestre (CEDFT) rige la educación en el Ejército y tiene escuelas de formación, perfeccionamiento y especialidad, a fin de mantener al personal militar en debidas condiciones de empleo acorde con la jerarquía del militar. La Escuela de Equitación está bajo la administración de este organismo rector de la educación militar.</a:t>
          </a:r>
        </a:p>
      </dgm:t>
    </dgm:pt>
    <dgm:pt modelId="{56FF606F-8D08-4A74-BDCC-C9227C83A9E0}" type="parTrans" cxnId="{C7533B51-AE2F-4DCF-B53C-9B0D869A42F9}">
      <dgm:prSet/>
      <dgm:spPr/>
      <dgm:t>
        <a:bodyPr/>
        <a:lstStyle/>
        <a:p>
          <a:endParaRPr lang="es-EC" sz="2400" b="1">
            <a:solidFill>
              <a:schemeClr val="tx1"/>
            </a:solidFill>
          </a:endParaRPr>
        </a:p>
      </dgm:t>
    </dgm:pt>
    <dgm:pt modelId="{1CBEDDB3-C96B-476D-8898-0F9725F033DD}" type="sibTrans" cxnId="{C7533B51-AE2F-4DCF-B53C-9B0D869A42F9}">
      <dgm:prSet/>
      <dgm:spPr/>
      <dgm:t>
        <a:bodyPr/>
        <a:lstStyle/>
        <a:p>
          <a:endParaRPr lang="es-EC" sz="2400" b="1">
            <a:solidFill>
              <a:schemeClr val="tx1"/>
            </a:solidFill>
          </a:endParaRPr>
        </a:p>
      </dgm:t>
    </dgm:pt>
    <dgm:pt modelId="{92F3433A-CAC2-4722-B6C9-2AAB106D743E}">
      <dgm:prSet phldrT="[Texto]" custT="1"/>
      <dgm:spPr/>
      <dgm:t>
        <a:bodyPr/>
        <a:lstStyle/>
        <a:p>
          <a:r>
            <a:rPr lang="es-EC" sz="1600" b="1" dirty="0" smtClean="0">
              <a:solidFill>
                <a:schemeClr val="tx1"/>
              </a:solidFill>
            </a:rPr>
            <a:t>El CEDFT  ha impartido disposiciones a fin de que se mantenga actualizado los diferentes perfiles y planificación curricular en todas las escuelas de la Fuerza Terrestre.</a:t>
          </a:r>
        </a:p>
      </dgm:t>
    </dgm:pt>
    <dgm:pt modelId="{A02F9322-26C3-4D00-87F6-7E08037FF070}" type="parTrans" cxnId="{FEA9C2CC-B239-44A4-8516-2C6C45A21852}">
      <dgm:prSet/>
      <dgm:spPr/>
      <dgm:t>
        <a:bodyPr/>
        <a:lstStyle/>
        <a:p>
          <a:endParaRPr lang="es-EC" sz="2400" b="1">
            <a:solidFill>
              <a:schemeClr val="tx1"/>
            </a:solidFill>
          </a:endParaRPr>
        </a:p>
      </dgm:t>
    </dgm:pt>
    <dgm:pt modelId="{4152DC5C-5014-40B7-B0DE-3E388CF9BF3D}" type="sibTrans" cxnId="{FEA9C2CC-B239-44A4-8516-2C6C45A21852}">
      <dgm:prSet/>
      <dgm:spPr/>
      <dgm:t>
        <a:bodyPr/>
        <a:lstStyle/>
        <a:p>
          <a:endParaRPr lang="es-EC" sz="2400" b="1">
            <a:solidFill>
              <a:schemeClr val="tx1"/>
            </a:solidFill>
          </a:endParaRPr>
        </a:p>
      </dgm:t>
    </dgm:pt>
    <dgm:pt modelId="{A1E6226A-8362-4ED2-B8C6-035EEF415E9B}">
      <dgm:prSet phldrT="[Texto]" custT="1"/>
      <dgm:spPr/>
      <dgm:t>
        <a:bodyPr/>
        <a:lstStyle/>
        <a:p>
          <a:r>
            <a:rPr lang="es-EC" sz="1600" b="1" smtClean="0">
              <a:solidFill>
                <a:schemeClr val="tx1"/>
              </a:solidFill>
            </a:rPr>
            <a:t>El arma de Caballería Blindada necesita de personal debidamente capacitado para el cuidado y manejo del ganado caballar y que emplee  el mismo  en las actividades de patrullaje tanto interno como de frontera.</a:t>
          </a:r>
          <a:endParaRPr lang="es-EC" sz="1600" b="1" dirty="0" smtClean="0">
            <a:solidFill>
              <a:schemeClr val="tx1"/>
            </a:solidFill>
          </a:endParaRPr>
        </a:p>
      </dgm:t>
    </dgm:pt>
    <dgm:pt modelId="{14693D36-5527-42B4-8943-97EF06814651}" type="parTrans" cxnId="{48B2CC01-1BF5-4B33-8661-AC3520B6691B}">
      <dgm:prSet/>
      <dgm:spPr/>
      <dgm:t>
        <a:bodyPr/>
        <a:lstStyle/>
        <a:p>
          <a:endParaRPr lang="es-EC" sz="2400" b="1">
            <a:solidFill>
              <a:schemeClr val="tx1"/>
            </a:solidFill>
          </a:endParaRPr>
        </a:p>
      </dgm:t>
    </dgm:pt>
    <dgm:pt modelId="{E92D367C-6D51-4550-854B-07FF30820131}" type="sibTrans" cxnId="{48B2CC01-1BF5-4B33-8661-AC3520B6691B}">
      <dgm:prSet/>
      <dgm:spPr/>
      <dgm:t>
        <a:bodyPr/>
        <a:lstStyle/>
        <a:p>
          <a:endParaRPr lang="es-EC" sz="2400" b="1">
            <a:solidFill>
              <a:schemeClr val="tx1"/>
            </a:solidFill>
          </a:endParaRPr>
        </a:p>
      </dgm:t>
    </dgm:pt>
    <dgm:pt modelId="{19389B96-63E0-4503-872F-55040260D124}" type="pres">
      <dgm:prSet presAssocID="{26900A6D-EB5A-4BC9-9E63-0A4573526570}" presName="layout" presStyleCnt="0">
        <dgm:presLayoutVars>
          <dgm:chMax/>
          <dgm:chPref/>
          <dgm:dir/>
          <dgm:animOne val="branch"/>
          <dgm:animLvl val="lvl"/>
          <dgm:resizeHandles/>
        </dgm:presLayoutVars>
      </dgm:prSet>
      <dgm:spPr/>
      <dgm:t>
        <a:bodyPr/>
        <a:lstStyle/>
        <a:p>
          <a:endParaRPr lang="es-EC"/>
        </a:p>
      </dgm:t>
    </dgm:pt>
    <dgm:pt modelId="{A6BB9094-CF05-4C99-95B0-D3EEA9DB8D48}" type="pres">
      <dgm:prSet presAssocID="{CBAD2CC1-96B8-41C6-B0DC-8BEABD0F8290}" presName="root" presStyleCnt="0">
        <dgm:presLayoutVars>
          <dgm:chMax/>
          <dgm:chPref val="4"/>
        </dgm:presLayoutVars>
      </dgm:prSet>
      <dgm:spPr/>
    </dgm:pt>
    <dgm:pt modelId="{D0672146-6B49-4617-81C8-7525D24EE412}" type="pres">
      <dgm:prSet presAssocID="{CBAD2CC1-96B8-41C6-B0DC-8BEABD0F8290}" presName="rootComposite" presStyleCnt="0">
        <dgm:presLayoutVars/>
      </dgm:prSet>
      <dgm:spPr/>
    </dgm:pt>
    <dgm:pt modelId="{8B643EB5-C968-4F56-A697-126B2C9BD633}" type="pres">
      <dgm:prSet presAssocID="{CBAD2CC1-96B8-41C6-B0DC-8BEABD0F8290}" presName="rootText" presStyleLbl="node0" presStyleIdx="0" presStyleCnt="1" custScaleX="134022" custLinFactNeighborX="-1566">
        <dgm:presLayoutVars>
          <dgm:chMax/>
          <dgm:chPref val="4"/>
        </dgm:presLayoutVars>
      </dgm:prSet>
      <dgm:spPr/>
      <dgm:t>
        <a:bodyPr/>
        <a:lstStyle/>
        <a:p>
          <a:endParaRPr lang="es-EC"/>
        </a:p>
      </dgm:t>
    </dgm:pt>
    <dgm:pt modelId="{BDA413DD-314A-444E-80B1-782FE9A3EB94}" type="pres">
      <dgm:prSet presAssocID="{CBAD2CC1-96B8-41C6-B0DC-8BEABD0F8290}" presName="childShape" presStyleCnt="0">
        <dgm:presLayoutVars>
          <dgm:chMax val="0"/>
          <dgm:chPref val="0"/>
        </dgm:presLayoutVars>
      </dgm:prSet>
      <dgm:spPr/>
    </dgm:pt>
    <dgm:pt modelId="{303FEC69-9BA5-4403-A2A9-F583E6BD61CE}" type="pres">
      <dgm:prSet presAssocID="{66D5CFBE-C65A-42EF-9A5A-05B1F2F1B837}" presName="childComposite" presStyleCnt="0">
        <dgm:presLayoutVars>
          <dgm:chMax val="0"/>
          <dgm:chPref val="0"/>
        </dgm:presLayoutVars>
      </dgm:prSet>
      <dgm:spPr/>
    </dgm:pt>
    <dgm:pt modelId="{B2D77C2C-4874-4212-982B-B42A7F15ECDE}" type="pres">
      <dgm:prSet presAssocID="{66D5CFBE-C65A-42EF-9A5A-05B1F2F1B837}" presName="Image" presStyleLbl="node1" presStyleIdx="0" presStyleCnt="4" custLinFactNeighborX="-76231"/>
      <dgm:spPr>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dgm:spPr>
      <dgm:t>
        <a:bodyPr/>
        <a:lstStyle/>
        <a:p>
          <a:endParaRPr lang="es-EC"/>
        </a:p>
      </dgm:t>
    </dgm:pt>
    <dgm:pt modelId="{E00DB87D-1F33-4603-A5EB-CE4722D01BF3}" type="pres">
      <dgm:prSet presAssocID="{66D5CFBE-C65A-42EF-9A5A-05B1F2F1B837}" presName="childText" presStyleLbl="lnNode1" presStyleIdx="0" presStyleCnt="4" custScaleX="140116" custLinFactNeighborX="6333">
        <dgm:presLayoutVars>
          <dgm:chMax val="0"/>
          <dgm:chPref val="0"/>
          <dgm:bulletEnabled val="1"/>
        </dgm:presLayoutVars>
      </dgm:prSet>
      <dgm:spPr/>
      <dgm:t>
        <a:bodyPr/>
        <a:lstStyle/>
        <a:p>
          <a:endParaRPr lang="es-EC"/>
        </a:p>
      </dgm:t>
    </dgm:pt>
    <dgm:pt modelId="{89A54F40-20AE-488A-87FE-6B62D02EA6B2}" type="pres">
      <dgm:prSet presAssocID="{ED4EECFE-AEFC-4CC4-BF40-459C182D04FC}" presName="childComposite" presStyleCnt="0">
        <dgm:presLayoutVars>
          <dgm:chMax val="0"/>
          <dgm:chPref val="0"/>
        </dgm:presLayoutVars>
      </dgm:prSet>
      <dgm:spPr/>
    </dgm:pt>
    <dgm:pt modelId="{63E870D6-D5FB-41A0-98A1-425902889E39}" type="pres">
      <dgm:prSet presAssocID="{ED4EECFE-AEFC-4CC4-BF40-459C182D04FC}" presName="Image" presStyleLbl="node1" presStyleIdx="1" presStyleCnt="4" custLinFactNeighborX="-7623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3000" b="-3000"/>
          </a:stretch>
        </a:blipFill>
      </dgm:spPr>
      <dgm:t>
        <a:bodyPr/>
        <a:lstStyle/>
        <a:p>
          <a:endParaRPr lang="es-EC"/>
        </a:p>
      </dgm:t>
    </dgm:pt>
    <dgm:pt modelId="{D3D4B52D-F74A-4D22-BE96-8899B28C49FD}" type="pres">
      <dgm:prSet presAssocID="{ED4EECFE-AEFC-4CC4-BF40-459C182D04FC}" presName="childText" presStyleLbl="lnNode1" presStyleIdx="1" presStyleCnt="4" custScaleX="140116" custLinFactNeighborX="6333">
        <dgm:presLayoutVars>
          <dgm:chMax val="0"/>
          <dgm:chPref val="0"/>
          <dgm:bulletEnabled val="1"/>
        </dgm:presLayoutVars>
      </dgm:prSet>
      <dgm:spPr/>
      <dgm:t>
        <a:bodyPr/>
        <a:lstStyle/>
        <a:p>
          <a:endParaRPr lang="es-EC"/>
        </a:p>
      </dgm:t>
    </dgm:pt>
    <dgm:pt modelId="{49316DA2-2C96-4C88-AAAC-453CCA754739}" type="pres">
      <dgm:prSet presAssocID="{92F3433A-CAC2-4722-B6C9-2AAB106D743E}" presName="childComposite" presStyleCnt="0">
        <dgm:presLayoutVars>
          <dgm:chMax val="0"/>
          <dgm:chPref val="0"/>
        </dgm:presLayoutVars>
      </dgm:prSet>
      <dgm:spPr/>
    </dgm:pt>
    <dgm:pt modelId="{B0528AF6-F72A-46FF-B894-9E3045C218D9}" type="pres">
      <dgm:prSet presAssocID="{92F3433A-CAC2-4722-B6C9-2AAB106D743E}" presName="Image" presStyleLbl="node1" presStyleIdx="2" presStyleCnt="4" custLinFactNeighborX="-7623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3000" b="-3000"/>
          </a:stretch>
        </a:blipFill>
      </dgm:spPr>
      <dgm:t>
        <a:bodyPr/>
        <a:lstStyle/>
        <a:p>
          <a:endParaRPr lang="es-EC"/>
        </a:p>
      </dgm:t>
    </dgm:pt>
    <dgm:pt modelId="{E184F205-C169-45CE-B54B-8C4250B5C839}" type="pres">
      <dgm:prSet presAssocID="{92F3433A-CAC2-4722-B6C9-2AAB106D743E}" presName="childText" presStyleLbl="lnNode1" presStyleIdx="2" presStyleCnt="4" custScaleX="140116" custLinFactNeighborX="6333">
        <dgm:presLayoutVars>
          <dgm:chMax val="0"/>
          <dgm:chPref val="0"/>
          <dgm:bulletEnabled val="1"/>
        </dgm:presLayoutVars>
      </dgm:prSet>
      <dgm:spPr/>
      <dgm:t>
        <a:bodyPr/>
        <a:lstStyle/>
        <a:p>
          <a:endParaRPr lang="es-EC"/>
        </a:p>
      </dgm:t>
    </dgm:pt>
    <dgm:pt modelId="{0A11D391-D9C1-46D6-AC15-94CDDA897A7E}" type="pres">
      <dgm:prSet presAssocID="{A1E6226A-8362-4ED2-B8C6-035EEF415E9B}" presName="childComposite" presStyleCnt="0">
        <dgm:presLayoutVars>
          <dgm:chMax val="0"/>
          <dgm:chPref val="0"/>
        </dgm:presLayoutVars>
      </dgm:prSet>
      <dgm:spPr/>
    </dgm:pt>
    <dgm:pt modelId="{ED04E040-CCAD-4173-A5A1-D84E57EAA57C}" type="pres">
      <dgm:prSet presAssocID="{A1E6226A-8362-4ED2-B8C6-035EEF415E9B}" presName="Image" presStyleLbl="node1" presStyleIdx="3" presStyleCnt="4" custLinFactNeighborX="-76231"/>
      <dgm:spPr>
        <a:blipFill>
          <a:blip xmlns:r="http://schemas.openxmlformats.org/officeDocument/2006/relationships" r:embed="rId3">
            <a:extLst>
              <a:ext uri="{28A0092B-C50C-407E-A947-70E740481C1C}">
                <a14:useLocalDpi xmlns:a14="http://schemas.microsoft.com/office/drawing/2010/main" val="0"/>
              </a:ext>
            </a:extLst>
          </a:blip>
          <a:srcRect/>
          <a:stretch>
            <a:fillRect l="-21000" r="-21000"/>
          </a:stretch>
        </a:blipFill>
      </dgm:spPr>
      <dgm:t>
        <a:bodyPr/>
        <a:lstStyle/>
        <a:p>
          <a:endParaRPr lang="es-EC"/>
        </a:p>
      </dgm:t>
    </dgm:pt>
    <dgm:pt modelId="{8A5C61E7-44D6-4767-960D-BD84830ABC11}" type="pres">
      <dgm:prSet presAssocID="{A1E6226A-8362-4ED2-B8C6-035EEF415E9B}" presName="childText" presStyleLbl="lnNode1" presStyleIdx="3" presStyleCnt="4" custScaleX="140116" custLinFactNeighborX="6333">
        <dgm:presLayoutVars>
          <dgm:chMax val="0"/>
          <dgm:chPref val="0"/>
          <dgm:bulletEnabled val="1"/>
        </dgm:presLayoutVars>
      </dgm:prSet>
      <dgm:spPr/>
      <dgm:t>
        <a:bodyPr/>
        <a:lstStyle/>
        <a:p>
          <a:endParaRPr lang="es-EC"/>
        </a:p>
      </dgm:t>
    </dgm:pt>
  </dgm:ptLst>
  <dgm:cxnLst>
    <dgm:cxn modelId="{2672AF9D-F827-4759-87CD-04A782E82BF9}" srcId="{26900A6D-EB5A-4BC9-9E63-0A4573526570}" destId="{CBAD2CC1-96B8-41C6-B0DC-8BEABD0F8290}" srcOrd="0" destOrd="0" parTransId="{A2FDC12F-8E7C-40CD-8631-AC755DC1BC4A}" sibTransId="{A4909333-33EA-4750-ADFD-9D45090F9257}"/>
    <dgm:cxn modelId="{1649EC65-A459-4DEF-A71F-BB1A22E21FB6}" type="presOf" srcId="{66D5CFBE-C65A-42EF-9A5A-05B1F2F1B837}" destId="{E00DB87D-1F33-4603-A5EB-CE4722D01BF3}" srcOrd="0" destOrd="0" presId="urn:microsoft.com/office/officeart/2008/layout/PictureAccentList"/>
    <dgm:cxn modelId="{FEA9C2CC-B239-44A4-8516-2C6C45A21852}" srcId="{CBAD2CC1-96B8-41C6-B0DC-8BEABD0F8290}" destId="{92F3433A-CAC2-4722-B6C9-2AAB106D743E}" srcOrd="2" destOrd="0" parTransId="{A02F9322-26C3-4D00-87F6-7E08037FF070}" sibTransId="{4152DC5C-5014-40B7-B0DE-3E388CF9BF3D}"/>
    <dgm:cxn modelId="{1CAB714F-8E14-44A0-BA8E-44126D800609}" srcId="{CBAD2CC1-96B8-41C6-B0DC-8BEABD0F8290}" destId="{66D5CFBE-C65A-42EF-9A5A-05B1F2F1B837}" srcOrd="0" destOrd="0" parTransId="{FED643BF-DAC7-405D-B30C-F0E4372112B8}" sibTransId="{7A7532FF-625D-4525-A593-B1470BA46555}"/>
    <dgm:cxn modelId="{CD21AA63-8C22-4AD6-8000-6A62D21EFFE3}" type="presOf" srcId="{CBAD2CC1-96B8-41C6-B0DC-8BEABD0F8290}" destId="{8B643EB5-C968-4F56-A697-126B2C9BD633}" srcOrd="0" destOrd="0" presId="urn:microsoft.com/office/officeart/2008/layout/PictureAccentList"/>
    <dgm:cxn modelId="{592E544A-BEC5-44BD-98D0-868D97C9A538}" type="presOf" srcId="{26900A6D-EB5A-4BC9-9E63-0A4573526570}" destId="{19389B96-63E0-4503-872F-55040260D124}" srcOrd="0" destOrd="0" presId="urn:microsoft.com/office/officeart/2008/layout/PictureAccentList"/>
    <dgm:cxn modelId="{78912A3A-D05D-4F55-A210-6C16F6AEF02F}" type="presOf" srcId="{A1E6226A-8362-4ED2-B8C6-035EEF415E9B}" destId="{8A5C61E7-44D6-4767-960D-BD84830ABC11}" srcOrd="0" destOrd="0" presId="urn:microsoft.com/office/officeart/2008/layout/PictureAccentList"/>
    <dgm:cxn modelId="{05D1815A-A9E4-4E5B-82A0-45B870017436}" type="presOf" srcId="{92F3433A-CAC2-4722-B6C9-2AAB106D743E}" destId="{E184F205-C169-45CE-B54B-8C4250B5C839}" srcOrd="0" destOrd="0" presId="urn:microsoft.com/office/officeart/2008/layout/PictureAccentList"/>
    <dgm:cxn modelId="{48B2CC01-1BF5-4B33-8661-AC3520B6691B}" srcId="{CBAD2CC1-96B8-41C6-B0DC-8BEABD0F8290}" destId="{A1E6226A-8362-4ED2-B8C6-035EEF415E9B}" srcOrd="3" destOrd="0" parTransId="{14693D36-5527-42B4-8943-97EF06814651}" sibTransId="{E92D367C-6D51-4550-854B-07FF30820131}"/>
    <dgm:cxn modelId="{FF65116E-461F-41E9-8066-2816490889EB}" type="presOf" srcId="{ED4EECFE-AEFC-4CC4-BF40-459C182D04FC}" destId="{D3D4B52D-F74A-4D22-BE96-8899B28C49FD}" srcOrd="0" destOrd="0" presId="urn:microsoft.com/office/officeart/2008/layout/PictureAccentList"/>
    <dgm:cxn modelId="{C7533B51-AE2F-4DCF-B53C-9B0D869A42F9}" srcId="{CBAD2CC1-96B8-41C6-B0DC-8BEABD0F8290}" destId="{ED4EECFE-AEFC-4CC4-BF40-459C182D04FC}" srcOrd="1" destOrd="0" parTransId="{56FF606F-8D08-4A74-BDCC-C9227C83A9E0}" sibTransId="{1CBEDDB3-C96B-476D-8898-0F9725F033DD}"/>
    <dgm:cxn modelId="{EE7039D0-679D-4B4E-8C14-9EF343FA29B9}" type="presParOf" srcId="{19389B96-63E0-4503-872F-55040260D124}" destId="{A6BB9094-CF05-4C99-95B0-D3EEA9DB8D48}" srcOrd="0" destOrd="0" presId="urn:microsoft.com/office/officeart/2008/layout/PictureAccentList"/>
    <dgm:cxn modelId="{811511DF-0135-4797-8C35-3450E9E14920}" type="presParOf" srcId="{A6BB9094-CF05-4C99-95B0-D3EEA9DB8D48}" destId="{D0672146-6B49-4617-81C8-7525D24EE412}" srcOrd="0" destOrd="0" presId="urn:microsoft.com/office/officeart/2008/layout/PictureAccentList"/>
    <dgm:cxn modelId="{FA62B852-6857-44D5-8DD1-F48D4AAE602F}" type="presParOf" srcId="{D0672146-6B49-4617-81C8-7525D24EE412}" destId="{8B643EB5-C968-4F56-A697-126B2C9BD633}" srcOrd="0" destOrd="0" presId="urn:microsoft.com/office/officeart/2008/layout/PictureAccentList"/>
    <dgm:cxn modelId="{9D8C1BE4-B750-4DF7-916E-0F9779D62FD1}" type="presParOf" srcId="{A6BB9094-CF05-4C99-95B0-D3EEA9DB8D48}" destId="{BDA413DD-314A-444E-80B1-782FE9A3EB94}" srcOrd="1" destOrd="0" presId="urn:microsoft.com/office/officeart/2008/layout/PictureAccentList"/>
    <dgm:cxn modelId="{262A407D-3590-4B52-A99C-A7B2AB72A96C}" type="presParOf" srcId="{BDA413DD-314A-444E-80B1-782FE9A3EB94}" destId="{303FEC69-9BA5-4403-A2A9-F583E6BD61CE}" srcOrd="0" destOrd="0" presId="urn:microsoft.com/office/officeart/2008/layout/PictureAccentList"/>
    <dgm:cxn modelId="{0115998B-2D68-4613-9D73-D4496AEC06C0}" type="presParOf" srcId="{303FEC69-9BA5-4403-A2A9-F583E6BD61CE}" destId="{B2D77C2C-4874-4212-982B-B42A7F15ECDE}" srcOrd="0" destOrd="0" presId="urn:microsoft.com/office/officeart/2008/layout/PictureAccentList"/>
    <dgm:cxn modelId="{96DB2BA8-99F2-4817-9164-D3CBB99ACCA3}" type="presParOf" srcId="{303FEC69-9BA5-4403-A2A9-F583E6BD61CE}" destId="{E00DB87D-1F33-4603-A5EB-CE4722D01BF3}" srcOrd="1" destOrd="0" presId="urn:microsoft.com/office/officeart/2008/layout/PictureAccentList"/>
    <dgm:cxn modelId="{27305E1D-78E6-41A6-AF86-A508B9B158E8}" type="presParOf" srcId="{BDA413DD-314A-444E-80B1-782FE9A3EB94}" destId="{89A54F40-20AE-488A-87FE-6B62D02EA6B2}" srcOrd="1" destOrd="0" presId="urn:microsoft.com/office/officeart/2008/layout/PictureAccentList"/>
    <dgm:cxn modelId="{5C460DF2-9E8F-4E73-BED8-D837B10649B6}" type="presParOf" srcId="{89A54F40-20AE-488A-87FE-6B62D02EA6B2}" destId="{63E870D6-D5FB-41A0-98A1-425902889E39}" srcOrd="0" destOrd="0" presId="urn:microsoft.com/office/officeart/2008/layout/PictureAccentList"/>
    <dgm:cxn modelId="{2BAD71A9-DDE5-4D14-921A-E3D5E55E47F1}" type="presParOf" srcId="{89A54F40-20AE-488A-87FE-6B62D02EA6B2}" destId="{D3D4B52D-F74A-4D22-BE96-8899B28C49FD}" srcOrd="1" destOrd="0" presId="urn:microsoft.com/office/officeart/2008/layout/PictureAccentList"/>
    <dgm:cxn modelId="{CC75DFE1-6035-420E-AD87-6E5B642DB157}" type="presParOf" srcId="{BDA413DD-314A-444E-80B1-782FE9A3EB94}" destId="{49316DA2-2C96-4C88-AAAC-453CCA754739}" srcOrd="2" destOrd="0" presId="urn:microsoft.com/office/officeart/2008/layout/PictureAccentList"/>
    <dgm:cxn modelId="{42EC8160-3FC3-463E-A2EF-C8C281592FED}" type="presParOf" srcId="{49316DA2-2C96-4C88-AAAC-453CCA754739}" destId="{B0528AF6-F72A-46FF-B894-9E3045C218D9}" srcOrd="0" destOrd="0" presId="urn:microsoft.com/office/officeart/2008/layout/PictureAccentList"/>
    <dgm:cxn modelId="{519D5AA6-7552-42CC-8961-ABD931E54C6F}" type="presParOf" srcId="{49316DA2-2C96-4C88-AAAC-453CCA754739}" destId="{E184F205-C169-45CE-B54B-8C4250B5C839}" srcOrd="1" destOrd="0" presId="urn:microsoft.com/office/officeart/2008/layout/PictureAccentList"/>
    <dgm:cxn modelId="{7EBD7675-143F-4BA0-982A-873F582788DE}" type="presParOf" srcId="{BDA413DD-314A-444E-80B1-782FE9A3EB94}" destId="{0A11D391-D9C1-46D6-AC15-94CDDA897A7E}" srcOrd="3" destOrd="0" presId="urn:microsoft.com/office/officeart/2008/layout/PictureAccentList"/>
    <dgm:cxn modelId="{D9891590-3CF1-4C21-BBF9-D65118974F0C}" type="presParOf" srcId="{0A11D391-D9C1-46D6-AC15-94CDDA897A7E}" destId="{ED04E040-CCAD-4173-A5A1-D84E57EAA57C}" srcOrd="0" destOrd="0" presId="urn:microsoft.com/office/officeart/2008/layout/PictureAccentList"/>
    <dgm:cxn modelId="{1D4EE348-BB66-4A9B-8D30-56F23DA70E11}" type="presParOf" srcId="{0A11D391-D9C1-46D6-AC15-94CDDA897A7E}" destId="{8A5C61E7-44D6-4767-960D-BD84830ABC11}"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85CCBD-55BB-4F27-AD0A-1628C78B39E9}" type="doc">
      <dgm:prSet loTypeId="urn:microsoft.com/office/officeart/2005/8/layout/hierarchy3" loCatId="hierarchy" qsTypeId="urn:microsoft.com/office/officeart/2005/8/quickstyle/simple4" qsCatId="simple" csTypeId="urn:microsoft.com/office/officeart/2005/8/colors/accent3_2" csCatId="accent3" phldr="1"/>
      <dgm:spPr/>
      <dgm:t>
        <a:bodyPr/>
        <a:lstStyle/>
        <a:p>
          <a:endParaRPr lang="es-EC"/>
        </a:p>
      </dgm:t>
    </dgm:pt>
    <dgm:pt modelId="{4614C15D-9ABA-44B9-B43B-8CA1B1998D6A}">
      <dgm:prSet phldrT="[Texto]"/>
      <dgm:spPr/>
      <dgm:t>
        <a:bodyPr/>
        <a:lstStyle/>
        <a:p>
          <a:r>
            <a:rPr lang="es-MX" dirty="0" smtClean="0">
              <a:solidFill>
                <a:schemeClr val="tx1"/>
              </a:solidFill>
            </a:rPr>
            <a:t>Describir las características del Diseño Curricular vigente en la Escuela de Equitación de la Fuerza Terrestre</a:t>
          </a:r>
          <a:endParaRPr lang="es-EC" dirty="0">
            <a:solidFill>
              <a:schemeClr val="tx1"/>
            </a:solidFill>
          </a:endParaRPr>
        </a:p>
      </dgm:t>
    </dgm:pt>
    <dgm:pt modelId="{EFD8D1D5-98FC-40B6-9EF7-86A6575840DF}" type="parTrans" cxnId="{B68F2E7E-7AF9-4A93-A3FE-A6817DB8324C}">
      <dgm:prSet/>
      <dgm:spPr/>
      <dgm:t>
        <a:bodyPr/>
        <a:lstStyle/>
        <a:p>
          <a:endParaRPr lang="es-EC"/>
        </a:p>
      </dgm:t>
    </dgm:pt>
    <dgm:pt modelId="{7038E3BD-42C5-4D5F-8C6E-D32DD4BB2E86}" type="sibTrans" cxnId="{B68F2E7E-7AF9-4A93-A3FE-A6817DB8324C}">
      <dgm:prSet/>
      <dgm:spPr/>
      <dgm:t>
        <a:bodyPr/>
        <a:lstStyle/>
        <a:p>
          <a:endParaRPr lang="es-EC"/>
        </a:p>
      </dgm:t>
    </dgm:pt>
    <dgm:pt modelId="{4C0B14C1-51DC-44C2-B534-5E87E1B684C2}">
      <dgm:prSet phldrT="[Texto]"/>
      <dgm:spPr/>
      <dgm:t>
        <a:bodyPr/>
        <a:lstStyle/>
        <a:p>
          <a:r>
            <a:rPr lang="es-EC" smtClean="0"/>
            <a:t>Revisar  la Planificación vigente del diseño curricular</a:t>
          </a:r>
          <a:endParaRPr lang="es-EC" dirty="0"/>
        </a:p>
      </dgm:t>
    </dgm:pt>
    <dgm:pt modelId="{45D6F2F7-9E63-4078-A434-384BFFA32F00}" type="parTrans" cxnId="{62767DDF-5214-4E90-A7B6-A6895447F3F4}">
      <dgm:prSet/>
      <dgm:spPr/>
      <dgm:t>
        <a:bodyPr/>
        <a:lstStyle/>
        <a:p>
          <a:endParaRPr lang="es-EC"/>
        </a:p>
      </dgm:t>
    </dgm:pt>
    <dgm:pt modelId="{62EE1C02-DC6C-4776-920E-A57FBD0A9746}" type="sibTrans" cxnId="{62767DDF-5214-4E90-A7B6-A6895447F3F4}">
      <dgm:prSet/>
      <dgm:spPr/>
      <dgm:t>
        <a:bodyPr/>
        <a:lstStyle/>
        <a:p>
          <a:endParaRPr lang="es-EC"/>
        </a:p>
      </dgm:t>
    </dgm:pt>
    <dgm:pt modelId="{1DB98A44-6857-4CB5-A69F-3AA4D6F203C1}">
      <dgm:prSet phldrT="[Texto]"/>
      <dgm:spPr/>
      <dgm:t>
        <a:bodyPr/>
        <a:lstStyle/>
        <a:p>
          <a:r>
            <a:rPr lang="es-EC" smtClean="0"/>
            <a:t>Analizar los perfiles de los cursos de especialización impartidos en la Escuela de Equitación de la Fuerza Terrestre (E.E.F.T.) </a:t>
          </a:r>
          <a:endParaRPr lang="es-EC" dirty="0"/>
        </a:p>
      </dgm:t>
    </dgm:pt>
    <dgm:pt modelId="{0C2C72A6-2963-4824-9309-F38E58B3D219}" type="parTrans" cxnId="{1CE99086-53F3-49A2-8A3A-781C39C2DEF6}">
      <dgm:prSet/>
      <dgm:spPr/>
      <dgm:t>
        <a:bodyPr/>
        <a:lstStyle/>
        <a:p>
          <a:endParaRPr lang="es-EC"/>
        </a:p>
      </dgm:t>
    </dgm:pt>
    <dgm:pt modelId="{D261DC27-6439-4D80-9956-84B4584E16AE}" type="sibTrans" cxnId="{1CE99086-53F3-49A2-8A3A-781C39C2DEF6}">
      <dgm:prSet/>
      <dgm:spPr/>
      <dgm:t>
        <a:bodyPr/>
        <a:lstStyle/>
        <a:p>
          <a:endParaRPr lang="es-EC"/>
        </a:p>
      </dgm:t>
    </dgm:pt>
    <dgm:pt modelId="{0AA29445-51D2-40ED-866F-2092070377D8}">
      <dgm:prSet phldrT="[Texto]"/>
      <dgm:spPr/>
      <dgm:t>
        <a:bodyPr/>
        <a:lstStyle/>
        <a:p>
          <a:r>
            <a:rPr lang="es-EC" smtClean="0"/>
            <a:t>Diseñar el Macro y Meso currículo por competencias para los cursos de especialización de la Escuela de Equitación de la Fuerza Terrestre</a:t>
          </a:r>
          <a:endParaRPr lang="es-EC" dirty="0"/>
        </a:p>
      </dgm:t>
    </dgm:pt>
    <dgm:pt modelId="{E44F0540-EC01-46AA-8E5D-F93505E2C120}" type="parTrans" cxnId="{383BD678-D39C-45DB-85D1-3FE52F2CCEC7}">
      <dgm:prSet/>
      <dgm:spPr/>
      <dgm:t>
        <a:bodyPr/>
        <a:lstStyle/>
        <a:p>
          <a:endParaRPr lang="es-EC"/>
        </a:p>
      </dgm:t>
    </dgm:pt>
    <dgm:pt modelId="{1C1006D6-7A9A-4E2D-91E6-03B55BCC737E}" type="sibTrans" cxnId="{383BD678-D39C-45DB-85D1-3FE52F2CCEC7}">
      <dgm:prSet/>
      <dgm:spPr/>
      <dgm:t>
        <a:bodyPr/>
        <a:lstStyle/>
        <a:p>
          <a:endParaRPr lang="es-EC"/>
        </a:p>
      </dgm:t>
    </dgm:pt>
    <dgm:pt modelId="{CB043178-5B01-42D8-BC5F-BB67D16EC76B}" type="pres">
      <dgm:prSet presAssocID="{0285CCBD-55BB-4F27-AD0A-1628C78B39E9}" presName="diagram" presStyleCnt="0">
        <dgm:presLayoutVars>
          <dgm:chPref val="1"/>
          <dgm:dir/>
          <dgm:animOne val="branch"/>
          <dgm:animLvl val="lvl"/>
          <dgm:resizeHandles/>
        </dgm:presLayoutVars>
      </dgm:prSet>
      <dgm:spPr/>
      <dgm:t>
        <a:bodyPr/>
        <a:lstStyle/>
        <a:p>
          <a:endParaRPr lang="es-EC"/>
        </a:p>
      </dgm:t>
    </dgm:pt>
    <dgm:pt modelId="{6C49DBEE-D7D2-4262-BED8-BDFE3FB29887}" type="pres">
      <dgm:prSet presAssocID="{4614C15D-9ABA-44B9-B43B-8CA1B1998D6A}" presName="root" presStyleCnt="0"/>
      <dgm:spPr/>
    </dgm:pt>
    <dgm:pt modelId="{AD9F2C35-A2CF-4EFA-AA77-75E9A1E1AAB6}" type="pres">
      <dgm:prSet presAssocID="{4614C15D-9ABA-44B9-B43B-8CA1B1998D6A}" presName="rootComposite" presStyleCnt="0"/>
      <dgm:spPr/>
    </dgm:pt>
    <dgm:pt modelId="{D256E6A3-C5DB-4339-9654-46FA6C9FAC5B}" type="pres">
      <dgm:prSet presAssocID="{4614C15D-9ABA-44B9-B43B-8CA1B1998D6A}" presName="rootText" presStyleLbl="node1" presStyleIdx="0" presStyleCnt="1" custScaleX="356794"/>
      <dgm:spPr/>
      <dgm:t>
        <a:bodyPr/>
        <a:lstStyle/>
        <a:p>
          <a:endParaRPr lang="es-EC"/>
        </a:p>
      </dgm:t>
    </dgm:pt>
    <dgm:pt modelId="{98B4D6F9-F71A-4EDA-BA9E-F21A6E0677EA}" type="pres">
      <dgm:prSet presAssocID="{4614C15D-9ABA-44B9-B43B-8CA1B1998D6A}" presName="rootConnector" presStyleLbl="node1" presStyleIdx="0" presStyleCnt="1"/>
      <dgm:spPr/>
      <dgm:t>
        <a:bodyPr/>
        <a:lstStyle/>
        <a:p>
          <a:endParaRPr lang="es-EC"/>
        </a:p>
      </dgm:t>
    </dgm:pt>
    <dgm:pt modelId="{247979C2-3740-44FB-8EEF-977DD5479A82}" type="pres">
      <dgm:prSet presAssocID="{4614C15D-9ABA-44B9-B43B-8CA1B1998D6A}" presName="childShape" presStyleCnt="0"/>
      <dgm:spPr/>
    </dgm:pt>
    <dgm:pt modelId="{CFC5D150-15FF-40D8-B6B6-C01AF78A99D9}" type="pres">
      <dgm:prSet presAssocID="{45D6F2F7-9E63-4078-A434-384BFFA32F00}" presName="Name13" presStyleLbl="parChTrans1D2" presStyleIdx="0" presStyleCnt="3"/>
      <dgm:spPr/>
      <dgm:t>
        <a:bodyPr/>
        <a:lstStyle/>
        <a:p>
          <a:endParaRPr lang="es-EC"/>
        </a:p>
      </dgm:t>
    </dgm:pt>
    <dgm:pt modelId="{AE93CA8A-9CC9-40EF-80CF-D1330627946D}" type="pres">
      <dgm:prSet presAssocID="{4C0B14C1-51DC-44C2-B534-5E87E1B684C2}" presName="childText" presStyleLbl="bgAcc1" presStyleIdx="0" presStyleCnt="3" custScaleX="406994">
        <dgm:presLayoutVars>
          <dgm:bulletEnabled val="1"/>
        </dgm:presLayoutVars>
      </dgm:prSet>
      <dgm:spPr/>
      <dgm:t>
        <a:bodyPr/>
        <a:lstStyle/>
        <a:p>
          <a:endParaRPr lang="es-EC"/>
        </a:p>
      </dgm:t>
    </dgm:pt>
    <dgm:pt modelId="{85272EA6-5A19-4BD6-A5E7-F24CD8F3C686}" type="pres">
      <dgm:prSet presAssocID="{0C2C72A6-2963-4824-9309-F38E58B3D219}" presName="Name13" presStyleLbl="parChTrans1D2" presStyleIdx="1" presStyleCnt="3"/>
      <dgm:spPr/>
      <dgm:t>
        <a:bodyPr/>
        <a:lstStyle/>
        <a:p>
          <a:endParaRPr lang="es-EC"/>
        </a:p>
      </dgm:t>
    </dgm:pt>
    <dgm:pt modelId="{9099B601-9B1C-4D23-8C80-F05EF02DF0B6}" type="pres">
      <dgm:prSet presAssocID="{1DB98A44-6857-4CB5-A69F-3AA4D6F203C1}" presName="childText" presStyleLbl="bgAcc1" presStyleIdx="1" presStyleCnt="3" custScaleX="406994">
        <dgm:presLayoutVars>
          <dgm:bulletEnabled val="1"/>
        </dgm:presLayoutVars>
      </dgm:prSet>
      <dgm:spPr/>
      <dgm:t>
        <a:bodyPr/>
        <a:lstStyle/>
        <a:p>
          <a:endParaRPr lang="es-EC"/>
        </a:p>
      </dgm:t>
    </dgm:pt>
    <dgm:pt modelId="{AE27AF85-42B4-4AD4-AAE9-5ADFE5381C51}" type="pres">
      <dgm:prSet presAssocID="{E44F0540-EC01-46AA-8E5D-F93505E2C120}" presName="Name13" presStyleLbl="parChTrans1D2" presStyleIdx="2" presStyleCnt="3"/>
      <dgm:spPr/>
      <dgm:t>
        <a:bodyPr/>
        <a:lstStyle/>
        <a:p>
          <a:endParaRPr lang="es-EC"/>
        </a:p>
      </dgm:t>
    </dgm:pt>
    <dgm:pt modelId="{8A7406D0-9448-4724-95C5-302D84713948}" type="pres">
      <dgm:prSet presAssocID="{0AA29445-51D2-40ED-866F-2092070377D8}" presName="childText" presStyleLbl="bgAcc1" presStyleIdx="2" presStyleCnt="3" custScaleX="406994">
        <dgm:presLayoutVars>
          <dgm:bulletEnabled val="1"/>
        </dgm:presLayoutVars>
      </dgm:prSet>
      <dgm:spPr/>
      <dgm:t>
        <a:bodyPr/>
        <a:lstStyle/>
        <a:p>
          <a:endParaRPr lang="es-EC"/>
        </a:p>
      </dgm:t>
    </dgm:pt>
  </dgm:ptLst>
  <dgm:cxnLst>
    <dgm:cxn modelId="{D9FBDEE7-0E94-4A6E-8E33-EA0D3ABB2EC8}" type="presOf" srcId="{4614C15D-9ABA-44B9-B43B-8CA1B1998D6A}" destId="{D256E6A3-C5DB-4339-9654-46FA6C9FAC5B}" srcOrd="0" destOrd="0" presId="urn:microsoft.com/office/officeart/2005/8/layout/hierarchy3"/>
    <dgm:cxn modelId="{4AE8C391-A38F-48F0-8E85-6B1941926F2E}" type="presOf" srcId="{4C0B14C1-51DC-44C2-B534-5E87E1B684C2}" destId="{AE93CA8A-9CC9-40EF-80CF-D1330627946D}" srcOrd="0" destOrd="0" presId="urn:microsoft.com/office/officeart/2005/8/layout/hierarchy3"/>
    <dgm:cxn modelId="{62767DDF-5214-4E90-A7B6-A6895447F3F4}" srcId="{4614C15D-9ABA-44B9-B43B-8CA1B1998D6A}" destId="{4C0B14C1-51DC-44C2-B534-5E87E1B684C2}" srcOrd="0" destOrd="0" parTransId="{45D6F2F7-9E63-4078-A434-384BFFA32F00}" sibTransId="{62EE1C02-DC6C-4776-920E-A57FBD0A9746}"/>
    <dgm:cxn modelId="{B68F2E7E-7AF9-4A93-A3FE-A6817DB8324C}" srcId="{0285CCBD-55BB-4F27-AD0A-1628C78B39E9}" destId="{4614C15D-9ABA-44B9-B43B-8CA1B1998D6A}" srcOrd="0" destOrd="0" parTransId="{EFD8D1D5-98FC-40B6-9EF7-86A6575840DF}" sibTransId="{7038E3BD-42C5-4D5F-8C6E-D32DD4BB2E86}"/>
    <dgm:cxn modelId="{C30BF120-2FDD-48B6-BD8C-648BB8BB986A}" type="presOf" srcId="{0AA29445-51D2-40ED-866F-2092070377D8}" destId="{8A7406D0-9448-4724-95C5-302D84713948}" srcOrd="0" destOrd="0" presId="urn:microsoft.com/office/officeart/2005/8/layout/hierarchy3"/>
    <dgm:cxn modelId="{C400D829-05EA-4536-B27A-B7FE21DB969A}" type="presOf" srcId="{0285CCBD-55BB-4F27-AD0A-1628C78B39E9}" destId="{CB043178-5B01-42D8-BC5F-BB67D16EC76B}" srcOrd="0" destOrd="0" presId="urn:microsoft.com/office/officeart/2005/8/layout/hierarchy3"/>
    <dgm:cxn modelId="{AEA48B02-49F1-47B6-8783-A0A864DB370B}" type="presOf" srcId="{1DB98A44-6857-4CB5-A69F-3AA4D6F203C1}" destId="{9099B601-9B1C-4D23-8C80-F05EF02DF0B6}" srcOrd="0" destOrd="0" presId="urn:microsoft.com/office/officeart/2005/8/layout/hierarchy3"/>
    <dgm:cxn modelId="{9594AC16-D8DD-4FEA-8E13-602B792A6496}" type="presOf" srcId="{45D6F2F7-9E63-4078-A434-384BFFA32F00}" destId="{CFC5D150-15FF-40D8-B6B6-C01AF78A99D9}" srcOrd="0" destOrd="0" presId="urn:microsoft.com/office/officeart/2005/8/layout/hierarchy3"/>
    <dgm:cxn modelId="{4E246A1E-BE32-4DC0-82A0-3F3D0D3A42D4}" type="presOf" srcId="{4614C15D-9ABA-44B9-B43B-8CA1B1998D6A}" destId="{98B4D6F9-F71A-4EDA-BA9E-F21A6E0677EA}" srcOrd="1" destOrd="0" presId="urn:microsoft.com/office/officeart/2005/8/layout/hierarchy3"/>
    <dgm:cxn modelId="{A82B9F8D-166C-4E06-A0A4-FFBC8F8A0CA4}" type="presOf" srcId="{E44F0540-EC01-46AA-8E5D-F93505E2C120}" destId="{AE27AF85-42B4-4AD4-AAE9-5ADFE5381C51}" srcOrd="0" destOrd="0" presId="urn:microsoft.com/office/officeart/2005/8/layout/hierarchy3"/>
    <dgm:cxn modelId="{1CE99086-53F3-49A2-8A3A-781C39C2DEF6}" srcId="{4614C15D-9ABA-44B9-B43B-8CA1B1998D6A}" destId="{1DB98A44-6857-4CB5-A69F-3AA4D6F203C1}" srcOrd="1" destOrd="0" parTransId="{0C2C72A6-2963-4824-9309-F38E58B3D219}" sibTransId="{D261DC27-6439-4D80-9956-84B4584E16AE}"/>
    <dgm:cxn modelId="{383BD678-D39C-45DB-85D1-3FE52F2CCEC7}" srcId="{4614C15D-9ABA-44B9-B43B-8CA1B1998D6A}" destId="{0AA29445-51D2-40ED-866F-2092070377D8}" srcOrd="2" destOrd="0" parTransId="{E44F0540-EC01-46AA-8E5D-F93505E2C120}" sibTransId="{1C1006D6-7A9A-4E2D-91E6-03B55BCC737E}"/>
    <dgm:cxn modelId="{C6114390-6898-4E8F-BBED-197C4C838BE7}" type="presOf" srcId="{0C2C72A6-2963-4824-9309-F38E58B3D219}" destId="{85272EA6-5A19-4BD6-A5E7-F24CD8F3C686}" srcOrd="0" destOrd="0" presId="urn:microsoft.com/office/officeart/2005/8/layout/hierarchy3"/>
    <dgm:cxn modelId="{05FAC533-27B2-4BC8-AC87-FD0017D578F1}" type="presParOf" srcId="{CB043178-5B01-42D8-BC5F-BB67D16EC76B}" destId="{6C49DBEE-D7D2-4262-BED8-BDFE3FB29887}" srcOrd="0" destOrd="0" presId="urn:microsoft.com/office/officeart/2005/8/layout/hierarchy3"/>
    <dgm:cxn modelId="{61A03FF5-80FD-43B6-BF32-954CC5634D5B}" type="presParOf" srcId="{6C49DBEE-D7D2-4262-BED8-BDFE3FB29887}" destId="{AD9F2C35-A2CF-4EFA-AA77-75E9A1E1AAB6}" srcOrd="0" destOrd="0" presId="urn:microsoft.com/office/officeart/2005/8/layout/hierarchy3"/>
    <dgm:cxn modelId="{B5775B5E-BC18-47A6-BFEE-4CF97FE7AECE}" type="presParOf" srcId="{AD9F2C35-A2CF-4EFA-AA77-75E9A1E1AAB6}" destId="{D256E6A3-C5DB-4339-9654-46FA6C9FAC5B}" srcOrd="0" destOrd="0" presId="urn:microsoft.com/office/officeart/2005/8/layout/hierarchy3"/>
    <dgm:cxn modelId="{2E897EB2-CFEB-477C-836B-3C0EF02FB376}" type="presParOf" srcId="{AD9F2C35-A2CF-4EFA-AA77-75E9A1E1AAB6}" destId="{98B4D6F9-F71A-4EDA-BA9E-F21A6E0677EA}" srcOrd="1" destOrd="0" presId="urn:microsoft.com/office/officeart/2005/8/layout/hierarchy3"/>
    <dgm:cxn modelId="{2E9887DD-85E4-452E-815B-C51E756214DC}" type="presParOf" srcId="{6C49DBEE-D7D2-4262-BED8-BDFE3FB29887}" destId="{247979C2-3740-44FB-8EEF-977DD5479A82}" srcOrd="1" destOrd="0" presId="urn:microsoft.com/office/officeart/2005/8/layout/hierarchy3"/>
    <dgm:cxn modelId="{23DC9719-B1B1-424B-AFDE-AD0DB5AD4C86}" type="presParOf" srcId="{247979C2-3740-44FB-8EEF-977DD5479A82}" destId="{CFC5D150-15FF-40D8-B6B6-C01AF78A99D9}" srcOrd="0" destOrd="0" presId="urn:microsoft.com/office/officeart/2005/8/layout/hierarchy3"/>
    <dgm:cxn modelId="{B0333755-BE82-485E-990F-D7D98E59E409}" type="presParOf" srcId="{247979C2-3740-44FB-8EEF-977DD5479A82}" destId="{AE93CA8A-9CC9-40EF-80CF-D1330627946D}" srcOrd="1" destOrd="0" presId="urn:microsoft.com/office/officeart/2005/8/layout/hierarchy3"/>
    <dgm:cxn modelId="{224C6AC1-B7C1-4E7A-920A-CCA0459EC594}" type="presParOf" srcId="{247979C2-3740-44FB-8EEF-977DD5479A82}" destId="{85272EA6-5A19-4BD6-A5E7-F24CD8F3C686}" srcOrd="2" destOrd="0" presId="urn:microsoft.com/office/officeart/2005/8/layout/hierarchy3"/>
    <dgm:cxn modelId="{79127D93-E129-4AEA-B9E6-7267B0089ADE}" type="presParOf" srcId="{247979C2-3740-44FB-8EEF-977DD5479A82}" destId="{9099B601-9B1C-4D23-8C80-F05EF02DF0B6}" srcOrd="3" destOrd="0" presId="urn:microsoft.com/office/officeart/2005/8/layout/hierarchy3"/>
    <dgm:cxn modelId="{84E3BFD3-97B9-44C4-AE7D-A26A247A5AE6}" type="presParOf" srcId="{247979C2-3740-44FB-8EEF-977DD5479A82}" destId="{AE27AF85-42B4-4AD4-AAE9-5ADFE5381C51}" srcOrd="4" destOrd="0" presId="urn:microsoft.com/office/officeart/2005/8/layout/hierarchy3"/>
    <dgm:cxn modelId="{1DCCE19D-E1A4-4136-BA37-54BD49BB4B31}" type="presParOf" srcId="{247979C2-3740-44FB-8EEF-977DD5479A82}" destId="{8A7406D0-9448-4724-95C5-302D84713948}"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C9289E-A3CB-494F-B840-15A8BED34759}"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s-EC"/>
        </a:p>
      </dgm:t>
    </dgm:pt>
    <dgm:pt modelId="{27905FE6-2D81-4AD8-A333-B4ACD724A58F}">
      <dgm:prSet phldrT="[Texto]"/>
      <dgm:spPr/>
      <dgm:t>
        <a:bodyPr/>
        <a:lstStyle/>
        <a:p>
          <a:pPr algn="ctr"/>
          <a:r>
            <a:rPr lang="es-EC" smtClean="0"/>
            <a:t>ONTOLÓGICA</a:t>
          </a:r>
          <a:endParaRPr lang="es-EC" dirty="0"/>
        </a:p>
      </dgm:t>
    </dgm:pt>
    <dgm:pt modelId="{7E1F4DF2-21E8-4041-A1D7-FE50DE39BC1C}" type="parTrans" cxnId="{C3349A49-1BE0-461F-8D8A-1F2995A2D920}">
      <dgm:prSet/>
      <dgm:spPr/>
      <dgm:t>
        <a:bodyPr/>
        <a:lstStyle/>
        <a:p>
          <a:pPr algn="just"/>
          <a:endParaRPr lang="es-EC"/>
        </a:p>
      </dgm:t>
    </dgm:pt>
    <dgm:pt modelId="{2FF4A558-F320-415A-8459-04BF6992978A}" type="sibTrans" cxnId="{C3349A49-1BE0-461F-8D8A-1F2995A2D920}">
      <dgm:prSet/>
      <dgm:spPr/>
      <dgm:t>
        <a:bodyPr/>
        <a:lstStyle/>
        <a:p>
          <a:pPr algn="just"/>
          <a:endParaRPr lang="es-EC"/>
        </a:p>
      </dgm:t>
    </dgm:pt>
    <dgm:pt modelId="{9CB74B70-1195-4BC4-89E7-6443EA56954D}">
      <dgm:prSet phldrT="[Texto]" custT="1"/>
      <dgm:spPr/>
      <dgm:t>
        <a:bodyPr/>
        <a:lstStyle/>
        <a:p>
          <a:pPr algn="just"/>
          <a:r>
            <a:rPr lang="es-EC" sz="1400" dirty="0" smtClean="0"/>
            <a:t>El ser humano </a:t>
          </a:r>
          <a:r>
            <a:rPr lang="es-EC" sz="1400" b="1" dirty="0" smtClean="0"/>
            <a:t>no es un ser abstracto</a:t>
          </a:r>
          <a:r>
            <a:rPr lang="es-EC" sz="1400" dirty="0" smtClean="0"/>
            <a:t>, requiere dotarse de las mejores disposiciones, habilidades y comprensión que le brinda el entorno cultural en que se desenvuelve, dentro del cual está la educación.</a:t>
          </a:r>
          <a:endParaRPr lang="es-EC" sz="1400" dirty="0"/>
        </a:p>
      </dgm:t>
    </dgm:pt>
    <dgm:pt modelId="{65FCDC1F-4A85-433B-90A8-EB9E0F2731BD}" type="parTrans" cxnId="{FE195E41-421E-40FB-9B7E-4F7523D22C13}">
      <dgm:prSet/>
      <dgm:spPr/>
      <dgm:t>
        <a:bodyPr/>
        <a:lstStyle/>
        <a:p>
          <a:pPr algn="just"/>
          <a:endParaRPr lang="es-EC"/>
        </a:p>
      </dgm:t>
    </dgm:pt>
    <dgm:pt modelId="{0B1864DE-C48E-4510-9303-BD8C9BB055B1}" type="sibTrans" cxnId="{FE195E41-421E-40FB-9B7E-4F7523D22C13}">
      <dgm:prSet/>
      <dgm:spPr/>
      <dgm:t>
        <a:bodyPr/>
        <a:lstStyle/>
        <a:p>
          <a:pPr algn="just"/>
          <a:endParaRPr lang="es-EC"/>
        </a:p>
      </dgm:t>
    </dgm:pt>
    <dgm:pt modelId="{6D5402A1-B4DF-41C9-943A-99DF63B58142}">
      <dgm:prSet phldrT="[Texto]"/>
      <dgm:spPr/>
      <dgm:t>
        <a:bodyPr/>
        <a:lstStyle/>
        <a:p>
          <a:pPr algn="ctr"/>
          <a:r>
            <a:rPr lang="es-EC" smtClean="0"/>
            <a:t>EPISTEMOLÓGICA</a:t>
          </a:r>
          <a:endParaRPr lang="es-EC" dirty="0"/>
        </a:p>
      </dgm:t>
    </dgm:pt>
    <dgm:pt modelId="{C6757F64-1D29-40EF-A23E-F30FD1609F6D}" type="parTrans" cxnId="{64BB4002-290C-4F7A-BCC0-4D29AF572A1B}">
      <dgm:prSet/>
      <dgm:spPr/>
      <dgm:t>
        <a:bodyPr/>
        <a:lstStyle/>
        <a:p>
          <a:pPr algn="just"/>
          <a:endParaRPr lang="es-EC"/>
        </a:p>
      </dgm:t>
    </dgm:pt>
    <dgm:pt modelId="{CCBCC7FE-8E19-43D2-9481-81FF43D899A1}" type="sibTrans" cxnId="{64BB4002-290C-4F7A-BCC0-4D29AF572A1B}">
      <dgm:prSet/>
      <dgm:spPr/>
      <dgm:t>
        <a:bodyPr/>
        <a:lstStyle/>
        <a:p>
          <a:pPr algn="just"/>
          <a:endParaRPr lang="es-EC"/>
        </a:p>
      </dgm:t>
    </dgm:pt>
    <dgm:pt modelId="{46AA1CB9-CDBA-4B25-9968-A3C18881AA9D}">
      <dgm:prSet phldrT="[Texto]" custT="1"/>
      <dgm:spPr/>
      <dgm:t>
        <a:bodyPr/>
        <a:lstStyle/>
        <a:p>
          <a:pPr algn="just"/>
          <a:r>
            <a:rPr lang="es-EC" sz="1400" dirty="0" smtClean="0">
              <a:solidFill>
                <a:schemeClr val="tx1"/>
              </a:solidFill>
            </a:rPr>
            <a:t>Es una rama de filosofía que se </a:t>
          </a:r>
          <a:r>
            <a:rPr lang="es-EC" sz="1400" b="1" dirty="0" smtClean="0">
              <a:solidFill>
                <a:schemeClr val="tx1"/>
              </a:solidFill>
            </a:rPr>
            <a:t>encarga del estudio teórico de los fundamentos, métodos y valores del conocimiento científico</a:t>
          </a:r>
          <a:r>
            <a:rPr lang="es-EC" sz="1400" dirty="0" smtClean="0">
              <a:solidFill>
                <a:schemeClr val="tx1"/>
              </a:solidFill>
            </a:rPr>
            <a:t> para la formulación de teorías y procesos de investigación</a:t>
          </a:r>
          <a:endParaRPr lang="es-EC" sz="1400" dirty="0"/>
        </a:p>
      </dgm:t>
    </dgm:pt>
    <dgm:pt modelId="{15775292-DC38-4C9A-8182-AEF67268EBC2}" type="parTrans" cxnId="{19E2C922-C849-4E6C-8F62-6F8462410998}">
      <dgm:prSet/>
      <dgm:spPr/>
      <dgm:t>
        <a:bodyPr/>
        <a:lstStyle/>
        <a:p>
          <a:pPr algn="just"/>
          <a:endParaRPr lang="es-EC"/>
        </a:p>
      </dgm:t>
    </dgm:pt>
    <dgm:pt modelId="{1592C104-2737-4F9B-A425-562411E569C0}" type="sibTrans" cxnId="{19E2C922-C849-4E6C-8F62-6F8462410998}">
      <dgm:prSet/>
      <dgm:spPr/>
      <dgm:t>
        <a:bodyPr/>
        <a:lstStyle/>
        <a:p>
          <a:pPr algn="just"/>
          <a:endParaRPr lang="es-EC"/>
        </a:p>
      </dgm:t>
    </dgm:pt>
    <dgm:pt modelId="{2F79E42F-9B11-457A-9253-69C8E9D77126}">
      <dgm:prSet phldrT="[Texto]"/>
      <dgm:spPr/>
      <dgm:t>
        <a:bodyPr/>
        <a:lstStyle/>
        <a:p>
          <a:pPr algn="ctr"/>
          <a:r>
            <a:rPr lang="es-EC" smtClean="0"/>
            <a:t>FILOSÓFICA Y AXIOLÓGICA</a:t>
          </a:r>
          <a:endParaRPr lang="es-EC" dirty="0"/>
        </a:p>
      </dgm:t>
    </dgm:pt>
    <dgm:pt modelId="{E3EC79FB-5832-41E0-ABC7-17B5A8BC9FAA}" type="parTrans" cxnId="{5122ED0E-1055-4710-A8E3-4F42593B0D15}">
      <dgm:prSet/>
      <dgm:spPr/>
      <dgm:t>
        <a:bodyPr/>
        <a:lstStyle/>
        <a:p>
          <a:pPr algn="just"/>
          <a:endParaRPr lang="es-EC"/>
        </a:p>
      </dgm:t>
    </dgm:pt>
    <dgm:pt modelId="{6FC6D406-7204-4B8C-9FA6-4AC54C7FB223}" type="sibTrans" cxnId="{5122ED0E-1055-4710-A8E3-4F42593B0D15}">
      <dgm:prSet/>
      <dgm:spPr/>
      <dgm:t>
        <a:bodyPr/>
        <a:lstStyle/>
        <a:p>
          <a:pPr algn="just"/>
          <a:endParaRPr lang="es-EC"/>
        </a:p>
      </dgm:t>
    </dgm:pt>
    <dgm:pt modelId="{473FFFF2-D0B2-4F09-87EB-606FBDE4BE0B}">
      <dgm:prSet phldrT="[Texto]" custT="1"/>
      <dgm:spPr/>
      <dgm:t>
        <a:bodyPr/>
        <a:lstStyle/>
        <a:p>
          <a:pPr algn="just"/>
          <a:r>
            <a:rPr lang="es-MX" sz="1800" dirty="0" smtClean="0">
              <a:solidFill>
                <a:schemeClr val="tx1"/>
              </a:solidFill>
            </a:rPr>
            <a:t>Establece </a:t>
          </a:r>
          <a:r>
            <a:rPr lang="es-MX" sz="1800" b="1" dirty="0" smtClean="0">
              <a:solidFill>
                <a:schemeClr val="tx1"/>
              </a:solidFill>
            </a:rPr>
            <a:t>causas</a:t>
          </a:r>
          <a:r>
            <a:rPr lang="es-MX" sz="1800" dirty="0" smtClean="0">
              <a:solidFill>
                <a:schemeClr val="tx1"/>
              </a:solidFill>
            </a:rPr>
            <a:t>, relaciones y finalidades del hombre y del universo, mediante la reflexión y razonamiento.</a:t>
          </a:r>
          <a:r>
            <a:rPr lang="es-ES" sz="1800" dirty="0" smtClean="0">
              <a:solidFill>
                <a:schemeClr val="tx1"/>
              </a:solidFill>
            </a:rPr>
            <a:t> </a:t>
          </a:r>
          <a:endParaRPr lang="es-EC" sz="1800" dirty="0"/>
        </a:p>
      </dgm:t>
    </dgm:pt>
    <dgm:pt modelId="{CF1F2BA7-F168-4327-B1A2-81D0F3951BC8}" type="parTrans" cxnId="{9780EF27-D78A-4695-93D4-85036EE34915}">
      <dgm:prSet/>
      <dgm:spPr/>
      <dgm:t>
        <a:bodyPr/>
        <a:lstStyle/>
        <a:p>
          <a:pPr algn="just"/>
          <a:endParaRPr lang="es-EC"/>
        </a:p>
      </dgm:t>
    </dgm:pt>
    <dgm:pt modelId="{71DB4341-75AD-45DA-8E12-C7B1D05CA62E}" type="sibTrans" cxnId="{9780EF27-D78A-4695-93D4-85036EE34915}">
      <dgm:prSet/>
      <dgm:spPr/>
      <dgm:t>
        <a:bodyPr/>
        <a:lstStyle/>
        <a:p>
          <a:pPr algn="just"/>
          <a:endParaRPr lang="es-EC"/>
        </a:p>
      </dgm:t>
    </dgm:pt>
    <dgm:pt modelId="{2A125A26-35B1-4A68-ABF3-20EF5A7579D9}">
      <dgm:prSet phldrT="[Texto]"/>
      <dgm:spPr/>
      <dgm:t>
        <a:bodyPr/>
        <a:lstStyle/>
        <a:p>
          <a:pPr algn="ctr"/>
          <a:r>
            <a:rPr lang="es-EC" smtClean="0"/>
            <a:t>ANTROPOLÓGICA</a:t>
          </a:r>
          <a:endParaRPr lang="es-EC" dirty="0"/>
        </a:p>
      </dgm:t>
    </dgm:pt>
    <dgm:pt modelId="{BFAD8AEC-B81D-4898-8BCF-18364F289A26}" type="parTrans" cxnId="{CCF5A3F9-FE23-46DB-A9E7-72A86E742EA1}">
      <dgm:prSet/>
      <dgm:spPr/>
      <dgm:t>
        <a:bodyPr/>
        <a:lstStyle/>
        <a:p>
          <a:pPr algn="just"/>
          <a:endParaRPr lang="es-EC"/>
        </a:p>
      </dgm:t>
    </dgm:pt>
    <dgm:pt modelId="{6CE59775-B2AA-47B8-BC5C-C29C2DF2E177}" type="sibTrans" cxnId="{CCF5A3F9-FE23-46DB-A9E7-72A86E742EA1}">
      <dgm:prSet/>
      <dgm:spPr/>
      <dgm:t>
        <a:bodyPr/>
        <a:lstStyle/>
        <a:p>
          <a:pPr algn="just"/>
          <a:endParaRPr lang="es-EC"/>
        </a:p>
      </dgm:t>
    </dgm:pt>
    <dgm:pt modelId="{36C8C703-0C64-427A-97B9-116333FA71F3}">
      <dgm:prSet phldrT="[Texto]"/>
      <dgm:spPr/>
      <dgm:t>
        <a:bodyPr/>
        <a:lstStyle/>
        <a:p>
          <a:pPr algn="ctr"/>
          <a:r>
            <a:rPr lang="es-EC" smtClean="0"/>
            <a:t>SOCIOLÓGICA</a:t>
          </a:r>
          <a:endParaRPr lang="es-EC" dirty="0"/>
        </a:p>
      </dgm:t>
    </dgm:pt>
    <dgm:pt modelId="{AAE54F66-BD98-45D3-9FFB-A68E765B891D}" type="parTrans" cxnId="{EA65D27C-19B7-4C8D-96FB-D8A88F5AF42F}">
      <dgm:prSet/>
      <dgm:spPr/>
      <dgm:t>
        <a:bodyPr/>
        <a:lstStyle/>
        <a:p>
          <a:pPr algn="just"/>
          <a:endParaRPr lang="es-EC"/>
        </a:p>
      </dgm:t>
    </dgm:pt>
    <dgm:pt modelId="{33CC5082-6392-4DBF-BE3D-78C1B50D2405}" type="sibTrans" cxnId="{EA65D27C-19B7-4C8D-96FB-D8A88F5AF42F}">
      <dgm:prSet/>
      <dgm:spPr/>
      <dgm:t>
        <a:bodyPr/>
        <a:lstStyle/>
        <a:p>
          <a:pPr algn="just"/>
          <a:endParaRPr lang="es-EC"/>
        </a:p>
      </dgm:t>
    </dgm:pt>
    <dgm:pt modelId="{B327E1F7-D66D-411F-9482-F58A7A611BE8}">
      <dgm:prSet phldrT="[Texto]" custT="1"/>
      <dgm:spPr/>
      <dgm:t>
        <a:bodyPr/>
        <a:lstStyle/>
        <a:p>
          <a:pPr algn="just"/>
          <a:r>
            <a:rPr lang="es-EC" sz="1400" dirty="0" smtClean="0">
              <a:solidFill>
                <a:schemeClr val="tx1"/>
              </a:solidFill>
            </a:rPr>
            <a:t>Tiene que ver </a:t>
          </a:r>
          <a:r>
            <a:rPr lang="es-EC" sz="1400" b="1" dirty="0" smtClean="0">
              <a:solidFill>
                <a:schemeClr val="tx1"/>
              </a:solidFill>
            </a:rPr>
            <a:t>con la vida misma de nuestras sociedades</a:t>
          </a:r>
          <a:r>
            <a:rPr lang="es-EC" sz="1400" dirty="0" smtClean="0">
              <a:solidFill>
                <a:schemeClr val="tx1"/>
              </a:solidFill>
            </a:rPr>
            <a:t>, rasgos culturales, diversidad étnica, organización política, modos y relaciones de producción, manifestaciones religiosas, entre otras. Todos estos factores juegan un papel decisivo, pues constituyen el entorno socio-económico-cultural en el cual se desarrolla el proceso educativo.</a:t>
          </a:r>
          <a:endParaRPr lang="es-EC" sz="1400" dirty="0"/>
        </a:p>
      </dgm:t>
    </dgm:pt>
    <dgm:pt modelId="{17A9063B-F40C-44FC-BB11-D0333625AD6B}" type="parTrans" cxnId="{DCF85851-CEEE-4D67-BF7B-D1AA521E10B6}">
      <dgm:prSet/>
      <dgm:spPr/>
      <dgm:t>
        <a:bodyPr/>
        <a:lstStyle/>
        <a:p>
          <a:pPr algn="just"/>
          <a:endParaRPr lang="es-EC"/>
        </a:p>
      </dgm:t>
    </dgm:pt>
    <dgm:pt modelId="{0D1669F5-4B25-4D96-A351-04E31EED6964}" type="sibTrans" cxnId="{DCF85851-CEEE-4D67-BF7B-D1AA521E10B6}">
      <dgm:prSet/>
      <dgm:spPr/>
      <dgm:t>
        <a:bodyPr/>
        <a:lstStyle/>
        <a:p>
          <a:pPr algn="just"/>
          <a:endParaRPr lang="es-EC"/>
        </a:p>
      </dgm:t>
    </dgm:pt>
    <dgm:pt modelId="{F169A8D6-506D-4647-93D8-FA8513CAD857}">
      <dgm:prSet phldrT="[Texto]" custT="1"/>
      <dgm:spPr/>
      <dgm:t>
        <a:bodyPr/>
        <a:lstStyle/>
        <a:p>
          <a:pPr algn="just"/>
          <a:r>
            <a:rPr lang="es-ES" sz="1400" dirty="0" smtClean="0">
              <a:solidFill>
                <a:schemeClr val="tx1"/>
              </a:solidFill>
            </a:rPr>
            <a:t>Entiende que el ser humano es un </a:t>
          </a:r>
          <a:r>
            <a:rPr lang="es-ES" sz="1400" b="1" dirty="0" smtClean="0">
              <a:solidFill>
                <a:schemeClr val="tx1"/>
              </a:solidFill>
            </a:rPr>
            <a:t>ser social </a:t>
          </a:r>
          <a:r>
            <a:rPr lang="es-ES" sz="1400" dirty="0" smtClean="0">
              <a:solidFill>
                <a:schemeClr val="tx1"/>
              </a:solidFill>
            </a:rPr>
            <a:t>por excelencia, que se hace en sus relaciones con otros hombres. Sus habilidades, actitudes y hasta su inteligencia son producto de las relaciones con sus semejantes.</a:t>
          </a:r>
          <a:endParaRPr lang="es-EC" sz="1400" dirty="0"/>
        </a:p>
      </dgm:t>
    </dgm:pt>
    <dgm:pt modelId="{CC74A4EB-D71D-4CE4-94E3-17ACF8FCE915}" type="parTrans" cxnId="{B83A45BF-D586-464F-8E16-3D13A841D327}">
      <dgm:prSet/>
      <dgm:spPr/>
      <dgm:t>
        <a:bodyPr/>
        <a:lstStyle/>
        <a:p>
          <a:pPr algn="just"/>
          <a:endParaRPr lang="es-EC"/>
        </a:p>
      </dgm:t>
    </dgm:pt>
    <dgm:pt modelId="{F0EC0879-71F2-4597-AE47-3EC194EB76C3}" type="sibTrans" cxnId="{B83A45BF-D586-464F-8E16-3D13A841D327}">
      <dgm:prSet/>
      <dgm:spPr/>
      <dgm:t>
        <a:bodyPr/>
        <a:lstStyle/>
        <a:p>
          <a:pPr algn="just"/>
          <a:endParaRPr lang="es-EC"/>
        </a:p>
      </dgm:t>
    </dgm:pt>
    <dgm:pt modelId="{899108D3-51C5-45D8-98E2-5726B3C1D303}">
      <dgm:prSet/>
      <dgm:spPr/>
      <dgm:t>
        <a:bodyPr/>
        <a:lstStyle/>
        <a:p>
          <a:pPr algn="ctr"/>
          <a:r>
            <a:rPr lang="es-EC" smtClean="0"/>
            <a:t>PEDAGÓGICA Y ANDRAGÓGICA</a:t>
          </a:r>
          <a:endParaRPr lang="es-EC" dirty="0" smtClean="0"/>
        </a:p>
      </dgm:t>
    </dgm:pt>
    <dgm:pt modelId="{2BF954E6-0F23-4B78-9011-BAD1A1283239}" type="parTrans" cxnId="{68B32946-2B5D-4799-9AD9-011528B7CABA}">
      <dgm:prSet/>
      <dgm:spPr/>
      <dgm:t>
        <a:bodyPr/>
        <a:lstStyle/>
        <a:p>
          <a:pPr algn="just"/>
          <a:endParaRPr lang="es-EC"/>
        </a:p>
      </dgm:t>
    </dgm:pt>
    <dgm:pt modelId="{81B3871A-94DD-45A2-89E4-BE74F7371659}" type="sibTrans" cxnId="{68B32946-2B5D-4799-9AD9-011528B7CABA}">
      <dgm:prSet/>
      <dgm:spPr/>
      <dgm:t>
        <a:bodyPr/>
        <a:lstStyle/>
        <a:p>
          <a:pPr algn="just"/>
          <a:endParaRPr lang="es-EC"/>
        </a:p>
      </dgm:t>
    </dgm:pt>
    <dgm:pt modelId="{31FB15B4-4330-43C5-8DB4-67A9FC0360B6}">
      <dgm:prSet/>
      <dgm:spPr/>
      <dgm:t>
        <a:bodyPr/>
        <a:lstStyle/>
        <a:p>
          <a:pPr algn="ctr"/>
          <a:r>
            <a:rPr lang="es-EC" smtClean="0"/>
            <a:t>PSICOLÓGICA</a:t>
          </a:r>
          <a:endParaRPr lang="es-EC" dirty="0" smtClean="0"/>
        </a:p>
      </dgm:t>
    </dgm:pt>
    <dgm:pt modelId="{E5CA2DE3-9DBB-4D70-914D-7B8FF552A62E}" type="parTrans" cxnId="{9804E60A-13F6-404A-B91B-6AEF95607CB6}">
      <dgm:prSet/>
      <dgm:spPr/>
      <dgm:t>
        <a:bodyPr/>
        <a:lstStyle/>
        <a:p>
          <a:pPr algn="just"/>
          <a:endParaRPr lang="es-EC"/>
        </a:p>
      </dgm:t>
    </dgm:pt>
    <dgm:pt modelId="{89CC3001-12F8-411E-AD78-C5A1290DDDE9}" type="sibTrans" cxnId="{9804E60A-13F6-404A-B91B-6AEF95607CB6}">
      <dgm:prSet/>
      <dgm:spPr/>
      <dgm:t>
        <a:bodyPr/>
        <a:lstStyle/>
        <a:p>
          <a:pPr algn="just"/>
          <a:endParaRPr lang="es-EC"/>
        </a:p>
      </dgm:t>
    </dgm:pt>
    <dgm:pt modelId="{C1AEA250-50FD-4C27-BD17-E345499207B9}">
      <dgm:prSet custT="1"/>
      <dgm:spPr/>
      <dgm:t>
        <a:bodyPr/>
        <a:lstStyle/>
        <a:p>
          <a:pPr algn="just"/>
          <a:r>
            <a:rPr lang="es-EC" sz="1200" b="1" dirty="0" smtClean="0">
              <a:solidFill>
                <a:schemeClr val="tx1"/>
              </a:solidFill>
            </a:rPr>
            <a:t>Pedagógica</a:t>
          </a:r>
          <a:r>
            <a:rPr lang="es-EC" sz="1200" dirty="0" smtClean="0">
              <a:solidFill>
                <a:schemeClr val="tx1"/>
              </a:solidFill>
            </a:rPr>
            <a:t> determina el </a:t>
          </a:r>
          <a:r>
            <a:rPr lang="es-EC" sz="1200" b="1" dirty="0" smtClean="0">
              <a:solidFill>
                <a:schemeClr val="tx1"/>
              </a:solidFill>
            </a:rPr>
            <a:t>conjunto de leyes, principios y fines universales concebidos como ciencia de la educación</a:t>
          </a:r>
          <a:r>
            <a:rPr lang="es-EC" sz="1200" dirty="0" smtClean="0">
              <a:solidFill>
                <a:schemeClr val="tx1"/>
              </a:solidFill>
            </a:rPr>
            <a:t>; sustenta el desarrollo del potencial intelectual, afectivo, volitivo, psicomotor en las dimensiones: personal y social</a:t>
          </a:r>
        </a:p>
      </dgm:t>
    </dgm:pt>
    <dgm:pt modelId="{8CDAD666-695A-4E2E-8EA3-340309E2B674}" type="parTrans" cxnId="{96BE3B5C-FC4F-48C6-9BD7-EA398B786EC4}">
      <dgm:prSet/>
      <dgm:spPr/>
      <dgm:t>
        <a:bodyPr/>
        <a:lstStyle/>
        <a:p>
          <a:pPr algn="just"/>
          <a:endParaRPr lang="es-EC"/>
        </a:p>
      </dgm:t>
    </dgm:pt>
    <dgm:pt modelId="{91604A22-2428-4B24-A9D1-163A5F2256BF}" type="sibTrans" cxnId="{96BE3B5C-FC4F-48C6-9BD7-EA398B786EC4}">
      <dgm:prSet/>
      <dgm:spPr/>
      <dgm:t>
        <a:bodyPr/>
        <a:lstStyle/>
        <a:p>
          <a:pPr algn="just"/>
          <a:endParaRPr lang="es-EC"/>
        </a:p>
      </dgm:t>
    </dgm:pt>
    <dgm:pt modelId="{DBBCB90E-4E20-4127-907F-73D2D03D1C7C}">
      <dgm:prSet custT="1"/>
      <dgm:spPr/>
      <dgm:t>
        <a:bodyPr/>
        <a:lstStyle/>
        <a:p>
          <a:pPr algn="just"/>
          <a:r>
            <a:rPr lang="es-ES" sz="1400" dirty="0" smtClean="0">
              <a:solidFill>
                <a:schemeClr val="tx1"/>
              </a:solidFill>
            </a:rPr>
            <a:t>La </a:t>
          </a:r>
          <a:r>
            <a:rPr lang="es-ES" sz="1400" b="0" dirty="0" smtClean="0">
              <a:solidFill>
                <a:schemeClr val="tx1"/>
              </a:solidFill>
            </a:rPr>
            <a:t>Psicología</a:t>
          </a:r>
          <a:r>
            <a:rPr lang="es-ES" sz="1400" dirty="0" smtClean="0">
              <a:solidFill>
                <a:schemeClr val="tx1"/>
              </a:solidFill>
            </a:rPr>
            <a:t> Educativa es una de las ciencias que </a:t>
          </a:r>
          <a:r>
            <a:rPr lang="es-ES" sz="1400" b="1" dirty="0" smtClean="0">
              <a:solidFill>
                <a:schemeClr val="tx1"/>
              </a:solidFill>
            </a:rPr>
            <a:t>más aporta a los procesos de la formación del ser humano en las distintas esferas de su desarrollo</a:t>
          </a:r>
          <a:r>
            <a:rPr lang="es-ES" sz="1400" dirty="0" smtClean="0">
              <a:solidFill>
                <a:schemeClr val="tx1"/>
              </a:solidFill>
            </a:rPr>
            <a:t> y del convivir social. </a:t>
          </a:r>
          <a:endParaRPr lang="es-EC" sz="1400" dirty="0" smtClean="0">
            <a:solidFill>
              <a:schemeClr val="tx1"/>
            </a:solidFill>
          </a:endParaRPr>
        </a:p>
      </dgm:t>
    </dgm:pt>
    <dgm:pt modelId="{609964B1-8870-4EC9-A523-DD81EFEE10D6}" type="parTrans" cxnId="{7B0D73F5-7A2C-4DED-BC2C-3B1D24EA1C33}">
      <dgm:prSet/>
      <dgm:spPr/>
      <dgm:t>
        <a:bodyPr/>
        <a:lstStyle/>
        <a:p>
          <a:pPr algn="just"/>
          <a:endParaRPr lang="es-EC"/>
        </a:p>
      </dgm:t>
    </dgm:pt>
    <dgm:pt modelId="{82FAD280-50B2-4038-9F31-E3CC1E030934}" type="sibTrans" cxnId="{7B0D73F5-7A2C-4DED-BC2C-3B1D24EA1C33}">
      <dgm:prSet/>
      <dgm:spPr/>
      <dgm:t>
        <a:bodyPr/>
        <a:lstStyle/>
        <a:p>
          <a:pPr algn="just"/>
          <a:endParaRPr lang="es-EC"/>
        </a:p>
      </dgm:t>
    </dgm:pt>
    <dgm:pt modelId="{DA561911-FA14-4DFD-9C18-D8CFAF87600D}">
      <dgm:prSet custT="1"/>
      <dgm:spPr/>
      <dgm:t>
        <a:bodyPr/>
        <a:lstStyle/>
        <a:p>
          <a:pPr algn="just"/>
          <a:r>
            <a:rPr lang="es-ES" sz="1200" dirty="0" smtClean="0">
              <a:solidFill>
                <a:schemeClr val="tx1"/>
              </a:solidFill>
            </a:rPr>
            <a:t>La </a:t>
          </a:r>
          <a:r>
            <a:rPr lang="es-ES" sz="1200" b="1" dirty="0" err="1" smtClean="0">
              <a:solidFill>
                <a:schemeClr val="tx1"/>
              </a:solidFill>
            </a:rPr>
            <a:t>Andragogía</a:t>
          </a:r>
          <a:r>
            <a:rPr lang="es-ES" sz="1200" dirty="0" smtClean="0">
              <a:solidFill>
                <a:schemeClr val="tx1"/>
              </a:solidFill>
            </a:rPr>
            <a:t> es una perspectiva teórica que promueve situaciones de aprendizaje en los adultos</a:t>
          </a:r>
          <a:endParaRPr lang="es-EC" sz="1200" dirty="0" smtClean="0">
            <a:solidFill>
              <a:schemeClr val="tx1"/>
            </a:solidFill>
          </a:endParaRPr>
        </a:p>
      </dgm:t>
    </dgm:pt>
    <dgm:pt modelId="{D59929EB-7E87-49AB-A777-D9D86789540E}" type="sibTrans" cxnId="{07C98CAB-5D02-4904-AFB3-67606062681B}">
      <dgm:prSet/>
      <dgm:spPr/>
      <dgm:t>
        <a:bodyPr/>
        <a:lstStyle/>
        <a:p>
          <a:endParaRPr lang="es-EC"/>
        </a:p>
      </dgm:t>
    </dgm:pt>
    <dgm:pt modelId="{A22AD672-5E25-4A07-B3D2-A3C892E7E8C1}" type="parTrans" cxnId="{07C98CAB-5D02-4904-AFB3-67606062681B}">
      <dgm:prSet/>
      <dgm:spPr/>
      <dgm:t>
        <a:bodyPr/>
        <a:lstStyle/>
        <a:p>
          <a:endParaRPr lang="es-EC"/>
        </a:p>
      </dgm:t>
    </dgm:pt>
    <dgm:pt modelId="{656CA6D7-F3A5-4A64-A7C4-CB5A41A06720}" type="pres">
      <dgm:prSet presAssocID="{4EC9289E-A3CB-494F-B840-15A8BED34759}" presName="Name0" presStyleCnt="0">
        <dgm:presLayoutVars>
          <dgm:dir/>
          <dgm:animLvl val="lvl"/>
          <dgm:resizeHandles val="exact"/>
        </dgm:presLayoutVars>
      </dgm:prSet>
      <dgm:spPr/>
      <dgm:t>
        <a:bodyPr/>
        <a:lstStyle/>
        <a:p>
          <a:endParaRPr lang="es-EC"/>
        </a:p>
      </dgm:t>
    </dgm:pt>
    <dgm:pt modelId="{025F8D0D-2522-4FB6-98B9-158299202AEA}" type="pres">
      <dgm:prSet presAssocID="{27905FE6-2D81-4AD8-A333-B4ACD724A58F}" presName="linNode" presStyleCnt="0"/>
      <dgm:spPr/>
    </dgm:pt>
    <dgm:pt modelId="{DAF0CFCB-514F-4AD6-B132-03CFA9BF4F9A}" type="pres">
      <dgm:prSet presAssocID="{27905FE6-2D81-4AD8-A333-B4ACD724A58F}" presName="parentText" presStyleLbl="node1" presStyleIdx="0" presStyleCnt="7" custScaleX="69492">
        <dgm:presLayoutVars>
          <dgm:chMax val="1"/>
          <dgm:bulletEnabled val="1"/>
        </dgm:presLayoutVars>
      </dgm:prSet>
      <dgm:spPr/>
      <dgm:t>
        <a:bodyPr/>
        <a:lstStyle/>
        <a:p>
          <a:endParaRPr lang="es-EC"/>
        </a:p>
      </dgm:t>
    </dgm:pt>
    <dgm:pt modelId="{192D07B4-EC29-49AF-9042-5F28E9615108}" type="pres">
      <dgm:prSet presAssocID="{27905FE6-2D81-4AD8-A333-B4ACD724A58F}" presName="descendantText" presStyleLbl="alignAccFollowNode1" presStyleIdx="0" presStyleCnt="7" custScaleX="111864">
        <dgm:presLayoutVars>
          <dgm:bulletEnabled val="1"/>
        </dgm:presLayoutVars>
      </dgm:prSet>
      <dgm:spPr/>
      <dgm:t>
        <a:bodyPr/>
        <a:lstStyle/>
        <a:p>
          <a:endParaRPr lang="es-EC"/>
        </a:p>
      </dgm:t>
    </dgm:pt>
    <dgm:pt modelId="{330DCBB7-D0AA-421D-92EE-E3FBD7D2C0F6}" type="pres">
      <dgm:prSet presAssocID="{2FF4A558-F320-415A-8459-04BF6992978A}" presName="sp" presStyleCnt="0"/>
      <dgm:spPr/>
    </dgm:pt>
    <dgm:pt modelId="{14C58E8E-DB7D-44CB-8571-1361EAF7D245}" type="pres">
      <dgm:prSet presAssocID="{6D5402A1-B4DF-41C9-943A-99DF63B58142}" presName="linNode" presStyleCnt="0"/>
      <dgm:spPr/>
    </dgm:pt>
    <dgm:pt modelId="{B6BC58A0-4326-413B-869F-AF563586368E}" type="pres">
      <dgm:prSet presAssocID="{6D5402A1-B4DF-41C9-943A-99DF63B58142}" presName="parentText" presStyleLbl="node1" presStyleIdx="1" presStyleCnt="7" custScaleX="69492">
        <dgm:presLayoutVars>
          <dgm:chMax val="1"/>
          <dgm:bulletEnabled val="1"/>
        </dgm:presLayoutVars>
      </dgm:prSet>
      <dgm:spPr/>
      <dgm:t>
        <a:bodyPr/>
        <a:lstStyle/>
        <a:p>
          <a:endParaRPr lang="es-EC"/>
        </a:p>
      </dgm:t>
    </dgm:pt>
    <dgm:pt modelId="{4B71E3B3-D788-477E-9737-1763AD584FF8}" type="pres">
      <dgm:prSet presAssocID="{6D5402A1-B4DF-41C9-943A-99DF63B58142}" presName="descendantText" presStyleLbl="alignAccFollowNode1" presStyleIdx="1" presStyleCnt="7" custScaleX="111864">
        <dgm:presLayoutVars>
          <dgm:bulletEnabled val="1"/>
        </dgm:presLayoutVars>
      </dgm:prSet>
      <dgm:spPr/>
      <dgm:t>
        <a:bodyPr/>
        <a:lstStyle/>
        <a:p>
          <a:endParaRPr lang="es-EC"/>
        </a:p>
      </dgm:t>
    </dgm:pt>
    <dgm:pt modelId="{5C5A0089-1E35-4638-8E51-015A28B34AAB}" type="pres">
      <dgm:prSet presAssocID="{CCBCC7FE-8E19-43D2-9481-81FF43D899A1}" presName="sp" presStyleCnt="0"/>
      <dgm:spPr/>
    </dgm:pt>
    <dgm:pt modelId="{B30DCA4C-CE24-4285-8418-F59DF5BF861A}" type="pres">
      <dgm:prSet presAssocID="{2F79E42F-9B11-457A-9253-69C8E9D77126}" presName="linNode" presStyleCnt="0"/>
      <dgm:spPr/>
    </dgm:pt>
    <dgm:pt modelId="{163D08EC-6885-40A6-BAAD-1197B451EA3E}" type="pres">
      <dgm:prSet presAssocID="{2F79E42F-9B11-457A-9253-69C8E9D77126}" presName="parentText" presStyleLbl="node1" presStyleIdx="2" presStyleCnt="7" custScaleX="69492">
        <dgm:presLayoutVars>
          <dgm:chMax val="1"/>
          <dgm:bulletEnabled val="1"/>
        </dgm:presLayoutVars>
      </dgm:prSet>
      <dgm:spPr/>
      <dgm:t>
        <a:bodyPr/>
        <a:lstStyle/>
        <a:p>
          <a:endParaRPr lang="es-EC"/>
        </a:p>
      </dgm:t>
    </dgm:pt>
    <dgm:pt modelId="{D8FA357D-D748-443C-AD70-EE63D88F9E8A}" type="pres">
      <dgm:prSet presAssocID="{2F79E42F-9B11-457A-9253-69C8E9D77126}" presName="descendantText" presStyleLbl="alignAccFollowNode1" presStyleIdx="2" presStyleCnt="7" custScaleX="111864">
        <dgm:presLayoutVars>
          <dgm:bulletEnabled val="1"/>
        </dgm:presLayoutVars>
      </dgm:prSet>
      <dgm:spPr/>
      <dgm:t>
        <a:bodyPr/>
        <a:lstStyle/>
        <a:p>
          <a:endParaRPr lang="es-EC"/>
        </a:p>
      </dgm:t>
    </dgm:pt>
    <dgm:pt modelId="{C332918E-6944-42AD-9FFE-3CE83BBA9D89}" type="pres">
      <dgm:prSet presAssocID="{6FC6D406-7204-4B8C-9FA6-4AC54C7FB223}" presName="sp" presStyleCnt="0"/>
      <dgm:spPr/>
    </dgm:pt>
    <dgm:pt modelId="{34E4DCA6-66B2-45BA-B817-2E01FA562348}" type="pres">
      <dgm:prSet presAssocID="{2A125A26-35B1-4A68-ABF3-20EF5A7579D9}" presName="linNode" presStyleCnt="0"/>
      <dgm:spPr/>
    </dgm:pt>
    <dgm:pt modelId="{FC831470-9157-4492-980E-E3E52D8B4841}" type="pres">
      <dgm:prSet presAssocID="{2A125A26-35B1-4A68-ABF3-20EF5A7579D9}" presName="parentText" presStyleLbl="node1" presStyleIdx="3" presStyleCnt="7" custScaleX="69492">
        <dgm:presLayoutVars>
          <dgm:chMax val="1"/>
          <dgm:bulletEnabled val="1"/>
        </dgm:presLayoutVars>
      </dgm:prSet>
      <dgm:spPr/>
      <dgm:t>
        <a:bodyPr/>
        <a:lstStyle/>
        <a:p>
          <a:endParaRPr lang="es-EC"/>
        </a:p>
      </dgm:t>
    </dgm:pt>
    <dgm:pt modelId="{27BD80C4-C4E1-4406-B2FD-0C8610FD48D6}" type="pres">
      <dgm:prSet presAssocID="{2A125A26-35B1-4A68-ABF3-20EF5A7579D9}" presName="descendantText" presStyleLbl="alignAccFollowNode1" presStyleIdx="3" presStyleCnt="7" custScaleX="111864" custScaleY="135003">
        <dgm:presLayoutVars>
          <dgm:bulletEnabled val="1"/>
        </dgm:presLayoutVars>
      </dgm:prSet>
      <dgm:spPr/>
      <dgm:t>
        <a:bodyPr/>
        <a:lstStyle/>
        <a:p>
          <a:endParaRPr lang="es-EC"/>
        </a:p>
      </dgm:t>
    </dgm:pt>
    <dgm:pt modelId="{ED3CBA19-B2A4-4B99-881B-3DD193427919}" type="pres">
      <dgm:prSet presAssocID="{6CE59775-B2AA-47B8-BC5C-C29C2DF2E177}" presName="sp" presStyleCnt="0"/>
      <dgm:spPr/>
    </dgm:pt>
    <dgm:pt modelId="{3B582876-16B5-4532-A0AB-6CCBD0484723}" type="pres">
      <dgm:prSet presAssocID="{36C8C703-0C64-427A-97B9-116333FA71F3}" presName="linNode" presStyleCnt="0"/>
      <dgm:spPr/>
    </dgm:pt>
    <dgm:pt modelId="{0E12010C-BB44-4659-A540-88EBAB7058F1}" type="pres">
      <dgm:prSet presAssocID="{36C8C703-0C64-427A-97B9-116333FA71F3}" presName="parentText" presStyleLbl="node1" presStyleIdx="4" presStyleCnt="7" custScaleX="69492">
        <dgm:presLayoutVars>
          <dgm:chMax val="1"/>
          <dgm:bulletEnabled val="1"/>
        </dgm:presLayoutVars>
      </dgm:prSet>
      <dgm:spPr/>
      <dgm:t>
        <a:bodyPr/>
        <a:lstStyle/>
        <a:p>
          <a:endParaRPr lang="es-EC"/>
        </a:p>
      </dgm:t>
    </dgm:pt>
    <dgm:pt modelId="{69A44FC0-195C-474A-90C6-FAA150E8042B}" type="pres">
      <dgm:prSet presAssocID="{36C8C703-0C64-427A-97B9-116333FA71F3}" presName="descendantText" presStyleLbl="alignAccFollowNode1" presStyleIdx="4" presStyleCnt="7" custScaleX="111864">
        <dgm:presLayoutVars>
          <dgm:bulletEnabled val="1"/>
        </dgm:presLayoutVars>
      </dgm:prSet>
      <dgm:spPr/>
      <dgm:t>
        <a:bodyPr/>
        <a:lstStyle/>
        <a:p>
          <a:endParaRPr lang="es-EC"/>
        </a:p>
      </dgm:t>
    </dgm:pt>
    <dgm:pt modelId="{40CB9776-CFB5-4F4C-9C4F-5C58B86C24D1}" type="pres">
      <dgm:prSet presAssocID="{33CC5082-6392-4DBF-BE3D-78C1B50D2405}" presName="sp" presStyleCnt="0"/>
      <dgm:spPr/>
    </dgm:pt>
    <dgm:pt modelId="{DBF913CF-EAD6-4874-A2B4-5392994E483A}" type="pres">
      <dgm:prSet presAssocID="{899108D3-51C5-45D8-98E2-5726B3C1D303}" presName="linNode" presStyleCnt="0"/>
      <dgm:spPr/>
    </dgm:pt>
    <dgm:pt modelId="{4E8FFA2B-A16F-4967-B175-901659F8629D}" type="pres">
      <dgm:prSet presAssocID="{899108D3-51C5-45D8-98E2-5726B3C1D303}" presName="parentText" presStyleLbl="node1" presStyleIdx="5" presStyleCnt="7" custScaleX="69492">
        <dgm:presLayoutVars>
          <dgm:chMax val="1"/>
          <dgm:bulletEnabled val="1"/>
        </dgm:presLayoutVars>
      </dgm:prSet>
      <dgm:spPr/>
      <dgm:t>
        <a:bodyPr/>
        <a:lstStyle/>
        <a:p>
          <a:endParaRPr lang="es-EC"/>
        </a:p>
      </dgm:t>
    </dgm:pt>
    <dgm:pt modelId="{B900AC9E-45D8-4D03-A7C3-D53F2271195D}" type="pres">
      <dgm:prSet presAssocID="{899108D3-51C5-45D8-98E2-5726B3C1D303}" presName="descendantText" presStyleLbl="alignAccFollowNode1" presStyleIdx="5" presStyleCnt="7" custScaleX="111864" custScaleY="124321">
        <dgm:presLayoutVars>
          <dgm:bulletEnabled val="1"/>
        </dgm:presLayoutVars>
      </dgm:prSet>
      <dgm:spPr/>
      <dgm:t>
        <a:bodyPr/>
        <a:lstStyle/>
        <a:p>
          <a:endParaRPr lang="es-EC"/>
        </a:p>
      </dgm:t>
    </dgm:pt>
    <dgm:pt modelId="{85809B91-57C9-4269-84FC-92139A7BCC36}" type="pres">
      <dgm:prSet presAssocID="{81B3871A-94DD-45A2-89E4-BE74F7371659}" presName="sp" presStyleCnt="0"/>
      <dgm:spPr/>
    </dgm:pt>
    <dgm:pt modelId="{5ABF69F1-9D8A-4B63-A962-B6361D7E2BDF}" type="pres">
      <dgm:prSet presAssocID="{31FB15B4-4330-43C5-8DB4-67A9FC0360B6}" presName="linNode" presStyleCnt="0"/>
      <dgm:spPr/>
    </dgm:pt>
    <dgm:pt modelId="{E4C7371F-A4FA-4C38-A5CB-6DE63C12A88A}" type="pres">
      <dgm:prSet presAssocID="{31FB15B4-4330-43C5-8DB4-67A9FC0360B6}" presName="parentText" presStyleLbl="node1" presStyleIdx="6" presStyleCnt="7" custScaleX="69492">
        <dgm:presLayoutVars>
          <dgm:chMax val="1"/>
          <dgm:bulletEnabled val="1"/>
        </dgm:presLayoutVars>
      </dgm:prSet>
      <dgm:spPr/>
      <dgm:t>
        <a:bodyPr/>
        <a:lstStyle/>
        <a:p>
          <a:endParaRPr lang="es-EC"/>
        </a:p>
      </dgm:t>
    </dgm:pt>
    <dgm:pt modelId="{F33B0CEC-6362-499D-A165-347AC1AE7E05}" type="pres">
      <dgm:prSet presAssocID="{31FB15B4-4330-43C5-8DB4-67A9FC0360B6}" presName="descendantText" presStyleLbl="alignAccFollowNode1" presStyleIdx="6" presStyleCnt="7" custScaleX="111864">
        <dgm:presLayoutVars>
          <dgm:bulletEnabled val="1"/>
        </dgm:presLayoutVars>
      </dgm:prSet>
      <dgm:spPr/>
      <dgm:t>
        <a:bodyPr/>
        <a:lstStyle/>
        <a:p>
          <a:endParaRPr lang="es-EC"/>
        </a:p>
      </dgm:t>
    </dgm:pt>
  </dgm:ptLst>
  <dgm:cxnLst>
    <dgm:cxn modelId="{9780EF27-D78A-4695-93D4-85036EE34915}" srcId="{2F79E42F-9B11-457A-9253-69C8E9D77126}" destId="{473FFFF2-D0B2-4F09-87EB-606FBDE4BE0B}" srcOrd="0" destOrd="0" parTransId="{CF1F2BA7-F168-4327-B1A2-81D0F3951BC8}" sibTransId="{71DB4341-75AD-45DA-8E12-C7B1D05CA62E}"/>
    <dgm:cxn modelId="{C5EAFD4A-9B65-4D7C-8051-ACD216AC5917}" type="presOf" srcId="{DBBCB90E-4E20-4127-907F-73D2D03D1C7C}" destId="{F33B0CEC-6362-499D-A165-347AC1AE7E05}" srcOrd="0" destOrd="0" presId="urn:microsoft.com/office/officeart/2005/8/layout/vList5"/>
    <dgm:cxn modelId="{0A7B859C-D124-49F1-8A34-5BD9990EB88C}" type="presOf" srcId="{2A125A26-35B1-4A68-ABF3-20EF5A7579D9}" destId="{FC831470-9157-4492-980E-E3E52D8B4841}" srcOrd="0" destOrd="0" presId="urn:microsoft.com/office/officeart/2005/8/layout/vList5"/>
    <dgm:cxn modelId="{7B0D73F5-7A2C-4DED-BC2C-3B1D24EA1C33}" srcId="{31FB15B4-4330-43C5-8DB4-67A9FC0360B6}" destId="{DBBCB90E-4E20-4127-907F-73D2D03D1C7C}" srcOrd="0" destOrd="0" parTransId="{609964B1-8870-4EC9-A523-DD81EFEE10D6}" sibTransId="{82FAD280-50B2-4038-9F31-E3CC1E030934}"/>
    <dgm:cxn modelId="{19E2C922-C849-4E6C-8F62-6F8462410998}" srcId="{6D5402A1-B4DF-41C9-943A-99DF63B58142}" destId="{46AA1CB9-CDBA-4B25-9968-A3C18881AA9D}" srcOrd="0" destOrd="0" parTransId="{15775292-DC38-4C9A-8182-AEF67268EBC2}" sibTransId="{1592C104-2737-4F9B-A425-562411E569C0}"/>
    <dgm:cxn modelId="{CCF5A3F9-FE23-46DB-A9E7-72A86E742EA1}" srcId="{4EC9289E-A3CB-494F-B840-15A8BED34759}" destId="{2A125A26-35B1-4A68-ABF3-20EF5A7579D9}" srcOrd="3" destOrd="0" parTransId="{BFAD8AEC-B81D-4898-8BCF-18364F289A26}" sibTransId="{6CE59775-B2AA-47B8-BC5C-C29C2DF2E177}"/>
    <dgm:cxn modelId="{ECAD9BE8-96B5-4AC5-8EBF-BF33C4D00868}" type="presOf" srcId="{27905FE6-2D81-4AD8-A333-B4ACD724A58F}" destId="{DAF0CFCB-514F-4AD6-B132-03CFA9BF4F9A}" srcOrd="0" destOrd="0" presId="urn:microsoft.com/office/officeart/2005/8/layout/vList5"/>
    <dgm:cxn modelId="{B83A45BF-D586-464F-8E16-3D13A841D327}" srcId="{36C8C703-0C64-427A-97B9-116333FA71F3}" destId="{F169A8D6-506D-4647-93D8-FA8513CAD857}" srcOrd="0" destOrd="0" parTransId="{CC74A4EB-D71D-4CE4-94E3-17ACF8FCE915}" sibTransId="{F0EC0879-71F2-4597-AE47-3EC194EB76C3}"/>
    <dgm:cxn modelId="{8147ED62-F670-43F0-B0ED-523E7FA018E0}" type="presOf" srcId="{46AA1CB9-CDBA-4B25-9968-A3C18881AA9D}" destId="{4B71E3B3-D788-477E-9737-1763AD584FF8}" srcOrd="0" destOrd="0" presId="urn:microsoft.com/office/officeart/2005/8/layout/vList5"/>
    <dgm:cxn modelId="{266F7840-78AA-4A88-A039-76AACA6E697D}" type="presOf" srcId="{DA561911-FA14-4DFD-9C18-D8CFAF87600D}" destId="{B900AC9E-45D8-4D03-A7C3-D53F2271195D}" srcOrd="0" destOrd="1" presId="urn:microsoft.com/office/officeart/2005/8/layout/vList5"/>
    <dgm:cxn modelId="{045BE9DB-572D-4B0E-8117-C1EDE1BEEE96}" type="presOf" srcId="{B327E1F7-D66D-411F-9482-F58A7A611BE8}" destId="{27BD80C4-C4E1-4406-B2FD-0C8610FD48D6}" srcOrd="0" destOrd="0" presId="urn:microsoft.com/office/officeart/2005/8/layout/vList5"/>
    <dgm:cxn modelId="{68B32946-2B5D-4799-9AD9-011528B7CABA}" srcId="{4EC9289E-A3CB-494F-B840-15A8BED34759}" destId="{899108D3-51C5-45D8-98E2-5726B3C1D303}" srcOrd="5" destOrd="0" parTransId="{2BF954E6-0F23-4B78-9011-BAD1A1283239}" sibTransId="{81B3871A-94DD-45A2-89E4-BE74F7371659}"/>
    <dgm:cxn modelId="{5122ED0E-1055-4710-A8E3-4F42593B0D15}" srcId="{4EC9289E-A3CB-494F-B840-15A8BED34759}" destId="{2F79E42F-9B11-457A-9253-69C8E9D77126}" srcOrd="2" destOrd="0" parTransId="{E3EC79FB-5832-41E0-ABC7-17B5A8BC9FAA}" sibTransId="{6FC6D406-7204-4B8C-9FA6-4AC54C7FB223}"/>
    <dgm:cxn modelId="{EA65D27C-19B7-4C8D-96FB-D8A88F5AF42F}" srcId="{4EC9289E-A3CB-494F-B840-15A8BED34759}" destId="{36C8C703-0C64-427A-97B9-116333FA71F3}" srcOrd="4" destOrd="0" parTransId="{AAE54F66-BD98-45D3-9FFB-A68E765B891D}" sibTransId="{33CC5082-6392-4DBF-BE3D-78C1B50D2405}"/>
    <dgm:cxn modelId="{64BB4002-290C-4F7A-BCC0-4D29AF572A1B}" srcId="{4EC9289E-A3CB-494F-B840-15A8BED34759}" destId="{6D5402A1-B4DF-41C9-943A-99DF63B58142}" srcOrd="1" destOrd="0" parTransId="{C6757F64-1D29-40EF-A23E-F30FD1609F6D}" sibTransId="{CCBCC7FE-8E19-43D2-9481-81FF43D899A1}"/>
    <dgm:cxn modelId="{FE195E41-421E-40FB-9B7E-4F7523D22C13}" srcId="{27905FE6-2D81-4AD8-A333-B4ACD724A58F}" destId="{9CB74B70-1195-4BC4-89E7-6443EA56954D}" srcOrd="0" destOrd="0" parTransId="{65FCDC1F-4A85-433B-90A8-EB9E0F2731BD}" sibTransId="{0B1864DE-C48E-4510-9303-BD8C9BB055B1}"/>
    <dgm:cxn modelId="{07C98CAB-5D02-4904-AFB3-67606062681B}" srcId="{899108D3-51C5-45D8-98E2-5726B3C1D303}" destId="{DA561911-FA14-4DFD-9C18-D8CFAF87600D}" srcOrd="1" destOrd="0" parTransId="{A22AD672-5E25-4A07-B3D2-A3C892E7E8C1}" sibTransId="{D59929EB-7E87-49AB-A777-D9D86789540E}"/>
    <dgm:cxn modelId="{4EBABA58-3946-4D8D-9356-80195B767810}" type="presOf" srcId="{9CB74B70-1195-4BC4-89E7-6443EA56954D}" destId="{192D07B4-EC29-49AF-9042-5F28E9615108}" srcOrd="0" destOrd="0" presId="urn:microsoft.com/office/officeart/2005/8/layout/vList5"/>
    <dgm:cxn modelId="{CCB28D42-849B-4DF3-A085-23249B977B2B}" type="presOf" srcId="{36C8C703-0C64-427A-97B9-116333FA71F3}" destId="{0E12010C-BB44-4659-A540-88EBAB7058F1}" srcOrd="0" destOrd="0" presId="urn:microsoft.com/office/officeart/2005/8/layout/vList5"/>
    <dgm:cxn modelId="{A9C0EE0E-2D46-477D-B264-0B681A8F370F}" type="presOf" srcId="{31FB15B4-4330-43C5-8DB4-67A9FC0360B6}" destId="{E4C7371F-A4FA-4C38-A5CB-6DE63C12A88A}" srcOrd="0" destOrd="0" presId="urn:microsoft.com/office/officeart/2005/8/layout/vList5"/>
    <dgm:cxn modelId="{96BE3B5C-FC4F-48C6-9BD7-EA398B786EC4}" srcId="{899108D3-51C5-45D8-98E2-5726B3C1D303}" destId="{C1AEA250-50FD-4C27-BD17-E345499207B9}" srcOrd="0" destOrd="0" parTransId="{8CDAD666-695A-4E2E-8EA3-340309E2B674}" sibTransId="{91604A22-2428-4B24-A9D1-163A5F2256BF}"/>
    <dgm:cxn modelId="{FC6C564F-107E-40A2-B8C5-06165E1284CD}" type="presOf" srcId="{F169A8D6-506D-4647-93D8-FA8513CAD857}" destId="{69A44FC0-195C-474A-90C6-FAA150E8042B}" srcOrd="0" destOrd="0" presId="urn:microsoft.com/office/officeart/2005/8/layout/vList5"/>
    <dgm:cxn modelId="{DCF85851-CEEE-4D67-BF7B-D1AA521E10B6}" srcId="{2A125A26-35B1-4A68-ABF3-20EF5A7579D9}" destId="{B327E1F7-D66D-411F-9482-F58A7A611BE8}" srcOrd="0" destOrd="0" parTransId="{17A9063B-F40C-44FC-BB11-D0333625AD6B}" sibTransId="{0D1669F5-4B25-4D96-A351-04E31EED6964}"/>
    <dgm:cxn modelId="{56B2E47F-6375-4F45-8087-B6E1C44EF532}" type="presOf" srcId="{C1AEA250-50FD-4C27-BD17-E345499207B9}" destId="{B900AC9E-45D8-4D03-A7C3-D53F2271195D}" srcOrd="0" destOrd="0" presId="urn:microsoft.com/office/officeart/2005/8/layout/vList5"/>
    <dgm:cxn modelId="{BDFF1D44-2F69-412A-BE34-40026C836AD9}" type="presOf" srcId="{2F79E42F-9B11-457A-9253-69C8E9D77126}" destId="{163D08EC-6885-40A6-BAAD-1197B451EA3E}" srcOrd="0" destOrd="0" presId="urn:microsoft.com/office/officeart/2005/8/layout/vList5"/>
    <dgm:cxn modelId="{F3009F41-78A6-4A94-BE20-6F01DF9D520D}" type="presOf" srcId="{4EC9289E-A3CB-494F-B840-15A8BED34759}" destId="{656CA6D7-F3A5-4A64-A7C4-CB5A41A06720}" srcOrd="0" destOrd="0" presId="urn:microsoft.com/office/officeart/2005/8/layout/vList5"/>
    <dgm:cxn modelId="{9804E60A-13F6-404A-B91B-6AEF95607CB6}" srcId="{4EC9289E-A3CB-494F-B840-15A8BED34759}" destId="{31FB15B4-4330-43C5-8DB4-67A9FC0360B6}" srcOrd="6" destOrd="0" parTransId="{E5CA2DE3-9DBB-4D70-914D-7B8FF552A62E}" sibTransId="{89CC3001-12F8-411E-AD78-C5A1290DDDE9}"/>
    <dgm:cxn modelId="{C3349A49-1BE0-461F-8D8A-1F2995A2D920}" srcId="{4EC9289E-A3CB-494F-B840-15A8BED34759}" destId="{27905FE6-2D81-4AD8-A333-B4ACD724A58F}" srcOrd="0" destOrd="0" parTransId="{7E1F4DF2-21E8-4041-A1D7-FE50DE39BC1C}" sibTransId="{2FF4A558-F320-415A-8459-04BF6992978A}"/>
    <dgm:cxn modelId="{85B554C0-BBD4-4009-81CF-09921F1CEB61}" type="presOf" srcId="{6D5402A1-B4DF-41C9-943A-99DF63B58142}" destId="{B6BC58A0-4326-413B-869F-AF563586368E}" srcOrd="0" destOrd="0" presId="urn:microsoft.com/office/officeart/2005/8/layout/vList5"/>
    <dgm:cxn modelId="{3AA81226-70A0-4D98-901D-946BB5ACF902}" type="presOf" srcId="{473FFFF2-D0B2-4F09-87EB-606FBDE4BE0B}" destId="{D8FA357D-D748-443C-AD70-EE63D88F9E8A}" srcOrd="0" destOrd="0" presId="urn:microsoft.com/office/officeart/2005/8/layout/vList5"/>
    <dgm:cxn modelId="{328B93E5-5F8E-4552-A96A-A855B3F86695}" type="presOf" srcId="{899108D3-51C5-45D8-98E2-5726B3C1D303}" destId="{4E8FFA2B-A16F-4967-B175-901659F8629D}" srcOrd="0" destOrd="0" presId="urn:microsoft.com/office/officeart/2005/8/layout/vList5"/>
    <dgm:cxn modelId="{1D2DA416-9DB9-4E5B-B19B-2D7DFBF98CE9}" type="presParOf" srcId="{656CA6D7-F3A5-4A64-A7C4-CB5A41A06720}" destId="{025F8D0D-2522-4FB6-98B9-158299202AEA}" srcOrd="0" destOrd="0" presId="urn:microsoft.com/office/officeart/2005/8/layout/vList5"/>
    <dgm:cxn modelId="{0B353900-4FF7-4C6B-B0A8-A963DBB5499C}" type="presParOf" srcId="{025F8D0D-2522-4FB6-98B9-158299202AEA}" destId="{DAF0CFCB-514F-4AD6-B132-03CFA9BF4F9A}" srcOrd="0" destOrd="0" presId="urn:microsoft.com/office/officeart/2005/8/layout/vList5"/>
    <dgm:cxn modelId="{E168D827-D044-4EFF-A532-2198B2D42990}" type="presParOf" srcId="{025F8D0D-2522-4FB6-98B9-158299202AEA}" destId="{192D07B4-EC29-49AF-9042-5F28E9615108}" srcOrd="1" destOrd="0" presId="urn:microsoft.com/office/officeart/2005/8/layout/vList5"/>
    <dgm:cxn modelId="{B9110A41-B7DF-4948-A692-67B9BD3713FD}" type="presParOf" srcId="{656CA6D7-F3A5-4A64-A7C4-CB5A41A06720}" destId="{330DCBB7-D0AA-421D-92EE-E3FBD7D2C0F6}" srcOrd="1" destOrd="0" presId="urn:microsoft.com/office/officeart/2005/8/layout/vList5"/>
    <dgm:cxn modelId="{65CBAFFF-D050-4812-BB03-D43C94753450}" type="presParOf" srcId="{656CA6D7-F3A5-4A64-A7C4-CB5A41A06720}" destId="{14C58E8E-DB7D-44CB-8571-1361EAF7D245}" srcOrd="2" destOrd="0" presId="urn:microsoft.com/office/officeart/2005/8/layout/vList5"/>
    <dgm:cxn modelId="{95901DD8-1F69-4789-BFB1-4CB837C8EE7B}" type="presParOf" srcId="{14C58E8E-DB7D-44CB-8571-1361EAF7D245}" destId="{B6BC58A0-4326-413B-869F-AF563586368E}" srcOrd="0" destOrd="0" presId="urn:microsoft.com/office/officeart/2005/8/layout/vList5"/>
    <dgm:cxn modelId="{5AFCA11D-7A91-4CA7-A2CC-2193FA106FFA}" type="presParOf" srcId="{14C58E8E-DB7D-44CB-8571-1361EAF7D245}" destId="{4B71E3B3-D788-477E-9737-1763AD584FF8}" srcOrd="1" destOrd="0" presId="urn:microsoft.com/office/officeart/2005/8/layout/vList5"/>
    <dgm:cxn modelId="{2E06C353-CD4C-4666-B28A-0FE9975E06D0}" type="presParOf" srcId="{656CA6D7-F3A5-4A64-A7C4-CB5A41A06720}" destId="{5C5A0089-1E35-4638-8E51-015A28B34AAB}" srcOrd="3" destOrd="0" presId="urn:microsoft.com/office/officeart/2005/8/layout/vList5"/>
    <dgm:cxn modelId="{C8E15453-23E5-4D2B-85C0-668B331B056B}" type="presParOf" srcId="{656CA6D7-F3A5-4A64-A7C4-CB5A41A06720}" destId="{B30DCA4C-CE24-4285-8418-F59DF5BF861A}" srcOrd="4" destOrd="0" presId="urn:microsoft.com/office/officeart/2005/8/layout/vList5"/>
    <dgm:cxn modelId="{AF7F8DBD-651A-4662-995D-376871AF7154}" type="presParOf" srcId="{B30DCA4C-CE24-4285-8418-F59DF5BF861A}" destId="{163D08EC-6885-40A6-BAAD-1197B451EA3E}" srcOrd="0" destOrd="0" presId="urn:microsoft.com/office/officeart/2005/8/layout/vList5"/>
    <dgm:cxn modelId="{4CBD1A0D-D62C-4C76-A57B-8A1A44955DFC}" type="presParOf" srcId="{B30DCA4C-CE24-4285-8418-F59DF5BF861A}" destId="{D8FA357D-D748-443C-AD70-EE63D88F9E8A}" srcOrd="1" destOrd="0" presId="urn:microsoft.com/office/officeart/2005/8/layout/vList5"/>
    <dgm:cxn modelId="{00296E61-6260-4753-ACD0-FE7546A78674}" type="presParOf" srcId="{656CA6D7-F3A5-4A64-A7C4-CB5A41A06720}" destId="{C332918E-6944-42AD-9FFE-3CE83BBA9D89}" srcOrd="5" destOrd="0" presId="urn:microsoft.com/office/officeart/2005/8/layout/vList5"/>
    <dgm:cxn modelId="{4972FC39-A88A-42FE-A853-A396F07A2AFC}" type="presParOf" srcId="{656CA6D7-F3A5-4A64-A7C4-CB5A41A06720}" destId="{34E4DCA6-66B2-45BA-B817-2E01FA562348}" srcOrd="6" destOrd="0" presId="urn:microsoft.com/office/officeart/2005/8/layout/vList5"/>
    <dgm:cxn modelId="{A8CC68ED-D9A3-4F68-8492-99DA4F2E2B36}" type="presParOf" srcId="{34E4DCA6-66B2-45BA-B817-2E01FA562348}" destId="{FC831470-9157-4492-980E-E3E52D8B4841}" srcOrd="0" destOrd="0" presId="urn:microsoft.com/office/officeart/2005/8/layout/vList5"/>
    <dgm:cxn modelId="{082B28E3-3E31-4389-9993-A35572B6A062}" type="presParOf" srcId="{34E4DCA6-66B2-45BA-B817-2E01FA562348}" destId="{27BD80C4-C4E1-4406-B2FD-0C8610FD48D6}" srcOrd="1" destOrd="0" presId="urn:microsoft.com/office/officeart/2005/8/layout/vList5"/>
    <dgm:cxn modelId="{A0BC4ED8-9057-4F92-AB29-AAC5355A1674}" type="presParOf" srcId="{656CA6D7-F3A5-4A64-A7C4-CB5A41A06720}" destId="{ED3CBA19-B2A4-4B99-881B-3DD193427919}" srcOrd="7" destOrd="0" presId="urn:microsoft.com/office/officeart/2005/8/layout/vList5"/>
    <dgm:cxn modelId="{CBA68027-7A09-406B-AE19-07C27C11C22D}" type="presParOf" srcId="{656CA6D7-F3A5-4A64-A7C4-CB5A41A06720}" destId="{3B582876-16B5-4532-A0AB-6CCBD0484723}" srcOrd="8" destOrd="0" presId="urn:microsoft.com/office/officeart/2005/8/layout/vList5"/>
    <dgm:cxn modelId="{F7CB8571-1BB1-40F6-80E8-782CB4EA75AF}" type="presParOf" srcId="{3B582876-16B5-4532-A0AB-6CCBD0484723}" destId="{0E12010C-BB44-4659-A540-88EBAB7058F1}" srcOrd="0" destOrd="0" presId="urn:microsoft.com/office/officeart/2005/8/layout/vList5"/>
    <dgm:cxn modelId="{37F19DA3-0813-422C-AA8C-7A6EDF89B062}" type="presParOf" srcId="{3B582876-16B5-4532-A0AB-6CCBD0484723}" destId="{69A44FC0-195C-474A-90C6-FAA150E8042B}" srcOrd="1" destOrd="0" presId="urn:microsoft.com/office/officeart/2005/8/layout/vList5"/>
    <dgm:cxn modelId="{EFF97630-970D-4DB8-A9C7-EB8F7C1656DC}" type="presParOf" srcId="{656CA6D7-F3A5-4A64-A7C4-CB5A41A06720}" destId="{40CB9776-CFB5-4F4C-9C4F-5C58B86C24D1}" srcOrd="9" destOrd="0" presId="urn:microsoft.com/office/officeart/2005/8/layout/vList5"/>
    <dgm:cxn modelId="{4D90A234-FF2B-410A-B20E-3EE707102378}" type="presParOf" srcId="{656CA6D7-F3A5-4A64-A7C4-CB5A41A06720}" destId="{DBF913CF-EAD6-4874-A2B4-5392994E483A}" srcOrd="10" destOrd="0" presId="urn:microsoft.com/office/officeart/2005/8/layout/vList5"/>
    <dgm:cxn modelId="{12275613-01B6-481B-937A-F635027989E4}" type="presParOf" srcId="{DBF913CF-EAD6-4874-A2B4-5392994E483A}" destId="{4E8FFA2B-A16F-4967-B175-901659F8629D}" srcOrd="0" destOrd="0" presId="urn:microsoft.com/office/officeart/2005/8/layout/vList5"/>
    <dgm:cxn modelId="{65CA8324-9C45-4EAC-A071-1168D1A7D6FE}" type="presParOf" srcId="{DBF913CF-EAD6-4874-A2B4-5392994E483A}" destId="{B900AC9E-45D8-4D03-A7C3-D53F2271195D}" srcOrd="1" destOrd="0" presId="urn:microsoft.com/office/officeart/2005/8/layout/vList5"/>
    <dgm:cxn modelId="{1C9270B9-6D8B-4DD4-B530-F4A05762091F}" type="presParOf" srcId="{656CA6D7-F3A5-4A64-A7C4-CB5A41A06720}" destId="{85809B91-57C9-4269-84FC-92139A7BCC36}" srcOrd="11" destOrd="0" presId="urn:microsoft.com/office/officeart/2005/8/layout/vList5"/>
    <dgm:cxn modelId="{8A5F9427-494D-4C58-96C4-946F5A60A2D9}" type="presParOf" srcId="{656CA6D7-F3A5-4A64-A7C4-CB5A41A06720}" destId="{5ABF69F1-9D8A-4B63-A962-B6361D7E2BDF}" srcOrd="12" destOrd="0" presId="urn:microsoft.com/office/officeart/2005/8/layout/vList5"/>
    <dgm:cxn modelId="{B56E7211-395B-40DD-B0E5-83CDBAB04B59}" type="presParOf" srcId="{5ABF69F1-9D8A-4B63-A962-B6361D7E2BDF}" destId="{E4C7371F-A4FA-4C38-A5CB-6DE63C12A88A}" srcOrd="0" destOrd="0" presId="urn:microsoft.com/office/officeart/2005/8/layout/vList5"/>
    <dgm:cxn modelId="{E77813E4-5FD1-4519-8490-FB312854290C}" type="presParOf" srcId="{5ABF69F1-9D8A-4B63-A962-B6361D7E2BDF}" destId="{F33B0CEC-6362-499D-A165-347AC1AE7E0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C9289E-A3CB-494F-B840-15A8BED34759}"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s-EC"/>
        </a:p>
      </dgm:t>
    </dgm:pt>
    <dgm:pt modelId="{27905FE6-2D81-4AD8-A333-B4ACD724A58F}">
      <dgm:prSet phldrT="[Texto]"/>
      <dgm:spPr/>
      <dgm:t>
        <a:bodyPr/>
        <a:lstStyle/>
        <a:p>
          <a:pPr algn="ctr"/>
          <a:r>
            <a:rPr lang="es-EC" smtClean="0"/>
            <a:t>ONTOLÓGICA</a:t>
          </a:r>
          <a:endParaRPr lang="es-EC" dirty="0"/>
        </a:p>
      </dgm:t>
    </dgm:pt>
    <dgm:pt modelId="{7E1F4DF2-21E8-4041-A1D7-FE50DE39BC1C}" type="parTrans" cxnId="{C3349A49-1BE0-461F-8D8A-1F2995A2D920}">
      <dgm:prSet/>
      <dgm:spPr/>
      <dgm:t>
        <a:bodyPr/>
        <a:lstStyle/>
        <a:p>
          <a:pPr algn="just"/>
          <a:endParaRPr lang="es-EC"/>
        </a:p>
      </dgm:t>
    </dgm:pt>
    <dgm:pt modelId="{2FF4A558-F320-415A-8459-04BF6992978A}" type="sibTrans" cxnId="{C3349A49-1BE0-461F-8D8A-1F2995A2D920}">
      <dgm:prSet/>
      <dgm:spPr/>
      <dgm:t>
        <a:bodyPr/>
        <a:lstStyle/>
        <a:p>
          <a:pPr algn="just"/>
          <a:endParaRPr lang="es-EC"/>
        </a:p>
      </dgm:t>
    </dgm:pt>
    <dgm:pt modelId="{9CB74B70-1195-4BC4-89E7-6443EA56954D}">
      <dgm:prSet phldrT="[Texto]" custT="1"/>
      <dgm:spPr/>
      <dgm:t>
        <a:bodyPr/>
        <a:lstStyle/>
        <a:p>
          <a:pPr algn="just"/>
          <a:r>
            <a:rPr lang="es-EC" sz="1400" dirty="0" smtClean="0"/>
            <a:t>La educación militar  </a:t>
          </a:r>
          <a:r>
            <a:rPr lang="es-EC" sz="1400" b="1" dirty="0" smtClean="0"/>
            <a:t>ayuda para que pueda extraer y desarrollar</a:t>
          </a:r>
          <a:r>
            <a:rPr lang="es-EC" sz="1400" dirty="0" smtClean="0"/>
            <a:t> sus propias capacidades, sus potencialidades y con ellos tomar decisiones en su propio beneficio, en el Institucional, en el social, de forma libre y responsablemente.</a:t>
          </a:r>
          <a:endParaRPr lang="es-EC" sz="1600" dirty="0"/>
        </a:p>
      </dgm:t>
    </dgm:pt>
    <dgm:pt modelId="{65FCDC1F-4A85-433B-90A8-EB9E0F2731BD}" type="parTrans" cxnId="{FE195E41-421E-40FB-9B7E-4F7523D22C13}">
      <dgm:prSet/>
      <dgm:spPr/>
      <dgm:t>
        <a:bodyPr/>
        <a:lstStyle/>
        <a:p>
          <a:pPr algn="just"/>
          <a:endParaRPr lang="es-EC"/>
        </a:p>
      </dgm:t>
    </dgm:pt>
    <dgm:pt modelId="{0B1864DE-C48E-4510-9303-BD8C9BB055B1}" type="sibTrans" cxnId="{FE195E41-421E-40FB-9B7E-4F7523D22C13}">
      <dgm:prSet/>
      <dgm:spPr/>
      <dgm:t>
        <a:bodyPr/>
        <a:lstStyle/>
        <a:p>
          <a:pPr algn="just"/>
          <a:endParaRPr lang="es-EC"/>
        </a:p>
      </dgm:t>
    </dgm:pt>
    <dgm:pt modelId="{6D5402A1-B4DF-41C9-943A-99DF63B58142}">
      <dgm:prSet phldrT="[Texto]"/>
      <dgm:spPr/>
      <dgm:t>
        <a:bodyPr/>
        <a:lstStyle/>
        <a:p>
          <a:pPr algn="ctr"/>
          <a:r>
            <a:rPr lang="es-EC" smtClean="0"/>
            <a:t>EPISTEMOLÓGICA</a:t>
          </a:r>
          <a:endParaRPr lang="es-EC" dirty="0"/>
        </a:p>
      </dgm:t>
    </dgm:pt>
    <dgm:pt modelId="{C6757F64-1D29-40EF-A23E-F30FD1609F6D}" type="parTrans" cxnId="{64BB4002-290C-4F7A-BCC0-4D29AF572A1B}">
      <dgm:prSet/>
      <dgm:spPr/>
      <dgm:t>
        <a:bodyPr/>
        <a:lstStyle/>
        <a:p>
          <a:pPr algn="just"/>
          <a:endParaRPr lang="es-EC"/>
        </a:p>
      </dgm:t>
    </dgm:pt>
    <dgm:pt modelId="{CCBCC7FE-8E19-43D2-9481-81FF43D899A1}" type="sibTrans" cxnId="{64BB4002-290C-4F7A-BCC0-4D29AF572A1B}">
      <dgm:prSet/>
      <dgm:spPr/>
      <dgm:t>
        <a:bodyPr/>
        <a:lstStyle/>
        <a:p>
          <a:pPr algn="just"/>
          <a:endParaRPr lang="es-EC"/>
        </a:p>
      </dgm:t>
    </dgm:pt>
    <dgm:pt modelId="{46AA1CB9-CDBA-4B25-9968-A3C18881AA9D}">
      <dgm:prSet phldrT="[Texto]" custT="1"/>
      <dgm:spPr/>
      <dgm:t>
        <a:bodyPr/>
        <a:lstStyle/>
        <a:p>
          <a:pPr algn="just" defTabSz="901700"/>
          <a:r>
            <a:rPr lang="es-EC" sz="1100" dirty="0" smtClean="0"/>
            <a:t>Dentro del Modelo Educativo militar al </a:t>
          </a:r>
          <a:r>
            <a:rPr lang="es-EC" sz="1100" b="1" dirty="0" smtClean="0"/>
            <a:t>conocimiento se lo concibe </a:t>
          </a:r>
          <a:r>
            <a:rPr lang="es-ES" sz="1100" b="1" dirty="0" smtClean="0"/>
            <a:t>como el proceso que permite la superación de los obstáculos</a:t>
          </a:r>
          <a:r>
            <a:rPr lang="es-ES" sz="1100" dirty="0" smtClean="0"/>
            <a:t> que se presentan entre los estudiantes y el aprendizaje, entre el profesional militar y los problemas de su campo ocupacional, </a:t>
          </a:r>
          <a:r>
            <a:rPr lang="es-ES" sz="1100" b="1" dirty="0" smtClean="0"/>
            <a:t>en donde el conocimiento debe ser visto como un hecho práctico</a:t>
          </a:r>
          <a:r>
            <a:rPr lang="es-ES" sz="1100" dirty="0" smtClean="0"/>
            <a:t>, social e histórico; producto de la investigación</a:t>
          </a:r>
          <a:endParaRPr lang="es-EC" sz="1100" dirty="0"/>
        </a:p>
      </dgm:t>
    </dgm:pt>
    <dgm:pt modelId="{15775292-DC38-4C9A-8182-AEF67268EBC2}" type="parTrans" cxnId="{19E2C922-C849-4E6C-8F62-6F8462410998}">
      <dgm:prSet/>
      <dgm:spPr/>
      <dgm:t>
        <a:bodyPr/>
        <a:lstStyle/>
        <a:p>
          <a:pPr algn="just"/>
          <a:endParaRPr lang="es-EC"/>
        </a:p>
      </dgm:t>
    </dgm:pt>
    <dgm:pt modelId="{1592C104-2737-4F9B-A425-562411E569C0}" type="sibTrans" cxnId="{19E2C922-C849-4E6C-8F62-6F8462410998}">
      <dgm:prSet/>
      <dgm:spPr/>
      <dgm:t>
        <a:bodyPr/>
        <a:lstStyle/>
        <a:p>
          <a:pPr algn="just"/>
          <a:endParaRPr lang="es-EC"/>
        </a:p>
      </dgm:t>
    </dgm:pt>
    <dgm:pt modelId="{2F79E42F-9B11-457A-9253-69C8E9D77126}">
      <dgm:prSet phldrT="[Texto]"/>
      <dgm:spPr/>
      <dgm:t>
        <a:bodyPr/>
        <a:lstStyle/>
        <a:p>
          <a:pPr algn="ctr"/>
          <a:r>
            <a:rPr lang="es-EC" smtClean="0"/>
            <a:t>FILOSÓFICA Y AXIOLÓGICA</a:t>
          </a:r>
          <a:endParaRPr lang="es-EC" dirty="0"/>
        </a:p>
      </dgm:t>
    </dgm:pt>
    <dgm:pt modelId="{E3EC79FB-5832-41E0-ABC7-17B5A8BC9FAA}" type="parTrans" cxnId="{5122ED0E-1055-4710-A8E3-4F42593B0D15}">
      <dgm:prSet/>
      <dgm:spPr/>
      <dgm:t>
        <a:bodyPr/>
        <a:lstStyle/>
        <a:p>
          <a:pPr algn="just"/>
          <a:endParaRPr lang="es-EC"/>
        </a:p>
      </dgm:t>
    </dgm:pt>
    <dgm:pt modelId="{6FC6D406-7204-4B8C-9FA6-4AC54C7FB223}" type="sibTrans" cxnId="{5122ED0E-1055-4710-A8E3-4F42593B0D15}">
      <dgm:prSet/>
      <dgm:spPr/>
      <dgm:t>
        <a:bodyPr/>
        <a:lstStyle/>
        <a:p>
          <a:pPr algn="just"/>
          <a:endParaRPr lang="es-EC"/>
        </a:p>
      </dgm:t>
    </dgm:pt>
    <dgm:pt modelId="{473FFFF2-D0B2-4F09-87EB-606FBDE4BE0B}">
      <dgm:prSet phldrT="[Texto]" custT="1"/>
      <dgm:spPr/>
      <dgm:t>
        <a:bodyPr/>
        <a:lstStyle/>
        <a:p>
          <a:pPr algn="just"/>
          <a:r>
            <a:rPr lang="es-ES" sz="1200" dirty="0" smtClean="0"/>
            <a:t>El Modelo Educativo militar </a:t>
          </a:r>
          <a:r>
            <a:rPr lang="es-ES" sz="1200" b="1" dirty="0" smtClean="0"/>
            <a:t>filosófico</a:t>
          </a:r>
          <a:r>
            <a:rPr lang="es-ES" sz="1200" dirty="0" smtClean="0"/>
            <a:t> forma profesionales capacitados moral, intelectual, física y técnicamente, para afrontar las diferentes situaciones.</a:t>
          </a:r>
          <a:endParaRPr lang="es-EC" sz="1200" dirty="0"/>
        </a:p>
      </dgm:t>
    </dgm:pt>
    <dgm:pt modelId="{CF1F2BA7-F168-4327-B1A2-81D0F3951BC8}" type="parTrans" cxnId="{9780EF27-D78A-4695-93D4-85036EE34915}">
      <dgm:prSet/>
      <dgm:spPr/>
      <dgm:t>
        <a:bodyPr/>
        <a:lstStyle/>
        <a:p>
          <a:pPr algn="just"/>
          <a:endParaRPr lang="es-EC"/>
        </a:p>
      </dgm:t>
    </dgm:pt>
    <dgm:pt modelId="{71DB4341-75AD-45DA-8E12-C7B1D05CA62E}" type="sibTrans" cxnId="{9780EF27-D78A-4695-93D4-85036EE34915}">
      <dgm:prSet/>
      <dgm:spPr/>
      <dgm:t>
        <a:bodyPr/>
        <a:lstStyle/>
        <a:p>
          <a:pPr algn="just"/>
          <a:endParaRPr lang="es-EC"/>
        </a:p>
      </dgm:t>
    </dgm:pt>
    <dgm:pt modelId="{2A125A26-35B1-4A68-ABF3-20EF5A7579D9}">
      <dgm:prSet phldrT="[Texto]"/>
      <dgm:spPr/>
      <dgm:t>
        <a:bodyPr/>
        <a:lstStyle/>
        <a:p>
          <a:pPr algn="ctr"/>
          <a:r>
            <a:rPr lang="es-EC" smtClean="0"/>
            <a:t>ANTROPOLÓGICA</a:t>
          </a:r>
          <a:endParaRPr lang="es-EC" dirty="0"/>
        </a:p>
      </dgm:t>
    </dgm:pt>
    <dgm:pt modelId="{BFAD8AEC-B81D-4898-8BCF-18364F289A26}" type="parTrans" cxnId="{CCF5A3F9-FE23-46DB-A9E7-72A86E742EA1}">
      <dgm:prSet/>
      <dgm:spPr/>
      <dgm:t>
        <a:bodyPr/>
        <a:lstStyle/>
        <a:p>
          <a:pPr algn="just"/>
          <a:endParaRPr lang="es-EC"/>
        </a:p>
      </dgm:t>
    </dgm:pt>
    <dgm:pt modelId="{6CE59775-B2AA-47B8-BC5C-C29C2DF2E177}" type="sibTrans" cxnId="{CCF5A3F9-FE23-46DB-A9E7-72A86E742EA1}">
      <dgm:prSet/>
      <dgm:spPr/>
      <dgm:t>
        <a:bodyPr/>
        <a:lstStyle/>
        <a:p>
          <a:pPr algn="just"/>
          <a:endParaRPr lang="es-EC"/>
        </a:p>
      </dgm:t>
    </dgm:pt>
    <dgm:pt modelId="{36C8C703-0C64-427A-97B9-116333FA71F3}">
      <dgm:prSet phldrT="[Texto]"/>
      <dgm:spPr/>
      <dgm:t>
        <a:bodyPr/>
        <a:lstStyle/>
        <a:p>
          <a:pPr algn="ctr"/>
          <a:r>
            <a:rPr lang="es-EC" smtClean="0"/>
            <a:t>SOCIOLÓGICA</a:t>
          </a:r>
          <a:endParaRPr lang="es-EC" dirty="0"/>
        </a:p>
      </dgm:t>
    </dgm:pt>
    <dgm:pt modelId="{AAE54F66-BD98-45D3-9FFB-A68E765B891D}" type="parTrans" cxnId="{EA65D27C-19B7-4C8D-96FB-D8A88F5AF42F}">
      <dgm:prSet/>
      <dgm:spPr/>
      <dgm:t>
        <a:bodyPr/>
        <a:lstStyle/>
        <a:p>
          <a:pPr algn="just"/>
          <a:endParaRPr lang="es-EC"/>
        </a:p>
      </dgm:t>
    </dgm:pt>
    <dgm:pt modelId="{33CC5082-6392-4DBF-BE3D-78C1B50D2405}" type="sibTrans" cxnId="{EA65D27C-19B7-4C8D-96FB-D8A88F5AF42F}">
      <dgm:prSet/>
      <dgm:spPr/>
      <dgm:t>
        <a:bodyPr/>
        <a:lstStyle/>
        <a:p>
          <a:pPr algn="just"/>
          <a:endParaRPr lang="es-EC"/>
        </a:p>
      </dgm:t>
    </dgm:pt>
    <dgm:pt modelId="{B327E1F7-D66D-411F-9482-F58A7A611BE8}">
      <dgm:prSet phldrT="[Texto]" custT="1"/>
      <dgm:spPr/>
      <dgm:t>
        <a:bodyPr/>
        <a:lstStyle/>
        <a:p>
          <a:pPr algn="just"/>
          <a:r>
            <a:rPr lang="es-ES" sz="1400" dirty="0" smtClean="0"/>
            <a:t>Se busca la </a:t>
          </a:r>
          <a:r>
            <a:rPr lang="es-ES" sz="1400" b="1" dirty="0" smtClean="0"/>
            <a:t>realización plena del ser humano</a:t>
          </a:r>
          <a:r>
            <a:rPr lang="es-ES" sz="1400" dirty="0" smtClean="0"/>
            <a:t>, del profesional militar, dotado de dignidad, valor y actitud positiva de convivencia en el grupo, tanto en el orden individual como en el social</a:t>
          </a:r>
          <a:r>
            <a:rPr lang="es-EC" sz="1400" dirty="0" smtClean="0">
              <a:solidFill>
                <a:schemeClr val="tx1"/>
              </a:solidFill>
            </a:rPr>
            <a:t>.</a:t>
          </a:r>
          <a:endParaRPr lang="es-EC" sz="1400" dirty="0"/>
        </a:p>
      </dgm:t>
    </dgm:pt>
    <dgm:pt modelId="{17A9063B-F40C-44FC-BB11-D0333625AD6B}" type="parTrans" cxnId="{DCF85851-CEEE-4D67-BF7B-D1AA521E10B6}">
      <dgm:prSet/>
      <dgm:spPr/>
      <dgm:t>
        <a:bodyPr/>
        <a:lstStyle/>
        <a:p>
          <a:pPr algn="just"/>
          <a:endParaRPr lang="es-EC"/>
        </a:p>
      </dgm:t>
    </dgm:pt>
    <dgm:pt modelId="{0D1669F5-4B25-4D96-A351-04E31EED6964}" type="sibTrans" cxnId="{DCF85851-CEEE-4D67-BF7B-D1AA521E10B6}">
      <dgm:prSet/>
      <dgm:spPr/>
      <dgm:t>
        <a:bodyPr/>
        <a:lstStyle/>
        <a:p>
          <a:pPr algn="just"/>
          <a:endParaRPr lang="es-EC"/>
        </a:p>
      </dgm:t>
    </dgm:pt>
    <dgm:pt modelId="{F169A8D6-506D-4647-93D8-FA8513CAD857}">
      <dgm:prSet phldrT="[Texto]" custT="1"/>
      <dgm:spPr/>
      <dgm:t>
        <a:bodyPr/>
        <a:lstStyle/>
        <a:p>
          <a:pPr algn="just"/>
          <a:r>
            <a:rPr lang="es-EC" sz="1600" dirty="0" smtClean="0"/>
            <a:t>El Modelo Educativo  militar </a:t>
          </a:r>
          <a:r>
            <a:rPr lang="es-EC" sz="1600" b="1" dirty="0" smtClean="0"/>
            <a:t>incentiva a conocer </a:t>
          </a:r>
          <a:r>
            <a:rPr lang="es-EC" sz="1600" dirty="0" smtClean="0"/>
            <a:t>de cerca la problemática nacional, en el contexto geopolítico, histórico y sociológico, mediante sus diseños curriculares.</a:t>
          </a:r>
          <a:endParaRPr lang="es-EC" sz="1600" dirty="0"/>
        </a:p>
      </dgm:t>
    </dgm:pt>
    <dgm:pt modelId="{CC74A4EB-D71D-4CE4-94E3-17ACF8FCE915}" type="parTrans" cxnId="{B83A45BF-D586-464F-8E16-3D13A841D327}">
      <dgm:prSet/>
      <dgm:spPr/>
      <dgm:t>
        <a:bodyPr/>
        <a:lstStyle/>
        <a:p>
          <a:pPr algn="just"/>
          <a:endParaRPr lang="es-EC"/>
        </a:p>
      </dgm:t>
    </dgm:pt>
    <dgm:pt modelId="{F0EC0879-71F2-4597-AE47-3EC194EB76C3}" type="sibTrans" cxnId="{B83A45BF-D586-464F-8E16-3D13A841D327}">
      <dgm:prSet/>
      <dgm:spPr/>
      <dgm:t>
        <a:bodyPr/>
        <a:lstStyle/>
        <a:p>
          <a:pPr algn="just"/>
          <a:endParaRPr lang="es-EC"/>
        </a:p>
      </dgm:t>
    </dgm:pt>
    <dgm:pt modelId="{899108D3-51C5-45D8-98E2-5726B3C1D303}">
      <dgm:prSet/>
      <dgm:spPr/>
      <dgm:t>
        <a:bodyPr/>
        <a:lstStyle/>
        <a:p>
          <a:pPr algn="ctr"/>
          <a:r>
            <a:rPr lang="es-EC" smtClean="0"/>
            <a:t>PEDAGÓGICA Y ANDRAGÓGICA</a:t>
          </a:r>
          <a:endParaRPr lang="es-EC" dirty="0" smtClean="0"/>
        </a:p>
      </dgm:t>
    </dgm:pt>
    <dgm:pt modelId="{2BF954E6-0F23-4B78-9011-BAD1A1283239}" type="parTrans" cxnId="{68B32946-2B5D-4799-9AD9-011528B7CABA}">
      <dgm:prSet/>
      <dgm:spPr/>
      <dgm:t>
        <a:bodyPr/>
        <a:lstStyle/>
        <a:p>
          <a:pPr algn="just"/>
          <a:endParaRPr lang="es-EC"/>
        </a:p>
      </dgm:t>
    </dgm:pt>
    <dgm:pt modelId="{81B3871A-94DD-45A2-89E4-BE74F7371659}" type="sibTrans" cxnId="{68B32946-2B5D-4799-9AD9-011528B7CABA}">
      <dgm:prSet/>
      <dgm:spPr/>
      <dgm:t>
        <a:bodyPr/>
        <a:lstStyle/>
        <a:p>
          <a:pPr algn="just"/>
          <a:endParaRPr lang="es-EC"/>
        </a:p>
      </dgm:t>
    </dgm:pt>
    <dgm:pt modelId="{31FB15B4-4330-43C5-8DB4-67A9FC0360B6}">
      <dgm:prSet/>
      <dgm:spPr/>
      <dgm:t>
        <a:bodyPr/>
        <a:lstStyle/>
        <a:p>
          <a:pPr algn="ctr"/>
          <a:r>
            <a:rPr lang="es-EC" smtClean="0"/>
            <a:t>PSICOLÓGICA</a:t>
          </a:r>
          <a:endParaRPr lang="es-EC" dirty="0" smtClean="0"/>
        </a:p>
      </dgm:t>
    </dgm:pt>
    <dgm:pt modelId="{E5CA2DE3-9DBB-4D70-914D-7B8FF552A62E}" type="parTrans" cxnId="{9804E60A-13F6-404A-B91B-6AEF95607CB6}">
      <dgm:prSet/>
      <dgm:spPr/>
      <dgm:t>
        <a:bodyPr/>
        <a:lstStyle/>
        <a:p>
          <a:pPr algn="just"/>
          <a:endParaRPr lang="es-EC"/>
        </a:p>
      </dgm:t>
    </dgm:pt>
    <dgm:pt modelId="{89CC3001-12F8-411E-AD78-C5A1290DDDE9}" type="sibTrans" cxnId="{9804E60A-13F6-404A-B91B-6AEF95607CB6}">
      <dgm:prSet/>
      <dgm:spPr/>
      <dgm:t>
        <a:bodyPr/>
        <a:lstStyle/>
        <a:p>
          <a:pPr algn="just"/>
          <a:endParaRPr lang="es-EC"/>
        </a:p>
      </dgm:t>
    </dgm:pt>
    <dgm:pt modelId="{C1AEA250-50FD-4C27-BD17-E345499207B9}">
      <dgm:prSet custT="1"/>
      <dgm:spPr/>
      <dgm:t>
        <a:bodyPr/>
        <a:lstStyle/>
        <a:p>
          <a:pPr algn="just"/>
          <a:r>
            <a:rPr lang="es-ES" sz="1200" dirty="0" smtClean="0"/>
            <a:t>Para el Modelo Educativo militar, </a:t>
          </a:r>
          <a:r>
            <a:rPr lang="es-ES" sz="1200" b="1" dirty="0" smtClean="0"/>
            <a:t>el eje principal</a:t>
          </a:r>
          <a:r>
            <a:rPr lang="es-ES" sz="1200" dirty="0" smtClean="0"/>
            <a:t> de las concepciones pedagógicas y </a:t>
          </a:r>
          <a:r>
            <a:rPr lang="es-ES" sz="1200" dirty="0" err="1" smtClean="0"/>
            <a:t>andragógicas</a:t>
          </a:r>
          <a:r>
            <a:rPr lang="es-ES" sz="1200" dirty="0" smtClean="0"/>
            <a:t> son las competencias, donde el desempeño es entendido como el uso, manejo o aplicación que el </a:t>
          </a:r>
          <a:r>
            <a:rPr lang="es-ES" sz="1200" b="1" dirty="0" smtClean="0"/>
            <a:t>militar debe hacer de lo que sabe </a:t>
          </a:r>
          <a:r>
            <a:rPr lang="es-ES" sz="1200" dirty="0" smtClean="0"/>
            <a:t>y no de </a:t>
          </a:r>
          <a:r>
            <a:rPr lang="es-ES" sz="1200" b="1" dirty="0" smtClean="0"/>
            <a:t>conocimientos aislados</a:t>
          </a:r>
          <a:endParaRPr lang="es-EC" sz="1200" b="1" dirty="0" smtClean="0">
            <a:solidFill>
              <a:schemeClr val="tx1"/>
            </a:solidFill>
          </a:endParaRPr>
        </a:p>
      </dgm:t>
    </dgm:pt>
    <dgm:pt modelId="{8CDAD666-695A-4E2E-8EA3-340309E2B674}" type="parTrans" cxnId="{96BE3B5C-FC4F-48C6-9BD7-EA398B786EC4}">
      <dgm:prSet/>
      <dgm:spPr/>
      <dgm:t>
        <a:bodyPr/>
        <a:lstStyle/>
        <a:p>
          <a:pPr algn="just"/>
          <a:endParaRPr lang="es-EC"/>
        </a:p>
      </dgm:t>
    </dgm:pt>
    <dgm:pt modelId="{91604A22-2428-4B24-A9D1-163A5F2256BF}" type="sibTrans" cxnId="{96BE3B5C-FC4F-48C6-9BD7-EA398B786EC4}">
      <dgm:prSet/>
      <dgm:spPr/>
      <dgm:t>
        <a:bodyPr/>
        <a:lstStyle/>
        <a:p>
          <a:pPr algn="just"/>
          <a:endParaRPr lang="es-EC"/>
        </a:p>
      </dgm:t>
    </dgm:pt>
    <dgm:pt modelId="{DBBCB90E-4E20-4127-907F-73D2D03D1C7C}">
      <dgm:prSet custT="1"/>
      <dgm:spPr/>
      <dgm:t>
        <a:bodyPr/>
        <a:lstStyle/>
        <a:p>
          <a:pPr algn="just"/>
          <a:r>
            <a:rPr lang="es-ES" sz="1400" dirty="0" smtClean="0"/>
            <a:t>Para el Modelo Educativo militar esta </a:t>
          </a:r>
          <a:r>
            <a:rPr lang="es-ES" sz="1400" b="1" dirty="0" smtClean="0"/>
            <a:t>nos permite</a:t>
          </a:r>
          <a:r>
            <a:rPr lang="es-ES" sz="1400" dirty="0" smtClean="0"/>
            <a:t> el estudio de las diferentes estructuras y métodos para lograr el aprendizaje en los estudiantes.</a:t>
          </a:r>
          <a:r>
            <a:rPr lang="es-ES" sz="1400" dirty="0" smtClean="0">
              <a:solidFill>
                <a:schemeClr val="tx1"/>
              </a:solidFill>
            </a:rPr>
            <a:t>  </a:t>
          </a:r>
          <a:endParaRPr lang="es-EC" sz="1400" dirty="0" smtClean="0">
            <a:solidFill>
              <a:schemeClr val="tx1"/>
            </a:solidFill>
          </a:endParaRPr>
        </a:p>
      </dgm:t>
    </dgm:pt>
    <dgm:pt modelId="{609964B1-8870-4EC9-A523-DD81EFEE10D6}" type="parTrans" cxnId="{7B0D73F5-7A2C-4DED-BC2C-3B1D24EA1C33}">
      <dgm:prSet/>
      <dgm:spPr/>
      <dgm:t>
        <a:bodyPr/>
        <a:lstStyle/>
        <a:p>
          <a:pPr algn="just"/>
          <a:endParaRPr lang="es-EC"/>
        </a:p>
      </dgm:t>
    </dgm:pt>
    <dgm:pt modelId="{82FAD280-50B2-4038-9F31-E3CC1E030934}" type="sibTrans" cxnId="{7B0D73F5-7A2C-4DED-BC2C-3B1D24EA1C33}">
      <dgm:prSet/>
      <dgm:spPr/>
      <dgm:t>
        <a:bodyPr/>
        <a:lstStyle/>
        <a:p>
          <a:pPr algn="just"/>
          <a:endParaRPr lang="es-EC"/>
        </a:p>
      </dgm:t>
    </dgm:pt>
    <dgm:pt modelId="{F33FACC9-6022-4F1A-B843-C2AEA6AEE590}">
      <dgm:prSet phldrT="[Texto]" custT="1"/>
      <dgm:spPr/>
      <dgm:t>
        <a:bodyPr/>
        <a:lstStyle/>
        <a:p>
          <a:pPr algn="just"/>
          <a:r>
            <a:rPr lang="es-ES" sz="1200" dirty="0" smtClean="0"/>
            <a:t>La </a:t>
          </a:r>
          <a:r>
            <a:rPr lang="es-ES" sz="1200" b="1" dirty="0" smtClean="0"/>
            <a:t>axiológico</a:t>
          </a:r>
          <a:r>
            <a:rPr lang="es-ES" sz="1200" dirty="0" smtClean="0"/>
            <a:t> el profesional militar capitaliza su vocación militar, mediante valores éticos y morales, en las exigencias castrenses, en el respeto de los DD.RR y el D.I.H</a:t>
          </a:r>
          <a:endParaRPr lang="es-EC" sz="1200" dirty="0"/>
        </a:p>
      </dgm:t>
    </dgm:pt>
    <dgm:pt modelId="{511B941A-8E56-4F30-8C20-09805EB9C167}" type="parTrans" cxnId="{BFF02218-9D8F-4A2B-A5AF-C21FC1043353}">
      <dgm:prSet/>
      <dgm:spPr/>
      <dgm:t>
        <a:bodyPr/>
        <a:lstStyle/>
        <a:p>
          <a:endParaRPr lang="es-EC"/>
        </a:p>
      </dgm:t>
    </dgm:pt>
    <dgm:pt modelId="{964B9CED-D4BD-489E-AB62-D64C900045AF}" type="sibTrans" cxnId="{BFF02218-9D8F-4A2B-A5AF-C21FC1043353}">
      <dgm:prSet/>
      <dgm:spPr/>
      <dgm:t>
        <a:bodyPr/>
        <a:lstStyle/>
        <a:p>
          <a:endParaRPr lang="es-EC"/>
        </a:p>
      </dgm:t>
    </dgm:pt>
    <dgm:pt modelId="{656CA6D7-F3A5-4A64-A7C4-CB5A41A06720}" type="pres">
      <dgm:prSet presAssocID="{4EC9289E-A3CB-494F-B840-15A8BED34759}" presName="Name0" presStyleCnt="0">
        <dgm:presLayoutVars>
          <dgm:dir/>
          <dgm:animLvl val="lvl"/>
          <dgm:resizeHandles val="exact"/>
        </dgm:presLayoutVars>
      </dgm:prSet>
      <dgm:spPr/>
      <dgm:t>
        <a:bodyPr/>
        <a:lstStyle/>
        <a:p>
          <a:endParaRPr lang="es-EC"/>
        </a:p>
      </dgm:t>
    </dgm:pt>
    <dgm:pt modelId="{025F8D0D-2522-4FB6-98B9-158299202AEA}" type="pres">
      <dgm:prSet presAssocID="{27905FE6-2D81-4AD8-A333-B4ACD724A58F}" presName="linNode" presStyleCnt="0"/>
      <dgm:spPr/>
    </dgm:pt>
    <dgm:pt modelId="{DAF0CFCB-514F-4AD6-B132-03CFA9BF4F9A}" type="pres">
      <dgm:prSet presAssocID="{27905FE6-2D81-4AD8-A333-B4ACD724A58F}" presName="parentText" presStyleLbl="node1" presStyleIdx="0" presStyleCnt="7" custScaleX="69492">
        <dgm:presLayoutVars>
          <dgm:chMax val="1"/>
          <dgm:bulletEnabled val="1"/>
        </dgm:presLayoutVars>
      </dgm:prSet>
      <dgm:spPr/>
      <dgm:t>
        <a:bodyPr/>
        <a:lstStyle/>
        <a:p>
          <a:endParaRPr lang="es-EC"/>
        </a:p>
      </dgm:t>
    </dgm:pt>
    <dgm:pt modelId="{192D07B4-EC29-49AF-9042-5F28E9615108}" type="pres">
      <dgm:prSet presAssocID="{27905FE6-2D81-4AD8-A333-B4ACD724A58F}" presName="descendantText" presStyleLbl="alignAccFollowNode1" presStyleIdx="0" presStyleCnt="7" custScaleX="111864">
        <dgm:presLayoutVars>
          <dgm:bulletEnabled val="1"/>
        </dgm:presLayoutVars>
      </dgm:prSet>
      <dgm:spPr/>
      <dgm:t>
        <a:bodyPr/>
        <a:lstStyle/>
        <a:p>
          <a:endParaRPr lang="es-EC"/>
        </a:p>
      </dgm:t>
    </dgm:pt>
    <dgm:pt modelId="{330DCBB7-D0AA-421D-92EE-E3FBD7D2C0F6}" type="pres">
      <dgm:prSet presAssocID="{2FF4A558-F320-415A-8459-04BF6992978A}" presName="sp" presStyleCnt="0"/>
      <dgm:spPr/>
    </dgm:pt>
    <dgm:pt modelId="{14C58E8E-DB7D-44CB-8571-1361EAF7D245}" type="pres">
      <dgm:prSet presAssocID="{6D5402A1-B4DF-41C9-943A-99DF63B58142}" presName="linNode" presStyleCnt="0"/>
      <dgm:spPr/>
    </dgm:pt>
    <dgm:pt modelId="{B6BC58A0-4326-413B-869F-AF563586368E}" type="pres">
      <dgm:prSet presAssocID="{6D5402A1-B4DF-41C9-943A-99DF63B58142}" presName="parentText" presStyleLbl="node1" presStyleIdx="1" presStyleCnt="7" custScaleX="69492">
        <dgm:presLayoutVars>
          <dgm:chMax val="1"/>
          <dgm:bulletEnabled val="1"/>
        </dgm:presLayoutVars>
      </dgm:prSet>
      <dgm:spPr/>
      <dgm:t>
        <a:bodyPr/>
        <a:lstStyle/>
        <a:p>
          <a:endParaRPr lang="es-EC"/>
        </a:p>
      </dgm:t>
    </dgm:pt>
    <dgm:pt modelId="{4B71E3B3-D788-477E-9737-1763AD584FF8}" type="pres">
      <dgm:prSet presAssocID="{6D5402A1-B4DF-41C9-943A-99DF63B58142}" presName="descendantText" presStyleLbl="alignAccFollowNode1" presStyleIdx="1" presStyleCnt="7" custScaleX="111864">
        <dgm:presLayoutVars>
          <dgm:bulletEnabled val="1"/>
        </dgm:presLayoutVars>
      </dgm:prSet>
      <dgm:spPr/>
      <dgm:t>
        <a:bodyPr/>
        <a:lstStyle/>
        <a:p>
          <a:endParaRPr lang="es-EC"/>
        </a:p>
      </dgm:t>
    </dgm:pt>
    <dgm:pt modelId="{5C5A0089-1E35-4638-8E51-015A28B34AAB}" type="pres">
      <dgm:prSet presAssocID="{CCBCC7FE-8E19-43D2-9481-81FF43D899A1}" presName="sp" presStyleCnt="0"/>
      <dgm:spPr/>
    </dgm:pt>
    <dgm:pt modelId="{B30DCA4C-CE24-4285-8418-F59DF5BF861A}" type="pres">
      <dgm:prSet presAssocID="{2F79E42F-9B11-457A-9253-69C8E9D77126}" presName="linNode" presStyleCnt="0"/>
      <dgm:spPr/>
    </dgm:pt>
    <dgm:pt modelId="{163D08EC-6885-40A6-BAAD-1197B451EA3E}" type="pres">
      <dgm:prSet presAssocID="{2F79E42F-9B11-457A-9253-69C8E9D77126}" presName="parentText" presStyleLbl="node1" presStyleIdx="2" presStyleCnt="7" custScaleX="69492">
        <dgm:presLayoutVars>
          <dgm:chMax val="1"/>
          <dgm:bulletEnabled val="1"/>
        </dgm:presLayoutVars>
      </dgm:prSet>
      <dgm:spPr/>
      <dgm:t>
        <a:bodyPr/>
        <a:lstStyle/>
        <a:p>
          <a:endParaRPr lang="es-EC"/>
        </a:p>
      </dgm:t>
    </dgm:pt>
    <dgm:pt modelId="{D8FA357D-D748-443C-AD70-EE63D88F9E8A}" type="pres">
      <dgm:prSet presAssocID="{2F79E42F-9B11-457A-9253-69C8E9D77126}" presName="descendantText" presStyleLbl="alignAccFollowNode1" presStyleIdx="2" presStyleCnt="7" custScaleX="111864">
        <dgm:presLayoutVars>
          <dgm:bulletEnabled val="1"/>
        </dgm:presLayoutVars>
      </dgm:prSet>
      <dgm:spPr/>
      <dgm:t>
        <a:bodyPr/>
        <a:lstStyle/>
        <a:p>
          <a:endParaRPr lang="es-EC"/>
        </a:p>
      </dgm:t>
    </dgm:pt>
    <dgm:pt modelId="{C332918E-6944-42AD-9FFE-3CE83BBA9D89}" type="pres">
      <dgm:prSet presAssocID="{6FC6D406-7204-4B8C-9FA6-4AC54C7FB223}" presName="sp" presStyleCnt="0"/>
      <dgm:spPr/>
    </dgm:pt>
    <dgm:pt modelId="{34E4DCA6-66B2-45BA-B817-2E01FA562348}" type="pres">
      <dgm:prSet presAssocID="{2A125A26-35B1-4A68-ABF3-20EF5A7579D9}" presName="linNode" presStyleCnt="0"/>
      <dgm:spPr/>
    </dgm:pt>
    <dgm:pt modelId="{FC831470-9157-4492-980E-E3E52D8B4841}" type="pres">
      <dgm:prSet presAssocID="{2A125A26-35B1-4A68-ABF3-20EF5A7579D9}" presName="parentText" presStyleLbl="node1" presStyleIdx="3" presStyleCnt="7" custScaleX="69492">
        <dgm:presLayoutVars>
          <dgm:chMax val="1"/>
          <dgm:bulletEnabled val="1"/>
        </dgm:presLayoutVars>
      </dgm:prSet>
      <dgm:spPr/>
      <dgm:t>
        <a:bodyPr/>
        <a:lstStyle/>
        <a:p>
          <a:endParaRPr lang="es-EC"/>
        </a:p>
      </dgm:t>
    </dgm:pt>
    <dgm:pt modelId="{27BD80C4-C4E1-4406-B2FD-0C8610FD48D6}" type="pres">
      <dgm:prSet presAssocID="{2A125A26-35B1-4A68-ABF3-20EF5A7579D9}" presName="descendantText" presStyleLbl="alignAccFollowNode1" presStyleIdx="3" presStyleCnt="7" custScaleX="111864">
        <dgm:presLayoutVars>
          <dgm:bulletEnabled val="1"/>
        </dgm:presLayoutVars>
      </dgm:prSet>
      <dgm:spPr/>
      <dgm:t>
        <a:bodyPr/>
        <a:lstStyle/>
        <a:p>
          <a:endParaRPr lang="es-EC"/>
        </a:p>
      </dgm:t>
    </dgm:pt>
    <dgm:pt modelId="{ED3CBA19-B2A4-4B99-881B-3DD193427919}" type="pres">
      <dgm:prSet presAssocID="{6CE59775-B2AA-47B8-BC5C-C29C2DF2E177}" presName="sp" presStyleCnt="0"/>
      <dgm:spPr/>
    </dgm:pt>
    <dgm:pt modelId="{3B582876-16B5-4532-A0AB-6CCBD0484723}" type="pres">
      <dgm:prSet presAssocID="{36C8C703-0C64-427A-97B9-116333FA71F3}" presName="linNode" presStyleCnt="0"/>
      <dgm:spPr/>
    </dgm:pt>
    <dgm:pt modelId="{0E12010C-BB44-4659-A540-88EBAB7058F1}" type="pres">
      <dgm:prSet presAssocID="{36C8C703-0C64-427A-97B9-116333FA71F3}" presName="parentText" presStyleLbl="node1" presStyleIdx="4" presStyleCnt="7" custScaleX="69492">
        <dgm:presLayoutVars>
          <dgm:chMax val="1"/>
          <dgm:bulletEnabled val="1"/>
        </dgm:presLayoutVars>
      </dgm:prSet>
      <dgm:spPr/>
      <dgm:t>
        <a:bodyPr/>
        <a:lstStyle/>
        <a:p>
          <a:endParaRPr lang="es-EC"/>
        </a:p>
      </dgm:t>
    </dgm:pt>
    <dgm:pt modelId="{69A44FC0-195C-474A-90C6-FAA150E8042B}" type="pres">
      <dgm:prSet presAssocID="{36C8C703-0C64-427A-97B9-116333FA71F3}" presName="descendantText" presStyleLbl="alignAccFollowNode1" presStyleIdx="4" presStyleCnt="7" custScaleX="111864">
        <dgm:presLayoutVars>
          <dgm:bulletEnabled val="1"/>
        </dgm:presLayoutVars>
      </dgm:prSet>
      <dgm:spPr/>
      <dgm:t>
        <a:bodyPr/>
        <a:lstStyle/>
        <a:p>
          <a:endParaRPr lang="es-EC"/>
        </a:p>
      </dgm:t>
    </dgm:pt>
    <dgm:pt modelId="{40CB9776-CFB5-4F4C-9C4F-5C58B86C24D1}" type="pres">
      <dgm:prSet presAssocID="{33CC5082-6392-4DBF-BE3D-78C1B50D2405}" presName="sp" presStyleCnt="0"/>
      <dgm:spPr/>
    </dgm:pt>
    <dgm:pt modelId="{DBF913CF-EAD6-4874-A2B4-5392994E483A}" type="pres">
      <dgm:prSet presAssocID="{899108D3-51C5-45D8-98E2-5726B3C1D303}" presName="linNode" presStyleCnt="0"/>
      <dgm:spPr/>
    </dgm:pt>
    <dgm:pt modelId="{4E8FFA2B-A16F-4967-B175-901659F8629D}" type="pres">
      <dgm:prSet presAssocID="{899108D3-51C5-45D8-98E2-5726B3C1D303}" presName="parentText" presStyleLbl="node1" presStyleIdx="5" presStyleCnt="7" custScaleX="69492">
        <dgm:presLayoutVars>
          <dgm:chMax val="1"/>
          <dgm:bulletEnabled val="1"/>
        </dgm:presLayoutVars>
      </dgm:prSet>
      <dgm:spPr/>
      <dgm:t>
        <a:bodyPr/>
        <a:lstStyle/>
        <a:p>
          <a:endParaRPr lang="es-EC"/>
        </a:p>
      </dgm:t>
    </dgm:pt>
    <dgm:pt modelId="{B900AC9E-45D8-4D03-A7C3-D53F2271195D}" type="pres">
      <dgm:prSet presAssocID="{899108D3-51C5-45D8-98E2-5726B3C1D303}" presName="descendantText" presStyleLbl="alignAccFollowNode1" presStyleIdx="5" presStyleCnt="7" custScaleX="111864">
        <dgm:presLayoutVars>
          <dgm:bulletEnabled val="1"/>
        </dgm:presLayoutVars>
      </dgm:prSet>
      <dgm:spPr/>
      <dgm:t>
        <a:bodyPr/>
        <a:lstStyle/>
        <a:p>
          <a:endParaRPr lang="es-EC"/>
        </a:p>
      </dgm:t>
    </dgm:pt>
    <dgm:pt modelId="{85809B91-57C9-4269-84FC-92139A7BCC36}" type="pres">
      <dgm:prSet presAssocID="{81B3871A-94DD-45A2-89E4-BE74F7371659}" presName="sp" presStyleCnt="0"/>
      <dgm:spPr/>
    </dgm:pt>
    <dgm:pt modelId="{5ABF69F1-9D8A-4B63-A962-B6361D7E2BDF}" type="pres">
      <dgm:prSet presAssocID="{31FB15B4-4330-43C5-8DB4-67A9FC0360B6}" presName="linNode" presStyleCnt="0"/>
      <dgm:spPr/>
    </dgm:pt>
    <dgm:pt modelId="{E4C7371F-A4FA-4C38-A5CB-6DE63C12A88A}" type="pres">
      <dgm:prSet presAssocID="{31FB15B4-4330-43C5-8DB4-67A9FC0360B6}" presName="parentText" presStyleLbl="node1" presStyleIdx="6" presStyleCnt="7" custScaleX="69492">
        <dgm:presLayoutVars>
          <dgm:chMax val="1"/>
          <dgm:bulletEnabled val="1"/>
        </dgm:presLayoutVars>
      </dgm:prSet>
      <dgm:spPr/>
      <dgm:t>
        <a:bodyPr/>
        <a:lstStyle/>
        <a:p>
          <a:endParaRPr lang="es-EC"/>
        </a:p>
      </dgm:t>
    </dgm:pt>
    <dgm:pt modelId="{F33B0CEC-6362-499D-A165-347AC1AE7E05}" type="pres">
      <dgm:prSet presAssocID="{31FB15B4-4330-43C5-8DB4-67A9FC0360B6}" presName="descendantText" presStyleLbl="alignAccFollowNode1" presStyleIdx="6" presStyleCnt="7" custScaleX="111864">
        <dgm:presLayoutVars>
          <dgm:bulletEnabled val="1"/>
        </dgm:presLayoutVars>
      </dgm:prSet>
      <dgm:spPr/>
      <dgm:t>
        <a:bodyPr/>
        <a:lstStyle/>
        <a:p>
          <a:endParaRPr lang="es-EC"/>
        </a:p>
      </dgm:t>
    </dgm:pt>
  </dgm:ptLst>
  <dgm:cxnLst>
    <dgm:cxn modelId="{269B44E5-29C6-4D65-9B2E-7E10AB794F0C}" type="presOf" srcId="{36C8C703-0C64-427A-97B9-116333FA71F3}" destId="{0E12010C-BB44-4659-A540-88EBAB7058F1}" srcOrd="0" destOrd="0" presId="urn:microsoft.com/office/officeart/2005/8/layout/vList5"/>
    <dgm:cxn modelId="{5D42CDDD-EC6D-4F91-A8A2-20DD7A138E4A}" type="presOf" srcId="{2A125A26-35B1-4A68-ABF3-20EF5A7579D9}" destId="{FC831470-9157-4492-980E-E3E52D8B4841}" srcOrd="0" destOrd="0" presId="urn:microsoft.com/office/officeart/2005/8/layout/vList5"/>
    <dgm:cxn modelId="{9780EF27-D78A-4695-93D4-85036EE34915}" srcId="{2F79E42F-9B11-457A-9253-69C8E9D77126}" destId="{473FFFF2-D0B2-4F09-87EB-606FBDE4BE0B}" srcOrd="0" destOrd="0" parTransId="{CF1F2BA7-F168-4327-B1A2-81D0F3951BC8}" sibTransId="{71DB4341-75AD-45DA-8E12-C7B1D05CA62E}"/>
    <dgm:cxn modelId="{BFF02218-9D8F-4A2B-A5AF-C21FC1043353}" srcId="{2F79E42F-9B11-457A-9253-69C8E9D77126}" destId="{F33FACC9-6022-4F1A-B843-C2AEA6AEE590}" srcOrd="1" destOrd="0" parTransId="{511B941A-8E56-4F30-8C20-09805EB9C167}" sibTransId="{964B9CED-D4BD-489E-AB62-D64C900045AF}"/>
    <dgm:cxn modelId="{7B0D73F5-7A2C-4DED-BC2C-3B1D24EA1C33}" srcId="{31FB15B4-4330-43C5-8DB4-67A9FC0360B6}" destId="{DBBCB90E-4E20-4127-907F-73D2D03D1C7C}" srcOrd="0" destOrd="0" parTransId="{609964B1-8870-4EC9-A523-DD81EFEE10D6}" sibTransId="{82FAD280-50B2-4038-9F31-E3CC1E030934}"/>
    <dgm:cxn modelId="{220873F1-8270-4C7B-B945-AA7A35766A85}" type="presOf" srcId="{B327E1F7-D66D-411F-9482-F58A7A611BE8}" destId="{27BD80C4-C4E1-4406-B2FD-0C8610FD48D6}" srcOrd="0" destOrd="0" presId="urn:microsoft.com/office/officeart/2005/8/layout/vList5"/>
    <dgm:cxn modelId="{41656E9A-6CBC-459A-8B9E-C8B75A7085AD}" type="presOf" srcId="{2F79E42F-9B11-457A-9253-69C8E9D77126}" destId="{163D08EC-6885-40A6-BAAD-1197B451EA3E}" srcOrd="0" destOrd="0" presId="urn:microsoft.com/office/officeart/2005/8/layout/vList5"/>
    <dgm:cxn modelId="{F6CEFBF8-CFB4-49B2-AA13-30BD5F9EFB23}" type="presOf" srcId="{DBBCB90E-4E20-4127-907F-73D2D03D1C7C}" destId="{F33B0CEC-6362-499D-A165-347AC1AE7E05}" srcOrd="0" destOrd="0" presId="urn:microsoft.com/office/officeart/2005/8/layout/vList5"/>
    <dgm:cxn modelId="{19E2C922-C849-4E6C-8F62-6F8462410998}" srcId="{6D5402A1-B4DF-41C9-943A-99DF63B58142}" destId="{46AA1CB9-CDBA-4B25-9968-A3C18881AA9D}" srcOrd="0" destOrd="0" parTransId="{15775292-DC38-4C9A-8182-AEF67268EBC2}" sibTransId="{1592C104-2737-4F9B-A425-562411E569C0}"/>
    <dgm:cxn modelId="{CCF5A3F9-FE23-46DB-A9E7-72A86E742EA1}" srcId="{4EC9289E-A3CB-494F-B840-15A8BED34759}" destId="{2A125A26-35B1-4A68-ABF3-20EF5A7579D9}" srcOrd="3" destOrd="0" parTransId="{BFAD8AEC-B81D-4898-8BCF-18364F289A26}" sibTransId="{6CE59775-B2AA-47B8-BC5C-C29C2DF2E177}"/>
    <dgm:cxn modelId="{B83A45BF-D586-464F-8E16-3D13A841D327}" srcId="{36C8C703-0C64-427A-97B9-116333FA71F3}" destId="{F169A8D6-506D-4647-93D8-FA8513CAD857}" srcOrd="0" destOrd="0" parTransId="{CC74A4EB-D71D-4CE4-94E3-17ACF8FCE915}" sibTransId="{F0EC0879-71F2-4597-AE47-3EC194EB76C3}"/>
    <dgm:cxn modelId="{CD56EBC8-5A71-4FFD-985F-3E791756DA25}" type="presOf" srcId="{9CB74B70-1195-4BC4-89E7-6443EA56954D}" destId="{192D07B4-EC29-49AF-9042-5F28E9615108}" srcOrd="0" destOrd="0" presId="urn:microsoft.com/office/officeart/2005/8/layout/vList5"/>
    <dgm:cxn modelId="{5E9325CD-F6D9-475C-93C4-C559CA7E680D}" type="presOf" srcId="{F33FACC9-6022-4F1A-B843-C2AEA6AEE590}" destId="{D8FA357D-D748-443C-AD70-EE63D88F9E8A}" srcOrd="0" destOrd="1" presId="urn:microsoft.com/office/officeart/2005/8/layout/vList5"/>
    <dgm:cxn modelId="{68B32946-2B5D-4799-9AD9-011528B7CABA}" srcId="{4EC9289E-A3CB-494F-B840-15A8BED34759}" destId="{899108D3-51C5-45D8-98E2-5726B3C1D303}" srcOrd="5" destOrd="0" parTransId="{2BF954E6-0F23-4B78-9011-BAD1A1283239}" sibTransId="{81B3871A-94DD-45A2-89E4-BE74F7371659}"/>
    <dgm:cxn modelId="{C9886C8D-6AA3-4DE9-B47E-BFE361ED4291}" type="presOf" srcId="{4EC9289E-A3CB-494F-B840-15A8BED34759}" destId="{656CA6D7-F3A5-4A64-A7C4-CB5A41A06720}" srcOrd="0" destOrd="0" presId="urn:microsoft.com/office/officeart/2005/8/layout/vList5"/>
    <dgm:cxn modelId="{5122ED0E-1055-4710-A8E3-4F42593B0D15}" srcId="{4EC9289E-A3CB-494F-B840-15A8BED34759}" destId="{2F79E42F-9B11-457A-9253-69C8E9D77126}" srcOrd="2" destOrd="0" parTransId="{E3EC79FB-5832-41E0-ABC7-17B5A8BC9FAA}" sibTransId="{6FC6D406-7204-4B8C-9FA6-4AC54C7FB223}"/>
    <dgm:cxn modelId="{9E97AD50-8790-4C9C-A1CF-E67F6163C610}" type="presOf" srcId="{46AA1CB9-CDBA-4B25-9968-A3C18881AA9D}" destId="{4B71E3B3-D788-477E-9737-1763AD584FF8}" srcOrd="0" destOrd="0" presId="urn:microsoft.com/office/officeart/2005/8/layout/vList5"/>
    <dgm:cxn modelId="{EA65D27C-19B7-4C8D-96FB-D8A88F5AF42F}" srcId="{4EC9289E-A3CB-494F-B840-15A8BED34759}" destId="{36C8C703-0C64-427A-97B9-116333FA71F3}" srcOrd="4" destOrd="0" parTransId="{AAE54F66-BD98-45D3-9FFB-A68E765B891D}" sibTransId="{33CC5082-6392-4DBF-BE3D-78C1B50D2405}"/>
    <dgm:cxn modelId="{64BB4002-290C-4F7A-BCC0-4D29AF572A1B}" srcId="{4EC9289E-A3CB-494F-B840-15A8BED34759}" destId="{6D5402A1-B4DF-41C9-943A-99DF63B58142}" srcOrd="1" destOrd="0" parTransId="{C6757F64-1D29-40EF-A23E-F30FD1609F6D}" sibTransId="{CCBCC7FE-8E19-43D2-9481-81FF43D899A1}"/>
    <dgm:cxn modelId="{FE195E41-421E-40FB-9B7E-4F7523D22C13}" srcId="{27905FE6-2D81-4AD8-A333-B4ACD724A58F}" destId="{9CB74B70-1195-4BC4-89E7-6443EA56954D}" srcOrd="0" destOrd="0" parTransId="{65FCDC1F-4A85-433B-90A8-EB9E0F2731BD}" sibTransId="{0B1864DE-C48E-4510-9303-BD8C9BB055B1}"/>
    <dgm:cxn modelId="{F6700A2E-9A55-438A-8B2B-3F9DCE1A154D}" type="presOf" srcId="{C1AEA250-50FD-4C27-BD17-E345499207B9}" destId="{B900AC9E-45D8-4D03-A7C3-D53F2271195D}" srcOrd="0" destOrd="0" presId="urn:microsoft.com/office/officeart/2005/8/layout/vList5"/>
    <dgm:cxn modelId="{E2D13116-A5D9-4BE2-9C4B-A676B1FD7E27}" type="presOf" srcId="{899108D3-51C5-45D8-98E2-5726B3C1D303}" destId="{4E8FFA2B-A16F-4967-B175-901659F8629D}" srcOrd="0" destOrd="0" presId="urn:microsoft.com/office/officeart/2005/8/layout/vList5"/>
    <dgm:cxn modelId="{BA966E6E-3005-4B9B-BC7D-0DC0BD3F1880}" type="presOf" srcId="{F169A8D6-506D-4647-93D8-FA8513CAD857}" destId="{69A44FC0-195C-474A-90C6-FAA150E8042B}" srcOrd="0" destOrd="0" presId="urn:microsoft.com/office/officeart/2005/8/layout/vList5"/>
    <dgm:cxn modelId="{55167C4B-3FCE-4F4C-A52B-458636469F52}" type="presOf" srcId="{31FB15B4-4330-43C5-8DB4-67A9FC0360B6}" destId="{E4C7371F-A4FA-4C38-A5CB-6DE63C12A88A}" srcOrd="0" destOrd="0" presId="urn:microsoft.com/office/officeart/2005/8/layout/vList5"/>
    <dgm:cxn modelId="{B7E6D67C-1DB4-42DF-90A3-3874D8E01B34}" type="presOf" srcId="{6D5402A1-B4DF-41C9-943A-99DF63B58142}" destId="{B6BC58A0-4326-413B-869F-AF563586368E}" srcOrd="0" destOrd="0" presId="urn:microsoft.com/office/officeart/2005/8/layout/vList5"/>
    <dgm:cxn modelId="{96BE3B5C-FC4F-48C6-9BD7-EA398B786EC4}" srcId="{899108D3-51C5-45D8-98E2-5726B3C1D303}" destId="{C1AEA250-50FD-4C27-BD17-E345499207B9}" srcOrd="0" destOrd="0" parTransId="{8CDAD666-695A-4E2E-8EA3-340309E2B674}" sibTransId="{91604A22-2428-4B24-A9D1-163A5F2256BF}"/>
    <dgm:cxn modelId="{4DD2E1FF-285A-474F-B0B4-E95C166C94AA}" type="presOf" srcId="{473FFFF2-D0B2-4F09-87EB-606FBDE4BE0B}" destId="{D8FA357D-D748-443C-AD70-EE63D88F9E8A}" srcOrd="0" destOrd="0" presId="urn:microsoft.com/office/officeart/2005/8/layout/vList5"/>
    <dgm:cxn modelId="{DCF85851-CEEE-4D67-BF7B-D1AA521E10B6}" srcId="{2A125A26-35B1-4A68-ABF3-20EF5A7579D9}" destId="{B327E1F7-D66D-411F-9482-F58A7A611BE8}" srcOrd="0" destOrd="0" parTransId="{17A9063B-F40C-44FC-BB11-D0333625AD6B}" sibTransId="{0D1669F5-4B25-4D96-A351-04E31EED6964}"/>
    <dgm:cxn modelId="{9804E60A-13F6-404A-B91B-6AEF95607CB6}" srcId="{4EC9289E-A3CB-494F-B840-15A8BED34759}" destId="{31FB15B4-4330-43C5-8DB4-67A9FC0360B6}" srcOrd="6" destOrd="0" parTransId="{E5CA2DE3-9DBB-4D70-914D-7B8FF552A62E}" sibTransId="{89CC3001-12F8-411E-AD78-C5A1290DDDE9}"/>
    <dgm:cxn modelId="{C3349A49-1BE0-461F-8D8A-1F2995A2D920}" srcId="{4EC9289E-A3CB-494F-B840-15A8BED34759}" destId="{27905FE6-2D81-4AD8-A333-B4ACD724A58F}" srcOrd="0" destOrd="0" parTransId="{7E1F4DF2-21E8-4041-A1D7-FE50DE39BC1C}" sibTransId="{2FF4A558-F320-415A-8459-04BF6992978A}"/>
    <dgm:cxn modelId="{A1025EE8-AEB8-4213-ABD9-E244A1E5C489}" type="presOf" srcId="{27905FE6-2D81-4AD8-A333-B4ACD724A58F}" destId="{DAF0CFCB-514F-4AD6-B132-03CFA9BF4F9A}" srcOrd="0" destOrd="0" presId="urn:microsoft.com/office/officeart/2005/8/layout/vList5"/>
    <dgm:cxn modelId="{769753AE-16E8-479C-BECE-1B4D277D9944}" type="presParOf" srcId="{656CA6D7-F3A5-4A64-A7C4-CB5A41A06720}" destId="{025F8D0D-2522-4FB6-98B9-158299202AEA}" srcOrd="0" destOrd="0" presId="urn:microsoft.com/office/officeart/2005/8/layout/vList5"/>
    <dgm:cxn modelId="{CBF05227-3267-4AD3-BC8A-34D1A1C8A0AB}" type="presParOf" srcId="{025F8D0D-2522-4FB6-98B9-158299202AEA}" destId="{DAF0CFCB-514F-4AD6-B132-03CFA9BF4F9A}" srcOrd="0" destOrd="0" presId="urn:microsoft.com/office/officeart/2005/8/layout/vList5"/>
    <dgm:cxn modelId="{CB4505F7-B8CF-444F-8CF0-73DC5816A88D}" type="presParOf" srcId="{025F8D0D-2522-4FB6-98B9-158299202AEA}" destId="{192D07B4-EC29-49AF-9042-5F28E9615108}" srcOrd="1" destOrd="0" presId="urn:microsoft.com/office/officeart/2005/8/layout/vList5"/>
    <dgm:cxn modelId="{FBF5E752-23CB-446A-A37B-782D975823D2}" type="presParOf" srcId="{656CA6D7-F3A5-4A64-A7C4-CB5A41A06720}" destId="{330DCBB7-D0AA-421D-92EE-E3FBD7D2C0F6}" srcOrd="1" destOrd="0" presId="urn:microsoft.com/office/officeart/2005/8/layout/vList5"/>
    <dgm:cxn modelId="{157039E2-982F-46D6-B2EE-5B3A704EEC91}" type="presParOf" srcId="{656CA6D7-F3A5-4A64-A7C4-CB5A41A06720}" destId="{14C58E8E-DB7D-44CB-8571-1361EAF7D245}" srcOrd="2" destOrd="0" presId="urn:microsoft.com/office/officeart/2005/8/layout/vList5"/>
    <dgm:cxn modelId="{11A21D52-747A-4503-9E55-A7F97E799809}" type="presParOf" srcId="{14C58E8E-DB7D-44CB-8571-1361EAF7D245}" destId="{B6BC58A0-4326-413B-869F-AF563586368E}" srcOrd="0" destOrd="0" presId="urn:microsoft.com/office/officeart/2005/8/layout/vList5"/>
    <dgm:cxn modelId="{54A47C37-921F-40D8-A445-E0E80F1B85DA}" type="presParOf" srcId="{14C58E8E-DB7D-44CB-8571-1361EAF7D245}" destId="{4B71E3B3-D788-477E-9737-1763AD584FF8}" srcOrd="1" destOrd="0" presId="urn:microsoft.com/office/officeart/2005/8/layout/vList5"/>
    <dgm:cxn modelId="{3E2753B1-8356-40E0-A413-FF397ED50600}" type="presParOf" srcId="{656CA6D7-F3A5-4A64-A7C4-CB5A41A06720}" destId="{5C5A0089-1E35-4638-8E51-015A28B34AAB}" srcOrd="3" destOrd="0" presId="urn:microsoft.com/office/officeart/2005/8/layout/vList5"/>
    <dgm:cxn modelId="{CB3EBB04-6910-4ED8-A1A9-1E7D51FF099C}" type="presParOf" srcId="{656CA6D7-F3A5-4A64-A7C4-CB5A41A06720}" destId="{B30DCA4C-CE24-4285-8418-F59DF5BF861A}" srcOrd="4" destOrd="0" presId="urn:microsoft.com/office/officeart/2005/8/layout/vList5"/>
    <dgm:cxn modelId="{5D4E3FC8-FEF9-448D-9A2D-A5E4BA721201}" type="presParOf" srcId="{B30DCA4C-CE24-4285-8418-F59DF5BF861A}" destId="{163D08EC-6885-40A6-BAAD-1197B451EA3E}" srcOrd="0" destOrd="0" presId="urn:microsoft.com/office/officeart/2005/8/layout/vList5"/>
    <dgm:cxn modelId="{3F665F80-6EF2-4EEA-B8EF-0844F9253CD3}" type="presParOf" srcId="{B30DCA4C-CE24-4285-8418-F59DF5BF861A}" destId="{D8FA357D-D748-443C-AD70-EE63D88F9E8A}" srcOrd="1" destOrd="0" presId="urn:microsoft.com/office/officeart/2005/8/layout/vList5"/>
    <dgm:cxn modelId="{45F7B79B-1C19-4426-8431-D2C167DA5167}" type="presParOf" srcId="{656CA6D7-F3A5-4A64-A7C4-CB5A41A06720}" destId="{C332918E-6944-42AD-9FFE-3CE83BBA9D89}" srcOrd="5" destOrd="0" presId="urn:microsoft.com/office/officeart/2005/8/layout/vList5"/>
    <dgm:cxn modelId="{5DAC6921-D813-4733-9009-244B2D06A3A0}" type="presParOf" srcId="{656CA6D7-F3A5-4A64-A7C4-CB5A41A06720}" destId="{34E4DCA6-66B2-45BA-B817-2E01FA562348}" srcOrd="6" destOrd="0" presId="urn:microsoft.com/office/officeart/2005/8/layout/vList5"/>
    <dgm:cxn modelId="{6FDE5F32-870B-40E6-AF8E-9B3EE8586057}" type="presParOf" srcId="{34E4DCA6-66B2-45BA-B817-2E01FA562348}" destId="{FC831470-9157-4492-980E-E3E52D8B4841}" srcOrd="0" destOrd="0" presId="urn:microsoft.com/office/officeart/2005/8/layout/vList5"/>
    <dgm:cxn modelId="{8FF79298-55F1-4646-AD08-4187E2F4755C}" type="presParOf" srcId="{34E4DCA6-66B2-45BA-B817-2E01FA562348}" destId="{27BD80C4-C4E1-4406-B2FD-0C8610FD48D6}" srcOrd="1" destOrd="0" presId="urn:microsoft.com/office/officeart/2005/8/layout/vList5"/>
    <dgm:cxn modelId="{3B14625B-1B06-4960-BDD3-119BAE87F067}" type="presParOf" srcId="{656CA6D7-F3A5-4A64-A7C4-CB5A41A06720}" destId="{ED3CBA19-B2A4-4B99-881B-3DD193427919}" srcOrd="7" destOrd="0" presId="urn:microsoft.com/office/officeart/2005/8/layout/vList5"/>
    <dgm:cxn modelId="{58348C0E-1522-4729-8146-2A76C5DCCA14}" type="presParOf" srcId="{656CA6D7-F3A5-4A64-A7C4-CB5A41A06720}" destId="{3B582876-16B5-4532-A0AB-6CCBD0484723}" srcOrd="8" destOrd="0" presId="urn:microsoft.com/office/officeart/2005/8/layout/vList5"/>
    <dgm:cxn modelId="{9C870826-E4C6-428A-B226-898CDBF57F4A}" type="presParOf" srcId="{3B582876-16B5-4532-A0AB-6CCBD0484723}" destId="{0E12010C-BB44-4659-A540-88EBAB7058F1}" srcOrd="0" destOrd="0" presId="urn:microsoft.com/office/officeart/2005/8/layout/vList5"/>
    <dgm:cxn modelId="{C0537BF6-B0D3-4CC3-BC3C-F98CDA3CFC40}" type="presParOf" srcId="{3B582876-16B5-4532-A0AB-6CCBD0484723}" destId="{69A44FC0-195C-474A-90C6-FAA150E8042B}" srcOrd="1" destOrd="0" presId="urn:microsoft.com/office/officeart/2005/8/layout/vList5"/>
    <dgm:cxn modelId="{7A14741B-6731-4A49-AF6D-727C74D5659F}" type="presParOf" srcId="{656CA6D7-F3A5-4A64-A7C4-CB5A41A06720}" destId="{40CB9776-CFB5-4F4C-9C4F-5C58B86C24D1}" srcOrd="9" destOrd="0" presId="urn:microsoft.com/office/officeart/2005/8/layout/vList5"/>
    <dgm:cxn modelId="{3995F434-1FD5-46E6-8486-5ED5714804D1}" type="presParOf" srcId="{656CA6D7-F3A5-4A64-A7C4-CB5A41A06720}" destId="{DBF913CF-EAD6-4874-A2B4-5392994E483A}" srcOrd="10" destOrd="0" presId="urn:microsoft.com/office/officeart/2005/8/layout/vList5"/>
    <dgm:cxn modelId="{FFECB3A5-9520-4E14-A0B0-20ACA082BD9C}" type="presParOf" srcId="{DBF913CF-EAD6-4874-A2B4-5392994E483A}" destId="{4E8FFA2B-A16F-4967-B175-901659F8629D}" srcOrd="0" destOrd="0" presId="urn:microsoft.com/office/officeart/2005/8/layout/vList5"/>
    <dgm:cxn modelId="{8D2B5B71-7861-4E8E-A04E-8D9D23B9B758}" type="presParOf" srcId="{DBF913CF-EAD6-4874-A2B4-5392994E483A}" destId="{B900AC9E-45D8-4D03-A7C3-D53F2271195D}" srcOrd="1" destOrd="0" presId="urn:microsoft.com/office/officeart/2005/8/layout/vList5"/>
    <dgm:cxn modelId="{18B0B841-8A59-4F95-B2AE-2B7F4374B62A}" type="presParOf" srcId="{656CA6D7-F3A5-4A64-A7C4-CB5A41A06720}" destId="{85809B91-57C9-4269-84FC-92139A7BCC36}" srcOrd="11" destOrd="0" presId="urn:microsoft.com/office/officeart/2005/8/layout/vList5"/>
    <dgm:cxn modelId="{37C958DD-9EFC-4204-95BA-8B1BBD357337}" type="presParOf" srcId="{656CA6D7-F3A5-4A64-A7C4-CB5A41A06720}" destId="{5ABF69F1-9D8A-4B63-A962-B6361D7E2BDF}" srcOrd="12" destOrd="0" presId="urn:microsoft.com/office/officeart/2005/8/layout/vList5"/>
    <dgm:cxn modelId="{786CE5C2-E4D6-49AF-B2EF-8C3A8A5C7F04}" type="presParOf" srcId="{5ABF69F1-9D8A-4B63-A962-B6361D7E2BDF}" destId="{E4C7371F-A4FA-4C38-A5CB-6DE63C12A88A}" srcOrd="0" destOrd="0" presId="urn:microsoft.com/office/officeart/2005/8/layout/vList5"/>
    <dgm:cxn modelId="{E6E38E04-24DD-47BB-8C28-583B918CC3CC}" type="presParOf" srcId="{5ABF69F1-9D8A-4B63-A962-B6361D7E2BDF}" destId="{F33B0CEC-6362-499D-A165-347AC1AE7E0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0BF8F1-2EDD-4E17-A329-A80EBEBF3865}" type="doc">
      <dgm:prSet loTypeId="urn:microsoft.com/office/officeart/2005/8/layout/hList3" loCatId="list" qsTypeId="urn:microsoft.com/office/officeart/2005/8/quickstyle/3d1" qsCatId="3D" csTypeId="urn:microsoft.com/office/officeart/2005/8/colors/colorful5" csCatId="colorful" phldr="1"/>
      <dgm:spPr/>
      <dgm:t>
        <a:bodyPr/>
        <a:lstStyle/>
        <a:p>
          <a:endParaRPr lang="es-EC"/>
        </a:p>
      </dgm:t>
    </dgm:pt>
    <dgm:pt modelId="{90ADBF44-ADC4-44FE-B98E-9AD8A1AD42C4}">
      <dgm:prSet phldrT="[Texto]"/>
      <dgm:spPr/>
      <dgm:t>
        <a:bodyPr/>
        <a:lstStyle/>
        <a:p>
          <a:r>
            <a:rPr lang="es-EC" b="1" dirty="0" smtClean="0">
              <a:solidFill>
                <a:schemeClr val="tx1"/>
              </a:solidFill>
            </a:rPr>
            <a:t>El diseño curricular por competencias se fundamenta en la globalización, que ha impulsado a las empresas a mejorar su productividad y competitividad. Una de las fortalezas del diseño curricular es el aprendizaje mediante el desarrollo de Proyectos Integradores</a:t>
          </a:r>
          <a:endParaRPr lang="es-EC" b="1" dirty="0">
            <a:solidFill>
              <a:schemeClr val="tx1"/>
            </a:solidFill>
          </a:endParaRPr>
        </a:p>
      </dgm:t>
    </dgm:pt>
    <dgm:pt modelId="{7D00C257-E2FA-488A-8B26-2A8B2A384E35}" type="parTrans" cxnId="{0ABF4F00-93DC-4785-9DD3-F0CB21749F80}">
      <dgm:prSet/>
      <dgm:spPr/>
      <dgm:t>
        <a:bodyPr/>
        <a:lstStyle/>
        <a:p>
          <a:endParaRPr lang="es-EC">
            <a:solidFill>
              <a:schemeClr val="tx1"/>
            </a:solidFill>
          </a:endParaRPr>
        </a:p>
      </dgm:t>
    </dgm:pt>
    <dgm:pt modelId="{DAC71DCA-07EE-492F-88E2-48848DEB092A}" type="sibTrans" cxnId="{0ABF4F00-93DC-4785-9DD3-F0CB21749F80}">
      <dgm:prSet/>
      <dgm:spPr/>
      <dgm:t>
        <a:bodyPr/>
        <a:lstStyle/>
        <a:p>
          <a:endParaRPr lang="es-EC">
            <a:solidFill>
              <a:schemeClr val="tx1"/>
            </a:solidFill>
          </a:endParaRPr>
        </a:p>
      </dgm:t>
    </dgm:pt>
    <dgm:pt modelId="{F5BF5A79-1E97-4C74-8C8F-BB0105D5E8ED}">
      <dgm:prSet phldrT="[Texto]" custT="1"/>
      <dgm:spPr/>
      <dgm:t>
        <a:bodyPr/>
        <a:lstStyle/>
        <a:p>
          <a:r>
            <a:rPr lang="es-MX" sz="2400" smtClean="0">
              <a:solidFill>
                <a:schemeClr val="tx1"/>
              </a:solidFill>
            </a:rPr>
            <a:t>Enfrenta al sujeto con la realidad</a:t>
          </a:r>
          <a:endParaRPr lang="es-EC" sz="2400" dirty="0">
            <a:solidFill>
              <a:schemeClr val="tx1"/>
            </a:solidFill>
          </a:endParaRPr>
        </a:p>
      </dgm:t>
    </dgm:pt>
    <dgm:pt modelId="{0CED89EC-F297-457C-B910-DFDE9CEC4CE2}" type="parTrans" cxnId="{D6EF8655-F443-4671-867B-3B6DA1A2DA14}">
      <dgm:prSet/>
      <dgm:spPr/>
      <dgm:t>
        <a:bodyPr/>
        <a:lstStyle/>
        <a:p>
          <a:endParaRPr lang="es-EC">
            <a:solidFill>
              <a:schemeClr val="tx1"/>
            </a:solidFill>
          </a:endParaRPr>
        </a:p>
      </dgm:t>
    </dgm:pt>
    <dgm:pt modelId="{1A5F2519-36B1-44AA-AEC9-C0D6DC7E1887}" type="sibTrans" cxnId="{D6EF8655-F443-4671-867B-3B6DA1A2DA14}">
      <dgm:prSet/>
      <dgm:spPr/>
      <dgm:t>
        <a:bodyPr/>
        <a:lstStyle/>
        <a:p>
          <a:endParaRPr lang="es-EC">
            <a:solidFill>
              <a:schemeClr val="tx1"/>
            </a:solidFill>
          </a:endParaRPr>
        </a:p>
      </dgm:t>
    </dgm:pt>
    <dgm:pt modelId="{07B2A8F8-7E73-458C-B4D6-FBAA27D64E64}">
      <dgm:prSet phldrT="[Texto]" custT="1"/>
      <dgm:spPr/>
      <dgm:t>
        <a:bodyPr/>
        <a:lstStyle/>
        <a:p>
          <a:r>
            <a:rPr lang="es-MX" sz="2400" smtClean="0">
              <a:solidFill>
                <a:schemeClr val="tx1"/>
              </a:solidFill>
            </a:rPr>
            <a:t>Provoca mayor actividad</a:t>
          </a:r>
          <a:endParaRPr lang="es-EC" sz="2400" dirty="0">
            <a:solidFill>
              <a:schemeClr val="tx1"/>
            </a:solidFill>
          </a:endParaRPr>
        </a:p>
      </dgm:t>
    </dgm:pt>
    <dgm:pt modelId="{563086C1-6CB0-4168-A40D-81FE36FB8AB5}" type="parTrans" cxnId="{02D45763-63B1-4C31-A980-528E176E967D}">
      <dgm:prSet/>
      <dgm:spPr/>
      <dgm:t>
        <a:bodyPr/>
        <a:lstStyle/>
        <a:p>
          <a:endParaRPr lang="es-EC">
            <a:solidFill>
              <a:schemeClr val="tx1"/>
            </a:solidFill>
          </a:endParaRPr>
        </a:p>
      </dgm:t>
    </dgm:pt>
    <dgm:pt modelId="{D5C8055B-05BA-4EF3-B244-38FD98A485AD}" type="sibTrans" cxnId="{02D45763-63B1-4C31-A980-528E176E967D}">
      <dgm:prSet/>
      <dgm:spPr/>
      <dgm:t>
        <a:bodyPr/>
        <a:lstStyle/>
        <a:p>
          <a:endParaRPr lang="es-EC">
            <a:solidFill>
              <a:schemeClr val="tx1"/>
            </a:solidFill>
          </a:endParaRPr>
        </a:p>
      </dgm:t>
    </dgm:pt>
    <dgm:pt modelId="{0864291D-5220-4886-9E58-4F5BBB8A3349}">
      <dgm:prSet phldrT="[Texto]" custT="1"/>
      <dgm:spPr/>
      <dgm:t>
        <a:bodyPr/>
        <a:lstStyle/>
        <a:p>
          <a:r>
            <a:rPr lang="es-MX" sz="1800" smtClean="0">
              <a:solidFill>
                <a:schemeClr val="tx1"/>
              </a:solidFill>
            </a:rPr>
            <a:t>Fortalece la formación de un pensamiento creativo</a:t>
          </a:r>
          <a:endParaRPr lang="es-EC" sz="1800" dirty="0">
            <a:solidFill>
              <a:schemeClr val="tx1"/>
            </a:solidFill>
          </a:endParaRPr>
        </a:p>
      </dgm:t>
    </dgm:pt>
    <dgm:pt modelId="{627C51C0-9662-4677-8175-24C0891A85ED}" type="parTrans" cxnId="{8AEDABD1-B48C-4ED3-B9B5-80467B57B919}">
      <dgm:prSet/>
      <dgm:spPr/>
      <dgm:t>
        <a:bodyPr/>
        <a:lstStyle/>
        <a:p>
          <a:endParaRPr lang="es-EC">
            <a:solidFill>
              <a:schemeClr val="tx1"/>
            </a:solidFill>
          </a:endParaRPr>
        </a:p>
      </dgm:t>
    </dgm:pt>
    <dgm:pt modelId="{72991E44-7025-42FE-A60B-8A5A37AAA315}" type="sibTrans" cxnId="{8AEDABD1-B48C-4ED3-B9B5-80467B57B919}">
      <dgm:prSet/>
      <dgm:spPr/>
      <dgm:t>
        <a:bodyPr/>
        <a:lstStyle/>
        <a:p>
          <a:endParaRPr lang="es-EC">
            <a:solidFill>
              <a:schemeClr val="tx1"/>
            </a:solidFill>
          </a:endParaRPr>
        </a:p>
      </dgm:t>
    </dgm:pt>
    <dgm:pt modelId="{E96FA7BA-2DEC-40DA-AF7F-8AA819169F4B}">
      <dgm:prSet phldrT="[Texto]" custT="1"/>
      <dgm:spPr/>
      <dgm:t>
        <a:bodyPr/>
        <a:lstStyle/>
        <a:p>
          <a:r>
            <a:rPr lang="es-MX" sz="1800" smtClean="0">
              <a:solidFill>
                <a:schemeClr val="tx1"/>
              </a:solidFill>
            </a:rPr>
            <a:t>Propicia actitud hacia la investigación</a:t>
          </a:r>
          <a:endParaRPr lang="es-EC" sz="1800" dirty="0">
            <a:solidFill>
              <a:schemeClr val="tx1"/>
            </a:solidFill>
          </a:endParaRPr>
        </a:p>
      </dgm:t>
    </dgm:pt>
    <dgm:pt modelId="{7BC3DD44-2BA6-451B-AEF1-BB428EB06B05}" type="parTrans" cxnId="{ADED6258-45E5-44DA-B72D-130B2ACA66F9}">
      <dgm:prSet/>
      <dgm:spPr/>
      <dgm:t>
        <a:bodyPr/>
        <a:lstStyle/>
        <a:p>
          <a:endParaRPr lang="es-EC">
            <a:solidFill>
              <a:schemeClr val="tx1"/>
            </a:solidFill>
          </a:endParaRPr>
        </a:p>
      </dgm:t>
    </dgm:pt>
    <dgm:pt modelId="{BC19FBFB-3EA8-4DDB-A65F-12BEACD6343E}" type="sibTrans" cxnId="{ADED6258-45E5-44DA-B72D-130B2ACA66F9}">
      <dgm:prSet/>
      <dgm:spPr/>
      <dgm:t>
        <a:bodyPr/>
        <a:lstStyle/>
        <a:p>
          <a:endParaRPr lang="es-EC">
            <a:solidFill>
              <a:schemeClr val="tx1"/>
            </a:solidFill>
          </a:endParaRPr>
        </a:p>
      </dgm:t>
    </dgm:pt>
    <dgm:pt modelId="{603FB49E-7DC8-4AFC-AF41-4758452AA799}">
      <dgm:prSet phldrT="[Texto]" custT="1"/>
      <dgm:spPr/>
      <dgm:t>
        <a:bodyPr/>
        <a:lstStyle/>
        <a:p>
          <a:r>
            <a:rPr lang="es-MX" sz="1600" smtClean="0">
              <a:solidFill>
                <a:schemeClr val="tx1"/>
              </a:solidFill>
            </a:rPr>
            <a:t>Condiciona la integración y sistematización de conocimientos, habilidades, capacidades y competencias profesionales</a:t>
          </a:r>
          <a:endParaRPr lang="es-EC" sz="1600" dirty="0">
            <a:solidFill>
              <a:schemeClr val="tx1"/>
            </a:solidFill>
          </a:endParaRPr>
        </a:p>
      </dgm:t>
    </dgm:pt>
    <dgm:pt modelId="{CA026FE6-6287-4D07-AD26-B0EA2C376546}" type="parTrans" cxnId="{899C61B2-6C6D-4548-955A-106151A6D41F}">
      <dgm:prSet/>
      <dgm:spPr/>
      <dgm:t>
        <a:bodyPr/>
        <a:lstStyle/>
        <a:p>
          <a:endParaRPr lang="es-EC">
            <a:solidFill>
              <a:schemeClr val="tx1"/>
            </a:solidFill>
          </a:endParaRPr>
        </a:p>
      </dgm:t>
    </dgm:pt>
    <dgm:pt modelId="{361E1505-B5E2-4AFD-B6B6-4056483AE177}" type="sibTrans" cxnId="{899C61B2-6C6D-4548-955A-106151A6D41F}">
      <dgm:prSet/>
      <dgm:spPr/>
      <dgm:t>
        <a:bodyPr/>
        <a:lstStyle/>
        <a:p>
          <a:endParaRPr lang="es-EC">
            <a:solidFill>
              <a:schemeClr val="tx1"/>
            </a:solidFill>
          </a:endParaRPr>
        </a:p>
      </dgm:t>
    </dgm:pt>
    <dgm:pt modelId="{0C8973A9-A170-4DE1-BF38-30AD4FE77003}">
      <dgm:prSet phldrT="[Texto]"/>
      <dgm:spPr/>
      <dgm:t>
        <a:bodyPr/>
        <a:lstStyle/>
        <a:p>
          <a:pPr algn="ctr"/>
          <a:r>
            <a:rPr lang="es-MX" dirty="0" smtClean="0">
              <a:solidFill>
                <a:schemeClr val="tx1"/>
              </a:solidFill>
            </a:rPr>
            <a:t>Fortalece el sistema inductor de la personalidad: su concepción científica del mundo, creencias, convicciones, cualidades y valores</a:t>
          </a:r>
          <a:endParaRPr lang="es-EC" dirty="0">
            <a:solidFill>
              <a:schemeClr val="tx1"/>
            </a:solidFill>
          </a:endParaRPr>
        </a:p>
      </dgm:t>
    </dgm:pt>
    <dgm:pt modelId="{D57A8B7F-0164-45AE-99E6-976F3C462822}" type="parTrans" cxnId="{35189FC1-F73D-4FED-A1C4-856431C2DEF7}">
      <dgm:prSet/>
      <dgm:spPr/>
      <dgm:t>
        <a:bodyPr/>
        <a:lstStyle/>
        <a:p>
          <a:endParaRPr lang="es-EC">
            <a:solidFill>
              <a:schemeClr val="tx1"/>
            </a:solidFill>
          </a:endParaRPr>
        </a:p>
      </dgm:t>
    </dgm:pt>
    <dgm:pt modelId="{8A9E9956-7349-43CB-B7AA-CA9F5DBFF3BC}" type="sibTrans" cxnId="{35189FC1-F73D-4FED-A1C4-856431C2DEF7}">
      <dgm:prSet/>
      <dgm:spPr/>
      <dgm:t>
        <a:bodyPr/>
        <a:lstStyle/>
        <a:p>
          <a:endParaRPr lang="es-EC">
            <a:solidFill>
              <a:schemeClr val="tx1"/>
            </a:solidFill>
          </a:endParaRPr>
        </a:p>
      </dgm:t>
    </dgm:pt>
    <dgm:pt modelId="{DE4D56BD-863F-40C1-9514-E467BC80D609}" type="pres">
      <dgm:prSet presAssocID="{D80BF8F1-2EDD-4E17-A329-A80EBEBF3865}" presName="composite" presStyleCnt="0">
        <dgm:presLayoutVars>
          <dgm:chMax val="1"/>
          <dgm:dir/>
          <dgm:resizeHandles val="exact"/>
        </dgm:presLayoutVars>
      </dgm:prSet>
      <dgm:spPr/>
      <dgm:t>
        <a:bodyPr/>
        <a:lstStyle/>
        <a:p>
          <a:endParaRPr lang="es-EC"/>
        </a:p>
      </dgm:t>
    </dgm:pt>
    <dgm:pt modelId="{77BA2E9A-8D19-4D23-9D76-9326EEFFC49C}" type="pres">
      <dgm:prSet presAssocID="{90ADBF44-ADC4-44FE-B98E-9AD8A1AD42C4}" presName="roof" presStyleLbl="dkBgShp" presStyleIdx="0" presStyleCnt="2"/>
      <dgm:spPr/>
      <dgm:t>
        <a:bodyPr/>
        <a:lstStyle/>
        <a:p>
          <a:endParaRPr lang="es-EC"/>
        </a:p>
      </dgm:t>
    </dgm:pt>
    <dgm:pt modelId="{14697149-997C-426A-9531-E950DBA11F4B}" type="pres">
      <dgm:prSet presAssocID="{90ADBF44-ADC4-44FE-B98E-9AD8A1AD42C4}" presName="pillars" presStyleCnt="0"/>
      <dgm:spPr/>
    </dgm:pt>
    <dgm:pt modelId="{4C3ADD2D-838E-4A19-AF1E-0E92B2FBEF9E}" type="pres">
      <dgm:prSet presAssocID="{90ADBF44-ADC4-44FE-B98E-9AD8A1AD42C4}" presName="pillar1" presStyleLbl="node1" presStyleIdx="0" presStyleCnt="6">
        <dgm:presLayoutVars>
          <dgm:bulletEnabled val="1"/>
        </dgm:presLayoutVars>
      </dgm:prSet>
      <dgm:spPr/>
      <dgm:t>
        <a:bodyPr/>
        <a:lstStyle/>
        <a:p>
          <a:endParaRPr lang="es-EC"/>
        </a:p>
      </dgm:t>
    </dgm:pt>
    <dgm:pt modelId="{1BF5BDE3-16AE-45AA-A107-457887EB267F}" type="pres">
      <dgm:prSet presAssocID="{07B2A8F8-7E73-458C-B4D6-FBAA27D64E64}" presName="pillarX" presStyleLbl="node1" presStyleIdx="1" presStyleCnt="6">
        <dgm:presLayoutVars>
          <dgm:bulletEnabled val="1"/>
        </dgm:presLayoutVars>
      </dgm:prSet>
      <dgm:spPr/>
      <dgm:t>
        <a:bodyPr/>
        <a:lstStyle/>
        <a:p>
          <a:endParaRPr lang="es-EC"/>
        </a:p>
      </dgm:t>
    </dgm:pt>
    <dgm:pt modelId="{74C3936E-8699-4A5B-B2DA-8887CB2DA410}" type="pres">
      <dgm:prSet presAssocID="{0864291D-5220-4886-9E58-4F5BBB8A3349}" presName="pillarX" presStyleLbl="node1" presStyleIdx="2" presStyleCnt="6">
        <dgm:presLayoutVars>
          <dgm:bulletEnabled val="1"/>
        </dgm:presLayoutVars>
      </dgm:prSet>
      <dgm:spPr/>
      <dgm:t>
        <a:bodyPr/>
        <a:lstStyle/>
        <a:p>
          <a:endParaRPr lang="es-EC"/>
        </a:p>
      </dgm:t>
    </dgm:pt>
    <dgm:pt modelId="{D270E8FC-597F-44E7-B4E7-78FB257E2761}" type="pres">
      <dgm:prSet presAssocID="{E96FA7BA-2DEC-40DA-AF7F-8AA819169F4B}" presName="pillarX" presStyleLbl="node1" presStyleIdx="3" presStyleCnt="6">
        <dgm:presLayoutVars>
          <dgm:bulletEnabled val="1"/>
        </dgm:presLayoutVars>
      </dgm:prSet>
      <dgm:spPr/>
      <dgm:t>
        <a:bodyPr/>
        <a:lstStyle/>
        <a:p>
          <a:endParaRPr lang="es-EC"/>
        </a:p>
      </dgm:t>
    </dgm:pt>
    <dgm:pt modelId="{A15CAB0F-2DCA-4CA3-9E4D-2B11DD3099B9}" type="pres">
      <dgm:prSet presAssocID="{603FB49E-7DC8-4AFC-AF41-4758452AA799}" presName="pillarX" presStyleLbl="node1" presStyleIdx="4" presStyleCnt="6">
        <dgm:presLayoutVars>
          <dgm:bulletEnabled val="1"/>
        </dgm:presLayoutVars>
      </dgm:prSet>
      <dgm:spPr/>
      <dgm:t>
        <a:bodyPr/>
        <a:lstStyle/>
        <a:p>
          <a:endParaRPr lang="es-EC"/>
        </a:p>
      </dgm:t>
    </dgm:pt>
    <dgm:pt modelId="{3C85F464-4324-49DE-A6E5-7F5633114BF6}" type="pres">
      <dgm:prSet presAssocID="{0C8973A9-A170-4DE1-BF38-30AD4FE77003}" presName="pillarX" presStyleLbl="node1" presStyleIdx="5" presStyleCnt="6">
        <dgm:presLayoutVars>
          <dgm:bulletEnabled val="1"/>
        </dgm:presLayoutVars>
      </dgm:prSet>
      <dgm:spPr/>
      <dgm:t>
        <a:bodyPr/>
        <a:lstStyle/>
        <a:p>
          <a:endParaRPr lang="es-EC"/>
        </a:p>
      </dgm:t>
    </dgm:pt>
    <dgm:pt modelId="{27407F0D-23AC-41EF-91D4-0A2C4A91D844}" type="pres">
      <dgm:prSet presAssocID="{90ADBF44-ADC4-44FE-B98E-9AD8A1AD42C4}" presName="base" presStyleLbl="dkBgShp" presStyleIdx="1" presStyleCnt="2"/>
      <dgm:spPr/>
    </dgm:pt>
  </dgm:ptLst>
  <dgm:cxnLst>
    <dgm:cxn modelId="{1C224327-22E3-4BFE-932E-D0B795D6DB58}" type="presOf" srcId="{F5BF5A79-1E97-4C74-8C8F-BB0105D5E8ED}" destId="{4C3ADD2D-838E-4A19-AF1E-0E92B2FBEF9E}" srcOrd="0" destOrd="0" presId="urn:microsoft.com/office/officeart/2005/8/layout/hList3"/>
    <dgm:cxn modelId="{EFA34829-0FD8-446F-A923-8ADEE7E7F5AD}" type="presOf" srcId="{603FB49E-7DC8-4AFC-AF41-4758452AA799}" destId="{A15CAB0F-2DCA-4CA3-9E4D-2B11DD3099B9}" srcOrd="0" destOrd="0" presId="urn:microsoft.com/office/officeart/2005/8/layout/hList3"/>
    <dgm:cxn modelId="{35189FC1-F73D-4FED-A1C4-856431C2DEF7}" srcId="{90ADBF44-ADC4-44FE-B98E-9AD8A1AD42C4}" destId="{0C8973A9-A170-4DE1-BF38-30AD4FE77003}" srcOrd="5" destOrd="0" parTransId="{D57A8B7F-0164-45AE-99E6-976F3C462822}" sibTransId="{8A9E9956-7349-43CB-B7AA-CA9F5DBFF3BC}"/>
    <dgm:cxn modelId="{B9AF051C-C499-4602-90D3-FE38F67959C9}" type="presOf" srcId="{07B2A8F8-7E73-458C-B4D6-FBAA27D64E64}" destId="{1BF5BDE3-16AE-45AA-A107-457887EB267F}" srcOrd="0" destOrd="0" presId="urn:microsoft.com/office/officeart/2005/8/layout/hList3"/>
    <dgm:cxn modelId="{02D45763-63B1-4C31-A980-528E176E967D}" srcId="{90ADBF44-ADC4-44FE-B98E-9AD8A1AD42C4}" destId="{07B2A8F8-7E73-458C-B4D6-FBAA27D64E64}" srcOrd="1" destOrd="0" parTransId="{563086C1-6CB0-4168-A40D-81FE36FB8AB5}" sibTransId="{D5C8055B-05BA-4EF3-B244-38FD98A485AD}"/>
    <dgm:cxn modelId="{D6EF8655-F443-4671-867B-3B6DA1A2DA14}" srcId="{90ADBF44-ADC4-44FE-B98E-9AD8A1AD42C4}" destId="{F5BF5A79-1E97-4C74-8C8F-BB0105D5E8ED}" srcOrd="0" destOrd="0" parTransId="{0CED89EC-F297-457C-B910-DFDE9CEC4CE2}" sibTransId="{1A5F2519-36B1-44AA-AEC9-C0D6DC7E1887}"/>
    <dgm:cxn modelId="{ADED6258-45E5-44DA-B72D-130B2ACA66F9}" srcId="{90ADBF44-ADC4-44FE-B98E-9AD8A1AD42C4}" destId="{E96FA7BA-2DEC-40DA-AF7F-8AA819169F4B}" srcOrd="3" destOrd="0" parTransId="{7BC3DD44-2BA6-451B-AEF1-BB428EB06B05}" sibTransId="{BC19FBFB-3EA8-4DDB-A65F-12BEACD6343E}"/>
    <dgm:cxn modelId="{FD976A62-3938-4AE0-80EF-AB1AF6A82E89}" type="presOf" srcId="{0C8973A9-A170-4DE1-BF38-30AD4FE77003}" destId="{3C85F464-4324-49DE-A6E5-7F5633114BF6}" srcOrd="0" destOrd="0" presId="urn:microsoft.com/office/officeart/2005/8/layout/hList3"/>
    <dgm:cxn modelId="{94E70397-DA9C-432D-94A2-1F7EFD195E05}" type="presOf" srcId="{90ADBF44-ADC4-44FE-B98E-9AD8A1AD42C4}" destId="{77BA2E9A-8D19-4D23-9D76-9326EEFFC49C}" srcOrd="0" destOrd="0" presId="urn:microsoft.com/office/officeart/2005/8/layout/hList3"/>
    <dgm:cxn modelId="{B32191D8-2097-4EC7-BDFF-FBDE91AE8411}" type="presOf" srcId="{D80BF8F1-2EDD-4E17-A329-A80EBEBF3865}" destId="{DE4D56BD-863F-40C1-9514-E467BC80D609}" srcOrd="0" destOrd="0" presId="urn:microsoft.com/office/officeart/2005/8/layout/hList3"/>
    <dgm:cxn modelId="{FD7EDD5C-D869-475C-9E65-E3986320EE03}" type="presOf" srcId="{0864291D-5220-4886-9E58-4F5BBB8A3349}" destId="{74C3936E-8699-4A5B-B2DA-8887CB2DA410}" srcOrd="0" destOrd="0" presId="urn:microsoft.com/office/officeart/2005/8/layout/hList3"/>
    <dgm:cxn modelId="{899C61B2-6C6D-4548-955A-106151A6D41F}" srcId="{90ADBF44-ADC4-44FE-B98E-9AD8A1AD42C4}" destId="{603FB49E-7DC8-4AFC-AF41-4758452AA799}" srcOrd="4" destOrd="0" parTransId="{CA026FE6-6287-4D07-AD26-B0EA2C376546}" sibTransId="{361E1505-B5E2-4AFD-B6B6-4056483AE177}"/>
    <dgm:cxn modelId="{A8488367-DDC0-4C47-8110-F4660A987751}" type="presOf" srcId="{E96FA7BA-2DEC-40DA-AF7F-8AA819169F4B}" destId="{D270E8FC-597F-44E7-B4E7-78FB257E2761}" srcOrd="0" destOrd="0" presId="urn:microsoft.com/office/officeart/2005/8/layout/hList3"/>
    <dgm:cxn modelId="{0ABF4F00-93DC-4785-9DD3-F0CB21749F80}" srcId="{D80BF8F1-2EDD-4E17-A329-A80EBEBF3865}" destId="{90ADBF44-ADC4-44FE-B98E-9AD8A1AD42C4}" srcOrd="0" destOrd="0" parTransId="{7D00C257-E2FA-488A-8B26-2A8B2A384E35}" sibTransId="{DAC71DCA-07EE-492F-88E2-48848DEB092A}"/>
    <dgm:cxn modelId="{8AEDABD1-B48C-4ED3-B9B5-80467B57B919}" srcId="{90ADBF44-ADC4-44FE-B98E-9AD8A1AD42C4}" destId="{0864291D-5220-4886-9E58-4F5BBB8A3349}" srcOrd="2" destOrd="0" parTransId="{627C51C0-9662-4677-8175-24C0891A85ED}" sibTransId="{72991E44-7025-42FE-A60B-8A5A37AAA315}"/>
    <dgm:cxn modelId="{3E05C7F6-0AA5-40DA-9CF4-83155F138FF3}" type="presParOf" srcId="{DE4D56BD-863F-40C1-9514-E467BC80D609}" destId="{77BA2E9A-8D19-4D23-9D76-9326EEFFC49C}" srcOrd="0" destOrd="0" presId="urn:microsoft.com/office/officeart/2005/8/layout/hList3"/>
    <dgm:cxn modelId="{CBCCF54F-FEE1-4009-9A79-6FFCBE172D56}" type="presParOf" srcId="{DE4D56BD-863F-40C1-9514-E467BC80D609}" destId="{14697149-997C-426A-9531-E950DBA11F4B}" srcOrd="1" destOrd="0" presId="urn:microsoft.com/office/officeart/2005/8/layout/hList3"/>
    <dgm:cxn modelId="{B16080B1-079B-4105-B2F4-FA46FD3C4979}" type="presParOf" srcId="{14697149-997C-426A-9531-E950DBA11F4B}" destId="{4C3ADD2D-838E-4A19-AF1E-0E92B2FBEF9E}" srcOrd="0" destOrd="0" presId="urn:microsoft.com/office/officeart/2005/8/layout/hList3"/>
    <dgm:cxn modelId="{65CBFE35-5463-464C-B499-5192749128C6}" type="presParOf" srcId="{14697149-997C-426A-9531-E950DBA11F4B}" destId="{1BF5BDE3-16AE-45AA-A107-457887EB267F}" srcOrd="1" destOrd="0" presId="urn:microsoft.com/office/officeart/2005/8/layout/hList3"/>
    <dgm:cxn modelId="{A4D1856F-2997-4B59-BC05-07E9C3BA51F9}" type="presParOf" srcId="{14697149-997C-426A-9531-E950DBA11F4B}" destId="{74C3936E-8699-4A5B-B2DA-8887CB2DA410}" srcOrd="2" destOrd="0" presId="urn:microsoft.com/office/officeart/2005/8/layout/hList3"/>
    <dgm:cxn modelId="{AE2311F3-BAB2-4812-9B5E-9B1220A974DE}" type="presParOf" srcId="{14697149-997C-426A-9531-E950DBA11F4B}" destId="{D270E8FC-597F-44E7-B4E7-78FB257E2761}" srcOrd="3" destOrd="0" presId="urn:microsoft.com/office/officeart/2005/8/layout/hList3"/>
    <dgm:cxn modelId="{45B991BF-216A-4313-BA49-A83CAE71E1DA}" type="presParOf" srcId="{14697149-997C-426A-9531-E950DBA11F4B}" destId="{A15CAB0F-2DCA-4CA3-9E4D-2B11DD3099B9}" srcOrd="4" destOrd="0" presId="urn:microsoft.com/office/officeart/2005/8/layout/hList3"/>
    <dgm:cxn modelId="{DF90A425-E59E-4580-B436-82415C612627}" type="presParOf" srcId="{14697149-997C-426A-9531-E950DBA11F4B}" destId="{3C85F464-4324-49DE-A6E5-7F5633114BF6}" srcOrd="5" destOrd="0" presId="urn:microsoft.com/office/officeart/2005/8/layout/hList3"/>
    <dgm:cxn modelId="{7CDB4DED-26C0-49F4-BBEB-4DD4D691A86C}" type="presParOf" srcId="{DE4D56BD-863F-40C1-9514-E467BC80D609}" destId="{27407F0D-23AC-41EF-91D4-0A2C4A91D844}"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0BF8F1-2EDD-4E17-A329-A80EBEBF3865}" type="doc">
      <dgm:prSet loTypeId="urn:microsoft.com/office/officeart/2005/8/layout/hList3" loCatId="list" qsTypeId="urn:microsoft.com/office/officeart/2005/8/quickstyle/3d1" qsCatId="3D" csTypeId="urn:microsoft.com/office/officeart/2005/8/colors/colorful3" csCatId="colorful" phldr="1"/>
      <dgm:spPr/>
      <dgm:t>
        <a:bodyPr/>
        <a:lstStyle/>
        <a:p>
          <a:endParaRPr lang="es-EC"/>
        </a:p>
      </dgm:t>
    </dgm:pt>
    <dgm:pt modelId="{90ADBF44-ADC4-44FE-B98E-9AD8A1AD42C4}">
      <dgm:prSet phldrT="[Texto]"/>
      <dgm:spPr/>
      <dgm:t>
        <a:bodyPr/>
        <a:lstStyle/>
        <a:p>
          <a:r>
            <a:rPr lang="es-EC" b="1" dirty="0" smtClean="0">
              <a:solidFill>
                <a:schemeClr val="tx1"/>
              </a:solidFill>
            </a:rPr>
            <a:t>El diseño y desarrollo curricular basado en competencias constituye un modelo facilitador con múltiples beneficios para diversos actores, siendo aquellos para las Fuerzas Armadas, los que nos interesan para el presente proyecto:</a:t>
          </a:r>
          <a:endParaRPr lang="es-EC" b="1" dirty="0">
            <a:solidFill>
              <a:schemeClr val="tx1"/>
            </a:solidFill>
          </a:endParaRPr>
        </a:p>
      </dgm:t>
    </dgm:pt>
    <dgm:pt modelId="{7D00C257-E2FA-488A-8B26-2A8B2A384E35}" type="parTrans" cxnId="{0ABF4F00-93DC-4785-9DD3-F0CB21749F80}">
      <dgm:prSet/>
      <dgm:spPr/>
      <dgm:t>
        <a:bodyPr/>
        <a:lstStyle/>
        <a:p>
          <a:endParaRPr lang="es-EC">
            <a:solidFill>
              <a:schemeClr val="tx1"/>
            </a:solidFill>
          </a:endParaRPr>
        </a:p>
      </dgm:t>
    </dgm:pt>
    <dgm:pt modelId="{DAC71DCA-07EE-492F-88E2-48848DEB092A}" type="sibTrans" cxnId="{0ABF4F00-93DC-4785-9DD3-F0CB21749F80}">
      <dgm:prSet/>
      <dgm:spPr/>
      <dgm:t>
        <a:bodyPr/>
        <a:lstStyle/>
        <a:p>
          <a:endParaRPr lang="es-EC">
            <a:solidFill>
              <a:schemeClr val="tx1"/>
            </a:solidFill>
          </a:endParaRPr>
        </a:p>
      </dgm:t>
    </dgm:pt>
    <dgm:pt modelId="{F5BF5A79-1E97-4C74-8C8F-BB0105D5E8ED}">
      <dgm:prSet phldrT="[Texto]" custT="1"/>
      <dgm:spPr/>
      <dgm:t>
        <a:bodyPr/>
        <a:lstStyle/>
        <a:p>
          <a:pPr algn="just"/>
          <a:r>
            <a:rPr lang="es-EC" sz="2400" dirty="0" smtClean="0">
              <a:solidFill>
                <a:schemeClr val="tx1"/>
              </a:solidFill>
            </a:rPr>
            <a:t>Conjuga los ideales formativos del sistema educativo militar con las demandas reales de la Institución y la sociedad.</a:t>
          </a:r>
          <a:endParaRPr lang="es-EC" sz="2400" dirty="0">
            <a:solidFill>
              <a:schemeClr val="tx1"/>
            </a:solidFill>
          </a:endParaRPr>
        </a:p>
      </dgm:t>
    </dgm:pt>
    <dgm:pt modelId="{0CED89EC-F297-457C-B910-DFDE9CEC4CE2}" type="parTrans" cxnId="{D6EF8655-F443-4671-867B-3B6DA1A2DA14}">
      <dgm:prSet/>
      <dgm:spPr/>
      <dgm:t>
        <a:bodyPr/>
        <a:lstStyle/>
        <a:p>
          <a:endParaRPr lang="es-EC">
            <a:solidFill>
              <a:schemeClr val="tx1"/>
            </a:solidFill>
          </a:endParaRPr>
        </a:p>
      </dgm:t>
    </dgm:pt>
    <dgm:pt modelId="{1A5F2519-36B1-44AA-AEC9-C0D6DC7E1887}" type="sibTrans" cxnId="{D6EF8655-F443-4671-867B-3B6DA1A2DA14}">
      <dgm:prSet/>
      <dgm:spPr/>
      <dgm:t>
        <a:bodyPr/>
        <a:lstStyle/>
        <a:p>
          <a:endParaRPr lang="es-EC">
            <a:solidFill>
              <a:schemeClr val="tx1"/>
            </a:solidFill>
          </a:endParaRPr>
        </a:p>
      </dgm:t>
    </dgm:pt>
    <dgm:pt modelId="{07B2A8F8-7E73-458C-B4D6-FBAA27D64E64}">
      <dgm:prSet phldrT="[Texto]" custT="1"/>
      <dgm:spPr/>
      <dgm:t>
        <a:bodyPr/>
        <a:lstStyle/>
        <a:p>
          <a:pPr algn="just"/>
          <a:r>
            <a:rPr lang="es-EC" sz="2000" dirty="0" smtClean="0">
              <a:solidFill>
                <a:schemeClr val="bg1"/>
              </a:solidFill>
            </a:rPr>
            <a:t>Entrega profesionales militares formados, especializados, perfeccionados y capacitados en las competencias genéricas de las FF.AA., en el manejo de las nuevas tecnologías de la informática y la comunicación y con posibilidades para desempeñarse con calidad, además del campo militar, en los campos científico, técnico, económico, social y ético.</a:t>
          </a:r>
          <a:endParaRPr lang="es-EC" sz="2800" dirty="0">
            <a:solidFill>
              <a:schemeClr val="bg1"/>
            </a:solidFill>
          </a:endParaRPr>
        </a:p>
      </dgm:t>
    </dgm:pt>
    <dgm:pt modelId="{563086C1-6CB0-4168-A40D-81FE36FB8AB5}" type="parTrans" cxnId="{02D45763-63B1-4C31-A980-528E176E967D}">
      <dgm:prSet/>
      <dgm:spPr/>
      <dgm:t>
        <a:bodyPr/>
        <a:lstStyle/>
        <a:p>
          <a:endParaRPr lang="es-EC">
            <a:solidFill>
              <a:schemeClr val="tx1"/>
            </a:solidFill>
          </a:endParaRPr>
        </a:p>
      </dgm:t>
    </dgm:pt>
    <dgm:pt modelId="{D5C8055B-05BA-4EF3-B244-38FD98A485AD}" type="sibTrans" cxnId="{02D45763-63B1-4C31-A980-528E176E967D}">
      <dgm:prSet/>
      <dgm:spPr/>
      <dgm:t>
        <a:bodyPr/>
        <a:lstStyle/>
        <a:p>
          <a:endParaRPr lang="es-EC">
            <a:solidFill>
              <a:schemeClr val="tx1"/>
            </a:solidFill>
          </a:endParaRPr>
        </a:p>
      </dgm:t>
    </dgm:pt>
    <dgm:pt modelId="{DE4D56BD-863F-40C1-9514-E467BC80D609}" type="pres">
      <dgm:prSet presAssocID="{D80BF8F1-2EDD-4E17-A329-A80EBEBF3865}" presName="composite" presStyleCnt="0">
        <dgm:presLayoutVars>
          <dgm:chMax val="1"/>
          <dgm:dir/>
          <dgm:resizeHandles val="exact"/>
        </dgm:presLayoutVars>
      </dgm:prSet>
      <dgm:spPr/>
      <dgm:t>
        <a:bodyPr/>
        <a:lstStyle/>
        <a:p>
          <a:endParaRPr lang="es-EC"/>
        </a:p>
      </dgm:t>
    </dgm:pt>
    <dgm:pt modelId="{77BA2E9A-8D19-4D23-9D76-9326EEFFC49C}" type="pres">
      <dgm:prSet presAssocID="{90ADBF44-ADC4-44FE-B98E-9AD8A1AD42C4}" presName="roof" presStyleLbl="dkBgShp" presStyleIdx="0" presStyleCnt="2"/>
      <dgm:spPr/>
      <dgm:t>
        <a:bodyPr/>
        <a:lstStyle/>
        <a:p>
          <a:endParaRPr lang="es-EC"/>
        </a:p>
      </dgm:t>
    </dgm:pt>
    <dgm:pt modelId="{14697149-997C-426A-9531-E950DBA11F4B}" type="pres">
      <dgm:prSet presAssocID="{90ADBF44-ADC4-44FE-B98E-9AD8A1AD42C4}" presName="pillars" presStyleCnt="0"/>
      <dgm:spPr/>
    </dgm:pt>
    <dgm:pt modelId="{4C3ADD2D-838E-4A19-AF1E-0E92B2FBEF9E}" type="pres">
      <dgm:prSet presAssocID="{90ADBF44-ADC4-44FE-B98E-9AD8A1AD42C4}" presName="pillar1" presStyleLbl="node1" presStyleIdx="0" presStyleCnt="2">
        <dgm:presLayoutVars>
          <dgm:bulletEnabled val="1"/>
        </dgm:presLayoutVars>
      </dgm:prSet>
      <dgm:spPr/>
      <dgm:t>
        <a:bodyPr/>
        <a:lstStyle/>
        <a:p>
          <a:endParaRPr lang="es-EC"/>
        </a:p>
      </dgm:t>
    </dgm:pt>
    <dgm:pt modelId="{1BF5BDE3-16AE-45AA-A107-457887EB267F}" type="pres">
      <dgm:prSet presAssocID="{07B2A8F8-7E73-458C-B4D6-FBAA27D64E64}" presName="pillarX" presStyleLbl="node1" presStyleIdx="1" presStyleCnt="2">
        <dgm:presLayoutVars>
          <dgm:bulletEnabled val="1"/>
        </dgm:presLayoutVars>
      </dgm:prSet>
      <dgm:spPr/>
      <dgm:t>
        <a:bodyPr/>
        <a:lstStyle/>
        <a:p>
          <a:endParaRPr lang="es-EC"/>
        </a:p>
      </dgm:t>
    </dgm:pt>
    <dgm:pt modelId="{27407F0D-23AC-41EF-91D4-0A2C4A91D844}" type="pres">
      <dgm:prSet presAssocID="{90ADBF44-ADC4-44FE-B98E-9AD8A1AD42C4}" presName="base" presStyleLbl="dkBgShp" presStyleIdx="1" presStyleCnt="2"/>
      <dgm:spPr/>
    </dgm:pt>
  </dgm:ptLst>
  <dgm:cxnLst>
    <dgm:cxn modelId="{2E5A262A-26A3-4236-9516-A2374767F5DF}" type="presOf" srcId="{90ADBF44-ADC4-44FE-B98E-9AD8A1AD42C4}" destId="{77BA2E9A-8D19-4D23-9D76-9326EEFFC49C}" srcOrd="0" destOrd="0" presId="urn:microsoft.com/office/officeart/2005/8/layout/hList3"/>
    <dgm:cxn modelId="{20D79151-62D2-4C04-AE8D-8CAE75B8D8FE}" type="presOf" srcId="{07B2A8F8-7E73-458C-B4D6-FBAA27D64E64}" destId="{1BF5BDE3-16AE-45AA-A107-457887EB267F}" srcOrd="0" destOrd="0" presId="urn:microsoft.com/office/officeart/2005/8/layout/hList3"/>
    <dgm:cxn modelId="{A8425714-1AB2-4CAB-9471-9175161917A3}" type="presOf" srcId="{F5BF5A79-1E97-4C74-8C8F-BB0105D5E8ED}" destId="{4C3ADD2D-838E-4A19-AF1E-0E92B2FBEF9E}" srcOrd="0" destOrd="0" presId="urn:microsoft.com/office/officeart/2005/8/layout/hList3"/>
    <dgm:cxn modelId="{D6EF8655-F443-4671-867B-3B6DA1A2DA14}" srcId="{90ADBF44-ADC4-44FE-B98E-9AD8A1AD42C4}" destId="{F5BF5A79-1E97-4C74-8C8F-BB0105D5E8ED}" srcOrd="0" destOrd="0" parTransId="{0CED89EC-F297-457C-B910-DFDE9CEC4CE2}" sibTransId="{1A5F2519-36B1-44AA-AEC9-C0D6DC7E1887}"/>
    <dgm:cxn modelId="{02D45763-63B1-4C31-A980-528E176E967D}" srcId="{90ADBF44-ADC4-44FE-B98E-9AD8A1AD42C4}" destId="{07B2A8F8-7E73-458C-B4D6-FBAA27D64E64}" srcOrd="1" destOrd="0" parTransId="{563086C1-6CB0-4168-A40D-81FE36FB8AB5}" sibTransId="{D5C8055B-05BA-4EF3-B244-38FD98A485AD}"/>
    <dgm:cxn modelId="{3CF0B305-7384-411D-9CB8-55FA3137480F}" type="presOf" srcId="{D80BF8F1-2EDD-4E17-A329-A80EBEBF3865}" destId="{DE4D56BD-863F-40C1-9514-E467BC80D609}" srcOrd="0" destOrd="0" presId="urn:microsoft.com/office/officeart/2005/8/layout/hList3"/>
    <dgm:cxn modelId="{0ABF4F00-93DC-4785-9DD3-F0CB21749F80}" srcId="{D80BF8F1-2EDD-4E17-A329-A80EBEBF3865}" destId="{90ADBF44-ADC4-44FE-B98E-9AD8A1AD42C4}" srcOrd="0" destOrd="0" parTransId="{7D00C257-E2FA-488A-8B26-2A8B2A384E35}" sibTransId="{DAC71DCA-07EE-492F-88E2-48848DEB092A}"/>
    <dgm:cxn modelId="{0058410F-4D26-40C1-AD1E-65F78C6A1940}" type="presParOf" srcId="{DE4D56BD-863F-40C1-9514-E467BC80D609}" destId="{77BA2E9A-8D19-4D23-9D76-9326EEFFC49C}" srcOrd="0" destOrd="0" presId="urn:microsoft.com/office/officeart/2005/8/layout/hList3"/>
    <dgm:cxn modelId="{B7B927A4-8FCA-4965-AC5B-1D94D0ED873D}" type="presParOf" srcId="{DE4D56BD-863F-40C1-9514-E467BC80D609}" destId="{14697149-997C-426A-9531-E950DBA11F4B}" srcOrd="1" destOrd="0" presId="urn:microsoft.com/office/officeart/2005/8/layout/hList3"/>
    <dgm:cxn modelId="{D977E531-72BF-48A7-8AD7-581350A9F89B}" type="presParOf" srcId="{14697149-997C-426A-9531-E950DBA11F4B}" destId="{4C3ADD2D-838E-4A19-AF1E-0E92B2FBEF9E}" srcOrd="0" destOrd="0" presId="urn:microsoft.com/office/officeart/2005/8/layout/hList3"/>
    <dgm:cxn modelId="{5CA4083F-7EF3-4F5B-A6CE-35CAED0F3DEE}" type="presParOf" srcId="{14697149-997C-426A-9531-E950DBA11F4B}" destId="{1BF5BDE3-16AE-45AA-A107-457887EB267F}" srcOrd="1" destOrd="0" presId="urn:microsoft.com/office/officeart/2005/8/layout/hList3"/>
    <dgm:cxn modelId="{0850CEAB-5DD6-4280-9E40-F065716D9E5C}" type="presParOf" srcId="{DE4D56BD-863F-40C1-9514-E467BC80D609}" destId="{27407F0D-23AC-41EF-91D4-0A2C4A91D844}"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643EB5-C968-4F56-A697-126B2C9BD633}">
      <dsp:nvSpPr>
        <dsp:cNvPr id="0" name=""/>
        <dsp:cNvSpPr/>
      </dsp:nvSpPr>
      <dsp:spPr>
        <a:xfrm>
          <a:off x="44748" y="1197"/>
          <a:ext cx="8496912" cy="912263"/>
        </a:xfrm>
        <a:prstGeom prst="roundRect">
          <a:avLst>
            <a:gd name="adj" fmla="val 10000"/>
          </a:avLst>
        </a:prstGeom>
        <a:gradFill rotWithShape="0">
          <a:gsLst>
            <a:gs pos="0">
              <a:schemeClr val="accent1">
                <a:shade val="60000"/>
                <a:hueOff val="0"/>
                <a:satOff val="0"/>
                <a:lumOff val="0"/>
                <a:alphaOff val="0"/>
                <a:shade val="51000"/>
                <a:satMod val="130000"/>
              </a:schemeClr>
            </a:gs>
            <a:gs pos="80000">
              <a:schemeClr val="accent1">
                <a:shade val="60000"/>
                <a:hueOff val="0"/>
                <a:satOff val="0"/>
                <a:lumOff val="0"/>
                <a:alphaOff val="0"/>
                <a:shade val="93000"/>
                <a:satMod val="130000"/>
              </a:schemeClr>
            </a:gs>
            <a:gs pos="100000">
              <a:schemeClr val="accent1">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b="1" kern="1200" smtClean="0"/>
            <a:t>¿Cuáles son las características de la Planificación del Diseño Curricular vigente en la Escuela de Equitación de la Fuerza Terrestre?</a:t>
          </a:r>
          <a:endParaRPr lang="es-EC" sz="2000" b="1" kern="1200" dirty="0"/>
        </a:p>
      </dsp:txBody>
      <dsp:txXfrm>
        <a:off x="71467" y="27916"/>
        <a:ext cx="8443474" cy="858825"/>
      </dsp:txXfrm>
    </dsp:sp>
    <dsp:sp modelId="{B2D77C2C-4874-4212-982B-B42A7F15ECDE}">
      <dsp:nvSpPr>
        <dsp:cNvPr id="0" name=""/>
        <dsp:cNvSpPr/>
      </dsp:nvSpPr>
      <dsp:spPr>
        <a:xfrm>
          <a:off x="43591" y="1077668"/>
          <a:ext cx="912263" cy="912263"/>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00DB87D-1F33-4603-A5EB-CE4722D01BF3}">
      <dsp:nvSpPr>
        <dsp:cNvPr id="0" name=""/>
        <dsp:cNvSpPr/>
      </dsp:nvSpPr>
      <dsp:spPr>
        <a:xfrm>
          <a:off x="968582" y="1077668"/>
          <a:ext cx="7528347" cy="912263"/>
        </a:xfrm>
        <a:prstGeom prst="roundRect">
          <a:avLst>
            <a:gd name="adj" fmla="val 16670"/>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b="1" kern="1200" dirty="0" smtClean="0"/>
            <a:t>La educación es cambiante y necesita que las instituciones educativas se encuentren al tanto de los nuevos modelos y técnicas de educación como son las competencias o destrezas con criterios de desempeño.</a:t>
          </a:r>
        </a:p>
      </dsp:txBody>
      <dsp:txXfrm>
        <a:off x="1013123" y="1122209"/>
        <a:ext cx="7439265" cy="823181"/>
      </dsp:txXfrm>
    </dsp:sp>
    <dsp:sp modelId="{63E870D6-D5FB-41A0-98A1-425902889E39}">
      <dsp:nvSpPr>
        <dsp:cNvPr id="0" name=""/>
        <dsp:cNvSpPr/>
      </dsp:nvSpPr>
      <dsp:spPr>
        <a:xfrm>
          <a:off x="43591" y="2099404"/>
          <a:ext cx="912263" cy="912263"/>
        </a:xfrm>
        <a:prstGeom prst="roundRect">
          <a:avLst>
            <a:gd name="adj" fmla="val 166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3000" b="-3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3D4B52D-F74A-4D22-BE96-8899B28C49FD}">
      <dsp:nvSpPr>
        <dsp:cNvPr id="0" name=""/>
        <dsp:cNvSpPr/>
      </dsp:nvSpPr>
      <dsp:spPr>
        <a:xfrm>
          <a:off x="968582" y="2099404"/>
          <a:ext cx="7528347" cy="912263"/>
        </a:xfrm>
        <a:prstGeom prst="roundRect">
          <a:avLst>
            <a:gd name="adj" fmla="val 16670"/>
          </a:avLst>
        </a:prstGeom>
        <a:gradFill rotWithShape="0">
          <a:gsLst>
            <a:gs pos="0">
              <a:schemeClr val="accent1">
                <a:shade val="50000"/>
                <a:hueOff val="180719"/>
                <a:satOff val="-3780"/>
                <a:lumOff val="21031"/>
                <a:alphaOff val="0"/>
                <a:shade val="51000"/>
                <a:satMod val="130000"/>
              </a:schemeClr>
            </a:gs>
            <a:gs pos="80000">
              <a:schemeClr val="accent1">
                <a:shade val="50000"/>
                <a:hueOff val="180719"/>
                <a:satOff val="-3780"/>
                <a:lumOff val="21031"/>
                <a:alphaOff val="0"/>
                <a:shade val="93000"/>
                <a:satMod val="130000"/>
              </a:schemeClr>
            </a:gs>
            <a:gs pos="100000">
              <a:schemeClr val="accent1">
                <a:shade val="50000"/>
                <a:hueOff val="180719"/>
                <a:satOff val="-3780"/>
                <a:lumOff val="210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b="1" kern="1200" dirty="0" smtClean="0"/>
            <a:t>El Comando de Educación y Doctrina de la Fuerza Terrestre (CEDFT) rige la educación en el Ejército y tiene escuelas de formación, perfeccionamiento y especialidad, a fin de mantener al personal militar en debidas condiciones de empleo acorde con la jerarquía del militar. La Escuela de Equitación está bajo la administración de este organismo rector de la educación militar.</a:t>
          </a:r>
        </a:p>
      </dsp:txBody>
      <dsp:txXfrm>
        <a:off x="1013123" y="2143945"/>
        <a:ext cx="7439265" cy="823181"/>
      </dsp:txXfrm>
    </dsp:sp>
    <dsp:sp modelId="{B0528AF6-F72A-46FF-B894-9E3045C218D9}">
      <dsp:nvSpPr>
        <dsp:cNvPr id="0" name=""/>
        <dsp:cNvSpPr/>
      </dsp:nvSpPr>
      <dsp:spPr>
        <a:xfrm>
          <a:off x="43591" y="3121139"/>
          <a:ext cx="912263" cy="912263"/>
        </a:xfrm>
        <a:prstGeom prst="roundRect">
          <a:avLst>
            <a:gd name="adj" fmla="val 166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3000" b="-3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184F205-C169-45CE-B54B-8C4250B5C839}">
      <dsp:nvSpPr>
        <dsp:cNvPr id="0" name=""/>
        <dsp:cNvSpPr/>
      </dsp:nvSpPr>
      <dsp:spPr>
        <a:xfrm>
          <a:off x="968582" y="3121139"/>
          <a:ext cx="7528347" cy="912263"/>
        </a:xfrm>
        <a:prstGeom prst="roundRect">
          <a:avLst>
            <a:gd name="adj" fmla="val 16670"/>
          </a:avLst>
        </a:prstGeom>
        <a:gradFill rotWithShape="0">
          <a:gsLst>
            <a:gs pos="0">
              <a:schemeClr val="accent1">
                <a:shade val="50000"/>
                <a:hueOff val="361437"/>
                <a:satOff val="-7560"/>
                <a:lumOff val="42063"/>
                <a:alphaOff val="0"/>
                <a:shade val="51000"/>
                <a:satMod val="130000"/>
              </a:schemeClr>
            </a:gs>
            <a:gs pos="80000">
              <a:schemeClr val="accent1">
                <a:shade val="50000"/>
                <a:hueOff val="361437"/>
                <a:satOff val="-7560"/>
                <a:lumOff val="42063"/>
                <a:alphaOff val="0"/>
                <a:shade val="93000"/>
                <a:satMod val="130000"/>
              </a:schemeClr>
            </a:gs>
            <a:gs pos="100000">
              <a:schemeClr val="accent1">
                <a:shade val="50000"/>
                <a:hueOff val="361437"/>
                <a:satOff val="-7560"/>
                <a:lumOff val="420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rPr>
            <a:t>El CEDFT  ha impartido disposiciones a fin de que se mantenga actualizado los diferentes perfiles y planificación curricular en todas las escuelas de la Fuerza Terrestre.</a:t>
          </a:r>
        </a:p>
      </dsp:txBody>
      <dsp:txXfrm>
        <a:off x="1013123" y="3165680"/>
        <a:ext cx="7439265" cy="823181"/>
      </dsp:txXfrm>
    </dsp:sp>
    <dsp:sp modelId="{ED04E040-CCAD-4173-A5A1-D84E57EAA57C}">
      <dsp:nvSpPr>
        <dsp:cNvPr id="0" name=""/>
        <dsp:cNvSpPr/>
      </dsp:nvSpPr>
      <dsp:spPr>
        <a:xfrm>
          <a:off x="43591" y="4142874"/>
          <a:ext cx="912263" cy="912263"/>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1000" r="-21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A5C61E7-44D6-4767-960D-BD84830ABC11}">
      <dsp:nvSpPr>
        <dsp:cNvPr id="0" name=""/>
        <dsp:cNvSpPr/>
      </dsp:nvSpPr>
      <dsp:spPr>
        <a:xfrm>
          <a:off x="968582" y="4142874"/>
          <a:ext cx="7528347" cy="912263"/>
        </a:xfrm>
        <a:prstGeom prst="roundRect">
          <a:avLst>
            <a:gd name="adj" fmla="val 16670"/>
          </a:avLst>
        </a:prstGeom>
        <a:gradFill rotWithShape="0">
          <a:gsLst>
            <a:gs pos="0">
              <a:schemeClr val="accent1">
                <a:shade val="50000"/>
                <a:hueOff val="180719"/>
                <a:satOff val="-3780"/>
                <a:lumOff val="21031"/>
                <a:alphaOff val="0"/>
                <a:shade val="51000"/>
                <a:satMod val="130000"/>
              </a:schemeClr>
            </a:gs>
            <a:gs pos="80000">
              <a:schemeClr val="accent1">
                <a:shade val="50000"/>
                <a:hueOff val="180719"/>
                <a:satOff val="-3780"/>
                <a:lumOff val="21031"/>
                <a:alphaOff val="0"/>
                <a:shade val="93000"/>
                <a:satMod val="130000"/>
              </a:schemeClr>
            </a:gs>
            <a:gs pos="100000">
              <a:schemeClr val="accent1">
                <a:shade val="50000"/>
                <a:hueOff val="180719"/>
                <a:satOff val="-3780"/>
                <a:lumOff val="210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b="1" kern="1200" smtClean="0">
              <a:solidFill>
                <a:schemeClr val="tx1"/>
              </a:solidFill>
            </a:rPr>
            <a:t>El arma de Caballería Blindada necesita de personal debidamente capacitado para el cuidado y manejo del ganado caballar y que emplee  el mismo  en las actividades de patrullaje tanto interno como de frontera.</a:t>
          </a:r>
          <a:endParaRPr lang="es-EC" sz="1600" b="1" kern="1200" dirty="0" smtClean="0">
            <a:solidFill>
              <a:schemeClr val="tx1"/>
            </a:solidFill>
          </a:endParaRPr>
        </a:p>
      </dsp:txBody>
      <dsp:txXfrm>
        <a:off x="1013123" y="4187415"/>
        <a:ext cx="7439265" cy="8231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6E6A3-C5DB-4339-9654-46FA6C9FAC5B}">
      <dsp:nvSpPr>
        <dsp:cNvPr id="0" name=""/>
        <dsp:cNvSpPr/>
      </dsp:nvSpPr>
      <dsp:spPr>
        <a:xfrm>
          <a:off x="7324" y="26362"/>
          <a:ext cx="7300523" cy="102307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MX" sz="2400" kern="1200" dirty="0" smtClean="0">
              <a:solidFill>
                <a:schemeClr val="tx1"/>
              </a:solidFill>
            </a:rPr>
            <a:t>Describir las características del Diseño Curricular vigente en la Escuela de Equitación de la Fuerza Terrestre</a:t>
          </a:r>
          <a:endParaRPr lang="es-EC" sz="2400" kern="1200" dirty="0">
            <a:solidFill>
              <a:schemeClr val="tx1"/>
            </a:solidFill>
          </a:endParaRPr>
        </a:p>
      </dsp:txBody>
      <dsp:txXfrm>
        <a:off x="37289" y="56327"/>
        <a:ext cx="7240593" cy="963142"/>
      </dsp:txXfrm>
    </dsp:sp>
    <dsp:sp modelId="{CFC5D150-15FF-40D8-B6B6-C01AF78A99D9}">
      <dsp:nvSpPr>
        <dsp:cNvPr id="0" name=""/>
        <dsp:cNvSpPr/>
      </dsp:nvSpPr>
      <dsp:spPr>
        <a:xfrm>
          <a:off x="737376" y="1049435"/>
          <a:ext cx="730052" cy="767304"/>
        </a:xfrm>
        <a:custGeom>
          <a:avLst/>
          <a:gdLst/>
          <a:ahLst/>
          <a:cxnLst/>
          <a:rect l="0" t="0" r="0" b="0"/>
          <a:pathLst>
            <a:path>
              <a:moveTo>
                <a:pt x="0" y="0"/>
              </a:moveTo>
              <a:lnTo>
                <a:pt x="0" y="767304"/>
              </a:lnTo>
              <a:lnTo>
                <a:pt x="730052" y="767304"/>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E93CA8A-9CC9-40EF-80CF-D1330627946D}">
      <dsp:nvSpPr>
        <dsp:cNvPr id="0" name=""/>
        <dsp:cNvSpPr/>
      </dsp:nvSpPr>
      <dsp:spPr>
        <a:xfrm>
          <a:off x="1467428" y="1305203"/>
          <a:ext cx="6662150" cy="102307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EC" sz="2100" kern="1200" smtClean="0"/>
            <a:t>Revisar  la Planificación vigente del diseño curricular</a:t>
          </a:r>
          <a:endParaRPr lang="es-EC" sz="2100" kern="1200" dirty="0"/>
        </a:p>
      </dsp:txBody>
      <dsp:txXfrm>
        <a:off x="1497393" y="1335168"/>
        <a:ext cx="6602220" cy="963142"/>
      </dsp:txXfrm>
    </dsp:sp>
    <dsp:sp modelId="{85272EA6-5A19-4BD6-A5E7-F24CD8F3C686}">
      <dsp:nvSpPr>
        <dsp:cNvPr id="0" name=""/>
        <dsp:cNvSpPr/>
      </dsp:nvSpPr>
      <dsp:spPr>
        <a:xfrm>
          <a:off x="737376" y="1049435"/>
          <a:ext cx="730052" cy="2046145"/>
        </a:xfrm>
        <a:custGeom>
          <a:avLst/>
          <a:gdLst/>
          <a:ahLst/>
          <a:cxnLst/>
          <a:rect l="0" t="0" r="0" b="0"/>
          <a:pathLst>
            <a:path>
              <a:moveTo>
                <a:pt x="0" y="0"/>
              </a:moveTo>
              <a:lnTo>
                <a:pt x="0" y="2046145"/>
              </a:lnTo>
              <a:lnTo>
                <a:pt x="730052" y="2046145"/>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099B601-9B1C-4D23-8C80-F05EF02DF0B6}">
      <dsp:nvSpPr>
        <dsp:cNvPr id="0" name=""/>
        <dsp:cNvSpPr/>
      </dsp:nvSpPr>
      <dsp:spPr>
        <a:xfrm>
          <a:off x="1467428" y="2584044"/>
          <a:ext cx="6662150" cy="102307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EC" sz="2100" kern="1200" smtClean="0"/>
            <a:t>Analizar los perfiles de los cursos de especialización impartidos en la Escuela de Equitación de la Fuerza Terrestre (E.E.F.T.) </a:t>
          </a:r>
          <a:endParaRPr lang="es-EC" sz="2100" kern="1200" dirty="0"/>
        </a:p>
      </dsp:txBody>
      <dsp:txXfrm>
        <a:off x="1497393" y="2614009"/>
        <a:ext cx="6602220" cy="963142"/>
      </dsp:txXfrm>
    </dsp:sp>
    <dsp:sp modelId="{AE27AF85-42B4-4AD4-AAE9-5ADFE5381C51}">
      <dsp:nvSpPr>
        <dsp:cNvPr id="0" name=""/>
        <dsp:cNvSpPr/>
      </dsp:nvSpPr>
      <dsp:spPr>
        <a:xfrm>
          <a:off x="737376" y="1049435"/>
          <a:ext cx="730052" cy="3324986"/>
        </a:xfrm>
        <a:custGeom>
          <a:avLst/>
          <a:gdLst/>
          <a:ahLst/>
          <a:cxnLst/>
          <a:rect l="0" t="0" r="0" b="0"/>
          <a:pathLst>
            <a:path>
              <a:moveTo>
                <a:pt x="0" y="0"/>
              </a:moveTo>
              <a:lnTo>
                <a:pt x="0" y="3324986"/>
              </a:lnTo>
              <a:lnTo>
                <a:pt x="730052" y="3324986"/>
              </a:lnTo>
            </a:path>
          </a:pathLst>
        </a:cu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7406D0-9448-4724-95C5-302D84713948}">
      <dsp:nvSpPr>
        <dsp:cNvPr id="0" name=""/>
        <dsp:cNvSpPr/>
      </dsp:nvSpPr>
      <dsp:spPr>
        <a:xfrm>
          <a:off x="1467428" y="3862884"/>
          <a:ext cx="6662150" cy="102307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EC" sz="2100" kern="1200" smtClean="0"/>
            <a:t>Diseñar el Macro y Meso currículo por competencias para los cursos de especialización de la Escuela de Equitación de la Fuerza Terrestre</a:t>
          </a:r>
          <a:endParaRPr lang="es-EC" sz="2100" kern="1200" dirty="0"/>
        </a:p>
      </dsp:txBody>
      <dsp:txXfrm>
        <a:off x="1497393" y="3892849"/>
        <a:ext cx="6602220" cy="9631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D07B4-EC29-49AF-9042-5F28E9615108}">
      <dsp:nvSpPr>
        <dsp:cNvPr id="0" name=""/>
        <dsp:cNvSpPr/>
      </dsp:nvSpPr>
      <dsp:spPr>
        <a:xfrm rot="5400000">
          <a:off x="5126323" y="-2718838"/>
          <a:ext cx="640055" cy="6237871"/>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EC" sz="1400" kern="1200" dirty="0" smtClean="0"/>
            <a:t>El ser humano </a:t>
          </a:r>
          <a:r>
            <a:rPr lang="es-EC" sz="1400" b="1" kern="1200" dirty="0" smtClean="0"/>
            <a:t>no es un ser abstracto</a:t>
          </a:r>
          <a:r>
            <a:rPr lang="es-EC" sz="1400" kern="1200" dirty="0" smtClean="0"/>
            <a:t>, requiere dotarse de las mejores disposiciones, habilidades y comprensión que le brinda el entorno cultural en que se desenvuelve, dentro del cual está la educación.</a:t>
          </a:r>
          <a:endParaRPr lang="es-EC" sz="1400" kern="1200" dirty="0"/>
        </a:p>
      </dsp:txBody>
      <dsp:txXfrm rot="-5400000">
        <a:off x="2327416" y="111314"/>
        <a:ext cx="6206626" cy="577565"/>
      </dsp:txXfrm>
    </dsp:sp>
    <dsp:sp modelId="{DAF0CFCB-514F-4AD6-B132-03CFA9BF4F9A}">
      <dsp:nvSpPr>
        <dsp:cNvPr id="0" name=""/>
        <dsp:cNvSpPr/>
      </dsp:nvSpPr>
      <dsp:spPr>
        <a:xfrm>
          <a:off x="147681" y="62"/>
          <a:ext cx="2179733" cy="80006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C" sz="1900" kern="1200" smtClean="0"/>
            <a:t>ONTOLÓGICA</a:t>
          </a:r>
          <a:endParaRPr lang="es-EC" sz="1900" kern="1200" dirty="0"/>
        </a:p>
      </dsp:txBody>
      <dsp:txXfrm>
        <a:off x="186737" y="39118"/>
        <a:ext cx="2101621" cy="721957"/>
      </dsp:txXfrm>
    </dsp:sp>
    <dsp:sp modelId="{4B71E3B3-D788-477E-9737-1763AD584FF8}">
      <dsp:nvSpPr>
        <dsp:cNvPr id="0" name=""/>
        <dsp:cNvSpPr/>
      </dsp:nvSpPr>
      <dsp:spPr>
        <a:xfrm rot="5400000">
          <a:off x="5126323" y="-1878765"/>
          <a:ext cx="640055" cy="6237871"/>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EC" sz="1400" kern="1200" dirty="0" smtClean="0">
              <a:solidFill>
                <a:schemeClr val="tx1"/>
              </a:solidFill>
            </a:rPr>
            <a:t>Es una rama de filosofía que se </a:t>
          </a:r>
          <a:r>
            <a:rPr lang="es-EC" sz="1400" b="1" kern="1200" dirty="0" smtClean="0">
              <a:solidFill>
                <a:schemeClr val="tx1"/>
              </a:solidFill>
            </a:rPr>
            <a:t>encarga del estudio teórico de los fundamentos, métodos y valores del conocimiento científico</a:t>
          </a:r>
          <a:r>
            <a:rPr lang="es-EC" sz="1400" kern="1200" dirty="0" smtClean="0">
              <a:solidFill>
                <a:schemeClr val="tx1"/>
              </a:solidFill>
            </a:rPr>
            <a:t> para la formulación de teorías y procesos de investigación</a:t>
          </a:r>
          <a:endParaRPr lang="es-EC" sz="1400" kern="1200" dirty="0"/>
        </a:p>
      </dsp:txBody>
      <dsp:txXfrm rot="-5400000">
        <a:off x="2327416" y="951387"/>
        <a:ext cx="6206626" cy="577565"/>
      </dsp:txXfrm>
    </dsp:sp>
    <dsp:sp modelId="{B6BC58A0-4326-413B-869F-AF563586368E}">
      <dsp:nvSpPr>
        <dsp:cNvPr id="0" name=""/>
        <dsp:cNvSpPr/>
      </dsp:nvSpPr>
      <dsp:spPr>
        <a:xfrm>
          <a:off x="147681" y="840135"/>
          <a:ext cx="2179733" cy="80006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C" sz="1900" kern="1200" smtClean="0"/>
            <a:t>EPISTEMOLÓGICA</a:t>
          </a:r>
          <a:endParaRPr lang="es-EC" sz="1900" kern="1200" dirty="0"/>
        </a:p>
      </dsp:txBody>
      <dsp:txXfrm>
        <a:off x="186737" y="879191"/>
        <a:ext cx="2101621" cy="721957"/>
      </dsp:txXfrm>
    </dsp:sp>
    <dsp:sp modelId="{D8FA357D-D748-443C-AD70-EE63D88F9E8A}">
      <dsp:nvSpPr>
        <dsp:cNvPr id="0" name=""/>
        <dsp:cNvSpPr/>
      </dsp:nvSpPr>
      <dsp:spPr>
        <a:xfrm rot="5400000">
          <a:off x="5126323" y="-1038693"/>
          <a:ext cx="640055" cy="6237871"/>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es-MX" sz="1800" kern="1200" dirty="0" smtClean="0">
              <a:solidFill>
                <a:schemeClr val="tx1"/>
              </a:solidFill>
            </a:rPr>
            <a:t>Establece </a:t>
          </a:r>
          <a:r>
            <a:rPr lang="es-MX" sz="1800" b="1" kern="1200" dirty="0" smtClean="0">
              <a:solidFill>
                <a:schemeClr val="tx1"/>
              </a:solidFill>
            </a:rPr>
            <a:t>causas</a:t>
          </a:r>
          <a:r>
            <a:rPr lang="es-MX" sz="1800" kern="1200" dirty="0" smtClean="0">
              <a:solidFill>
                <a:schemeClr val="tx1"/>
              </a:solidFill>
            </a:rPr>
            <a:t>, relaciones y finalidades del hombre y del universo, mediante la reflexión y razonamiento.</a:t>
          </a:r>
          <a:r>
            <a:rPr lang="es-ES" sz="1800" kern="1200" dirty="0" smtClean="0">
              <a:solidFill>
                <a:schemeClr val="tx1"/>
              </a:solidFill>
            </a:rPr>
            <a:t> </a:t>
          </a:r>
          <a:endParaRPr lang="es-EC" sz="1800" kern="1200" dirty="0"/>
        </a:p>
      </dsp:txBody>
      <dsp:txXfrm rot="-5400000">
        <a:off x="2327416" y="1791459"/>
        <a:ext cx="6206626" cy="577565"/>
      </dsp:txXfrm>
    </dsp:sp>
    <dsp:sp modelId="{163D08EC-6885-40A6-BAAD-1197B451EA3E}">
      <dsp:nvSpPr>
        <dsp:cNvPr id="0" name=""/>
        <dsp:cNvSpPr/>
      </dsp:nvSpPr>
      <dsp:spPr>
        <a:xfrm>
          <a:off x="147681" y="1680208"/>
          <a:ext cx="2179733" cy="80006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C" sz="1900" kern="1200" smtClean="0"/>
            <a:t>FILOSÓFICA Y AXIOLÓGICA</a:t>
          </a:r>
          <a:endParaRPr lang="es-EC" sz="1900" kern="1200" dirty="0"/>
        </a:p>
      </dsp:txBody>
      <dsp:txXfrm>
        <a:off x="186737" y="1719264"/>
        <a:ext cx="2101621" cy="721957"/>
      </dsp:txXfrm>
    </dsp:sp>
    <dsp:sp modelId="{27BD80C4-C4E1-4406-B2FD-0C8610FD48D6}">
      <dsp:nvSpPr>
        <dsp:cNvPr id="0" name=""/>
        <dsp:cNvSpPr/>
      </dsp:nvSpPr>
      <dsp:spPr>
        <a:xfrm rot="5400000">
          <a:off x="5009129" y="-163562"/>
          <a:ext cx="864094" cy="6231780"/>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EC" sz="1400" kern="1200" dirty="0" smtClean="0">
              <a:solidFill>
                <a:schemeClr val="tx1"/>
              </a:solidFill>
            </a:rPr>
            <a:t>Tiene que ver </a:t>
          </a:r>
          <a:r>
            <a:rPr lang="es-EC" sz="1400" b="1" kern="1200" dirty="0" smtClean="0">
              <a:solidFill>
                <a:schemeClr val="tx1"/>
              </a:solidFill>
            </a:rPr>
            <a:t>con la vida misma de nuestras sociedades</a:t>
          </a:r>
          <a:r>
            <a:rPr lang="es-EC" sz="1400" kern="1200" dirty="0" smtClean="0">
              <a:solidFill>
                <a:schemeClr val="tx1"/>
              </a:solidFill>
            </a:rPr>
            <a:t>, rasgos culturales, diversidad étnica, organización política, modos y relaciones de producción, manifestaciones religiosas, entre otras. Todos estos factores juegan un papel decisivo, pues constituyen el entorno socio-económico-cultural en el cual se desarrolla el proceso educativo.</a:t>
          </a:r>
          <a:endParaRPr lang="es-EC" sz="1400" kern="1200" dirty="0"/>
        </a:p>
      </dsp:txBody>
      <dsp:txXfrm rot="-5400000">
        <a:off x="2325286" y="2562463"/>
        <a:ext cx="6189598" cy="779730"/>
      </dsp:txXfrm>
    </dsp:sp>
    <dsp:sp modelId="{FC831470-9157-4492-980E-E3E52D8B4841}">
      <dsp:nvSpPr>
        <dsp:cNvPr id="0" name=""/>
        <dsp:cNvSpPr/>
      </dsp:nvSpPr>
      <dsp:spPr>
        <a:xfrm>
          <a:off x="147681" y="2552293"/>
          <a:ext cx="2177605" cy="800069"/>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C" sz="1900" kern="1200" smtClean="0"/>
            <a:t>ANTROPOLÓGICA</a:t>
          </a:r>
          <a:endParaRPr lang="es-EC" sz="1900" kern="1200" dirty="0"/>
        </a:p>
      </dsp:txBody>
      <dsp:txXfrm>
        <a:off x="186737" y="2591349"/>
        <a:ext cx="2099493" cy="721957"/>
      </dsp:txXfrm>
    </dsp:sp>
    <dsp:sp modelId="{69A44FC0-195C-474A-90C6-FAA150E8042B}">
      <dsp:nvSpPr>
        <dsp:cNvPr id="0" name=""/>
        <dsp:cNvSpPr/>
      </dsp:nvSpPr>
      <dsp:spPr>
        <a:xfrm rot="5400000">
          <a:off x="5126323" y="705477"/>
          <a:ext cx="640055" cy="6237871"/>
        </a:xfrm>
        <a:prstGeom prst="round2SameRect">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ES" sz="1400" kern="1200" dirty="0" smtClean="0">
              <a:solidFill>
                <a:schemeClr val="tx1"/>
              </a:solidFill>
            </a:rPr>
            <a:t>Entiende que el ser humano es un </a:t>
          </a:r>
          <a:r>
            <a:rPr lang="es-ES" sz="1400" b="1" kern="1200" dirty="0" smtClean="0">
              <a:solidFill>
                <a:schemeClr val="tx1"/>
              </a:solidFill>
            </a:rPr>
            <a:t>ser social </a:t>
          </a:r>
          <a:r>
            <a:rPr lang="es-ES" sz="1400" kern="1200" dirty="0" smtClean="0">
              <a:solidFill>
                <a:schemeClr val="tx1"/>
              </a:solidFill>
            </a:rPr>
            <a:t>por excelencia, que se hace en sus relaciones con otros hombres. Sus habilidades, actitudes y hasta su inteligencia son producto de las relaciones con sus semejantes.</a:t>
          </a:r>
          <a:endParaRPr lang="es-EC" sz="1400" kern="1200" dirty="0"/>
        </a:p>
      </dsp:txBody>
      <dsp:txXfrm rot="-5400000">
        <a:off x="2327416" y="3535630"/>
        <a:ext cx="6206626" cy="577565"/>
      </dsp:txXfrm>
    </dsp:sp>
    <dsp:sp modelId="{0E12010C-BB44-4659-A540-88EBAB7058F1}">
      <dsp:nvSpPr>
        <dsp:cNvPr id="0" name=""/>
        <dsp:cNvSpPr/>
      </dsp:nvSpPr>
      <dsp:spPr>
        <a:xfrm>
          <a:off x="147681" y="3424378"/>
          <a:ext cx="2179733" cy="800069"/>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C" sz="1900" kern="1200" smtClean="0"/>
            <a:t>SOCIOLÓGICA</a:t>
          </a:r>
          <a:endParaRPr lang="es-EC" sz="1900" kern="1200" dirty="0"/>
        </a:p>
      </dsp:txBody>
      <dsp:txXfrm>
        <a:off x="186737" y="3463434"/>
        <a:ext cx="2101621" cy="721957"/>
      </dsp:txXfrm>
    </dsp:sp>
    <dsp:sp modelId="{B900AC9E-45D8-4D03-A7C3-D53F2271195D}">
      <dsp:nvSpPr>
        <dsp:cNvPr id="0" name=""/>
        <dsp:cNvSpPr/>
      </dsp:nvSpPr>
      <dsp:spPr>
        <a:xfrm rot="5400000">
          <a:off x="5048489" y="1545550"/>
          <a:ext cx="795723" cy="6237871"/>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es-EC" sz="1200" b="1" kern="1200" dirty="0" smtClean="0">
              <a:solidFill>
                <a:schemeClr val="tx1"/>
              </a:solidFill>
            </a:rPr>
            <a:t>Pedagógica</a:t>
          </a:r>
          <a:r>
            <a:rPr lang="es-EC" sz="1200" kern="1200" dirty="0" smtClean="0">
              <a:solidFill>
                <a:schemeClr val="tx1"/>
              </a:solidFill>
            </a:rPr>
            <a:t> determina el </a:t>
          </a:r>
          <a:r>
            <a:rPr lang="es-EC" sz="1200" b="1" kern="1200" dirty="0" smtClean="0">
              <a:solidFill>
                <a:schemeClr val="tx1"/>
              </a:solidFill>
            </a:rPr>
            <a:t>conjunto de leyes, principios y fines universales concebidos como ciencia de la educación</a:t>
          </a:r>
          <a:r>
            <a:rPr lang="es-EC" sz="1200" kern="1200" dirty="0" smtClean="0">
              <a:solidFill>
                <a:schemeClr val="tx1"/>
              </a:solidFill>
            </a:rPr>
            <a:t>; sustenta el desarrollo del potencial intelectual, afectivo, volitivo, psicomotor en las dimensiones: personal y social</a:t>
          </a:r>
        </a:p>
        <a:p>
          <a:pPr marL="114300" lvl="1" indent="-114300" algn="just" defTabSz="533400">
            <a:lnSpc>
              <a:spcPct val="90000"/>
            </a:lnSpc>
            <a:spcBef>
              <a:spcPct val="0"/>
            </a:spcBef>
            <a:spcAft>
              <a:spcPct val="15000"/>
            </a:spcAft>
            <a:buChar char="••"/>
          </a:pPr>
          <a:r>
            <a:rPr lang="es-ES" sz="1200" kern="1200" dirty="0" smtClean="0">
              <a:solidFill>
                <a:schemeClr val="tx1"/>
              </a:solidFill>
            </a:rPr>
            <a:t>La </a:t>
          </a:r>
          <a:r>
            <a:rPr lang="es-ES" sz="1200" b="1" kern="1200" dirty="0" err="1" smtClean="0">
              <a:solidFill>
                <a:schemeClr val="tx1"/>
              </a:solidFill>
            </a:rPr>
            <a:t>Andragogía</a:t>
          </a:r>
          <a:r>
            <a:rPr lang="es-ES" sz="1200" kern="1200" dirty="0" smtClean="0">
              <a:solidFill>
                <a:schemeClr val="tx1"/>
              </a:solidFill>
            </a:rPr>
            <a:t> es una perspectiva teórica que promueve situaciones de aprendizaje en los adultos</a:t>
          </a:r>
          <a:endParaRPr lang="es-EC" sz="1200" kern="1200" dirty="0" smtClean="0">
            <a:solidFill>
              <a:schemeClr val="tx1"/>
            </a:solidFill>
          </a:endParaRPr>
        </a:p>
      </dsp:txBody>
      <dsp:txXfrm rot="-5400000">
        <a:off x="2327415" y="4305468"/>
        <a:ext cx="6199027" cy="718035"/>
      </dsp:txXfrm>
    </dsp:sp>
    <dsp:sp modelId="{4E8FFA2B-A16F-4967-B175-901659F8629D}">
      <dsp:nvSpPr>
        <dsp:cNvPr id="0" name=""/>
        <dsp:cNvSpPr/>
      </dsp:nvSpPr>
      <dsp:spPr>
        <a:xfrm>
          <a:off x="147681" y="4264451"/>
          <a:ext cx="2179733" cy="80006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C" sz="1900" kern="1200" smtClean="0"/>
            <a:t>PEDAGÓGICA Y ANDRAGÓGICA</a:t>
          </a:r>
          <a:endParaRPr lang="es-EC" sz="1900" kern="1200" dirty="0" smtClean="0"/>
        </a:p>
      </dsp:txBody>
      <dsp:txXfrm>
        <a:off x="186737" y="4303507"/>
        <a:ext cx="2101621" cy="721957"/>
      </dsp:txXfrm>
    </dsp:sp>
    <dsp:sp modelId="{F33B0CEC-6362-499D-A165-347AC1AE7E05}">
      <dsp:nvSpPr>
        <dsp:cNvPr id="0" name=""/>
        <dsp:cNvSpPr/>
      </dsp:nvSpPr>
      <dsp:spPr>
        <a:xfrm rot="5400000">
          <a:off x="5126323" y="2385622"/>
          <a:ext cx="640055" cy="6237871"/>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ES" sz="1400" kern="1200" dirty="0" smtClean="0">
              <a:solidFill>
                <a:schemeClr val="tx1"/>
              </a:solidFill>
            </a:rPr>
            <a:t>La </a:t>
          </a:r>
          <a:r>
            <a:rPr lang="es-ES" sz="1400" b="0" kern="1200" dirty="0" smtClean="0">
              <a:solidFill>
                <a:schemeClr val="tx1"/>
              </a:solidFill>
            </a:rPr>
            <a:t>Psicología</a:t>
          </a:r>
          <a:r>
            <a:rPr lang="es-ES" sz="1400" kern="1200" dirty="0" smtClean="0">
              <a:solidFill>
                <a:schemeClr val="tx1"/>
              </a:solidFill>
            </a:rPr>
            <a:t> Educativa es una de las ciencias que </a:t>
          </a:r>
          <a:r>
            <a:rPr lang="es-ES" sz="1400" b="1" kern="1200" dirty="0" smtClean="0">
              <a:solidFill>
                <a:schemeClr val="tx1"/>
              </a:solidFill>
            </a:rPr>
            <a:t>más aporta a los procesos de la formación del ser humano en las distintas esferas de su desarrollo</a:t>
          </a:r>
          <a:r>
            <a:rPr lang="es-ES" sz="1400" kern="1200" dirty="0" smtClean="0">
              <a:solidFill>
                <a:schemeClr val="tx1"/>
              </a:solidFill>
            </a:rPr>
            <a:t> y del convivir social. </a:t>
          </a:r>
          <a:endParaRPr lang="es-EC" sz="1400" kern="1200" dirty="0" smtClean="0">
            <a:solidFill>
              <a:schemeClr val="tx1"/>
            </a:solidFill>
          </a:endParaRPr>
        </a:p>
      </dsp:txBody>
      <dsp:txXfrm rot="-5400000">
        <a:off x="2327416" y="5215775"/>
        <a:ext cx="6206626" cy="577565"/>
      </dsp:txXfrm>
    </dsp:sp>
    <dsp:sp modelId="{E4C7371F-A4FA-4C38-A5CB-6DE63C12A88A}">
      <dsp:nvSpPr>
        <dsp:cNvPr id="0" name=""/>
        <dsp:cNvSpPr/>
      </dsp:nvSpPr>
      <dsp:spPr>
        <a:xfrm>
          <a:off x="147681" y="5104524"/>
          <a:ext cx="2179733" cy="80006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C" sz="1900" kern="1200" smtClean="0"/>
            <a:t>PSICOLÓGICA</a:t>
          </a:r>
          <a:endParaRPr lang="es-EC" sz="1900" kern="1200" dirty="0" smtClean="0"/>
        </a:p>
      </dsp:txBody>
      <dsp:txXfrm>
        <a:off x="186737" y="5143580"/>
        <a:ext cx="2101621" cy="7219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D07B4-EC29-49AF-9042-5F28E9615108}">
      <dsp:nvSpPr>
        <dsp:cNvPr id="0" name=""/>
        <dsp:cNvSpPr/>
      </dsp:nvSpPr>
      <dsp:spPr>
        <a:xfrm rot="5400000">
          <a:off x="5122863" y="-2714071"/>
          <a:ext cx="646975" cy="6237871"/>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EC" sz="1400" kern="1200" dirty="0" smtClean="0"/>
            <a:t>La educación militar  </a:t>
          </a:r>
          <a:r>
            <a:rPr lang="es-EC" sz="1400" b="1" kern="1200" dirty="0" smtClean="0"/>
            <a:t>ayuda para que pueda extraer y desarrollar</a:t>
          </a:r>
          <a:r>
            <a:rPr lang="es-EC" sz="1400" kern="1200" dirty="0" smtClean="0"/>
            <a:t> sus propias capacidades, sus potencialidades y con ellos tomar decisiones en su propio beneficio, en el Institucional, en el social, de forma libre y responsablemente.</a:t>
          </a:r>
          <a:endParaRPr lang="es-EC" sz="1600" kern="1200" dirty="0"/>
        </a:p>
      </dsp:txBody>
      <dsp:txXfrm rot="-5400000">
        <a:off x="2327416" y="112959"/>
        <a:ext cx="6206288" cy="583809"/>
      </dsp:txXfrm>
    </dsp:sp>
    <dsp:sp modelId="{DAF0CFCB-514F-4AD6-B132-03CFA9BF4F9A}">
      <dsp:nvSpPr>
        <dsp:cNvPr id="0" name=""/>
        <dsp:cNvSpPr/>
      </dsp:nvSpPr>
      <dsp:spPr>
        <a:xfrm>
          <a:off x="147681" y="504"/>
          <a:ext cx="2179733" cy="80871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C" sz="1900" kern="1200" smtClean="0"/>
            <a:t>ONTOLÓGICA</a:t>
          </a:r>
          <a:endParaRPr lang="es-EC" sz="1900" kern="1200" dirty="0"/>
        </a:p>
      </dsp:txBody>
      <dsp:txXfrm>
        <a:off x="187159" y="39982"/>
        <a:ext cx="2100777" cy="729762"/>
      </dsp:txXfrm>
    </dsp:sp>
    <dsp:sp modelId="{4B71E3B3-D788-477E-9737-1763AD584FF8}">
      <dsp:nvSpPr>
        <dsp:cNvPr id="0" name=""/>
        <dsp:cNvSpPr/>
      </dsp:nvSpPr>
      <dsp:spPr>
        <a:xfrm rot="5400000">
          <a:off x="5122863" y="-1864917"/>
          <a:ext cx="646975" cy="6237871"/>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901700">
            <a:lnSpc>
              <a:spcPct val="90000"/>
            </a:lnSpc>
            <a:spcBef>
              <a:spcPct val="0"/>
            </a:spcBef>
            <a:spcAft>
              <a:spcPct val="15000"/>
            </a:spcAft>
            <a:buChar char="••"/>
          </a:pPr>
          <a:r>
            <a:rPr lang="es-EC" sz="1100" kern="1200" dirty="0" smtClean="0"/>
            <a:t>Dentro del Modelo Educativo militar al </a:t>
          </a:r>
          <a:r>
            <a:rPr lang="es-EC" sz="1100" b="1" kern="1200" dirty="0" smtClean="0"/>
            <a:t>conocimiento se lo concibe </a:t>
          </a:r>
          <a:r>
            <a:rPr lang="es-ES" sz="1100" b="1" kern="1200" dirty="0" smtClean="0"/>
            <a:t>como el proceso que permite la superación de los obstáculos</a:t>
          </a:r>
          <a:r>
            <a:rPr lang="es-ES" sz="1100" kern="1200" dirty="0" smtClean="0"/>
            <a:t> que se presentan entre los estudiantes y el aprendizaje, entre el profesional militar y los problemas de su campo ocupacional, </a:t>
          </a:r>
          <a:r>
            <a:rPr lang="es-ES" sz="1100" b="1" kern="1200" dirty="0" smtClean="0"/>
            <a:t>en donde el conocimiento debe ser visto como un hecho práctico</a:t>
          </a:r>
          <a:r>
            <a:rPr lang="es-ES" sz="1100" kern="1200" dirty="0" smtClean="0"/>
            <a:t>, social e histórico; producto de la investigación</a:t>
          </a:r>
          <a:endParaRPr lang="es-EC" sz="1100" kern="1200" dirty="0"/>
        </a:p>
      </dsp:txBody>
      <dsp:txXfrm rot="-5400000">
        <a:off x="2327416" y="962113"/>
        <a:ext cx="6206288" cy="583809"/>
      </dsp:txXfrm>
    </dsp:sp>
    <dsp:sp modelId="{B6BC58A0-4326-413B-869F-AF563586368E}">
      <dsp:nvSpPr>
        <dsp:cNvPr id="0" name=""/>
        <dsp:cNvSpPr/>
      </dsp:nvSpPr>
      <dsp:spPr>
        <a:xfrm>
          <a:off x="147681" y="849659"/>
          <a:ext cx="2179733" cy="808718"/>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C" sz="1900" kern="1200" smtClean="0"/>
            <a:t>EPISTEMOLÓGICA</a:t>
          </a:r>
          <a:endParaRPr lang="es-EC" sz="1900" kern="1200" dirty="0"/>
        </a:p>
      </dsp:txBody>
      <dsp:txXfrm>
        <a:off x="187159" y="889137"/>
        <a:ext cx="2100777" cy="729762"/>
      </dsp:txXfrm>
    </dsp:sp>
    <dsp:sp modelId="{D8FA357D-D748-443C-AD70-EE63D88F9E8A}">
      <dsp:nvSpPr>
        <dsp:cNvPr id="0" name=""/>
        <dsp:cNvSpPr/>
      </dsp:nvSpPr>
      <dsp:spPr>
        <a:xfrm rot="5400000">
          <a:off x="5122863" y="-1015762"/>
          <a:ext cx="646975" cy="6237871"/>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es-ES" sz="1200" kern="1200" dirty="0" smtClean="0"/>
            <a:t>El Modelo Educativo militar </a:t>
          </a:r>
          <a:r>
            <a:rPr lang="es-ES" sz="1200" b="1" kern="1200" dirty="0" smtClean="0"/>
            <a:t>filosófico</a:t>
          </a:r>
          <a:r>
            <a:rPr lang="es-ES" sz="1200" kern="1200" dirty="0" smtClean="0"/>
            <a:t> forma profesionales capacitados moral, intelectual, física y técnicamente, para afrontar las diferentes situaciones.</a:t>
          </a:r>
          <a:endParaRPr lang="es-EC" sz="1200" kern="1200" dirty="0"/>
        </a:p>
        <a:p>
          <a:pPr marL="114300" lvl="1" indent="-114300" algn="just" defTabSz="533400">
            <a:lnSpc>
              <a:spcPct val="90000"/>
            </a:lnSpc>
            <a:spcBef>
              <a:spcPct val="0"/>
            </a:spcBef>
            <a:spcAft>
              <a:spcPct val="15000"/>
            </a:spcAft>
            <a:buChar char="••"/>
          </a:pPr>
          <a:r>
            <a:rPr lang="es-ES" sz="1200" kern="1200" dirty="0" smtClean="0"/>
            <a:t>La </a:t>
          </a:r>
          <a:r>
            <a:rPr lang="es-ES" sz="1200" b="1" kern="1200" dirty="0" smtClean="0"/>
            <a:t>axiológico</a:t>
          </a:r>
          <a:r>
            <a:rPr lang="es-ES" sz="1200" kern="1200" dirty="0" smtClean="0"/>
            <a:t> el profesional militar capitaliza su vocación militar, mediante valores éticos y morales, en las exigencias castrenses, en el respeto de los DD.RR y el D.I.H</a:t>
          </a:r>
          <a:endParaRPr lang="es-EC" sz="1200" kern="1200" dirty="0"/>
        </a:p>
      </dsp:txBody>
      <dsp:txXfrm rot="-5400000">
        <a:off x="2327416" y="1811268"/>
        <a:ext cx="6206288" cy="583809"/>
      </dsp:txXfrm>
    </dsp:sp>
    <dsp:sp modelId="{163D08EC-6885-40A6-BAAD-1197B451EA3E}">
      <dsp:nvSpPr>
        <dsp:cNvPr id="0" name=""/>
        <dsp:cNvSpPr/>
      </dsp:nvSpPr>
      <dsp:spPr>
        <a:xfrm>
          <a:off x="147681" y="1698813"/>
          <a:ext cx="2179733" cy="80871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C" sz="1900" kern="1200" smtClean="0"/>
            <a:t>FILOSÓFICA Y AXIOLÓGICA</a:t>
          </a:r>
          <a:endParaRPr lang="es-EC" sz="1900" kern="1200" dirty="0"/>
        </a:p>
      </dsp:txBody>
      <dsp:txXfrm>
        <a:off x="187159" y="1738291"/>
        <a:ext cx="2100777" cy="729762"/>
      </dsp:txXfrm>
    </dsp:sp>
    <dsp:sp modelId="{27BD80C4-C4E1-4406-B2FD-0C8610FD48D6}">
      <dsp:nvSpPr>
        <dsp:cNvPr id="0" name=""/>
        <dsp:cNvSpPr/>
      </dsp:nvSpPr>
      <dsp:spPr>
        <a:xfrm rot="5400000">
          <a:off x="5122863" y="-166607"/>
          <a:ext cx="646975" cy="6237871"/>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ES" sz="1400" kern="1200" dirty="0" smtClean="0"/>
            <a:t>Se busca la </a:t>
          </a:r>
          <a:r>
            <a:rPr lang="es-ES" sz="1400" b="1" kern="1200" dirty="0" smtClean="0"/>
            <a:t>realización plena del ser humano</a:t>
          </a:r>
          <a:r>
            <a:rPr lang="es-ES" sz="1400" kern="1200" dirty="0" smtClean="0"/>
            <a:t>, del profesional militar, dotado de dignidad, valor y actitud positiva de convivencia en el grupo, tanto en el orden individual como en el social</a:t>
          </a:r>
          <a:r>
            <a:rPr lang="es-EC" sz="1400" kern="1200" dirty="0" smtClean="0">
              <a:solidFill>
                <a:schemeClr val="tx1"/>
              </a:solidFill>
            </a:rPr>
            <a:t>.</a:t>
          </a:r>
          <a:endParaRPr lang="es-EC" sz="1400" kern="1200" dirty="0"/>
        </a:p>
      </dsp:txBody>
      <dsp:txXfrm rot="-5400000">
        <a:off x="2327416" y="2660423"/>
        <a:ext cx="6206288" cy="583809"/>
      </dsp:txXfrm>
    </dsp:sp>
    <dsp:sp modelId="{FC831470-9157-4492-980E-E3E52D8B4841}">
      <dsp:nvSpPr>
        <dsp:cNvPr id="0" name=""/>
        <dsp:cNvSpPr/>
      </dsp:nvSpPr>
      <dsp:spPr>
        <a:xfrm>
          <a:off x="147681" y="2547968"/>
          <a:ext cx="2179733" cy="808718"/>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C" sz="1900" kern="1200" smtClean="0"/>
            <a:t>ANTROPOLÓGICA</a:t>
          </a:r>
          <a:endParaRPr lang="es-EC" sz="1900" kern="1200" dirty="0"/>
        </a:p>
      </dsp:txBody>
      <dsp:txXfrm>
        <a:off x="187159" y="2587446"/>
        <a:ext cx="2100777" cy="729762"/>
      </dsp:txXfrm>
    </dsp:sp>
    <dsp:sp modelId="{69A44FC0-195C-474A-90C6-FAA150E8042B}">
      <dsp:nvSpPr>
        <dsp:cNvPr id="0" name=""/>
        <dsp:cNvSpPr/>
      </dsp:nvSpPr>
      <dsp:spPr>
        <a:xfrm rot="5400000">
          <a:off x="5122863" y="682546"/>
          <a:ext cx="646975" cy="6237871"/>
        </a:xfrm>
        <a:prstGeom prst="round2SameRect">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smtClean="0"/>
            <a:t>El Modelo Educativo  militar </a:t>
          </a:r>
          <a:r>
            <a:rPr lang="es-EC" sz="1600" b="1" kern="1200" dirty="0" smtClean="0"/>
            <a:t>incentiva a conocer </a:t>
          </a:r>
          <a:r>
            <a:rPr lang="es-EC" sz="1600" kern="1200" dirty="0" smtClean="0"/>
            <a:t>de cerca la problemática nacional, en el contexto geopolítico, histórico y sociológico, mediante sus diseños curriculares.</a:t>
          </a:r>
          <a:endParaRPr lang="es-EC" sz="1600" kern="1200" dirty="0"/>
        </a:p>
      </dsp:txBody>
      <dsp:txXfrm rot="-5400000">
        <a:off x="2327416" y="3509577"/>
        <a:ext cx="6206288" cy="583809"/>
      </dsp:txXfrm>
    </dsp:sp>
    <dsp:sp modelId="{0E12010C-BB44-4659-A540-88EBAB7058F1}">
      <dsp:nvSpPr>
        <dsp:cNvPr id="0" name=""/>
        <dsp:cNvSpPr/>
      </dsp:nvSpPr>
      <dsp:spPr>
        <a:xfrm>
          <a:off x="147681" y="3397123"/>
          <a:ext cx="2179733" cy="808718"/>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C" sz="1900" kern="1200" smtClean="0"/>
            <a:t>SOCIOLÓGICA</a:t>
          </a:r>
          <a:endParaRPr lang="es-EC" sz="1900" kern="1200" dirty="0"/>
        </a:p>
      </dsp:txBody>
      <dsp:txXfrm>
        <a:off x="187159" y="3436601"/>
        <a:ext cx="2100777" cy="729762"/>
      </dsp:txXfrm>
    </dsp:sp>
    <dsp:sp modelId="{B900AC9E-45D8-4D03-A7C3-D53F2271195D}">
      <dsp:nvSpPr>
        <dsp:cNvPr id="0" name=""/>
        <dsp:cNvSpPr/>
      </dsp:nvSpPr>
      <dsp:spPr>
        <a:xfrm rot="5400000">
          <a:off x="5122863" y="1531701"/>
          <a:ext cx="646975" cy="6237871"/>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es-ES" sz="1200" kern="1200" dirty="0" smtClean="0"/>
            <a:t>Para el Modelo Educativo militar, </a:t>
          </a:r>
          <a:r>
            <a:rPr lang="es-ES" sz="1200" b="1" kern="1200" dirty="0" smtClean="0"/>
            <a:t>el eje principal</a:t>
          </a:r>
          <a:r>
            <a:rPr lang="es-ES" sz="1200" kern="1200" dirty="0" smtClean="0"/>
            <a:t> de las concepciones pedagógicas y </a:t>
          </a:r>
          <a:r>
            <a:rPr lang="es-ES" sz="1200" kern="1200" dirty="0" err="1" smtClean="0"/>
            <a:t>andragógicas</a:t>
          </a:r>
          <a:r>
            <a:rPr lang="es-ES" sz="1200" kern="1200" dirty="0" smtClean="0"/>
            <a:t> son las competencias, donde el desempeño es entendido como el uso, manejo o aplicación que el </a:t>
          </a:r>
          <a:r>
            <a:rPr lang="es-ES" sz="1200" b="1" kern="1200" dirty="0" smtClean="0"/>
            <a:t>militar debe hacer de lo que sabe </a:t>
          </a:r>
          <a:r>
            <a:rPr lang="es-ES" sz="1200" kern="1200" dirty="0" smtClean="0"/>
            <a:t>y no de </a:t>
          </a:r>
          <a:r>
            <a:rPr lang="es-ES" sz="1200" b="1" kern="1200" dirty="0" smtClean="0"/>
            <a:t>conocimientos aislados</a:t>
          </a:r>
          <a:endParaRPr lang="es-EC" sz="1200" b="1" kern="1200" dirty="0" smtClean="0">
            <a:solidFill>
              <a:schemeClr val="tx1"/>
            </a:solidFill>
          </a:endParaRPr>
        </a:p>
      </dsp:txBody>
      <dsp:txXfrm rot="-5400000">
        <a:off x="2327416" y="4358732"/>
        <a:ext cx="6206288" cy="583809"/>
      </dsp:txXfrm>
    </dsp:sp>
    <dsp:sp modelId="{4E8FFA2B-A16F-4967-B175-901659F8629D}">
      <dsp:nvSpPr>
        <dsp:cNvPr id="0" name=""/>
        <dsp:cNvSpPr/>
      </dsp:nvSpPr>
      <dsp:spPr>
        <a:xfrm>
          <a:off x="147681" y="4246278"/>
          <a:ext cx="2179733" cy="80871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C" sz="1900" kern="1200" smtClean="0"/>
            <a:t>PEDAGÓGICA Y ANDRAGÓGICA</a:t>
          </a:r>
          <a:endParaRPr lang="es-EC" sz="1900" kern="1200" dirty="0" smtClean="0"/>
        </a:p>
      </dsp:txBody>
      <dsp:txXfrm>
        <a:off x="187159" y="4285756"/>
        <a:ext cx="2100777" cy="729762"/>
      </dsp:txXfrm>
    </dsp:sp>
    <dsp:sp modelId="{F33B0CEC-6362-499D-A165-347AC1AE7E05}">
      <dsp:nvSpPr>
        <dsp:cNvPr id="0" name=""/>
        <dsp:cNvSpPr/>
      </dsp:nvSpPr>
      <dsp:spPr>
        <a:xfrm rot="5400000">
          <a:off x="5122863" y="2380856"/>
          <a:ext cx="646975" cy="6237871"/>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ES" sz="1400" kern="1200" dirty="0" smtClean="0"/>
            <a:t>Para el Modelo Educativo militar esta </a:t>
          </a:r>
          <a:r>
            <a:rPr lang="es-ES" sz="1400" b="1" kern="1200" dirty="0" smtClean="0"/>
            <a:t>nos permite</a:t>
          </a:r>
          <a:r>
            <a:rPr lang="es-ES" sz="1400" kern="1200" dirty="0" smtClean="0"/>
            <a:t> el estudio de las diferentes estructuras y métodos para lograr el aprendizaje en los estudiantes.</a:t>
          </a:r>
          <a:r>
            <a:rPr lang="es-ES" sz="1400" kern="1200" dirty="0" smtClean="0">
              <a:solidFill>
                <a:schemeClr val="tx1"/>
              </a:solidFill>
            </a:rPr>
            <a:t>  </a:t>
          </a:r>
          <a:endParaRPr lang="es-EC" sz="1400" kern="1200" dirty="0" smtClean="0">
            <a:solidFill>
              <a:schemeClr val="tx1"/>
            </a:solidFill>
          </a:endParaRPr>
        </a:p>
      </dsp:txBody>
      <dsp:txXfrm rot="-5400000">
        <a:off x="2327416" y="5207887"/>
        <a:ext cx="6206288" cy="583809"/>
      </dsp:txXfrm>
    </dsp:sp>
    <dsp:sp modelId="{E4C7371F-A4FA-4C38-A5CB-6DE63C12A88A}">
      <dsp:nvSpPr>
        <dsp:cNvPr id="0" name=""/>
        <dsp:cNvSpPr/>
      </dsp:nvSpPr>
      <dsp:spPr>
        <a:xfrm>
          <a:off x="147681" y="5095432"/>
          <a:ext cx="2179733" cy="808718"/>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C" sz="1900" kern="1200" smtClean="0"/>
            <a:t>PSICOLÓGICA</a:t>
          </a:r>
          <a:endParaRPr lang="es-EC" sz="1900" kern="1200" dirty="0" smtClean="0"/>
        </a:p>
      </dsp:txBody>
      <dsp:txXfrm>
        <a:off x="187159" y="5134910"/>
        <a:ext cx="2100777" cy="7297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A2E9A-8D19-4D23-9D76-9326EEFFC49C}">
      <dsp:nvSpPr>
        <dsp:cNvPr id="0" name=""/>
        <dsp:cNvSpPr/>
      </dsp:nvSpPr>
      <dsp:spPr>
        <a:xfrm>
          <a:off x="0" y="0"/>
          <a:ext cx="8568952" cy="1684987"/>
        </a:xfrm>
        <a:prstGeom prst="rect">
          <a:avLst/>
        </a:prstGeom>
        <a:gradFill rotWithShape="0">
          <a:gsLst>
            <a:gs pos="0">
              <a:schemeClr val="accent5">
                <a:shade val="90000"/>
                <a:hueOff val="0"/>
                <a:satOff val="0"/>
                <a:lumOff val="0"/>
                <a:alphaOff val="0"/>
                <a:tint val="50000"/>
                <a:satMod val="300000"/>
              </a:schemeClr>
            </a:gs>
            <a:gs pos="35000">
              <a:schemeClr val="accent5">
                <a:shade val="90000"/>
                <a:hueOff val="0"/>
                <a:satOff val="0"/>
                <a:lumOff val="0"/>
                <a:alphaOff val="0"/>
                <a:tint val="37000"/>
                <a:satMod val="300000"/>
              </a:schemeClr>
            </a:gs>
            <a:gs pos="100000">
              <a:schemeClr val="accent5">
                <a:shade val="90000"/>
                <a:hueOff val="0"/>
                <a:satOff val="0"/>
                <a:lumOff val="0"/>
                <a:alphaOff val="0"/>
                <a:tint val="15000"/>
                <a:satMod val="350000"/>
              </a:schemeClr>
            </a:gs>
          </a:gsLst>
          <a:lin ang="16200000" scaled="1"/>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b="1" kern="1200" dirty="0" smtClean="0">
              <a:solidFill>
                <a:schemeClr val="tx1"/>
              </a:solidFill>
            </a:rPr>
            <a:t>El diseño curricular por competencias se fundamenta en la globalización, que ha impulsado a las empresas a mejorar su productividad y competitividad. Una de las fortalezas del diseño curricular es el aprendizaje mediante el desarrollo de Proyectos Integradores</a:t>
          </a:r>
          <a:endParaRPr lang="es-EC" sz="2100" b="1" kern="1200" dirty="0">
            <a:solidFill>
              <a:schemeClr val="tx1"/>
            </a:solidFill>
          </a:endParaRPr>
        </a:p>
      </dsp:txBody>
      <dsp:txXfrm>
        <a:off x="0" y="0"/>
        <a:ext cx="8568952" cy="1684987"/>
      </dsp:txXfrm>
    </dsp:sp>
    <dsp:sp modelId="{4C3ADD2D-838E-4A19-AF1E-0E92B2FBEF9E}">
      <dsp:nvSpPr>
        <dsp:cNvPr id="0" name=""/>
        <dsp:cNvSpPr/>
      </dsp:nvSpPr>
      <dsp:spPr>
        <a:xfrm>
          <a:off x="4184" y="1684987"/>
          <a:ext cx="1426763" cy="353847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smtClean="0">
              <a:solidFill>
                <a:schemeClr val="tx1"/>
              </a:solidFill>
            </a:rPr>
            <a:t>Enfrenta al sujeto con la realidad</a:t>
          </a:r>
          <a:endParaRPr lang="es-EC" sz="2400" kern="1200" dirty="0">
            <a:solidFill>
              <a:schemeClr val="tx1"/>
            </a:solidFill>
          </a:endParaRPr>
        </a:p>
      </dsp:txBody>
      <dsp:txXfrm>
        <a:off x="4184" y="1684987"/>
        <a:ext cx="1426763" cy="3538473"/>
      </dsp:txXfrm>
    </dsp:sp>
    <dsp:sp modelId="{1BF5BDE3-16AE-45AA-A107-457887EB267F}">
      <dsp:nvSpPr>
        <dsp:cNvPr id="0" name=""/>
        <dsp:cNvSpPr/>
      </dsp:nvSpPr>
      <dsp:spPr>
        <a:xfrm>
          <a:off x="1430948" y="1684987"/>
          <a:ext cx="1426763" cy="3538473"/>
        </a:xfrm>
        <a:prstGeom prst="rect">
          <a:avLst/>
        </a:prstGeom>
        <a:gradFill rotWithShape="0">
          <a:gsLst>
            <a:gs pos="0">
              <a:schemeClr val="accent5">
                <a:hueOff val="-1986775"/>
                <a:satOff val="7962"/>
                <a:lumOff val="1726"/>
                <a:alphaOff val="0"/>
                <a:shade val="51000"/>
                <a:satMod val="130000"/>
              </a:schemeClr>
            </a:gs>
            <a:gs pos="80000">
              <a:schemeClr val="accent5">
                <a:hueOff val="-1986775"/>
                <a:satOff val="7962"/>
                <a:lumOff val="1726"/>
                <a:alphaOff val="0"/>
                <a:shade val="93000"/>
                <a:satMod val="130000"/>
              </a:schemeClr>
            </a:gs>
            <a:gs pos="100000">
              <a:schemeClr val="accent5">
                <a:hueOff val="-1986775"/>
                <a:satOff val="7962"/>
                <a:lumOff val="1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smtClean="0">
              <a:solidFill>
                <a:schemeClr val="tx1"/>
              </a:solidFill>
            </a:rPr>
            <a:t>Provoca mayor actividad</a:t>
          </a:r>
          <a:endParaRPr lang="es-EC" sz="2400" kern="1200" dirty="0">
            <a:solidFill>
              <a:schemeClr val="tx1"/>
            </a:solidFill>
          </a:endParaRPr>
        </a:p>
      </dsp:txBody>
      <dsp:txXfrm>
        <a:off x="1430948" y="1684987"/>
        <a:ext cx="1426763" cy="3538473"/>
      </dsp:txXfrm>
    </dsp:sp>
    <dsp:sp modelId="{74C3936E-8699-4A5B-B2DA-8887CB2DA410}">
      <dsp:nvSpPr>
        <dsp:cNvPr id="0" name=""/>
        <dsp:cNvSpPr/>
      </dsp:nvSpPr>
      <dsp:spPr>
        <a:xfrm>
          <a:off x="2857712" y="1684987"/>
          <a:ext cx="1426763" cy="3538473"/>
        </a:xfrm>
        <a:prstGeom prst="rect">
          <a:avLst/>
        </a:prstGeom>
        <a:gradFill rotWithShape="0">
          <a:gsLst>
            <a:gs pos="0">
              <a:schemeClr val="accent5">
                <a:hueOff val="-3973551"/>
                <a:satOff val="15924"/>
                <a:lumOff val="3451"/>
                <a:alphaOff val="0"/>
                <a:shade val="51000"/>
                <a:satMod val="130000"/>
              </a:schemeClr>
            </a:gs>
            <a:gs pos="80000">
              <a:schemeClr val="accent5">
                <a:hueOff val="-3973551"/>
                <a:satOff val="15924"/>
                <a:lumOff val="3451"/>
                <a:alphaOff val="0"/>
                <a:shade val="93000"/>
                <a:satMod val="130000"/>
              </a:schemeClr>
            </a:gs>
            <a:gs pos="100000">
              <a:schemeClr val="accent5">
                <a:hueOff val="-3973551"/>
                <a:satOff val="15924"/>
                <a:lumOff val="34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smtClean="0">
              <a:solidFill>
                <a:schemeClr val="tx1"/>
              </a:solidFill>
            </a:rPr>
            <a:t>Fortalece la formación de un pensamiento creativo</a:t>
          </a:r>
          <a:endParaRPr lang="es-EC" sz="1800" kern="1200" dirty="0">
            <a:solidFill>
              <a:schemeClr val="tx1"/>
            </a:solidFill>
          </a:endParaRPr>
        </a:p>
      </dsp:txBody>
      <dsp:txXfrm>
        <a:off x="2857712" y="1684987"/>
        <a:ext cx="1426763" cy="3538473"/>
      </dsp:txXfrm>
    </dsp:sp>
    <dsp:sp modelId="{D270E8FC-597F-44E7-B4E7-78FB257E2761}">
      <dsp:nvSpPr>
        <dsp:cNvPr id="0" name=""/>
        <dsp:cNvSpPr/>
      </dsp:nvSpPr>
      <dsp:spPr>
        <a:xfrm>
          <a:off x="4284476" y="1684987"/>
          <a:ext cx="1426763" cy="3538473"/>
        </a:xfrm>
        <a:prstGeom prst="rect">
          <a:avLst/>
        </a:prstGeom>
        <a:gradFill rotWithShape="0">
          <a:gsLst>
            <a:gs pos="0">
              <a:schemeClr val="accent5">
                <a:hueOff val="-5960326"/>
                <a:satOff val="23887"/>
                <a:lumOff val="5177"/>
                <a:alphaOff val="0"/>
                <a:shade val="51000"/>
                <a:satMod val="130000"/>
              </a:schemeClr>
            </a:gs>
            <a:gs pos="80000">
              <a:schemeClr val="accent5">
                <a:hueOff val="-5960326"/>
                <a:satOff val="23887"/>
                <a:lumOff val="5177"/>
                <a:alphaOff val="0"/>
                <a:shade val="93000"/>
                <a:satMod val="130000"/>
              </a:schemeClr>
            </a:gs>
            <a:gs pos="100000">
              <a:schemeClr val="accent5">
                <a:hueOff val="-5960326"/>
                <a:satOff val="23887"/>
                <a:lumOff val="5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smtClean="0">
              <a:solidFill>
                <a:schemeClr val="tx1"/>
              </a:solidFill>
            </a:rPr>
            <a:t>Propicia actitud hacia la investigación</a:t>
          </a:r>
          <a:endParaRPr lang="es-EC" sz="1800" kern="1200" dirty="0">
            <a:solidFill>
              <a:schemeClr val="tx1"/>
            </a:solidFill>
          </a:endParaRPr>
        </a:p>
      </dsp:txBody>
      <dsp:txXfrm>
        <a:off x="4284476" y="1684987"/>
        <a:ext cx="1426763" cy="3538473"/>
      </dsp:txXfrm>
    </dsp:sp>
    <dsp:sp modelId="{A15CAB0F-2DCA-4CA3-9E4D-2B11DD3099B9}">
      <dsp:nvSpPr>
        <dsp:cNvPr id="0" name=""/>
        <dsp:cNvSpPr/>
      </dsp:nvSpPr>
      <dsp:spPr>
        <a:xfrm>
          <a:off x="5711239" y="1684987"/>
          <a:ext cx="1426763" cy="3538473"/>
        </a:xfrm>
        <a:prstGeom prst="rect">
          <a:avLst/>
        </a:prstGeom>
        <a:gradFill rotWithShape="0">
          <a:gsLst>
            <a:gs pos="0">
              <a:schemeClr val="accent5">
                <a:hueOff val="-7947101"/>
                <a:satOff val="31849"/>
                <a:lumOff val="6902"/>
                <a:alphaOff val="0"/>
                <a:shade val="51000"/>
                <a:satMod val="130000"/>
              </a:schemeClr>
            </a:gs>
            <a:gs pos="80000">
              <a:schemeClr val="accent5">
                <a:hueOff val="-7947101"/>
                <a:satOff val="31849"/>
                <a:lumOff val="6902"/>
                <a:alphaOff val="0"/>
                <a:shade val="93000"/>
                <a:satMod val="130000"/>
              </a:schemeClr>
            </a:gs>
            <a:gs pos="100000">
              <a:schemeClr val="accent5">
                <a:hueOff val="-7947101"/>
                <a:satOff val="31849"/>
                <a:lumOff val="6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smtClean="0">
              <a:solidFill>
                <a:schemeClr val="tx1"/>
              </a:solidFill>
            </a:rPr>
            <a:t>Condiciona la integración y sistematización de conocimientos, habilidades, capacidades y competencias profesionales</a:t>
          </a:r>
          <a:endParaRPr lang="es-EC" sz="1600" kern="1200" dirty="0">
            <a:solidFill>
              <a:schemeClr val="tx1"/>
            </a:solidFill>
          </a:endParaRPr>
        </a:p>
      </dsp:txBody>
      <dsp:txXfrm>
        <a:off x="5711239" y="1684987"/>
        <a:ext cx="1426763" cy="3538473"/>
      </dsp:txXfrm>
    </dsp:sp>
    <dsp:sp modelId="{3C85F464-4324-49DE-A6E5-7F5633114BF6}">
      <dsp:nvSpPr>
        <dsp:cNvPr id="0" name=""/>
        <dsp:cNvSpPr/>
      </dsp:nvSpPr>
      <dsp:spPr>
        <a:xfrm>
          <a:off x="7138003" y="1684987"/>
          <a:ext cx="1426763" cy="3538473"/>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solidFill>
                <a:schemeClr val="tx1"/>
              </a:solidFill>
            </a:rPr>
            <a:t>Fortalece el sistema inductor de la personalidad: su concepción científica del mundo, creencias, convicciones, cualidades y valores</a:t>
          </a:r>
          <a:endParaRPr lang="es-EC" sz="1800" kern="1200" dirty="0">
            <a:solidFill>
              <a:schemeClr val="tx1"/>
            </a:solidFill>
          </a:endParaRPr>
        </a:p>
      </dsp:txBody>
      <dsp:txXfrm>
        <a:off x="7138003" y="1684987"/>
        <a:ext cx="1426763" cy="3538473"/>
      </dsp:txXfrm>
    </dsp:sp>
    <dsp:sp modelId="{27407F0D-23AC-41EF-91D4-0A2C4A91D844}">
      <dsp:nvSpPr>
        <dsp:cNvPr id="0" name=""/>
        <dsp:cNvSpPr/>
      </dsp:nvSpPr>
      <dsp:spPr>
        <a:xfrm>
          <a:off x="0" y="5223460"/>
          <a:ext cx="8568952" cy="393163"/>
        </a:xfrm>
        <a:prstGeom prst="rect">
          <a:avLst/>
        </a:prstGeom>
        <a:gradFill rotWithShape="0">
          <a:gsLst>
            <a:gs pos="0">
              <a:schemeClr val="accent5">
                <a:shade val="90000"/>
                <a:hueOff val="0"/>
                <a:satOff val="0"/>
                <a:lumOff val="0"/>
                <a:alphaOff val="0"/>
                <a:tint val="50000"/>
                <a:satMod val="300000"/>
              </a:schemeClr>
            </a:gs>
            <a:gs pos="35000">
              <a:schemeClr val="accent5">
                <a:shade val="90000"/>
                <a:hueOff val="0"/>
                <a:satOff val="0"/>
                <a:lumOff val="0"/>
                <a:alphaOff val="0"/>
                <a:tint val="37000"/>
                <a:satMod val="300000"/>
              </a:schemeClr>
            </a:gs>
            <a:gs pos="100000">
              <a:schemeClr val="accent5">
                <a:shade val="90000"/>
                <a:hueOff val="0"/>
                <a:satOff val="0"/>
                <a:lumOff val="0"/>
                <a:alphaOff val="0"/>
                <a:tint val="15000"/>
                <a:satMod val="350000"/>
              </a:schemeClr>
            </a:gs>
          </a:gsLst>
          <a:lin ang="16200000" scaled="1"/>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A2E9A-8D19-4D23-9D76-9326EEFFC49C}">
      <dsp:nvSpPr>
        <dsp:cNvPr id="0" name=""/>
        <dsp:cNvSpPr/>
      </dsp:nvSpPr>
      <dsp:spPr>
        <a:xfrm>
          <a:off x="0" y="0"/>
          <a:ext cx="8568952" cy="1684987"/>
        </a:xfrm>
        <a:prstGeom prst="rect">
          <a:avLst/>
        </a:prstGeom>
        <a:gradFill rotWithShape="0">
          <a:gsLst>
            <a:gs pos="0">
              <a:schemeClr val="accent3">
                <a:shade val="90000"/>
                <a:hueOff val="0"/>
                <a:satOff val="0"/>
                <a:lumOff val="0"/>
                <a:alphaOff val="0"/>
                <a:tint val="50000"/>
                <a:satMod val="300000"/>
              </a:schemeClr>
            </a:gs>
            <a:gs pos="35000">
              <a:schemeClr val="accent3">
                <a:shade val="90000"/>
                <a:hueOff val="0"/>
                <a:satOff val="0"/>
                <a:lumOff val="0"/>
                <a:alphaOff val="0"/>
                <a:tint val="37000"/>
                <a:satMod val="300000"/>
              </a:schemeClr>
            </a:gs>
            <a:gs pos="100000">
              <a:schemeClr val="accent3">
                <a:shade val="90000"/>
                <a:hueOff val="0"/>
                <a:satOff val="0"/>
                <a:lumOff val="0"/>
                <a:alphaOff val="0"/>
                <a:tint val="15000"/>
                <a:satMod val="350000"/>
              </a:schemeClr>
            </a:gs>
          </a:gsLst>
          <a:lin ang="16200000" scaled="1"/>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b="1" kern="1200" dirty="0" smtClean="0">
              <a:solidFill>
                <a:schemeClr val="tx1"/>
              </a:solidFill>
            </a:rPr>
            <a:t>El diseño y desarrollo curricular basado en competencias constituye un modelo facilitador con múltiples beneficios para diversos actores, siendo aquellos para las Fuerzas Armadas, los que nos interesan para el presente proyecto:</a:t>
          </a:r>
          <a:endParaRPr lang="es-EC" sz="2600" b="1" kern="1200" dirty="0">
            <a:solidFill>
              <a:schemeClr val="tx1"/>
            </a:solidFill>
          </a:endParaRPr>
        </a:p>
      </dsp:txBody>
      <dsp:txXfrm>
        <a:off x="0" y="0"/>
        <a:ext cx="8568952" cy="1684987"/>
      </dsp:txXfrm>
    </dsp:sp>
    <dsp:sp modelId="{4C3ADD2D-838E-4A19-AF1E-0E92B2FBEF9E}">
      <dsp:nvSpPr>
        <dsp:cNvPr id="0" name=""/>
        <dsp:cNvSpPr/>
      </dsp:nvSpPr>
      <dsp:spPr>
        <a:xfrm>
          <a:off x="0" y="1684987"/>
          <a:ext cx="4284476" cy="353847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C" sz="2400" kern="1200" dirty="0" smtClean="0">
              <a:solidFill>
                <a:schemeClr val="tx1"/>
              </a:solidFill>
            </a:rPr>
            <a:t>Conjuga los ideales formativos del sistema educativo militar con las demandas reales de la Institución y la sociedad.</a:t>
          </a:r>
          <a:endParaRPr lang="es-EC" sz="2400" kern="1200" dirty="0">
            <a:solidFill>
              <a:schemeClr val="tx1"/>
            </a:solidFill>
          </a:endParaRPr>
        </a:p>
      </dsp:txBody>
      <dsp:txXfrm>
        <a:off x="0" y="1684987"/>
        <a:ext cx="4284476" cy="3538473"/>
      </dsp:txXfrm>
    </dsp:sp>
    <dsp:sp modelId="{1BF5BDE3-16AE-45AA-A107-457887EB267F}">
      <dsp:nvSpPr>
        <dsp:cNvPr id="0" name=""/>
        <dsp:cNvSpPr/>
      </dsp:nvSpPr>
      <dsp:spPr>
        <a:xfrm>
          <a:off x="4284476" y="1684987"/>
          <a:ext cx="4284476" cy="3538473"/>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kern="1200" dirty="0" smtClean="0">
              <a:solidFill>
                <a:schemeClr val="bg1"/>
              </a:solidFill>
            </a:rPr>
            <a:t>Entrega profesionales militares formados, especializados, perfeccionados y capacitados en las competencias genéricas de las FF.AA., en el manejo de las nuevas tecnologías de la informática y la comunicación y con posibilidades para desempeñarse con calidad, además del campo militar, en los campos científico, técnico, económico, social y ético.</a:t>
          </a:r>
          <a:endParaRPr lang="es-EC" sz="2800" kern="1200" dirty="0">
            <a:solidFill>
              <a:schemeClr val="bg1"/>
            </a:solidFill>
          </a:endParaRPr>
        </a:p>
      </dsp:txBody>
      <dsp:txXfrm>
        <a:off x="4284476" y="1684987"/>
        <a:ext cx="4284476" cy="3538473"/>
      </dsp:txXfrm>
    </dsp:sp>
    <dsp:sp modelId="{27407F0D-23AC-41EF-91D4-0A2C4A91D844}">
      <dsp:nvSpPr>
        <dsp:cNvPr id="0" name=""/>
        <dsp:cNvSpPr/>
      </dsp:nvSpPr>
      <dsp:spPr>
        <a:xfrm>
          <a:off x="0" y="5223460"/>
          <a:ext cx="8568952" cy="393163"/>
        </a:xfrm>
        <a:prstGeom prst="rect">
          <a:avLst/>
        </a:prstGeom>
        <a:gradFill rotWithShape="0">
          <a:gsLst>
            <a:gs pos="0">
              <a:schemeClr val="accent3">
                <a:shade val="90000"/>
                <a:hueOff val="0"/>
                <a:satOff val="0"/>
                <a:lumOff val="0"/>
                <a:alphaOff val="0"/>
                <a:tint val="50000"/>
                <a:satMod val="300000"/>
              </a:schemeClr>
            </a:gs>
            <a:gs pos="35000">
              <a:schemeClr val="accent3">
                <a:shade val="90000"/>
                <a:hueOff val="0"/>
                <a:satOff val="0"/>
                <a:lumOff val="0"/>
                <a:alphaOff val="0"/>
                <a:tint val="37000"/>
                <a:satMod val="300000"/>
              </a:schemeClr>
            </a:gs>
            <a:gs pos="100000">
              <a:schemeClr val="accent3">
                <a:shade val="90000"/>
                <a:hueOff val="0"/>
                <a:satOff val="0"/>
                <a:lumOff val="0"/>
                <a:alphaOff val="0"/>
                <a:tint val="15000"/>
                <a:satMod val="350000"/>
              </a:schemeClr>
            </a:gs>
          </a:gsLst>
          <a:lin ang="16200000" scaled="1"/>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extLst>
              <p:ext uri="{D42A27DB-BD31-4B8C-83A1-F6EECF244321}">
                <p14:modId xmlns:p14="http://schemas.microsoft.com/office/powerpoint/2010/main" val="2900645272"/>
              </p:ext>
            </p:extLst>
          </p:nvPr>
        </p:nvGraphicFramePr>
        <p:xfrm>
          <a:off x="-13447" y="656429"/>
          <a:ext cx="9180000" cy="5964610"/>
        </p:xfrm>
        <a:graphic>
          <a:graphicData uri="http://schemas.openxmlformats.org/presentationml/2006/ole">
            <mc:AlternateContent xmlns:mc="http://schemas.openxmlformats.org/markup-compatibility/2006">
              <mc:Choice xmlns:v="urn:schemas-microsoft-com:vml" Requires="v">
                <p:oleObj spid="_x0000_s1054"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7" y="656429"/>
                        <a:ext cx="9180000" cy="5964610"/>
                      </a:xfrm>
                      <a:prstGeom prst="rect">
                        <a:avLst/>
                      </a:prstGeom>
                      <a:noFill/>
                      <a:ln>
                        <a:noFill/>
                      </a:ln>
                      <a:effectLs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p>
        </p:txBody>
      </p:sp>
      <p:pic>
        <p:nvPicPr>
          <p:cNvPr id="7" name="Picture 48" descr="bannner 2"/>
          <p:cNvPicPr>
            <a:picLocks noChangeAspect="1" noChangeArrowheads="1"/>
          </p:cNvPicPr>
          <p:nvPr userDrawn="1"/>
        </p:nvPicPr>
        <p:blipFill>
          <a:blip r:embed="rId5" cstate="print"/>
          <a:srcRect/>
          <a:stretch>
            <a:fillRect/>
          </a:stretch>
        </p:blipFill>
        <p:spPr bwMode="auto">
          <a:xfrm>
            <a:off x="0" y="5722938"/>
            <a:ext cx="9144000" cy="1135062"/>
          </a:xfrm>
          <a:prstGeom prst="rect">
            <a:avLst/>
          </a:prstGeom>
          <a:noFill/>
          <a:ln w="9525">
            <a:noFill/>
            <a:miter lim="800000"/>
            <a:headEnd/>
            <a:tailEnd/>
          </a:ln>
        </p:spPr>
      </p:pic>
      <p:sp>
        <p:nvSpPr>
          <p:cNvPr id="8" name="Oval 50"/>
          <p:cNvSpPr>
            <a:spLocks noChangeArrowheads="1"/>
          </p:cNvSpPr>
          <p:nvPr userDrawn="1"/>
        </p:nvSpPr>
        <p:spPr bwMode="auto">
          <a:xfrm>
            <a:off x="217488" y="260351"/>
            <a:ext cx="792162" cy="432644"/>
          </a:xfrm>
          <a:prstGeom prst="ellipse">
            <a:avLst/>
          </a:prstGeom>
          <a:solidFill>
            <a:schemeClr val="bg1"/>
          </a:solidFill>
          <a:ln w="9525">
            <a:noFill/>
            <a:round/>
            <a:headEnd/>
            <a:tailEnd/>
          </a:ln>
          <a:effectLst/>
        </p:spPr>
        <p:txBody>
          <a:bodyPr wrap="none" anchor="ctr"/>
          <a:lstStyle/>
          <a:p>
            <a:pPr>
              <a:defRPr/>
            </a:pPr>
            <a:endParaRPr lang="es-ES"/>
          </a:p>
        </p:txBody>
      </p:sp>
      <p:pic>
        <p:nvPicPr>
          <p:cNvPr id="10" name="Picture 9" descr="H:\UDE\Logo\UFA.jpg"/>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0188" y="44624"/>
            <a:ext cx="2327596" cy="648370"/>
          </a:xfrm>
          <a:prstGeom prst="rect">
            <a:avLst/>
          </a:prstGeom>
          <a:noFill/>
          <a:ln>
            <a:noFill/>
          </a:ln>
        </p:spPr>
      </p:pic>
    </p:spTree>
    <p:extLst>
      <p:ext uri="{BB962C8B-B14F-4D97-AF65-F5344CB8AC3E}">
        <p14:creationId xmlns:p14="http://schemas.microsoft.com/office/powerpoint/2010/main" val="228180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257725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223439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624158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167054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Tree>
    <p:extLst>
      <p:ext uri="{BB962C8B-B14F-4D97-AF65-F5344CB8AC3E}">
        <p14:creationId xmlns:p14="http://schemas.microsoft.com/office/powerpoint/2010/main" val="2865327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188479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990967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234470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276192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7551074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303440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714744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5109709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67809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457200" y="6245225"/>
            <a:ext cx="2133600" cy="476250"/>
          </a:xfrm>
          <a:prstGeom prst="rect">
            <a:avLst/>
          </a:prstGeom>
        </p:spPr>
        <p:txBody>
          <a:bodyPr/>
          <a:lstStyle>
            <a:lvl1pPr>
              <a:defRPr/>
            </a:lvl1pPr>
          </a:lstStyle>
          <a:p>
            <a:endParaRPr lang="es-CO"/>
          </a:p>
        </p:txBody>
      </p:sp>
      <p:sp>
        <p:nvSpPr>
          <p:cNvPr id="7" name="6 Marcador de pie de página"/>
          <p:cNvSpPr>
            <a:spLocks noGrp="1"/>
          </p:cNvSpPr>
          <p:nvPr>
            <p:ph type="ftr" sz="quarter" idx="11"/>
          </p:nvPr>
        </p:nvSpPr>
        <p:spPr>
          <a:xfrm>
            <a:off x="3124200" y="6245225"/>
            <a:ext cx="2895600" cy="476250"/>
          </a:xfrm>
          <a:prstGeom prst="rect">
            <a:avLst/>
          </a:prstGeom>
        </p:spPr>
        <p:txBody>
          <a:bodyPr/>
          <a:lstStyle>
            <a:lvl1pPr>
              <a:defRPr/>
            </a:lvl1pPr>
          </a:lstStyle>
          <a:p>
            <a:endParaRPr lang="es-CO"/>
          </a:p>
        </p:txBody>
      </p:sp>
      <p:sp>
        <p:nvSpPr>
          <p:cNvPr id="8" name="7 Marcador de número de diapositiva"/>
          <p:cNvSpPr>
            <a:spLocks noGrp="1"/>
          </p:cNvSpPr>
          <p:nvPr>
            <p:ph type="sldNum" sz="quarter" idx="12"/>
          </p:nvPr>
        </p:nvSpPr>
        <p:spPr>
          <a:xfrm>
            <a:off x="6553200" y="6245225"/>
            <a:ext cx="2133600" cy="476250"/>
          </a:xfrm>
          <a:prstGeom prst="rect">
            <a:avLst/>
          </a:prstGeom>
        </p:spPr>
        <p:txBody>
          <a:bodyPr/>
          <a:lstStyle>
            <a:lvl1pPr>
              <a:defRPr/>
            </a:lvl1pPr>
          </a:lstStyle>
          <a:p>
            <a:fld id="{21D28C28-D5D5-488A-B987-E550F760C617}" type="slidenum">
              <a:rPr lang="es-CO"/>
              <a:pPr/>
              <a:t>‹Nº›</a:t>
            </a:fld>
            <a:endParaRPr lang="es-CO"/>
          </a:p>
        </p:txBody>
      </p:sp>
    </p:spTree>
    <p:extLst>
      <p:ext uri="{BB962C8B-B14F-4D97-AF65-F5344CB8AC3E}">
        <p14:creationId xmlns:p14="http://schemas.microsoft.com/office/powerpoint/2010/main" val="3720504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2162"/>
          </a:xfrm>
          <a:prstGeom prst="rect">
            <a:avLst/>
          </a:prstGeo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295400"/>
            <a:ext cx="8229600" cy="4830763"/>
          </a:xfrm>
          <a:prstGeom prst="rect">
            <a:avLst/>
          </a:prstGeom>
        </p:spPr>
        <p:txBody>
          <a:bodyPr>
            <a:normAutofit/>
          </a:bodyPr>
          <a:lstStyle/>
          <a:p>
            <a:pPr lvl="0"/>
            <a:endParaRPr lang="es-ES" noProof="0" smtClean="0"/>
          </a:p>
        </p:txBody>
      </p:sp>
      <p:sp>
        <p:nvSpPr>
          <p:cNvPr id="4" name="10 Marcador de fecha"/>
          <p:cNvSpPr>
            <a:spLocks noGrp="1"/>
          </p:cNvSpPr>
          <p:nvPr>
            <p:ph type="dt" sz="half" idx="10"/>
          </p:nvPr>
        </p:nvSpPr>
        <p:spPr>
          <a:xfrm>
            <a:off x="6477000" y="76200"/>
            <a:ext cx="2514600" cy="288925"/>
          </a:xfrm>
          <a:prstGeom prst="rect">
            <a:avLst/>
          </a:prstGeom>
        </p:spPr>
        <p:txBody>
          <a:bodyPr/>
          <a:lstStyle>
            <a:lvl1pPr>
              <a:defRPr/>
            </a:lvl1pPr>
          </a:lstStyle>
          <a:p>
            <a:pPr>
              <a:defRPr/>
            </a:pPr>
            <a:endParaRPr lang="es-ES"/>
          </a:p>
        </p:txBody>
      </p:sp>
    </p:spTree>
    <p:extLst>
      <p:ext uri="{BB962C8B-B14F-4D97-AF65-F5344CB8AC3E}">
        <p14:creationId xmlns:p14="http://schemas.microsoft.com/office/powerpoint/2010/main" val="81012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Sólo el título">
    <p:spTree>
      <p:nvGrpSpPr>
        <p:cNvPr id="1" name=""/>
        <p:cNvGrpSpPr/>
        <p:nvPr/>
      </p:nvGrpSpPr>
      <p:grpSpPr>
        <a:xfrm>
          <a:off x="0" y="0"/>
          <a:ext cx="0" cy="0"/>
          <a:chOff x="0" y="0"/>
          <a:chExt cx="0" cy="0"/>
        </a:xfrm>
      </p:grpSpPr>
      <p:sp>
        <p:nvSpPr>
          <p:cNvPr id="2" name="10 Marcador de fecha"/>
          <p:cNvSpPr>
            <a:spLocks noGrp="1"/>
          </p:cNvSpPr>
          <p:nvPr>
            <p:ph type="dt" sz="half" idx="10"/>
          </p:nvPr>
        </p:nvSpPr>
        <p:spPr>
          <a:xfrm>
            <a:off x="6477000" y="76200"/>
            <a:ext cx="2514600" cy="288925"/>
          </a:xfrm>
          <a:prstGeom prst="rect">
            <a:avLst/>
          </a:prstGeom>
        </p:spPr>
        <p:txBody>
          <a:bodyPr/>
          <a:lstStyle>
            <a:lvl1pPr>
              <a:defRPr/>
            </a:lvl1pPr>
          </a:lstStyle>
          <a:p>
            <a:pPr>
              <a:defRPr/>
            </a:pPr>
            <a:endParaRPr lang="es-ES"/>
          </a:p>
        </p:txBody>
      </p:sp>
    </p:spTree>
    <p:extLst>
      <p:ext uri="{BB962C8B-B14F-4D97-AF65-F5344CB8AC3E}">
        <p14:creationId xmlns:p14="http://schemas.microsoft.com/office/powerpoint/2010/main" val="299370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1615435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70037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934522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2626594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659976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456085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816151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p>
        </p:txBody>
      </p:sp>
      <p:sp>
        <p:nvSpPr>
          <p:cNvPr id="1045"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p>
        </p:txBody>
      </p:sp>
      <p:sp>
        <p:nvSpPr>
          <p:cNvPr id="1047"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p:spPr>
        <p:txBody>
          <a:bodyPr/>
          <a:lstStyle/>
          <a:p>
            <a:pPr>
              <a:defRPr/>
            </a:pPr>
            <a:endParaRPr lang="es-ES"/>
          </a:p>
        </p:txBody>
      </p:sp>
      <p:sp>
        <p:nvSpPr>
          <p:cNvPr id="1048"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p:spPr>
        <p:txBody>
          <a:bodyPr/>
          <a:lstStyle/>
          <a:p>
            <a:pPr>
              <a:defRPr/>
            </a:pPr>
            <a:endParaRPr lang="es-ES"/>
          </a:p>
        </p:txBody>
      </p:sp>
      <p:pic>
        <p:nvPicPr>
          <p:cNvPr id="8" name="Picture 9" descr="H:\UDE\Logo\UFA.jpg"/>
          <p:cNvPicPr/>
          <p:nvPr userDrawn="1"/>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88224" y="5921040"/>
            <a:ext cx="2327596" cy="648370"/>
          </a:xfrm>
          <a:prstGeom prst="rect">
            <a:avLst/>
          </a:prstGeom>
          <a:noFill/>
          <a:ln>
            <a:noFill/>
          </a:ln>
        </p:spPr>
      </p:pic>
    </p:spTree>
    <p:extLst>
      <p:ext uri="{BB962C8B-B14F-4D97-AF65-F5344CB8AC3E}">
        <p14:creationId xmlns:p14="http://schemas.microsoft.com/office/powerpoint/2010/main" val="29042253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H:\UDE\Logo\UFA.jpg"/>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1" y="1"/>
            <a:ext cx="1691712" cy="548680"/>
          </a:xfrm>
          <a:prstGeom prst="rect">
            <a:avLst/>
          </a:prstGeom>
          <a:noFill/>
          <a:ln>
            <a:noFill/>
          </a:ln>
        </p:spPr>
      </p:pic>
    </p:spTree>
    <p:extLst>
      <p:ext uri="{BB962C8B-B14F-4D97-AF65-F5344CB8AC3E}">
        <p14:creationId xmlns:p14="http://schemas.microsoft.com/office/powerpoint/2010/main" val="18574115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gif"/><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p:cNvSpPr>
          <p:nvPr/>
        </p:nvSpPr>
        <p:spPr>
          <a:xfrm>
            <a:off x="1763688" y="980728"/>
            <a:ext cx="6400800" cy="1752600"/>
          </a:xfrm>
          <a:prstGeom prst="rect">
            <a:avLst/>
          </a:prstGeom>
        </p:spPr>
        <p:txBody>
          <a:bodyPr>
            <a:normAutofit lnSpcReduction="10000"/>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ctr">
              <a:buNone/>
            </a:pPr>
            <a:r>
              <a:rPr lang="es-EC" b="1" dirty="0" smtClean="0">
                <a:solidFill>
                  <a:schemeClr val="tx1"/>
                </a:solidFill>
              </a:rPr>
              <a:t>“ANÁLISIS DEL DISEÑO CURRICULAR VIGENTE DE LOS CURSOS DE LA ESCUELA DE EQUITACIÓN DE LA F.T. , PROPUESTA DE DISEÑO CURRICULAR POR COMPETENCIAS”</a:t>
            </a:r>
            <a:endParaRPr lang="es-EC" b="1" dirty="0">
              <a:solidFill>
                <a:schemeClr val="tx1"/>
              </a:solidFill>
            </a:endParaRPr>
          </a:p>
        </p:txBody>
      </p:sp>
      <p:sp>
        <p:nvSpPr>
          <p:cNvPr id="4" name="1 Título"/>
          <p:cNvSpPr txBox="1">
            <a:spLocks/>
          </p:cNvSpPr>
          <p:nvPr/>
        </p:nvSpPr>
        <p:spPr>
          <a:xfrm>
            <a:off x="2091247" y="3432544"/>
            <a:ext cx="5745682" cy="2221819"/>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C" sz="2400" b="1" dirty="0" smtClean="0"/>
          </a:p>
          <a:p>
            <a:r>
              <a:rPr lang="es-EC" sz="4300" b="1" dirty="0" smtClean="0">
                <a:latin typeface="Arial" pitchFamily="34" charset="0"/>
                <a:cs typeface="Arial" pitchFamily="34" charset="0"/>
              </a:rPr>
              <a:t>AUTOR</a:t>
            </a:r>
            <a:r>
              <a:rPr lang="es-EC" sz="4300" b="1" dirty="0">
                <a:latin typeface="Arial" pitchFamily="34" charset="0"/>
                <a:cs typeface="Arial" pitchFamily="34" charset="0"/>
              </a:rPr>
              <a:t>: PÁLIZ ARROYO JULIO CÉSAR</a:t>
            </a:r>
            <a:endParaRPr lang="es-EC" sz="4300" dirty="0">
              <a:latin typeface="Arial" pitchFamily="34" charset="0"/>
              <a:cs typeface="Arial" pitchFamily="34" charset="0"/>
            </a:endParaRPr>
          </a:p>
          <a:p>
            <a:r>
              <a:rPr lang="es-EC" sz="4300" b="1" dirty="0">
                <a:latin typeface="Arial" pitchFamily="34" charset="0"/>
                <a:cs typeface="Arial" pitchFamily="34" charset="0"/>
              </a:rPr>
              <a:t> </a:t>
            </a:r>
            <a:endParaRPr lang="es-EC" sz="4300" dirty="0">
              <a:latin typeface="Arial" pitchFamily="34" charset="0"/>
              <a:cs typeface="Arial" pitchFamily="34" charset="0"/>
            </a:endParaRPr>
          </a:p>
          <a:p>
            <a:r>
              <a:rPr lang="es-EC" sz="4300" b="1" dirty="0">
                <a:latin typeface="Arial" pitchFamily="34" charset="0"/>
                <a:cs typeface="Arial" pitchFamily="34" charset="0"/>
              </a:rPr>
              <a:t>DIRECTOR: DR. BARBA M., JORGE</a:t>
            </a:r>
            <a:endParaRPr lang="es-EC" sz="4300" dirty="0">
              <a:latin typeface="Arial" pitchFamily="34" charset="0"/>
              <a:cs typeface="Arial" pitchFamily="34" charset="0"/>
            </a:endParaRPr>
          </a:p>
          <a:p>
            <a:r>
              <a:rPr lang="es-EC" sz="4300" b="1" dirty="0">
                <a:latin typeface="Arial" pitchFamily="34" charset="0"/>
                <a:cs typeface="Arial" pitchFamily="34" charset="0"/>
              </a:rPr>
              <a:t>CODIRECTORA: </a:t>
            </a:r>
            <a:r>
              <a:rPr lang="es-EC" sz="4300" b="1" dirty="0" err="1">
                <a:latin typeface="Arial" pitchFamily="34" charset="0"/>
                <a:cs typeface="Arial" pitchFamily="34" charset="0"/>
              </a:rPr>
              <a:t>Msc</a:t>
            </a:r>
            <a:r>
              <a:rPr lang="es-EC" sz="4300" b="1" dirty="0">
                <a:latin typeface="Arial" pitchFamily="34" charset="0"/>
                <a:cs typeface="Arial" pitchFamily="34" charset="0"/>
              </a:rPr>
              <a:t>. ORTIZ, PAULINA</a:t>
            </a:r>
            <a:endParaRPr lang="es-EC" sz="4300" dirty="0">
              <a:latin typeface="Arial" pitchFamily="34" charset="0"/>
              <a:cs typeface="Arial" pitchFamily="34" charset="0"/>
            </a:endParaRPr>
          </a:p>
          <a:p>
            <a:r>
              <a:rPr lang="es-EC" sz="4300" b="1" dirty="0">
                <a:latin typeface="Arial" pitchFamily="34" charset="0"/>
                <a:cs typeface="Arial" pitchFamily="34" charset="0"/>
              </a:rPr>
              <a:t> </a:t>
            </a:r>
            <a:endParaRPr lang="es-EC" sz="4300" dirty="0">
              <a:latin typeface="Arial" pitchFamily="34" charset="0"/>
              <a:cs typeface="Arial" pitchFamily="34" charset="0"/>
            </a:endParaRPr>
          </a:p>
          <a:p>
            <a:r>
              <a:rPr lang="es-EC" sz="4300" b="1" dirty="0">
                <a:latin typeface="Arial" pitchFamily="34" charset="0"/>
                <a:cs typeface="Arial" pitchFamily="34" charset="0"/>
              </a:rPr>
              <a:t>SANGOLQUÍ</a:t>
            </a:r>
            <a:endParaRPr lang="es-EC" sz="4300" dirty="0">
              <a:latin typeface="Arial" pitchFamily="34" charset="0"/>
              <a:cs typeface="Arial" pitchFamily="34" charset="0"/>
            </a:endParaRPr>
          </a:p>
          <a:p>
            <a:r>
              <a:rPr lang="es-EC" sz="4300" b="1" dirty="0">
                <a:latin typeface="Arial" pitchFamily="34" charset="0"/>
                <a:cs typeface="Arial" pitchFamily="34" charset="0"/>
              </a:rPr>
              <a:t>2015</a:t>
            </a:r>
            <a:endParaRPr lang="es-EC" sz="4300" dirty="0">
              <a:latin typeface="Arial" pitchFamily="34" charset="0"/>
              <a:cs typeface="Arial" pitchFamily="34" charset="0"/>
            </a:endParaRPr>
          </a:p>
          <a:p>
            <a:endParaRPr lang="es-EC" sz="2400" dirty="0"/>
          </a:p>
        </p:txBody>
      </p:sp>
    </p:spTree>
    <p:extLst>
      <p:ext uri="{BB962C8B-B14F-4D97-AF65-F5344CB8AC3E}">
        <p14:creationId xmlns:p14="http://schemas.microsoft.com/office/powerpoint/2010/main" val="1290471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1947254" y="5891272"/>
            <a:ext cx="65150" cy="6515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4 Elipse"/>
          <p:cNvSpPr/>
          <p:nvPr/>
        </p:nvSpPr>
        <p:spPr>
          <a:xfrm>
            <a:off x="1821061" y="5948038"/>
            <a:ext cx="65150" cy="6515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5 Elipse"/>
          <p:cNvSpPr/>
          <p:nvPr/>
        </p:nvSpPr>
        <p:spPr>
          <a:xfrm>
            <a:off x="1693108" y="5996771"/>
            <a:ext cx="65150" cy="6515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6 Elipse"/>
          <p:cNvSpPr/>
          <p:nvPr/>
        </p:nvSpPr>
        <p:spPr>
          <a:xfrm>
            <a:off x="1563981" y="6037472"/>
            <a:ext cx="65150" cy="6515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7 Elipse"/>
          <p:cNvSpPr/>
          <p:nvPr/>
        </p:nvSpPr>
        <p:spPr>
          <a:xfrm>
            <a:off x="1433680" y="6070139"/>
            <a:ext cx="65150" cy="6515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8 Elipse"/>
          <p:cNvSpPr/>
          <p:nvPr/>
        </p:nvSpPr>
        <p:spPr>
          <a:xfrm>
            <a:off x="2736104" y="5309149"/>
            <a:ext cx="65150" cy="6515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9 Elipse"/>
          <p:cNvSpPr/>
          <p:nvPr/>
        </p:nvSpPr>
        <p:spPr>
          <a:xfrm>
            <a:off x="2627520" y="5415720"/>
            <a:ext cx="65150" cy="6515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10 Elipse"/>
          <p:cNvSpPr/>
          <p:nvPr/>
        </p:nvSpPr>
        <p:spPr>
          <a:xfrm>
            <a:off x="3236766" y="4650982"/>
            <a:ext cx="65150" cy="6515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11 Elipse"/>
          <p:cNvSpPr/>
          <p:nvPr/>
        </p:nvSpPr>
        <p:spPr>
          <a:xfrm>
            <a:off x="3594801" y="3904451"/>
            <a:ext cx="65150" cy="6515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12 Elipse"/>
          <p:cNvSpPr/>
          <p:nvPr/>
        </p:nvSpPr>
        <p:spPr>
          <a:xfrm>
            <a:off x="3816078" y="3130608"/>
            <a:ext cx="65150" cy="6515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13 Elipse"/>
          <p:cNvSpPr/>
          <p:nvPr/>
        </p:nvSpPr>
        <p:spPr>
          <a:xfrm>
            <a:off x="3917619" y="2368012"/>
            <a:ext cx="65150" cy="6515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14 Elipse"/>
          <p:cNvSpPr/>
          <p:nvPr/>
        </p:nvSpPr>
        <p:spPr>
          <a:xfrm>
            <a:off x="3766188" y="1370853"/>
            <a:ext cx="65150" cy="6515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15 Elipse"/>
          <p:cNvSpPr/>
          <p:nvPr/>
        </p:nvSpPr>
        <p:spPr>
          <a:xfrm>
            <a:off x="3864207" y="1295879"/>
            <a:ext cx="65150" cy="6515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16 Elipse"/>
          <p:cNvSpPr/>
          <p:nvPr/>
        </p:nvSpPr>
        <p:spPr>
          <a:xfrm>
            <a:off x="4059659" y="1295879"/>
            <a:ext cx="65150" cy="6515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17 Elipse"/>
          <p:cNvSpPr/>
          <p:nvPr/>
        </p:nvSpPr>
        <p:spPr>
          <a:xfrm>
            <a:off x="4157678" y="1370853"/>
            <a:ext cx="65150" cy="6515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18 Elipse"/>
          <p:cNvSpPr/>
          <p:nvPr/>
        </p:nvSpPr>
        <p:spPr>
          <a:xfrm>
            <a:off x="3962227" y="1378886"/>
            <a:ext cx="65150" cy="6515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19 Elipse"/>
          <p:cNvSpPr/>
          <p:nvPr/>
        </p:nvSpPr>
        <p:spPr>
          <a:xfrm>
            <a:off x="3962227" y="1536868"/>
            <a:ext cx="65150" cy="6515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46 Rectángulo redondeado"/>
          <p:cNvSpPr/>
          <p:nvPr/>
        </p:nvSpPr>
        <p:spPr>
          <a:xfrm>
            <a:off x="1023969" y="6220339"/>
            <a:ext cx="7972560" cy="59303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47 Rectángulo"/>
          <p:cNvSpPr/>
          <p:nvPr/>
        </p:nvSpPr>
        <p:spPr>
          <a:xfrm>
            <a:off x="1077852" y="6249288"/>
            <a:ext cx="7864794" cy="5351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7670" tIns="22860" rIns="22860" bIns="22860" numCol="1" spcCol="1270" anchor="ctr" anchorCtr="0">
            <a:noAutofit/>
          </a:bodyPr>
          <a:lstStyle/>
          <a:p>
            <a:pPr lvl="0" algn="l" defTabSz="266700" rtl="0">
              <a:lnSpc>
                <a:spcPct val="90000"/>
              </a:lnSpc>
              <a:spcBef>
                <a:spcPct val="0"/>
              </a:spcBef>
              <a:spcAft>
                <a:spcPct val="35000"/>
              </a:spcAft>
            </a:pPr>
            <a:r>
              <a:rPr lang="es-ES" sz="1600" kern="1200" dirty="0" smtClean="0"/>
              <a:t>Aprendizajes que se consideran imprescindibles</a:t>
            </a:r>
            <a:endParaRPr lang="es-EC" sz="1600" kern="1200" dirty="0"/>
          </a:p>
        </p:txBody>
      </p:sp>
      <p:sp>
        <p:nvSpPr>
          <p:cNvPr id="22" name="21 Elipse"/>
          <p:cNvSpPr/>
          <p:nvPr/>
        </p:nvSpPr>
        <p:spPr>
          <a:xfrm>
            <a:off x="683567" y="5826380"/>
            <a:ext cx="652092" cy="652277"/>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s-EC" sz="2800" b="1" dirty="0" smtClean="0"/>
              <a:t>7</a:t>
            </a:r>
            <a:endParaRPr lang="es-EC" sz="2800" b="1" dirty="0"/>
          </a:p>
        </p:txBody>
      </p:sp>
      <p:sp>
        <p:nvSpPr>
          <p:cNvPr id="45" name="44 Rectángulo redondeado"/>
          <p:cNvSpPr/>
          <p:nvPr/>
        </p:nvSpPr>
        <p:spPr>
          <a:xfrm>
            <a:off x="2308505" y="5555767"/>
            <a:ext cx="6716717" cy="540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45 Rectángulo"/>
          <p:cNvSpPr/>
          <p:nvPr/>
        </p:nvSpPr>
        <p:spPr>
          <a:xfrm>
            <a:off x="2450958" y="5582127"/>
            <a:ext cx="6657546" cy="4872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7670" tIns="22860" rIns="22860" bIns="22860" numCol="1" spcCol="1270" anchor="ctr" anchorCtr="0">
            <a:noAutofit/>
          </a:bodyPr>
          <a:lstStyle/>
          <a:p>
            <a:pPr lvl="0" algn="l" defTabSz="266700" rtl="0">
              <a:lnSpc>
                <a:spcPct val="90000"/>
              </a:lnSpc>
              <a:spcBef>
                <a:spcPct val="0"/>
              </a:spcBef>
              <a:spcAft>
                <a:spcPct val="35000"/>
              </a:spcAft>
            </a:pPr>
            <a:r>
              <a:rPr lang="es-ES" sz="1600" kern="1200" dirty="0" smtClean="0"/>
              <a:t>Conocimientos útiles orientados a la aplicación de los saberes adquiridos, “saber hacer”</a:t>
            </a:r>
            <a:endParaRPr lang="es-EC" sz="1600" kern="1200" dirty="0"/>
          </a:p>
        </p:txBody>
      </p:sp>
      <p:sp>
        <p:nvSpPr>
          <p:cNvPr id="24" name="23 Elipse"/>
          <p:cNvSpPr/>
          <p:nvPr/>
        </p:nvSpPr>
        <p:spPr>
          <a:xfrm>
            <a:off x="2008296" y="5344938"/>
            <a:ext cx="652092" cy="652277"/>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s-EC" sz="2800" b="1" dirty="0" smtClean="0"/>
              <a:t>6</a:t>
            </a:r>
            <a:endParaRPr lang="es-EC" sz="2800" b="1" dirty="0"/>
          </a:p>
        </p:txBody>
      </p:sp>
      <p:sp>
        <p:nvSpPr>
          <p:cNvPr id="43" name="42 Rectángulo redondeado"/>
          <p:cNvSpPr/>
          <p:nvPr/>
        </p:nvSpPr>
        <p:spPr>
          <a:xfrm>
            <a:off x="2949712" y="4899205"/>
            <a:ext cx="6075509" cy="540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43 Rectángulo"/>
          <p:cNvSpPr/>
          <p:nvPr/>
        </p:nvSpPr>
        <p:spPr>
          <a:xfrm>
            <a:off x="3018370" y="4925565"/>
            <a:ext cx="6018126" cy="4872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7670" tIns="22860" rIns="22860" bIns="22860" numCol="1" spcCol="1270" anchor="ctr" anchorCtr="0">
            <a:noAutofit/>
          </a:bodyPr>
          <a:lstStyle/>
          <a:p>
            <a:pPr lvl="0" algn="l" defTabSz="266700" rtl="0">
              <a:lnSpc>
                <a:spcPct val="90000"/>
              </a:lnSpc>
              <a:spcBef>
                <a:spcPct val="0"/>
              </a:spcBef>
              <a:spcAft>
                <a:spcPct val="35000"/>
              </a:spcAft>
            </a:pPr>
            <a:r>
              <a:rPr lang="es-ES" kern="1200" dirty="0" smtClean="0"/>
              <a:t>Aplicación de saberes a diferentes situaciones y contextos</a:t>
            </a:r>
            <a:endParaRPr lang="es-EC" kern="1200" dirty="0"/>
          </a:p>
        </p:txBody>
      </p:sp>
      <p:sp>
        <p:nvSpPr>
          <p:cNvPr id="26" name="25 Elipse"/>
          <p:cNvSpPr/>
          <p:nvPr/>
        </p:nvSpPr>
        <p:spPr>
          <a:xfrm>
            <a:off x="2661563" y="4688377"/>
            <a:ext cx="652092" cy="652277"/>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s-EC" sz="2800" b="1" dirty="0" smtClean="0"/>
              <a:t>5</a:t>
            </a:r>
            <a:endParaRPr lang="es-EC" sz="2800" b="1" dirty="0"/>
          </a:p>
        </p:txBody>
      </p:sp>
      <p:sp>
        <p:nvSpPr>
          <p:cNvPr id="41" name="40 Rectángulo redondeado"/>
          <p:cNvSpPr/>
          <p:nvPr/>
        </p:nvSpPr>
        <p:spPr>
          <a:xfrm>
            <a:off x="3439208" y="4175703"/>
            <a:ext cx="5614529" cy="540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41 Rectángulo"/>
          <p:cNvSpPr/>
          <p:nvPr/>
        </p:nvSpPr>
        <p:spPr>
          <a:xfrm>
            <a:off x="3467724" y="4202063"/>
            <a:ext cx="5557497" cy="4872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7670" tIns="22860" rIns="22860" bIns="22860" numCol="1" spcCol="1270" anchor="ctr" anchorCtr="0">
            <a:noAutofit/>
          </a:bodyPr>
          <a:lstStyle/>
          <a:p>
            <a:pPr lvl="0" algn="just" defTabSz="266700" rtl="0">
              <a:lnSpc>
                <a:spcPct val="90000"/>
              </a:lnSpc>
              <a:spcBef>
                <a:spcPct val="0"/>
              </a:spcBef>
              <a:spcAft>
                <a:spcPct val="35000"/>
              </a:spcAft>
            </a:pPr>
            <a:r>
              <a:rPr lang="es-ES" sz="1600" kern="1200" dirty="0" smtClean="0"/>
              <a:t>Integración de los conocimientos poniéndolos en relación con los distintos tipos de contenidos.</a:t>
            </a:r>
            <a:endParaRPr lang="es-EC" sz="1600" kern="1200" dirty="0"/>
          </a:p>
        </p:txBody>
      </p:sp>
      <p:sp>
        <p:nvSpPr>
          <p:cNvPr id="28" name="27 Elipse"/>
          <p:cNvSpPr/>
          <p:nvPr/>
        </p:nvSpPr>
        <p:spPr>
          <a:xfrm>
            <a:off x="3077705" y="3965410"/>
            <a:ext cx="652092" cy="652277"/>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s-EC" sz="2800" b="1" dirty="0" smtClean="0"/>
              <a:t>4</a:t>
            </a:r>
            <a:endParaRPr lang="es-EC" sz="2800" b="1" dirty="0"/>
          </a:p>
        </p:txBody>
      </p:sp>
      <p:sp>
        <p:nvSpPr>
          <p:cNvPr id="39" name="38 Rectángulo redondeado"/>
          <p:cNvSpPr/>
          <p:nvPr/>
        </p:nvSpPr>
        <p:spPr>
          <a:xfrm>
            <a:off x="3750438" y="3356992"/>
            <a:ext cx="5331122" cy="612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39 Rectángulo"/>
          <p:cNvSpPr/>
          <p:nvPr/>
        </p:nvSpPr>
        <p:spPr>
          <a:xfrm>
            <a:off x="3765133" y="3397936"/>
            <a:ext cx="5274436" cy="54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7670" tIns="22860" rIns="22860" bIns="22860" numCol="1" spcCol="1270" anchor="ctr" anchorCtr="0">
            <a:noAutofit/>
          </a:bodyPr>
          <a:lstStyle/>
          <a:p>
            <a:pPr lvl="0" algn="just" defTabSz="266700" rtl="0">
              <a:lnSpc>
                <a:spcPct val="90000"/>
              </a:lnSpc>
              <a:spcBef>
                <a:spcPct val="0"/>
              </a:spcBef>
              <a:spcAft>
                <a:spcPct val="35000"/>
              </a:spcAft>
            </a:pPr>
            <a:r>
              <a:rPr lang="es-ES" sz="1500" kern="1200" dirty="0" smtClean="0"/>
              <a:t>Una persona competente se la puede considerar como aquella que dispone de los recursos necesarios para adaptarse al medio</a:t>
            </a:r>
            <a:endParaRPr lang="es-EC" sz="1500" kern="1200" dirty="0"/>
          </a:p>
        </p:txBody>
      </p:sp>
      <p:sp>
        <p:nvSpPr>
          <p:cNvPr id="30" name="29 Elipse"/>
          <p:cNvSpPr/>
          <p:nvPr/>
        </p:nvSpPr>
        <p:spPr>
          <a:xfrm>
            <a:off x="3374697" y="3199600"/>
            <a:ext cx="652092" cy="652277"/>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s-EC" sz="2800" b="1" dirty="0" smtClean="0"/>
              <a:t>3</a:t>
            </a:r>
            <a:endParaRPr lang="es-EC" sz="2800" b="1" dirty="0"/>
          </a:p>
        </p:txBody>
      </p:sp>
      <p:sp>
        <p:nvSpPr>
          <p:cNvPr id="37" name="36 Rectángulo redondeado"/>
          <p:cNvSpPr/>
          <p:nvPr/>
        </p:nvSpPr>
        <p:spPr>
          <a:xfrm>
            <a:off x="3968707" y="2649974"/>
            <a:ext cx="5112853" cy="540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37 Rectángulo"/>
          <p:cNvSpPr/>
          <p:nvPr/>
        </p:nvSpPr>
        <p:spPr>
          <a:xfrm>
            <a:off x="3996529" y="2676334"/>
            <a:ext cx="5057209" cy="4872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7670" tIns="22860" rIns="22860" bIns="22860" numCol="1" spcCol="1270" anchor="ctr" anchorCtr="0">
            <a:noAutofit/>
          </a:bodyPr>
          <a:lstStyle/>
          <a:p>
            <a:pPr lvl="0" algn="just" defTabSz="266700" rtl="0">
              <a:lnSpc>
                <a:spcPct val="90000"/>
              </a:lnSpc>
              <a:spcBef>
                <a:spcPct val="0"/>
              </a:spcBef>
              <a:spcAft>
                <a:spcPct val="35000"/>
              </a:spcAft>
            </a:pPr>
            <a:r>
              <a:rPr lang="es-ES" sz="1600" kern="1200" dirty="0" smtClean="0"/>
              <a:t>Poseer los conocimientos básicos y relevantes del entorno en que vive;</a:t>
            </a:r>
            <a:endParaRPr lang="es-EC" sz="1600" kern="1200" dirty="0"/>
          </a:p>
        </p:txBody>
      </p:sp>
      <p:sp>
        <p:nvSpPr>
          <p:cNvPr id="32" name="31 Elipse"/>
          <p:cNvSpPr/>
          <p:nvPr/>
        </p:nvSpPr>
        <p:spPr>
          <a:xfrm>
            <a:off x="3543737" y="2439146"/>
            <a:ext cx="652092" cy="652277"/>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s-EC" sz="2800" b="1" dirty="0" smtClean="0"/>
              <a:t>2</a:t>
            </a:r>
            <a:endParaRPr lang="es-EC" sz="2800" b="1" dirty="0"/>
          </a:p>
        </p:txBody>
      </p:sp>
      <p:sp>
        <p:nvSpPr>
          <p:cNvPr id="35" name="34 Rectángulo redondeado"/>
          <p:cNvSpPr/>
          <p:nvPr/>
        </p:nvSpPr>
        <p:spPr>
          <a:xfrm>
            <a:off x="4048308" y="1916832"/>
            <a:ext cx="5060195" cy="540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35 Rectángulo"/>
          <p:cNvSpPr/>
          <p:nvPr/>
        </p:nvSpPr>
        <p:spPr>
          <a:xfrm>
            <a:off x="4075252" y="1943192"/>
            <a:ext cx="5006308" cy="4872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7670" tIns="22860" rIns="22860" bIns="22860" numCol="1" spcCol="1270" anchor="ctr" anchorCtr="0">
            <a:noAutofit/>
          </a:bodyPr>
          <a:lstStyle/>
          <a:p>
            <a:pPr lvl="0" algn="just" defTabSz="266700" rtl="0">
              <a:lnSpc>
                <a:spcPct val="90000"/>
              </a:lnSpc>
              <a:spcBef>
                <a:spcPct val="0"/>
              </a:spcBef>
              <a:spcAft>
                <a:spcPct val="35000"/>
              </a:spcAft>
            </a:pPr>
            <a:r>
              <a:rPr lang="es-ES" sz="1600" kern="1200" dirty="0" smtClean="0"/>
              <a:t>Dominar unas destrezas necesarias para la vida cotidiana;</a:t>
            </a:r>
            <a:endParaRPr lang="es-EC" sz="1600" kern="1200" dirty="0"/>
          </a:p>
        </p:txBody>
      </p:sp>
      <p:sp>
        <p:nvSpPr>
          <p:cNvPr id="34" name="33 Elipse"/>
          <p:cNvSpPr/>
          <p:nvPr/>
        </p:nvSpPr>
        <p:spPr>
          <a:xfrm>
            <a:off x="3635887" y="1706003"/>
            <a:ext cx="652092" cy="652277"/>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s-EC" sz="2800" b="1" dirty="0" smtClean="0"/>
              <a:t>1</a:t>
            </a:r>
            <a:endParaRPr lang="es-EC" sz="2800" b="1" dirty="0"/>
          </a:p>
        </p:txBody>
      </p:sp>
      <p:sp>
        <p:nvSpPr>
          <p:cNvPr id="49" name="48 Elipse"/>
          <p:cNvSpPr/>
          <p:nvPr/>
        </p:nvSpPr>
        <p:spPr>
          <a:xfrm>
            <a:off x="3961849" y="1196752"/>
            <a:ext cx="65150" cy="6515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49 Rectángulo"/>
          <p:cNvSpPr/>
          <p:nvPr/>
        </p:nvSpPr>
        <p:spPr>
          <a:xfrm>
            <a:off x="1022629" y="765204"/>
            <a:ext cx="4965462" cy="461665"/>
          </a:xfrm>
          <a:prstGeom prst="rect">
            <a:avLst/>
          </a:prstGeom>
        </p:spPr>
        <p:txBody>
          <a:bodyPr wrap="none">
            <a:spAutoFit/>
          </a:bodyPr>
          <a:lstStyle/>
          <a:p>
            <a:pPr algn="just"/>
            <a:r>
              <a:rPr lang="es-EC" sz="2400" b="1" dirty="0"/>
              <a:t>Hablar de competencias es hablar de:</a:t>
            </a:r>
          </a:p>
        </p:txBody>
      </p:sp>
      <p:sp>
        <p:nvSpPr>
          <p:cNvPr id="51" name="Título 1"/>
          <p:cNvSpPr txBox="1">
            <a:spLocks/>
          </p:cNvSpPr>
          <p:nvPr/>
        </p:nvSpPr>
        <p:spPr>
          <a:xfrm>
            <a:off x="1763688" y="44624"/>
            <a:ext cx="7357304" cy="612979"/>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MARCO TEÓRICO – COMPETENCIAS</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2" name="51 Rectángulo"/>
          <p:cNvSpPr/>
          <p:nvPr/>
        </p:nvSpPr>
        <p:spPr>
          <a:xfrm>
            <a:off x="35496" y="1268760"/>
            <a:ext cx="2970201" cy="3323987"/>
          </a:xfrm>
          <a:prstGeom prst="rect">
            <a:avLst/>
          </a:prstGeom>
        </p:spPr>
        <p:txBody>
          <a:bodyPr wrap="square">
            <a:spAutoFit/>
          </a:bodyPr>
          <a:lstStyle/>
          <a:p>
            <a:pPr algn="just"/>
            <a:r>
              <a:rPr lang="es-EC" sz="1400" dirty="0"/>
              <a:t>Para fines del Modelo Educativo de las Fuerzas Armadas, se entenderá que las competencias profesionales son el resultado de la integración esencial y generalizada de un complejo conjunto de elementos sustentados a partir de </a:t>
            </a:r>
            <a:r>
              <a:rPr lang="es-EC" sz="1400" b="1" dirty="0"/>
              <a:t>conocimientos, habilidades, valores y actitudes</a:t>
            </a:r>
            <a:r>
              <a:rPr lang="es-EC" sz="1400" dirty="0"/>
              <a:t>, necesarias para dominar el sistema de tareas que le permiten, de acuerdo a su clasificación y jerarquía, realizar un trabajo </a:t>
            </a:r>
            <a:r>
              <a:rPr lang="es-EC" sz="1400" b="1" dirty="0"/>
              <a:t>eficiente, eficaz y efectivo</a:t>
            </a:r>
            <a:r>
              <a:rPr lang="es-EC" sz="1400" dirty="0"/>
              <a:t>, para resolver problemas profesionales determinados y no determinados de forma autónoma y flexible. </a:t>
            </a:r>
          </a:p>
        </p:txBody>
      </p:sp>
    </p:spTree>
    <p:extLst>
      <p:ext uri="{BB962C8B-B14F-4D97-AF65-F5344CB8AC3E}">
        <p14:creationId xmlns:p14="http://schemas.microsoft.com/office/powerpoint/2010/main" val="539268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763688" y="44624"/>
            <a:ext cx="7357304" cy="612979"/>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MARCO TEÓRICO – COMPETENCIAS</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16 Flecha derecha"/>
          <p:cNvSpPr/>
          <p:nvPr/>
        </p:nvSpPr>
        <p:spPr>
          <a:xfrm>
            <a:off x="2555775" y="1305016"/>
            <a:ext cx="6516000" cy="2268000"/>
          </a:xfrm>
          <a:prstGeom prst="rightArrow">
            <a:avLst>
              <a:gd name="adj1" fmla="val 75000"/>
              <a:gd name="adj2" fmla="val 50000"/>
            </a:avLst>
          </a:prstGeom>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18" name="Flecha derecha 4"/>
          <p:cNvSpPr/>
          <p:nvPr/>
        </p:nvSpPr>
        <p:spPr>
          <a:xfrm>
            <a:off x="2708819" y="1737064"/>
            <a:ext cx="5425902" cy="14351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890"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EC" sz="1400" kern="1200" dirty="0" smtClean="0"/>
              <a:t>El planeamiento curricular se centra en el </a:t>
            </a:r>
            <a:r>
              <a:rPr lang="es-EC" sz="1400" b="1" kern="1200" dirty="0" smtClean="0"/>
              <a:t>para qué enseñar y el qué enseñar</a:t>
            </a:r>
            <a:r>
              <a:rPr lang="es-EC" sz="1400" kern="1200" dirty="0" smtClean="0"/>
              <a:t>, en función de los objetivos de la institución pero siempre respondiendo a las necesidades filosóficas, pedagógicas, políticas que fundamentan los responsables de su elaboración, siendo así que deben responder a las necesidades de una sociedad, la formación, el enseñar, el aprender, el papel de lo teórico-práctico y la organización de contenidos.</a:t>
            </a:r>
            <a:endParaRPr lang="es-EC" sz="1400" kern="1200" dirty="0"/>
          </a:p>
        </p:txBody>
      </p:sp>
      <p:grpSp>
        <p:nvGrpSpPr>
          <p:cNvPr id="8" name="7 Grupo"/>
          <p:cNvGrpSpPr/>
          <p:nvPr/>
        </p:nvGrpSpPr>
        <p:grpSpPr>
          <a:xfrm>
            <a:off x="291695" y="1491176"/>
            <a:ext cx="2417123" cy="1871265"/>
            <a:chOff x="76179" y="22167"/>
            <a:chExt cx="2417123" cy="1871265"/>
          </a:xfrm>
        </p:grpSpPr>
        <p:sp>
          <p:nvSpPr>
            <p:cNvPr id="15" name="14 Rectángulo redondeado"/>
            <p:cNvSpPr/>
            <p:nvPr/>
          </p:nvSpPr>
          <p:spPr>
            <a:xfrm>
              <a:off x="76179" y="22167"/>
              <a:ext cx="2417123" cy="1871265"/>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6" name="15 Rectángulo"/>
            <p:cNvSpPr/>
            <p:nvPr/>
          </p:nvSpPr>
          <p:spPr>
            <a:xfrm>
              <a:off x="167527" y="113515"/>
              <a:ext cx="2234427" cy="16885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C" sz="3200" b="1" kern="1200" dirty="0" smtClean="0"/>
                <a:t>EL CURRÍCULO</a:t>
              </a:r>
              <a:endParaRPr lang="es-EC" sz="3200" b="1" kern="1200" dirty="0"/>
            </a:p>
          </p:txBody>
        </p:sp>
      </p:grpSp>
      <p:sp>
        <p:nvSpPr>
          <p:cNvPr id="13" name="12 Flecha derecha"/>
          <p:cNvSpPr/>
          <p:nvPr/>
        </p:nvSpPr>
        <p:spPr>
          <a:xfrm>
            <a:off x="2555775" y="3681280"/>
            <a:ext cx="6516000" cy="2268000"/>
          </a:xfrm>
          <a:prstGeom prst="rightArrow">
            <a:avLst>
              <a:gd name="adj1" fmla="val 75000"/>
              <a:gd name="adj2" fmla="val 50000"/>
            </a:avLst>
          </a:prstGeom>
        </p:spPr>
        <p:style>
          <a:lnRef idx="1">
            <a:schemeClr val="accent3">
              <a:tint val="40000"/>
              <a:alpha val="90000"/>
              <a:hueOff val="10716850"/>
              <a:satOff val="-13793"/>
              <a:lumOff val="-1075"/>
              <a:alphaOff val="0"/>
            </a:schemeClr>
          </a:lnRef>
          <a:fillRef idx="1">
            <a:schemeClr val="accent3">
              <a:tint val="40000"/>
              <a:alpha val="90000"/>
              <a:hueOff val="10716850"/>
              <a:satOff val="-13793"/>
              <a:lumOff val="-1075"/>
              <a:alphaOff val="0"/>
            </a:schemeClr>
          </a:fillRef>
          <a:effectRef idx="0">
            <a:schemeClr val="accent3">
              <a:tint val="40000"/>
              <a:alpha val="90000"/>
              <a:hueOff val="10716850"/>
              <a:satOff val="-13793"/>
              <a:lumOff val="-1075"/>
              <a:alphaOff val="0"/>
            </a:schemeClr>
          </a:effectRef>
          <a:fontRef idx="minor">
            <a:schemeClr val="dk1">
              <a:hueOff val="0"/>
              <a:satOff val="0"/>
              <a:lumOff val="0"/>
              <a:alphaOff val="0"/>
            </a:schemeClr>
          </a:fontRef>
        </p:style>
      </p:sp>
      <p:sp>
        <p:nvSpPr>
          <p:cNvPr id="14" name="Flecha derecha 8"/>
          <p:cNvSpPr/>
          <p:nvPr/>
        </p:nvSpPr>
        <p:spPr>
          <a:xfrm>
            <a:off x="2708819" y="4068152"/>
            <a:ext cx="5408008" cy="14709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255" tIns="8255" rIns="8255" bIns="8255" numCol="1" spcCol="1270" anchor="ctr" anchorCtr="0">
            <a:noAutofit/>
          </a:bodyPr>
          <a:lstStyle/>
          <a:p>
            <a:pPr marL="114300" lvl="1" indent="-114300" algn="just" defTabSz="577850">
              <a:lnSpc>
                <a:spcPct val="90000"/>
              </a:lnSpc>
              <a:spcBef>
                <a:spcPct val="0"/>
              </a:spcBef>
              <a:spcAft>
                <a:spcPct val="15000"/>
              </a:spcAft>
              <a:buChar char="••"/>
            </a:pPr>
            <a:r>
              <a:rPr lang="es-EC" sz="1300" kern="1200" dirty="0" smtClean="0"/>
              <a:t>Competencia, es un hecho pedagógico que permite concretar un modelo de enseñanza centrado en el alumno, basándose en principios de la denominada Escuela Nueva, </a:t>
            </a:r>
            <a:r>
              <a:rPr lang="es-EC" sz="1300" b="1" kern="1200" dirty="0" smtClean="0"/>
              <a:t>en donde la actividad, el interés, el descubrimiento orientado por el docente</a:t>
            </a:r>
            <a:r>
              <a:rPr lang="es-EC" sz="1300" kern="1200" dirty="0" smtClean="0"/>
              <a:t>, son las características que la diferencian y cuya finalidad es la preparación para la vida. El enfoque por competencias supone cambios en la vida de los estudiantes dentro y fuera de la escuela, fomenta la responsabilidad individual y social, pero primordialmente el trabajo con otros y para otros.</a:t>
            </a:r>
            <a:endParaRPr lang="es-EC" sz="1300" kern="1200" dirty="0"/>
          </a:p>
        </p:txBody>
      </p:sp>
      <p:grpSp>
        <p:nvGrpSpPr>
          <p:cNvPr id="10" name="9 Grupo"/>
          <p:cNvGrpSpPr/>
          <p:nvPr/>
        </p:nvGrpSpPr>
        <p:grpSpPr>
          <a:xfrm>
            <a:off x="291695" y="3867997"/>
            <a:ext cx="2417123" cy="1871265"/>
            <a:chOff x="76179" y="2146708"/>
            <a:chExt cx="2417123" cy="1871265"/>
          </a:xfrm>
        </p:grpSpPr>
        <p:sp>
          <p:nvSpPr>
            <p:cNvPr id="11" name="10 Rectángulo redondeado"/>
            <p:cNvSpPr/>
            <p:nvPr/>
          </p:nvSpPr>
          <p:spPr>
            <a:xfrm>
              <a:off x="76179" y="2146708"/>
              <a:ext cx="2417123" cy="1871265"/>
            </a:xfrm>
            <a:prstGeom prst="roundRect">
              <a:avLst/>
            </a:prstGeom>
          </p:spPr>
          <p:style>
            <a:lnRef idx="0">
              <a:schemeClr val="lt1">
                <a:hueOff val="0"/>
                <a:satOff val="0"/>
                <a:lumOff val="0"/>
                <a:alphaOff val="0"/>
              </a:schemeClr>
            </a:lnRef>
            <a:fillRef idx="3">
              <a:schemeClr val="accent3">
                <a:hueOff val="11250264"/>
                <a:satOff val="-16880"/>
                <a:lumOff val="-2745"/>
                <a:alphaOff val="0"/>
              </a:schemeClr>
            </a:fillRef>
            <a:effectRef idx="2">
              <a:schemeClr val="accent3">
                <a:hueOff val="11250264"/>
                <a:satOff val="-16880"/>
                <a:lumOff val="-2745"/>
                <a:alphaOff val="0"/>
              </a:schemeClr>
            </a:effectRef>
            <a:fontRef idx="minor">
              <a:schemeClr val="lt1"/>
            </a:fontRef>
          </p:style>
        </p:sp>
        <p:sp>
          <p:nvSpPr>
            <p:cNvPr id="12" name="11 Rectángulo"/>
            <p:cNvSpPr/>
            <p:nvPr/>
          </p:nvSpPr>
          <p:spPr>
            <a:xfrm>
              <a:off x="167527" y="2238056"/>
              <a:ext cx="2234427" cy="16885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C" sz="3200" b="1" kern="1200" dirty="0" smtClean="0"/>
                <a:t>EL DISEÑO MODULAR</a:t>
              </a:r>
              <a:endParaRPr lang="es-EC" sz="3200" b="1" kern="1200" dirty="0"/>
            </a:p>
          </p:txBody>
        </p:sp>
      </p:grpSp>
    </p:spTree>
    <p:extLst>
      <p:ext uri="{BB962C8B-B14F-4D97-AF65-F5344CB8AC3E}">
        <p14:creationId xmlns:p14="http://schemas.microsoft.com/office/powerpoint/2010/main" val="249971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107504" y="1340768"/>
            <a:ext cx="8892480" cy="4993804"/>
          </a:xfrm>
          <a:prstGeom prst="rect">
            <a:avLst/>
          </a:prstGeom>
        </p:spPr>
        <p:txBody>
          <a:bodyPr anchor="ctr">
            <a:noAutofit/>
          </a:bodyPr>
          <a:lstStyle/>
          <a:p>
            <a:pPr algn="just"/>
            <a:r>
              <a:rPr lang="es-EC" sz="2200" kern="0" dirty="0">
                <a:solidFill>
                  <a:schemeClr val="tx1"/>
                </a:solidFill>
              </a:rPr>
              <a:t>Enseñar y evaluar son procesos que se encuentran íntimamente ligados, guardan coherencia entre sí; diferenciados, pero complementarios e interrelacionados, deben estar orientados por las mismas concepciones, objetivos y propósitos para asegurar la calidad del aprendizaje, por eso la evaluación en este enfoque será coherente con los principios orientadores de la enseñanza</a:t>
            </a:r>
            <a:r>
              <a:rPr lang="es-EC" sz="2200" kern="0" dirty="0" smtClean="0">
                <a:solidFill>
                  <a:schemeClr val="tx1"/>
                </a:solidFill>
              </a:rPr>
              <a:t>.</a:t>
            </a:r>
          </a:p>
          <a:p>
            <a:pPr algn="just"/>
            <a:endParaRPr lang="es-EC" sz="2200" kern="0" dirty="0" smtClean="0">
              <a:solidFill>
                <a:schemeClr val="tx1"/>
              </a:solidFill>
            </a:endParaRPr>
          </a:p>
          <a:p>
            <a:pPr algn="just"/>
            <a:r>
              <a:rPr lang="es-EC" sz="2200" kern="0" dirty="0">
                <a:solidFill>
                  <a:schemeClr val="tx1"/>
                </a:solidFill>
              </a:rPr>
              <a:t>La evaluación se convierte en un proceso continuo y sistemático, dado que no se refiere a un hecho puntual o una actividad aislada, sino a una serie de actividades interrelacionadas. Los actores que intervienen en el proceso evaluativo son docentes, alumnos, responsables de los  centros y padres, quienes seleccionan, analizan e interpretan la información a partir de sus  representaciones e intereses, y emiten los juicios de valor sobre la base de sus propios criterios</a:t>
            </a:r>
          </a:p>
        </p:txBody>
      </p:sp>
      <p:sp>
        <p:nvSpPr>
          <p:cNvPr id="4" name="Título 1"/>
          <p:cNvSpPr txBox="1">
            <a:spLocks/>
          </p:cNvSpPr>
          <p:nvPr/>
        </p:nvSpPr>
        <p:spPr>
          <a:xfrm>
            <a:off x="1763688" y="44624"/>
            <a:ext cx="7357304" cy="1008112"/>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MARCO TEÓRICO – EVALUACIÓN DEL SISTEMA POR COMPETENCIAS</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103341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184246" y="1196752"/>
            <a:ext cx="8741390" cy="4902797"/>
          </a:xfrm>
          <a:prstGeom prst="rect">
            <a:avLst/>
          </a:prstGeom>
        </p:spPr>
        <p:txBody>
          <a:bodyPr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EC" sz="2400" dirty="0" smtClean="0"/>
              <a:t>¿El diseño curricular vigente en la Escuela de Equitación se encuentra acorde a las exigencias educativas?</a:t>
            </a:r>
          </a:p>
          <a:p>
            <a:pPr algn="just"/>
            <a:endParaRPr lang="es-EC" sz="2400" dirty="0" smtClean="0"/>
          </a:p>
          <a:p>
            <a:pPr algn="just"/>
            <a:r>
              <a:rPr lang="es-EC" sz="2400" dirty="0" smtClean="0"/>
              <a:t>¿Cómo elaborar el rediseño de la planificación curricular de los cursos de la Escuela de Equitación de la Fuerza Terrestre? </a:t>
            </a:r>
          </a:p>
          <a:p>
            <a:pPr algn="just"/>
            <a:endParaRPr lang="es-EC" sz="2400" dirty="0" smtClean="0"/>
          </a:p>
          <a:p>
            <a:pPr algn="just"/>
            <a:r>
              <a:rPr lang="es-EC" sz="2400" dirty="0" smtClean="0"/>
              <a:t>¿De qué manera el diseño curricular por competencias satisface las necesidades educativas de la Escuela de Equitación de la Fuerza Terrestre?</a:t>
            </a:r>
          </a:p>
          <a:p>
            <a:pPr algn="just"/>
            <a:endParaRPr lang="es-EC" sz="2400" dirty="0" smtClean="0"/>
          </a:p>
          <a:p>
            <a:pPr algn="just"/>
            <a:r>
              <a:rPr lang="es-EC" sz="2400" dirty="0" smtClean="0"/>
              <a:t>¿Cuáles son las características de las competencias laborales?</a:t>
            </a:r>
          </a:p>
        </p:txBody>
      </p:sp>
      <p:sp>
        <p:nvSpPr>
          <p:cNvPr id="3" name="Título 1"/>
          <p:cNvSpPr txBox="1">
            <a:spLocks/>
          </p:cNvSpPr>
          <p:nvPr/>
        </p:nvSpPr>
        <p:spPr>
          <a:xfrm>
            <a:off x="1763688" y="44624"/>
            <a:ext cx="7357304" cy="1152128"/>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DE LA INVESTIGACIÓN - PREGUNTAS DIRECTRICES</a:t>
            </a:r>
            <a:endParaRPr lang="es-EC"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120487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978"/>
          <a:stretch/>
        </p:blipFill>
        <p:spPr bwMode="auto">
          <a:xfrm>
            <a:off x="251520" y="1628800"/>
            <a:ext cx="8648575"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ítulo 1"/>
          <p:cNvSpPr txBox="1">
            <a:spLocks/>
          </p:cNvSpPr>
          <p:nvPr/>
        </p:nvSpPr>
        <p:spPr>
          <a:xfrm>
            <a:off x="1763688" y="44624"/>
            <a:ext cx="7357304" cy="576064"/>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DE LA INVESTIGACIÓN </a:t>
            </a:r>
            <a:endParaRPr lang="es-EC"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1 Rectángulo"/>
          <p:cNvSpPr/>
          <p:nvPr/>
        </p:nvSpPr>
        <p:spPr>
          <a:xfrm>
            <a:off x="256852" y="836712"/>
            <a:ext cx="8059564" cy="584775"/>
          </a:xfrm>
          <a:prstGeom prst="rect">
            <a:avLst/>
          </a:prstGeom>
        </p:spPr>
        <p:txBody>
          <a:bodyPr wrap="square">
            <a:spAutoFit/>
          </a:bodyPr>
          <a:lstStyle/>
          <a:p>
            <a:pPr algn="just"/>
            <a:r>
              <a:rPr lang="es-EC" sz="3200" b="1" spc="50" dirty="0">
                <a:ln w="11430"/>
              </a:rPr>
              <a:t>OPERACIONALIZACIÓN DE LAS VARIABLES</a:t>
            </a:r>
          </a:p>
        </p:txBody>
      </p:sp>
      <p:graphicFrame>
        <p:nvGraphicFramePr>
          <p:cNvPr id="3" name="2 Tabla"/>
          <p:cNvGraphicFramePr>
            <a:graphicFrameLocks noGrp="1"/>
          </p:cNvGraphicFramePr>
          <p:nvPr>
            <p:extLst>
              <p:ext uri="{D42A27DB-BD31-4B8C-83A1-F6EECF244321}">
                <p14:modId xmlns:p14="http://schemas.microsoft.com/office/powerpoint/2010/main" val="2782450874"/>
              </p:ext>
            </p:extLst>
          </p:nvPr>
        </p:nvGraphicFramePr>
        <p:xfrm>
          <a:off x="2915816" y="5877272"/>
          <a:ext cx="3240360" cy="701040"/>
        </p:xfrm>
        <a:graphic>
          <a:graphicData uri="http://schemas.openxmlformats.org/drawingml/2006/table">
            <a:tbl>
              <a:tblPr firstRow="1" firstCol="1" lastRow="1" lastCol="1" bandRow="1" bandCol="1">
                <a:tableStyleId>{93296810-A885-4BE3-A3E7-6D5BEEA58F35}</a:tableStyleId>
              </a:tblPr>
              <a:tblGrid>
                <a:gridCol w="1511812"/>
                <a:gridCol w="1728548"/>
              </a:tblGrid>
              <a:tr h="215900">
                <a:tc>
                  <a:txBody>
                    <a:bodyPr/>
                    <a:lstStyle/>
                    <a:p>
                      <a:pPr algn="ctr">
                        <a:tabLst>
                          <a:tab pos="41910" algn="l"/>
                        </a:tabLst>
                      </a:pPr>
                      <a:r>
                        <a:rPr lang="es-EC" sz="1800" dirty="0" smtClean="0">
                          <a:effectLst/>
                        </a:rPr>
                        <a:t>POBLACIÓN</a:t>
                      </a:r>
                      <a:endParaRPr lang="es-EC" sz="1800" dirty="0">
                        <a:effectLst/>
                        <a:latin typeface="Calibri"/>
                        <a:ea typeface="Calibri"/>
                        <a:cs typeface="Times New Roman"/>
                      </a:endParaRPr>
                    </a:p>
                  </a:txBody>
                  <a:tcPr marL="68580" marR="68580" marT="0" marB="0" anchor="ctr"/>
                </a:tc>
                <a:tc>
                  <a:txBody>
                    <a:bodyPr/>
                    <a:lstStyle/>
                    <a:p>
                      <a:pPr algn="ctr">
                        <a:tabLst>
                          <a:tab pos="41910" algn="l"/>
                        </a:tabLst>
                      </a:pPr>
                      <a:r>
                        <a:rPr lang="es-EC" sz="1800" dirty="0" smtClean="0">
                          <a:effectLst/>
                        </a:rPr>
                        <a:t>MUESTRA</a:t>
                      </a:r>
                      <a:endParaRPr lang="es-EC" sz="1800" dirty="0">
                        <a:effectLst/>
                        <a:latin typeface="Calibri"/>
                        <a:ea typeface="Calibri"/>
                        <a:cs typeface="Times New Roman"/>
                      </a:endParaRPr>
                    </a:p>
                  </a:txBody>
                  <a:tcPr marL="68580" marR="68580" marT="0" marB="0" anchor="ctr"/>
                </a:tc>
              </a:tr>
              <a:tr h="215900">
                <a:tc>
                  <a:txBody>
                    <a:bodyPr/>
                    <a:lstStyle/>
                    <a:p>
                      <a:pPr algn="ctr">
                        <a:tabLst>
                          <a:tab pos="41910" algn="l"/>
                        </a:tabLst>
                      </a:pPr>
                      <a:r>
                        <a:rPr lang="es-EC" sz="2800" dirty="0">
                          <a:effectLst/>
                        </a:rPr>
                        <a:t>1310</a:t>
                      </a:r>
                      <a:endParaRPr lang="es-EC" sz="4000" dirty="0">
                        <a:effectLst/>
                        <a:latin typeface="Calibri"/>
                        <a:ea typeface="Calibri"/>
                        <a:cs typeface="Times New Roman"/>
                      </a:endParaRPr>
                    </a:p>
                  </a:txBody>
                  <a:tcPr marL="68580" marR="68580" marT="0" marB="0" anchor="ctr"/>
                </a:tc>
                <a:tc>
                  <a:txBody>
                    <a:bodyPr/>
                    <a:lstStyle/>
                    <a:p>
                      <a:pPr algn="ctr">
                        <a:tabLst>
                          <a:tab pos="41910" algn="l"/>
                        </a:tabLst>
                      </a:pPr>
                      <a:r>
                        <a:rPr lang="es-EC" sz="2800" dirty="0">
                          <a:effectLst/>
                        </a:rPr>
                        <a:t>145</a:t>
                      </a:r>
                      <a:endParaRPr lang="es-EC" sz="40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829986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63688" y="44624"/>
            <a:ext cx="7357304" cy="576064"/>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RESULTADOS SITUACIÓN ACTUAL</a:t>
            </a:r>
            <a:endParaRPr lang="es-EC"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537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4704"/>
            <a:ext cx="9120992" cy="6025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6300192" y="6093296"/>
            <a:ext cx="2342501" cy="584775"/>
          </a:xfrm>
          <a:prstGeom prst="rect">
            <a:avLst/>
          </a:prstGeom>
          <a:noFill/>
        </p:spPr>
        <p:txBody>
          <a:bodyPr wrap="none" lIns="91440" tIns="45720" rIns="91440" bIns="45720">
            <a:spAutoFit/>
          </a:bodyPr>
          <a:lstStyle/>
          <a:p>
            <a:pPr algn="ctr"/>
            <a:r>
              <a:rPr lang="es-E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Cuestionario</a:t>
            </a:r>
            <a:endParaRPr lang="es-E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0087930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63688" y="44624"/>
            <a:ext cx="7357304" cy="576064"/>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RESULTADOS SITUACIÓN ACTUAL</a:t>
            </a:r>
            <a:endParaRPr lang="es-EC"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20689"/>
            <a:ext cx="8856984" cy="33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4145235"/>
            <a:ext cx="458152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0815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63688" y="44624"/>
            <a:ext cx="7357304" cy="576064"/>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RESULTADOS SITUACIÓN ACTUAL</a:t>
            </a:r>
            <a:endParaRPr lang="es-EC"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29911"/>
            <a:ext cx="8424936" cy="565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7053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63688" y="44624"/>
            <a:ext cx="7357304" cy="576064"/>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PROPUESTA</a:t>
            </a:r>
            <a:endParaRPr lang="es-EC"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3 Rectángulo"/>
          <p:cNvSpPr/>
          <p:nvPr/>
        </p:nvSpPr>
        <p:spPr>
          <a:xfrm>
            <a:off x="323528" y="1029510"/>
            <a:ext cx="3312368" cy="1323439"/>
          </a:xfrm>
          <a:prstGeom prst="rect">
            <a:avLst/>
          </a:prstGeom>
        </p:spPr>
        <p:style>
          <a:lnRef idx="0">
            <a:schemeClr val="accent1"/>
          </a:lnRef>
          <a:fillRef idx="3">
            <a:schemeClr val="accent1"/>
          </a:fillRef>
          <a:effectRef idx="3">
            <a:schemeClr val="accent1"/>
          </a:effectRef>
          <a:fontRef idx="minor">
            <a:schemeClr val="lt1"/>
          </a:fontRef>
        </p:style>
        <p:txBody>
          <a:bodyPr wrap="square" anchor="ctr">
            <a:spAutoFit/>
          </a:bodyPr>
          <a:lstStyle/>
          <a:p>
            <a:pPr algn="ctr"/>
            <a:r>
              <a:rPr lang="es-EC" sz="1600" b="1" dirty="0"/>
              <a:t>PLANIFICACIÓN CURRICULAR BASADA EN COMPETENCIAS PARA LOS CURSOS DE LA ESCUELA DE EQUITACIÓN DE LA FUERZA TERRESTRE.</a:t>
            </a:r>
          </a:p>
        </p:txBody>
      </p:sp>
      <p:sp>
        <p:nvSpPr>
          <p:cNvPr id="5" name="4 Rectángulo"/>
          <p:cNvSpPr/>
          <p:nvPr/>
        </p:nvSpPr>
        <p:spPr>
          <a:xfrm>
            <a:off x="4355976" y="892458"/>
            <a:ext cx="4608512" cy="1600438"/>
          </a:xfrm>
          <a:prstGeom prst="rect">
            <a:avLst/>
          </a:prstGeom>
        </p:spPr>
        <p:style>
          <a:lnRef idx="1">
            <a:schemeClr val="accent1"/>
          </a:lnRef>
          <a:fillRef idx="2">
            <a:schemeClr val="accent1"/>
          </a:fillRef>
          <a:effectRef idx="1">
            <a:schemeClr val="accent1"/>
          </a:effectRef>
          <a:fontRef idx="minor">
            <a:schemeClr val="dk1"/>
          </a:fontRef>
        </p:style>
        <p:txBody>
          <a:bodyPr wrap="square" anchor="ctr">
            <a:spAutoFit/>
          </a:bodyPr>
          <a:lstStyle/>
          <a:p>
            <a:pPr marL="285750" indent="-285750" algn="just">
              <a:buFont typeface="Arial" pitchFamily="34" charset="0"/>
              <a:buChar char="•"/>
            </a:pPr>
            <a:r>
              <a:rPr lang="es-EC" sz="1400" dirty="0"/>
              <a:t>Aplicar las técnicas curriculares que permitan conjugar las competencias laborales del personal de Caballería Blindada con la formación profesional en la escuela de Equitación de la Fuerza Terrestre.</a:t>
            </a:r>
          </a:p>
          <a:p>
            <a:pPr marL="285750" indent="-285750" algn="just">
              <a:buFont typeface="Arial" pitchFamily="34" charset="0"/>
              <a:buChar char="•"/>
            </a:pPr>
            <a:r>
              <a:rPr lang="es-EC" sz="1400" dirty="0"/>
              <a:t>Elaborar el perfil profesional de los egresados de los distintos cursos de especialización que se desarrollan en la Escuela de Equitación de Fuerza Terrestre.</a:t>
            </a:r>
          </a:p>
        </p:txBody>
      </p:sp>
      <p:sp>
        <p:nvSpPr>
          <p:cNvPr id="6" name="5 Flecha derecha"/>
          <p:cNvSpPr/>
          <p:nvPr/>
        </p:nvSpPr>
        <p:spPr>
          <a:xfrm>
            <a:off x="3779912" y="1488853"/>
            <a:ext cx="432048" cy="360040"/>
          </a:xfrm>
          <a:prstGeom prst="rightArrow">
            <a:avLst>
              <a:gd name="adj1" fmla="val 65163"/>
              <a:gd name="adj2" fmla="val 50000"/>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EC"/>
          </a:p>
        </p:txBody>
      </p:sp>
      <p:sp>
        <p:nvSpPr>
          <p:cNvPr id="7" name="6 Flecha derecha"/>
          <p:cNvSpPr/>
          <p:nvPr/>
        </p:nvSpPr>
        <p:spPr>
          <a:xfrm rot="5400000">
            <a:off x="6408204" y="2600908"/>
            <a:ext cx="432048" cy="360040"/>
          </a:xfrm>
          <a:prstGeom prst="rightArrow">
            <a:avLst>
              <a:gd name="adj1" fmla="val 65163"/>
              <a:gd name="adj2" fmla="val 50000"/>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EC"/>
          </a:p>
        </p:txBody>
      </p:sp>
      <p:sp>
        <p:nvSpPr>
          <p:cNvPr id="12" name="11 CuadroTexto"/>
          <p:cNvSpPr txBox="1"/>
          <p:nvPr/>
        </p:nvSpPr>
        <p:spPr>
          <a:xfrm>
            <a:off x="7092280" y="3296017"/>
            <a:ext cx="1061701" cy="369332"/>
          </a:xfrm>
          <a:prstGeom prst="rect">
            <a:avLst/>
          </a:prstGeom>
          <a:noFill/>
        </p:spPr>
        <p:txBody>
          <a:bodyPr wrap="none" rtlCol="0">
            <a:spAutoFit/>
          </a:bodyPr>
          <a:lstStyle/>
          <a:p>
            <a:r>
              <a:rPr lang="es-EC" dirty="0" smtClean="0"/>
              <a:t>Docentes</a:t>
            </a:r>
            <a:endParaRPr lang="es-EC" dirty="0"/>
          </a:p>
        </p:txBody>
      </p:sp>
      <p:sp>
        <p:nvSpPr>
          <p:cNvPr id="13" name="12 CuadroTexto"/>
          <p:cNvSpPr txBox="1"/>
          <p:nvPr/>
        </p:nvSpPr>
        <p:spPr>
          <a:xfrm>
            <a:off x="7101991" y="3763191"/>
            <a:ext cx="1267526" cy="369332"/>
          </a:xfrm>
          <a:prstGeom prst="rect">
            <a:avLst/>
          </a:prstGeom>
          <a:noFill/>
        </p:spPr>
        <p:txBody>
          <a:bodyPr wrap="none" rtlCol="0">
            <a:spAutoFit/>
          </a:bodyPr>
          <a:lstStyle/>
          <a:p>
            <a:r>
              <a:rPr lang="es-EC" dirty="0" smtClean="0"/>
              <a:t>Estudiantes</a:t>
            </a:r>
            <a:endParaRPr lang="es-EC" dirty="0"/>
          </a:p>
        </p:txBody>
      </p:sp>
      <p:sp>
        <p:nvSpPr>
          <p:cNvPr id="14" name="13 CuadroTexto"/>
          <p:cNvSpPr txBox="1"/>
          <p:nvPr/>
        </p:nvSpPr>
        <p:spPr>
          <a:xfrm>
            <a:off x="7098543" y="4222829"/>
            <a:ext cx="1793937" cy="646331"/>
          </a:xfrm>
          <a:prstGeom prst="rect">
            <a:avLst/>
          </a:prstGeom>
          <a:noFill/>
        </p:spPr>
        <p:txBody>
          <a:bodyPr wrap="square" rtlCol="0">
            <a:spAutoFit/>
          </a:bodyPr>
          <a:lstStyle/>
          <a:p>
            <a:r>
              <a:rPr lang="es-EC" dirty="0" smtClean="0"/>
              <a:t>Centro Nacional de </a:t>
            </a:r>
            <a:r>
              <a:rPr lang="es-EC" dirty="0" err="1" smtClean="0"/>
              <a:t>Hipoterapia</a:t>
            </a:r>
            <a:endParaRPr lang="es-EC" dirty="0"/>
          </a:p>
        </p:txBody>
      </p:sp>
      <p:cxnSp>
        <p:nvCxnSpPr>
          <p:cNvPr id="16" name="15 Conector angular"/>
          <p:cNvCxnSpPr>
            <a:stCxn id="8" idx="6"/>
            <a:endCxn id="12" idx="1"/>
          </p:cNvCxnSpPr>
          <p:nvPr/>
        </p:nvCxnSpPr>
        <p:spPr>
          <a:xfrm flipV="1">
            <a:off x="6516216" y="3480683"/>
            <a:ext cx="576064" cy="467174"/>
          </a:xfrm>
          <a:prstGeom prst="bentConnector3">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19" name="18 Conector angular"/>
          <p:cNvCxnSpPr>
            <a:stCxn id="8" idx="6"/>
            <a:endCxn id="13" idx="1"/>
          </p:cNvCxnSpPr>
          <p:nvPr/>
        </p:nvCxnSpPr>
        <p:spPr>
          <a:xfrm>
            <a:off x="6516216" y="3947857"/>
            <a:ext cx="585775" cy="12700"/>
          </a:xfrm>
          <a:prstGeom prst="bentConnector3">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22" name="21 Conector angular"/>
          <p:cNvCxnSpPr>
            <a:stCxn id="8" idx="6"/>
            <a:endCxn id="14" idx="1"/>
          </p:cNvCxnSpPr>
          <p:nvPr/>
        </p:nvCxnSpPr>
        <p:spPr>
          <a:xfrm>
            <a:off x="6516216" y="3947857"/>
            <a:ext cx="582327" cy="598138"/>
          </a:xfrm>
          <a:prstGeom prst="bentConnector3">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25" name="24 Rectángulo"/>
          <p:cNvSpPr/>
          <p:nvPr/>
        </p:nvSpPr>
        <p:spPr>
          <a:xfrm>
            <a:off x="107504" y="2636912"/>
            <a:ext cx="4464496" cy="3046988"/>
          </a:xfrm>
          <a:prstGeom prst="rect">
            <a:avLst/>
          </a:prstGeom>
        </p:spPr>
        <p:txBody>
          <a:bodyPr wrap="square">
            <a:spAutoFit/>
          </a:bodyPr>
          <a:lstStyle/>
          <a:p>
            <a:pPr marL="285750" indent="-285750" algn="just">
              <a:buFont typeface="Arial" pitchFamily="34" charset="0"/>
              <a:buChar char="•"/>
            </a:pPr>
            <a:r>
              <a:rPr lang="es-EC" sz="1600" dirty="0" smtClean="0"/>
              <a:t>Recabar las necesidades </a:t>
            </a:r>
            <a:r>
              <a:rPr lang="es-EC" sz="1600" dirty="0"/>
              <a:t>de la sociedad, de la </a:t>
            </a:r>
            <a:r>
              <a:rPr lang="es-EC" sz="1600" dirty="0" smtClean="0"/>
              <a:t>F.T., </a:t>
            </a:r>
            <a:r>
              <a:rPr lang="es-EC" sz="1600" dirty="0"/>
              <a:t>del  Arma de </a:t>
            </a:r>
            <a:r>
              <a:rPr lang="es-EC" sz="1600" dirty="0" smtClean="0"/>
              <a:t>C.B. y </a:t>
            </a:r>
            <a:r>
              <a:rPr lang="es-EC" sz="1600" dirty="0"/>
              <a:t>la opinión de los directivos y docentes de la </a:t>
            </a:r>
            <a:r>
              <a:rPr lang="es-EC" sz="1600" dirty="0" smtClean="0"/>
              <a:t>E.E.F.T.</a:t>
            </a:r>
            <a:endParaRPr lang="es-EC" sz="1600" dirty="0"/>
          </a:p>
          <a:p>
            <a:pPr marL="285750" indent="-285750" algn="just">
              <a:buFont typeface="Arial" pitchFamily="34" charset="0"/>
              <a:buChar char="•"/>
            </a:pPr>
            <a:r>
              <a:rPr lang="es-EC" sz="1600" dirty="0"/>
              <a:t>S</a:t>
            </a:r>
            <a:r>
              <a:rPr lang="es-EC" sz="1600" dirty="0" smtClean="0"/>
              <a:t>eleccionar </a:t>
            </a:r>
            <a:r>
              <a:rPr lang="es-EC" sz="1600" dirty="0"/>
              <a:t>las actividades que debe cumplir en cumplimiento de las actividades diarias el personal militar.</a:t>
            </a:r>
          </a:p>
          <a:p>
            <a:pPr marL="285750" indent="-285750" algn="just">
              <a:buFont typeface="Arial" pitchFamily="34" charset="0"/>
              <a:buChar char="•"/>
            </a:pPr>
            <a:r>
              <a:rPr lang="es-EC" sz="1600" dirty="0" smtClean="0"/>
              <a:t>Construir el modelo de competencias basado en las actividades que deben cumplir y en las necesidades recabadas</a:t>
            </a:r>
            <a:endParaRPr lang="es-EC" sz="1600" dirty="0"/>
          </a:p>
          <a:p>
            <a:pPr marL="285750" indent="-285750" algn="just">
              <a:buFont typeface="Arial" pitchFamily="34" charset="0"/>
              <a:buChar char="•"/>
            </a:pPr>
            <a:r>
              <a:rPr lang="es-EC" sz="1600" dirty="0" smtClean="0"/>
              <a:t>Seleccionar los </a:t>
            </a:r>
            <a:r>
              <a:rPr lang="es-EC" sz="1600" dirty="0"/>
              <a:t>contenidos fundamentales que ayudarán al desarrollo de las competencias profesionales o laborales.</a:t>
            </a:r>
          </a:p>
        </p:txBody>
      </p:sp>
      <p:sp>
        <p:nvSpPr>
          <p:cNvPr id="8" name="7 Elipse"/>
          <p:cNvSpPr/>
          <p:nvPr/>
        </p:nvSpPr>
        <p:spPr>
          <a:xfrm>
            <a:off x="5220072" y="3299785"/>
            <a:ext cx="1296144" cy="129614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2000" b="1" dirty="0" smtClean="0">
                <a:effectLst>
                  <a:outerShdw blurRad="38100" dist="38100" dir="2700000" algn="tl">
                    <a:srgbClr val="000000">
                      <a:alpha val="43137"/>
                    </a:srgbClr>
                  </a:outerShdw>
                </a:effectLst>
              </a:rPr>
              <a:t>E.E.F.T.</a:t>
            </a:r>
            <a:endParaRPr lang="es-EC" sz="2000" b="1" dirty="0">
              <a:effectLst>
                <a:outerShdw blurRad="38100" dist="38100" dir="2700000" algn="tl">
                  <a:srgbClr val="000000">
                    <a:alpha val="43137"/>
                  </a:srgbClr>
                </a:outerShdw>
              </a:effectLst>
            </a:endParaRPr>
          </a:p>
        </p:txBody>
      </p:sp>
      <p:sp>
        <p:nvSpPr>
          <p:cNvPr id="28" name="27 Rectángulo"/>
          <p:cNvSpPr/>
          <p:nvPr/>
        </p:nvSpPr>
        <p:spPr>
          <a:xfrm>
            <a:off x="3203848" y="5664150"/>
            <a:ext cx="4874590"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just">
              <a:buFont typeface="Arial" pitchFamily="34" charset="0"/>
              <a:buChar char="•"/>
            </a:pPr>
            <a:r>
              <a:rPr lang="es-EC" sz="1600" dirty="0"/>
              <a:t>S</a:t>
            </a:r>
            <a:r>
              <a:rPr lang="es-EC" sz="1600" dirty="0" smtClean="0"/>
              <a:t>e </a:t>
            </a:r>
            <a:r>
              <a:rPr lang="es-EC" sz="1600" dirty="0"/>
              <a:t>logró la opinión de un </a:t>
            </a:r>
            <a:r>
              <a:rPr lang="es-EC" sz="1600" dirty="0" smtClean="0"/>
              <a:t>grupo </a:t>
            </a:r>
            <a:r>
              <a:rPr lang="es-EC" sz="1600" dirty="0"/>
              <a:t>de expertos y  Directivos del CEDFT  y la Escuela de Equitación.</a:t>
            </a:r>
          </a:p>
          <a:p>
            <a:pPr marL="285750" indent="-285750" algn="just">
              <a:buFont typeface="Arial" pitchFamily="34" charset="0"/>
              <a:buChar char="•"/>
            </a:pPr>
            <a:r>
              <a:rPr lang="es-EC" sz="1600" dirty="0"/>
              <a:t>S</a:t>
            </a:r>
            <a:r>
              <a:rPr lang="es-EC" sz="1600" dirty="0" smtClean="0"/>
              <a:t>e </a:t>
            </a:r>
            <a:r>
              <a:rPr lang="es-EC" sz="1600" dirty="0"/>
              <a:t>puso a consideración de los docentes y estudiantes para que lo </a:t>
            </a:r>
            <a:r>
              <a:rPr lang="es-EC" sz="1600" dirty="0" smtClean="0"/>
              <a:t>valoren</a:t>
            </a:r>
            <a:endParaRPr lang="es-EC" sz="1600" dirty="0"/>
          </a:p>
        </p:txBody>
      </p:sp>
      <p:sp>
        <p:nvSpPr>
          <p:cNvPr id="30" name="29 Flecha doblada hacia arriba"/>
          <p:cNvSpPr/>
          <p:nvPr/>
        </p:nvSpPr>
        <p:spPr>
          <a:xfrm rot="5400000">
            <a:off x="2015716" y="5628147"/>
            <a:ext cx="771182" cy="843191"/>
          </a:xfrm>
          <a:prstGeom prst="bentUp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EC"/>
          </a:p>
        </p:txBody>
      </p:sp>
      <p:sp>
        <p:nvSpPr>
          <p:cNvPr id="31" name="30 Flecha derecha"/>
          <p:cNvSpPr/>
          <p:nvPr/>
        </p:nvSpPr>
        <p:spPr>
          <a:xfrm rot="10800000">
            <a:off x="4644009" y="3933056"/>
            <a:ext cx="432048" cy="360040"/>
          </a:xfrm>
          <a:prstGeom prst="rightArrow">
            <a:avLst>
              <a:gd name="adj1" fmla="val 65163"/>
              <a:gd name="adj2" fmla="val 50000"/>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736459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763688" y="44624"/>
            <a:ext cx="7357304" cy="1008112"/>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PROPUESTA – RECOPILACIÓN DE INFORMACIÓN</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72" t="1276" r="1799" b="55616"/>
          <a:stretch/>
        </p:blipFill>
        <p:spPr bwMode="auto">
          <a:xfrm>
            <a:off x="251520" y="1221522"/>
            <a:ext cx="8640960" cy="5591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1328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5580112" y="123825"/>
            <a:ext cx="3563888" cy="784895"/>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C"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PROBLEMA</a:t>
            </a:r>
            <a:endParaRPr lang="es-EC"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7" name="6 Diagrama"/>
          <p:cNvGraphicFramePr/>
          <p:nvPr>
            <p:extLst>
              <p:ext uri="{D42A27DB-BD31-4B8C-83A1-F6EECF244321}">
                <p14:modId xmlns:p14="http://schemas.microsoft.com/office/powerpoint/2010/main" val="108946718"/>
              </p:ext>
            </p:extLst>
          </p:nvPr>
        </p:nvGraphicFramePr>
        <p:xfrm>
          <a:off x="251520" y="1397000"/>
          <a:ext cx="8784976"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2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659" y="2187483"/>
            <a:ext cx="1354989" cy="1241517"/>
          </a:xfrm>
          <a:prstGeom prst="rect">
            <a:avLst/>
          </a:prstGeom>
        </p:spPr>
      </p:pic>
    </p:spTree>
    <p:extLst>
      <p:ext uri="{BB962C8B-B14F-4D97-AF65-F5344CB8AC3E}">
        <p14:creationId xmlns:p14="http://schemas.microsoft.com/office/powerpoint/2010/main" val="25728105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763688" y="44624"/>
            <a:ext cx="7357304" cy="1008112"/>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PROPUESTA – RECOPILACIÓN DE INFORMACIÓN</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737"/>
            <a:ext cx="9120992" cy="568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8360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63688" y="44624"/>
            <a:ext cx="7357304" cy="576064"/>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PROPUESTA – COMPETENCIAS</a:t>
            </a:r>
            <a:endParaRPr lang="es-EC"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3 Rectángulo"/>
          <p:cNvSpPr/>
          <p:nvPr/>
        </p:nvSpPr>
        <p:spPr>
          <a:xfrm>
            <a:off x="290760" y="836712"/>
            <a:ext cx="8563620" cy="830997"/>
          </a:xfrm>
          <a:prstGeom prst="rect">
            <a:avLst/>
          </a:prstGeom>
        </p:spPr>
        <p:txBody>
          <a:bodyPr wrap="square">
            <a:spAutoFit/>
          </a:bodyPr>
          <a:lstStyle/>
          <a:p>
            <a:pPr algn="just"/>
            <a:r>
              <a:rPr lang="es-EC" sz="2400" b="1" spc="50" dirty="0" smtClean="0">
                <a:ln w="11430"/>
                <a:effectLst>
                  <a:outerShdw blurRad="38100" dist="38100" dir="2700000" algn="tl">
                    <a:srgbClr val="000000">
                      <a:alpha val="43137"/>
                    </a:srgbClr>
                  </a:outerShdw>
                </a:effectLst>
              </a:rPr>
              <a:t>CURSO COMANDANTES SECCIÓN HIPOMÓVIL MAESTRO DE EQUITACIÓN</a:t>
            </a:r>
            <a:endParaRPr lang="es-EC" sz="2400" b="1" spc="50" dirty="0">
              <a:ln w="11430"/>
              <a:effectLst>
                <a:outerShdw blurRad="38100" dist="38100" dir="2700000" algn="tl">
                  <a:srgbClr val="000000">
                    <a:alpha val="43137"/>
                  </a:srgbClr>
                </a:outerShdw>
              </a:effectLst>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1700808"/>
            <a:ext cx="8104187" cy="3271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519113" y="5661248"/>
            <a:ext cx="8104187" cy="707886"/>
          </a:xfrm>
          <a:prstGeom prst="rect">
            <a:avLst/>
          </a:prstGeom>
          <a:noFill/>
        </p:spPr>
        <p:txBody>
          <a:bodyPr wrap="square" rtlCol="0">
            <a:spAutoFit/>
          </a:bodyPr>
          <a:lstStyle/>
          <a:p>
            <a:pPr algn="just"/>
            <a:r>
              <a:rPr lang="es-EC" sz="2000" b="1" dirty="0" smtClean="0"/>
              <a:t>Adicionalmente se desarrollaron 9 unidades y 39 elementos de competencias que serán cumplidas mediante 10 asignaturas</a:t>
            </a:r>
            <a:endParaRPr lang="es-EC" sz="2000" b="1" dirty="0"/>
          </a:p>
        </p:txBody>
      </p:sp>
    </p:spTree>
    <p:extLst>
      <p:ext uri="{BB962C8B-B14F-4D97-AF65-F5344CB8AC3E}">
        <p14:creationId xmlns:p14="http://schemas.microsoft.com/office/powerpoint/2010/main" val="23031716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05" t="5557" r="3115" b="5336"/>
          <a:stretch/>
        </p:blipFill>
        <p:spPr bwMode="auto">
          <a:xfrm>
            <a:off x="290761" y="1916832"/>
            <a:ext cx="8563620" cy="3307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ítulo 1"/>
          <p:cNvSpPr txBox="1">
            <a:spLocks/>
          </p:cNvSpPr>
          <p:nvPr/>
        </p:nvSpPr>
        <p:spPr>
          <a:xfrm>
            <a:off x="1763688" y="44624"/>
            <a:ext cx="7357304" cy="576064"/>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PROPUESTA – COMPETENCIAS</a:t>
            </a:r>
            <a:endParaRPr lang="es-EC"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4 Rectángulo"/>
          <p:cNvSpPr/>
          <p:nvPr/>
        </p:nvSpPr>
        <p:spPr>
          <a:xfrm>
            <a:off x="290760" y="836712"/>
            <a:ext cx="8563620" cy="830997"/>
          </a:xfrm>
          <a:prstGeom prst="rect">
            <a:avLst/>
          </a:prstGeom>
        </p:spPr>
        <p:txBody>
          <a:bodyPr wrap="square">
            <a:spAutoFit/>
          </a:bodyPr>
          <a:lstStyle/>
          <a:p>
            <a:pPr algn="just"/>
            <a:r>
              <a:rPr lang="es-EC" sz="2400" b="1" spc="50" dirty="0" smtClean="0">
                <a:ln w="11430"/>
                <a:effectLst>
                  <a:outerShdw blurRad="38100" dist="38100" dir="2700000" algn="tl">
                    <a:srgbClr val="000000">
                      <a:alpha val="43137"/>
                    </a:srgbClr>
                  </a:outerShdw>
                </a:effectLst>
              </a:rPr>
              <a:t>CURSO COMANDANTES SECCIÓN HIPOMÓVIL MAESTRO DE EQUITACIÓN</a:t>
            </a:r>
            <a:endParaRPr lang="es-EC" sz="2400" b="1" spc="50" dirty="0">
              <a:ln w="11430"/>
              <a:effectLst>
                <a:outerShdw blurRad="38100" dist="38100" dir="2700000" algn="tl">
                  <a:srgbClr val="000000">
                    <a:alpha val="43137"/>
                  </a:srgbClr>
                </a:outerShdw>
              </a:effectLst>
            </a:endParaRPr>
          </a:p>
        </p:txBody>
      </p:sp>
      <p:sp>
        <p:nvSpPr>
          <p:cNvPr id="7" name="6 CuadroTexto"/>
          <p:cNvSpPr txBox="1"/>
          <p:nvPr/>
        </p:nvSpPr>
        <p:spPr>
          <a:xfrm>
            <a:off x="519113" y="5661248"/>
            <a:ext cx="8104187" cy="707886"/>
          </a:xfrm>
          <a:prstGeom prst="rect">
            <a:avLst/>
          </a:prstGeom>
          <a:noFill/>
        </p:spPr>
        <p:txBody>
          <a:bodyPr wrap="square" rtlCol="0">
            <a:spAutoFit/>
          </a:bodyPr>
          <a:lstStyle/>
          <a:p>
            <a:pPr algn="just"/>
            <a:r>
              <a:rPr lang="es-EC" sz="2000" b="1" dirty="0" smtClean="0"/>
              <a:t>Adicionalmente se desarrollaron 13 unidades y 64 elementos de competencias que serán cumplidas mediante 15 asignaturas</a:t>
            </a:r>
            <a:endParaRPr lang="es-EC" sz="2000" b="1" dirty="0"/>
          </a:p>
        </p:txBody>
      </p:sp>
    </p:spTree>
    <p:extLst>
      <p:ext uri="{BB962C8B-B14F-4D97-AF65-F5344CB8AC3E}">
        <p14:creationId xmlns:p14="http://schemas.microsoft.com/office/powerpoint/2010/main" val="24758650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763688" y="44624"/>
            <a:ext cx="7357304" cy="576064"/>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PROPUESTA – COMPETENCIAS</a:t>
            </a:r>
            <a:endParaRPr lang="es-EC"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4 Rectángulo"/>
          <p:cNvSpPr/>
          <p:nvPr/>
        </p:nvSpPr>
        <p:spPr>
          <a:xfrm>
            <a:off x="290760" y="836712"/>
            <a:ext cx="8563620" cy="830997"/>
          </a:xfrm>
          <a:prstGeom prst="rect">
            <a:avLst/>
          </a:prstGeom>
        </p:spPr>
        <p:txBody>
          <a:bodyPr wrap="square">
            <a:spAutoFit/>
          </a:bodyPr>
          <a:lstStyle/>
          <a:p>
            <a:pPr algn="just"/>
            <a:r>
              <a:rPr lang="es-EC" sz="2400" b="1" spc="50" dirty="0" smtClean="0">
                <a:ln w="11430"/>
                <a:effectLst>
                  <a:outerShdw blurRad="38100" dist="38100" dir="2700000" algn="tl">
                    <a:srgbClr val="000000">
                      <a:alpha val="43137"/>
                    </a:srgbClr>
                  </a:outerShdw>
                </a:effectLst>
              </a:rPr>
              <a:t>CURSO COMANDANTES SECCIÓN HIPOMÓVIL MAESTRO DE EQUITACIÓN</a:t>
            </a:r>
            <a:endParaRPr lang="es-EC" sz="2400" b="1" spc="50" dirty="0">
              <a:ln w="11430"/>
              <a:effectLst>
                <a:outerShdw blurRad="38100" dist="38100" dir="2700000" algn="tl">
                  <a:srgbClr val="000000">
                    <a:alpha val="43137"/>
                  </a:srgbClr>
                </a:outerShdw>
              </a:effectLst>
            </a:endParaRPr>
          </a:p>
        </p:txBody>
      </p:sp>
      <p:pic>
        <p:nvPicPr>
          <p:cNvPr id="1843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758" t="3972" r="3091" b="3530"/>
          <a:stretch/>
        </p:blipFill>
        <p:spPr bwMode="auto">
          <a:xfrm>
            <a:off x="395536" y="1977322"/>
            <a:ext cx="8352927" cy="4043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43283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63688" y="44624"/>
            <a:ext cx="7357304" cy="576064"/>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PROPUESTA – CONTENIDOS</a:t>
            </a:r>
            <a:endParaRPr lang="es-EC"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44216"/>
            <a:ext cx="8208912" cy="406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290760" y="836712"/>
            <a:ext cx="8563620" cy="830997"/>
          </a:xfrm>
          <a:prstGeom prst="rect">
            <a:avLst/>
          </a:prstGeom>
        </p:spPr>
        <p:txBody>
          <a:bodyPr wrap="square">
            <a:spAutoFit/>
          </a:bodyPr>
          <a:lstStyle/>
          <a:p>
            <a:pPr algn="just"/>
            <a:r>
              <a:rPr lang="es-EC" sz="2400" b="1" spc="50" dirty="0" smtClean="0">
                <a:ln w="11430"/>
                <a:effectLst>
                  <a:outerShdw blurRad="38100" dist="38100" dir="2700000" algn="tl">
                    <a:srgbClr val="000000">
                      <a:alpha val="43137"/>
                    </a:srgbClr>
                  </a:outerShdw>
                </a:effectLst>
              </a:rPr>
              <a:t>CURSO COMANDANTES SECCIÓN HIPOMÓVIL MAESTRO DE EQUITACIÓN</a:t>
            </a:r>
            <a:endParaRPr lang="es-EC" sz="2400" b="1" spc="50" dirty="0">
              <a:ln w="1143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7390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924" t="5116" r="4293" b="4935"/>
          <a:stretch/>
        </p:blipFill>
        <p:spPr bwMode="auto">
          <a:xfrm>
            <a:off x="912471" y="1667709"/>
            <a:ext cx="7296489" cy="5001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ítulo 1"/>
          <p:cNvSpPr txBox="1">
            <a:spLocks/>
          </p:cNvSpPr>
          <p:nvPr/>
        </p:nvSpPr>
        <p:spPr>
          <a:xfrm>
            <a:off x="1763688" y="44624"/>
            <a:ext cx="7357304" cy="576064"/>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PROPUESTA – CONTENIDOS</a:t>
            </a:r>
            <a:endParaRPr lang="es-EC"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4 Rectángulo"/>
          <p:cNvSpPr/>
          <p:nvPr/>
        </p:nvSpPr>
        <p:spPr>
          <a:xfrm>
            <a:off x="290760" y="836712"/>
            <a:ext cx="8563620" cy="830997"/>
          </a:xfrm>
          <a:prstGeom prst="rect">
            <a:avLst/>
          </a:prstGeom>
        </p:spPr>
        <p:txBody>
          <a:bodyPr wrap="square">
            <a:spAutoFit/>
          </a:bodyPr>
          <a:lstStyle/>
          <a:p>
            <a:pPr algn="just"/>
            <a:r>
              <a:rPr lang="es-EC" sz="2400" b="1" spc="50" dirty="0" smtClean="0">
                <a:ln w="11430"/>
                <a:effectLst>
                  <a:outerShdw blurRad="38100" dist="38100" dir="2700000" algn="tl">
                    <a:srgbClr val="000000">
                      <a:alpha val="43137"/>
                    </a:srgbClr>
                  </a:outerShdw>
                </a:effectLst>
              </a:rPr>
              <a:t>CURSO COMANDANTES SECCIÓN HIPOMÓVIL MAESTRO DE EQUITACIÓN</a:t>
            </a:r>
            <a:endParaRPr lang="es-EC" sz="2400" b="1" spc="50" dirty="0">
              <a:ln w="1143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7654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302" y="1730644"/>
            <a:ext cx="8135141" cy="4650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ítulo 1"/>
          <p:cNvSpPr txBox="1">
            <a:spLocks/>
          </p:cNvSpPr>
          <p:nvPr/>
        </p:nvSpPr>
        <p:spPr>
          <a:xfrm>
            <a:off x="1763688" y="44624"/>
            <a:ext cx="7357304" cy="576064"/>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PROPUESTA – CONTENIDOS</a:t>
            </a:r>
            <a:endParaRPr lang="es-EC"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3 Rectángulo"/>
          <p:cNvSpPr/>
          <p:nvPr/>
        </p:nvSpPr>
        <p:spPr>
          <a:xfrm>
            <a:off x="290760" y="836712"/>
            <a:ext cx="8563620" cy="830997"/>
          </a:xfrm>
          <a:prstGeom prst="rect">
            <a:avLst/>
          </a:prstGeom>
        </p:spPr>
        <p:txBody>
          <a:bodyPr wrap="square">
            <a:spAutoFit/>
          </a:bodyPr>
          <a:lstStyle/>
          <a:p>
            <a:pPr algn="just"/>
            <a:r>
              <a:rPr lang="es-EC" sz="2400" b="1" spc="50" dirty="0" smtClean="0">
                <a:ln w="11430"/>
                <a:effectLst>
                  <a:outerShdw blurRad="38100" dist="38100" dir="2700000" algn="tl">
                    <a:srgbClr val="000000">
                      <a:alpha val="43137"/>
                    </a:srgbClr>
                  </a:outerShdw>
                </a:effectLst>
              </a:rPr>
              <a:t>CURSO COMANDANTES SECCIÓN HIPOMÓVIL MAESTRO DE EQUITACIÓN</a:t>
            </a:r>
            <a:endParaRPr lang="es-EC" sz="2400" b="1" spc="50" dirty="0">
              <a:ln w="1143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214497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73216421"/>
              </p:ext>
            </p:extLst>
          </p:nvPr>
        </p:nvGraphicFramePr>
        <p:xfrm>
          <a:off x="539552" y="2216080"/>
          <a:ext cx="8077010" cy="4093240"/>
        </p:xfrm>
        <a:graphic>
          <a:graphicData uri="http://schemas.openxmlformats.org/drawingml/2006/table">
            <a:tbl>
              <a:tblPr>
                <a:tableStyleId>{F5AB1C69-6EDB-4FF4-983F-18BD219EF322}</a:tableStyleId>
              </a:tblPr>
              <a:tblGrid>
                <a:gridCol w="8077010"/>
              </a:tblGrid>
              <a:tr h="454814">
                <a:tc>
                  <a:txBody>
                    <a:bodyPr/>
                    <a:lstStyle/>
                    <a:p>
                      <a:pPr algn="ctr"/>
                      <a:r>
                        <a:rPr lang="es-ES" sz="2800" b="1" u="sng" dirty="0">
                          <a:effectLst/>
                        </a:rPr>
                        <a:t>LOGROS O RESULTADOS DE </a:t>
                      </a:r>
                      <a:r>
                        <a:rPr lang="es-ES" sz="2800" b="1" u="sng" dirty="0" smtClean="0">
                          <a:effectLst/>
                        </a:rPr>
                        <a:t>APRENDIZAJE</a:t>
                      </a:r>
                    </a:p>
                  </a:txBody>
                  <a:tcPr marL="51435" marR="51435" marT="0" marB="0" anchor="ctr"/>
                </a:tc>
              </a:tr>
              <a:tr h="909629">
                <a:tc>
                  <a:txBody>
                    <a:bodyPr/>
                    <a:lstStyle/>
                    <a:p>
                      <a:pPr marL="0" lvl="0" indent="0" algn="just">
                        <a:spcAft>
                          <a:spcPts val="0"/>
                        </a:spcAft>
                        <a:buFont typeface="+mj-lt"/>
                        <a:buNone/>
                      </a:pPr>
                      <a:r>
                        <a:rPr lang="es-ES" sz="2400" dirty="0" smtClean="0">
                          <a:effectLst/>
                        </a:rPr>
                        <a:t>A.- Comanda </a:t>
                      </a:r>
                      <a:r>
                        <a:rPr lang="es-ES" sz="2400" dirty="0">
                          <a:effectLst/>
                        </a:rPr>
                        <a:t>operaciones de reconocimiento y vigilancia como parte de una sección hipomóvil</a:t>
                      </a:r>
                      <a:r>
                        <a:rPr lang="es-ES" sz="2400" dirty="0" smtClean="0">
                          <a:effectLst/>
                        </a:rPr>
                        <a:t>.</a:t>
                      </a:r>
                    </a:p>
                  </a:txBody>
                  <a:tcPr marL="51435" marR="51435" marT="0" marB="0" anchor="ctr"/>
                </a:tc>
              </a:tr>
              <a:tr h="1036488">
                <a:tc>
                  <a:txBody>
                    <a:bodyPr/>
                    <a:lstStyle/>
                    <a:p>
                      <a:pPr marL="0" lvl="0" indent="0" algn="just">
                        <a:spcAft>
                          <a:spcPts val="0"/>
                        </a:spcAft>
                        <a:buFont typeface="+mj-lt"/>
                        <a:buNone/>
                      </a:pPr>
                      <a:r>
                        <a:rPr lang="es-ES" sz="2400" dirty="0" smtClean="0">
                          <a:effectLst/>
                        </a:rPr>
                        <a:t>B.- Participar  </a:t>
                      </a:r>
                      <a:r>
                        <a:rPr lang="es-ES" sz="2400" dirty="0">
                          <a:effectLst/>
                        </a:rPr>
                        <a:t>en actividades ecuestres, eventos deportivos y culturales  con el fin de mantener las tradiciones del arma de caballería</a:t>
                      </a:r>
                      <a:r>
                        <a:rPr lang="es-ES" sz="2400" dirty="0" smtClean="0">
                          <a:effectLst/>
                        </a:rPr>
                        <a:t>.</a:t>
                      </a:r>
                    </a:p>
                  </a:txBody>
                  <a:tcPr marL="51435" marR="51435" marT="0" marB="0" anchor="ctr"/>
                </a:tc>
              </a:tr>
              <a:tr h="909629">
                <a:tc>
                  <a:txBody>
                    <a:bodyPr/>
                    <a:lstStyle/>
                    <a:p>
                      <a:pPr marL="0" lvl="0" indent="0" algn="just">
                        <a:spcAft>
                          <a:spcPts val="0"/>
                        </a:spcAft>
                        <a:buFont typeface="+mj-lt"/>
                        <a:buNone/>
                      </a:pPr>
                      <a:r>
                        <a:rPr lang="es-ES" sz="2400" dirty="0" smtClean="0">
                          <a:effectLst/>
                        </a:rPr>
                        <a:t>C.- Administra  </a:t>
                      </a:r>
                      <a:r>
                        <a:rPr lang="es-ES" sz="2400" dirty="0">
                          <a:effectLst/>
                        </a:rPr>
                        <a:t>los recursos, humanos, materiales y económicos de las secciones </a:t>
                      </a:r>
                      <a:r>
                        <a:rPr lang="es-ES" sz="2400" dirty="0" smtClean="0">
                          <a:effectLst/>
                        </a:rPr>
                        <a:t>hipomóviles</a:t>
                      </a:r>
                    </a:p>
                  </a:txBody>
                  <a:tcPr marL="51435" marR="51435" marT="0" marB="0" anchor="ctr"/>
                </a:tc>
              </a:tr>
              <a:tr h="721888">
                <a:tc>
                  <a:txBody>
                    <a:bodyPr/>
                    <a:lstStyle/>
                    <a:p>
                      <a:pPr marL="0" lvl="0" indent="0" algn="just">
                        <a:spcAft>
                          <a:spcPts val="0"/>
                        </a:spcAft>
                        <a:buFont typeface="+mj-lt"/>
                        <a:buNone/>
                        <a:tabLst>
                          <a:tab pos="160020" algn="l"/>
                        </a:tabLst>
                      </a:pPr>
                      <a:r>
                        <a:rPr lang="es-ES" sz="2400" dirty="0" smtClean="0">
                          <a:effectLst/>
                        </a:rPr>
                        <a:t>D.-</a:t>
                      </a:r>
                      <a:r>
                        <a:rPr lang="es-ES" sz="2400" baseline="0" dirty="0" smtClean="0">
                          <a:effectLst/>
                        </a:rPr>
                        <a:t> </a:t>
                      </a:r>
                      <a:r>
                        <a:rPr lang="es-ES" sz="2400" dirty="0" smtClean="0">
                          <a:effectLst/>
                        </a:rPr>
                        <a:t>Ejecutar </a:t>
                      </a:r>
                      <a:r>
                        <a:rPr lang="es-ES" sz="2400" dirty="0">
                          <a:effectLst/>
                        </a:rPr>
                        <a:t>la instrucción de acuerdo a la planificación anual. </a:t>
                      </a:r>
                      <a:endParaRPr lang="es-ES" sz="2400" dirty="0" smtClean="0">
                        <a:effectLst/>
                      </a:endParaRPr>
                    </a:p>
                  </a:txBody>
                  <a:tcPr marL="51435" marR="51435" marT="0" marB="0" anchor="ctr"/>
                </a:tc>
              </a:tr>
            </a:tbl>
          </a:graphicData>
        </a:graphic>
      </p:graphicFrame>
      <p:sp>
        <p:nvSpPr>
          <p:cNvPr id="3" name="Título 1"/>
          <p:cNvSpPr txBox="1">
            <a:spLocks/>
          </p:cNvSpPr>
          <p:nvPr/>
        </p:nvSpPr>
        <p:spPr>
          <a:xfrm>
            <a:off x="1763688" y="44624"/>
            <a:ext cx="7357304" cy="936104"/>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PROPUESTA – RESULTADOS DE APRENDIZAJE</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3 Rectángulo"/>
          <p:cNvSpPr/>
          <p:nvPr/>
        </p:nvSpPr>
        <p:spPr>
          <a:xfrm>
            <a:off x="290760" y="1013827"/>
            <a:ext cx="8563620" cy="830997"/>
          </a:xfrm>
          <a:prstGeom prst="rect">
            <a:avLst/>
          </a:prstGeom>
        </p:spPr>
        <p:txBody>
          <a:bodyPr wrap="square">
            <a:spAutoFit/>
          </a:bodyPr>
          <a:lstStyle/>
          <a:p>
            <a:pPr algn="just"/>
            <a:r>
              <a:rPr lang="es-EC" sz="2400" b="1" spc="50" dirty="0" smtClean="0">
                <a:ln w="11430"/>
                <a:effectLst>
                  <a:outerShdw blurRad="38100" dist="38100" dir="2700000" algn="tl">
                    <a:srgbClr val="000000">
                      <a:alpha val="43137"/>
                    </a:srgbClr>
                  </a:outerShdw>
                </a:effectLst>
              </a:rPr>
              <a:t>CURSO COMANDANTES SECCIÓN HIPOMÓVIL MAESTRO DE EQUITACIÓN</a:t>
            </a:r>
            <a:endParaRPr lang="es-EC" sz="2400" b="1" spc="50" dirty="0">
              <a:ln w="1143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07701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63688" y="44624"/>
            <a:ext cx="7357304" cy="576064"/>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PROPUESTA – COMPETENCIAS</a:t>
            </a:r>
            <a:endParaRPr lang="es-EC"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3 Rectángulo"/>
          <p:cNvSpPr/>
          <p:nvPr/>
        </p:nvSpPr>
        <p:spPr>
          <a:xfrm>
            <a:off x="290760" y="836712"/>
            <a:ext cx="8563620" cy="523220"/>
          </a:xfrm>
          <a:prstGeom prst="rect">
            <a:avLst/>
          </a:prstGeom>
        </p:spPr>
        <p:txBody>
          <a:bodyPr wrap="square">
            <a:spAutoFit/>
          </a:bodyPr>
          <a:lstStyle/>
          <a:p>
            <a:pPr algn="just"/>
            <a:r>
              <a:rPr lang="es-EC" sz="2800" b="1" spc="50" dirty="0" smtClean="0">
                <a:ln w="11430"/>
                <a:effectLst>
                  <a:outerShdw blurRad="38100" dist="38100" dir="2700000" algn="tl">
                    <a:srgbClr val="000000">
                      <a:alpha val="43137"/>
                    </a:srgbClr>
                  </a:outerShdw>
                </a:effectLst>
              </a:rPr>
              <a:t>CURSO DE ENFERMERO VETERINARIO</a:t>
            </a:r>
            <a:endParaRPr lang="es-EC" sz="2800" b="1" spc="50" dirty="0">
              <a:ln w="11430"/>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2" t="2685" r="1295" b="2070"/>
          <a:stretch/>
        </p:blipFill>
        <p:spPr bwMode="auto">
          <a:xfrm>
            <a:off x="493302" y="1555613"/>
            <a:ext cx="8126569" cy="4753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56486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63688" y="44624"/>
            <a:ext cx="7357304" cy="576064"/>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PROPUESTA – COMPETENCIAS</a:t>
            </a:r>
            <a:endParaRPr lang="es-EC"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3 Rectángulo"/>
          <p:cNvSpPr/>
          <p:nvPr/>
        </p:nvSpPr>
        <p:spPr>
          <a:xfrm>
            <a:off x="290760" y="836712"/>
            <a:ext cx="8563620" cy="523220"/>
          </a:xfrm>
          <a:prstGeom prst="rect">
            <a:avLst/>
          </a:prstGeom>
        </p:spPr>
        <p:txBody>
          <a:bodyPr wrap="square">
            <a:spAutoFit/>
          </a:bodyPr>
          <a:lstStyle/>
          <a:p>
            <a:pPr algn="just"/>
            <a:r>
              <a:rPr lang="es-EC" sz="2800" b="1" spc="50" dirty="0" smtClean="0">
                <a:ln w="11430"/>
                <a:effectLst>
                  <a:outerShdw blurRad="38100" dist="38100" dir="2700000" algn="tl">
                    <a:srgbClr val="000000">
                      <a:alpha val="43137"/>
                    </a:srgbClr>
                  </a:outerShdw>
                </a:effectLst>
              </a:rPr>
              <a:t>CURSO DE ENFERMERO VETERINARIO</a:t>
            </a:r>
            <a:endParaRPr lang="es-EC" sz="2800" b="1" spc="50" dirty="0">
              <a:ln w="11430"/>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014"/>
          <a:stretch/>
        </p:blipFill>
        <p:spPr bwMode="auto">
          <a:xfrm>
            <a:off x="178834" y="1412776"/>
            <a:ext cx="8785654" cy="4548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519113" y="5961474"/>
            <a:ext cx="8104187" cy="707886"/>
          </a:xfrm>
          <a:prstGeom prst="rect">
            <a:avLst/>
          </a:prstGeom>
          <a:noFill/>
        </p:spPr>
        <p:txBody>
          <a:bodyPr wrap="square" rtlCol="0">
            <a:spAutoFit/>
          </a:bodyPr>
          <a:lstStyle/>
          <a:p>
            <a:pPr algn="just"/>
            <a:r>
              <a:rPr lang="es-EC" sz="2000" b="1" dirty="0" smtClean="0"/>
              <a:t>Adicionalmente se desarrollaron 13 unidades y 39 elementos de competencias que serán cumplidas mediante 11 asignaturas</a:t>
            </a:r>
            <a:endParaRPr lang="es-EC" sz="2000" b="1" dirty="0"/>
          </a:p>
        </p:txBody>
      </p:sp>
    </p:spTree>
    <p:extLst>
      <p:ext uri="{BB962C8B-B14F-4D97-AF65-F5344CB8AC3E}">
        <p14:creationId xmlns:p14="http://schemas.microsoft.com/office/powerpoint/2010/main" val="1172709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5292080" y="82551"/>
            <a:ext cx="3672408" cy="682154"/>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s-EC"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OBJETIVOS</a:t>
            </a:r>
            <a:endParaRPr lang="es-EC"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4" name="3 Diagrama"/>
          <p:cNvGraphicFramePr/>
          <p:nvPr>
            <p:extLst>
              <p:ext uri="{D42A27DB-BD31-4B8C-83A1-F6EECF244321}">
                <p14:modId xmlns:p14="http://schemas.microsoft.com/office/powerpoint/2010/main" val="322025560"/>
              </p:ext>
            </p:extLst>
          </p:nvPr>
        </p:nvGraphicFramePr>
        <p:xfrm>
          <a:off x="467544" y="1397000"/>
          <a:ext cx="8136904"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07376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63688" y="44624"/>
            <a:ext cx="7357304" cy="576064"/>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PROPUESTA – COMPETENCIAS</a:t>
            </a:r>
            <a:endParaRPr lang="es-EC"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2 Rectángulo"/>
          <p:cNvSpPr/>
          <p:nvPr/>
        </p:nvSpPr>
        <p:spPr>
          <a:xfrm>
            <a:off x="290760" y="836712"/>
            <a:ext cx="8563620" cy="523220"/>
          </a:xfrm>
          <a:prstGeom prst="rect">
            <a:avLst/>
          </a:prstGeom>
        </p:spPr>
        <p:txBody>
          <a:bodyPr wrap="square">
            <a:spAutoFit/>
          </a:bodyPr>
          <a:lstStyle/>
          <a:p>
            <a:pPr algn="just"/>
            <a:r>
              <a:rPr lang="es-EC" sz="2800" b="1" spc="50" dirty="0" smtClean="0">
                <a:ln w="11430"/>
                <a:effectLst>
                  <a:outerShdw blurRad="38100" dist="38100" dir="2700000" algn="tl">
                    <a:srgbClr val="000000">
                      <a:alpha val="43137"/>
                    </a:srgbClr>
                  </a:outerShdw>
                </a:effectLst>
              </a:rPr>
              <a:t>CURSO DE ENFERMERO VETERINARIO</a:t>
            </a:r>
            <a:endParaRPr lang="es-EC" sz="2800" b="1" spc="50" dirty="0">
              <a:ln w="11430"/>
              <a:effectLst>
                <a:outerShdw blurRad="38100" dist="38100" dir="2700000" algn="tl">
                  <a:srgbClr val="000000">
                    <a:alpha val="43137"/>
                  </a:srgbClr>
                </a:outerShdw>
              </a:effectLst>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71650"/>
            <a:ext cx="8701599" cy="4254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33116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90760" y="836712"/>
            <a:ext cx="8563620" cy="523220"/>
          </a:xfrm>
          <a:prstGeom prst="rect">
            <a:avLst/>
          </a:prstGeom>
        </p:spPr>
        <p:txBody>
          <a:bodyPr wrap="square">
            <a:spAutoFit/>
          </a:bodyPr>
          <a:lstStyle/>
          <a:p>
            <a:pPr algn="just"/>
            <a:r>
              <a:rPr lang="es-EC" sz="2800" b="1" spc="50" dirty="0" smtClean="0">
                <a:ln w="11430"/>
                <a:effectLst>
                  <a:outerShdw blurRad="38100" dist="38100" dir="2700000" algn="tl">
                    <a:srgbClr val="000000">
                      <a:alpha val="43137"/>
                    </a:srgbClr>
                  </a:outerShdw>
                </a:effectLst>
              </a:rPr>
              <a:t>CURSO DE ENFERMERO VETERINARIO</a:t>
            </a:r>
            <a:endParaRPr lang="es-EC" sz="2800" b="1" spc="50" dirty="0">
              <a:ln w="11430"/>
              <a:effectLst>
                <a:outerShdw blurRad="38100" dist="38100" dir="2700000" algn="tl">
                  <a:srgbClr val="000000">
                    <a:alpha val="43137"/>
                  </a:srgbClr>
                </a:outerShdw>
              </a:effectLst>
            </a:endParaRP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80" t="2237" r="1780" b="2164"/>
          <a:stretch/>
        </p:blipFill>
        <p:spPr bwMode="auto">
          <a:xfrm>
            <a:off x="290760" y="1298377"/>
            <a:ext cx="8563619" cy="5463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ítulo 1"/>
          <p:cNvSpPr txBox="1">
            <a:spLocks/>
          </p:cNvSpPr>
          <p:nvPr/>
        </p:nvSpPr>
        <p:spPr>
          <a:xfrm>
            <a:off x="1763688" y="44624"/>
            <a:ext cx="7357304" cy="576064"/>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PROPUESTA – CONTENIDOS</a:t>
            </a:r>
            <a:endParaRPr lang="es-EC"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00644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63688" y="0"/>
            <a:ext cx="7357304" cy="980728"/>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PROPUESTA – RESULTADOS DE APRENDIZAJE</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2 Rectángulo"/>
          <p:cNvSpPr/>
          <p:nvPr/>
        </p:nvSpPr>
        <p:spPr>
          <a:xfrm>
            <a:off x="290760" y="1105580"/>
            <a:ext cx="8563620" cy="523220"/>
          </a:xfrm>
          <a:prstGeom prst="rect">
            <a:avLst/>
          </a:prstGeom>
        </p:spPr>
        <p:txBody>
          <a:bodyPr wrap="square">
            <a:spAutoFit/>
          </a:bodyPr>
          <a:lstStyle/>
          <a:p>
            <a:pPr algn="just"/>
            <a:r>
              <a:rPr lang="es-EC" sz="2800" b="1" spc="50" dirty="0" smtClean="0">
                <a:ln w="11430"/>
                <a:effectLst>
                  <a:outerShdw blurRad="38100" dist="38100" dir="2700000" algn="tl">
                    <a:srgbClr val="000000">
                      <a:alpha val="43137"/>
                    </a:srgbClr>
                  </a:outerShdw>
                </a:effectLst>
              </a:rPr>
              <a:t>CURSO DE ENFERMERO VETERINARIO</a:t>
            </a:r>
            <a:endParaRPr lang="es-EC" sz="2800" b="1" spc="50" dirty="0">
              <a:ln w="11430"/>
              <a:effectLst>
                <a:outerShdw blurRad="38100" dist="38100" dir="2700000" algn="tl">
                  <a:srgbClr val="000000">
                    <a:alpha val="43137"/>
                  </a:srgbClr>
                </a:outerShdw>
              </a:effectLst>
            </a:endParaRPr>
          </a:p>
        </p:txBody>
      </p:sp>
      <p:pic>
        <p:nvPicPr>
          <p:cNvPr id="1126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03659"/>
            <a:ext cx="8915333" cy="277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4295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1196752"/>
            <a:ext cx="7632848" cy="4524315"/>
          </a:xfrm>
          <a:prstGeom prst="rect">
            <a:avLst/>
          </a:prstGeom>
        </p:spPr>
        <p:txBody>
          <a:bodyPr wrap="square">
            <a:spAutoFit/>
          </a:bodyPr>
          <a:lstStyle/>
          <a:p>
            <a:pPr marL="285750" lvl="0" indent="-285750" algn="just">
              <a:buFont typeface="Arial" pitchFamily="34" charset="0"/>
              <a:buChar char="•"/>
            </a:pPr>
            <a:r>
              <a:rPr lang="es-ES" sz="2400" dirty="0" smtClean="0"/>
              <a:t>Se </a:t>
            </a:r>
            <a:r>
              <a:rPr lang="es-ES" sz="2400" dirty="0"/>
              <a:t>aplicaron técnicas curriculares que permitan conjugar las competencias laborales del personal de Caballería Blindada con la formación profesional en la escuela de Equitación de la Fuerza Terrestre</a:t>
            </a:r>
            <a:r>
              <a:rPr lang="es-ES" sz="2400" dirty="0" smtClean="0"/>
              <a:t>.</a:t>
            </a:r>
          </a:p>
          <a:p>
            <a:pPr lvl="0" algn="just"/>
            <a:endParaRPr lang="es-EC" sz="2400" dirty="0"/>
          </a:p>
          <a:p>
            <a:pPr marL="285750" lvl="0" indent="-285750" algn="just">
              <a:buFont typeface="Arial" pitchFamily="34" charset="0"/>
              <a:buChar char="•"/>
            </a:pPr>
            <a:r>
              <a:rPr lang="es-ES" sz="2400" dirty="0"/>
              <a:t>Se laboró el perfil profesional de los egresados de los distintos cursos de especialización que se desarrollan en la Escuela de Equitación de Fuerza Terrestre</a:t>
            </a:r>
            <a:r>
              <a:rPr lang="es-ES" sz="2400" dirty="0" smtClean="0"/>
              <a:t>.</a:t>
            </a:r>
          </a:p>
          <a:p>
            <a:pPr lvl="0" algn="just"/>
            <a:endParaRPr lang="es-EC" sz="2400" dirty="0"/>
          </a:p>
          <a:p>
            <a:pPr marL="285750" lvl="0" indent="-285750" algn="just">
              <a:buFont typeface="Arial" pitchFamily="34" charset="0"/>
              <a:buChar char="•"/>
            </a:pPr>
            <a:r>
              <a:rPr lang="es-ES" sz="2400" dirty="0"/>
              <a:t>Se estableció los contenidos fundamentales que ayudarán al desarrollo de las competencias profesionales o laborales.</a:t>
            </a:r>
            <a:endParaRPr lang="es-EC" sz="2400" dirty="0"/>
          </a:p>
        </p:txBody>
      </p:sp>
      <p:sp>
        <p:nvSpPr>
          <p:cNvPr id="3" name="Título 1"/>
          <p:cNvSpPr txBox="1">
            <a:spLocks/>
          </p:cNvSpPr>
          <p:nvPr/>
        </p:nvSpPr>
        <p:spPr>
          <a:xfrm>
            <a:off x="1763688" y="44624"/>
            <a:ext cx="7357304" cy="576064"/>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CONCLUSIONES</a:t>
            </a:r>
            <a:endParaRPr lang="es-EC"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3814200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63688" y="44624"/>
            <a:ext cx="7357304" cy="576064"/>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RECOMENDACIONES</a:t>
            </a:r>
            <a:endParaRPr lang="es-EC"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2 Rectángulo"/>
          <p:cNvSpPr/>
          <p:nvPr/>
        </p:nvSpPr>
        <p:spPr>
          <a:xfrm>
            <a:off x="683568" y="1916832"/>
            <a:ext cx="7776864" cy="2677656"/>
          </a:xfrm>
          <a:prstGeom prst="rect">
            <a:avLst/>
          </a:prstGeom>
        </p:spPr>
        <p:txBody>
          <a:bodyPr wrap="square">
            <a:spAutoFit/>
          </a:bodyPr>
          <a:lstStyle/>
          <a:p>
            <a:pPr marL="342900" lvl="0" indent="-342900" algn="just">
              <a:buFont typeface="Arial" pitchFamily="34" charset="0"/>
              <a:buChar char="•"/>
            </a:pPr>
            <a:r>
              <a:rPr lang="es-ES" sz="2400" dirty="0"/>
              <a:t>Poner en práctica la presente Planificación Curricular  en los diferentes cursos que se imparten en la Escuela de Equitación</a:t>
            </a:r>
            <a:r>
              <a:rPr lang="es-ES" sz="2400" dirty="0" smtClean="0"/>
              <a:t>.</a:t>
            </a:r>
          </a:p>
          <a:p>
            <a:pPr marL="342900" lvl="0" indent="-342900" algn="just">
              <a:buFont typeface="Arial" pitchFamily="34" charset="0"/>
              <a:buChar char="•"/>
            </a:pPr>
            <a:endParaRPr lang="es-EC" sz="2400" dirty="0"/>
          </a:p>
          <a:p>
            <a:pPr marL="342900" lvl="0" indent="-342900" algn="just">
              <a:buFont typeface="Arial" pitchFamily="34" charset="0"/>
              <a:buChar char="•"/>
            </a:pPr>
            <a:r>
              <a:rPr lang="es-ES" sz="2400" dirty="0"/>
              <a:t>Realizar una validación y mejoramiento continuo atendiendo a que toda planificación en educación es flexible y no rígida. </a:t>
            </a:r>
            <a:endParaRPr lang="es-EC" sz="2400" dirty="0"/>
          </a:p>
        </p:txBody>
      </p:sp>
    </p:spTree>
    <p:extLst>
      <p:ext uri="{BB962C8B-B14F-4D97-AF65-F5344CB8AC3E}">
        <p14:creationId xmlns:p14="http://schemas.microsoft.com/office/powerpoint/2010/main" val="349090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848184" y="116632"/>
            <a:ext cx="7272808" cy="865918"/>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C"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JUSTIFICACIÓN E IMPORTANCIA</a:t>
            </a:r>
            <a:endParaRPr lang="es-EC"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Marcador de contenido 2"/>
          <p:cNvSpPr>
            <a:spLocks noGrp="1"/>
          </p:cNvSpPr>
          <p:nvPr>
            <p:ph idx="4294967295"/>
          </p:nvPr>
        </p:nvSpPr>
        <p:spPr>
          <a:xfrm>
            <a:off x="483393" y="1124744"/>
            <a:ext cx="8177213" cy="4903787"/>
          </a:xfrm>
          <a:prstGeom prst="rect">
            <a:avLst/>
          </a:prstGeom>
        </p:spPr>
        <p:txBody>
          <a:bodyPr>
            <a:noAutofit/>
          </a:bodyPr>
          <a:lstStyle/>
          <a:p>
            <a:pPr algn="just"/>
            <a:r>
              <a:rPr lang="es-EC" sz="2400" dirty="0" smtClean="0">
                <a:solidFill>
                  <a:schemeClr val="tx1"/>
                </a:solidFill>
              </a:rPr>
              <a:t>El </a:t>
            </a:r>
            <a:r>
              <a:rPr lang="es-EC" sz="2400" dirty="0">
                <a:solidFill>
                  <a:schemeClr val="tx1"/>
                </a:solidFill>
              </a:rPr>
              <a:t>diseño curricular por competencias en la E.E.F.T., es un estudio que tiene utilidad práctica y metodológica, porque permite </a:t>
            </a:r>
            <a:r>
              <a:rPr lang="es-EC" sz="2400" dirty="0" smtClean="0">
                <a:solidFill>
                  <a:schemeClr val="tx1"/>
                </a:solidFill>
              </a:rPr>
              <a:t>relacionar </a:t>
            </a:r>
            <a:r>
              <a:rPr lang="es-EC" sz="2400" dirty="0">
                <a:solidFill>
                  <a:schemeClr val="tx1"/>
                </a:solidFill>
              </a:rPr>
              <a:t>las técnicas e instrumentos de evaluación que emplean los docentes en el proceso de la enseñanza-aprendizaje en relación con las destrezas de la Reforma Curricular, para desarrollar aprendizajes significativos y por ende apuntar al mejoramiento de la calidad de la educación</a:t>
            </a:r>
            <a:r>
              <a:rPr lang="es-EC" sz="2400" dirty="0" smtClean="0">
                <a:solidFill>
                  <a:schemeClr val="tx1"/>
                </a:solidFill>
              </a:rPr>
              <a:t>.</a:t>
            </a:r>
          </a:p>
          <a:p>
            <a:pPr algn="just"/>
            <a:endParaRPr lang="es-EC" sz="2400" dirty="0" smtClean="0">
              <a:solidFill>
                <a:schemeClr val="tx1"/>
              </a:solidFill>
            </a:endParaRPr>
          </a:p>
          <a:p>
            <a:pPr algn="just"/>
            <a:r>
              <a:rPr lang="es-EC" sz="2400" dirty="0"/>
              <a:t>La importancia de este trabajo desde el punto de vista social se pretende lograr un mejoramiento de la calidad educativa; formando entes pensantes con habilidades, destrezas y actitudes positivas hacia el estudio y el trabajo, ya que la educación constituye el motor del desarrollo de los pueblos</a:t>
            </a:r>
            <a:r>
              <a:rPr lang="es-EC" sz="2400" dirty="0" smtClean="0"/>
              <a:t>.</a:t>
            </a:r>
            <a:endParaRPr lang="es-EC" sz="2400" dirty="0"/>
          </a:p>
        </p:txBody>
      </p:sp>
    </p:spTree>
    <p:extLst>
      <p:ext uri="{BB962C8B-B14F-4D97-AF65-F5344CB8AC3E}">
        <p14:creationId xmlns:p14="http://schemas.microsoft.com/office/powerpoint/2010/main" val="3565100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154399203"/>
              </p:ext>
            </p:extLst>
          </p:nvPr>
        </p:nvGraphicFramePr>
        <p:xfrm>
          <a:off x="251520" y="836712"/>
          <a:ext cx="8712968"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txBox="1">
            <a:spLocks/>
          </p:cNvSpPr>
          <p:nvPr/>
        </p:nvSpPr>
        <p:spPr>
          <a:xfrm>
            <a:off x="1848184" y="114810"/>
            <a:ext cx="7272808" cy="865918"/>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MARCO TEÓRICO - CONCEPCIONES</a:t>
            </a:r>
            <a:endParaRPr lang="es-EC"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60800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063505271"/>
              </p:ext>
            </p:extLst>
          </p:nvPr>
        </p:nvGraphicFramePr>
        <p:xfrm>
          <a:off x="251520" y="836712"/>
          <a:ext cx="8712968"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txBox="1">
            <a:spLocks/>
          </p:cNvSpPr>
          <p:nvPr/>
        </p:nvSpPr>
        <p:spPr>
          <a:xfrm>
            <a:off x="1848184" y="114810"/>
            <a:ext cx="7272808" cy="865918"/>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MARCO TEÓRICO - CONCEPCIONES</a:t>
            </a:r>
            <a:endParaRPr lang="es-EC"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132647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112952" y="1340892"/>
            <a:ext cx="8892480" cy="4824412"/>
          </a:xfrm>
          <a:prstGeom prst="rect">
            <a:avLst/>
          </a:prstGeom>
        </p:spPr>
        <p:txBody>
          <a:bodyPr anchor="ctr">
            <a:normAutofit fontScale="85000" lnSpcReduction="10000"/>
          </a:bodyPr>
          <a:lstStyle/>
          <a:p>
            <a:pPr algn="just"/>
            <a:r>
              <a:rPr lang="es-ES" dirty="0">
                <a:solidFill>
                  <a:schemeClr val="tx1"/>
                </a:solidFill>
              </a:rPr>
              <a:t>En los inicios del siglo XX se forjó el escenario del surgimiento de un nuevo enfoque dentro de las teorías del mundo empresarial: </a:t>
            </a:r>
            <a:r>
              <a:rPr lang="es-ES" i="1" u="sng" dirty="0">
                <a:solidFill>
                  <a:schemeClr val="tx1"/>
                </a:solidFill>
              </a:rPr>
              <a:t>las </a:t>
            </a:r>
            <a:r>
              <a:rPr lang="es-ES" i="1" u="sng" dirty="0" smtClean="0">
                <a:solidFill>
                  <a:schemeClr val="tx1"/>
                </a:solidFill>
              </a:rPr>
              <a:t>competencias.</a:t>
            </a:r>
          </a:p>
          <a:p>
            <a:pPr algn="just"/>
            <a:r>
              <a:rPr lang="es-ES" dirty="0">
                <a:solidFill>
                  <a:schemeClr val="tx1"/>
                </a:solidFill>
              </a:rPr>
              <a:t>E</a:t>
            </a:r>
            <a:r>
              <a:rPr lang="es-ES" dirty="0" smtClean="0">
                <a:solidFill>
                  <a:schemeClr val="tx1"/>
                </a:solidFill>
              </a:rPr>
              <a:t>n la década </a:t>
            </a:r>
            <a:r>
              <a:rPr lang="es-ES" dirty="0">
                <a:solidFill>
                  <a:schemeClr val="tx1"/>
                </a:solidFill>
              </a:rPr>
              <a:t>del </a:t>
            </a:r>
            <a:r>
              <a:rPr lang="es-ES" dirty="0" smtClean="0">
                <a:solidFill>
                  <a:schemeClr val="tx1"/>
                </a:solidFill>
              </a:rPr>
              <a:t>70, </a:t>
            </a:r>
            <a:r>
              <a:rPr lang="es-ES" dirty="0">
                <a:solidFill>
                  <a:schemeClr val="tx1"/>
                </a:solidFill>
              </a:rPr>
              <a:t>David Mc </a:t>
            </a:r>
            <a:r>
              <a:rPr lang="es-ES" dirty="0" err="1">
                <a:solidFill>
                  <a:schemeClr val="tx1"/>
                </a:solidFill>
              </a:rPr>
              <a:t>Clelland</a:t>
            </a:r>
            <a:r>
              <a:rPr lang="es-ES" dirty="0">
                <a:solidFill>
                  <a:schemeClr val="tx1"/>
                </a:solidFill>
              </a:rPr>
              <a:t>, </a:t>
            </a:r>
            <a:r>
              <a:rPr lang="es-ES" dirty="0" smtClean="0">
                <a:solidFill>
                  <a:schemeClr val="tx1"/>
                </a:solidFill>
              </a:rPr>
              <a:t>(Harvard) </a:t>
            </a:r>
            <a:r>
              <a:rPr lang="es-ES" dirty="0">
                <a:solidFill>
                  <a:schemeClr val="tx1"/>
                </a:solidFill>
              </a:rPr>
              <a:t>instó que “era preciso buscar otras variables en la formación, en este caso las competencias, que pudieran predecir cierto grado de éxito o al menos ser menos desviados”, según plantea Blanco. R (1994</a:t>
            </a:r>
            <a:r>
              <a:rPr lang="es-ES" dirty="0" smtClean="0">
                <a:solidFill>
                  <a:schemeClr val="tx1"/>
                </a:solidFill>
              </a:rPr>
              <a:t>).</a:t>
            </a:r>
          </a:p>
          <a:p>
            <a:pPr algn="just"/>
            <a:r>
              <a:rPr lang="es-EC" dirty="0">
                <a:solidFill>
                  <a:schemeClr val="tx1"/>
                </a:solidFill>
              </a:rPr>
              <a:t>En la actualidad, la delimitación de competencias es el núcleo de la reforma de </a:t>
            </a:r>
            <a:r>
              <a:rPr lang="es-EC" dirty="0" smtClean="0">
                <a:solidFill>
                  <a:schemeClr val="tx1"/>
                </a:solidFill>
              </a:rPr>
              <a:t>la enseñanza, </a:t>
            </a:r>
            <a:r>
              <a:rPr lang="es-EC" dirty="0">
                <a:solidFill>
                  <a:schemeClr val="tx1"/>
                </a:solidFill>
              </a:rPr>
              <a:t>en el denominado “proyecto </a:t>
            </a:r>
            <a:r>
              <a:rPr lang="es-EC" dirty="0" err="1">
                <a:solidFill>
                  <a:schemeClr val="tx1"/>
                </a:solidFill>
              </a:rPr>
              <a:t>Tuning</a:t>
            </a:r>
            <a:r>
              <a:rPr lang="es-EC" dirty="0" smtClean="0">
                <a:solidFill>
                  <a:schemeClr val="tx1"/>
                </a:solidFill>
              </a:rPr>
              <a:t>”, la misma que trabajar </a:t>
            </a:r>
            <a:r>
              <a:rPr lang="es-EC" dirty="0">
                <a:solidFill>
                  <a:schemeClr val="tx1"/>
                </a:solidFill>
              </a:rPr>
              <a:t>con dos tipos de competencias: </a:t>
            </a:r>
            <a:r>
              <a:rPr lang="es-EC" b="1" dirty="0">
                <a:solidFill>
                  <a:schemeClr val="tx1"/>
                </a:solidFill>
              </a:rPr>
              <a:t>genéricas y </a:t>
            </a:r>
            <a:r>
              <a:rPr lang="es-EC" b="1" dirty="0" smtClean="0">
                <a:solidFill>
                  <a:schemeClr val="tx1"/>
                </a:solidFill>
              </a:rPr>
              <a:t>específicas.</a:t>
            </a:r>
            <a:endParaRPr lang="es-EC" b="1" dirty="0">
              <a:solidFill>
                <a:schemeClr val="tx1"/>
              </a:solidFill>
            </a:endParaRPr>
          </a:p>
        </p:txBody>
      </p:sp>
      <p:sp>
        <p:nvSpPr>
          <p:cNvPr id="4" name="Título 1"/>
          <p:cNvSpPr txBox="1">
            <a:spLocks/>
          </p:cNvSpPr>
          <p:nvPr/>
        </p:nvSpPr>
        <p:spPr>
          <a:xfrm>
            <a:off x="107504" y="1"/>
            <a:ext cx="9013488" cy="980728"/>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MARCO TEÓRICO – LA EDUCACIÓN POR COMPETENCIAS</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707797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685763202"/>
              </p:ext>
            </p:extLst>
          </p:nvPr>
        </p:nvGraphicFramePr>
        <p:xfrm>
          <a:off x="251520" y="908720"/>
          <a:ext cx="8568952"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txBox="1">
            <a:spLocks/>
          </p:cNvSpPr>
          <p:nvPr/>
        </p:nvSpPr>
        <p:spPr>
          <a:xfrm>
            <a:off x="1763688" y="44624"/>
            <a:ext cx="7357304" cy="612979"/>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MARCO TEÓRICO – DISEÑO CURRICULAR</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410242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36758814"/>
              </p:ext>
            </p:extLst>
          </p:nvPr>
        </p:nvGraphicFramePr>
        <p:xfrm>
          <a:off x="251520" y="908720"/>
          <a:ext cx="8568952"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txBox="1">
            <a:spLocks/>
          </p:cNvSpPr>
          <p:nvPr/>
        </p:nvSpPr>
        <p:spPr>
          <a:xfrm>
            <a:off x="1763688" y="44624"/>
            <a:ext cx="7357304" cy="612979"/>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MARCO TEÓRICO – DISEÑO CURRICULAR</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372157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1043</TotalTime>
  <Words>2471</Words>
  <Application>Microsoft Office PowerPoint</Application>
  <PresentationFormat>Presentación en pantalla (4:3)</PresentationFormat>
  <Paragraphs>174</Paragraphs>
  <Slides>34</Slides>
  <Notes>0</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34</vt:i4>
      </vt:variant>
    </vt:vector>
  </HeadingPairs>
  <TitlesOfParts>
    <vt:vector size="37" baseType="lpstr">
      <vt:lpstr>Diseño predeterminado</vt:lpstr>
      <vt:lpstr>Diseño personalizado</vt:lpstr>
      <vt:lpstr>CorelDRAW</vt:lpstr>
      <vt:lpstr>Presentación de PowerPoint</vt:lpstr>
      <vt:lpstr>PROBLEMA</vt:lpstr>
      <vt:lpstr>OBJETIVOS</vt:lpstr>
      <vt:lpstr>JUSTIFICACIÓN E IMPORTANCIA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ETANDAZO</dc:creator>
  <cp:lastModifiedBy>Julio Páliz</cp:lastModifiedBy>
  <cp:revision>50</cp:revision>
  <cp:lastPrinted>2015-04-15T15:07:11Z</cp:lastPrinted>
  <dcterms:created xsi:type="dcterms:W3CDTF">2015-04-13T16:11:36Z</dcterms:created>
  <dcterms:modified xsi:type="dcterms:W3CDTF">2015-04-18T02:40:17Z</dcterms:modified>
</cp:coreProperties>
</file>