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12">
  <p:sldMasterIdLst>
    <p:sldMasterId id="2147483744" r:id="rId1"/>
  </p:sldMasterIdLst>
  <p:notesMasterIdLst>
    <p:notesMasterId r:id="rId27"/>
  </p:notesMasterIdLst>
  <p:sldIdLst>
    <p:sldId id="283" r:id="rId2"/>
    <p:sldId id="282" r:id="rId3"/>
    <p:sldId id="293" r:id="rId4"/>
    <p:sldId id="295" r:id="rId5"/>
    <p:sldId id="294" r:id="rId6"/>
    <p:sldId id="285" r:id="rId7"/>
    <p:sldId id="280" r:id="rId8"/>
    <p:sldId id="296" r:id="rId9"/>
    <p:sldId id="297" r:id="rId10"/>
    <p:sldId id="298" r:id="rId11"/>
    <p:sldId id="301" r:id="rId12"/>
    <p:sldId id="299" r:id="rId13"/>
    <p:sldId id="302" r:id="rId14"/>
    <p:sldId id="303" r:id="rId15"/>
    <p:sldId id="304" r:id="rId16"/>
    <p:sldId id="305" r:id="rId17"/>
    <p:sldId id="306" r:id="rId18"/>
    <p:sldId id="307" r:id="rId19"/>
    <p:sldId id="308" r:id="rId20"/>
    <p:sldId id="311" r:id="rId21"/>
    <p:sldId id="310" r:id="rId22"/>
    <p:sldId id="309" r:id="rId23"/>
    <p:sldId id="314" r:id="rId24"/>
    <p:sldId id="284" r:id="rId25"/>
    <p:sldId id="291" r:id="rId26"/>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75DCB02-9BB8-47FD-8907-85C794F793BA}" styleName="Estilo temático 1 - Énfasis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4" d="100"/>
          <a:sy n="94" d="100"/>
        </p:scale>
        <p:origin x="-128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1A0FF42-09A2-4521-9626-C1165DD60A21}" type="doc">
      <dgm:prSet loTypeId="urn:microsoft.com/office/officeart/2005/8/layout/radial4" loCatId="relationship" qsTypeId="urn:microsoft.com/office/officeart/2005/8/quickstyle/simple4" qsCatId="simple" csTypeId="urn:microsoft.com/office/officeart/2005/8/colors/colorful4" csCatId="colorful" phldr="1"/>
      <dgm:spPr/>
      <dgm:t>
        <a:bodyPr/>
        <a:lstStyle/>
        <a:p>
          <a:endParaRPr lang="es-EC"/>
        </a:p>
      </dgm:t>
    </dgm:pt>
    <dgm:pt modelId="{81355AD1-E13E-4954-8436-4F173470DEDB}">
      <dgm:prSet phldrT="[Texto]"/>
      <dgm:spPr/>
      <dgm:t>
        <a:bodyPr/>
        <a:lstStyle/>
        <a:p>
          <a:r>
            <a:rPr lang="es-EC" b="1" dirty="0" smtClean="0"/>
            <a:t>Seguro General Obligatorio</a:t>
          </a:r>
          <a:endParaRPr lang="es-EC" b="1" dirty="0"/>
        </a:p>
      </dgm:t>
    </dgm:pt>
    <dgm:pt modelId="{910C9839-5556-45A6-8F5B-32D9B8EBF304}" type="parTrans" cxnId="{26ED8AB9-8485-4EFC-BCA3-CDCBA2824AE4}">
      <dgm:prSet/>
      <dgm:spPr/>
      <dgm:t>
        <a:bodyPr/>
        <a:lstStyle/>
        <a:p>
          <a:endParaRPr lang="es-EC"/>
        </a:p>
      </dgm:t>
    </dgm:pt>
    <dgm:pt modelId="{3C424766-D62D-481D-935F-AA27E4DB78B0}" type="sibTrans" cxnId="{26ED8AB9-8485-4EFC-BCA3-CDCBA2824AE4}">
      <dgm:prSet/>
      <dgm:spPr/>
      <dgm:t>
        <a:bodyPr/>
        <a:lstStyle/>
        <a:p>
          <a:endParaRPr lang="es-EC"/>
        </a:p>
      </dgm:t>
    </dgm:pt>
    <dgm:pt modelId="{36457D53-87A9-410E-AEF3-E42251BEE1B3}">
      <dgm:prSet phldrT="[Texto]"/>
      <dgm:spPr/>
      <dgm:t>
        <a:bodyPr/>
        <a:lstStyle/>
        <a:p>
          <a:r>
            <a:rPr lang="es-EC" dirty="0" smtClean="0"/>
            <a:t>IESS</a:t>
          </a:r>
          <a:endParaRPr lang="es-EC" dirty="0"/>
        </a:p>
      </dgm:t>
    </dgm:pt>
    <dgm:pt modelId="{AE75AABA-D1B6-48D5-8F96-AE96291982E7}" type="parTrans" cxnId="{87D2E739-A4B1-44D0-95EA-1B02A04D5D52}">
      <dgm:prSet/>
      <dgm:spPr/>
      <dgm:t>
        <a:bodyPr/>
        <a:lstStyle/>
        <a:p>
          <a:endParaRPr lang="es-EC"/>
        </a:p>
      </dgm:t>
    </dgm:pt>
    <dgm:pt modelId="{5B2897FB-78F9-4811-B6A5-FA7BE4361517}" type="sibTrans" cxnId="{87D2E739-A4B1-44D0-95EA-1B02A04D5D52}">
      <dgm:prSet/>
      <dgm:spPr/>
      <dgm:t>
        <a:bodyPr/>
        <a:lstStyle/>
        <a:p>
          <a:endParaRPr lang="es-EC"/>
        </a:p>
      </dgm:t>
    </dgm:pt>
    <dgm:pt modelId="{12A8DB75-AB35-49C2-A425-F9868C2DDE32}">
      <dgm:prSet phldrT="[Texto]"/>
      <dgm:spPr/>
      <dgm:t>
        <a:bodyPr/>
        <a:lstStyle/>
        <a:p>
          <a:r>
            <a:rPr lang="es-EC" dirty="0" smtClean="0"/>
            <a:t>ISSFA</a:t>
          </a:r>
          <a:endParaRPr lang="es-EC" dirty="0"/>
        </a:p>
      </dgm:t>
    </dgm:pt>
    <dgm:pt modelId="{07DE22C7-9D07-442C-A763-D4F0E3558809}" type="parTrans" cxnId="{0BDA1402-06C9-49DF-8AE5-14D9B7DEE367}">
      <dgm:prSet/>
      <dgm:spPr/>
      <dgm:t>
        <a:bodyPr/>
        <a:lstStyle/>
        <a:p>
          <a:endParaRPr lang="es-EC"/>
        </a:p>
      </dgm:t>
    </dgm:pt>
    <dgm:pt modelId="{6B6A843D-CDBD-473A-8AF4-04E48863A1FC}" type="sibTrans" cxnId="{0BDA1402-06C9-49DF-8AE5-14D9B7DEE367}">
      <dgm:prSet/>
      <dgm:spPr/>
      <dgm:t>
        <a:bodyPr/>
        <a:lstStyle/>
        <a:p>
          <a:endParaRPr lang="es-EC"/>
        </a:p>
      </dgm:t>
    </dgm:pt>
    <dgm:pt modelId="{33D78ECB-448A-4898-8B29-8DD9F4FA0EEE}">
      <dgm:prSet phldrT="[Texto]"/>
      <dgm:spPr/>
      <dgm:t>
        <a:bodyPr/>
        <a:lstStyle/>
        <a:p>
          <a:r>
            <a:rPr lang="es-EC" dirty="0" smtClean="0"/>
            <a:t>ISSPOL</a:t>
          </a:r>
          <a:endParaRPr lang="es-EC" dirty="0"/>
        </a:p>
      </dgm:t>
    </dgm:pt>
    <dgm:pt modelId="{DC316F56-78DD-4F0F-92DC-851563FAD665}" type="parTrans" cxnId="{EA92D787-B167-427B-ACBB-D5271A5A097A}">
      <dgm:prSet/>
      <dgm:spPr/>
      <dgm:t>
        <a:bodyPr/>
        <a:lstStyle/>
        <a:p>
          <a:endParaRPr lang="es-EC"/>
        </a:p>
      </dgm:t>
    </dgm:pt>
    <dgm:pt modelId="{D1507310-F422-4ED4-9809-D637A9B8B078}" type="sibTrans" cxnId="{EA92D787-B167-427B-ACBB-D5271A5A097A}">
      <dgm:prSet/>
      <dgm:spPr/>
      <dgm:t>
        <a:bodyPr/>
        <a:lstStyle/>
        <a:p>
          <a:endParaRPr lang="es-EC"/>
        </a:p>
      </dgm:t>
    </dgm:pt>
    <dgm:pt modelId="{7569B431-FADC-4FFA-B087-39AFD87F78A2}" type="pres">
      <dgm:prSet presAssocID="{B1A0FF42-09A2-4521-9626-C1165DD60A21}" presName="cycle" presStyleCnt="0">
        <dgm:presLayoutVars>
          <dgm:chMax val="1"/>
          <dgm:dir/>
          <dgm:animLvl val="ctr"/>
          <dgm:resizeHandles val="exact"/>
        </dgm:presLayoutVars>
      </dgm:prSet>
      <dgm:spPr/>
      <dgm:t>
        <a:bodyPr/>
        <a:lstStyle/>
        <a:p>
          <a:endParaRPr lang="es-EC"/>
        </a:p>
      </dgm:t>
    </dgm:pt>
    <dgm:pt modelId="{81952912-0D5F-45E2-B0A7-55587888FB50}" type="pres">
      <dgm:prSet presAssocID="{81355AD1-E13E-4954-8436-4F173470DEDB}" presName="centerShape" presStyleLbl="node0" presStyleIdx="0" presStyleCnt="1"/>
      <dgm:spPr/>
      <dgm:t>
        <a:bodyPr/>
        <a:lstStyle/>
        <a:p>
          <a:endParaRPr lang="es-EC"/>
        </a:p>
      </dgm:t>
    </dgm:pt>
    <dgm:pt modelId="{9F9A27E7-A60B-417B-B640-541CCBC0A30C}" type="pres">
      <dgm:prSet presAssocID="{AE75AABA-D1B6-48D5-8F96-AE96291982E7}" presName="parTrans" presStyleLbl="bgSibTrans2D1" presStyleIdx="0" presStyleCnt="3"/>
      <dgm:spPr/>
      <dgm:t>
        <a:bodyPr/>
        <a:lstStyle/>
        <a:p>
          <a:endParaRPr lang="es-EC"/>
        </a:p>
      </dgm:t>
    </dgm:pt>
    <dgm:pt modelId="{D9F077F1-3A31-40BA-8BC0-ED0E416668D2}" type="pres">
      <dgm:prSet presAssocID="{36457D53-87A9-410E-AEF3-E42251BEE1B3}" presName="node" presStyleLbl="node1" presStyleIdx="0" presStyleCnt="3">
        <dgm:presLayoutVars>
          <dgm:bulletEnabled val="1"/>
        </dgm:presLayoutVars>
      </dgm:prSet>
      <dgm:spPr/>
      <dgm:t>
        <a:bodyPr/>
        <a:lstStyle/>
        <a:p>
          <a:endParaRPr lang="es-EC"/>
        </a:p>
      </dgm:t>
    </dgm:pt>
    <dgm:pt modelId="{2C3920D0-8F48-4892-927F-1D19EEFD8731}" type="pres">
      <dgm:prSet presAssocID="{07DE22C7-9D07-442C-A763-D4F0E3558809}" presName="parTrans" presStyleLbl="bgSibTrans2D1" presStyleIdx="1" presStyleCnt="3"/>
      <dgm:spPr/>
      <dgm:t>
        <a:bodyPr/>
        <a:lstStyle/>
        <a:p>
          <a:endParaRPr lang="es-EC"/>
        </a:p>
      </dgm:t>
    </dgm:pt>
    <dgm:pt modelId="{7772ADB0-7D47-4038-9665-622EC21AA368}" type="pres">
      <dgm:prSet presAssocID="{12A8DB75-AB35-49C2-A425-F9868C2DDE32}" presName="node" presStyleLbl="node1" presStyleIdx="1" presStyleCnt="3">
        <dgm:presLayoutVars>
          <dgm:bulletEnabled val="1"/>
        </dgm:presLayoutVars>
      </dgm:prSet>
      <dgm:spPr/>
      <dgm:t>
        <a:bodyPr/>
        <a:lstStyle/>
        <a:p>
          <a:endParaRPr lang="es-EC"/>
        </a:p>
      </dgm:t>
    </dgm:pt>
    <dgm:pt modelId="{74A1B8C6-D322-42CD-92BB-2D510C5910C9}" type="pres">
      <dgm:prSet presAssocID="{DC316F56-78DD-4F0F-92DC-851563FAD665}" presName="parTrans" presStyleLbl="bgSibTrans2D1" presStyleIdx="2" presStyleCnt="3"/>
      <dgm:spPr/>
      <dgm:t>
        <a:bodyPr/>
        <a:lstStyle/>
        <a:p>
          <a:endParaRPr lang="es-EC"/>
        </a:p>
      </dgm:t>
    </dgm:pt>
    <dgm:pt modelId="{607DE313-1621-497E-B315-9255DEA9D493}" type="pres">
      <dgm:prSet presAssocID="{33D78ECB-448A-4898-8B29-8DD9F4FA0EEE}" presName="node" presStyleLbl="node1" presStyleIdx="2" presStyleCnt="3">
        <dgm:presLayoutVars>
          <dgm:bulletEnabled val="1"/>
        </dgm:presLayoutVars>
      </dgm:prSet>
      <dgm:spPr/>
      <dgm:t>
        <a:bodyPr/>
        <a:lstStyle/>
        <a:p>
          <a:endParaRPr lang="es-EC"/>
        </a:p>
      </dgm:t>
    </dgm:pt>
  </dgm:ptLst>
  <dgm:cxnLst>
    <dgm:cxn modelId="{87D2E739-A4B1-44D0-95EA-1B02A04D5D52}" srcId="{81355AD1-E13E-4954-8436-4F173470DEDB}" destId="{36457D53-87A9-410E-AEF3-E42251BEE1B3}" srcOrd="0" destOrd="0" parTransId="{AE75AABA-D1B6-48D5-8F96-AE96291982E7}" sibTransId="{5B2897FB-78F9-4811-B6A5-FA7BE4361517}"/>
    <dgm:cxn modelId="{C034DD8C-1BF1-4984-9830-5E8C4EE51BFA}" type="presOf" srcId="{07DE22C7-9D07-442C-A763-D4F0E3558809}" destId="{2C3920D0-8F48-4892-927F-1D19EEFD8731}" srcOrd="0" destOrd="0" presId="urn:microsoft.com/office/officeart/2005/8/layout/radial4"/>
    <dgm:cxn modelId="{EA92D787-B167-427B-ACBB-D5271A5A097A}" srcId="{81355AD1-E13E-4954-8436-4F173470DEDB}" destId="{33D78ECB-448A-4898-8B29-8DD9F4FA0EEE}" srcOrd="2" destOrd="0" parTransId="{DC316F56-78DD-4F0F-92DC-851563FAD665}" sibTransId="{D1507310-F422-4ED4-9809-D637A9B8B078}"/>
    <dgm:cxn modelId="{8AB999FD-5F11-4282-B5F5-955A23A72E4E}" type="presOf" srcId="{DC316F56-78DD-4F0F-92DC-851563FAD665}" destId="{74A1B8C6-D322-42CD-92BB-2D510C5910C9}" srcOrd="0" destOrd="0" presId="urn:microsoft.com/office/officeart/2005/8/layout/radial4"/>
    <dgm:cxn modelId="{0BDA1402-06C9-49DF-8AE5-14D9B7DEE367}" srcId="{81355AD1-E13E-4954-8436-4F173470DEDB}" destId="{12A8DB75-AB35-49C2-A425-F9868C2DDE32}" srcOrd="1" destOrd="0" parTransId="{07DE22C7-9D07-442C-A763-D4F0E3558809}" sibTransId="{6B6A843D-CDBD-473A-8AF4-04E48863A1FC}"/>
    <dgm:cxn modelId="{5C20BBB9-2DBD-4227-A637-4FC07FD4BFF5}" type="presOf" srcId="{AE75AABA-D1B6-48D5-8F96-AE96291982E7}" destId="{9F9A27E7-A60B-417B-B640-541CCBC0A30C}" srcOrd="0" destOrd="0" presId="urn:microsoft.com/office/officeart/2005/8/layout/radial4"/>
    <dgm:cxn modelId="{7F2F3386-855D-4658-94D4-C209AEC5C645}" type="presOf" srcId="{B1A0FF42-09A2-4521-9626-C1165DD60A21}" destId="{7569B431-FADC-4FFA-B087-39AFD87F78A2}" srcOrd="0" destOrd="0" presId="urn:microsoft.com/office/officeart/2005/8/layout/radial4"/>
    <dgm:cxn modelId="{8F6A1F75-0991-43FA-96D4-91B9841DA295}" type="presOf" srcId="{81355AD1-E13E-4954-8436-4F173470DEDB}" destId="{81952912-0D5F-45E2-B0A7-55587888FB50}" srcOrd="0" destOrd="0" presId="urn:microsoft.com/office/officeart/2005/8/layout/radial4"/>
    <dgm:cxn modelId="{48F01E32-3759-4C9A-A027-A4CC86A505A7}" type="presOf" srcId="{12A8DB75-AB35-49C2-A425-F9868C2DDE32}" destId="{7772ADB0-7D47-4038-9665-622EC21AA368}" srcOrd="0" destOrd="0" presId="urn:microsoft.com/office/officeart/2005/8/layout/radial4"/>
    <dgm:cxn modelId="{AFD9E928-BE82-4050-9CE0-FF42D574A1AD}" type="presOf" srcId="{36457D53-87A9-410E-AEF3-E42251BEE1B3}" destId="{D9F077F1-3A31-40BA-8BC0-ED0E416668D2}" srcOrd="0" destOrd="0" presId="urn:microsoft.com/office/officeart/2005/8/layout/radial4"/>
    <dgm:cxn modelId="{057E31E1-BD3B-43A8-8C55-E6F0643A7858}" type="presOf" srcId="{33D78ECB-448A-4898-8B29-8DD9F4FA0EEE}" destId="{607DE313-1621-497E-B315-9255DEA9D493}" srcOrd="0" destOrd="0" presId="urn:microsoft.com/office/officeart/2005/8/layout/radial4"/>
    <dgm:cxn modelId="{26ED8AB9-8485-4EFC-BCA3-CDCBA2824AE4}" srcId="{B1A0FF42-09A2-4521-9626-C1165DD60A21}" destId="{81355AD1-E13E-4954-8436-4F173470DEDB}" srcOrd="0" destOrd="0" parTransId="{910C9839-5556-45A6-8F5B-32D9B8EBF304}" sibTransId="{3C424766-D62D-481D-935F-AA27E4DB78B0}"/>
    <dgm:cxn modelId="{F2009544-2C9D-40D2-85C7-978B81C02013}" type="presParOf" srcId="{7569B431-FADC-4FFA-B087-39AFD87F78A2}" destId="{81952912-0D5F-45E2-B0A7-55587888FB50}" srcOrd="0" destOrd="0" presId="urn:microsoft.com/office/officeart/2005/8/layout/radial4"/>
    <dgm:cxn modelId="{16E87131-D8D5-45F8-B5D7-B2B8B123EBA5}" type="presParOf" srcId="{7569B431-FADC-4FFA-B087-39AFD87F78A2}" destId="{9F9A27E7-A60B-417B-B640-541CCBC0A30C}" srcOrd="1" destOrd="0" presId="urn:microsoft.com/office/officeart/2005/8/layout/radial4"/>
    <dgm:cxn modelId="{8AFC2F7C-EFA3-4A2D-812E-92D0CEF4D0BE}" type="presParOf" srcId="{7569B431-FADC-4FFA-B087-39AFD87F78A2}" destId="{D9F077F1-3A31-40BA-8BC0-ED0E416668D2}" srcOrd="2" destOrd="0" presId="urn:microsoft.com/office/officeart/2005/8/layout/radial4"/>
    <dgm:cxn modelId="{4F53DDFB-49A7-4EA9-91C2-95138595D09C}" type="presParOf" srcId="{7569B431-FADC-4FFA-B087-39AFD87F78A2}" destId="{2C3920D0-8F48-4892-927F-1D19EEFD8731}" srcOrd="3" destOrd="0" presId="urn:microsoft.com/office/officeart/2005/8/layout/radial4"/>
    <dgm:cxn modelId="{136600E0-8749-4802-9B33-F4F62CDFFB76}" type="presParOf" srcId="{7569B431-FADC-4FFA-B087-39AFD87F78A2}" destId="{7772ADB0-7D47-4038-9665-622EC21AA368}" srcOrd="4" destOrd="0" presId="urn:microsoft.com/office/officeart/2005/8/layout/radial4"/>
    <dgm:cxn modelId="{73F940B5-1585-40CD-8886-91712D5DDEB4}" type="presParOf" srcId="{7569B431-FADC-4FFA-B087-39AFD87F78A2}" destId="{74A1B8C6-D322-42CD-92BB-2D510C5910C9}" srcOrd="5" destOrd="0" presId="urn:microsoft.com/office/officeart/2005/8/layout/radial4"/>
    <dgm:cxn modelId="{3ED19170-4A68-4980-9A1E-3C8DDA57CD8F}" type="presParOf" srcId="{7569B431-FADC-4FFA-B087-39AFD87F78A2}" destId="{607DE313-1621-497E-B315-9255DEA9D493}" srcOrd="6"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319B869-DF12-456A-8A1E-60439E2DEB08}" type="doc">
      <dgm:prSet loTypeId="urn:microsoft.com/office/officeart/2005/8/layout/chevron1" loCatId="process" qsTypeId="urn:microsoft.com/office/officeart/2005/8/quickstyle/simple4" qsCatId="simple" csTypeId="urn:microsoft.com/office/officeart/2005/8/colors/accent1_3" csCatId="accent1" phldr="1"/>
      <dgm:spPr/>
    </dgm:pt>
    <dgm:pt modelId="{50D1B01D-699C-4C68-90F9-0524095C2FCC}">
      <dgm:prSet phldrT="[Texto]" custT="1"/>
      <dgm:spPr/>
      <dgm:t>
        <a:bodyPr/>
        <a:lstStyle/>
        <a:p>
          <a:r>
            <a:rPr lang="es-EC" sz="1600" dirty="0" smtClean="0">
              <a:solidFill>
                <a:schemeClr val="tx1"/>
              </a:solidFill>
            </a:rPr>
            <a:t>Enfermedad</a:t>
          </a:r>
          <a:r>
            <a:rPr lang="es-EC" sz="1400" dirty="0" smtClean="0">
              <a:solidFill>
                <a:schemeClr val="tx1"/>
              </a:solidFill>
            </a:rPr>
            <a:t> </a:t>
          </a:r>
          <a:endParaRPr lang="es-EC" sz="1400" dirty="0">
            <a:solidFill>
              <a:schemeClr val="tx1"/>
            </a:solidFill>
          </a:endParaRPr>
        </a:p>
      </dgm:t>
    </dgm:pt>
    <dgm:pt modelId="{C5E18A7B-412A-47E2-9FCD-3F5B3E7D5A90}" type="parTrans" cxnId="{30A59895-4237-4D50-A235-E69F8BCDB124}">
      <dgm:prSet/>
      <dgm:spPr/>
      <dgm:t>
        <a:bodyPr/>
        <a:lstStyle/>
        <a:p>
          <a:endParaRPr lang="es-EC" sz="1600">
            <a:solidFill>
              <a:schemeClr val="tx1"/>
            </a:solidFill>
          </a:endParaRPr>
        </a:p>
      </dgm:t>
    </dgm:pt>
    <dgm:pt modelId="{13A9AD36-78D6-4B67-9E21-E1E2162AD02A}" type="sibTrans" cxnId="{30A59895-4237-4D50-A235-E69F8BCDB124}">
      <dgm:prSet/>
      <dgm:spPr/>
      <dgm:t>
        <a:bodyPr/>
        <a:lstStyle/>
        <a:p>
          <a:endParaRPr lang="es-EC" sz="1600">
            <a:solidFill>
              <a:schemeClr val="tx1"/>
            </a:solidFill>
          </a:endParaRPr>
        </a:p>
      </dgm:t>
    </dgm:pt>
    <dgm:pt modelId="{F87E19A3-0AA8-4A06-962E-38E1C19C9648}">
      <dgm:prSet phldrT="[Texto]" custT="1"/>
      <dgm:spPr/>
      <dgm:t>
        <a:bodyPr/>
        <a:lstStyle/>
        <a:p>
          <a:r>
            <a:rPr lang="es-EC" sz="1600" dirty="0" smtClean="0">
              <a:solidFill>
                <a:schemeClr val="tx1"/>
              </a:solidFill>
            </a:rPr>
            <a:t>Maternidad</a:t>
          </a:r>
          <a:r>
            <a:rPr lang="es-EC" sz="1400" dirty="0" smtClean="0">
              <a:solidFill>
                <a:schemeClr val="tx1"/>
              </a:solidFill>
            </a:rPr>
            <a:t> </a:t>
          </a:r>
          <a:endParaRPr lang="es-EC" sz="1400" dirty="0">
            <a:solidFill>
              <a:schemeClr val="tx1"/>
            </a:solidFill>
          </a:endParaRPr>
        </a:p>
      </dgm:t>
    </dgm:pt>
    <dgm:pt modelId="{68986614-E972-470E-B950-0E42AFF66F4B}" type="parTrans" cxnId="{15DDDE19-6E3A-4DF5-AC91-9A76A131C4A9}">
      <dgm:prSet/>
      <dgm:spPr/>
      <dgm:t>
        <a:bodyPr/>
        <a:lstStyle/>
        <a:p>
          <a:endParaRPr lang="es-EC" sz="1600">
            <a:solidFill>
              <a:schemeClr val="tx1"/>
            </a:solidFill>
          </a:endParaRPr>
        </a:p>
      </dgm:t>
    </dgm:pt>
    <dgm:pt modelId="{419D16FD-144C-42EB-9FAC-DEDC0DF1D2A2}" type="sibTrans" cxnId="{15DDDE19-6E3A-4DF5-AC91-9A76A131C4A9}">
      <dgm:prSet/>
      <dgm:spPr/>
      <dgm:t>
        <a:bodyPr/>
        <a:lstStyle/>
        <a:p>
          <a:endParaRPr lang="es-EC" sz="1600">
            <a:solidFill>
              <a:schemeClr val="tx1"/>
            </a:solidFill>
          </a:endParaRPr>
        </a:p>
      </dgm:t>
    </dgm:pt>
    <dgm:pt modelId="{0E989AA7-5B53-4E88-8572-91C70F1F50F4}">
      <dgm:prSet phldrT="[Texto]" custT="1"/>
      <dgm:spPr/>
      <dgm:t>
        <a:bodyPr/>
        <a:lstStyle/>
        <a:p>
          <a:r>
            <a:rPr lang="es-EC" sz="1600" dirty="0" smtClean="0">
              <a:solidFill>
                <a:schemeClr val="tx1"/>
              </a:solidFill>
            </a:rPr>
            <a:t>Riesgos del Trabajo</a:t>
          </a:r>
          <a:endParaRPr lang="es-EC" sz="1600" dirty="0">
            <a:solidFill>
              <a:schemeClr val="tx1"/>
            </a:solidFill>
          </a:endParaRPr>
        </a:p>
      </dgm:t>
    </dgm:pt>
    <dgm:pt modelId="{F057EE64-EEC1-41BD-BD79-F113068DE450}" type="parTrans" cxnId="{127C2527-035E-4295-83B3-19361EE375DF}">
      <dgm:prSet/>
      <dgm:spPr/>
      <dgm:t>
        <a:bodyPr/>
        <a:lstStyle/>
        <a:p>
          <a:endParaRPr lang="es-EC" sz="1600">
            <a:solidFill>
              <a:schemeClr val="tx1"/>
            </a:solidFill>
          </a:endParaRPr>
        </a:p>
      </dgm:t>
    </dgm:pt>
    <dgm:pt modelId="{718AE896-9837-4E69-915D-D906DE009744}" type="sibTrans" cxnId="{127C2527-035E-4295-83B3-19361EE375DF}">
      <dgm:prSet/>
      <dgm:spPr/>
      <dgm:t>
        <a:bodyPr/>
        <a:lstStyle/>
        <a:p>
          <a:endParaRPr lang="es-EC" sz="1600">
            <a:solidFill>
              <a:schemeClr val="tx1"/>
            </a:solidFill>
          </a:endParaRPr>
        </a:p>
      </dgm:t>
    </dgm:pt>
    <dgm:pt modelId="{D4937EE1-9A43-4E66-84A6-7AFFFA5E2A5D}">
      <dgm:prSet custT="1"/>
      <dgm:spPr/>
      <dgm:t>
        <a:bodyPr/>
        <a:lstStyle/>
        <a:p>
          <a:r>
            <a:rPr lang="es-EC" sz="1600" dirty="0" smtClean="0">
              <a:solidFill>
                <a:schemeClr val="tx1"/>
              </a:solidFill>
            </a:rPr>
            <a:t>Discapacidad</a:t>
          </a:r>
          <a:r>
            <a:rPr lang="es-EC" sz="1400" dirty="0" smtClean="0">
              <a:solidFill>
                <a:schemeClr val="tx1"/>
              </a:solidFill>
            </a:rPr>
            <a:t> </a:t>
          </a:r>
          <a:endParaRPr lang="es-EC" sz="1400" dirty="0">
            <a:solidFill>
              <a:schemeClr val="tx1"/>
            </a:solidFill>
          </a:endParaRPr>
        </a:p>
      </dgm:t>
    </dgm:pt>
    <dgm:pt modelId="{D68B437D-202E-464F-B954-C49852BA576A}" type="parTrans" cxnId="{0CB95B0B-0CDF-4C97-9E60-8961133A1BCB}">
      <dgm:prSet/>
      <dgm:spPr/>
      <dgm:t>
        <a:bodyPr/>
        <a:lstStyle/>
        <a:p>
          <a:endParaRPr lang="es-EC" sz="1600">
            <a:solidFill>
              <a:schemeClr val="tx1"/>
            </a:solidFill>
          </a:endParaRPr>
        </a:p>
      </dgm:t>
    </dgm:pt>
    <dgm:pt modelId="{771229D5-451D-480D-B13C-928D49878D64}" type="sibTrans" cxnId="{0CB95B0B-0CDF-4C97-9E60-8961133A1BCB}">
      <dgm:prSet/>
      <dgm:spPr/>
      <dgm:t>
        <a:bodyPr/>
        <a:lstStyle/>
        <a:p>
          <a:endParaRPr lang="es-EC" sz="1600">
            <a:solidFill>
              <a:schemeClr val="tx1"/>
            </a:solidFill>
          </a:endParaRPr>
        </a:p>
      </dgm:t>
    </dgm:pt>
    <dgm:pt modelId="{A608A88A-1E1C-451C-AB66-B62D72C34930}" type="pres">
      <dgm:prSet presAssocID="{C319B869-DF12-456A-8A1E-60439E2DEB08}" presName="Name0" presStyleCnt="0">
        <dgm:presLayoutVars>
          <dgm:dir/>
          <dgm:animLvl val="lvl"/>
          <dgm:resizeHandles val="exact"/>
        </dgm:presLayoutVars>
      </dgm:prSet>
      <dgm:spPr/>
    </dgm:pt>
    <dgm:pt modelId="{CF84E344-C38F-4644-A040-B2138C31F360}" type="pres">
      <dgm:prSet presAssocID="{50D1B01D-699C-4C68-90F9-0524095C2FCC}" presName="parTxOnly" presStyleLbl="node1" presStyleIdx="0" presStyleCnt="4">
        <dgm:presLayoutVars>
          <dgm:chMax val="0"/>
          <dgm:chPref val="0"/>
          <dgm:bulletEnabled val="1"/>
        </dgm:presLayoutVars>
      </dgm:prSet>
      <dgm:spPr/>
      <dgm:t>
        <a:bodyPr/>
        <a:lstStyle/>
        <a:p>
          <a:endParaRPr lang="es-EC"/>
        </a:p>
      </dgm:t>
    </dgm:pt>
    <dgm:pt modelId="{CE61C80E-D37A-403D-8CE4-5C6D7744957A}" type="pres">
      <dgm:prSet presAssocID="{13A9AD36-78D6-4B67-9E21-E1E2162AD02A}" presName="parTxOnlySpace" presStyleCnt="0"/>
      <dgm:spPr/>
    </dgm:pt>
    <dgm:pt modelId="{1FA973C3-4499-4FA4-A7AE-60055C36DE52}" type="pres">
      <dgm:prSet presAssocID="{F87E19A3-0AA8-4A06-962E-38E1C19C9648}" presName="parTxOnly" presStyleLbl="node1" presStyleIdx="1" presStyleCnt="4">
        <dgm:presLayoutVars>
          <dgm:chMax val="0"/>
          <dgm:chPref val="0"/>
          <dgm:bulletEnabled val="1"/>
        </dgm:presLayoutVars>
      </dgm:prSet>
      <dgm:spPr/>
      <dgm:t>
        <a:bodyPr/>
        <a:lstStyle/>
        <a:p>
          <a:endParaRPr lang="es-EC"/>
        </a:p>
      </dgm:t>
    </dgm:pt>
    <dgm:pt modelId="{D5BB92DD-A4EF-4A4C-8EAD-0B794BD45626}" type="pres">
      <dgm:prSet presAssocID="{419D16FD-144C-42EB-9FAC-DEDC0DF1D2A2}" presName="parTxOnlySpace" presStyleCnt="0"/>
      <dgm:spPr/>
    </dgm:pt>
    <dgm:pt modelId="{652DF9D8-80D1-49F4-AB31-165B47B3452F}" type="pres">
      <dgm:prSet presAssocID="{0E989AA7-5B53-4E88-8572-91C70F1F50F4}" presName="parTxOnly" presStyleLbl="node1" presStyleIdx="2" presStyleCnt="4">
        <dgm:presLayoutVars>
          <dgm:chMax val="0"/>
          <dgm:chPref val="0"/>
          <dgm:bulletEnabled val="1"/>
        </dgm:presLayoutVars>
      </dgm:prSet>
      <dgm:spPr/>
      <dgm:t>
        <a:bodyPr/>
        <a:lstStyle/>
        <a:p>
          <a:endParaRPr lang="es-EC"/>
        </a:p>
      </dgm:t>
    </dgm:pt>
    <dgm:pt modelId="{82F67B0C-B22B-45EC-9DD7-4E90CC45EAA9}" type="pres">
      <dgm:prSet presAssocID="{718AE896-9837-4E69-915D-D906DE009744}" presName="parTxOnlySpace" presStyleCnt="0"/>
      <dgm:spPr/>
    </dgm:pt>
    <dgm:pt modelId="{6ADBCF0F-ADBE-49A9-A50D-7FC175D3D345}" type="pres">
      <dgm:prSet presAssocID="{D4937EE1-9A43-4E66-84A6-7AFFFA5E2A5D}" presName="parTxOnly" presStyleLbl="node1" presStyleIdx="3" presStyleCnt="4">
        <dgm:presLayoutVars>
          <dgm:chMax val="0"/>
          <dgm:chPref val="0"/>
          <dgm:bulletEnabled val="1"/>
        </dgm:presLayoutVars>
      </dgm:prSet>
      <dgm:spPr/>
      <dgm:t>
        <a:bodyPr/>
        <a:lstStyle/>
        <a:p>
          <a:endParaRPr lang="es-EC"/>
        </a:p>
      </dgm:t>
    </dgm:pt>
  </dgm:ptLst>
  <dgm:cxnLst>
    <dgm:cxn modelId="{19465767-9EF7-4B3B-855F-5F094E935F0B}" type="presOf" srcId="{C319B869-DF12-456A-8A1E-60439E2DEB08}" destId="{A608A88A-1E1C-451C-AB66-B62D72C34930}" srcOrd="0" destOrd="0" presId="urn:microsoft.com/office/officeart/2005/8/layout/chevron1"/>
    <dgm:cxn modelId="{30A59895-4237-4D50-A235-E69F8BCDB124}" srcId="{C319B869-DF12-456A-8A1E-60439E2DEB08}" destId="{50D1B01D-699C-4C68-90F9-0524095C2FCC}" srcOrd="0" destOrd="0" parTransId="{C5E18A7B-412A-47E2-9FCD-3F5B3E7D5A90}" sibTransId="{13A9AD36-78D6-4B67-9E21-E1E2162AD02A}"/>
    <dgm:cxn modelId="{127C2527-035E-4295-83B3-19361EE375DF}" srcId="{C319B869-DF12-456A-8A1E-60439E2DEB08}" destId="{0E989AA7-5B53-4E88-8572-91C70F1F50F4}" srcOrd="2" destOrd="0" parTransId="{F057EE64-EEC1-41BD-BD79-F113068DE450}" sibTransId="{718AE896-9837-4E69-915D-D906DE009744}"/>
    <dgm:cxn modelId="{C8ACD8D4-E29A-4595-89A8-762A028DB028}" type="presOf" srcId="{0E989AA7-5B53-4E88-8572-91C70F1F50F4}" destId="{652DF9D8-80D1-49F4-AB31-165B47B3452F}" srcOrd="0" destOrd="0" presId="urn:microsoft.com/office/officeart/2005/8/layout/chevron1"/>
    <dgm:cxn modelId="{0CB95B0B-0CDF-4C97-9E60-8961133A1BCB}" srcId="{C319B869-DF12-456A-8A1E-60439E2DEB08}" destId="{D4937EE1-9A43-4E66-84A6-7AFFFA5E2A5D}" srcOrd="3" destOrd="0" parTransId="{D68B437D-202E-464F-B954-C49852BA576A}" sibTransId="{771229D5-451D-480D-B13C-928D49878D64}"/>
    <dgm:cxn modelId="{15DDDE19-6E3A-4DF5-AC91-9A76A131C4A9}" srcId="{C319B869-DF12-456A-8A1E-60439E2DEB08}" destId="{F87E19A3-0AA8-4A06-962E-38E1C19C9648}" srcOrd="1" destOrd="0" parTransId="{68986614-E972-470E-B950-0E42AFF66F4B}" sibTransId="{419D16FD-144C-42EB-9FAC-DEDC0DF1D2A2}"/>
    <dgm:cxn modelId="{89A95A3C-1B95-4641-A1B7-9B98C10E40A3}" type="presOf" srcId="{D4937EE1-9A43-4E66-84A6-7AFFFA5E2A5D}" destId="{6ADBCF0F-ADBE-49A9-A50D-7FC175D3D345}" srcOrd="0" destOrd="0" presId="urn:microsoft.com/office/officeart/2005/8/layout/chevron1"/>
    <dgm:cxn modelId="{03834050-EC21-491C-B66F-0256A035D7CA}" type="presOf" srcId="{50D1B01D-699C-4C68-90F9-0524095C2FCC}" destId="{CF84E344-C38F-4644-A040-B2138C31F360}" srcOrd="0" destOrd="0" presId="urn:microsoft.com/office/officeart/2005/8/layout/chevron1"/>
    <dgm:cxn modelId="{EC4066D6-8EC4-466F-9E19-3A1C865DAACA}" type="presOf" srcId="{F87E19A3-0AA8-4A06-962E-38E1C19C9648}" destId="{1FA973C3-4499-4FA4-A7AE-60055C36DE52}" srcOrd="0" destOrd="0" presId="urn:microsoft.com/office/officeart/2005/8/layout/chevron1"/>
    <dgm:cxn modelId="{1591C133-0B8E-4920-BA7B-2AD40C96CCF0}" type="presParOf" srcId="{A608A88A-1E1C-451C-AB66-B62D72C34930}" destId="{CF84E344-C38F-4644-A040-B2138C31F360}" srcOrd="0" destOrd="0" presId="urn:microsoft.com/office/officeart/2005/8/layout/chevron1"/>
    <dgm:cxn modelId="{D167A71C-2C25-4F20-85EA-5F11699F0E4D}" type="presParOf" srcId="{A608A88A-1E1C-451C-AB66-B62D72C34930}" destId="{CE61C80E-D37A-403D-8CE4-5C6D7744957A}" srcOrd="1" destOrd="0" presId="urn:microsoft.com/office/officeart/2005/8/layout/chevron1"/>
    <dgm:cxn modelId="{1903B009-BAC5-4CC5-AABF-3582753FF319}" type="presParOf" srcId="{A608A88A-1E1C-451C-AB66-B62D72C34930}" destId="{1FA973C3-4499-4FA4-A7AE-60055C36DE52}" srcOrd="2" destOrd="0" presId="urn:microsoft.com/office/officeart/2005/8/layout/chevron1"/>
    <dgm:cxn modelId="{6E24C32C-C731-4170-8ABB-7CBE27A32C55}" type="presParOf" srcId="{A608A88A-1E1C-451C-AB66-B62D72C34930}" destId="{D5BB92DD-A4EF-4A4C-8EAD-0B794BD45626}" srcOrd="3" destOrd="0" presId="urn:microsoft.com/office/officeart/2005/8/layout/chevron1"/>
    <dgm:cxn modelId="{F7DF895C-9583-4B2A-B4A9-4C79A5608519}" type="presParOf" srcId="{A608A88A-1E1C-451C-AB66-B62D72C34930}" destId="{652DF9D8-80D1-49F4-AB31-165B47B3452F}" srcOrd="4" destOrd="0" presId="urn:microsoft.com/office/officeart/2005/8/layout/chevron1"/>
    <dgm:cxn modelId="{F1F597D1-DD28-48BF-88E4-F4A7B864AA9B}" type="presParOf" srcId="{A608A88A-1E1C-451C-AB66-B62D72C34930}" destId="{82F67B0C-B22B-45EC-9DD7-4E90CC45EAA9}" srcOrd="5" destOrd="0" presId="urn:microsoft.com/office/officeart/2005/8/layout/chevron1"/>
    <dgm:cxn modelId="{7B7A2947-3F4B-4F9E-87E4-9D0031E1A3AF}" type="presParOf" srcId="{A608A88A-1E1C-451C-AB66-B62D72C34930}" destId="{6ADBCF0F-ADBE-49A9-A50D-7FC175D3D345}" srcOrd="6" destOrd="0" presId="urn:microsoft.com/office/officeart/2005/8/layout/chevron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848F65E-44B6-4DEF-8F71-AA09649C9407}" type="doc">
      <dgm:prSet loTypeId="urn:microsoft.com/office/officeart/2005/8/layout/chevron1" loCatId="process" qsTypeId="urn:microsoft.com/office/officeart/2005/8/quickstyle/simple4" qsCatId="simple" csTypeId="urn:microsoft.com/office/officeart/2005/8/colors/accent5_4" csCatId="accent5" phldr="1"/>
      <dgm:spPr/>
    </dgm:pt>
    <dgm:pt modelId="{D8491F65-7A50-4E49-9E24-94324EF3B2A7}">
      <dgm:prSet phldrT="[Texto]" custT="1"/>
      <dgm:spPr/>
      <dgm:t>
        <a:bodyPr/>
        <a:lstStyle/>
        <a:p>
          <a:r>
            <a:rPr lang="es-EC" sz="1800" b="0" dirty="0" smtClean="0">
              <a:solidFill>
                <a:schemeClr val="tx1"/>
              </a:solidFill>
            </a:rPr>
            <a:t>Cesantía </a:t>
          </a:r>
          <a:endParaRPr lang="es-EC" sz="1800" b="0" dirty="0">
            <a:solidFill>
              <a:schemeClr val="tx1"/>
            </a:solidFill>
          </a:endParaRPr>
        </a:p>
      </dgm:t>
    </dgm:pt>
    <dgm:pt modelId="{0FBC55C1-51C8-41D7-882E-5B38798F2314}" type="parTrans" cxnId="{09359FA2-E14F-4190-8E28-C0666922DF1F}">
      <dgm:prSet/>
      <dgm:spPr/>
      <dgm:t>
        <a:bodyPr/>
        <a:lstStyle/>
        <a:p>
          <a:endParaRPr lang="es-EC">
            <a:solidFill>
              <a:schemeClr val="tx1"/>
            </a:solidFill>
          </a:endParaRPr>
        </a:p>
      </dgm:t>
    </dgm:pt>
    <dgm:pt modelId="{FB1374B6-7DEB-45CD-BF6B-0CF85D2C20D7}" type="sibTrans" cxnId="{09359FA2-E14F-4190-8E28-C0666922DF1F}">
      <dgm:prSet/>
      <dgm:spPr/>
      <dgm:t>
        <a:bodyPr/>
        <a:lstStyle/>
        <a:p>
          <a:endParaRPr lang="es-EC">
            <a:solidFill>
              <a:schemeClr val="tx1"/>
            </a:solidFill>
          </a:endParaRPr>
        </a:p>
      </dgm:t>
    </dgm:pt>
    <dgm:pt modelId="{0D7A4B5F-0D01-4375-AB2E-3EB41D9045BC}">
      <dgm:prSet phldrT="[Texto]" custT="1"/>
      <dgm:spPr/>
      <dgm:t>
        <a:bodyPr/>
        <a:lstStyle/>
        <a:p>
          <a:r>
            <a:rPr lang="es-EC" sz="1800" dirty="0" smtClean="0">
              <a:solidFill>
                <a:schemeClr val="tx1"/>
              </a:solidFill>
            </a:rPr>
            <a:t>Invalidez</a:t>
          </a:r>
          <a:r>
            <a:rPr lang="es-EC" sz="2400" dirty="0" smtClean="0">
              <a:solidFill>
                <a:schemeClr val="tx1"/>
              </a:solidFill>
            </a:rPr>
            <a:t> </a:t>
          </a:r>
          <a:endParaRPr lang="es-EC" sz="2400" dirty="0">
            <a:solidFill>
              <a:schemeClr val="tx1"/>
            </a:solidFill>
          </a:endParaRPr>
        </a:p>
      </dgm:t>
    </dgm:pt>
    <dgm:pt modelId="{F676FA82-5EDC-45A9-92C8-5145DC315DFA}" type="parTrans" cxnId="{BABF0717-71D1-4A98-AADD-06714E92E1F7}">
      <dgm:prSet/>
      <dgm:spPr/>
      <dgm:t>
        <a:bodyPr/>
        <a:lstStyle/>
        <a:p>
          <a:endParaRPr lang="es-EC">
            <a:solidFill>
              <a:schemeClr val="tx1"/>
            </a:solidFill>
          </a:endParaRPr>
        </a:p>
      </dgm:t>
    </dgm:pt>
    <dgm:pt modelId="{FDD8DF06-F24C-434E-BFE5-DD4842FDAD7C}" type="sibTrans" cxnId="{BABF0717-71D1-4A98-AADD-06714E92E1F7}">
      <dgm:prSet/>
      <dgm:spPr/>
      <dgm:t>
        <a:bodyPr/>
        <a:lstStyle/>
        <a:p>
          <a:endParaRPr lang="es-EC">
            <a:solidFill>
              <a:schemeClr val="tx1"/>
            </a:solidFill>
          </a:endParaRPr>
        </a:p>
      </dgm:t>
    </dgm:pt>
    <dgm:pt modelId="{5767D1D9-C7C8-4870-8B31-47374A45F41C}">
      <dgm:prSet phldrT="[Texto]" custT="1"/>
      <dgm:spPr/>
      <dgm:t>
        <a:bodyPr/>
        <a:lstStyle/>
        <a:p>
          <a:r>
            <a:rPr lang="es-EC" sz="1800" dirty="0" smtClean="0">
              <a:solidFill>
                <a:schemeClr val="tx1"/>
              </a:solidFill>
            </a:rPr>
            <a:t>Vejez</a:t>
          </a:r>
          <a:r>
            <a:rPr lang="es-EC" sz="2800" dirty="0" smtClean="0">
              <a:solidFill>
                <a:schemeClr val="tx1"/>
              </a:solidFill>
            </a:rPr>
            <a:t> </a:t>
          </a:r>
          <a:endParaRPr lang="es-EC" sz="2800" dirty="0">
            <a:solidFill>
              <a:schemeClr val="tx1"/>
            </a:solidFill>
          </a:endParaRPr>
        </a:p>
      </dgm:t>
    </dgm:pt>
    <dgm:pt modelId="{9E5AE7CB-97DC-4492-839E-2DC619196C9B}" type="parTrans" cxnId="{7F4451E0-B588-4968-A38E-CF1B35E7700C}">
      <dgm:prSet/>
      <dgm:spPr/>
      <dgm:t>
        <a:bodyPr/>
        <a:lstStyle/>
        <a:p>
          <a:endParaRPr lang="es-EC">
            <a:solidFill>
              <a:schemeClr val="tx1"/>
            </a:solidFill>
          </a:endParaRPr>
        </a:p>
      </dgm:t>
    </dgm:pt>
    <dgm:pt modelId="{42939B69-01AC-4042-BD4C-268E761B841A}" type="sibTrans" cxnId="{7F4451E0-B588-4968-A38E-CF1B35E7700C}">
      <dgm:prSet/>
      <dgm:spPr/>
      <dgm:t>
        <a:bodyPr/>
        <a:lstStyle/>
        <a:p>
          <a:endParaRPr lang="es-EC">
            <a:solidFill>
              <a:schemeClr val="tx1"/>
            </a:solidFill>
          </a:endParaRPr>
        </a:p>
      </dgm:t>
    </dgm:pt>
    <dgm:pt modelId="{3812B1C7-B986-4834-8E75-5D381CE72B40}">
      <dgm:prSet custT="1"/>
      <dgm:spPr/>
      <dgm:t>
        <a:bodyPr/>
        <a:lstStyle/>
        <a:p>
          <a:r>
            <a:rPr lang="es-EC" sz="1800" dirty="0" smtClean="0">
              <a:solidFill>
                <a:schemeClr val="tx1"/>
              </a:solidFill>
            </a:rPr>
            <a:t>Muerte</a:t>
          </a:r>
          <a:r>
            <a:rPr lang="es-EC" sz="2800" dirty="0" smtClean="0">
              <a:solidFill>
                <a:schemeClr val="tx1"/>
              </a:solidFill>
            </a:rPr>
            <a:t> </a:t>
          </a:r>
          <a:endParaRPr lang="es-EC" sz="2800" dirty="0">
            <a:solidFill>
              <a:schemeClr val="tx1"/>
            </a:solidFill>
          </a:endParaRPr>
        </a:p>
      </dgm:t>
    </dgm:pt>
    <dgm:pt modelId="{445827F5-DE72-453E-8B26-EB9C7A5021D1}" type="parTrans" cxnId="{BA2FA929-AFD5-439F-8F54-94A9FA5E998C}">
      <dgm:prSet/>
      <dgm:spPr/>
      <dgm:t>
        <a:bodyPr/>
        <a:lstStyle/>
        <a:p>
          <a:endParaRPr lang="es-EC">
            <a:solidFill>
              <a:schemeClr val="tx1"/>
            </a:solidFill>
          </a:endParaRPr>
        </a:p>
      </dgm:t>
    </dgm:pt>
    <dgm:pt modelId="{B3EF0D8A-6A6F-404B-BB3A-A05510B0A174}" type="sibTrans" cxnId="{BA2FA929-AFD5-439F-8F54-94A9FA5E998C}">
      <dgm:prSet/>
      <dgm:spPr/>
      <dgm:t>
        <a:bodyPr/>
        <a:lstStyle/>
        <a:p>
          <a:endParaRPr lang="es-EC">
            <a:solidFill>
              <a:schemeClr val="tx1"/>
            </a:solidFill>
          </a:endParaRPr>
        </a:p>
      </dgm:t>
    </dgm:pt>
    <dgm:pt modelId="{12157540-2CAF-406F-89A6-DC18F7D59EB0}" type="pres">
      <dgm:prSet presAssocID="{2848F65E-44B6-4DEF-8F71-AA09649C9407}" presName="Name0" presStyleCnt="0">
        <dgm:presLayoutVars>
          <dgm:dir/>
          <dgm:animLvl val="lvl"/>
          <dgm:resizeHandles val="exact"/>
        </dgm:presLayoutVars>
      </dgm:prSet>
      <dgm:spPr/>
    </dgm:pt>
    <dgm:pt modelId="{0373134B-E736-4ED4-BDEA-A13EE9AAA76B}" type="pres">
      <dgm:prSet presAssocID="{D8491F65-7A50-4E49-9E24-94324EF3B2A7}" presName="parTxOnly" presStyleLbl="node1" presStyleIdx="0" presStyleCnt="4">
        <dgm:presLayoutVars>
          <dgm:chMax val="0"/>
          <dgm:chPref val="0"/>
          <dgm:bulletEnabled val="1"/>
        </dgm:presLayoutVars>
      </dgm:prSet>
      <dgm:spPr/>
      <dgm:t>
        <a:bodyPr/>
        <a:lstStyle/>
        <a:p>
          <a:endParaRPr lang="es-EC"/>
        </a:p>
      </dgm:t>
    </dgm:pt>
    <dgm:pt modelId="{95EBE270-FF0B-4284-8C13-6EA2BE35CAAD}" type="pres">
      <dgm:prSet presAssocID="{FB1374B6-7DEB-45CD-BF6B-0CF85D2C20D7}" presName="parTxOnlySpace" presStyleCnt="0"/>
      <dgm:spPr/>
    </dgm:pt>
    <dgm:pt modelId="{3171A0B5-ADD5-4211-9F38-89BE5C06566B}" type="pres">
      <dgm:prSet presAssocID="{0D7A4B5F-0D01-4375-AB2E-3EB41D9045BC}" presName="parTxOnly" presStyleLbl="node1" presStyleIdx="1" presStyleCnt="4">
        <dgm:presLayoutVars>
          <dgm:chMax val="0"/>
          <dgm:chPref val="0"/>
          <dgm:bulletEnabled val="1"/>
        </dgm:presLayoutVars>
      </dgm:prSet>
      <dgm:spPr/>
      <dgm:t>
        <a:bodyPr/>
        <a:lstStyle/>
        <a:p>
          <a:endParaRPr lang="es-EC"/>
        </a:p>
      </dgm:t>
    </dgm:pt>
    <dgm:pt modelId="{4CD33D2B-42A9-4FDA-9652-9B1A0A7A5105}" type="pres">
      <dgm:prSet presAssocID="{FDD8DF06-F24C-434E-BFE5-DD4842FDAD7C}" presName="parTxOnlySpace" presStyleCnt="0"/>
      <dgm:spPr/>
    </dgm:pt>
    <dgm:pt modelId="{A57F1732-A23C-43DA-A224-855D688783FE}" type="pres">
      <dgm:prSet presAssocID="{5767D1D9-C7C8-4870-8B31-47374A45F41C}" presName="parTxOnly" presStyleLbl="node1" presStyleIdx="2" presStyleCnt="4">
        <dgm:presLayoutVars>
          <dgm:chMax val="0"/>
          <dgm:chPref val="0"/>
          <dgm:bulletEnabled val="1"/>
        </dgm:presLayoutVars>
      </dgm:prSet>
      <dgm:spPr/>
      <dgm:t>
        <a:bodyPr/>
        <a:lstStyle/>
        <a:p>
          <a:endParaRPr lang="es-EC"/>
        </a:p>
      </dgm:t>
    </dgm:pt>
    <dgm:pt modelId="{DB872E76-E9C2-4B52-B81D-CEB4F42EB2F7}" type="pres">
      <dgm:prSet presAssocID="{42939B69-01AC-4042-BD4C-268E761B841A}" presName="parTxOnlySpace" presStyleCnt="0"/>
      <dgm:spPr/>
    </dgm:pt>
    <dgm:pt modelId="{64DA2891-52DE-4C61-B395-BD44A664B17C}" type="pres">
      <dgm:prSet presAssocID="{3812B1C7-B986-4834-8E75-5D381CE72B40}" presName="parTxOnly" presStyleLbl="node1" presStyleIdx="3" presStyleCnt="4">
        <dgm:presLayoutVars>
          <dgm:chMax val="0"/>
          <dgm:chPref val="0"/>
          <dgm:bulletEnabled val="1"/>
        </dgm:presLayoutVars>
      </dgm:prSet>
      <dgm:spPr/>
      <dgm:t>
        <a:bodyPr/>
        <a:lstStyle/>
        <a:p>
          <a:endParaRPr lang="es-EC"/>
        </a:p>
      </dgm:t>
    </dgm:pt>
  </dgm:ptLst>
  <dgm:cxnLst>
    <dgm:cxn modelId="{BA2FA929-AFD5-439F-8F54-94A9FA5E998C}" srcId="{2848F65E-44B6-4DEF-8F71-AA09649C9407}" destId="{3812B1C7-B986-4834-8E75-5D381CE72B40}" srcOrd="3" destOrd="0" parTransId="{445827F5-DE72-453E-8B26-EB9C7A5021D1}" sibTransId="{B3EF0D8A-6A6F-404B-BB3A-A05510B0A174}"/>
    <dgm:cxn modelId="{09359FA2-E14F-4190-8E28-C0666922DF1F}" srcId="{2848F65E-44B6-4DEF-8F71-AA09649C9407}" destId="{D8491F65-7A50-4E49-9E24-94324EF3B2A7}" srcOrd="0" destOrd="0" parTransId="{0FBC55C1-51C8-41D7-882E-5B38798F2314}" sibTransId="{FB1374B6-7DEB-45CD-BF6B-0CF85D2C20D7}"/>
    <dgm:cxn modelId="{E73FA146-6A51-4AC9-AD80-CF239C6B3554}" type="presOf" srcId="{2848F65E-44B6-4DEF-8F71-AA09649C9407}" destId="{12157540-2CAF-406F-89A6-DC18F7D59EB0}" srcOrd="0" destOrd="0" presId="urn:microsoft.com/office/officeart/2005/8/layout/chevron1"/>
    <dgm:cxn modelId="{45D5958D-CAB1-47AD-8F13-5D3EA30DDF54}" type="presOf" srcId="{3812B1C7-B986-4834-8E75-5D381CE72B40}" destId="{64DA2891-52DE-4C61-B395-BD44A664B17C}" srcOrd="0" destOrd="0" presId="urn:microsoft.com/office/officeart/2005/8/layout/chevron1"/>
    <dgm:cxn modelId="{BABF0717-71D1-4A98-AADD-06714E92E1F7}" srcId="{2848F65E-44B6-4DEF-8F71-AA09649C9407}" destId="{0D7A4B5F-0D01-4375-AB2E-3EB41D9045BC}" srcOrd="1" destOrd="0" parTransId="{F676FA82-5EDC-45A9-92C8-5145DC315DFA}" sibTransId="{FDD8DF06-F24C-434E-BFE5-DD4842FDAD7C}"/>
    <dgm:cxn modelId="{8DEF6070-E213-46C3-94F0-03E0DB0D1C25}" type="presOf" srcId="{D8491F65-7A50-4E49-9E24-94324EF3B2A7}" destId="{0373134B-E736-4ED4-BDEA-A13EE9AAA76B}" srcOrd="0" destOrd="0" presId="urn:microsoft.com/office/officeart/2005/8/layout/chevron1"/>
    <dgm:cxn modelId="{CCE45E31-4087-4032-8EE6-3D4DF4F07182}" type="presOf" srcId="{0D7A4B5F-0D01-4375-AB2E-3EB41D9045BC}" destId="{3171A0B5-ADD5-4211-9F38-89BE5C06566B}" srcOrd="0" destOrd="0" presId="urn:microsoft.com/office/officeart/2005/8/layout/chevron1"/>
    <dgm:cxn modelId="{CD019DFA-CD77-40A3-9286-FD8A1E18631F}" type="presOf" srcId="{5767D1D9-C7C8-4870-8B31-47374A45F41C}" destId="{A57F1732-A23C-43DA-A224-855D688783FE}" srcOrd="0" destOrd="0" presId="urn:microsoft.com/office/officeart/2005/8/layout/chevron1"/>
    <dgm:cxn modelId="{7F4451E0-B588-4968-A38E-CF1B35E7700C}" srcId="{2848F65E-44B6-4DEF-8F71-AA09649C9407}" destId="{5767D1D9-C7C8-4870-8B31-47374A45F41C}" srcOrd="2" destOrd="0" parTransId="{9E5AE7CB-97DC-4492-839E-2DC619196C9B}" sibTransId="{42939B69-01AC-4042-BD4C-268E761B841A}"/>
    <dgm:cxn modelId="{239249FB-5F14-4BD0-B832-17791C5D689D}" type="presParOf" srcId="{12157540-2CAF-406F-89A6-DC18F7D59EB0}" destId="{0373134B-E736-4ED4-BDEA-A13EE9AAA76B}" srcOrd="0" destOrd="0" presId="urn:microsoft.com/office/officeart/2005/8/layout/chevron1"/>
    <dgm:cxn modelId="{F8D367EA-8E06-45EA-B05F-A4E8275949CA}" type="presParOf" srcId="{12157540-2CAF-406F-89A6-DC18F7D59EB0}" destId="{95EBE270-FF0B-4284-8C13-6EA2BE35CAAD}" srcOrd="1" destOrd="0" presId="urn:microsoft.com/office/officeart/2005/8/layout/chevron1"/>
    <dgm:cxn modelId="{286702D7-B96C-4549-BE3F-A25EA81628B7}" type="presParOf" srcId="{12157540-2CAF-406F-89A6-DC18F7D59EB0}" destId="{3171A0B5-ADD5-4211-9F38-89BE5C06566B}" srcOrd="2" destOrd="0" presId="urn:microsoft.com/office/officeart/2005/8/layout/chevron1"/>
    <dgm:cxn modelId="{E9F6053B-A34C-4429-AB03-46DA0B067499}" type="presParOf" srcId="{12157540-2CAF-406F-89A6-DC18F7D59EB0}" destId="{4CD33D2B-42A9-4FDA-9652-9B1A0A7A5105}" srcOrd="3" destOrd="0" presId="urn:microsoft.com/office/officeart/2005/8/layout/chevron1"/>
    <dgm:cxn modelId="{F5CDA1CD-1E7B-4BF2-BA7F-A69C401D5916}" type="presParOf" srcId="{12157540-2CAF-406F-89A6-DC18F7D59EB0}" destId="{A57F1732-A23C-43DA-A224-855D688783FE}" srcOrd="4" destOrd="0" presId="urn:microsoft.com/office/officeart/2005/8/layout/chevron1"/>
    <dgm:cxn modelId="{76AE99A1-BB4D-4B7C-9A41-625CDD49F05E}" type="presParOf" srcId="{12157540-2CAF-406F-89A6-DC18F7D59EB0}" destId="{DB872E76-E9C2-4B52-B81D-CEB4F42EB2F7}" srcOrd="5" destOrd="0" presId="urn:microsoft.com/office/officeart/2005/8/layout/chevron1"/>
    <dgm:cxn modelId="{0B323B3F-3FA4-4B06-AADB-F97F49B7EE59}" type="presParOf" srcId="{12157540-2CAF-406F-89A6-DC18F7D59EB0}" destId="{64DA2891-52DE-4C61-B395-BD44A664B17C}" srcOrd="6" destOrd="0" presId="urn:microsoft.com/office/officeart/2005/8/layout/chevron1"/>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9AE81F6-18B2-4AF9-8A45-58521EF77D71}"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s-EC"/>
        </a:p>
      </dgm:t>
    </dgm:pt>
    <dgm:pt modelId="{99DC5EC2-EDA8-4EEA-B5C3-353F71691797}">
      <dgm:prSet phldrT="[Texto]" phldr="1"/>
      <dgm:spPr/>
      <dgm:t>
        <a:bodyPr/>
        <a:lstStyle/>
        <a:p>
          <a:endParaRPr lang="es-EC"/>
        </a:p>
      </dgm:t>
    </dgm:pt>
    <dgm:pt modelId="{B6F56C26-1D57-44C3-8030-53BC45816DB6}" type="parTrans" cxnId="{CBEA8AFC-F207-484E-9B6C-0ABA186F7AC7}">
      <dgm:prSet/>
      <dgm:spPr/>
      <dgm:t>
        <a:bodyPr/>
        <a:lstStyle/>
        <a:p>
          <a:endParaRPr lang="es-EC"/>
        </a:p>
      </dgm:t>
    </dgm:pt>
    <dgm:pt modelId="{B7FD263B-0175-41F8-92F6-8F5FCB06E0E3}" type="sibTrans" cxnId="{CBEA8AFC-F207-484E-9B6C-0ABA186F7AC7}">
      <dgm:prSet/>
      <dgm:spPr/>
      <dgm:t>
        <a:bodyPr/>
        <a:lstStyle/>
        <a:p>
          <a:endParaRPr lang="es-EC"/>
        </a:p>
      </dgm:t>
    </dgm:pt>
    <dgm:pt modelId="{1373FEC6-5E0C-42E5-B1A7-27EAFA0C9867}">
      <dgm:prSet phldrT="[Texto]"/>
      <dgm:spPr/>
      <dgm:t>
        <a:bodyPr/>
        <a:lstStyle/>
        <a:p>
          <a:r>
            <a:rPr lang="es-EC" dirty="0" smtClean="0"/>
            <a:t>Se ha concluido que si existe al menos un 40% de demanda insatisfecha de servicios de salud de la seguridad social en la zona norte de Quito.</a:t>
          </a:r>
          <a:endParaRPr lang="es-EC" dirty="0"/>
        </a:p>
      </dgm:t>
    </dgm:pt>
    <dgm:pt modelId="{3628FE27-A7CA-48CA-BE89-F04E01128EC8}" type="parTrans" cxnId="{90BCE643-E65A-4942-B20D-9F73CFD04A0D}">
      <dgm:prSet/>
      <dgm:spPr/>
      <dgm:t>
        <a:bodyPr/>
        <a:lstStyle/>
        <a:p>
          <a:endParaRPr lang="es-EC"/>
        </a:p>
      </dgm:t>
    </dgm:pt>
    <dgm:pt modelId="{711930D0-D00D-4E0C-896A-DE4106FF5629}" type="sibTrans" cxnId="{90BCE643-E65A-4942-B20D-9F73CFD04A0D}">
      <dgm:prSet/>
      <dgm:spPr/>
      <dgm:t>
        <a:bodyPr/>
        <a:lstStyle/>
        <a:p>
          <a:endParaRPr lang="es-EC"/>
        </a:p>
      </dgm:t>
    </dgm:pt>
    <dgm:pt modelId="{30D9EE7F-475C-45BC-B179-2B900D8AB093}">
      <dgm:prSet phldrT="[Texto]" phldr="1"/>
      <dgm:spPr/>
      <dgm:t>
        <a:bodyPr/>
        <a:lstStyle/>
        <a:p>
          <a:endParaRPr lang="es-EC"/>
        </a:p>
      </dgm:t>
    </dgm:pt>
    <dgm:pt modelId="{C609D01A-0FD0-47E9-B569-DE0CA821C85E}" type="parTrans" cxnId="{C914C795-BD04-499A-8B38-7FF1B50D30DB}">
      <dgm:prSet/>
      <dgm:spPr/>
      <dgm:t>
        <a:bodyPr/>
        <a:lstStyle/>
        <a:p>
          <a:endParaRPr lang="es-EC"/>
        </a:p>
      </dgm:t>
    </dgm:pt>
    <dgm:pt modelId="{C01315D7-5DA4-48C8-B3FD-D9A0A1A0880D}" type="sibTrans" cxnId="{C914C795-BD04-499A-8B38-7FF1B50D30DB}">
      <dgm:prSet/>
      <dgm:spPr/>
      <dgm:t>
        <a:bodyPr/>
        <a:lstStyle/>
        <a:p>
          <a:endParaRPr lang="es-EC"/>
        </a:p>
      </dgm:t>
    </dgm:pt>
    <dgm:pt modelId="{8CD3DDBD-FC44-4B76-835B-B1E9CF69C097}">
      <dgm:prSet phldrT="[Texto]"/>
      <dgm:spPr/>
      <dgm:t>
        <a:bodyPr/>
        <a:lstStyle/>
        <a:p>
          <a:r>
            <a:rPr lang="es-EC" dirty="0" smtClean="0"/>
            <a:t>Debido a las políticas de afiliación de la PEA, y a las proyecciones del IESS la de manda potencial de pacientes afiliados al IESS en la zona norte de la ciudad de Quito en el año 2014, será superior a la actual capacidad instalada del HSFQ, siendo esta 9.432,8.</a:t>
          </a:r>
          <a:endParaRPr lang="es-EC" dirty="0"/>
        </a:p>
      </dgm:t>
    </dgm:pt>
    <dgm:pt modelId="{9070AFF9-CB20-4C84-8110-216627AE6320}" type="parTrans" cxnId="{726DCC80-FFB1-42DE-9982-9BB567065CA8}">
      <dgm:prSet/>
      <dgm:spPr/>
      <dgm:t>
        <a:bodyPr/>
        <a:lstStyle/>
        <a:p>
          <a:endParaRPr lang="es-EC"/>
        </a:p>
      </dgm:t>
    </dgm:pt>
    <dgm:pt modelId="{6B33B0E7-22C6-4746-8D53-C2B63A6D1814}" type="sibTrans" cxnId="{726DCC80-FFB1-42DE-9982-9BB567065CA8}">
      <dgm:prSet/>
      <dgm:spPr/>
      <dgm:t>
        <a:bodyPr/>
        <a:lstStyle/>
        <a:p>
          <a:endParaRPr lang="es-EC"/>
        </a:p>
      </dgm:t>
    </dgm:pt>
    <dgm:pt modelId="{DDAD3C5E-BDE3-4070-B87E-32A6F1C15913}">
      <dgm:prSet phldrT="[Texto]" phldr="1"/>
      <dgm:spPr/>
      <dgm:t>
        <a:bodyPr/>
        <a:lstStyle/>
        <a:p>
          <a:endParaRPr lang="es-EC"/>
        </a:p>
      </dgm:t>
    </dgm:pt>
    <dgm:pt modelId="{A62975D4-CCCF-47A8-AEB6-1A6A35646BB0}" type="parTrans" cxnId="{D564B2E1-5FA5-4C12-9DE4-7CB8C78FE9A2}">
      <dgm:prSet/>
      <dgm:spPr/>
      <dgm:t>
        <a:bodyPr/>
        <a:lstStyle/>
        <a:p>
          <a:endParaRPr lang="es-EC"/>
        </a:p>
      </dgm:t>
    </dgm:pt>
    <dgm:pt modelId="{864B5BDB-9230-41BF-A516-2D12A21B0233}" type="sibTrans" cxnId="{D564B2E1-5FA5-4C12-9DE4-7CB8C78FE9A2}">
      <dgm:prSet/>
      <dgm:spPr/>
      <dgm:t>
        <a:bodyPr/>
        <a:lstStyle/>
        <a:p>
          <a:endParaRPr lang="es-EC"/>
        </a:p>
      </dgm:t>
    </dgm:pt>
    <dgm:pt modelId="{57532B62-8ECF-47A8-A4D3-1238DE03D166}">
      <dgm:prSet phldrT="[Texto]"/>
      <dgm:spPr/>
      <dgm:t>
        <a:bodyPr/>
        <a:lstStyle/>
        <a:p>
          <a:r>
            <a:rPr lang="es-EC" dirty="0" smtClean="0"/>
            <a:t>Debido a que existe una población  insatisfecha de 296.371 habitantes, por lo que es necesaria la creación de una segunda etapa. Estadísticamente el proyecto de creación de la segunda fase del HSFQ es viable.</a:t>
          </a:r>
          <a:endParaRPr lang="es-EC" dirty="0"/>
        </a:p>
      </dgm:t>
    </dgm:pt>
    <dgm:pt modelId="{399C9461-BC79-47D5-9AF2-3A335F92F630}" type="parTrans" cxnId="{C646A9D2-EEED-4920-95CD-9C0A40F32E26}">
      <dgm:prSet/>
      <dgm:spPr/>
      <dgm:t>
        <a:bodyPr/>
        <a:lstStyle/>
        <a:p>
          <a:endParaRPr lang="es-EC"/>
        </a:p>
      </dgm:t>
    </dgm:pt>
    <dgm:pt modelId="{99273658-F398-44D7-BC83-1730A3F959E6}" type="sibTrans" cxnId="{C646A9D2-EEED-4920-95CD-9C0A40F32E26}">
      <dgm:prSet/>
      <dgm:spPr/>
      <dgm:t>
        <a:bodyPr/>
        <a:lstStyle/>
        <a:p>
          <a:endParaRPr lang="es-EC"/>
        </a:p>
      </dgm:t>
    </dgm:pt>
    <dgm:pt modelId="{16A4D044-99CC-46A5-8873-02D5F697539B}" type="pres">
      <dgm:prSet presAssocID="{59AE81F6-18B2-4AF9-8A45-58521EF77D71}" presName="linearFlow" presStyleCnt="0">
        <dgm:presLayoutVars>
          <dgm:dir/>
          <dgm:animLvl val="lvl"/>
          <dgm:resizeHandles val="exact"/>
        </dgm:presLayoutVars>
      </dgm:prSet>
      <dgm:spPr/>
      <dgm:t>
        <a:bodyPr/>
        <a:lstStyle/>
        <a:p>
          <a:endParaRPr lang="es-EC"/>
        </a:p>
      </dgm:t>
    </dgm:pt>
    <dgm:pt modelId="{A0B7706D-CD6F-44D0-AA16-F2A2268127F4}" type="pres">
      <dgm:prSet presAssocID="{99DC5EC2-EDA8-4EEA-B5C3-353F71691797}" presName="composite" presStyleCnt="0"/>
      <dgm:spPr/>
    </dgm:pt>
    <dgm:pt modelId="{0C97519D-4A24-434A-BCA5-87F6BCCD0B23}" type="pres">
      <dgm:prSet presAssocID="{99DC5EC2-EDA8-4EEA-B5C3-353F71691797}" presName="parentText" presStyleLbl="alignNode1" presStyleIdx="0" presStyleCnt="3">
        <dgm:presLayoutVars>
          <dgm:chMax val="1"/>
          <dgm:bulletEnabled val="1"/>
        </dgm:presLayoutVars>
      </dgm:prSet>
      <dgm:spPr/>
      <dgm:t>
        <a:bodyPr/>
        <a:lstStyle/>
        <a:p>
          <a:endParaRPr lang="es-EC"/>
        </a:p>
      </dgm:t>
    </dgm:pt>
    <dgm:pt modelId="{EF5B2AB1-8F63-42F4-9590-F1F235C7D874}" type="pres">
      <dgm:prSet presAssocID="{99DC5EC2-EDA8-4EEA-B5C3-353F71691797}" presName="descendantText" presStyleLbl="alignAcc1" presStyleIdx="0" presStyleCnt="3">
        <dgm:presLayoutVars>
          <dgm:bulletEnabled val="1"/>
        </dgm:presLayoutVars>
      </dgm:prSet>
      <dgm:spPr/>
      <dgm:t>
        <a:bodyPr/>
        <a:lstStyle/>
        <a:p>
          <a:endParaRPr lang="es-EC"/>
        </a:p>
      </dgm:t>
    </dgm:pt>
    <dgm:pt modelId="{6941B488-D47E-498E-93B7-B7CC7FA1C4D2}" type="pres">
      <dgm:prSet presAssocID="{B7FD263B-0175-41F8-92F6-8F5FCB06E0E3}" presName="sp" presStyleCnt="0"/>
      <dgm:spPr/>
    </dgm:pt>
    <dgm:pt modelId="{3D476042-6B2A-4D4C-ACA7-0C26A70E4787}" type="pres">
      <dgm:prSet presAssocID="{30D9EE7F-475C-45BC-B179-2B900D8AB093}" presName="composite" presStyleCnt="0"/>
      <dgm:spPr/>
    </dgm:pt>
    <dgm:pt modelId="{38EDE591-58CB-4C16-9F34-85651571B403}" type="pres">
      <dgm:prSet presAssocID="{30D9EE7F-475C-45BC-B179-2B900D8AB093}" presName="parentText" presStyleLbl="alignNode1" presStyleIdx="1" presStyleCnt="3">
        <dgm:presLayoutVars>
          <dgm:chMax val="1"/>
          <dgm:bulletEnabled val="1"/>
        </dgm:presLayoutVars>
      </dgm:prSet>
      <dgm:spPr/>
      <dgm:t>
        <a:bodyPr/>
        <a:lstStyle/>
        <a:p>
          <a:endParaRPr lang="es-EC"/>
        </a:p>
      </dgm:t>
    </dgm:pt>
    <dgm:pt modelId="{3C58E894-A437-421E-BADC-68A7839C2ACC}" type="pres">
      <dgm:prSet presAssocID="{30D9EE7F-475C-45BC-B179-2B900D8AB093}" presName="descendantText" presStyleLbl="alignAcc1" presStyleIdx="1" presStyleCnt="3" custLinFactNeighborX="861">
        <dgm:presLayoutVars>
          <dgm:bulletEnabled val="1"/>
        </dgm:presLayoutVars>
      </dgm:prSet>
      <dgm:spPr/>
      <dgm:t>
        <a:bodyPr/>
        <a:lstStyle/>
        <a:p>
          <a:endParaRPr lang="es-EC"/>
        </a:p>
      </dgm:t>
    </dgm:pt>
    <dgm:pt modelId="{6E5B564E-415A-4788-9154-1E88B0B41753}" type="pres">
      <dgm:prSet presAssocID="{C01315D7-5DA4-48C8-B3FD-D9A0A1A0880D}" presName="sp" presStyleCnt="0"/>
      <dgm:spPr/>
    </dgm:pt>
    <dgm:pt modelId="{0E8661BA-E92A-4F96-A991-4D2B81737790}" type="pres">
      <dgm:prSet presAssocID="{DDAD3C5E-BDE3-4070-B87E-32A6F1C15913}" presName="composite" presStyleCnt="0"/>
      <dgm:spPr/>
    </dgm:pt>
    <dgm:pt modelId="{E83CC435-CC32-48F0-9732-B7D39EE54C65}" type="pres">
      <dgm:prSet presAssocID="{DDAD3C5E-BDE3-4070-B87E-32A6F1C15913}" presName="parentText" presStyleLbl="alignNode1" presStyleIdx="2" presStyleCnt="3">
        <dgm:presLayoutVars>
          <dgm:chMax val="1"/>
          <dgm:bulletEnabled val="1"/>
        </dgm:presLayoutVars>
      </dgm:prSet>
      <dgm:spPr/>
      <dgm:t>
        <a:bodyPr/>
        <a:lstStyle/>
        <a:p>
          <a:endParaRPr lang="es-EC"/>
        </a:p>
      </dgm:t>
    </dgm:pt>
    <dgm:pt modelId="{712AE828-2C95-4B57-B822-E293F57DE2AA}" type="pres">
      <dgm:prSet presAssocID="{DDAD3C5E-BDE3-4070-B87E-32A6F1C15913}" presName="descendantText" presStyleLbl="alignAcc1" presStyleIdx="2" presStyleCnt="3">
        <dgm:presLayoutVars>
          <dgm:bulletEnabled val="1"/>
        </dgm:presLayoutVars>
      </dgm:prSet>
      <dgm:spPr/>
      <dgm:t>
        <a:bodyPr/>
        <a:lstStyle/>
        <a:p>
          <a:endParaRPr lang="es-EC"/>
        </a:p>
      </dgm:t>
    </dgm:pt>
  </dgm:ptLst>
  <dgm:cxnLst>
    <dgm:cxn modelId="{9F3D389A-F310-487B-B850-7347728819AC}" type="presOf" srcId="{1373FEC6-5E0C-42E5-B1A7-27EAFA0C9867}" destId="{EF5B2AB1-8F63-42F4-9590-F1F235C7D874}" srcOrd="0" destOrd="0" presId="urn:microsoft.com/office/officeart/2005/8/layout/chevron2"/>
    <dgm:cxn modelId="{C648ACE2-7C83-4D9A-8DC3-5569A664E51E}" type="presOf" srcId="{59AE81F6-18B2-4AF9-8A45-58521EF77D71}" destId="{16A4D044-99CC-46A5-8873-02D5F697539B}" srcOrd="0" destOrd="0" presId="urn:microsoft.com/office/officeart/2005/8/layout/chevron2"/>
    <dgm:cxn modelId="{E5F991BB-5654-45FC-A64E-CBD1FF9AF92F}" type="presOf" srcId="{99DC5EC2-EDA8-4EEA-B5C3-353F71691797}" destId="{0C97519D-4A24-434A-BCA5-87F6BCCD0B23}" srcOrd="0" destOrd="0" presId="urn:microsoft.com/office/officeart/2005/8/layout/chevron2"/>
    <dgm:cxn modelId="{726DCC80-FFB1-42DE-9982-9BB567065CA8}" srcId="{30D9EE7F-475C-45BC-B179-2B900D8AB093}" destId="{8CD3DDBD-FC44-4B76-835B-B1E9CF69C097}" srcOrd="0" destOrd="0" parTransId="{9070AFF9-CB20-4C84-8110-216627AE6320}" sibTransId="{6B33B0E7-22C6-4746-8D53-C2B63A6D1814}"/>
    <dgm:cxn modelId="{CBEA8AFC-F207-484E-9B6C-0ABA186F7AC7}" srcId="{59AE81F6-18B2-4AF9-8A45-58521EF77D71}" destId="{99DC5EC2-EDA8-4EEA-B5C3-353F71691797}" srcOrd="0" destOrd="0" parTransId="{B6F56C26-1D57-44C3-8030-53BC45816DB6}" sibTransId="{B7FD263B-0175-41F8-92F6-8F5FCB06E0E3}"/>
    <dgm:cxn modelId="{90BCE643-E65A-4942-B20D-9F73CFD04A0D}" srcId="{99DC5EC2-EDA8-4EEA-B5C3-353F71691797}" destId="{1373FEC6-5E0C-42E5-B1A7-27EAFA0C9867}" srcOrd="0" destOrd="0" parTransId="{3628FE27-A7CA-48CA-BE89-F04E01128EC8}" sibTransId="{711930D0-D00D-4E0C-896A-DE4106FF5629}"/>
    <dgm:cxn modelId="{D564B2E1-5FA5-4C12-9DE4-7CB8C78FE9A2}" srcId="{59AE81F6-18B2-4AF9-8A45-58521EF77D71}" destId="{DDAD3C5E-BDE3-4070-B87E-32A6F1C15913}" srcOrd="2" destOrd="0" parTransId="{A62975D4-CCCF-47A8-AEB6-1A6A35646BB0}" sibTransId="{864B5BDB-9230-41BF-A516-2D12A21B0233}"/>
    <dgm:cxn modelId="{DD1A2D13-BB44-43B8-AF0C-87639AAF115D}" type="presOf" srcId="{57532B62-8ECF-47A8-A4D3-1238DE03D166}" destId="{712AE828-2C95-4B57-B822-E293F57DE2AA}" srcOrd="0" destOrd="0" presId="urn:microsoft.com/office/officeart/2005/8/layout/chevron2"/>
    <dgm:cxn modelId="{C914C795-BD04-499A-8B38-7FF1B50D30DB}" srcId="{59AE81F6-18B2-4AF9-8A45-58521EF77D71}" destId="{30D9EE7F-475C-45BC-B179-2B900D8AB093}" srcOrd="1" destOrd="0" parTransId="{C609D01A-0FD0-47E9-B569-DE0CA821C85E}" sibTransId="{C01315D7-5DA4-48C8-B3FD-D9A0A1A0880D}"/>
    <dgm:cxn modelId="{C646A9D2-EEED-4920-95CD-9C0A40F32E26}" srcId="{DDAD3C5E-BDE3-4070-B87E-32A6F1C15913}" destId="{57532B62-8ECF-47A8-A4D3-1238DE03D166}" srcOrd="0" destOrd="0" parTransId="{399C9461-BC79-47D5-9AF2-3A335F92F630}" sibTransId="{99273658-F398-44D7-BC83-1730A3F959E6}"/>
    <dgm:cxn modelId="{67B8D924-E484-41D3-8674-F9107A6238F1}" type="presOf" srcId="{DDAD3C5E-BDE3-4070-B87E-32A6F1C15913}" destId="{E83CC435-CC32-48F0-9732-B7D39EE54C65}" srcOrd="0" destOrd="0" presId="urn:microsoft.com/office/officeart/2005/8/layout/chevron2"/>
    <dgm:cxn modelId="{6ECDD37F-8655-496D-843C-706F6494551D}" type="presOf" srcId="{8CD3DDBD-FC44-4B76-835B-B1E9CF69C097}" destId="{3C58E894-A437-421E-BADC-68A7839C2ACC}" srcOrd="0" destOrd="0" presId="urn:microsoft.com/office/officeart/2005/8/layout/chevron2"/>
    <dgm:cxn modelId="{34607404-7A9B-4D9B-A805-6402E8FB7595}" type="presOf" srcId="{30D9EE7F-475C-45BC-B179-2B900D8AB093}" destId="{38EDE591-58CB-4C16-9F34-85651571B403}" srcOrd="0" destOrd="0" presId="urn:microsoft.com/office/officeart/2005/8/layout/chevron2"/>
    <dgm:cxn modelId="{24CECB6D-2111-4A1F-BD49-7AF82D327F14}" type="presParOf" srcId="{16A4D044-99CC-46A5-8873-02D5F697539B}" destId="{A0B7706D-CD6F-44D0-AA16-F2A2268127F4}" srcOrd="0" destOrd="0" presId="urn:microsoft.com/office/officeart/2005/8/layout/chevron2"/>
    <dgm:cxn modelId="{6F3210E5-5223-4E00-BAE3-AA3F216D61F3}" type="presParOf" srcId="{A0B7706D-CD6F-44D0-AA16-F2A2268127F4}" destId="{0C97519D-4A24-434A-BCA5-87F6BCCD0B23}" srcOrd="0" destOrd="0" presId="urn:microsoft.com/office/officeart/2005/8/layout/chevron2"/>
    <dgm:cxn modelId="{DD00384B-97A7-4A2A-B9A2-24D62B069F0C}" type="presParOf" srcId="{A0B7706D-CD6F-44D0-AA16-F2A2268127F4}" destId="{EF5B2AB1-8F63-42F4-9590-F1F235C7D874}" srcOrd="1" destOrd="0" presId="urn:microsoft.com/office/officeart/2005/8/layout/chevron2"/>
    <dgm:cxn modelId="{779DB08C-6C7C-42C5-B2E2-CFA8CE478C83}" type="presParOf" srcId="{16A4D044-99CC-46A5-8873-02D5F697539B}" destId="{6941B488-D47E-498E-93B7-B7CC7FA1C4D2}" srcOrd="1" destOrd="0" presId="urn:microsoft.com/office/officeart/2005/8/layout/chevron2"/>
    <dgm:cxn modelId="{314524A5-6A6D-462E-8A00-A545D6373FA7}" type="presParOf" srcId="{16A4D044-99CC-46A5-8873-02D5F697539B}" destId="{3D476042-6B2A-4D4C-ACA7-0C26A70E4787}" srcOrd="2" destOrd="0" presId="urn:microsoft.com/office/officeart/2005/8/layout/chevron2"/>
    <dgm:cxn modelId="{360ACB54-1052-4E1B-816F-283CE27C025A}" type="presParOf" srcId="{3D476042-6B2A-4D4C-ACA7-0C26A70E4787}" destId="{38EDE591-58CB-4C16-9F34-85651571B403}" srcOrd="0" destOrd="0" presId="urn:microsoft.com/office/officeart/2005/8/layout/chevron2"/>
    <dgm:cxn modelId="{C0079694-D133-468F-B335-D76553468BC8}" type="presParOf" srcId="{3D476042-6B2A-4D4C-ACA7-0C26A70E4787}" destId="{3C58E894-A437-421E-BADC-68A7839C2ACC}" srcOrd="1" destOrd="0" presId="urn:microsoft.com/office/officeart/2005/8/layout/chevron2"/>
    <dgm:cxn modelId="{A60973E1-2B57-4289-8C67-11FA714285D5}" type="presParOf" srcId="{16A4D044-99CC-46A5-8873-02D5F697539B}" destId="{6E5B564E-415A-4788-9154-1E88B0B41753}" srcOrd="3" destOrd="0" presId="urn:microsoft.com/office/officeart/2005/8/layout/chevron2"/>
    <dgm:cxn modelId="{7C03F947-2B68-4F67-8557-7D04CBA8B117}" type="presParOf" srcId="{16A4D044-99CC-46A5-8873-02D5F697539B}" destId="{0E8661BA-E92A-4F96-A991-4D2B81737790}" srcOrd="4" destOrd="0" presId="urn:microsoft.com/office/officeart/2005/8/layout/chevron2"/>
    <dgm:cxn modelId="{3209E25B-8192-416D-9EA2-ECE34AF7E1FC}" type="presParOf" srcId="{0E8661BA-E92A-4F96-A991-4D2B81737790}" destId="{E83CC435-CC32-48F0-9732-B7D39EE54C65}" srcOrd="0" destOrd="0" presId="urn:microsoft.com/office/officeart/2005/8/layout/chevron2"/>
    <dgm:cxn modelId="{3FB8E741-1546-4716-A5B4-292500E2D60C}" type="presParOf" srcId="{0E8661BA-E92A-4F96-A991-4D2B81737790}" destId="{712AE828-2C95-4B57-B822-E293F57DE2AA}"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952912-0D5F-45E2-B0A7-55587888FB50}">
      <dsp:nvSpPr>
        <dsp:cNvPr id="0" name=""/>
        <dsp:cNvSpPr/>
      </dsp:nvSpPr>
      <dsp:spPr>
        <a:xfrm>
          <a:off x="1802276" y="2282394"/>
          <a:ext cx="1662374" cy="1662374"/>
        </a:xfrm>
        <a:prstGeom prst="ellipse">
          <a:avLst/>
        </a:prstGeom>
        <a:gradFill rotWithShape="0">
          <a:gsLst>
            <a:gs pos="0">
              <a:schemeClr val="accent3">
                <a:hueOff val="0"/>
                <a:satOff val="0"/>
                <a:lumOff val="0"/>
                <a:alphaOff val="0"/>
                <a:shade val="63000"/>
                <a:satMod val="165000"/>
              </a:schemeClr>
            </a:gs>
            <a:gs pos="30000">
              <a:schemeClr val="accent3">
                <a:hueOff val="0"/>
                <a:satOff val="0"/>
                <a:lumOff val="0"/>
                <a:alphaOff val="0"/>
                <a:shade val="58000"/>
                <a:satMod val="165000"/>
              </a:schemeClr>
            </a:gs>
            <a:gs pos="75000">
              <a:schemeClr val="accent3">
                <a:hueOff val="0"/>
                <a:satOff val="0"/>
                <a:lumOff val="0"/>
                <a:alphaOff val="0"/>
                <a:shade val="30000"/>
                <a:satMod val="175000"/>
              </a:schemeClr>
            </a:gs>
            <a:gs pos="100000">
              <a:schemeClr val="accent3">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s-EC" sz="1500" b="1" kern="1200" dirty="0" smtClean="0"/>
            <a:t>Seguro General Obligatorio</a:t>
          </a:r>
          <a:endParaRPr lang="es-EC" sz="1500" b="1" kern="1200" dirty="0"/>
        </a:p>
      </dsp:txBody>
      <dsp:txXfrm>
        <a:off x="2045725" y="2525843"/>
        <a:ext cx="1175476" cy="1175476"/>
      </dsp:txXfrm>
    </dsp:sp>
    <dsp:sp modelId="{9F9A27E7-A60B-417B-B640-541CCBC0A30C}">
      <dsp:nvSpPr>
        <dsp:cNvPr id="0" name=""/>
        <dsp:cNvSpPr/>
      </dsp:nvSpPr>
      <dsp:spPr>
        <a:xfrm rot="12900000">
          <a:off x="668967" y="1970609"/>
          <a:ext cx="1340951" cy="473776"/>
        </a:xfrm>
        <a:prstGeom prst="leftArrow">
          <a:avLst>
            <a:gd name="adj1" fmla="val 60000"/>
            <a:gd name="adj2" fmla="val 50000"/>
          </a:avLst>
        </a:prstGeom>
        <a:gradFill rotWithShape="0">
          <a:gsLst>
            <a:gs pos="0">
              <a:schemeClr val="accent4">
                <a:hueOff val="0"/>
                <a:satOff val="0"/>
                <a:lumOff val="0"/>
                <a:alphaOff val="0"/>
                <a:shade val="63000"/>
                <a:satMod val="165000"/>
              </a:schemeClr>
            </a:gs>
            <a:gs pos="30000">
              <a:schemeClr val="accent4">
                <a:hueOff val="0"/>
                <a:satOff val="0"/>
                <a:lumOff val="0"/>
                <a:alphaOff val="0"/>
                <a:shade val="58000"/>
                <a:satMod val="165000"/>
              </a:schemeClr>
            </a:gs>
            <a:gs pos="75000">
              <a:schemeClr val="accent4">
                <a:hueOff val="0"/>
                <a:satOff val="0"/>
                <a:lumOff val="0"/>
                <a:alphaOff val="0"/>
                <a:shade val="30000"/>
                <a:satMod val="175000"/>
              </a:schemeClr>
            </a:gs>
            <a:gs pos="100000">
              <a:schemeClr val="accent4">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dsp:spPr>
      <dsp:style>
        <a:lnRef idx="0">
          <a:scrgbClr r="0" g="0" b="0"/>
        </a:lnRef>
        <a:fillRef idx="3">
          <a:scrgbClr r="0" g="0" b="0"/>
        </a:fillRef>
        <a:effectRef idx="2">
          <a:scrgbClr r="0" g="0" b="0"/>
        </a:effectRef>
        <a:fontRef idx="minor">
          <a:schemeClr val="lt1"/>
        </a:fontRef>
      </dsp:style>
    </dsp:sp>
    <dsp:sp modelId="{D9F077F1-3A31-40BA-8BC0-ED0E416668D2}">
      <dsp:nvSpPr>
        <dsp:cNvPr id="0" name=""/>
        <dsp:cNvSpPr/>
      </dsp:nvSpPr>
      <dsp:spPr>
        <a:xfrm>
          <a:off x="594" y="1191226"/>
          <a:ext cx="1579255" cy="1263404"/>
        </a:xfrm>
        <a:prstGeom prst="roundRect">
          <a:avLst>
            <a:gd name="adj" fmla="val 10000"/>
          </a:avLst>
        </a:prstGeom>
        <a:gradFill rotWithShape="0">
          <a:gsLst>
            <a:gs pos="0">
              <a:schemeClr val="accent4">
                <a:hueOff val="0"/>
                <a:satOff val="0"/>
                <a:lumOff val="0"/>
                <a:alphaOff val="0"/>
                <a:shade val="63000"/>
                <a:satMod val="165000"/>
              </a:schemeClr>
            </a:gs>
            <a:gs pos="30000">
              <a:schemeClr val="accent4">
                <a:hueOff val="0"/>
                <a:satOff val="0"/>
                <a:lumOff val="0"/>
                <a:alphaOff val="0"/>
                <a:shade val="58000"/>
                <a:satMod val="165000"/>
              </a:schemeClr>
            </a:gs>
            <a:gs pos="75000">
              <a:schemeClr val="accent4">
                <a:hueOff val="0"/>
                <a:satOff val="0"/>
                <a:lumOff val="0"/>
                <a:alphaOff val="0"/>
                <a:shade val="30000"/>
                <a:satMod val="175000"/>
              </a:schemeClr>
            </a:gs>
            <a:gs pos="100000">
              <a:schemeClr val="accent4">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5245" tIns="55245" rIns="55245" bIns="55245" numCol="1" spcCol="1270" anchor="ctr" anchorCtr="0">
          <a:noAutofit/>
        </a:bodyPr>
        <a:lstStyle/>
        <a:p>
          <a:pPr lvl="0" algn="ctr" defTabSz="1289050">
            <a:lnSpc>
              <a:spcPct val="90000"/>
            </a:lnSpc>
            <a:spcBef>
              <a:spcPct val="0"/>
            </a:spcBef>
            <a:spcAft>
              <a:spcPct val="35000"/>
            </a:spcAft>
          </a:pPr>
          <a:r>
            <a:rPr lang="es-EC" sz="2900" kern="1200" dirty="0" smtClean="0"/>
            <a:t>IESS</a:t>
          </a:r>
          <a:endParaRPr lang="es-EC" sz="2900" kern="1200" dirty="0"/>
        </a:p>
      </dsp:txBody>
      <dsp:txXfrm>
        <a:off x="37598" y="1228230"/>
        <a:ext cx="1505247" cy="1189396"/>
      </dsp:txXfrm>
    </dsp:sp>
    <dsp:sp modelId="{2C3920D0-8F48-4892-927F-1D19EEFD8731}">
      <dsp:nvSpPr>
        <dsp:cNvPr id="0" name=""/>
        <dsp:cNvSpPr/>
      </dsp:nvSpPr>
      <dsp:spPr>
        <a:xfrm rot="16200000">
          <a:off x="1962988" y="1296985"/>
          <a:ext cx="1340951" cy="473776"/>
        </a:xfrm>
        <a:prstGeom prst="leftArrow">
          <a:avLst>
            <a:gd name="adj1" fmla="val 60000"/>
            <a:gd name="adj2" fmla="val 50000"/>
          </a:avLst>
        </a:prstGeom>
        <a:gradFill rotWithShape="0">
          <a:gsLst>
            <a:gs pos="0">
              <a:schemeClr val="accent4">
                <a:hueOff val="-2232385"/>
                <a:satOff val="13449"/>
                <a:lumOff val="1078"/>
                <a:alphaOff val="0"/>
                <a:shade val="63000"/>
                <a:satMod val="165000"/>
              </a:schemeClr>
            </a:gs>
            <a:gs pos="30000">
              <a:schemeClr val="accent4">
                <a:hueOff val="-2232385"/>
                <a:satOff val="13449"/>
                <a:lumOff val="1078"/>
                <a:alphaOff val="0"/>
                <a:shade val="58000"/>
                <a:satMod val="165000"/>
              </a:schemeClr>
            </a:gs>
            <a:gs pos="75000">
              <a:schemeClr val="accent4">
                <a:hueOff val="-2232385"/>
                <a:satOff val="13449"/>
                <a:lumOff val="1078"/>
                <a:alphaOff val="0"/>
                <a:shade val="30000"/>
                <a:satMod val="175000"/>
              </a:schemeClr>
            </a:gs>
            <a:gs pos="100000">
              <a:schemeClr val="accent4">
                <a:hueOff val="-2232385"/>
                <a:satOff val="13449"/>
                <a:lumOff val="1078"/>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dsp:spPr>
      <dsp:style>
        <a:lnRef idx="0">
          <a:scrgbClr r="0" g="0" b="0"/>
        </a:lnRef>
        <a:fillRef idx="3">
          <a:scrgbClr r="0" g="0" b="0"/>
        </a:fillRef>
        <a:effectRef idx="2">
          <a:scrgbClr r="0" g="0" b="0"/>
        </a:effectRef>
        <a:fontRef idx="minor">
          <a:schemeClr val="lt1"/>
        </a:fontRef>
      </dsp:style>
    </dsp:sp>
    <dsp:sp modelId="{7772ADB0-7D47-4038-9665-622EC21AA368}">
      <dsp:nvSpPr>
        <dsp:cNvPr id="0" name=""/>
        <dsp:cNvSpPr/>
      </dsp:nvSpPr>
      <dsp:spPr>
        <a:xfrm>
          <a:off x="1843836" y="231695"/>
          <a:ext cx="1579255" cy="1263404"/>
        </a:xfrm>
        <a:prstGeom prst="roundRect">
          <a:avLst>
            <a:gd name="adj" fmla="val 10000"/>
          </a:avLst>
        </a:prstGeom>
        <a:gradFill rotWithShape="0">
          <a:gsLst>
            <a:gs pos="0">
              <a:schemeClr val="accent4">
                <a:hueOff val="-2232385"/>
                <a:satOff val="13449"/>
                <a:lumOff val="1078"/>
                <a:alphaOff val="0"/>
                <a:shade val="63000"/>
                <a:satMod val="165000"/>
              </a:schemeClr>
            </a:gs>
            <a:gs pos="30000">
              <a:schemeClr val="accent4">
                <a:hueOff val="-2232385"/>
                <a:satOff val="13449"/>
                <a:lumOff val="1078"/>
                <a:alphaOff val="0"/>
                <a:shade val="58000"/>
                <a:satMod val="165000"/>
              </a:schemeClr>
            </a:gs>
            <a:gs pos="75000">
              <a:schemeClr val="accent4">
                <a:hueOff val="-2232385"/>
                <a:satOff val="13449"/>
                <a:lumOff val="1078"/>
                <a:alphaOff val="0"/>
                <a:shade val="30000"/>
                <a:satMod val="175000"/>
              </a:schemeClr>
            </a:gs>
            <a:gs pos="100000">
              <a:schemeClr val="accent4">
                <a:hueOff val="-2232385"/>
                <a:satOff val="13449"/>
                <a:lumOff val="1078"/>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5245" tIns="55245" rIns="55245" bIns="55245" numCol="1" spcCol="1270" anchor="ctr" anchorCtr="0">
          <a:noAutofit/>
        </a:bodyPr>
        <a:lstStyle/>
        <a:p>
          <a:pPr lvl="0" algn="ctr" defTabSz="1289050">
            <a:lnSpc>
              <a:spcPct val="90000"/>
            </a:lnSpc>
            <a:spcBef>
              <a:spcPct val="0"/>
            </a:spcBef>
            <a:spcAft>
              <a:spcPct val="35000"/>
            </a:spcAft>
          </a:pPr>
          <a:r>
            <a:rPr lang="es-EC" sz="2900" kern="1200" dirty="0" smtClean="0"/>
            <a:t>ISSFA</a:t>
          </a:r>
          <a:endParaRPr lang="es-EC" sz="2900" kern="1200" dirty="0"/>
        </a:p>
      </dsp:txBody>
      <dsp:txXfrm>
        <a:off x="1880840" y="268699"/>
        <a:ext cx="1505247" cy="1189396"/>
      </dsp:txXfrm>
    </dsp:sp>
    <dsp:sp modelId="{74A1B8C6-D322-42CD-92BB-2D510C5910C9}">
      <dsp:nvSpPr>
        <dsp:cNvPr id="0" name=""/>
        <dsp:cNvSpPr/>
      </dsp:nvSpPr>
      <dsp:spPr>
        <a:xfrm rot="19500000">
          <a:off x="3257008" y="1970609"/>
          <a:ext cx="1340951" cy="473776"/>
        </a:xfrm>
        <a:prstGeom prst="leftArrow">
          <a:avLst>
            <a:gd name="adj1" fmla="val 60000"/>
            <a:gd name="adj2" fmla="val 50000"/>
          </a:avLst>
        </a:prstGeom>
        <a:gradFill rotWithShape="0">
          <a:gsLst>
            <a:gs pos="0">
              <a:schemeClr val="accent4">
                <a:hueOff val="-4464770"/>
                <a:satOff val="26899"/>
                <a:lumOff val="2156"/>
                <a:alphaOff val="0"/>
                <a:shade val="63000"/>
                <a:satMod val="165000"/>
              </a:schemeClr>
            </a:gs>
            <a:gs pos="30000">
              <a:schemeClr val="accent4">
                <a:hueOff val="-4464770"/>
                <a:satOff val="26899"/>
                <a:lumOff val="2156"/>
                <a:alphaOff val="0"/>
                <a:shade val="58000"/>
                <a:satMod val="165000"/>
              </a:schemeClr>
            </a:gs>
            <a:gs pos="75000">
              <a:schemeClr val="accent4">
                <a:hueOff val="-4464770"/>
                <a:satOff val="26899"/>
                <a:lumOff val="2156"/>
                <a:alphaOff val="0"/>
                <a:shade val="30000"/>
                <a:satMod val="175000"/>
              </a:schemeClr>
            </a:gs>
            <a:gs pos="100000">
              <a:schemeClr val="accent4">
                <a:hueOff val="-4464770"/>
                <a:satOff val="26899"/>
                <a:lumOff val="2156"/>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dsp:spPr>
      <dsp:style>
        <a:lnRef idx="0">
          <a:scrgbClr r="0" g="0" b="0"/>
        </a:lnRef>
        <a:fillRef idx="3">
          <a:scrgbClr r="0" g="0" b="0"/>
        </a:fillRef>
        <a:effectRef idx="2">
          <a:scrgbClr r="0" g="0" b="0"/>
        </a:effectRef>
        <a:fontRef idx="minor">
          <a:schemeClr val="lt1"/>
        </a:fontRef>
      </dsp:style>
    </dsp:sp>
    <dsp:sp modelId="{607DE313-1621-497E-B315-9255DEA9D493}">
      <dsp:nvSpPr>
        <dsp:cNvPr id="0" name=""/>
        <dsp:cNvSpPr/>
      </dsp:nvSpPr>
      <dsp:spPr>
        <a:xfrm>
          <a:off x="3687078" y="1191226"/>
          <a:ext cx="1579255" cy="1263404"/>
        </a:xfrm>
        <a:prstGeom prst="roundRect">
          <a:avLst>
            <a:gd name="adj" fmla="val 10000"/>
          </a:avLst>
        </a:prstGeom>
        <a:gradFill rotWithShape="0">
          <a:gsLst>
            <a:gs pos="0">
              <a:schemeClr val="accent4">
                <a:hueOff val="-4464770"/>
                <a:satOff val="26899"/>
                <a:lumOff val="2156"/>
                <a:alphaOff val="0"/>
                <a:shade val="63000"/>
                <a:satMod val="165000"/>
              </a:schemeClr>
            </a:gs>
            <a:gs pos="30000">
              <a:schemeClr val="accent4">
                <a:hueOff val="-4464770"/>
                <a:satOff val="26899"/>
                <a:lumOff val="2156"/>
                <a:alphaOff val="0"/>
                <a:shade val="58000"/>
                <a:satMod val="165000"/>
              </a:schemeClr>
            </a:gs>
            <a:gs pos="75000">
              <a:schemeClr val="accent4">
                <a:hueOff val="-4464770"/>
                <a:satOff val="26899"/>
                <a:lumOff val="2156"/>
                <a:alphaOff val="0"/>
                <a:shade val="30000"/>
                <a:satMod val="175000"/>
              </a:schemeClr>
            </a:gs>
            <a:gs pos="100000">
              <a:schemeClr val="accent4">
                <a:hueOff val="-4464770"/>
                <a:satOff val="26899"/>
                <a:lumOff val="2156"/>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5245" tIns="55245" rIns="55245" bIns="55245" numCol="1" spcCol="1270" anchor="ctr" anchorCtr="0">
          <a:noAutofit/>
        </a:bodyPr>
        <a:lstStyle/>
        <a:p>
          <a:pPr lvl="0" algn="ctr" defTabSz="1289050">
            <a:lnSpc>
              <a:spcPct val="90000"/>
            </a:lnSpc>
            <a:spcBef>
              <a:spcPct val="0"/>
            </a:spcBef>
            <a:spcAft>
              <a:spcPct val="35000"/>
            </a:spcAft>
          </a:pPr>
          <a:r>
            <a:rPr lang="es-EC" sz="2900" kern="1200" dirty="0" smtClean="0"/>
            <a:t>ISSPOL</a:t>
          </a:r>
          <a:endParaRPr lang="es-EC" sz="2900" kern="1200" dirty="0"/>
        </a:p>
      </dsp:txBody>
      <dsp:txXfrm>
        <a:off x="3724082" y="1228230"/>
        <a:ext cx="1505247" cy="118939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84E344-C38F-4644-A040-B2138C31F360}">
      <dsp:nvSpPr>
        <dsp:cNvPr id="0" name=""/>
        <dsp:cNvSpPr/>
      </dsp:nvSpPr>
      <dsp:spPr>
        <a:xfrm>
          <a:off x="3941" y="1039607"/>
          <a:ext cx="2294340" cy="917736"/>
        </a:xfrm>
        <a:prstGeom prst="chevron">
          <a:avLst/>
        </a:prstGeom>
        <a:gradFill rotWithShape="0">
          <a:gsLst>
            <a:gs pos="0">
              <a:schemeClr val="accent1">
                <a:shade val="80000"/>
                <a:hueOff val="0"/>
                <a:satOff val="0"/>
                <a:lumOff val="0"/>
                <a:alphaOff val="0"/>
                <a:shade val="63000"/>
                <a:satMod val="165000"/>
              </a:schemeClr>
            </a:gs>
            <a:gs pos="30000">
              <a:schemeClr val="accent1">
                <a:shade val="80000"/>
                <a:hueOff val="0"/>
                <a:satOff val="0"/>
                <a:lumOff val="0"/>
                <a:alphaOff val="0"/>
                <a:shade val="58000"/>
                <a:satMod val="165000"/>
              </a:schemeClr>
            </a:gs>
            <a:gs pos="75000">
              <a:schemeClr val="accent1">
                <a:shade val="80000"/>
                <a:hueOff val="0"/>
                <a:satOff val="0"/>
                <a:lumOff val="0"/>
                <a:alphaOff val="0"/>
                <a:shade val="30000"/>
                <a:satMod val="175000"/>
              </a:schemeClr>
            </a:gs>
            <a:gs pos="100000">
              <a:schemeClr val="accent1">
                <a:shade val="80000"/>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s-EC" sz="1600" kern="1200" dirty="0" smtClean="0">
              <a:solidFill>
                <a:schemeClr val="tx1"/>
              </a:solidFill>
            </a:rPr>
            <a:t>Enfermedad</a:t>
          </a:r>
          <a:r>
            <a:rPr lang="es-EC" sz="1400" kern="1200" dirty="0" smtClean="0">
              <a:solidFill>
                <a:schemeClr val="tx1"/>
              </a:solidFill>
            </a:rPr>
            <a:t> </a:t>
          </a:r>
          <a:endParaRPr lang="es-EC" sz="1400" kern="1200" dirty="0">
            <a:solidFill>
              <a:schemeClr val="tx1"/>
            </a:solidFill>
          </a:endParaRPr>
        </a:p>
      </dsp:txBody>
      <dsp:txXfrm>
        <a:off x="462809" y="1039607"/>
        <a:ext cx="1376604" cy="917736"/>
      </dsp:txXfrm>
    </dsp:sp>
    <dsp:sp modelId="{1FA973C3-4499-4FA4-A7AE-60055C36DE52}">
      <dsp:nvSpPr>
        <dsp:cNvPr id="0" name=""/>
        <dsp:cNvSpPr/>
      </dsp:nvSpPr>
      <dsp:spPr>
        <a:xfrm>
          <a:off x="2068848" y="1039607"/>
          <a:ext cx="2294340" cy="917736"/>
        </a:xfrm>
        <a:prstGeom prst="chevron">
          <a:avLst/>
        </a:prstGeom>
        <a:gradFill rotWithShape="0">
          <a:gsLst>
            <a:gs pos="0">
              <a:schemeClr val="accent1">
                <a:shade val="80000"/>
                <a:hueOff val="102082"/>
                <a:satOff val="-1464"/>
                <a:lumOff val="8538"/>
                <a:alphaOff val="0"/>
                <a:shade val="63000"/>
                <a:satMod val="165000"/>
              </a:schemeClr>
            </a:gs>
            <a:gs pos="30000">
              <a:schemeClr val="accent1">
                <a:shade val="80000"/>
                <a:hueOff val="102082"/>
                <a:satOff val="-1464"/>
                <a:lumOff val="8538"/>
                <a:alphaOff val="0"/>
                <a:shade val="58000"/>
                <a:satMod val="165000"/>
              </a:schemeClr>
            </a:gs>
            <a:gs pos="75000">
              <a:schemeClr val="accent1">
                <a:shade val="80000"/>
                <a:hueOff val="102082"/>
                <a:satOff val="-1464"/>
                <a:lumOff val="8538"/>
                <a:alphaOff val="0"/>
                <a:shade val="30000"/>
                <a:satMod val="175000"/>
              </a:schemeClr>
            </a:gs>
            <a:gs pos="100000">
              <a:schemeClr val="accent1">
                <a:shade val="80000"/>
                <a:hueOff val="102082"/>
                <a:satOff val="-1464"/>
                <a:lumOff val="8538"/>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s-EC" sz="1600" kern="1200" dirty="0" smtClean="0">
              <a:solidFill>
                <a:schemeClr val="tx1"/>
              </a:solidFill>
            </a:rPr>
            <a:t>Maternidad</a:t>
          </a:r>
          <a:r>
            <a:rPr lang="es-EC" sz="1400" kern="1200" dirty="0" smtClean="0">
              <a:solidFill>
                <a:schemeClr val="tx1"/>
              </a:solidFill>
            </a:rPr>
            <a:t> </a:t>
          </a:r>
          <a:endParaRPr lang="es-EC" sz="1400" kern="1200" dirty="0">
            <a:solidFill>
              <a:schemeClr val="tx1"/>
            </a:solidFill>
          </a:endParaRPr>
        </a:p>
      </dsp:txBody>
      <dsp:txXfrm>
        <a:off x="2527716" y="1039607"/>
        <a:ext cx="1376604" cy="917736"/>
      </dsp:txXfrm>
    </dsp:sp>
    <dsp:sp modelId="{652DF9D8-80D1-49F4-AB31-165B47B3452F}">
      <dsp:nvSpPr>
        <dsp:cNvPr id="0" name=""/>
        <dsp:cNvSpPr/>
      </dsp:nvSpPr>
      <dsp:spPr>
        <a:xfrm>
          <a:off x="4133754" y="1039607"/>
          <a:ext cx="2294340" cy="917736"/>
        </a:xfrm>
        <a:prstGeom prst="chevron">
          <a:avLst/>
        </a:prstGeom>
        <a:gradFill rotWithShape="0">
          <a:gsLst>
            <a:gs pos="0">
              <a:schemeClr val="accent1">
                <a:shade val="80000"/>
                <a:hueOff val="204164"/>
                <a:satOff val="-2928"/>
                <a:lumOff val="17077"/>
                <a:alphaOff val="0"/>
                <a:shade val="63000"/>
                <a:satMod val="165000"/>
              </a:schemeClr>
            </a:gs>
            <a:gs pos="30000">
              <a:schemeClr val="accent1">
                <a:shade val="80000"/>
                <a:hueOff val="204164"/>
                <a:satOff val="-2928"/>
                <a:lumOff val="17077"/>
                <a:alphaOff val="0"/>
                <a:shade val="58000"/>
                <a:satMod val="165000"/>
              </a:schemeClr>
            </a:gs>
            <a:gs pos="75000">
              <a:schemeClr val="accent1">
                <a:shade val="80000"/>
                <a:hueOff val="204164"/>
                <a:satOff val="-2928"/>
                <a:lumOff val="17077"/>
                <a:alphaOff val="0"/>
                <a:shade val="30000"/>
                <a:satMod val="175000"/>
              </a:schemeClr>
            </a:gs>
            <a:gs pos="100000">
              <a:schemeClr val="accent1">
                <a:shade val="80000"/>
                <a:hueOff val="204164"/>
                <a:satOff val="-2928"/>
                <a:lumOff val="17077"/>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s-EC" sz="1600" kern="1200" dirty="0" smtClean="0">
              <a:solidFill>
                <a:schemeClr val="tx1"/>
              </a:solidFill>
            </a:rPr>
            <a:t>Riesgos del Trabajo</a:t>
          </a:r>
          <a:endParaRPr lang="es-EC" sz="1600" kern="1200" dirty="0">
            <a:solidFill>
              <a:schemeClr val="tx1"/>
            </a:solidFill>
          </a:endParaRPr>
        </a:p>
      </dsp:txBody>
      <dsp:txXfrm>
        <a:off x="4592622" y="1039607"/>
        <a:ext cx="1376604" cy="917736"/>
      </dsp:txXfrm>
    </dsp:sp>
    <dsp:sp modelId="{6ADBCF0F-ADBE-49A9-A50D-7FC175D3D345}">
      <dsp:nvSpPr>
        <dsp:cNvPr id="0" name=""/>
        <dsp:cNvSpPr/>
      </dsp:nvSpPr>
      <dsp:spPr>
        <a:xfrm>
          <a:off x="6198661" y="1039607"/>
          <a:ext cx="2294340" cy="917736"/>
        </a:xfrm>
        <a:prstGeom prst="chevron">
          <a:avLst/>
        </a:prstGeom>
        <a:gradFill rotWithShape="0">
          <a:gsLst>
            <a:gs pos="0">
              <a:schemeClr val="accent1">
                <a:shade val="80000"/>
                <a:hueOff val="306246"/>
                <a:satOff val="-4392"/>
                <a:lumOff val="25615"/>
                <a:alphaOff val="0"/>
                <a:shade val="63000"/>
                <a:satMod val="165000"/>
              </a:schemeClr>
            </a:gs>
            <a:gs pos="30000">
              <a:schemeClr val="accent1">
                <a:shade val="80000"/>
                <a:hueOff val="306246"/>
                <a:satOff val="-4392"/>
                <a:lumOff val="25615"/>
                <a:alphaOff val="0"/>
                <a:shade val="58000"/>
                <a:satMod val="165000"/>
              </a:schemeClr>
            </a:gs>
            <a:gs pos="75000">
              <a:schemeClr val="accent1">
                <a:shade val="80000"/>
                <a:hueOff val="306246"/>
                <a:satOff val="-4392"/>
                <a:lumOff val="25615"/>
                <a:alphaOff val="0"/>
                <a:shade val="30000"/>
                <a:satMod val="175000"/>
              </a:schemeClr>
            </a:gs>
            <a:gs pos="100000">
              <a:schemeClr val="accent1">
                <a:shade val="80000"/>
                <a:hueOff val="306246"/>
                <a:satOff val="-4392"/>
                <a:lumOff val="25615"/>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s-EC" sz="1600" kern="1200" dirty="0" smtClean="0">
              <a:solidFill>
                <a:schemeClr val="tx1"/>
              </a:solidFill>
            </a:rPr>
            <a:t>Discapacidad</a:t>
          </a:r>
          <a:r>
            <a:rPr lang="es-EC" sz="1400" kern="1200" dirty="0" smtClean="0">
              <a:solidFill>
                <a:schemeClr val="tx1"/>
              </a:solidFill>
            </a:rPr>
            <a:t> </a:t>
          </a:r>
          <a:endParaRPr lang="es-EC" sz="1400" kern="1200" dirty="0">
            <a:solidFill>
              <a:schemeClr val="tx1"/>
            </a:solidFill>
          </a:endParaRPr>
        </a:p>
      </dsp:txBody>
      <dsp:txXfrm>
        <a:off x="6657529" y="1039607"/>
        <a:ext cx="1376604" cy="91773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73134B-E736-4ED4-BDEA-A13EE9AAA76B}">
      <dsp:nvSpPr>
        <dsp:cNvPr id="0" name=""/>
        <dsp:cNvSpPr/>
      </dsp:nvSpPr>
      <dsp:spPr>
        <a:xfrm>
          <a:off x="3507" y="262069"/>
          <a:ext cx="2041574" cy="816629"/>
        </a:xfrm>
        <a:prstGeom prst="chevron">
          <a:avLst/>
        </a:prstGeom>
        <a:gradFill rotWithShape="0">
          <a:gsLst>
            <a:gs pos="0">
              <a:schemeClr val="accent5">
                <a:shade val="50000"/>
                <a:hueOff val="0"/>
                <a:satOff val="0"/>
                <a:lumOff val="0"/>
                <a:alphaOff val="0"/>
                <a:shade val="63000"/>
                <a:satMod val="165000"/>
              </a:schemeClr>
            </a:gs>
            <a:gs pos="30000">
              <a:schemeClr val="accent5">
                <a:shade val="50000"/>
                <a:hueOff val="0"/>
                <a:satOff val="0"/>
                <a:lumOff val="0"/>
                <a:alphaOff val="0"/>
                <a:shade val="58000"/>
                <a:satMod val="165000"/>
              </a:schemeClr>
            </a:gs>
            <a:gs pos="75000">
              <a:schemeClr val="accent5">
                <a:shade val="50000"/>
                <a:hueOff val="0"/>
                <a:satOff val="0"/>
                <a:lumOff val="0"/>
                <a:alphaOff val="0"/>
                <a:shade val="30000"/>
                <a:satMod val="175000"/>
              </a:schemeClr>
            </a:gs>
            <a:gs pos="100000">
              <a:schemeClr val="accent5">
                <a:shade val="50000"/>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009" tIns="24003" rIns="24003" bIns="24003" numCol="1" spcCol="1270" anchor="ctr" anchorCtr="0">
          <a:noAutofit/>
        </a:bodyPr>
        <a:lstStyle/>
        <a:p>
          <a:pPr lvl="0" algn="ctr" defTabSz="800100">
            <a:lnSpc>
              <a:spcPct val="90000"/>
            </a:lnSpc>
            <a:spcBef>
              <a:spcPct val="0"/>
            </a:spcBef>
            <a:spcAft>
              <a:spcPct val="35000"/>
            </a:spcAft>
          </a:pPr>
          <a:r>
            <a:rPr lang="es-EC" sz="1800" b="0" kern="1200" dirty="0" smtClean="0">
              <a:solidFill>
                <a:schemeClr val="tx1"/>
              </a:solidFill>
            </a:rPr>
            <a:t>Cesantía </a:t>
          </a:r>
          <a:endParaRPr lang="es-EC" sz="1800" b="0" kern="1200" dirty="0">
            <a:solidFill>
              <a:schemeClr val="tx1"/>
            </a:solidFill>
          </a:endParaRPr>
        </a:p>
      </dsp:txBody>
      <dsp:txXfrm>
        <a:off x="411822" y="262069"/>
        <a:ext cx="1224945" cy="816629"/>
      </dsp:txXfrm>
    </dsp:sp>
    <dsp:sp modelId="{3171A0B5-ADD5-4211-9F38-89BE5C06566B}">
      <dsp:nvSpPr>
        <dsp:cNvPr id="0" name=""/>
        <dsp:cNvSpPr/>
      </dsp:nvSpPr>
      <dsp:spPr>
        <a:xfrm>
          <a:off x="1840924" y="262069"/>
          <a:ext cx="2041574" cy="816629"/>
        </a:xfrm>
        <a:prstGeom prst="chevron">
          <a:avLst/>
        </a:prstGeom>
        <a:gradFill rotWithShape="0">
          <a:gsLst>
            <a:gs pos="0">
              <a:schemeClr val="accent5">
                <a:shade val="50000"/>
                <a:hueOff val="126486"/>
                <a:satOff val="-2798"/>
                <a:lumOff val="20993"/>
                <a:alphaOff val="0"/>
                <a:shade val="63000"/>
                <a:satMod val="165000"/>
              </a:schemeClr>
            </a:gs>
            <a:gs pos="30000">
              <a:schemeClr val="accent5">
                <a:shade val="50000"/>
                <a:hueOff val="126486"/>
                <a:satOff val="-2798"/>
                <a:lumOff val="20993"/>
                <a:alphaOff val="0"/>
                <a:shade val="58000"/>
                <a:satMod val="165000"/>
              </a:schemeClr>
            </a:gs>
            <a:gs pos="75000">
              <a:schemeClr val="accent5">
                <a:shade val="50000"/>
                <a:hueOff val="126486"/>
                <a:satOff val="-2798"/>
                <a:lumOff val="20993"/>
                <a:alphaOff val="0"/>
                <a:shade val="30000"/>
                <a:satMod val="175000"/>
              </a:schemeClr>
            </a:gs>
            <a:gs pos="100000">
              <a:schemeClr val="accent5">
                <a:shade val="50000"/>
                <a:hueOff val="126486"/>
                <a:satOff val="-2798"/>
                <a:lumOff val="20993"/>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009" tIns="24003" rIns="24003" bIns="24003" numCol="1" spcCol="1270" anchor="ctr" anchorCtr="0">
          <a:noAutofit/>
        </a:bodyPr>
        <a:lstStyle/>
        <a:p>
          <a:pPr lvl="0" algn="ctr" defTabSz="800100">
            <a:lnSpc>
              <a:spcPct val="90000"/>
            </a:lnSpc>
            <a:spcBef>
              <a:spcPct val="0"/>
            </a:spcBef>
            <a:spcAft>
              <a:spcPct val="35000"/>
            </a:spcAft>
          </a:pPr>
          <a:r>
            <a:rPr lang="es-EC" sz="1800" kern="1200" dirty="0" smtClean="0">
              <a:solidFill>
                <a:schemeClr val="tx1"/>
              </a:solidFill>
            </a:rPr>
            <a:t>Invalidez</a:t>
          </a:r>
          <a:r>
            <a:rPr lang="es-EC" sz="2400" kern="1200" dirty="0" smtClean="0">
              <a:solidFill>
                <a:schemeClr val="tx1"/>
              </a:solidFill>
            </a:rPr>
            <a:t> </a:t>
          </a:r>
          <a:endParaRPr lang="es-EC" sz="2400" kern="1200" dirty="0">
            <a:solidFill>
              <a:schemeClr val="tx1"/>
            </a:solidFill>
          </a:endParaRPr>
        </a:p>
      </dsp:txBody>
      <dsp:txXfrm>
        <a:off x="2249239" y="262069"/>
        <a:ext cx="1224945" cy="816629"/>
      </dsp:txXfrm>
    </dsp:sp>
    <dsp:sp modelId="{A57F1732-A23C-43DA-A224-855D688783FE}">
      <dsp:nvSpPr>
        <dsp:cNvPr id="0" name=""/>
        <dsp:cNvSpPr/>
      </dsp:nvSpPr>
      <dsp:spPr>
        <a:xfrm>
          <a:off x="3678341" y="262069"/>
          <a:ext cx="2041574" cy="816629"/>
        </a:xfrm>
        <a:prstGeom prst="chevron">
          <a:avLst/>
        </a:prstGeom>
        <a:gradFill rotWithShape="0">
          <a:gsLst>
            <a:gs pos="0">
              <a:schemeClr val="accent5">
                <a:shade val="50000"/>
                <a:hueOff val="252972"/>
                <a:satOff val="-5595"/>
                <a:lumOff val="41987"/>
                <a:alphaOff val="0"/>
                <a:shade val="63000"/>
                <a:satMod val="165000"/>
              </a:schemeClr>
            </a:gs>
            <a:gs pos="30000">
              <a:schemeClr val="accent5">
                <a:shade val="50000"/>
                <a:hueOff val="252972"/>
                <a:satOff val="-5595"/>
                <a:lumOff val="41987"/>
                <a:alphaOff val="0"/>
                <a:shade val="58000"/>
                <a:satMod val="165000"/>
              </a:schemeClr>
            </a:gs>
            <a:gs pos="75000">
              <a:schemeClr val="accent5">
                <a:shade val="50000"/>
                <a:hueOff val="252972"/>
                <a:satOff val="-5595"/>
                <a:lumOff val="41987"/>
                <a:alphaOff val="0"/>
                <a:shade val="30000"/>
                <a:satMod val="175000"/>
              </a:schemeClr>
            </a:gs>
            <a:gs pos="100000">
              <a:schemeClr val="accent5">
                <a:shade val="50000"/>
                <a:hueOff val="252972"/>
                <a:satOff val="-5595"/>
                <a:lumOff val="41987"/>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009" tIns="24003" rIns="24003" bIns="24003" numCol="1" spcCol="1270" anchor="ctr" anchorCtr="0">
          <a:noAutofit/>
        </a:bodyPr>
        <a:lstStyle/>
        <a:p>
          <a:pPr lvl="0" algn="ctr" defTabSz="800100">
            <a:lnSpc>
              <a:spcPct val="90000"/>
            </a:lnSpc>
            <a:spcBef>
              <a:spcPct val="0"/>
            </a:spcBef>
            <a:spcAft>
              <a:spcPct val="35000"/>
            </a:spcAft>
          </a:pPr>
          <a:r>
            <a:rPr lang="es-EC" sz="1800" kern="1200" dirty="0" smtClean="0">
              <a:solidFill>
                <a:schemeClr val="tx1"/>
              </a:solidFill>
            </a:rPr>
            <a:t>Vejez</a:t>
          </a:r>
          <a:r>
            <a:rPr lang="es-EC" sz="2800" kern="1200" dirty="0" smtClean="0">
              <a:solidFill>
                <a:schemeClr val="tx1"/>
              </a:solidFill>
            </a:rPr>
            <a:t> </a:t>
          </a:r>
          <a:endParaRPr lang="es-EC" sz="2800" kern="1200" dirty="0">
            <a:solidFill>
              <a:schemeClr val="tx1"/>
            </a:solidFill>
          </a:endParaRPr>
        </a:p>
      </dsp:txBody>
      <dsp:txXfrm>
        <a:off x="4086656" y="262069"/>
        <a:ext cx="1224945" cy="816629"/>
      </dsp:txXfrm>
    </dsp:sp>
    <dsp:sp modelId="{64DA2891-52DE-4C61-B395-BD44A664B17C}">
      <dsp:nvSpPr>
        <dsp:cNvPr id="0" name=""/>
        <dsp:cNvSpPr/>
      </dsp:nvSpPr>
      <dsp:spPr>
        <a:xfrm>
          <a:off x="5515758" y="262069"/>
          <a:ext cx="2041574" cy="816629"/>
        </a:xfrm>
        <a:prstGeom prst="chevron">
          <a:avLst/>
        </a:prstGeom>
        <a:gradFill rotWithShape="0">
          <a:gsLst>
            <a:gs pos="0">
              <a:schemeClr val="accent5">
                <a:shade val="50000"/>
                <a:hueOff val="126486"/>
                <a:satOff val="-2798"/>
                <a:lumOff val="20993"/>
                <a:alphaOff val="0"/>
                <a:shade val="63000"/>
                <a:satMod val="165000"/>
              </a:schemeClr>
            </a:gs>
            <a:gs pos="30000">
              <a:schemeClr val="accent5">
                <a:shade val="50000"/>
                <a:hueOff val="126486"/>
                <a:satOff val="-2798"/>
                <a:lumOff val="20993"/>
                <a:alphaOff val="0"/>
                <a:shade val="58000"/>
                <a:satMod val="165000"/>
              </a:schemeClr>
            </a:gs>
            <a:gs pos="75000">
              <a:schemeClr val="accent5">
                <a:shade val="50000"/>
                <a:hueOff val="126486"/>
                <a:satOff val="-2798"/>
                <a:lumOff val="20993"/>
                <a:alphaOff val="0"/>
                <a:shade val="30000"/>
                <a:satMod val="175000"/>
              </a:schemeClr>
            </a:gs>
            <a:gs pos="100000">
              <a:schemeClr val="accent5">
                <a:shade val="50000"/>
                <a:hueOff val="126486"/>
                <a:satOff val="-2798"/>
                <a:lumOff val="20993"/>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009" tIns="24003" rIns="24003" bIns="24003" numCol="1" spcCol="1270" anchor="ctr" anchorCtr="0">
          <a:noAutofit/>
        </a:bodyPr>
        <a:lstStyle/>
        <a:p>
          <a:pPr lvl="0" algn="ctr" defTabSz="800100">
            <a:lnSpc>
              <a:spcPct val="90000"/>
            </a:lnSpc>
            <a:spcBef>
              <a:spcPct val="0"/>
            </a:spcBef>
            <a:spcAft>
              <a:spcPct val="35000"/>
            </a:spcAft>
          </a:pPr>
          <a:r>
            <a:rPr lang="es-EC" sz="1800" kern="1200" dirty="0" smtClean="0">
              <a:solidFill>
                <a:schemeClr val="tx1"/>
              </a:solidFill>
            </a:rPr>
            <a:t>Muerte</a:t>
          </a:r>
          <a:r>
            <a:rPr lang="es-EC" sz="2800" kern="1200" dirty="0" smtClean="0">
              <a:solidFill>
                <a:schemeClr val="tx1"/>
              </a:solidFill>
            </a:rPr>
            <a:t> </a:t>
          </a:r>
          <a:endParaRPr lang="es-EC" sz="2800" kern="1200" dirty="0">
            <a:solidFill>
              <a:schemeClr val="tx1"/>
            </a:solidFill>
          </a:endParaRPr>
        </a:p>
      </dsp:txBody>
      <dsp:txXfrm>
        <a:off x="5924073" y="262069"/>
        <a:ext cx="1224945" cy="81662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C"/>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06C5CD-9DE0-4E7E-9303-659B76C43373}" type="datetimeFigureOut">
              <a:rPr lang="es-EC" smtClean="0"/>
              <a:pPr/>
              <a:t>13/07/2015</a:t>
            </a:fld>
            <a:endParaRPr lang="es-EC"/>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C"/>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C"/>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E03A8B-F47B-4886-9A65-0CA2F1AA8168}" type="slidenum">
              <a:rPr lang="es-EC" smtClean="0"/>
              <a:pPr/>
              <a:t>‹Nº›</a:t>
            </a:fld>
            <a:endParaRPr lang="es-EC"/>
          </a:p>
        </p:txBody>
      </p:sp>
    </p:spTree>
    <p:extLst>
      <p:ext uri="{BB962C8B-B14F-4D97-AF65-F5344CB8AC3E}">
        <p14:creationId xmlns:p14="http://schemas.microsoft.com/office/powerpoint/2010/main" val="31229148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1"/>
      </p:bgRef>
    </p:bg>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824C64F0-D50D-4D70-8CB3-3CB8EA97F526}" type="datetimeFigureOut">
              <a:rPr lang="es-EC" smtClean="0"/>
              <a:pPr/>
              <a:t>13/07/2015</a:t>
            </a:fld>
            <a:endParaRPr lang="es-EC"/>
          </a:p>
        </p:txBody>
      </p:sp>
      <p:sp>
        <p:nvSpPr>
          <p:cNvPr id="17" name="16 Marcador de pie de página"/>
          <p:cNvSpPr>
            <a:spLocks noGrp="1"/>
          </p:cNvSpPr>
          <p:nvPr>
            <p:ph type="ftr" sz="quarter" idx="11"/>
          </p:nvPr>
        </p:nvSpPr>
        <p:spPr bwMode="auto">
          <a:xfrm rot="5400000">
            <a:off x="7077269" y="4181669"/>
            <a:ext cx="3657600" cy="384048"/>
          </a:xfrm>
        </p:spPr>
        <p:txBody>
          <a:bodyPr/>
          <a:lstStyle/>
          <a:p>
            <a:endParaRPr lang="es-EC"/>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fld id="{5B63F41E-13F4-4564-8964-78E132823220}" type="slidenum">
              <a:rPr lang="es-EC" smtClean="0"/>
              <a:pPr/>
              <a:t>‹Nº›</a:t>
            </a:fld>
            <a:endParaRPr lang="es-EC"/>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824C64F0-D50D-4D70-8CB3-3CB8EA97F526}" type="datetimeFigureOut">
              <a:rPr lang="es-EC" smtClean="0"/>
              <a:pPr/>
              <a:t>13/07/2015</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5B63F41E-13F4-4564-8964-78E132823220}" type="slidenum">
              <a:rPr lang="es-EC" smtClean="0"/>
              <a:pPr/>
              <a:t>‹Nº›</a:t>
            </a:fld>
            <a:endParaRPr lang="es-EC"/>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824C64F0-D50D-4D70-8CB3-3CB8EA97F526}" type="datetimeFigureOut">
              <a:rPr lang="es-EC" smtClean="0"/>
              <a:pPr/>
              <a:t>13/07/2015</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5B63F41E-13F4-4564-8964-78E132823220}" type="slidenum">
              <a:rPr lang="es-EC" smtClean="0"/>
              <a:pPr/>
              <a:t>‹Nº›</a:t>
            </a:fld>
            <a:endParaRPr lang="es-EC"/>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824C64F0-D50D-4D70-8CB3-3CB8EA97F526}" type="datetimeFigureOut">
              <a:rPr lang="es-EC" smtClean="0"/>
              <a:pPr/>
              <a:t>13/07/2015</a:t>
            </a:fld>
            <a:endParaRPr lang="es-EC"/>
          </a:p>
        </p:txBody>
      </p:sp>
      <p:sp>
        <p:nvSpPr>
          <p:cNvPr id="9" name="8 Marcador de número de diapositiva"/>
          <p:cNvSpPr>
            <a:spLocks noGrp="1"/>
          </p:cNvSpPr>
          <p:nvPr>
            <p:ph type="sldNum" sz="quarter" idx="15"/>
          </p:nvPr>
        </p:nvSpPr>
        <p:spPr/>
        <p:txBody>
          <a:bodyPr rtlCol="0"/>
          <a:lstStyle/>
          <a:p>
            <a:fld id="{5B63F41E-13F4-4564-8964-78E132823220}" type="slidenum">
              <a:rPr lang="es-EC" smtClean="0"/>
              <a:pPr/>
              <a:t>‹Nº›</a:t>
            </a:fld>
            <a:endParaRPr lang="es-EC"/>
          </a:p>
        </p:txBody>
      </p:sp>
      <p:sp>
        <p:nvSpPr>
          <p:cNvPr id="10" name="9 Marcador de pie de página"/>
          <p:cNvSpPr>
            <a:spLocks noGrp="1"/>
          </p:cNvSpPr>
          <p:nvPr>
            <p:ph type="ftr" sz="quarter" idx="16"/>
          </p:nvPr>
        </p:nvSpPr>
        <p:spPr/>
        <p:txBody>
          <a:bodyPr rtlCol="0"/>
          <a:lstStyle/>
          <a:p>
            <a:endParaRPr lang="es-EC"/>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824C64F0-D50D-4D70-8CB3-3CB8EA97F526}" type="datetimeFigureOut">
              <a:rPr lang="es-EC" smtClean="0"/>
              <a:pPr/>
              <a:t>13/07/2015</a:t>
            </a:fld>
            <a:endParaRPr lang="es-EC"/>
          </a:p>
        </p:txBody>
      </p:sp>
      <p:sp>
        <p:nvSpPr>
          <p:cNvPr id="5" name="4 Marcador de pie de página"/>
          <p:cNvSpPr>
            <a:spLocks noGrp="1"/>
          </p:cNvSpPr>
          <p:nvPr>
            <p:ph type="ftr" sz="quarter" idx="11"/>
          </p:nvPr>
        </p:nvSpPr>
        <p:spPr bwMode="auto">
          <a:xfrm rot="5400000">
            <a:off x="7077456" y="4178808"/>
            <a:ext cx="3657600" cy="384048"/>
          </a:xfrm>
        </p:spPr>
        <p:txBody>
          <a:bodyPr/>
          <a:lstStyle/>
          <a:p>
            <a:endParaRPr lang="es-EC"/>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número de diapositiva"/>
          <p:cNvSpPr>
            <a:spLocks noGrp="1"/>
          </p:cNvSpPr>
          <p:nvPr>
            <p:ph type="sldNum" sz="quarter" idx="12"/>
          </p:nvPr>
        </p:nvSpPr>
        <p:spPr bwMode="auto">
          <a:xfrm>
            <a:off x="1340616" y="4928702"/>
            <a:ext cx="609600" cy="517524"/>
          </a:xfrm>
        </p:spPr>
        <p:txBody>
          <a:bodyPr/>
          <a:lstStyle/>
          <a:p>
            <a:fld id="{5B63F41E-13F4-4564-8964-78E132823220}" type="slidenum">
              <a:rPr lang="es-EC" smtClean="0"/>
              <a:pPr/>
              <a:t>‹Nº›</a:t>
            </a:fld>
            <a:endParaRPr lang="es-EC"/>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824C64F0-D50D-4D70-8CB3-3CB8EA97F526}" type="datetimeFigureOut">
              <a:rPr lang="es-EC" smtClean="0"/>
              <a:pPr/>
              <a:t>13/07/2015</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5B63F41E-13F4-4564-8964-78E132823220}" type="slidenum">
              <a:rPr lang="es-EC" smtClean="0"/>
              <a:pPr/>
              <a:t>‹Nº›</a:t>
            </a:fld>
            <a:endParaRPr lang="es-EC"/>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824C64F0-D50D-4D70-8CB3-3CB8EA97F526}" type="datetimeFigureOut">
              <a:rPr lang="es-EC" smtClean="0"/>
              <a:pPr/>
              <a:t>13/07/2015</a:t>
            </a:fld>
            <a:endParaRPr lang="es-EC"/>
          </a:p>
        </p:txBody>
      </p:sp>
      <p:sp>
        <p:nvSpPr>
          <p:cNvPr id="8" name="7 Marcador de pie de página"/>
          <p:cNvSpPr>
            <a:spLocks noGrp="1"/>
          </p:cNvSpPr>
          <p:nvPr>
            <p:ph type="ftr" sz="quarter" idx="11"/>
          </p:nvPr>
        </p:nvSpPr>
        <p:spPr/>
        <p:txBody>
          <a:bodyPr/>
          <a:lstStyle/>
          <a:p>
            <a:endParaRPr lang="es-EC"/>
          </a:p>
        </p:txBody>
      </p:sp>
      <p:sp>
        <p:nvSpPr>
          <p:cNvPr id="9" name="8 Marcador de número de diapositiva"/>
          <p:cNvSpPr>
            <a:spLocks noGrp="1"/>
          </p:cNvSpPr>
          <p:nvPr>
            <p:ph type="sldNum" sz="quarter" idx="12"/>
          </p:nvPr>
        </p:nvSpPr>
        <p:spPr/>
        <p:txBody>
          <a:bodyPr/>
          <a:lstStyle/>
          <a:p>
            <a:fld id="{5B63F41E-13F4-4564-8964-78E132823220}" type="slidenum">
              <a:rPr lang="es-EC" smtClean="0"/>
              <a:pPr/>
              <a:t>‹Nº›</a:t>
            </a:fld>
            <a:endParaRPr lang="es-EC"/>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824C64F0-D50D-4D70-8CB3-3CB8EA97F526}" type="datetimeFigureOut">
              <a:rPr lang="es-EC" smtClean="0"/>
              <a:pPr/>
              <a:t>13/07/2015</a:t>
            </a:fld>
            <a:endParaRPr lang="es-EC"/>
          </a:p>
        </p:txBody>
      </p:sp>
      <p:sp>
        <p:nvSpPr>
          <p:cNvPr id="7" name="6 Marcador de número de diapositiva"/>
          <p:cNvSpPr>
            <a:spLocks noGrp="1"/>
          </p:cNvSpPr>
          <p:nvPr>
            <p:ph type="sldNum" sz="quarter" idx="11"/>
          </p:nvPr>
        </p:nvSpPr>
        <p:spPr/>
        <p:txBody>
          <a:bodyPr rtlCol="0"/>
          <a:lstStyle/>
          <a:p>
            <a:fld id="{5B63F41E-13F4-4564-8964-78E132823220}" type="slidenum">
              <a:rPr lang="es-EC" smtClean="0"/>
              <a:pPr/>
              <a:t>‹Nº›</a:t>
            </a:fld>
            <a:endParaRPr lang="es-EC"/>
          </a:p>
        </p:txBody>
      </p:sp>
      <p:sp>
        <p:nvSpPr>
          <p:cNvPr id="8" name="7 Marcador de pie de página"/>
          <p:cNvSpPr>
            <a:spLocks noGrp="1"/>
          </p:cNvSpPr>
          <p:nvPr>
            <p:ph type="ftr" sz="quarter" idx="12"/>
          </p:nvPr>
        </p:nvSpPr>
        <p:spPr/>
        <p:txBody>
          <a:bodyPr rtlCol="0"/>
          <a:lstStyle/>
          <a:p>
            <a:endParaRPr lang="es-EC"/>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24C64F0-D50D-4D70-8CB3-3CB8EA97F526}" type="datetimeFigureOut">
              <a:rPr lang="es-EC" smtClean="0"/>
              <a:pPr/>
              <a:t>13/07/2015</a:t>
            </a:fld>
            <a:endParaRPr lang="es-EC"/>
          </a:p>
        </p:txBody>
      </p:sp>
      <p:sp>
        <p:nvSpPr>
          <p:cNvPr id="3" name="2 Marcador de pie de página"/>
          <p:cNvSpPr>
            <a:spLocks noGrp="1"/>
          </p:cNvSpPr>
          <p:nvPr>
            <p:ph type="ftr" sz="quarter" idx="11"/>
          </p:nvPr>
        </p:nvSpPr>
        <p:spPr/>
        <p:txBody>
          <a:bodyPr/>
          <a:lstStyle/>
          <a:p>
            <a:endParaRPr lang="es-EC"/>
          </a:p>
        </p:txBody>
      </p:sp>
      <p:sp>
        <p:nvSpPr>
          <p:cNvPr id="4" name="3 Marcador de número de diapositiva"/>
          <p:cNvSpPr>
            <a:spLocks noGrp="1"/>
          </p:cNvSpPr>
          <p:nvPr>
            <p:ph type="sldNum" sz="quarter" idx="12"/>
          </p:nvPr>
        </p:nvSpPr>
        <p:spPr/>
        <p:txBody>
          <a:bodyPr/>
          <a:lstStyle/>
          <a:p>
            <a:fld id="{5B63F41E-13F4-4564-8964-78E132823220}" type="slidenum">
              <a:rPr lang="es-EC" smtClean="0"/>
              <a:pPr/>
              <a:t>‹Nº›</a:t>
            </a:fld>
            <a:endParaRPr lang="es-EC"/>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824C64F0-D50D-4D70-8CB3-3CB8EA97F526}" type="datetimeFigureOut">
              <a:rPr lang="es-EC" smtClean="0"/>
              <a:pPr/>
              <a:t>13/07/2015</a:t>
            </a:fld>
            <a:endParaRPr lang="es-EC"/>
          </a:p>
        </p:txBody>
      </p:sp>
      <p:sp>
        <p:nvSpPr>
          <p:cNvPr id="22" name="21 Marcador de número de diapositiva"/>
          <p:cNvSpPr>
            <a:spLocks noGrp="1"/>
          </p:cNvSpPr>
          <p:nvPr>
            <p:ph type="sldNum" sz="quarter" idx="15"/>
          </p:nvPr>
        </p:nvSpPr>
        <p:spPr/>
        <p:txBody>
          <a:bodyPr rtlCol="0"/>
          <a:lstStyle/>
          <a:p>
            <a:fld id="{5B63F41E-13F4-4564-8964-78E132823220}" type="slidenum">
              <a:rPr lang="es-EC" smtClean="0"/>
              <a:pPr/>
              <a:t>‹Nº›</a:t>
            </a:fld>
            <a:endParaRPr lang="es-EC"/>
          </a:p>
        </p:txBody>
      </p:sp>
      <p:sp>
        <p:nvSpPr>
          <p:cNvPr id="23" name="22 Marcador de pie de página"/>
          <p:cNvSpPr>
            <a:spLocks noGrp="1"/>
          </p:cNvSpPr>
          <p:nvPr>
            <p:ph type="ftr" sz="quarter" idx="16"/>
          </p:nvPr>
        </p:nvSpPr>
        <p:spPr/>
        <p:txBody>
          <a:bodyPr rtlCol="0"/>
          <a:lstStyle/>
          <a:p>
            <a:endParaRPr lang="es-EC"/>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824C64F0-D50D-4D70-8CB3-3CB8EA97F526}" type="datetimeFigureOut">
              <a:rPr lang="es-EC" smtClean="0"/>
              <a:pPr/>
              <a:t>13/07/2015</a:t>
            </a:fld>
            <a:endParaRPr lang="es-EC"/>
          </a:p>
        </p:txBody>
      </p:sp>
      <p:sp>
        <p:nvSpPr>
          <p:cNvPr id="18" name="17 Marcador de número de diapositiva"/>
          <p:cNvSpPr>
            <a:spLocks noGrp="1"/>
          </p:cNvSpPr>
          <p:nvPr>
            <p:ph type="sldNum" sz="quarter" idx="11"/>
          </p:nvPr>
        </p:nvSpPr>
        <p:spPr/>
        <p:txBody>
          <a:bodyPr rtlCol="0"/>
          <a:lstStyle/>
          <a:p>
            <a:fld id="{5B63F41E-13F4-4564-8964-78E132823220}" type="slidenum">
              <a:rPr lang="es-EC" smtClean="0"/>
              <a:pPr/>
              <a:t>‹Nº›</a:t>
            </a:fld>
            <a:endParaRPr lang="es-EC"/>
          </a:p>
        </p:txBody>
      </p:sp>
      <p:sp>
        <p:nvSpPr>
          <p:cNvPr id="21" name="20 Marcador de pie de página"/>
          <p:cNvSpPr>
            <a:spLocks noGrp="1"/>
          </p:cNvSpPr>
          <p:nvPr>
            <p:ph type="ftr" sz="quarter" idx="12"/>
          </p:nvPr>
        </p:nvSpPr>
        <p:spPr/>
        <p:txBody>
          <a:bodyPr rtlCol="0"/>
          <a:lstStyle/>
          <a:p>
            <a:endParaRPr lang="es-EC"/>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24C64F0-D50D-4D70-8CB3-3CB8EA97F526}" type="datetimeFigureOut">
              <a:rPr lang="es-EC" smtClean="0"/>
              <a:pPr/>
              <a:t>13/07/2015</a:t>
            </a:fld>
            <a:endParaRPr lang="es-EC"/>
          </a:p>
        </p:txBody>
      </p:sp>
      <p:sp>
        <p:nvSpPr>
          <p:cNvPr id="3" name="2 Marcador de pie de página"/>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s-EC"/>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B63F41E-13F4-4564-8964-78E132823220}" type="slidenum">
              <a:rPr lang="es-EC" smtClean="0"/>
              <a:pPr/>
              <a:t>‹Nº›</a:t>
            </a:fld>
            <a:endParaRPr lang="es-EC"/>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 Target="slide2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emf"/><Relationship Id="rId1" Type="http://schemas.openxmlformats.org/officeDocument/2006/relationships/slideLayout" Target="../slideLayouts/slideLayout2.xml"/><Relationship Id="rId4" Type="http://schemas.openxmlformats.org/officeDocument/2006/relationships/image" Target="../media/image15.emf"/></Relationships>
</file>

<file path=ppt/slides/_rels/slide16.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emf"/><Relationship Id="rId1" Type="http://schemas.openxmlformats.org/officeDocument/2006/relationships/slideLayout" Target="../slideLayouts/slideLayout2.xml"/><Relationship Id="rId4" Type="http://schemas.openxmlformats.org/officeDocument/2006/relationships/image" Target="../media/image18.emf"/></Relationships>
</file>

<file path=ppt/slides/_rels/slide17.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image" Target="../media/image21.emf"/><Relationship Id="rId1" Type="http://schemas.openxmlformats.org/officeDocument/2006/relationships/slideLayout" Target="../slideLayouts/slideLayout2.xml"/><Relationship Id="rId4" Type="http://schemas.openxmlformats.org/officeDocument/2006/relationships/image" Target="../media/image23.emf"/></Relationships>
</file>

<file path=ppt/slides/_rels/slide19.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image" Target="../media/image24.emf"/><Relationship Id="rId1" Type="http://schemas.openxmlformats.org/officeDocument/2006/relationships/slideLayout" Target="../slideLayouts/slideLayout2.xml"/><Relationship Id="rId4" Type="http://schemas.openxmlformats.org/officeDocument/2006/relationships/image" Target="../media/image26.emf"/></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diagramData" Target="../diagrams/data3.xml"/><Relationship Id="rId2" Type="http://schemas.openxmlformats.org/officeDocument/2006/relationships/diagramData" Target="../diagrams/data1.xml"/><Relationship Id="rId16" Type="http://schemas.microsoft.com/office/2007/relationships/diagramDrawing" Target="../diagrams/drawing3.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s>
</file>

<file path=ppt/slides/_rels/slide20.xml.rels><?xml version="1.0" encoding="UTF-8" standalone="yes"?>
<Relationships xmlns="http://schemas.openxmlformats.org/package/2006/relationships"><Relationship Id="rId3" Type="http://schemas.openxmlformats.org/officeDocument/2006/relationships/image" Target="../media/image28.emf"/><Relationship Id="rId2" Type="http://schemas.openxmlformats.org/officeDocument/2006/relationships/image" Target="../media/image27.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4.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hyperlink" Target="http://www.google.com.ec/url?sa=i&amp;rct=j&amp;q=IESS&amp;source=images&amp;cd=&amp;cad=rja&amp;docid=z_hoMw1C1VV-3M&amp;tbnid=uwi-eb1Hqy8SGM:&amp;ved=0CAUQjRw&amp;url=http://www.cconstruccion.net/portal/index.php/noticias-ccg-gye/eventos/155-eventos-iess&amp;ei=2XWjUeyVHIyc9QST54HoAQ&amp;bvm=bv.47008514,d.eWU&amp;psig=AFQjCNH2aHT7bKqmhx52yZOEmdgb9RQ53w&amp;ust=1369753424687254"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371600" y="1844824"/>
            <a:ext cx="7772400" cy="2547714"/>
          </a:xfrm>
        </p:spPr>
        <p:txBody>
          <a:bodyPr>
            <a:noAutofit/>
          </a:bodyPr>
          <a:lstStyle/>
          <a:p>
            <a:pPr algn="ctr"/>
            <a:r>
              <a:rPr lang="es-EC" sz="2400" b="1" dirty="0"/>
              <a:t> </a:t>
            </a:r>
            <a:r>
              <a:rPr lang="es-EC" sz="2400" dirty="0"/>
              <a:t/>
            </a:r>
            <a:br>
              <a:rPr lang="es-EC" sz="2400" dirty="0"/>
            </a:br>
            <a:r>
              <a:rPr lang="es-ES" sz="2400" dirty="0" smtClean="0"/>
              <a:t>ESTUDIO DE FACTIBILIDAD PARA LA CREACIÓN DE UNA SEGUNDA ETAPA PARA EL HOSPITAL SAN FRANCISCO DE QUITO PARA SATISFACER LA DEMANDA DE LA POBLACIÓN ADSCRITA DEL NORTE DE QUITO</a:t>
            </a:r>
            <a:r>
              <a:rPr lang="es-EC" sz="2400" dirty="0"/>
              <a:t/>
            </a:r>
            <a:br>
              <a:rPr lang="es-EC" sz="2400" dirty="0"/>
            </a:br>
            <a:endParaRPr lang="es-EC" sz="2400" dirty="0"/>
          </a:p>
        </p:txBody>
      </p:sp>
      <p:sp>
        <p:nvSpPr>
          <p:cNvPr id="3" name="2 Subtítulo"/>
          <p:cNvSpPr>
            <a:spLocks noGrp="1"/>
          </p:cNvSpPr>
          <p:nvPr>
            <p:ph type="subTitle" idx="1"/>
          </p:nvPr>
        </p:nvSpPr>
        <p:spPr>
          <a:xfrm>
            <a:off x="1835696" y="4725144"/>
            <a:ext cx="6221288" cy="1752600"/>
          </a:xfrm>
        </p:spPr>
        <p:txBody>
          <a:bodyPr>
            <a:normAutofit fontScale="92500" lnSpcReduction="10000"/>
          </a:bodyPr>
          <a:lstStyle/>
          <a:p>
            <a:pPr algn="ctr"/>
            <a:endParaRPr lang="es-EC" sz="2800" b="0" dirty="0" smtClean="0">
              <a:solidFill>
                <a:schemeClr val="tx1"/>
              </a:solidFill>
            </a:endParaRPr>
          </a:p>
          <a:p>
            <a:pPr algn="ctr"/>
            <a:r>
              <a:rPr lang="es-EC" sz="2800" b="0" dirty="0" smtClean="0">
                <a:solidFill>
                  <a:schemeClr val="tx1"/>
                </a:solidFill>
              </a:rPr>
              <a:t>Daniel Andrés Mendoza Sánchez</a:t>
            </a:r>
          </a:p>
          <a:p>
            <a:pPr algn="ctr"/>
            <a:endParaRPr lang="es-EC" sz="2800" dirty="0" smtClean="0">
              <a:solidFill>
                <a:schemeClr val="tx1"/>
              </a:solidFill>
            </a:endParaRPr>
          </a:p>
          <a:p>
            <a:pPr algn="ctr"/>
            <a:r>
              <a:rPr lang="es-EC" sz="2800" b="0" dirty="0" smtClean="0">
                <a:solidFill>
                  <a:schemeClr val="tx1"/>
                </a:solidFill>
              </a:rPr>
              <a:t>Marzo 2014</a:t>
            </a:r>
            <a:endParaRPr lang="es-EC" sz="2800" b="0" dirty="0">
              <a:solidFill>
                <a:schemeClr val="tx1"/>
              </a:solidFill>
            </a:endParaRPr>
          </a:p>
        </p:txBody>
      </p:sp>
      <p:sp>
        <p:nvSpPr>
          <p:cNvPr id="4" name="3 CuadroTexto"/>
          <p:cNvSpPr txBox="1"/>
          <p:nvPr/>
        </p:nvSpPr>
        <p:spPr>
          <a:xfrm>
            <a:off x="1187624" y="476672"/>
            <a:ext cx="6552728" cy="1569660"/>
          </a:xfrm>
          <a:prstGeom prst="rect">
            <a:avLst/>
          </a:prstGeom>
          <a:noFill/>
        </p:spPr>
        <p:txBody>
          <a:bodyPr wrap="square" rtlCol="0">
            <a:spAutoFit/>
          </a:bodyPr>
          <a:lstStyle/>
          <a:p>
            <a:pPr algn="ctr"/>
            <a:r>
              <a:rPr lang="es-EC" sz="2400" b="1" dirty="0" smtClean="0"/>
              <a:t>ESCUELA POLITÉCNICA DEL EJÉRCITO</a:t>
            </a:r>
          </a:p>
          <a:p>
            <a:pPr algn="ctr"/>
            <a:endParaRPr lang="es-EC" sz="2400" b="1" dirty="0" smtClean="0"/>
          </a:p>
          <a:p>
            <a:pPr algn="ctr"/>
            <a:endParaRPr lang="es-EC" sz="24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1560" y="-526368"/>
            <a:ext cx="7467600" cy="1052736"/>
          </a:xfrm>
        </p:spPr>
        <p:txBody>
          <a:bodyPr/>
          <a:lstStyle/>
          <a:p>
            <a:pPr lvl="2" algn="ctr" rtl="0">
              <a:spcBef>
                <a:spcPct val="0"/>
              </a:spcBef>
            </a:pPr>
            <a:r>
              <a:rPr lang="es-ES" b="1" dirty="0"/>
              <a:t>Matriz del marco lógico</a:t>
            </a:r>
            <a:r>
              <a:rPr lang="es-EC" sz="2000" b="1" dirty="0"/>
              <a:t/>
            </a:r>
            <a:br>
              <a:rPr lang="es-EC" sz="2000" b="1" dirty="0"/>
            </a:br>
            <a:endParaRPr lang="es-EC" dirty="0"/>
          </a:p>
        </p:txBody>
      </p:sp>
      <p:pic>
        <p:nvPicPr>
          <p:cNvPr id="56323" name="Picture 3"/>
          <p:cNvPicPr>
            <a:picLocks noGrp="1" noChangeAspect="1" noChangeArrowheads="1"/>
          </p:cNvPicPr>
          <p:nvPr>
            <p:ph sz="quarter" idx="1"/>
          </p:nvPr>
        </p:nvPicPr>
        <p:blipFill>
          <a:blip r:embed="rId2" cstate="print"/>
          <a:srcRect/>
          <a:stretch>
            <a:fillRect/>
          </a:stretch>
        </p:blipFill>
        <p:spPr bwMode="auto">
          <a:xfrm>
            <a:off x="251520" y="-99392"/>
            <a:ext cx="8604448" cy="685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332656"/>
            <a:ext cx="7467600" cy="724942"/>
          </a:xfrm>
        </p:spPr>
        <p:txBody>
          <a:bodyPr/>
          <a:lstStyle/>
          <a:p>
            <a:pPr lvl="2" algn="ctr"/>
            <a:r>
              <a:rPr lang="es-ES" b="1" dirty="0"/>
              <a:t>Objetivo General</a:t>
            </a:r>
            <a:endParaRPr lang="es-EC" sz="2000" b="1" dirty="0"/>
          </a:p>
        </p:txBody>
      </p:sp>
      <p:sp>
        <p:nvSpPr>
          <p:cNvPr id="3" name="2 Marcador de contenido"/>
          <p:cNvSpPr>
            <a:spLocks noGrp="1"/>
          </p:cNvSpPr>
          <p:nvPr>
            <p:ph sz="quarter" idx="1"/>
          </p:nvPr>
        </p:nvSpPr>
        <p:spPr/>
        <p:txBody>
          <a:bodyPr>
            <a:normAutofit/>
          </a:bodyPr>
          <a:lstStyle/>
          <a:p>
            <a:r>
              <a:rPr lang="es-EC" sz="1600" dirty="0" smtClean="0"/>
              <a:t>Definir si existe una demanda insatisfecha, que justifique la creación de una segunda etapa para el Hospital San Francisco en el Norte de la ciudad de Quito para el año 2014.</a:t>
            </a:r>
          </a:p>
          <a:p>
            <a:pPr>
              <a:buNone/>
            </a:pPr>
            <a:endParaRPr lang="es-EC" sz="1600" dirty="0" smtClean="0"/>
          </a:p>
          <a:p>
            <a:pPr lvl="2" algn="ctr">
              <a:buNone/>
            </a:pPr>
            <a:r>
              <a:rPr lang="es-ES" b="1" dirty="0" smtClean="0"/>
              <a:t>Objetivos Específicos</a:t>
            </a:r>
            <a:endParaRPr lang="es-EC" b="1" dirty="0" smtClean="0"/>
          </a:p>
          <a:p>
            <a:pPr>
              <a:buNone/>
            </a:pPr>
            <a:r>
              <a:rPr lang="es-EC" sz="1400" i="1" dirty="0" smtClean="0"/>
              <a:t> </a:t>
            </a:r>
            <a:endParaRPr lang="es-EC" sz="1400" dirty="0" smtClean="0"/>
          </a:p>
          <a:p>
            <a:pPr lvl="0"/>
            <a:r>
              <a:rPr lang="es-EC" sz="1600" dirty="0" smtClean="0"/>
              <a:t>Determinar el número de afiliados que habitan en la zona norte de la ciudad de Quito, para así establecer los servicios médicos a prestar.</a:t>
            </a:r>
          </a:p>
          <a:p>
            <a:pPr lvl="0">
              <a:buNone/>
            </a:pPr>
            <a:endParaRPr lang="es-EC" sz="1600" dirty="0" smtClean="0"/>
          </a:p>
          <a:p>
            <a:pPr lvl="0"/>
            <a:r>
              <a:rPr lang="es-EC" sz="1600" dirty="0" smtClean="0"/>
              <a:t>Identificar la demanda potencial de pacientes afiliados al IESS en la zona Norte de la ciudad de Quito en el año 2014 para determinar la necesidad de la creación de una segunda etapa del HSFQ.</a:t>
            </a:r>
          </a:p>
          <a:p>
            <a:pPr lvl="0">
              <a:buNone/>
            </a:pPr>
            <a:endParaRPr lang="es-EC" sz="1600" dirty="0" smtClean="0"/>
          </a:p>
          <a:p>
            <a:pPr lvl="0"/>
            <a:r>
              <a:rPr lang="es-EC" sz="1600" dirty="0" smtClean="0"/>
              <a:t>Conocer la aceptación por parte de los afiliados sobre la creación de una segunda etapa del Hospital San Francisco de Quito para el año 2014.</a:t>
            </a:r>
          </a:p>
          <a:p>
            <a:endParaRPr lang="es-EC" sz="1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188640"/>
            <a:ext cx="8219256" cy="6285312"/>
          </a:xfrm>
        </p:spPr>
        <p:txBody>
          <a:bodyPr>
            <a:normAutofit/>
          </a:bodyPr>
          <a:lstStyle/>
          <a:p>
            <a:pPr lvl="2" algn="ctr">
              <a:buNone/>
            </a:pPr>
            <a:r>
              <a:rPr lang="es-EC" b="1" dirty="0" smtClean="0"/>
              <a:t>Hipótesis general </a:t>
            </a:r>
            <a:endParaRPr lang="es-EC" sz="2000" b="1" dirty="0" smtClean="0"/>
          </a:p>
          <a:p>
            <a:endParaRPr lang="es-EC" dirty="0" smtClean="0"/>
          </a:p>
          <a:p>
            <a:pPr algn="just"/>
            <a:r>
              <a:rPr lang="es-EC" sz="1900" dirty="0" smtClean="0"/>
              <a:t>Ha: Existe al menos un 40% de demanda insatisfecha de servicios hospitalarios y de salud de la seguridad social en la zona Norte de la ciudad de Quito.</a:t>
            </a:r>
            <a:endParaRPr lang="es-EC" dirty="0" smtClean="0"/>
          </a:p>
          <a:p>
            <a:pPr lvl="2" algn="ctr">
              <a:buNone/>
            </a:pPr>
            <a:r>
              <a:rPr lang="es-EC" b="1" dirty="0" smtClean="0"/>
              <a:t>Hipótesis específicas</a:t>
            </a:r>
            <a:endParaRPr lang="es-EC" sz="2000" b="1" dirty="0" smtClean="0"/>
          </a:p>
          <a:p>
            <a:pPr>
              <a:buNone/>
            </a:pPr>
            <a:r>
              <a:rPr lang="es-EC" b="1" dirty="0" smtClean="0"/>
              <a:t> </a:t>
            </a:r>
            <a:endParaRPr lang="es-EC" dirty="0" smtClean="0"/>
          </a:p>
          <a:p>
            <a:pPr lvl="0" algn="just"/>
            <a:r>
              <a:rPr lang="es-EC" sz="1800" dirty="0" smtClean="0"/>
              <a:t>El número de afiliados que habitan en la zona norte de la ciudad de Quito será mayor a un millón en el año 2014.</a:t>
            </a:r>
          </a:p>
          <a:p>
            <a:pPr lvl="0" algn="just"/>
            <a:endParaRPr lang="es-EC" sz="1800" dirty="0" smtClean="0"/>
          </a:p>
          <a:p>
            <a:pPr lvl="0" algn="just"/>
            <a:r>
              <a:rPr lang="es-EC" sz="1800" dirty="0" smtClean="0"/>
              <a:t>La demanda potencial de pacientes afiliados al IESS en la zona Norte de la ciudad de Quito en el año 2014 es superior a la actual capacidad instalada del HSFQ.</a:t>
            </a:r>
          </a:p>
          <a:p>
            <a:pPr lvl="0" algn="just"/>
            <a:endParaRPr lang="es-EC" sz="1800" dirty="0" smtClean="0"/>
          </a:p>
          <a:p>
            <a:pPr lvl="0" algn="just"/>
            <a:r>
              <a:rPr lang="es-EC" sz="1800" dirty="0" smtClean="0"/>
              <a:t>Más del 50% de los afiliados que habitan en la zona norte de la ciudad de Quito consideran conveniente la creación de una segunda etapa del Hospital San Francisco de Quito.</a:t>
            </a:r>
          </a:p>
          <a:p>
            <a:endParaRPr lang="es-EC" dirty="0"/>
          </a:p>
        </p:txBody>
      </p:sp>
      <p:sp>
        <p:nvSpPr>
          <p:cNvPr id="4" name="3 Flecha derecha">
            <a:hlinkClick r:id="rId2" action="ppaction://hlinksldjump"/>
          </p:cNvPr>
          <p:cNvSpPr/>
          <p:nvPr/>
        </p:nvSpPr>
        <p:spPr>
          <a:xfrm>
            <a:off x="6948264" y="5877272"/>
            <a:ext cx="1152128"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0"/>
            <a:ext cx="7467600" cy="680318"/>
          </a:xfrm>
        </p:spPr>
        <p:txBody>
          <a:bodyPr>
            <a:normAutofit fontScale="90000"/>
          </a:bodyPr>
          <a:lstStyle/>
          <a:p>
            <a:r>
              <a:rPr lang="es-EC" b="1" dirty="0"/>
              <a:t>demanda que puede atender el HSFQ</a:t>
            </a:r>
            <a:endParaRPr lang="es-EC" dirty="0"/>
          </a:p>
        </p:txBody>
      </p:sp>
      <p:pic>
        <p:nvPicPr>
          <p:cNvPr id="1028" name="Picture 4"/>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692696"/>
            <a:ext cx="8496944" cy="61653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712192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b="1" dirty="0"/>
              <a:t>Población de referencia real para el HSFQ</a:t>
            </a:r>
            <a:endParaRPr lang="es-EC" dirty="0"/>
          </a:p>
        </p:txBody>
      </p:sp>
      <p:pic>
        <p:nvPicPr>
          <p:cNvPr id="2051" name="Picture 3"/>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1274799" y="1340768"/>
            <a:ext cx="6594401" cy="39957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Rectángulo"/>
          <p:cNvSpPr/>
          <p:nvPr/>
        </p:nvSpPr>
        <p:spPr>
          <a:xfrm>
            <a:off x="1187624" y="5336562"/>
            <a:ext cx="6768752" cy="1200329"/>
          </a:xfrm>
          <a:prstGeom prst="rect">
            <a:avLst/>
          </a:prstGeom>
        </p:spPr>
        <p:txBody>
          <a:bodyPr wrap="square">
            <a:spAutoFit/>
          </a:bodyPr>
          <a:lstStyle/>
          <a:p>
            <a:pPr algn="just"/>
            <a:r>
              <a:rPr lang="es-ES" dirty="0"/>
              <a:t>L</a:t>
            </a:r>
            <a:r>
              <a:rPr lang="es-ES" dirty="0" smtClean="0"/>
              <a:t>a </a:t>
            </a:r>
            <a:r>
              <a:rPr lang="es-ES" dirty="0"/>
              <a:t>capacidad instalada del actual HSFQ está dada para atender a 100.082 habitantes, por lo que esta sería insuficiente, y habría una población insatisfecha de 296.371 </a:t>
            </a:r>
            <a:r>
              <a:rPr lang="es-ES" dirty="0" smtClean="0"/>
              <a:t>habitantes.</a:t>
            </a:r>
            <a:endParaRPr lang="es-EC" dirty="0"/>
          </a:p>
        </p:txBody>
      </p:sp>
    </p:spTree>
    <p:extLst>
      <p:ext uri="{BB962C8B-B14F-4D97-AF65-F5344CB8AC3E}">
        <p14:creationId xmlns:p14="http://schemas.microsoft.com/office/powerpoint/2010/main" val="35862227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0"/>
            <a:ext cx="7467600" cy="792088"/>
          </a:xfrm>
        </p:spPr>
        <p:txBody>
          <a:bodyPr/>
          <a:lstStyle/>
          <a:p>
            <a:pPr algn="ctr"/>
            <a:r>
              <a:rPr lang="es-ES" dirty="0"/>
              <a:t> </a:t>
            </a:r>
            <a:r>
              <a:rPr lang="es-ES" dirty="0" smtClean="0"/>
              <a:t>ANALISIS UNIVARIADO</a:t>
            </a:r>
            <a:endParaRPr lang="es-EC" dirty="0"/>
          </a:p>
        </p:txBody>
      </p:sp>
      <p:pic>
        <p:nvPicPr>
          <p:cNvPr id="3074" name="Picture 2"/>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1604820" y="764704"/>
            <a:ext cx="5453596" cy="1997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83768" y="2629448"/>
            <a:ext cx="3695700" cy="2963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68487" y="5589240"/>
            <a:ext cx="5405437" cy="8139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823863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1600342" y="220419"/>
            <a:ext cx="5509928" cy="19056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67744" y="1988840"/>
            <a:ext cx="4175125" cy="3344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0"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35573" y="5517232"/>
            <a:ext cx="5516747" cy="864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612221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1140"/>
            <a:ext cx="7467600" cy="652934"/>
          </a:xfrm>
        </p:spPr>
        <p:txBody>
          <a:bodyPr/>
          <a:lstStyle/>
          <a:p>
            <a:pPr algn="ctr"/>
            <a:r>
              <a:rPr lang="es-ES" dirty="0"/>
              <a:t>Área médica</a:t>
            </a:r>
            <a:endParaRPr lang="es-EC" dirty="0"/>
          </a:p>
        </p:txBody>
      </p:sp>
      <p:pic>
        <p:nvPicPr>
          <p:cNvPr id="5122" name="Picture 2"/>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1547664" y="620688"/>
            <a:ext cx="5497748" cy="2001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85590" y="2564904"/>
            <a:ext cx="4674642" cy="3096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Rectángulo"/>
          <p:cNvSpPr/>
          <p:nvPr/>
        </p:nvSpPr>
        <p:spPr>
          <a:xfrm>
            <a:off x="1965175" y="5661248"/>
            <a:ext cx="4572000" cy="923330"/>
          </a:xfrm>
          <a:prstGeom prst="rect">
            <a:avLst/>
          </a:prstGeom>
        </p:spPr>
        <p:txBody>
          <a:bodyPr>
            <a:spAutoFit/>
          </a:bodyPr>
          <a:lstStyle/>
          <a:p>
            <a:pPr algn="just"/>
            <a:r>
              <a:rPr lang="es-EC" dirty="0"/>
              <a:t>Las áreas recomendadas por los encuestados son: quirófanos, atención a la tercera edad (geriatría) y otras.</a:t>
            </a:r>
          </a:p>
        </p:txBody>
      </p:sp>
    </p:spTree>
    <p:extLst>
      <p:ext uri="{BB962C8B-B14F-4D97-AF65-F5344CB8AC3E}">
        <p14:creationId xmlns:p14="http://schemas.microsoft.com/office/powerpoint/2010/main" val="3535163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71472" y="0"/>
            <a:ext cx="7467600" cy="846158"/>
          </a:xfrm>
        </p:spPr>
        <p:txBody>
          <a:bodyPr/>
          <a:lstStyle/>
          <a:p>
            <a:pPr lvl="2" algn="ctr" rtl="0">
              <a:spcBef>
                <a:spcPct val="0"/>
              </a:spcBef>
            </a:pPr>
            <a:r>
              <a:rPr lang="es-ES" b="1" dirty="0"/>
              <a:t>Análisis </a:t>
            </a:r>
            <a:r>
              <a:rPr lang="es-ES" b="1" dirty="0" err="1"/>
              <a:t>bivariado</a:t>
            </a:r>
            <a:r>
              <a:rPr lang="es-EC" sz="2000" b="1" dirty="0"/>
              <a:t/>
            </a:r>
            <a:br>
              <a:rPr lang="es-EC" sz="2000" b="1" dirty="0"/>
            </a:br>
            <a:endParaRPr lang="es-EC" dirty="0"/>
          </a:p>
        </p:txBody>
      </p:sp>
      <p:pic>
        <p:nvPicPr>
          <p:cNvPr id="1026" name="Picture 2"/>
          <p:cNvPicPr>
            <a:picLocks noGrp="1" noChangeAspect="1" noChangeArrowheads="1"/>
          </p:cNvPicPr>
          <p:nvPr>
            <p:ph sz="quarter" idx="1"/>
          </p:nvPr>
        </p:nvPicPr>
        <p:blipFill>
          <a:blip r:embed="rId2" cstate="print"/>
          <a:srcRect/>
          <a:stretch>
            <a:fillRect/>
          </a:stretch>
        </p:blipFill>
        <p:spPr bwMode="auto">
          <a:xfrm>
            <a:off x="1785918" y="642918"/>
            <a:ext cx="5402033" cy="1053098"/>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cstate="print"/>
          <a:srcRect/>
          <a:stretch>
            <a:fillRect/>
          </a:stretch>
        </p:blipFill>
        <p:spPr bwMode="auto">
          <a:xfrm>
            <a:off x="1214414" y="1643050"/>
            <a:ext cx="7143800" cy="3429024"/>
          </a:xfrm>
          <a:prstGeom prst="rect">
            <a:avLst/>
          </a:prstGeom>
          <a:noFill/>
          <a:ln w="9525">
            <a:noFill/>
            <a:miter lim="800000"/>
            <a:headEnd/>
            <a:tailEnd/>
          </a:ln>
          <a:effectLst/>
        </p:spPr>
      </p:pic>
      <p:pic>
        <p:nvPicPr>
          <p:cNvPr id="1043" name="Picture 19"/>
          <p:cNvPicPr>
            <a:picLocks noChangeAspect="1" noChangeArrowheads="1"/>
          </p:cNvPicPr>
          <p:nvPr/>
        </p:nvPicPr>
        <p:blipFill>
          <a:blip r:embed="rId4" cstate="print"/>
          <a:srcRect/>
          <a:stretch>
            <a:fillRect/>
          </a:stretch>
        </p:blipFill>
        <p:spPr bwMode="auto">
          <a:xfrm>
            <a:off x="1428728" y="4714884"/>
            <a:ext cx="6429420" cy="1785950"/>
          </a:xfrm>
          <a:prstGeom prst="rect">
            <a:avLst/>
          </a:prstGeom>
          <a:noFill/>
          <a:ln w="9525">
            <a:noFill/>
            <a:miter lim="800000"/>
            <a:headEnd/>
            <a:tailEnd/>
          </a:ln>
          <a:effectLst/>
        </p:spPr>
      </p:pic>
    </p:spTree>
    <p:extLst>
      <p:ext uri="{BB962C8B-B14F-4D97-AF65-F5344CB8AC3E}">
        <p14:creationId xmlns:p14="http://schemas.microsoft.com/office/powerpoint/2010/main" val="26656139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1571604" y="214290"/>
            <a:ext cx="5397500" cy="1755775"/>
          </a:xfrm>
          <a:prstGeom prst="rect">
            <a:avLst/>
          </a:prstGeom>
          <a:noFill/>
          <a:ln w="9525">
            <a:noFill/>
            <a:miter lim="800000"/>
            <a:headEnd/>
            <a:tailEnd/>
          </a:ln>
          <a:effectLst/>
        </p:spPr>
      </p:pic>
      <p:pic>
        <p:nvPicPr>
          <p:cNvPr id="2051" name="Picture 3"/>
          <p:cNvPicPr>
            <a:picLocks noGrp="1" noChangeAspect="1" noChangeArrowheads="1"/>
          </p:cNvPicPr>
          <p:nvPr>
            <p:ph sz="quarter" idx="1"/>
          </p:nvPr>
        </p:nvPicPr>
        <p:blipFill>
          <a:blip r:embed="rId3" cstate="print"/>
          <a:srcRect/>
          <a:stretch>
            <a:fillRect/>
          </a:stretch>
        </p:blipFill>
        <p:spPr bwMode="auto">
          <a:xfrm>
            <a:off x="1428728" y="1928802"/>
            <a:ext cx="6357982" cy="3396699"/>
          </a:xfrm>
          <a:prstGeom prst="rect">
            <a:avLst/>
          </a:prstGeom>
          <a:noFill/>
          <a:ln w="9525">
            <a:noFill/>
            <a:miter lim="800000"/>
            <a:headEnd/>
            <a:tailEnd/>
          </a:ln>
          <a:effectLst/>
        </p:spPr>
      </p:pic>
      <p:pic>
        <p:nvPicPr>
          <p:cNvPr id="2052" name="Picture 4"/>
          <p:cNvPicPr>
            <a:picLocks noChangeAspect="1" noChangeArrowheads="1"/>
          </p:cNvPicPr>
          <p:nvPr/>
        </p:nvPicPr>
        <p:blipFill>
          <a:blip r:embed="rId4" cstate="print"/>
          <a:srcRect/>
          <a:stretch>
            <a:fillRect/>
          </a:stretch>
        </p:blipFill>
        <p:spPr bwMode="auto">
          <a:xfrm>
            <a:off x="1857356" y="5454650"/>
            <a:ext cx="5397500" cy="14033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16632"/>
            <a:ext cx="8229600" cy="666328"/>
          </a:xfrm>
        </p:spPr>
        <p:txBody>
          <a:bodyPr>
            <a:normAutofit/>
          </a:bodyPr>
          <a:lstStyle/>
          <a:p>
            <a:pPr algn="ctr"/>
            <a:r>
              <a:rPr lang="es-EC" b="1" dirty="0" smtClean="0"/>
              <a:t>Introducción</a:t>
            </a:r>
            <a:endParaRPr lang="es-EC" b="1" dirty="0"/>
          </a:p>
        </p:txBody>
      </p:sp>
      <p:graphicFrame>
        <p:nvGraphicFramePr>
          <p:cNvPr id="5" name="4 Marcador de contenido"/>
          <p:cNvGraphicFramePr>
            <a:graphicFrameLocks noGrp="1"/>
          </p:cNvGraphicFramePr>
          <p:nvPr>
            <p:ph sz="quarter" idx="1"/>
          </p:nvPr>
        </p:nvGraphicFramePr>
        <p:xfrm>
          <a:off x="1907704" y="620688"/>
          <a:ext cx="5266928" cy="41764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7 Diagrama"/>
          <p:cNvGraphicFramePr/>
          <p:nvPr/>
        </p:nvGraphicFramePr>
        <p:xfrm>
          <a:off x="251520" y="3573016"/>
          <a:ext cx="8496944" cy="299695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9" name="8 Diagrama"/>
          <p:cNvGraphicFramePr/>
          <p:nvPr/>
        </p:nvGraphicFramePr>
        <p:xfrm>
          <a:off x="683568" y="5517232"/>
          <a:ext cx="7560840" cy="1340768"/>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0"/>
            <a:ext cx="7467600" cy="648072"/>
          </a:xfrm>
        </p:spPr>
        <p:txBody>
          <a:bodyPr>
            <a:normAutofit fontScale="90000"/>
          </a:bodyPr>
          <a:lstStyle/>
          <a:p>
            <a:pPr lvl="3" algn="ctr" rtl="0">
              <a:spcBef>
                <a:spcPct val="0"/>
              </a:spcBef>
            </a:pPr>
            <a:r>
              <a:rPr lang="es-ES" b="1" dirty="0"/>
              <a:t>Varianza</a:t>
            </a:r>
            <a:r>
              <a:rPr lang="es-EC" sz="2000" b="1" dirty="0"/>
              <a:t/>
            </a:r>
            <a:br>
              <a:rPr lang="es-EC" sz="2000" b="1" dirty="0"/>
            </a:br>
            <a:endParaRPr lang="es-EC" dirty="0"/>
          </a:p>
        </p:txBody>
      </p:sp>
      <p:pic>
        <p:nvPicPr>
          <p:cNvPr id="32770" name="Picture 2"/>
          <p:cNvPicPr>
            <a:picLocks noGrp="1" noChangeAspect="1" noChangeArrowheads="1"/>
          </p:cNvPicPr>
          <p:nvPr>
            <p:ph sz="quarter" idx="1"/>
          </p:nvPr>
        </p:nvPicPr>
        <p:blipFill>
          <a:blip r:embed="rId2" cstate="print"/>
          <a:srcRect/>
          <a:stretch>
            <a:fillRect/>
          </a:stretch>
        </p:blipFill>
        <p:spPr bwMode="auto">
          <a:xfrm>
            <a:off x="683568" y="548680"/>
            <a:ext cx="7992888" cy="2104569"/>
          </a:xfrm>
          <a:prstGeom prst="rect">
            <a:avLst/>
          </a:prstGeom>
          <a:noFill/>
          <a:ln w="9525">
            <a:noFill/>
            <a:miter lim="800000"/>
            <a:headEnd/>
            <a:tailEnd/>
          </a:ln>
          <a:effectLst/>
        </p:spPr>
      </p:pic>
      <p:pic>
        <p:nvPicPr>
          <p:cNvPr id="32771" name="Picture 3"/>
          <p:cNvPicPr>
            <a:picLocks noChangeAspect="1" noChangeArrowheads="1"/>
          </p:cNvPicPr>
          <p:nvPr/>
        </p:nvPicPr>
        <p:blipFill>
          <a:blip r:embed="rId3" cstate="print"/>
          <a:srcRect/>
          <a:stretch>
            <a:fillRect/>
          </a:stretch>
        </p:blipFill>
        <p:spPr bwMode="auto">
          <a:xfrm>
            <a:off x="1115616" y="2708920"/>
            <a:ext cx="7200800" cy="259228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lvl="2" algn="ctr" rtl="0">
              <a:spcBef>
                <a:spcPct val="0"/>
              </a:spcBef>
            </a:pPr>
            <a:r>
              <a:rPr lang="es-ES" b="1" dirty="0"/>
              <a:t>Análisis situacional </a:t>
            </a:r>
            <a:r>
              <a:rPr lang="es-EC" sz="2000" b="1" dirty="0"/>
              <a:t/>
            </a:r>
            <a:br>
              <a:rPr lang="es-EC" sz="2000" b="1" dirty="0"/>
            </a:br>
            <a:endParaRPr lang="es-EC" dirty="0"/>
          </a:p>
        </p:txBody>
      </p:sp>
      <p:grpSp>
        <p:nvGrpSpPr>
          <p:cNvPr id="33797" name="Group 5"/>
          <p:cNvGrpSpPr>
            <a:grpSpLocks noChangeAspect="1"/>
          </p:cNvGrpSpPr>
          <p:nvPr/>
        </p:nvGrpSpPr>
        <p:grpSpPr bwMode="auto">
          <a:xfrm>
            <a:off x="179388" y="1125538"/>
            <a:ext cx="8496300" cy="5348287"/>
            <a:chOff x="113" y="709"/>
            <a:chExt cx="5352" cy="3369"/>
          </a:xfrm>
        </p:grpSpPr>
        <p:sp>
          <p:nvSpPr>
            <p:cNvPr id="33796" name="AutoShape 4"/>
            <p:cNvSpPr>
              <a:spLocks noChangeAspect="1" noChangeArrowheads="1" noTextEdit="1"/>
            </p:cNvSpPr>
            <p:nvPr/>
          </p:nvSpPr>
          <p:spPr bwMode="auto">
            <a:xfrm>
              <a:off x="113" y="709"/>
              <a:ext cx="5352" cy="336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s-EC"/>
            </a:p>
          </p:txBody>
        </p:sp>
        <p:sp>
          <p:nvSpPr>
            <p:cNvPr id="33798" name="Rectangle 6"/>
            <p:cNvSpPr>
              <a:spLocks noChangeArrowheads="1"/>
            </p:cNvSpPr>
            <p:nvPr/>
          </p:nvSpPr>
          <p:spPr bwMode="auto">
            <a:xfrm>
              <a:off x="2791" y="710"/>
              <a:ext cx="86" cy="12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1000" b="0" i="0" u="none" strike="noStrike" cap="none" normalizeH="0" baseline="0" smtClean="0">
                  <a:ln>
                    <a:noFill/>
                  </a:ln>
                  <a:solidFill>
                    <a:srgbClr val="000000"/>
                  </a:solidFill>
                  <a:effectLst/>
                  <a:latin typeface="Times New Roman" pitchFamily="18" charset="0"/>
                  <a:cs typeface="Arial" pitchFamily="34" charset="0"/>
                </a:rPr>
                <a:t> </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799" name="Rectangle 7"/>
            <p:cNvSpPr>
              <a:spLocks noChangeArrowheads="1"/>
            </p:cNvSpPr>
            <p:nvPr/>
          </p:nvSpPr>
          <p:spPr bwMode="auto">
            <a:xfrm>
              <a:off x="2791" y="805"/>
              <a:ext cx="106" cy="13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1300" b="1" i="0" u="none" strike="noStrike" cap="none" normalizeH="0" baseline="0" smtClean="0">
                  <a:ln>
                    <a:noFill/>
                  </a:ln>
                  <a:solidFill>
                    <a:srgbClr val="000000"/>
                  </a:solidFill>
                  <a:effectLst/>
                  <a:latin typeface="Times New Roman" pitchFamily="18" charset="0"/>
                  <a:cs typeface="Arial" pitchFamily="34" charset="0"/>
                </a:rPr>
                <a:t> </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34100" name="Group 308"/>
            <p:cNvGrpSpPr>
              <a:grpSpLocks/>
            </p:cNvGrpSpPr>
            <p:nvPr/>
          </p:nvGrpSpPr>
          <p:grpSpPr bwMode="auto">
            <a:xfrm>
              <a:off x="113" y="924"/>
              <a:ext cx="5294" cy="3177"/>
              <a:chOff x="113" y="924"/>
              <a:chExt cx="5294" cy="3177"/>
            </a:xfrm>
          </p:grpSpPr>
          <p:grpSp>
            <p:nvGrpSpPr>
              <p:cNvPr id="34000" name="Group 208"/>
              <p:cNvGrpSpPr>
                <a:grpSpLocks/>
              </p:cNvGrpSpPr>
              <p:nvPr/>
            </p:nvGrpSpPr>
            <p:grpSpPr bwMode="auto">
              <a:xfrm>
                <a:off x="113" y="924"/>
                <a:ext cx="5287" cy="3177"/>
                <a:chOff x="113" y="924"/>
                <a:chExt cx="5287" cy="3177"/>
              </a:xfrm>
            </p:grpSpPr>
            <p:sp>
              <p:nvSpPr>
                <p:cNvPr id="33800" name="Rectangle 8"/>
                <p:cNvSpPr>
                  <a:spLocks noChangeArrowheads="1"/>
                </p:cNvSpPr>
                <p:nvPr/>
              </p:nvSpPr>
              <p:spPr bwMode="auto">
                <a:xfrm>
                  <a:off x="1736" y="1010"/>
                  <a:ext cx="268"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Calibri" pitchFamily="34" charset="0"/>
                      <a:cs typeface="Arial" pitchFamily="34" charset="0"/>
                    </a:rPr>
                    <a:t>ALTA</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801" name="Rectangle 9"/>
                <p:cNvSpPr>
                  <a:spLocks noChangeArrowheads="1"/>
                </p:cNvSpPr>
                <p:nvPr/>
              </p:nvSpPr>
              <p:spPr bwMode="auto">
                <a:xfrm>
                  <a:off x="2122" y="1010"/>
                  <a:ext cx="347"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Calibri" pitchFamily="34" charset="0"/>
                      <a:cs typeface="Arial" pitchFamily="34" charset="0"/>
                    </a:rPr>
                    <a:t>MEDIA</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802" name="Rectangle 10"/>
                <p:cNvSpPr>
                  <a:spLocks noChangeArrowheads="1"/>
                </p:cNvSpPr>
                <p:nvPr/>
              </p:nvSpPr>
              <p:spPr bwMode="auto">
                <a:xfrm>
                  <a:off x="2573" y="1010"/>
                  <a:ext cx="262"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Calibri" pitchFamily="34" charset="0"/>
                      <a:cs typeface="Arial" pitchFamily="34" charset="0"/>
                    </a:rPr>
                    <a:t>BAJA</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803" name="Rectangle 11"/>
                <p:cNvSpPr>
                  <a:spLocks noChangeArrowheads="1"/>
                </p:cNvSpPr>
                <p:nvPr/>
              </p:nvSpPr>
              <p:spPr bwMode="auto">
                <a:xfrm>
                  <a:off x="2992" y="1010"/>
                  <a:ext cx="268"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Calibri" pitchFamily="34" charset="0"/>
                      <a:cs typeface="Arial" pitchFamily="34" charset="0"/>
                    </a:rPr>
                    <a:t>ALTA</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804" name="Rectangle 12"/>
                <p:cNvSpPr>
                  <a:spLocks noChangeArrowheads="1"/>
                </p:cNvSpPr>
                <p:nvPr/>
              </p:nvSpPr>
              <p:spPr bwMode="auto">
                <a:xfrm>
                  <a:off x="3378" y="1010"/>
                  <a:ext cx="347"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Calibri" pitchFamily="34" charset="0"/>
                      <a:cs typeface="Arial" pitchFamily="34" charset="0"/>
                    </a:rPr>
                    <a:t>MEDIA</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805" name="Rectangle 13"/>
                <p:cNvSpPr>
                  <a:spLocks noChangeArrowheads="1"/>
                </p:cNvSpPr>
                <p:nvPr/>
              </p:nvSpPr>
              <p:spPr bwMode="auto">
                <a:xfrm>
                  <a:off x="3830" y="1010"/>
                  <a:ext cx="262"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Calibri" pitchFamily="34" charset="0"/>
                      <a:cs typeface="Arial" pitchFamily="34" charset="0"/>
                    </a:rPr>
                    <a:t>BAJA</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806" name="Rectangle 14"/>
                <p:cNvSpPr>
                  <a:spLocks noChangeArrowheads="1"/>
                </p:cNvSpPr>
                <p:nvPr/>
              </p:nvSpPr>
              <p:spPr bwMode="auto">
                <a:xfrm>
                  <a:off x="4248" y="1010"/>
                  <a:ext cx="268"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Calibri" pitchFamily="34" charset="0"/>
                      <a:cs typeface="Arial" pitchFamily="34" charset="0"/>
                    </a:rPr>
                    <a:t>ALTA</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807" name="Rectangle 15"/>
                <p:cNvSpPr>
                  <a:spLocks noChangeArrowheads="1"/>
                </p:cNvSpPr>
                <p:nvPr/>
              </p:nvSpPr>
              <p:spPr bwMode="auto">
                <a:xfrm>
                  <a:off x="4635" y="1010"/>
                  <a:ext cx="347"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Calibri" pitchFamily="34" charset="0"/>
                      <a:cs typeface="Arial" pitchFamily="34" charset="0"/>
                    </a:rPr>
                    <a:t>MEDIA</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808" name="Rectangle 16"/>
                <p:cNvSpPr>
                  <a:spLocks noChangeArrowheads="1"/>
                </p:cNvSpPr>
                <p:nvPr/>
              </p:nvSpPr>
              <p:spPr bwMode="auto">
                <a:xfrm>
                  <a:off x="5086" y="1010"/>
                  <a:ext cx="262"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Calibri" pitchFamily="34" charset="0"/>
                      <a:cs typeface="Arial" pitchFamily="34" charset="0"/>
                    </a:rPr>
                    <a:t>BAJA</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809" name="Rectangle 17"/>
                <p:cNvSpPr>
                  <a:spLocks noChangeArrowheads="1"/>
                </p:cNvSpPr>
                <p:nvPr/>
              </p:nvSpPr>
              <p:spPr bwMode="auto">
                <a:xfrm>
                  <a:off x="133" y="1116"/>
                  <a:ext cx="465"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Proyecto</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810" name="Rectangle 18"/>
                <p:cNvSpPr>
                  <a:spLocks noChangeArrowheads="1"/>
                </p:cNvSpPr>
                <p:nvPr/>
              </p:nvSpPr>
              <p:spPr bwMode="auto">
                <a:xfrm>
                  <a:off x="551" y="1116"/>
                  <a:ext cx="530"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concebido</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811" name="Rectangle 19"/>
                <p:cNvSpPr>
                  <a:spLocks noChangeArrowheads="1"/>
                </p:cNvSpPr>
                <p:nvPr/>
              </p:nvSpPr>
              <p:spPr bwMode="auto">
                <a:xfrm>
                  <a:off x="1029" y="1116"/>
                  <a:ext cx="164"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en</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812" name="Rectangle 20"/>
                <p:cNvSpPr>
                  <a:spLocks noChangeArrowheads="1"/>
                </p:cNvSpPr>
                <p:nvPr/>
              </p:nvSpPr>
              <p:spPr bwMode="auto">
                <a:xfrm>
                  <a:off x="1180" y="1116"/>
                  <a:ext cx="216"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dos</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813" name="Rectangle 21"/>
                <p:cNvSpPr>
                  <a:spLocks noChangeArrowheads="1"/>
                </p:cNvSpPr>
                <p:nvPr/>
              </p:nvSpPr>
              <p:spPr bwMode="auto">
                <a:xfrm>
                  <a:off x="1376" y="1116"/>
                  <a:ext cx="301"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fases</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814" name="Rectangle 22"/>
                <p:cNvSpPr>
                  <a:spLocks noChangeArrowheads="1"/>
                </p:cNvSpPr>
                <p:nvPr/>
              </p:nvSpPr>
              <p:spPr bwMode="auto">
                <a:xfrm>
                  <a:off x="133" y="1190"/>
                  <a:ext cx="1269"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que retrasa la integración.</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815" name="Rectangle 23"/>
                <p:cNvSpPr>
                  <a:spLocks noChangeArrowheads="1"/>
                </p:cNvSpPr>
                <p:nvPr/>
              </p:nvSpPr>
              <p:spPr bwMode="auto">
                <a:xfrm>
                  <a:off x="3489" y="1194"/>
                  <a:ext cx="105"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Calibri" pitchFamily="34" charset="0"/>
                      <a:cs typeface="Arial" pitchFamily="34" charset="0"/>
                    </a:rPr>
                    <a:t>X</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816" name="Rectangle 24"/>
                <p:cNvSpPr>
                  <a:spLocks noChangeArrowheads="1"/>
                </p:cNvSpPr>
                <p:nvPr/>
              </p:nvSpPr>
              <p:spPr bwMode="auto">
                <a:xfrm>
                  <a:off x="4746" y="1194"/>
                  <a:ext cx="105"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Calibri" pitchFamily="34" charset="0"/>
                      <a:cs typeface="Arial" pitchFamily="34" charset="0"/>
                    </a:rPr>
                    <a:t>X</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817" name="Rectangle 25"/>
                <p:cNvSpPr>
                  <a:spLocks noChangeArrowheads="1"/>
                </p:cNvSpPr>
                <p:nvPr/>
              </p:nvSpPr>
              <p:spPr bwMode="auto">
                <a:xfrm>
                  <a:off x="133" y="1268"/>
                  <a:ext cx="1551"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Limitada prestación de servicios</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818" name="Rectangle 26"/>
                <p:cNvSpPr>
                  <a:spLocks noChangeArrowheads="1"/>
                </p:cNvSpPr>
                <p:nvPr/>
              </p:nvSpPr>
              <p:spPr bwMode="auto">
                <a:xfrm>
                  <a:off x="3071" y="1272"/>
                  <a:ext cx="105"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Calibri" pitchFamily="34" charset="0"/>
                      <a:cs typeface="Arial" pitchFamily="34" charset="0"/>
                    </a:rPr>
                    <a:t>X</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819" name="Rectangle 27"/>
                <p:cNvSpPr>
                  <a:spLocks noChangeArrowheads="1"/>
                </p:cNvSpPr>
                <p:nvPr/>
              </p:nvSpPr>
              <p:spPr bwMode="auto">
                <a:xfrm>
                  <a:off x="5165" y="1272"/>
                  <a:ext cx="105"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Calibri" pitchFamily="34" charset="0"/>
                      <a:cs typeface="Arial" pitchFamily="34" charset="0"/>
                    </a:rPr>
                    <a:t>X</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820" name="Rectangle 28"/>
                <p:cNvSpPr>
                  <a:spLocks noChangeArrowheads="1"/>
                </p:cNvSpPr>
                <p:nvPr/>
              </p:nvSpPr>
              <p:spPr bwMode="auto">
                <a:xfrm>
                  <a:off x="133" y="1346"/>
                  <a:ext cx="478"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Ausencia</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821" name="Rectangle 29"/>
                <p:cNvSpPr>
                  <a:spLocks noChangeArrowheads="1"/>
                </p:cNvSpPr>
                <p:nvPr/>
              </p:nvSpPr>
              <p:spPr bwMode="auto">
                <a:xfrm>
                  <a:off x="597" y="1346"/>
                  <a:ext cx="164"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en</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822" name="Rectangle 30"/>
                <p:cNvSpPr>
                  <a:spLocks noChangeArrowheads="1"/>
                </p:cNvSpPr>
                <p:nvPr/>
              </p:nvSpPr>
              <p:spPr bwMode="auto">
                <a:xfrm>
                  <a:off x="774" y="1346"/>
                  <a:ext cx="281"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Fase</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823" name="Rectangle 31"/>
                <p:cNvSpPr>
                  <a:spLocks noChangeArrowheads="1"/>
                </p:cNvSpPr>
                <p:nvPr/>
              </p:nvSpPr>
              <p:spPr bwMode="auto">
                <a:xfrm>
                  <a:off x="1062" y="1346"/>
                  <a:ext cx="72"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I</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824" name="Rectangle 32"/>
                <p:cNvSpPr>
                  <a:spLocks noChangeArrowheads="1"/>
                </p:cNvSpPr>
                <p:nvPr/>
              </p:nvSpPr>
              <p:spPr bwMode="auto">
                <a:xfrm>
                  <a:off x="1153" y="1346"/>
                  <a:ext cx="164"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de</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825" name="Rectangle 33"/>
                <p:cNvSpPr>
                  <a:spLocks noChangeArrowheads="1"/>
                </p:cNvSpPr>
                <p:nvPr/>
              </p:nvSpPr>
              <p:spPr bwMode="auto">
                <a:xfrm>
                  <a:off x="1324" y="1346"/>
                  <a:ext cx="360"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ciertos</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826" name="Rectangle 34"/>
                <p:cNvSpPr>
                  <a:spLocks noChangeArrowheads="1"/>
                </p:cNvSpPr>
                <p:nvPr/>
              </p:nvSpPr>
              <p:spPr bwMode="auto">
                <a:xfrm>
                  <a:off x="133" y="1421"/>
                  <a:ext cx="465"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espacios</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827" name="Rectangle 35"/>
                <p:cNvSpPr>
                  <a:spLocks noChangeArrowheads="1"/>
                </p:cNvSpPr>
                <p:nvPr/>
              </p:nvSpPr>
              <p:spPr bwMode="auto">
                <a:xfrm>
                  <a:off x="1036" y="1421"/>
                  <a:ext cx="674"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humanizados</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828" name="Rectangle 36"/>
                <p:cNvSpPr>
                  <a:spLocks noChangeArrowheads="1"/>
                </p:cNvSpPr>
                <p:nvPr/>
              </p:nvSpPr>
              <p:spPr bwMode="auto">
                <a:xfrm>
                  <a:off x="133" y="1495"/>
                  <a:ext cx="654"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innovadores:</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829" name="Rectangle 37"/>
                <p:cNvSpPr>
                  <a:spLocks noChangeArrowheads="1"/>
                </p:cNvSpPr>
                <p:nvPr/>
              </p:nvSpPr>
              <p:spPr bwMode="auto">
                <a:xfrm>
                  <a:off x="735" y="1495"/>
                  <a:ext cx="0" cy="17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C"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3830" name="Rectangle 38"/>
                <p:cNvSpPr>
                  <a:spLocks noChangeArrowheads="1"/>
                </p:cNvSpPr>
                <p:nvPr/>
              </p:nvSpPr>
              <p:spPr bwMode="auto">
                <a:xfrm>
                  <a:off x="1088" y="1495"/>
                  <a:ext cx="425"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Hospital</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831" name="Rectangle 39"/>
                <p:cNvSpPr>
                  <a:spLocks noChangeArrowheads="1"/>
                </p:cNvSpPr>
                <p:nvPr/>
              </p:nvSpPr>
              <p:spPr bwMode="auto">
                <a:xfrm>
                  <a:off x="1487" y="1495"/>
                  <a:ext cx="190"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del</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832" name="Rectangle 40"/>
                <p:cNvSpPr>
                  <a:spLocks noChangeArrowheads="1"/>
                </p:cNvSpPr>
                <p:nvPr/>
              </p:nvSpPr>
              <p:spPr bwMode="auto">
                <a:xfrm>
                  <a:off x="133" y="1569"/>
                  <a:ext cx="733"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Día, CMA, etc.</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833" name="Rectangle 41"/>
                <p:cNvSpPr>
                  <a:spLocks noChangeArrowheads="1"/>
                </p:cNvSpPr>
                <p:nvPr/>
              </p:nvSpPr>
              <p:spPr bwMode="auto">
                <a:xfrm>
                  <a:off x="3071" y="1573"/>
                  <a:ext cx="105"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Calibri" pitchFamily="34" charset="0"/>
                      <a:cs typeface="Arial" pitchFamily="34" charset="0"/>
                    </a:rPr>
                    <a:t>X</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834" name="Rectangle 42"/>
                <p:cNvSpPr>
                  <a:spLocks noChangeArrowheads="1"/>
                </p:cNvSpPr>
                <p:nvPr/>
              </p:nvSpPr>
              <p:spPr bwMode="auto">
                <a:xfrm>
                  <a:off x="4327" y="1573"/>
                  <a:ext cx="105"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Calibri" pitchFamily="34" charset="0"/>
                      <a:cs typeface="Arial" pitchFamily="34" charset="0"/>
                    </a:rPr>
                    <a:t>X</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835" name="Rectangle 43"/>
                <p:cNvSpPr>
                  <a:spLocks noChangeArrowheads="1"/>
                </p:cNvSpPr>
                <p:nvPr/>
              </p:nvSpPr>
              <p:spPr bwMode="auto">
                <a:xfrm>
                  <a:off x="133" y="1647"/>
                  <a:ext cx="412"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Gestión</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836" name="Rectangle 44"/>
                <p:cNvSpPr>
                  <a:spLocks noChangeArrowheads="1"/>
                </p:cNvSpPr>
                <p:nvPr/>
              </p:nvSpPr>
              <p:spPr bwMode="auto">
                <a:xfrm>
                  <a:off x="564" y="1647"/>
                  <a:ext cx="164"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de</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837" name="Rectangle 45"/>
                <p:cNvSpPr>
                  <a:spLocks noChangeArrowheads="1"/>
                </p:cNvSpPr>
                <p:nvPr/>
              </p:nvSpPr>
              <p:spPr bwMode="auto">
                <a:xfrm>
                  <a:off x="774" y="1647"/>
                  <a:ext cx="131"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la</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838" name="Rectangle 46"/>
                <p:cNvSpPr>
                  <a:spLocks noChangeArrowheads="1"/>
                </p:cNvSpPr>
                <p:nvPr/>
              </p:nvSpPr>
              <p:spPr bwMode="auto">
                <a:xfrm>
                  <a:off x="951" y="1647"/>
                  <a:ext cx="491"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demanda</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839" name="Rectangle 47"/>
                <p:cNvSpPr>
                  <a:spLocks noChangeArrowheads="1"/>
                </p:cNvSpPr>
                <p:nvPr/>
              </p:nvSpPr>
              <p:spPr bwMode="auto">
                <a:xfrm>
                  <a:off x="1454" y="1647"/>
                  <a:ext cx="216"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con</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840" name="Rectangle 48"/>
                <p:cNvSpPr>
                  <a:spLocks noChangeArrowheads="1"/>
                </p:cNvSpPr>
                <p:nvPr/>
              </p:nvSpPr>
              <p:spPr bwMode="auto">
                <a:xfrm>
                  <a:off x="133" y="1721"/>
                  <a:ext cx="425"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primaria</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841" name="Rectangle 49"/>
                <p:cNvSpPr>
                  <a:spLocks noChangeArrowheads="1"/>
                </p:cNvSpPr>
                <p:nvPr/>
              </p:nvSpPr>
              <p:spPr bwMode="auto">
                <a:xfrm>
                  <a:off x="564" y="1721"/>
                  <a:ext cx="380"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“puerta</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842" name="Rectangle 50"/>
                <p:cNvSpPr>
                  <a:spLocks noChangeArrowheads="1"/>
                </p:cNvSpPr>
                <p:nvPr/>
              </p:nvSpPr>
              <p:spPr bwMode="auto">
                <a:xfrm>
                  <a:off x="944" y="1721"/>
                  <a:ext cx="164"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de</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843" name="Rectangle 51"/>
                <p:cNvSpPr>
                  <a:spLocks noChangeArrowheads="1"/>
                </p:cNvSpPr>
                <p:nvPr/>
              </p:nvSpPr>
              <p:spPr bwMode="auto">
                <a:xfrm>
                  <a:off x="1134" y="1721"/>
                  <a:ext cx="438"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entrada”</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844" name="Rectangle 52"/>
                <p:cNvSpPr>
                  <a:spLocks noChangeArrowheads="1"/>
                </p:cNvSpPr>
                <p:nvPr/>
              </p:nvSpPr>
              <p:spPr bwMode="auto">
                <a:xfrm>
                  <a:off x="1566" y="1721"/>
                  <a:ext cx="98"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y</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845" name="Rectangle 53"/>
                <p:cNvSpPr>
                  <a:spLocks noChangeArrowheads="1"/>
                </p:cNvSpPr>
                <p:nvPr/>
              </p:nvSpPr>
              <p:spPr bwMode="auto">
                <a:xfrm>
                  <a:off x="133" y="1796"/>
                  <a:ext cx="1073"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derivación a privados.</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846" name="Rectangle 54"/>
                <p:cNvSpPr>
                  <a:spLocks noChangeArrowheads="1"/>
                </p:cNvSpPr>
                <p:nvPr/>
              </p:nvSpPr>
              <p:spPr bwMode="auto">
                <a:xfrm>
                  <a:off x="1814" y="1800"/>
                  <a:ext cx="105"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Calibri" pitchFamily="34" charset="0"/>
                      <a:cs typeface="Arial" pitchFamily="34" charset="0"/>
                    </a:rPr>
                    <a:t>X</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847" name="Rectangle 55"/>
                <p:cNvSpPr>
                  <a:spLocks noChangeArrowheads="1"/>
                </p:cNvSpPr>
                <p:nvPr/>
              </p:nvSpPr>
              <p:spPr bwMode="auto">
                <a:xfrm>
                  <a:off x="4327" y="1800"/>
                  <a:ext cx="105"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Calibri" pitchFamily="34" charset="0"/>
                      <a:cs typeface="Arial" pitchFamily="34" charset="0"/>
                    </a:rPr>
                    <a:t>X</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848" name="Rectangle 56"/>
                <p:cNvSpPr>
                  <a:spLocks noChangeArrowheads="1"/>
                </p:cNvSpPr>
                <p:nvPr/>
              </p:nvSpPr>
              <p:spPr bwMode="auto">
                <a:xfrm>
                  <a:off x="133" y="1874"/>
                  <a:ext cx="772"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Emplazamiento</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849" name="Rectangle 57"/>
                <p:cNvSpPr>
                  <a:spLocks noChangeArrowheads="1"/>
                </p:cNvSpPr>
                <p:nvPr/>
              </p:nvSpPr>
              <p:spPr bwMode="auto">
                <a:xfrm>
                  <a:off x="892" y="1874"/>
                  <a:ext cx="563"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estratégico</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850" name="Rectangle 58"/>
                <p:cNvSpPr>
                  <a:spLocks noChangeArrowheads="1"/>
                </p:cNvSpPr>
                <p:nvPr/>
              </p:nvSpPr>
              <p:spPr bwMode="auto">
                <a:xfrm>
                  <a:off x="1454" y="1874"/>
                  <a:ext cx="216"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con</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851" name="Rectangle 59"/>
                <p:cNvSpPr>
                  <a:spLocks noChangeArrowheads="1"/>
                </p:cNvSpPr>
                <p:nvPr/>
              </p:nvSpPr>
              <p:spPr bwMode="auto">
                <a:xfrm>
                  <a:off x="133" y="1948"/>
                  <a:ext cx="1067"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infraestructura nueva.</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852" name="Rectangle 60"/>
                <p:cNvSpPr>
                  <a:spLocks noChangeArrowheads="1"/>
                </p:cNvSpPr>
                <p:nvPr/>
              </p:nvSpPr>
              <p:spPr bwMode="auto">
                <a:xfrm>
                  <a:off x="1814" y="1952"/>
                  <a:ext cx="105"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Calibri" pitchFamily="34" charset="0"/>
                      <a:cs typeface="Arial" pitchFamily="34" charset="0"/>
                    </a:rPr>
                    <a:t>X</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853" name="Rectangle 61"/>
                <p:cNvSpPr>
                  <a:spLocks noChangeArrowheads="1"/>
                </p:cNvSpPr>
                <p:nvPr/>
              </p:nvSpPr>
              <p:spPr bwMode="auto">
                <a:xfrm>
                  <a:off x="4327" y="1952"/>
                  <a:ext cx="105"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Calibri" pitchFamily="34" charset="0"/>
                      <a:cs typeface="Arial" pitchFamily="34" charset="0"/>
                    </a:rPr>
                    <a:t>X</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854" name="Rectangle 62"/>
                <p:cNvSpPr>
                  <a:spLocks noChangeArrowheads="1"/>
                </p:cNvSpPr>
                <p:nvPr/>
              </p:nvSpPr>
              <p:spPr bwMode="auto">
                <a:xfrm>
                  <a:off x="133" y="2026"/>
                  <a:ext cx="137"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El</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855" name="Rectangle 63"/>
                <p:cNvSpPr>
                  <a:spLocks noChangeArrowheads="1"/>
                </p:cNvSpPr>
                <p:nvPr/>
              </p:nvSpPr>
              <p:spPr bwMode="auto">
                <a:xfrm>
                  <a:off x="290" y="2026"/>
                  <a:ext cx="340"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HSFQ</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856" name="Rectangle 64"/>
                <p:cNvSpPr>
                  <a:spLocks noChangeArrowheads="1"/>
                </p:cNvSpPr>
                <p:nvPr/>
              </p:nvSpPr>
              <p:spPr bwMode="auto">
                <a:xfrm>
                  <a:off x="630" y="2026"/>
                  <a:ext cx="275"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goza</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857" name="Rectangle 65"/>
                <p:cNvSpPr>
                  <a:spLocks noChangeArrowheads="1"/>
                </p:cNvSpPr>
                <p:nvPr/>
              </p:nvSpPr>
              <p:spPr bwMode="auto">
                <a:xfrm>
                  <a:off x="911" y="2026"/>
                  <a:ext cx="164"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de</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858" name="Rectangle 66"/>
                <p:cNvSpPr>
                  <a:spLocks noChangeArrowheads="1"/>
                </p:cNvSpPr>
                <p:nvPr/>
              </p:nvSpPr>
              <p:spPr bwMode="auto">
                <a:xfrm>
                  <a:off x="1095" y="2026"/>
                  <a:ext cx="249"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muy</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859" name="Rectangle 67"/>
                <p:cNvSpPr>
                  <a:spLocks noChangeArrowheads="1"/>
                </p:cNvSpPr>
                <p:nvPr/>
              </p:nvSpPr>
              <p:spPr bwMode="auto">
                <a:xfrm>
                  <a:off x="1350" y="2026"/>
                  <a:ext cx="340"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buena</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860" name="Rectangle 68"/>
                <p:cNvSpPr>
                  <a:spLocks noChangeArrowheads="1"/>
                </p:cNvSpPr>
                <p:nvPr/>
              </p:nvSpPr>
              <p:spPr bwMode="auto">
                <a:xfrm>
                  <a:off x="133" y="2100"/>
                  <a:ext cx="393"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imagen</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861" name="Rectangle 69"/>
                <p:cNvSpPr>
                  <a:spLocks noChangeArrowheads="1"/>
                </p:cNvSpPr>
                <p:nvPr/>
              </p:nvSpPr>
              <p:spPr bwMode="auto">
                <a:xfrm>
                  <a:off x="1814" y="2104"/>
                  <a:ext cx="105"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Calibri" pitchFamily="34" charset="0"/>
                      <a:cs typeface="Arial" pitchFamily="34" charset="0"/>
                    </a:rPr>
                    <a:t>X</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862" name="Rectangle 70"/>
                <p:cNvSpPr>
                  <a:spLocks noChangeArrowheads="1"/>
                </p:cNvSpPr>
                <p:nvPr/>
              </p:nvSpPr>
              <p:spPr bwMode="auto">
                <a:xfrm>
                  <a:off x="4327" y="2104"/>
                  <a:ext cx="105"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Calibri" pitchFamily="34" charset="0"/>
                      <a:cs typeface="Arial" pitchFamily="34" charset="0"/>
                    </a:rPr>
                    <a:t>X</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863" name="Rectangle 71"/>
                <p:cNvSpPr>
                  <a:spLocks noChangeArrowheads="1"/>
                </p:cNvSpPr>
                <p:nvPr/>
              </p:nvSpPr>
              <p:spPr bwMode="auto">
                <a:xfrm>
                  <a:off x="133" y="2179"/>
                  <a:ext cx="681"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Herramientas</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864" name="Rectangle 72"/>
                <p:cNvSpPr>
                  <a:spLocks noChangeArrowheads="1"/>
                </p:cNvSpPr>
                <p:nvPr/>
              </p:nvSpPr>
              <p:spPr bwMode="auto">
                <a:xfrm>
                  <a:off x="807" y="2179"/>
                  <a:ext cx="222"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que</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865" name="Rectangle 73"/>
                <p:cNvSpPr>
                  <a:spLocks noChangeArrowheads="1"/>
                </p:cNvSpPr>
                <p:nvPr/>
              </p:nvSpPr>
              <p:spPr bwMode="auto">
                <a:xfrm>
                  <a:off x="1068" y="2179"/>
                  <a:ext cx="458"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permiten</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866" name="Rectangle 74"/>
                <p:cNvSpPr>
                  <a:spLocks noChangeArrowheads="1"/>
                </p:cNvSpPr>
                <p:nvPr/>
              </p:nvSpPr>
              <p:spPr bwMode="auto">
                <a:xfrm>
                  <a:off x="1539" y="2179"/>
                  <a:ext cx="131"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la</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867" name="Rectangle 75"/>
                <p:cNvSpPr>
                  <a:spLocks noChangeArrowheads="1"/>
                </p:cNvSpPr>
                <p:nvPr/>
              </p:nvSpPr>
              <p:spPr bwMode="auto">
                <a:xfrm>
                  <a:off x="133" y="2253"/>
                  <a:ext cx="386"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gestión</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868" name="Rectangle 76"/>
                <p:cNvSpPr>
                  <a:spLocks noChangeArrowheads="1"/>
                </p:cNvSpPr>
                <p:nvPr/>
              </p:nvSpPr>
              <p:spPr bwMode="auto">
                <a:xfrm>
                  <a:off x="473" y="2253"/>
                  <a:ext cx="347"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clínica</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869" name="Rectangle 77"/>
                <p:cNvSpPr>
                  <a:spLocks noChangeArrowheads="1"/>
                </p:cNvSpPr>
                <p:nvPr/>
              </p:nvSpPr>
              <p:spPr bwMode="auto">
                <a:xfrm>
                  <a:off x="780" y="2253"/>
                  <a:ext cx="98"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y</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870" name="Rectangle 78"/>
                <p:cNvSpPr>
                  <a:spLocks noChangeArrowheads="1"/>
                </p:cNvSpPr>
                <p:nvPr/>
              </p:nvSpPr>
              <p:spPr bwMode="auto">
                <a:xfrm>
                  <a:off x="859" y="2253"/>
                  <a:ext cx="216"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uso</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871" name="Rectangle 79"/>
                <p:cNvSpPr>
                  <a:spLocks noChangeArrowheads="1"/>
                </p:cNvSpPr>
                <p:nvPr/>
              </p:nvSpPr>
              <p:spPr bwMode="auto">
                <a:xfrm>
                  <a:off x="1055" y="2253"/>
                  <a:ext cx="510"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adecuado</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872" name="Rectangle 80"/>
                <p:cNvSpPr>
                  <a:spLocks noChangeArrowheads="1"/>
                </p:cNvSpPr>
                <p:nvPr/>
              </p:nvSpPr>
              <p:spPr bwMode="auto">
                <a:xfrm>
                  <a:off x="1507" y="2253"/>
                  <a:ext cx="164"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de</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873" name="Rectangle 81"/>
                <p:cNvSpPr>
                  <a:spLocks noChangeArrowheads="1"/>
                </p:cNvSpPr>
                <p:nvPr/>
              </p:nvSpPr>
              <p:spPr bwMode="auto">
                <a:xfrm>
                  <a:off x="133" y="2327"/>
                  <a:ext cx="478"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recursos.</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874" name="Rectangle 82"/>
                <p:cNvSpPr>
                  <a:spLocks noChangeArrowheads="1"/>
                </p:cNvSpPr>
                <p:nvPr/>
              </p:nvSpPr>
              <p:spPr bwMode="auto">
                <a:xfrm>
                  <a:off x="1814" y="2331"/>
                  <a:ext cx="105"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Calibri" pitchFamily="34" charset="0"/>
                      <a:cs typeface="Arial" pitchFamily="34" charset="0"/>
                    </a:rPr>
                    <a:t>X</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875" name="Rectangle 83"/>
                <p:cNvSpPr>
                  <a:spLocks noChangeArrowheads="1"/>
                </p:cNvSpPr>
                <p:nvPr/>
              </p:nvSpPr>
              <p:spPr bwMode="auto">
                <a:xfrm>
                  <a:off x="4327" y="2331"/>
                  <a:ext cx="105"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Calibri" pitchFamily="34" charset="0"/>
                      <a:cs typeface="Arial" pitchFamily="34" charset="0"/>
                    </a:rPr>
                    <a:t>X</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876" name="Rectangle 84"/>
                <p:cNvSpPr>
                  <a:spLocks noChangeArrowheads="1"/>
                </p:cNvSpPr>
                <p:nvPr/>
              </p:nvSpPr>
              <p:spPr bwMode="auto">
                <a:xfrm>
                  <a:off x="133" y="2405"/>
                  <a:ext cx="1224"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Equipos médicos nuevos</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877" name="Rectangle 85"/>
                <p:cNvSpPr>
                  <a:spLocks noChangeArrowheads="1"/>
                </p:cNvSpPr>
                <p:nvPr/>
              </p:nvSpPr>
              <p:spPr bwMode="auto">
                <a:xfrm>
                  <a:off x="2233" y="2409"/>
                  <a:ext cx="105"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Calibri" pitchFamily="34" charset="0"/>
                      <a:cs typeface="Arial" pitchFamily="34" charset="0"/>
                    </a:rPr>
                    <a:t>X</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878" name="Rectangle 86"/>
                <p:cNvSpPr>
                  <a:spLocks noChangeArrowheads="1"/>
                </p:cNvSpPr>
                <p:nvPr/>
              </p:nvSpPr>
              <p:spPr bwMode="auto">
                <a:xfrm>
                  <a:off x="4746" y="2409"/>
                  <a:ext cx="105"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Calibri" pitchFamily="34" charset="0"/>
                      <a:cs typeface="Arial" pitchFamily="34" charset="0"/>
                    </a:rPr>
                    <a:t>X</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879" name="Rectangle 87"/>
                <p:cNvSpPr>
                  <a:spLocks noChangeArrowheads="1"/>
                </p:cNvSpPr>
                <p:nvPr/>
              </p:nvSpPr>
              <p:spPr bwMode="auto">
                <a:xfrm>
                  <a:off x="133" y="2483"/>
                  <a:ext cx="609"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Crecimiento</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880" name="Rectangle 88"/>
                <p:cNvSpPr>
                  <a:spLocks noChangeArrowheads="1"/>
                </p:cNvSpPr>
                <p:nvPr/>
              </p:nvSpPr>
              <p:spPr bwMode="auto">
                <a:xfrm>
                  <a:off x="767" y="2483"/>
                  <a:ext cx="164"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de</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881" name="Rectangle 89"/>
                <p:cNvSpPr>
                  <a:spLocks noChangeArrowheads="1"/>
                </p:cNvSpPr>
                <p:nvPr/>
              </p:nvSpPr>
              <p:spPr bwMode="auto">
                <a:xfrm>
                  <a:off x="990" y="2483"/>
                  <a:ext cx="131"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la</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882" name="Rectangle 90"/>
                <p:cNvSpPr>
                  <a:spLocks noChangeArrowheads="1"/>
                </p:cNvSpPr>
                <p:nvPr/>
              </p:nvSpPr>
              <p:spPr bwMode="auto">
                <a:xfrm>
                  <a:off x="1173" y="2483"/>
                  <a:ext cx="530"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capacidad</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883" name="Rectangle 91"/>
                <p:cNvSpPr>
                  <a:spLocks noChangeArrowheads="1"/>
                </p:cNvSpPr>
                <p:nvPr/>
              </p:nvSpPr>
              <p:spPr bwMode="auto">
                <a:xfrm>
                  <a:off x="133" y="2557"/>
                  <a:ext cx="471"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instalada</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884" name="Rectangle 92"/>
                <p:cNvSpPr>
                  <a:spLocks noChangeArrowheads="1"/>
                </p:cNvSpPr>
                <p:nvPr/>
              </p:nvSpPr>
              <p:spPr bwMode="auto">
                <a:xfrm>
                  <a:off x="715" y="2557"/>
                  <a:ext cx="98"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y</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885" name="Rectangle 93"/>
                <p:cNvSpPr>
                  <a:spLocks noChangeArrowheads="1"/>
                </p:cNvSpPr>
                <p:nvPr/>
              </p:nvSpPr>
              <p:spPr bwMode="auto">
                <a:xfrm>
                  <a:off x="957" y="2557"/>
                  <a:ext cx="766"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reconfiguración</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886" name="Rectangle 94"/>
                <p:cNvSpPr>
                  <a:spLocks noChangeArrowheads="1"/>
                </p:cNvSpPr>
                <p:nvPr/>
              </p:nvSpPr>
              <p:spPr bwMode="auto">
                <a:xfrm>
                  <a:off x="133" y="2632"/>
                  <a:ext cx="471"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funcional</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887" name="Rectangle 95"/>
                <p:cNvSpPr>
                  <a:spLocks noChangeArrowheads="1"/>
                </p:cNvSpPr>
                <p:nvPr/>
              </p:nvSpPr>
              <p:spPr bwMode="auto">
                <a:xfrm>
                  <a:off x="663" y="2632"/>
                  <a:ext cx="164"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en</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888" name="Rectangle 96"/>
                <p:cNvSpPr>
                  <a:spLocks noChangeArrowheads="1"/>
                </p:cNvSpPr>
                <p:nvPr/>
              </p:nvSpPr>
              <p:spPr bwMode="auto">
                <a:xfrm>
                  <a:off x="918" y="2632"/>
                  <a:ext cx="451"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segunda</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889" name="Rectangle 97"/>
                <p:cNvSpPr>
                  <a:spLocks noChangeArrowheads="1"/>
                </p:cNvSpPr>
                <p:nvPr/>
              </p:nvSpPr>
              <p:spPr bwMode="auto">
                <a:xfrm>
                  <a:off x="1428" y="2632"/>
                  <a:ext cx="249"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fase</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890" name="Rectangle 98"/>
                <p:cNvSpPr>
                  <a:spLocks noChangeArrowheads="1"/>
                </p:cNvSpPr>
                <p:nvPr/>
              </p:nvSpPr>
              <p:spPr bwMode="auto">
                <a:xfrm>
                  <a:off x="133" y="2706"/>
                  <a:ext cx="484"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orientado</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891" name="Rectangle 99"/>
                <p:cNvSpPr>
                  <a:spLocks noChangeArrowheads="1"/>
                </p:cNvSpPr>
                <p:nvPr/>
              </p:nvSpPr>
              <p:spPr bwMode="auto">
                <a:xfrm>
                  <a:off x="604" y="2706"/>
                  <a:ext cx="105"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a</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892" name="Rectangle 100"/>
                <p:cNvSpPr>
                  <a:spLocks noChangeArrowheads="1"/>
                </p:cNvSpPr>
                <p:nvPr/>
              </p:nvSpPr>
              <p:spPr bwMode="auto">
                <a:xfrm>
                  <a:off x="735" y="2706"/>
                  <a:ext cx="131"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la</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893" name="Rectangle 101"/>
                <p:cNvSpPr>
                  <a:spLocks noChangeArrowheads="1"/>
                </p:cNvSpPr>
                <p:nvPr/>
              </p:nvSpPr>
              <p:spPr bwMode="auto">
                <a:xfrm>
                  <a:off x="885" y="2706"/>
                  <a:ext cx="471"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medición</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894" name="Rectangle 102"/>
                <p:cNvSpPr>
                  <a:spLocks noChangeArrowheads="1"/>
                </p:cNvSpPr>
                <p:nvPr/>
              </p:nvSpPr>
              <p:spPr bwMode="auto">
                <a:xfrm>
                  <a:off x="1356" y="2706"/>
                  <a:ext cx="164"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de</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895" name="Rectangle 103"/>
                <p:cNvSpPr>
                  <a:spLocks noChangeArrowheads="1"/>
                </p:cNvSpPr>
                <p:nvPr/>
              </p:nvSpPr>
              <p:spPr bwMode="auto">
                <a:xfrm>
                  <a:off x="1539" y="2706"/>
                  <a:ext cx="131"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la</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896" name="Rectangle 104"/>
                <p:cNvSpPr>
                  <a:spLocks noChangeArrowheads="1"/>
                </p:cNvSpPr>
                <p:nvPr/>
              </p:nvSpPr>
              <p:spPr bwMode="auto">
                <a:xfrm>
                  <a:off x="133" y="2780"/>
                  <a:ext cx="595"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satisfacción</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897" name="Rectangle 105"/>
                <p:cNvSpPr>
                  <a:spLocks noChangeArrowheads="1"/>
                </p:cNvSpPr>
                <p:nvPr/>
              </p:nvSpPr>
              <p:spPr bwMode="auto">
                <a:xfrm>
                  <a:off x="735" y="2780"/>
                  <a:ext cx="190"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del</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898" name="Rectangle 106"/>
                <p:cNvSpPr>
                  <a:spLocks noChangeArrowheads="1"/>
                </p:cNvSpPr>
                <p:nvPr/>
              </p:nvSpPr>
              <p:spPr bwMode="auto">
                <a:xfrm>
                  <a:off x="951" y="2780"/>
                  <a:ext cx="445"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paciente</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899" name="Rectangle 107"/>
                <p:cNvSpPr>
                  <a:spLocks noChangeArrowheads="1"/>
                </p:cNvSpPr>
                <p:nvPr/>
              </p:nvSpPr>
              <p:spPr bwMode="auto">
                <a:xfrm>
                  <a:off x="1402" y="2780"/>
                  <a:ext cx="98"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y</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900" name="Rectangle 108"/>
                <p:cNvSpPr>
                  <a:spLocks noChangeArrowheads="1"/>
                </p:cNvSpPr>
                <p:nvPr/>
              </p:nvSpPr>
              <p:spPr bwMode="auto">
                <a:xfrm>
                  <a:off x="1539" y="2780"/>
                  <a:ext cx="131"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el</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901" name="Rectangle 109"/>
                <p:cNvSpPr>
                  <a:spLocks noChangeArrowheads="1"/>
                </p:cNvSpPr>
                <p:nvPr/>
              </p:nvSpPr>
              <p:spPr bwMode="auto">
                <a:xfrm>
                  <a:off x="133" y="2854"/>
                  <a:ext cx="589"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profesional.</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902" name="Rectangle 110"/>
                <p:cNvSpPr>
                  <a:spLocks noChangeArrowheads="1"/>
                </p:cNvSpPr>
                <p:nvPr/>
              </p:nvSpPr>
              <p:spPr bwMode="auto">
                <a:xfrm>
                  <a:off x="1814" y="2858"/>
                  <a:ext cx="105"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Calibri" pitchFamily="34" charset="0"/>
                      <a:cs typeface="Arial" pitchFamily="34" charset="0"/>
                    </a:rPr>
                    <a:t>X</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903" name="Rectangle 111"/>
                <p:cNvSpPr>
                  <a:spLocks noChangeArrowheads="1"/>
                </p:cNvSpPr>
                <p:nvPr/>
              </p:nvSpPr>
              <p:spPr bwMode="auto">
                <a:xfrm>
                  <a:off x="4327" y="2858"/>
                  <a:ext cx="105"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Calibri" pitchFamily="34" charset="0"/>
                      <a:cs typeface="Arial" pitchFamily="34" charset="0"/>
                    </a:rPr>
                    <a:t>X</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904" name="Rectangle 112"/>
                <p:cNvSpPr>
                  <a:spLocks noChangeArrowheads="1"/>
                </p:cNvSpPr>
                <p:nvPr/>
              </p:nvSpPr>
              <p:spPr bwMode="auto">
                <a:xfrm>
                  <a:off x="133" y="2933"/>
                  <a:ext cx="1047"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Infraestructura nueva</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905" name="Rectangle 113"/>
                <p:cNvSpPr>
                  <a:spLocks noChangeArrowheads="1"/>
                </p:cNvSpPr>
                <p:nvPr/>
              </p:nvSpPr>
              <p:spPr bwMode="auto">
                <a:xfrm>
                  <a:off x="2233" y="2936"/>
                  <a:ext cx="105"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Calibri" pitchFamily="34" charset="0"/>
                      <a:cs typeface="Arial" pitchFamily="34" charset="0"/>
                    </a:rPr>
                    <a:t>X</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906" name="Rectangle 114"/>
                <p:cNvSpPr>
                  <a:spLocks noChangeArrowheads="1"/>
                </p:cNvSpPr>
                <p:nvPr/>
              </p:nvSpPr>
              <p:spPr bwMode="auto">
                <a:xfrm>
                  <a:off x="4746" y="2936"/>
                  <a:ext cx="105"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Calibri" pitchFamily="34" charset="0"/>
                      <a:cs typeface="Arial" pitchFamily="34" charset="0"/>
                    </a:rPr>
                    <a:t>X</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907" name="Rectangle 115"/>
                <p:cNvSpPr>
                  <a:spLocks noChangeArrowheads="1"/>
                </p:cNvSpPr>
                <p:nvPr/>
              </p:nvSpPr>
              <p:spPr bwMode="auto">
                <a:xfrm>
                  <a:off x="133" y="3011"/>
                  <a:ext cx="877"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Descentralización</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908" name="Rectangle 116"/>
                <p:cNvSpPr>
                  <a:spLocks noChangeArrowheads="1"/>
                </p:cNvSpPr>
                <p:nvPr/>
              </p:nvSpPr>
              <p:spPr bwMode="auto">
                <a:xfrm>
                  <a:off x="1068" y="3011"/>
                  <a:ext cx="275"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DPO</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909" name="Rectangle 117"/>
                <p:cNvSpPr>
                  <a:spLocks noChangeArrowheads="1"/>
                </p:cNvSpPr>
                <p:nvPr/>
              </p:nvSpPr>
              <p:spPr bwMode="auto">
                <a:xfrm>
                  <a:off x="1454" y="3011"/>
                  <a:ext cx="216"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con</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910" name="Rectangle 118"/>
                <p:cNvSpPr>
                  <a:spLocks noChangeArrowheads="1"/>
                </p:cNvSpPr>
                <p:nvPr/>
              </p:nvSpPr>
              <p:spPr bwMode="auto">
                <a:xfrm>
                  <a:off x="133" y="3085"/>
                  <a:ext cx="1400"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evaluación del cumplimiento.</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911" name="Rectangle 119"/>
                <p:cNvSpPr>
                  <a:spLocks noChangeArrowheads="1"/>
                </p:cNvSpPr>
                <p:nvPr/>
              </p:nvSpPr>
              <p:spPr bwMode="auto">
                <a:xfrm>
                  <a:off x="1814" y="3089"/>
                  <a:ext cx="105"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Calibri" pitchFamily="34" charset="0"/>
                      <a:cs typeface="Arial" pitchFamily="34" charset="0"/>
                    </a:rPr>
                    <a:t>X</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912" name="Rectangle 120"/>
                <p:cNvSpPr>
                  <a:spLocks noChangeArrowheads="1"/>
                </p:cNvSpPr>
                <p:nvPr/>
              </p:nvSpPr>
              <p:spPr bwMode="auto">
                <a:xfrm>
                  <a:off x="4327" y="3089"/>
                  <a:ext cx="105"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Calibri" pitchFamily="34" charset="0"/>
                      <a:cs typeface="Arial" pitchFamily="34" charset="0"/>
                    </a:rPr>
                    <a:t>X</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913" name="Rectangle 121"/>
                <p:cNvSpPr>
                  <a:spLocks noChangeArrowheads="1"/>
                </p:cNvSpPr>
                <p:nvPr/>
              </p:nvSpPr>
              <p:spPr bwMode="auto">
                <a:xfrm>
                  <a:off x="133" y="3163"/>
                  <a:ext cx="491"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Sometido</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914" name="Rectangle 122"/>
                <p:cNvSpPr>
                  <a:spLocks noChangeArrowheads="1"/>
                </p:cNvSpPr>
                <p:nvPr/>
              </p:nvSpPr>
              <p:spPr bwMode="auto">
                <a:xfrm>
                  <a:off x="571" y="3163"/>
                  <a:ext cx="105"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a</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915" name="Rectangle 123"/>
                <p:cNvSpPr>
                  <a:spLocks noChangeArrowheads="1"/>
                </p:cNvSpPr>
                <p:nvPr/>
              </p:nvSpPr>
              <p:spPr bwMode="auto">
                <a:xfrm>
                  <a:off x="663" y="3163"/>
                  <a:ext cx="255"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gran</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916" name="Rectangle 124"/>
                <p:cNvSpPr>
                  <a:spLocks noChangeArrowheads="1"/>
                </p:cNvSpPr>
                <p:nvPr/>
              </p:nvSpPr>
              <p:spPr bwMode="auto">
                <a:xfrm>
                  <a:off x="885" y="3163"/>
                  <a:ext cx="393"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presión</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917" name="Rectangle 125"/>
                <p:cNvSpPr>
                  <a:spLocks noChangeArrowheads="1"/>
                </p:cNvSpPr>
                <p:nvPr/>
              </p:nvSpPr>
              <p:spPr bwMode="auto">
                <a:xfrm>
                  <a:off x="1238" y="3163"/>
                  <a:ext cx="196"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por</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918" name="Rectangle 126"/>
                <p:cNvSpPr>
                  <a:spLocks noChangeArrowheads="1"/>
                </p:cNvSpPr>
                <p:nvPr/>
              </p:nvSpPr>
              <p:spPr bwMode="auto">
                <a:xfrm>
                  <a:off x="1409" y="3163"/>
                  <a:ext cx="268"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altas</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919" name="Rectangle 127"/>
                <p:cNvSpPr>
                  <a:spLocks noChangeArrowheads="1"/>
                </p:cNvSpPr>
                <p:nvPr/>
              </p:nvSpPr>
              <p:spPr bwMode="auto">
                <a:xfrm>
                  <a:off x="133" y="3237"/>
                  <a:ext cx="661"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expectativas.</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920" name="Rectangle 128"/>
                <p:cNvSpPr>
                  <a:spLocks noChangeArrowheads="1"/>
                </p:cNvSpPr>
                <p:nvPr/>
              </p:nvSpPr>
              <p:spPr bwMode="auto">
                <a:xfrm>
                  <a:off x="3071" y="3241"/>
                  <a:ext cx="105"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Calibri" pitchFamily="34" charset="0"/>
                      <a:cs typeface="Arial" pitchFamily="34" charset="0"/>
                    </a:rPr>
                    <a:t>X</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921" name="Rectangle 129"/>
                <p:cNvSpPr>
                  <a:spLocks noChangeArrowheads="1"/>
                </p:cNvSpPr>
                <p:nvPr/>
              </p:nvSpPr>
              <p:spPr bwMode="auto">
                <a:xfrm>
                  <a:off x="4327" y="3241"/>
                  <a:ext cx="105"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Calibri" pitchFamily="34" charset="0"/>
                      <a:cs typeface="Arial" pitchFamily="34" charset="0"/>
                    </a:rPr>
                    <a:t>X</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922" name="Rectangle 130"/>
                <p:cNvSpPr>
                  <a:spLocks noChangeArrowheads="1"/>
                </p:cNvSpPr>
                <p:nvPr/>
              </p:nvSpPr>
              <p:spPr bwMode="auto">
                <a:xfrm>
                  <a:off x="133" y="3315"/>
                  <a:ext cx="556"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Autonomía</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923" name="Rectangle 131"/>
                <p:cNvSpPr>
                  <a:spLocks noChangeArrowheads="1"/>
                </p:cNvSpPr>
                <p:nvPr/>
              </p:nvSpPr>
              <p:spPr bwMode="auto">
                <a:xfrm>
                  <a:off x="682" y="3315"/>
                  <a:ext cx="222"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real</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924" name="Rectangle 132"/>
                <p:cNvSpPr>
                  <a:spLocks noChangeArrowheads="1"/>
                </p:cNvSpPr>
                <p:nvPr/>
              </p:nvSpPr>
              <p:spPr bwMode="auto">
                <a:xfrm>
                  <a:off x="937" y="3315"/>
                  <a:ext cx="164"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de</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925" name="Rectangle 133"/>
                <p:cNvSpPr>
                  <a:spLocks noChangeArrowheads="1"/>
                </p:cNvSpPr>
                <p:nvPr/>
              </p:nvSpPr>
              <p:spPr bwMode="auto">
                <a:xfrm>
                  <a:off x="1140" y="3315"/>
                  <a:ext cx="131"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la</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926" name="Rectangle 134"/>
                <p:cNvSpPr>
                  <a:spLocks noChangeArrowheads="1"/>
                </p:cNvSpPr>
                <p:nvPr/>
              </p:nvSpPr>
              <p:spPr bwMode="auto">
                <a:xfrm>
                  <a:off x="1304" y="3315"/>
                  <a:ext cx="386"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gestión</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927" name="Rectangle 135"/>
                <p:cNvSpPr>
                  <a:spLocks noChangeArrowheads="1"/>
                </p:cNvSpPr>
                <p:nvPr/>
              </p:nvSpPr>
              <p:spPr bwMode="auto">
                <a:xfrm>
                  <a:off x="133" y="3390"/>
                  <a:ext cx="569"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restringida.</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928" name="Rectangle 136"/>
                <p:cNvSpPr>
                  <a:spLocks noChangeArrowheads="1"/>
                </p:cNvSpPr>
                <p:nvPr/>
              </p:nvSpPr>
              <p:spPr bwMode="auto">
                <a:xfrm>
                  <a:off x="3071" y="3394"/>
                  <a:ext cx="105"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Calibri" pitchFamily="34" charset="0"/>
                      <a:cs typeface="Arial" pitchFamily="34" charset="0"/>
                    </a:rPr>
                    <a:t>X</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929" name="Rectangle 137"/>
                <p:cNvSpPr>
                  <a:spLocks noChangeArrowheads="1"/>
                </p:cNvSpPr>
                <p:nvPr/>
              </p:nvSpPr>
              <p:spPr bwMode="auto">
                <a:xfrm>
                  <a:off x="4327" y="3394"/>
                  <a:ext cx="105"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Calibri" pitchFamily="34" charset="0"/>
                      <a:cs typeface="Arial" pitchFamily="34" charset="0"/>
                    </a:rPr>
                    <a:t>X</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930" name="Rectangle 138"/>
                <p:cNvSpPr>
                  <a:spLocks noChangeArrowheads="1"/>
                </p:cNvSpPr>
                <p:nvPr/>
              </p:nvSpPr>
              <p:spPr bwMode="auto">
                <a:xfrm>
                  <a:off x="133" y="3468"/>
                  <a:ext cx="635"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Limitaciones</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931" name="Rectangle 139"/>
                <p:cNvSpPr>
                  <a:spLocks noChangeArrowheads="1"/>
                </p:cNvSpPr>
                <p:nvPr/>
              </p:nvSpPr>
              <p:spPr bwMode="auto">
                <a:xfrm>
                  <a:off x="702" y="3468"/>
                  <a:ext cx="190"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del</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932" name="Rectangle 140"/>
                <p:cNvSpPr>
                  <a:spLocks noChangeArrowheads="1"/>
                </p:cNvSpPr>
                <p:nvPr/>
              </p:nvSpPr>
              <p:spPr bwMode="auto">
                <a:xfrm>
                  <a:off x="859" y="3468"/>
                  <a:ext cx="373"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edificio</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933" name="Rectangle 141"/>
                <p:cNvSpPr>
                  <a:spLocks noChangeArrowheads="1"/>
                </p:cNvSpPr>
                <p:nvPr/>
              </p:nvSpPr>
              <p:spPr bwMode="auto">
                <a:xfrm>
                  <a:off x="1193" y="3468"/>
                  <a:ext cx="419"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debidas</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934" name="Rectangle 142"/>
                <p:cNvSpPr>
                  <a:spLocks noChangeArrowheads="1"/>
                </p:cNvSpPr>
                <p:nvPr/>
              </p:nvSpPr>
              <p:spPr bwMode="auto">
                <a:xfrm>
                  <a:off x="1559" y="3468"/>
                  <a:ext cx="105"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a</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935" name="Rectangle 143"/>
                <p:cNvSpPr>
                  <a:spLocks noChangeArrowheads="1"/>
                </p:cNvSpPr>
                <p:nvPr/>
              </p:nvSpPr>
              <p:spPr bwMode="auto">
                <a:xfrm>
                  <a:off x="133" y="3542"/>
                  <a:ext cx="582"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concepción</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936" name="Rectangle 144"/>
                <p:cNvSpPr>
                  <a:spLocks noChangeArrowheads="1"/>
                </p:cNvSpPr>
                <p:nvPr/>
              </p:nvSpPr>
              <p:spPr bwMode="auto">
                <a:xfrm>
                  <a:off x="682" y="3542"/>
                  <a:ext cx="308"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inicial</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937" name="Rectangle 145"/>
                <p:cNvSpPr>
                  <a:spLocks noChangeArrowheads="1"/>
                </p:cNvSpPr>
                <p:nvPr/>
              </p:nvSpPr>
              <p:spPr bwMode="auto">
                <a:xfrm>
                  <a:off x="983" y="3542"/>
                  <a:ext cx="308"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como</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938" name="Rectangle 146"/>
                <p:cNvSpPr>
                  <a:spLocks noChangeArrowheads="1"/>
                </p:cNvSpPr>
                <p:nvPr/>
              </p:nvSpPr>
              <p:spPr bwMode="auto">
                <a:xfrm>
                  <a:off x="1284" y="3542"/>
                  <a:ext cx="412"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hospital</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939" name="Rectangle 147"/>
                <p:cNvSpPr>
                  <a:spLocks noChangeArrowheads="1"/>
                </p:cNvSpPr>
                <p:nvPr/>
              </p:nvSpPr>
              <p:spPr bwMode="auto">
                <a:xfrm>
                  <a:off x="133" y="3616"/>
                  <a:ext cx="419"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privado.</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940" name="Rectangle 148"/>
                <p:cNvSpPr>
                  <a:spLocks noChangeArrowheads="1"/>
                </p:cNvSpPr>
                <p:nvPr/>
              </p:nvSpPr>
              <p:spPr bwMode="auto">
                <a:xfrm>
                  <a:off x="3071" y="3620"/>
                  <a:ext cx="105"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Calibri" pitchFamily="34" charset="0"/>
                      <a:cs typeface="Arial" pitchFamily="34" charset="0"/>
                    </a:rPr>
                    <a:t>X</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941" name="Rectangle 149"/>
                <p:cNvSpPr>
                  <a:spLocks noChangeArrowheads="1"/>
                </p:cNvSpPr>
                <p:nvPr/>
              </p:nvSpPr>
              <p:spPr bwMode="auto">
                <a:xfrm>
                  <a:off x="4327" y="3620"/>
                  <a:ext cx="105"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Calibri" pitchFamily="34" charset="0"/>
                      <a:cs typeface="Arial" pitchFamily="34" charset="0"/>
                    </a:rPr>
                    <a:t>X</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942" name="Rectangle 150"/>
                <p:cNvSpPr>
                  <a:spLocks noChangeArrowheads="1"/>
                </p:cNvSpPr>
                <p:nvPr/>
              </p:nvSpPr>
              <p:spPr bwMode="auto">
                <a:xfrm>
                  <a:off x="133" y="3694"/>
                  <a:ext cx="373"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Riesgo</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943" name="Rectangle 151"/>
                <p:cNvSpPr>
                  <a:spLocks noChangeArrowheads="1"/>
                </p:cNvSpPr>
                <p:nvPr/>
              </p:nvSpPr>
              <p:spPr bwMode="auto">
                <a:xfrm>
                  <a:off x="578" y="3694"/>
                  <a:ext cx="164"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de</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944" name="Rectangle 152"/>
                <p:cNvSpPr>
                  <a:spLocks noChangeArrowheads="1"/>
                </p:cNvSpPr>
                <p:nvPr/>
              </p:nvSpPr>
              <p:spPr bwMode="auto">
                <a:xfrm>
                  <a:off x="826" y="3694"/>
                  <a:ext cx="164"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no</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945" name="Rectangle 153"/>
                <p:cNvSpPr>
                  <a:spLocks noChangeArrowheads="1"/>
                </p:cNvSpPr>
                <p:nvPr/>
              </p:nvSpPr>
              <p:spPr bwMode="auto">
                <a:xfrm>
                  <a:off x="1068" y="3694"/>
                  <a:ext cx="648"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digitalización</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946" name="Rectangle 154"/>
                <p:cNvSpPr>
                  <a:spLocks noChangeArrowheads="1"/>
                </p:cNvSpPr>
                <p:nvPr/>
              </p:nvSpPr>
              <p:spPr bwMode="auto">
                <a:xfrm>
                  <a:off x="133" y="3769"/>
                  <a:ext cx="1557"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efectiva en el inicio de actividad.</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947" name="Rectangle 155"/>
                <p:cNvSpPr>
                  <a:spLocks noChangeArrowheads="1"/>
                </p:cNvSpPr>
                <p:nvPr/>
              </p:nvSpPr>
              <p:spPr bwMode="auto">
                <a:xfrm>
                  <a:off x="3071" y="3773"/>
                  <a:ext cx="105"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Calibri" pitchFamily="34" charset="0"/>
                      <a:cs typeface="Arial" pitchFamily="34" charset="0"/>
                    </a:rPr>
                    <a:t>X</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948" name="Rectangle 156"/>
                <p:cNvSpPr>
                  <a:spLocks noChangeArrowheads="1"/>
                </p:cNvSpPr>
                <p:nvPr/>
              </p:nvSpPr>
              <p:spPr bwMode="auto">
                <a:xfrm>
                  <a:off x="4327" y="3773"/>
                  <a:ext cx="105"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Calibri" pitchFamily="34" charset="0"/>
                      <a:cs typeface="Arial" pitchFamily="34" charset="0"/>
                    </a:rPr>
                    <a:t>X</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949" name="Rectangle 157"/>
                <p:cNvSpPr>
                  <a:spLocks noChangeArrowheads="1"/>
                </p:cNvSpPr>
                <p:nvPr/>
              </p:nvSpPr>
              <p:spPr bwMode="auto">
                <a:xfrm>
                  <a:off x="133" y="3847"/>
                  <a:ext cx="550"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Problemas</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950" name="Rectangle 158"/>
                <p:cNvSpPr>
                  <a:spLocks noChangeArrowheads="1"/>
                </p:cNvSpPr>
                <p:nvPr/>
              </p:nvSpPr>
              <p:spPr bwMode="auto">
                <a:xfrm>
                  <a:off x="643" y="3847"/>
                  <a:ext cx="255"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para</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951" name="Rectangle 159"/>
                <p:cNvSpPr>
                  <a:spLocks noChangeArrowheads="1"/>
                </p:cNvSpPr>
                <p:nvPr/>
              </p:nvSpPr>
              <p:spPr bwMode="auto">
                <a:xfrm>
                  <a:off x="879" y="3847"/>
                  <a:ext cx="340"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contar</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952" name="Rectangle 160"/>
                <p:cNvSpPr>
                  <a:spLocks noChangeArrowheads="1"/>
                </p:cNvSpPr>
                <p:nvPr/>
              </p:nvSpPr>
              <p:spPr bwMode="auto">
                <a:xfrm>
                  <a:off x="1199" y="3847"/>
                  <a:ext cx="334"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desde</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953" name="Rectangle 161"/>
                <p:cNvSpPr>
                  <a:spLocks noChangeArrowheads="1"/>
                </p:cNvSpPr>
                <p:nvPr/>
              </p:nvSpPr>
              <p:spPr bwMode="auto">
                <a:xfrm>
                  <a:off x="1507" y="3847"/>
                  <a:ext cx="157"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su</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954" name="Rectangle 162"/>
                <p:cNvSpPr>
                  <a:spLocks noChangeArrowheads="1"/>
                </p:cNvSpPr>
                <p:nvPr/>
              </p:nvSpPr>
              <p:spPr bwMode="auto">
                <a:xfrm>
                  <a:off x="133" y="3921"/>
                  <a:ext cx="1348"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inicio con un SIS avanzado.</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955" name="Rectangle 163"/>
                <p:cNvSpPr>
                  <a:spLocks noChangeArrowheads="1"/>
                </p:cNvSpPr>
                <p:nvPr/>
              </p:nvSpPr>
              <p:spPr bwMode="auto">
                <a:xfrm>
                  <a:off x="3071" y="3925"/>
                  <a:ext cx="105"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Calibri" pitchFamily="34" charset="0"/>
                      <a:cs typeface="Arial" pitchFamily="34" charset="0"/>
                    </a:rPr>
                    <a:t>X</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956" name="Rectangle 164"/>
                <p:cNvSpPr>
                  <a:spLocks noChangeArrowheads="1"/>
                </p:cNvSpPr>
                <p:nvPr/>
              </p:nvSpPr>
              <p:spPr bwMode="auto">
                <a:xfrm>
                  <a:off x="4327" y="3925"/>
                  <a:ext cx="105"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Calibri" pitchFamily="34" charset="0"/>
                      <a:cs typeface="Arial" pitchFamily="34" charset="0"/>
                    </a:rPr>
                    <a:t>X</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957" name="Rectangle 165"/>
                <p:cNvSpPr>
                  <a:spLocks noChangeArrowheads="1"/>
                </p:cNvSpPr>
                <p:nvPr/>
              </p:nvSpPr>
              <p:spPr bwMode="auto">
                <a:xfrm>
                  <a:off x="133" y="3999"/>
                  <a:ext cx="1001" cy="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Arial" pitchFamily="34" charset="0"/>
                      <a:cs typeface="Arial" pitchFamily="34" charset="0"/>
                    </a:rPr>
                    <a:t>Capacidad instalada</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958" name="Rectangle 166"/>
                <p:cNvSpPr>
                  <a:spLocks noChangeArrowheads="1"/>
                </p:cNvSpPr>
                <p:nvPr/>
              </p:nvSpPr>
              <p:spPr bwMode="auto">
                <a:xfrm>
                  <a:off x="3489" y="4003"/>
                  <a:ext cx="105"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Calibri" pitchFamily="34" charset="0"/>
                      <a:cs typeface="Arial" pitchFamily="34" charset="0"/>
                    </a:rPr>
                    <a:t>X</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959" name="Rectangle 167"/>
                <p:cNvSpPr>
                  <a:spLocks noChangeArrowheads="1"/>
                </p:cNvSpPr>
                <p:nvPr/>
              </p:nvSpPr>
              <p:spPr bwMode="auto">
                <a:xfrm>
                  <a:off x="4746" y="4003"/>
                  <a:ext cx="105"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Calibri" pitchFamily="34" charset="0"/>
                      <a:cs typeface="Arial" pitchFamily="34" charset="0"/>
                    </a:rPr>
                    <a:t>X</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960" name="Rectangle 168"/>
                <p:cNvSpPr>
                  <a:spLocks noChangeArrowheads="1"/>
                </p:cNvSpPr>
                <p:nvPr/>
              </p:nvSpPr>
              <p:spPr bwMode="auto">
                <a:xfrm>
                  <a:off x="4582" y="932"/>
                  <a:ext cx="458"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Calibri" pitchFamily="34" charset="0"/>
                      <a:cs typeface="Arial" pitchFamily="34" charset="0"/>
                    </a:rPr>
                    <a:t>IMPACTO</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961" name="Rectangle 169"/>
                <p:cNvSpPr>
                  <a:spLocks noChangeArrowheads="1"/>
                </p:cNvSpPr>
                <p:nvPr/>
              </p:nvSpPr>
              <p:spPr bwMode="auto">
                <a:xfrm>
                  <a:off x="3254" y="932"/>
                  <a:ext cx="609"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Calibri" pitchFamily="34" charset="0"/>
                      <a:cs typeface="Arial" pitchFamily="34" charset="0"/>
                    </a:rPr>
                    <a:t>DEBILIDADES</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962" name="Rectangle 170"/>
                <p:cNvSpPr>
                  <a:spLocks noChangeArrowheads="1"/>
                </p:cNvSpPr>
                <p:nvPr/>
              </p:nvSpPr>
              <p:spPr bwMode="auto">
                <a:xfrm>
                  <a:off x="2004" y="932"/>
                  <a:ext cx="589"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Calibri" pitchFamily="34" charset="0"/>
                      <a:cs typeface="Arial" pitchFamily="34" charset="0"/>
                    </a:rPr>
                    <a:t>FORTALEZAS</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963" name="Rectangle 171"/>
                <p:cNvSpPr>
                  <a:spLocks noChangeArrowheads="1"/>
                </p:cNvSpPr>
                <p:nvPr/>
              </p:nvSpPr>
              <p:spPr bwMode="auto">
                <a:xfrm>
                  <a:off x="453" y="1010"/>
                  <a:ext cx="955"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700" b="0" i="0" u="none" strike="noStrike" cap="none" normalizeH="0" baseline="0" smtClean="0">
                      <a:ln>
                        <a:noFill/>
                      </a:ln>
                      <a:solidFill>
                        <a:srgbClr val="000000"/>
                      </a:solidFill>
                      <a:effectLst/>
                      <a:latin typeface="Calibri" pitchFamily="34" charset="0"/>
                      <a:cs typeface="Arial" pitchFamily="34" charset="0"/>
                    </a:rPr>
                    <a:t>FACTORES INTERNOS</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3964" name="Rectangle 172"/>
                <p:cNvSpPr>
                  <a:spLocks noChangeArrowheads="1"/>
                </p:cNvSpPr>
                <p:nvPr/>
              </p:nvSpPr>
              <p:spPr bwMode="auto">
                <a:xfrm>
                  <a:off x="113" y="924"/>
                  <a:ext cx="7" cy="1"/>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s-EC"/>
                </a:p>
              </p:txBody>
            </p:sp>
            <p:sp>
              <p:nvSpPr>
                <p:cNvPr id="33965" name="Rectangle 173"/>
                <p:cNvSpPr>
                  <a:spLocks noChangeArrowheads="1"/>
                </p:cNvSpPr>
                <p:nvPr/>
              </p:nvSpPr>
              <p:spPr bwMode="auto">
                <a:xfrm>
                  <a:off x="1625" y="924"/>
                  <a:ext cx="6" cy="1"/>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s-EC"/>
                </a:p>
              </p:txBody>
            </p:sp>
            <p:sp>
              <p:nvSpPr>
                <p:cNvPr id="33966" name="Rectangle 174"/>
                <p:cNvSpPr>
                  <a:spLocks noChangeArrowheads="1"/>
                </p:cNvSpPr>
                <p:nvPr/>
              </p:nvSpPr>
              <p:spPr bwMode="auto">
                <a:xfrm>
                  <a:off x="2881" y="924"/>
                  <a:ext cx="6" cy="1"/>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s-EC"/>
                </a:p>
              </p:txBody>
            </p:sp>
            <p:sp>
              <p:nvSpPr>
                <p:cNvPr id="33967" name="Rectangle 175"/>
                <p:cNvSpPr>
                  <a:spLocks noChangeArrowheads="1"/>
                </p:cNvSpPr>
                <p:nvPr/>
              </p:nvSpPr>
              <p:spPr bwMode="auto">
                <a:xfrm>
                  <a:off x="4137" y="924"/>
                  <a:ext cx="7" cy="1"/>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s-EC"/>
                </a:p>
              </p:txBody>
            </p:sp>
            <p:sp>
              <p:nvSpPr>
                <p:cNvPr id="33968" name="Line 176"/>
                <p:cNvSpPr>
                  <a:spLocks noChangeShapeType="1"/>
                </p:cNvSpPr>
                <p:nvPr/>
              </p:nvSpPr>
              <p:spPr bwMode="auto">
                <a:xfrm>
                  <a:off x="120" y="924"/>
                  <a:ext cx="5280"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EC"/>
                </a:p>
              </p:txBody>
            </p:sp>
            <p:sp>
              <p:nvSpPr>
                <p:cNvPr id="33969" name="Rectangle 177"/>
                <p:cNvSpPr>
                  <a:spLocks noChangeArrowheads="1"/>
                </p:cNvSpPr>
                <p:nvPr/>
              </p:nvSpPr>
              <p:spPr bwMode="auto">
                <a:xfrm>
                  <a:off x="120" y="924"/>
                  <a:ext cx="5280" cy="4"/>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s-EC"/>
                </a:p>
              </p:txBody>
            </p:sp>
            <p:sp>
              <p:nvSpPr>
                <p:cNvPr id="33970" name="Rectangle 178"/>
                <p:cNvSpPr>
                  <a:spLocks noChangeArrowheads="1"/>
                </p:cNvSpPr>
                <p:nvPr/>
              </p:nvSpPr>
              <p:spPr bwMode="auto">
                <a:xfrm>
                  <a:off x="5394" y="924"/>
                  <a:ext cx="6" cy="1"/>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s-EC"/>
                </a:p>
              </p:txBody>
            </p:sp>
            <p:sp>
              <p:nvSpPr>
                <p:cNvPr id="33971" name="Rectangle 179"/>
                <p:cNvSpPr>
                  <a:spLocks noChangeArrowheads="1"/>
                </p:cNvSpPr>
                <p:nvPr/>
              </p:nvSpPr>
              <p:spPr bwMode="auto">
                <a:xfrm>
                  <a:off x="2043" y="924"/>
                  <a:ext cx="7" cy="1"/>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s-EC"/>
                </a:p>
              </p:txBody>
            </p:sp>
            <p:sp>
              <p:nvSpPr>
                <p:cNvPr id="33972" name="Rectangle 180"/>
                <p:cNvSpPr>
                  <a:spLocks noChangeArrowheads="1"/>
                </p:cNvSpPr>
                <p:nvPr/>
              </p:nvSpPr>
              <p:spPr bwMode="auto">
                <a:xfrm>
                  <a:off x="2462" y="924"/>
                  <a:ext cx="7" cy="1"/>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s-EC"/>
                </a:p>
              </p:txBody>
            </p:sp>
            <p:sp>
              <p:nvSpPr>
                <p:cNvPr id="33973" name="Rectangle 181"/>
                <p:cNvSpPr>
                  <a:spLocks noChangeArrowheads="1"/>
                </p:cNvSpPr>
                <p:nvPr/>
              </p:nvSpPr>
              <p:spPr bwMode="auto">
                <a:xfrm>
                  <a:off x="3300" y="924"/>
                  <a:ext cx="6" cy="1"/>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s-EC"/>
                </a:p>
              </p:txBody>
            </p:sp>
            <p:sp>
              <p:nvSpPr>
                <p:cNvPr id="33974" name="Rectangle 182"/>
                <p:cNvSpPr>
                  <a:spLocks noChangeArrowheads="1"/>
                </p:cNvSpPr>
                <p:nvPr/>
              </p:nvSpPr>
              <p:spPr bwMode="auto">
                <a:xfrm>
                  <a:off x="3718" y="924"/>
                  <a:ext cx="7" cy="1"/>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s-EC"/>
                </a:p>
              </p:txBody>
            </p:sp>
            <p:sp>
              <p:nvSpPr>
                <p:cNvPr id="33975" name="Rectangle 183"/>
                <p:cNvSpPr>
                  <a:spLocks noChangeArrowheads="1"/>
                </p:cNvSpPr>
                <p:nvPr/>
              </p:nvSpPr>
              <p:spPr bwMode="auto">
                <a:xfrm>
                  <a:off x="4556" y="924"/>
                  <a:ext cx="7" cy="1"/>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s-EC"/>
                </a:p>
              </p:txBody>
            </p:sp>
            <p:sp>
              <p:nvSpPr>
                <p:cNvPr id="33976" name="Rectangle 184"/>
                <p:cNvSpPr>
                  <a:spLocks noChangeArrowheads="1"/>
                </p:cNvSpPr>
                <p:nvPr/>
              </p:nvSpPr>
              <p:spPr bwMode="auto">
                <a:xfrm>
                  <a:off x="4975" y="924"/>
                  <a:ext cx="6" cy="1"/>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s-EC"/>
                </a:p>
              </p:txBody>
            </p:sp>
            <p:sp>
              <p:nvSpPr>
                <p:cNvPr id="33977" name="Line 185"/>
                <p:cNvSpPr>
                  <a:spLocks noChangeShapeType="1"/>
                </p:cNvSpPr>
                <p:nvPr/>
              </p:nvSpPr>
              <p:spPr bwMode="auto">
                <a:xfrm>
                  <a:off x="1631" y="1003"/>
                  <a:ext cx="3769"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EC"/>
                </a:p>
              </p:txBody>
            </p:sp>
            <p:sp>
              <p:nvSpPr>
                <p:cNvPr id="33978" name="Rectangle 186"/>
                <p:cNvSpPr>
                  <a:spLocks noChangeArrowheads="1"/>
                </p:cNvSpPr>
                <p:nvPr/>
              </p:nvSpPr>
              <p:spPr bwMode="auto">
                <a:xfrm>
                  <a:off x="1631" y="1003"/>
                  <a:ext cx="3769" cy="3"/>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s-EC"/>
                </a:p>
              </p:txBody>
            </p:sp>
            <p:sp>
              <p:nvSpPr>
                <p:cNvPr id="33979" name="Line 187"/>
                <p:cNvSpPr>
                  <a:spLocks noChangeShapeType="1"/>
                </p:cNvSpPr>
                <p:nvPr/>
              </p:nvSpPr>
              <p:spPr bwMode="auto">
                <a:xfrm>
                  <a:off x="120" y="1081"/>
                  <a:ext cx="5280"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EC"/>
                </a:p>
              </p:txBody>
            </p:sp>
            <p:sp>
              <p:nvSpPr>
                <p:cNvPr id="33980" name="Rectangle 188"/>
                <p:cNvSpPr>
                  <a:spLocks noChangeArrowheads="1"/>
                </p:cNvSpPr>
                <p:nvPr/>
              </p:nvSpPr>
              <p:spPr bwMode="auto">
                <a:xfrm>
                  <a:off x="120" y="1081"/>
                  <a:ext cx="5280" cy="4"/>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s-EC"/>
                </a:p>
              </p:txBody>
            </p:sp>
            <p:sp>
              <p:nvSpPr>
                <p:cNvPr id="33981" name="Line 189"/>
                <p:cNvSpPr>
                  <a:spLocks noChangeShapeType="1"/>
                </p:cNvSpPr>
                <p:nvPr/>
              </p:nvSpPr>
              <p:spPr bwMode="auto">
                <a:xfrm>
                  <a:off x="120" y="1264"/>
                  <a:ext cx="5280"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EC"/>
                </a:p>
              </p:txBody>
            </p:sp>
            <p:sp>
              <p:nvSpPr>
                <p:cNvPr id="33982" name="Rectangle 190"/>
                <p:cNvSpPr>
                  <a:spLocks noChangeArrowheads="1"/>
                </p:cNvSpPr>
                <p:nvPr/>
              </p:nvSpPr>
              <p:spPr bwMode="auto">
                <a:xfrm>
                  <a:off x="120" y="1264"/>
                  <a:ext cx="5280" cy="4"/>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s-EC"/>
                </a:p>
              </p:txBody>
            </p:sp>
            <p:sp>
              <p:nvSpPr>
                <p:cNvPr id="33983" name="Line 191"/>
                <p:cNvSpPr>
                  <a:spLocks noChangeShapeType="1"/>
                </p:cNvSpPr>
                <p:nvPr/>
              </p:nvSpPr>
              <p:spPr bwMode="auto">
                <a:xfrm>
                  <a:off x="120" y="1342"/>
                  <a:ext cx="5280"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EC"/>
                </a:p>
              </p:txBody>
            </p:sp>
            <p:sp>
              <p:nvSpPr>
                <p:cNvPr id="33984" name="Rectangle 192"/>
                <p:cNvSpPr>
                  <a:spLocks noChangeArrowheads="1"/>
                </p:cNvSpPr>
                <p:nvPr/>
              </p:nvSpPr>
              <p:spPr bwMode="auto">
                <a:xfrm>
                  <a:off x="120" y="1342"/>
                  <a:ext cx="5280" cy="4"/>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s-EC"/>
                </a:p>
              </p:txBody>
            </p:sp>
            <p:sp>
              <p:nvSpPr>
                <p:cNvPr id="33985" name="Line 193"/>
                <p:cNvSpPr>
                  <a:spLocks noChangeShapeType="1"/>
                </p:cNvSpPr>
                <p:nvPr/>
              </p:nvSpPr>
              <p:spPr bwMode="auto">
                <a:xfrm>
                  <a:off x="120" y="1643"/>
                  <a:ext cx="5280"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EC"/>
                </a:p>
              </p:txBody>
            </p:sp>
            <p:sp>
              <p:nvSpPr>
                <p:cNvPr id="33986" name="Rectangle 194"/>
                <p:cNvSpPr>
                  <a:spLocks noChangeArrowheads="1"/>
                </p:cNvSpPr>
                <p:nvPr/>
              </p:nvSpPr>
              <p:spPr bwMode="auto">
                <a:xfrm>
                  <a:off x="120" y="1643"/>
                  <a:ext cx="5280" cy="4"/>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s-EC"/>
                </a:p>
              </p:txBody>
            </p:sp>
            <p:sp>
              <p:nvSpPr>
                <p:cNvPr id="33987" name="Line 195"/>
                <p:cNvSpPr>
                  <a:spLocks noChangeShapeType="1"/>
                </p:cNvSpPr>
                <p:nvPr/>
              </p:nvSpPr>
              <p:spPr bwMode="auto">
                <a:xfrm>
                  <a:off x="120" y="1870"/>
                  <a:ext cx="5280"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EC"/>
                </a:p>
              </p:txBody>
            </p:sp>
            <p:sp>
              <p:nvSpPr>
                <p:cNvPr id="33988" name="Rectangle 196"/>
                <p:cNvSpPr>
                  <a:spLocks noChangeArrowheads="1"/>
                </p:cNvSpPr>
                <p:nvPr/>
              </p:nvSpPr>
              <p:spPr bwMode="auto">
                <a:xfrm>
                  <a:off x="120" y="1870"/>
                  <a:ext cx="5280" cy="4"/>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s-EC"/>
                </a:p>
              </p:txBody>
            </p:sp>
            <p:sp>
              <p:nvSpPr>
                <p:cNvPr id="33989" name="Line 197"/>
                <p:cNvSpPr>
                  <a:spLocks noChangeShapeType="1"/>
                </p:cNvSpPr>
                <p:nvPr/>
              </p:nvSpPr>
              <p:spPr bwMode="auto">
                <a:xfrm>
                  <a:off x="120" y="2022"/>
                  <a:ext cx="5280"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EC"/>
                </a:p>
              </p:txBody>
            </p:sp>
            <p:sp>
              <p:nvSpPr>
                <p:cNvPr id="33990" name="Rectangle 198"/>
                <p:cNvSpPr>
                  <a:spLocks noChangeArrowheads="1"/>
                </p:cNvSpPr>
                <p:nvPr/>
              </p:nvSpPr>
              <p:spPr bwMode="auto">
                <a:xfrm>
                  <a:off x="120" y="2022"/>
                  <a:ext cx="5280" cy="4"/>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s-EC"/>
                </a:p>
              </p:txBody>
            </p:sp>
            <p:sp>
              <p:nvSpPr>
                <p:cNvPr id="33991" name="Line 199"/>
                <p:cNvSpPr>
                  <a:spLocks noChangeShapeType="1"/>
                </p:cNvSpPr>
                <p:nvPr/>
              </p:nvSpPr>
              <p:spPr bwMode="auto">
                <a:xfrm>
                  <a:off x="120" y="2175"/>
                  <a:ext cx="5280"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EC"/>
                </a:p>
              </p:txBody>
            </p:sp>
            <p:sp>
              <p:nvSpPr>
                <p:cNvPr id="33992" name="Rectangle 200"/>
                <p:cNvSpPr>
                  <a:spLocks noChangeArrowheads="1"/>
                </p:cNvSpPr>
                <p:nvPr/>
              </p:nvSpPr>
              <p:spPr bwMode="auto">
                <a:xfrm>
                  <a:off x="120" y="2175"/>
                  <a:ext cx="5280" cy="4"/>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s-EC"/>
                </a:p>
              </p:txBody>
            </p:sp>
            <p:sp>
              <p:nvSpPr>
                <p:cNvPr id="33993" name="Line 201"/>
                <p:cNvSpPr>
                  <a:spLocks noChangeShapeType="1"/>
                </p:cNvSpPr>
                <p:nvPr/>
              </p:nvSpPr>
              <p:spPr bwMode="auto">
                <a:xfrm>
                  <a:off x="120" y="2401"/>
                  <a:ext cx="5280"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EC"/>
                </a:p>
              </p:txBody>
            </p:sp>
            <p:sp>
              <p:nvSpPr>
                <p:cNvPr id="33994" name="Rectangle 202"/>
                <p:cNvSpPr>
                  <a:spLocks noChangeArrowheads="1"/>
                </p:cNvSpPr>
                <p:nvPr/>
              </p:nvSpPr>
              <p:spPr bwMode="auto">
                <a:xfrm>
                  <a:off x="120" y="2401"/>
                  <a:ext cx="5280" cy="4"/>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s-EC"/>
                </a:p>
              </p:txBody>
            </p:sp>
            <p:sp>
              <p:nvSpPr>
                <p:cNvPr id="33995" name="Line 203"/>
                <p:cNvSpPr>
                  <a:spLocks noChangeShapeType="1"/>
                </p:cNvSpPr>
                <p:nvPr/>
              </p:nvSpPr>
              <p:spPr bwMode="auto">
                <a:xfrm>
                  <a:off x="120" y="2479"/>
                  <a:ext cx="5280"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EC"/>
                </a:p>
              </p:txBody>
            </p:sp>
            <p:sp>
              <p:nvSpPr>
                <p:cNvPr id="33996" name="Rectangle 204"/>
                <p:cNvSpPr>
                  <a:spLocks noChangeArrowheads="1"/>
                </p:cNvSpPr>
                <p:nvPr/>
              </p:nvSpPr>
              <p:spPr bwMode="auto">
                <a:xfrm>
                  <a:off x="120" y="2479"/>
                  <a:ext cx="5280" cy="4"/>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s-EC"/>
                </a:p>
              </p:txBody>
            </p:sp>
            <p:sp>
              <p:nvSpPr>
                <p:cNvPr id="33997" name="Line 205"/>
                <p:cNvSpPr>
                  <a:spLocks noChangeShapeType="1"/>
                </p:cNvSpPr>
                <p:nvPr/>
              </p:nvSpPr>
              <p:spPr bwMode="auto">
                <a:xfrm>
                  <a:off x="120" y="2929"/>
                  <a:ext cx="5280"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EC"/>
                </a:p>
              </p:txBody>
            </p:sp>
            <p:sp>
              <p:nvSpPr>
                <p:cNvPr id="33998" name="Rectangle 206"/>
                <p:cNvSpPr>
                  <a:spLocks noChangeArrowheads="1"/>
                </p:cNvSpPr>
                <p:nvPr/>
              </p:nvSpPr>
              <p:spPr bwMode="auto">
                <a:xfrm>
                  <a:off x="120" y="2929"/>
                  <a:ext cx="5280" cy="4"/>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s-EC"/>
                </a:p>
              </p:txBody>
            </p:sp>
            <p:sp>
              <p:nvSpPr>
                <p:cNvPr id="33999" name="Line 207"/>
                <p:cNvSpPr>
                  <a:spLocks noChangeShapeType="1"/>
                </p:cNvSpPr>
                <p:nvPr/>
              </p:nvSpPr>
              <p:spPr bwMode="auto">
                <a:xfrm>
                  <a:off x="120" y="3007"/>
                  <a:ext cx="5280"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EC"/>
                </a:p>
              </p:txBody>
            </p:sp>
          </p:grpSp>
          <p:sp>
            <p:nvSpPr>
              <p:cNvPr id="34001" name="Rectangle 209"/>
              <p:cNvSpPr>
                <a:spLocks noChangeArrowheads="1"/>
              </p:cNvSpPr>
              <p:nvPr/>
            </p:nvSpPr>
            <p:spPr bwMode="auto">
              <a:xfrm>
                <a:off x="120" y="3007"/>
                <a:ext cx="5280" cy="4"/>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s-EC"/>
              </a:p>
            </p:txBody>
          </p:sp>
          <p:sp>
            <p:nvSpPr>
              <p:cNvPr id="34002" name="Line 210"/>
              <p:cNvSpPr>
                <a:spLocks noChangeShapeType="1"/>
              </p:cNvSpPr>
              <p:nvPr/>
            </p:nvSpPr>
            <p:spPr bwMode="auto">
              <a:xfrm>
                <a:off x="120" y="3159"/>
                <a:ext cx="5280"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EC"/>
              </a:p>
            </p:txBody>
          </p:sp>
          <p:sp>
            <p:nvSpPr>
              <p:cNvPr id="34003" name="Rectangle 211"/>
              <p:cNvSpPr>
                <a:spLocks noChangeArrowheads="1"/>
              </p:cNvSpPr>
              <p:nvPr/>
            </p:nvSpPr>
            <p:spPr bwMode="auto">
              <a:xfrm>
                <a:off x="120" y="3159"/>
                <a:ext cx="5280" cy="4"/>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s-EC"/>
              </a:p>
            </p:txBody>
          </p:sp>
          <p:sp>
            <p:nvSpPr>
              <p:cNvPr id="34004" name="Line 212"/>
              <p:cNvSpPr>
                <a:spLocks noChangeShapeType="1"/>
              </p:cNvSpPr>
              <p:nvPr/>
            </p:nvSpPr>
            <p:spPr bwMode="auto">
              <a:xfrm>
                <a:off x="120" y="3312"/>
                <a:ext cx="5280"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EC"/>
              </a:p>
            </p:txBody>
          </p:sp>
          <p:sp>
            <p:nvSpPr>
              <p:cNvPr id="34005" name="Rectangle 213"/>
              <p:cNvSpPr>
                <a:spLocks noChangeArrowheads="1"/>
              </p:cNvSpPr>
              <p:nvPr/>
            </p:nvSpPr>
            <p:spPr bwMode="auto">
              <a:xfrm>
                <a:off x="120" y="3312"/>
                <a:ext cx="5280" cy="3"/>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s-EC"/>
              </a:p>
            </p:txBody>
          </p:sp>
          <p:sp>
            <p:nvSpPr>
              <p:cNvPr id="34006" name="Line 214"/>
              <p:cNvSpPr>
                <a:spLocks noChangeShapeType="1"/>
              </p:cNvSpPr>
              <p:nvPr/>
            </p:nvSpPr>
            <p:spPr bwMode="auto">
              <a:xfrm>
                <a:off x="120" y="3464"/>
                <a:ext cx="5280"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EC"/>
              </a:p>
            </p:txBody>
          </p:sp>
          <p:sp>
            <p:nvSpPr>
              <p:cNvPr id="34007" name="Rectangle 215"/>
              <p:cNvSpPr>
                <a:spLocks noChangeArrowheads="1"/>
              </p:cNvSpPr>
              <p:nvPr/>
            </p:nvSpPr>
            <p:spPr bwMode="auto">
              <a:xfrm>
                <a:off x="120" y="3464"/>
                <a:ext cx="5280" cy="4"/>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s-EC"/>
              </a:p>
            </p:txBody>
          </p:sp>
          <p:sp>
            <p:nvSpPr>
              <p:cNvPr id="34008" name="Line 216"/>
              <p:cNvSpPr>
                <a:spLocks noChangeShapeType="1"/>
              </p:cNvSpPr>
              <p:nvPr/>
            </p:nvSpPr>
            <p:spPr bwMode="auto">
              <a:xfrm>
                <a:off x="120" y="3690"/>
                <a:ext cx="5280"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EC"/>
              </a:p>
            </p:txBody>
          </p:sp>
          <p:sp>
            <p:nvSpPr>
              <p:cNvPr id="34009" name="Rectangle 217"/>
              <p:cNvSpPr>
                <a:spLocks noChangeArrowheads="1"/>
              </p:cNvSpPr>
              <p:nvPr/>
            </p:nvSpPr>
            <p:spPr bwMode="auto">
              <a:xfrm>
                <a:off x="120" y="3690"/>
                <a:ext cx="5280" cy="4"/>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s-EC"/>
              </a:p>
            </p:txBody>
          </p:sp>
          <p:sp>
            <p:nvSpPr>
              <p:cNvPr id="34010" name="Line 218"/>
              <p:cNvSpPr>
                <a:spLocks noChangeShapeType="1"/>
              </p:cNvSpPr>
              <p:nvPr/>
            </p:nvSpPr>
            <p:spPr bwMode="auto">
              <a:xfrm>
                <a:off x="120" y="3843"/>
                <a:ext cx="5280"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EC"/>
              </a:p>
            </p:txBody>
          </p:sp>
          <p:sp>
            <p:nvSpPr>
              <p:cNvPr id="34011" name="Rectangle 219"/>
              <p:cNvSpPr>
                <a:spLocks noChangeArrowheads="1"/>
              </p:cNvSpPr>
              <p:nvPr/>
            </p:nvSpPr>
            <p:spPr bwMode="auto">
              <a:xfrm>
                <a:off x="120" y="3843"/>
                <a:ext cx="5280" cy="4"/>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s-EC"/>
              </a:p>
            </p:txBody>
          </p:sp>
          <p:sp>
            <p:nvSpPr>
              <p:cNvPr id="34012" name="Line 220"/>
              <p:cNvSpPr>
                <a:spLocks noChangeShapeType="1"/>
              </p:cNvSpPr>
              <p:nvPr/>
            </p:nvSpPr>
            <p:spPr bwMode="auto">
              <a:xfrm>
                <a:off x="120" y="3995"/>
                <a:ext cx="5280"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EC"/>
              </a:p>
            </p:txBody>
          </p:sp>
          <p:sp>
            <p:nvSpPr>
              <p:cNvPr id="34013" name="Rectangle 221"/>
              <p:cNvSpPr>
                <a:spLocks noChangeArrowheads="1"/>
              </p:cNvSpPr>
              <p:nvPr/>
            </p:nvSpPr>
            <p:spPr bwMode="auto">
              <a:xfrm>
                <a:off x="120" y="3995"/>
                <a:ext cx="5280" cy="4"/>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s-EC"/>
              </a:p>
            </p:txBody>
          </p:sp>
          <p:sp>
            <p:nvSpPr>
              <p:cNvPr id="34014" name="Line 222"/>
              <p:cNvSpPr>
                <a:spLocks noChangeShapeType="1"/>
              </p:cNvSpPr>
              <p:nvPr/>
            </p:nvSpPr>
            <p:spPr bwMode="auto">
              <a:xfrm>
                <a:off x="113" y="924"/>
                <a:ext cx="1" cy="3153"/>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EC"/>
              </a:p>
            </p:txBody>
          </p:sp>
          <p:sp>
            <p:nvSpPr>
              <p:cNvPr id="34015" name="Rectangle 223"/>
              <p:cNvSpPr>
                <a:spLocks noChangeArrowheads="1"/>
              </p:cNvSpPr>
              <p:nvPr/>
            </p:nvSpPr>
            <p:spPr bwMode="auto">
              <a:xfrm>
                <a:off x="113" y="924"/>
                <a:ext cx="7" cy="3153"/>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s-EC"/>
              </a:p>
            </p:txBody>
          </p:sp>
          <p:sp>
            <p:nvSpPr>
              <p:cNvPr id="34016" name="Line 224"/>
              <p:cNvSpPr>
                <a:spLocks noChangeShapeType="1"/>
              </p:cNvSpPr>
              <p:nvPr/>
            </p:nvSpPr>
            <p:spPr bwMode="auto">
              <a:xfrm>
                <a:off x="1625" y="928"/>
                <a:ext cx="1" cy="3149"/>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EC"/>
              </a:p>
            </p:txBody>
          </p:sp>
          <p:sp>
            <p:nvSpPr>
              <p:cNvPr id="34017" name="Rectangle 225"/>
              <p:cNvSpPr>
                <a:spLocks noChangeArrowheads="1"/>
              </p:cNvSpPr>
              <p:nvPr/>
            </p:nvSpPr>
            <p:spPr bwMode="auto">
              <a:xfrm>
                <a:off x="1625" y="928"/>
                <a:ext cx="6" cy="3149"/>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s-EC"/>
              </a:p>
            </p:txBody>
          </p:sp>
          <p:sp>
            <p:nvSpPr>
              <p:cNvPr id="34018" name="Line 226"/>
              <p:cNvSpPr>
                <a:spLocks noChangeShapeType="1"/>
              </p:cNvSpPr>
              <p:nvPr/>
            </p:nvSpPr>
            <p:spPr bwMode="auto">
              <a:xfrm>
                <a:off x="2043" y="1006"/>
                <a:ext cx="1" cy="307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EC"/>
              </a:p>
            </p:txBody>
          </p:sp>
          <p:sp>
            <p:nvSpPr>
              <p:cNvPr id="34019" name="Rectangle 227"/>
              <p:cNvSpPr>
                <a:spLocks noChangeArrowheads="1"/>
              </p:cNvSpPr>
              <p:nvPr/>
            </p:nvSpPr>
            <p:spPr bwMode="auto">
              <a:xfrm>
                <a:off x="2043" y="1006"/>
                <a:ext cx="7" cy="3071"/>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s-EC"/>
              </a:p>
            </p:txBody>
          </p:sp>
          <p:sp>
            <p:nvSpPr>
              <p:cNvPr id="34020" name="Line 228"/>
              <p:cNvSpPr>
                <a:spLocks noChangeShapeType="1"/>
              </p:cNvSpPr>
              <p:nvPr/>
            </p:nvSpPr>
            <p:spPr bwMode="auto">
              <a:xfrm>
                <a:off x="2462" y="1006"/>
                <a:ext cx="1" cy="307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EC"/>
              </a:p>
            </p:txBody>
          </p:sp>
          <p:sp>
            <p:nvSpPr>
              <p:cNvPr id="34021" name="Rectangle 229"/>
              <p:cNvSpPr>
                <a:spLocks noChangeArrowheads="1"/>
              </p:cNvSpPr>
              <p:nvPr/>
            </p:nvSpPr>
            <p:spPr bwMode="auto">
              <a:xfrm>
                <a:off x="2462" y="1006"/>
                <a:ext cx="7" cy="3071"/>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s-EC"/>
              </a:p>
            </p:txBody>
          </p:sp>
          <p:sp>
            <p:nvSpPr>
              <p:cNvPr id="34022" name="Line 230"/>
              <p:cNvSpPr>
                <a:spLocks noChangeShapeType="1"/>
              </p:cNvSpPr>
              <p:nvPr/>
            </p:nvSpPr>
            <p:spPr bwMode="auto">
              <a:xfrm>
                <a:off x="2881" y="928"/>
                <a:ext cx="1" cy="3149"/>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EC"/>
              </a:p>
            </p:txBody>
          </p:sp>
          <p:sp>
            <p:nvSpPr>
              <p:cNvPr id="34023" name="Rectangle 231"/>
              <p:cNvSpPr>
                <a:spLocks noChangeArrowheads="1"/>
              </p:cNvSpPr>
              <p:nvPr/>
            </p:nvSpPr>
            <p:spPr bwMode="auto">
              <a:xfrm>
                <a:off x="2881" y="928"/>
                <a:ext cx="6" cy="3149"/>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s-EC"/>
              </a:p>
            </p:txBody>
          </p:sp>
          <p:sp>
            <p:nvSpPr>
              <p:cNvPr id="34024" name="Line 232"/>
              <p:cNvSpPr>
                <a:spLocks noChangeShapeType="1"/>
              </p:cNvSpPr>
              <p:nvPr/>
            </p:nvSpPr>
            <p:spPr bwMode="auto">
              <a:xfrm>
                <a:off x="3300" y="1006"/>
                <a:ext cx="1" cy="307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EC"/>
              </a:p>
            </p:txBody>
          </p:sp>
          <p:sp>
            <p:nvSpPr>
              <p:cNvPr id="34025" name="Rectangle 233"/>
              <p:cNvSpPr>
                <a:spLocks noChangeArrowheads="1"/>
              </p:cNvSpPr>
              <p:nvPr/>
            </p:nvSpPr>
            <p:spPr bwMode="auto">
              <a:xfrm>
                <a:off x="3300" y="1006"/>
                <a:ext cx="6" cy="3071"/>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s-EC"/>
              </a:p>
            </p:txBody>
          </p:sp>
          <p:sp>
            <p:nvSpPr>
              <p:cNvPr id="34026" name="Line 234"/>
              <p:cNvSpPr>
                <a:spLocks noChangeShapeType="1"/>
              </p:cNvSpPr>
              <p:nvPr/>
            </p:nvSpPr>
            <p:spPr bwMode="auto">
              <a:xfrm>
                <a:off x="3718" y="1006"/>
                <a:ext cx="1" cy="307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EC"/>
              </a:p>
            </p:txBody>
          </p:sp>
          <p:sp>
            <p:nvSpPr>
              <p:cNvPr id="34027" name="Rectangle 235"/>
              <p:cNvSpPr>
                <a:spLocks noChangeArrowheads="1"/>
              </p:cNvSpPr>
              <p:nvPr/>
            </p:nvSpPr>
            <p:spPr bwMode="auto">
              <a:xfrm>
                <a:off x="3718" y="1006"/>
                <a:ext cx="7" cy="3071"/>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s-EC"/>
              </a:p>
            </p:txBody>
          </p:sp>
          <p:sp>
            <p:nvSpPr>
              <p:cNvPr id="34028" name="Line 236"/>
              <p:cNvSpPr>
                <a:spLocks noChangeShapeType="1"/>
              </p:cNvSpPr>
              <p:nvPr/>
            </p:nvSpPr>
            <p:spPr bwMode="auto">
              <a:xfrm>
                <a:off x="4137" y="928"/>
                <a:ext cx="1" cy="3149"/>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EC"/>
              </a:p>
            </p:txBody>
          </p:sp>
          <p:sp>
            <p:nvSpPr>
              <p:cNvPr id="34029" name="Rectangle 237"/>
              <p:cNvSpPr>
                <a:spLocks noChangeArrowheads="1"/>
              </p:cNvSpPr>
              <p:nvPr/>
            </p:nvSpPr>
            <p:spPr bwMode="auto">
              <a:xfrm>
                <a:off x="4137" y="928"/>
                <a:ext cx="7" cy="3149"/>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s-EC"/>
              </a:p>
            </p:txBody>
          </p:sp>
          <p:sp>
            <p:nvSpPr>
              <p:cNvPr id="34030" name="Line 238"/>
              <p:cNvSpPr>
                <a:spLocks noChangeShapeType="1"/>
              </p:cNvSpPr>
              <p:nvPr/>
            </p:nvSpPr>
            <p:spPr bwMode="auto">
              <a:xfrm>
                <a:off x="4556" y="1006"/>
                <a:ext cx="1" cy="307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EC"/>
              </a:p>
            </p:txBody>
          </p:sp>
          <p:sp>
            <p:nvSpPr>
              <p:cNvPr id="34031" name="Rectangle 239"/>
              <p:cNvSpPr>
                <a:spLocks noChangeArrowheads="1"/>
              </p:cNvSpPr>
              <p:nvPr/>
            </p:nvSpPr>
            <p:spPr bwMode="auto">
              <a:xfrm>
                <a:off x="4556" y="1006"/>
                <a:ext cx="7" cy="3071"/>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s-EC"/>
              </a:p>
            </p:txBody>
          </p:sp>
          <p:sp>
            <p:nvSpPr>
              <p:cNvPr id="34032" name="Line 240"/>
              <p:cNvSpPr>
                <a:spLocks noChangeShapeType="1"/>
              </p:cNvSpPr>
              <p:nvPr/>
            </p:nvSpPr>
            <p:spPr bwMode="auto">
              <a:xfrm>
                <a:off x="4975" y="1006"/>
                <a:ext cx="1" cy="307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EC"/>
              </a:p>
            </p:txBody>
          </p:sp>
          <p:sp>
            <p:nvSpPr>
              <p:cNvPr id="34033" name="Rectangle 241"/>
              <p:cNvSpPr>
                <a:spLocks noChangeArrowheads="1"/>
              </p:cNvSpPr>
              <p:nvPr/>
            </p:nvSpPr>
            <p:spPr bwMode="auto">
              <a:xfrm>
                <a:off x="4975" y="1006"/>
                <a:ext cx="6" cy="3071"/>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s-EC"/>
              </a:p>
            </p:txBody>
          </p:sp>
          <p:sp>
            <p:nvSpPr>
              <p:cNvPr id="34034" name="Line 242"/>
              <p:cNvSpPr>
                <a:spLocks noChangeShapeType="1"/>
              </p:cNvSpPr>
              <p:nvPr/>
            </p:nvSpPr>
            <p:spPr bwMode="auto">
              <a:xfrm>
                <a:off x="120" y="4073"/>
                <a:ext cx="5280"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EC"/>
              </a:p>
            </p:txBody>
          </p:sp>
          <p:sp>
            <p:nvSpPr>
              <p:cNvPr id="34035" name="Rectangle 243"/>
              <p:cNvSpPr>
                <a:spLocks noChangeArrowheads="1"/>
              </p:cNvSpPr>
              <p:nvPr/>
            </p:nvSpPr>
            <p:spPr bwMode="auto">
              <a:xfrm>
                <a:off x="120" y="4073"/>
                <a:ext cx="5280" cy="4"/>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s-EC"/>
              </a:p>
            </p:txBody>
          </p:sp>
          <p:sp>
            <p:nvSpPr>
              <p:cNvPr id="34036" name="Line 244"/>
              <p:cNvSpPr>
                <a:spLocks noChangeShapeType="1"/>
              </p:cNvSpPr>
              <p:nvPr/>
            </p:nvSpPr>
            <p:spPr bwMode="auto">
              <a:xfrm>
                <a:off x="5394" y="928"/>
                <a:ext cx="1" cy="3149"/>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EC"/>
              </a:p>
            </p:txBody>
          </p:sp>
          <p:sp>
            <p:nvSpPr>
              <p:cNvPr id="34037" name="Rectangle 245"/>
              <p:cNvSpPr>
                <a:spLocks noChangeArrowheads="1"/>
              </p:cNvSpPr>
              <p:nvPr/>
            </p:nvSpPr>
            <p:spPr bwMode="auto">
              <a:xfrm>
                <a:off x="5394" y="928"/>
                <a:ext cx="6" cy="3149"/>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s-EC"/>
              </a:p>
            </p:txBody>
          </p:sp>
          <p:sp>
            <p:nvSpPr>
              <p:cNvPr id="34038" name="Line 246"/>
              <p:cNvSpPr>
                <a:spLocks noChangeShapeType="1"/>
              </p:cNvSpPr>
              <p:nvPr/>
            </p:nvSpPr>
            <p:spPr bwMode="auto">
              <a:xfrm>
                <a:off x="113" y="4077"/>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s-EC"/>
              </a:p>
            </p:txBody>
          </p:sp>
          <p:sp>
            <p:nvSpPr>
              <p:cNvPr id="34039" name="Rectangle 247"/>
              <p:cNvSpPr>
                <a:spLocks noChangeArrowheads="1"/>
              </p:cNvSpPr>
              <p:nvPr/>
            </p:nvSpPr>
            <p:spPr bwMode="auto">
              <a:xfrm>
                <a:off x="113" y="4077"/>
                <a:ext cx="7" cy="4"/>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s-EC"/>
              </a:p>
            </p:txBody>
          </p:sp>
          <p:sp>
            <p:nvSpPr>
              <p:cNvPr id="34040" name="Line 248"/>
              <p:cNvSpPr>
                <a:spLocks noChangeShapeType="1"/>
              </p:cNvSpPr>
              <p:nvPr/>
            </p:nvSpPr>
            <p:spPr bwMode="auto">
              <a:xfrm>
                <a:off x="1625" y="4077"/>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s-EC"/>
              </a:p>
            </p:txBody>
          </p:sp>
          <p:sp>
            <p:nvSpPr>
              <p:cNvPr id="34041" name="Rectangle 249"/>
              <p:cNvSpPr>
                <a:spLocks noChangeArrowheads="1"/>
              </p:cNvSpPr>
              <p:nvPr/>
            </p:nvSpPr>
            <p:spPr bwMode="auto">
              <a:xfrm>
                <a:off x="1625" y="4077"/>
                <a:ext cx="6" cy="4"/>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s-EC"/>
              </a:p>
            </p:txBody>
          </p:sp>
          <p:sp>
            <p:nvSpPr>
              <p:cNvPr id="34042" name="Line 250"/>
              <p:cNvSpPr>
                <a:spLocks noChangeShapeType="1"/>
              </p:cNvSpPr>
              <p:nvPr/>
            </p:nvSpPr>
            <p:spPr bwMode="auto">
              <a:xfrm>
                <a:off x="2043" y="4077"/>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s-EC"/>
              </a:p>
            </p:txBody>
          </p:sp>
          <p:sp>
            <p:nvSpPr>
              <p:cNvPr id="34043" name="Rectangle 251"/>
              <p:cNvSpPr>
                <a:spLocks noChangeArrowheads="1"/>
              </p:cNvSpPr>
              <p:nvPr/>
            </p:nvSpPr>
            <p:spPr bwMode="auto">
              <a:xfrm>
                <a:off x="2043" y="4077"/>
                <a:ext cx="7" cy="4"/>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s-EC"/>
              </a:p>
            </p:txBody>
          </p:sp>
          <p:sp>
            <p:nvSpPr>
              <p:cNvPr id="34044" name="Line 252"/>
              <p:cNvSpPr>
                <a:spLocks noChangeShapeType="1"/>
              </p:cNvSpPr>
              <p:nvPr/>
            </p:nvSpPr>
            <p:spPr bwMode="auto">
              <a:xfrm>
                <a:off x="2462" y="4077"/>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s-EC"/>
              </a:p>
            </p:txBody>
          </p:sp>
          <p:sp>
            <p:nvSpPr>
              <p:cNvPr id="34045" name="Rectangle 253"/>
              <p:cNvSpPr>
                <a:spLocks noChangeArrowheads="1"/>
              </p:cNvSpPr>
              <p:nvPr/>
            </p:nvSpPr>
            <p:spPr bwMode="auto">
              <a:xfrm>
                <a:off x="2462" y="4077"/>
                <a:ext cx="7" cy="4"/>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s-EC"/>
              </a:p>
            </p:txBody>
          </p:sp>
          <p:sp>
            <p:nvSpPr>
              <p:cNvPr id="34046" name="Line 254"/>
              <p:cNvSpPr>
                <a:spLocks noChangeShapeType="1"/>
              </p:cNvSpPr>
              <p:nvPr/>
            </p:nvSpPr>
            <p:spPr bwMode="auto">
              <a:xfrm>
                <a:off x="2881" y="4077"/>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s-EC"/>
              </a:p>
            </p:txBody>
          </p:sp>
          <p:sp>
            <p:nvSpPr>
              <p:cNvPr id="34047" name="Rectangle 255"/>
              <p:cNvSpPr>
                <a:spLocks noChangeArrowheads="1"/>
              </p:cNvSpPr>
              <p:nvPr/>
            </p:nvSpPr>
            <p:spPr bwMode="auto">
              <a:xfrm>
                <a:off x="2881" y="4077"/>
                <a:ext cx="6" cy="4"/>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s-EC"/>
              </a:p>
            </p:txBody>
          </p:sp>
          <p:sp>
            <p:nvSpPr>
              <p:cNvPr id="34048" name="Line 256"/>
              <p:cNvSpPr>
                <a:spLocks noChangeShapeType="1"/>
              </p:cNvSpPr>
              <p:nvPr/>
            </p:nvSpPr>
            <p:spPr bwMode="auto">
              <a:xfrm>
                <a:off x="3300" y="4077"/>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s-EC"/>
              </a:p>
            </p:txBody>
          </p:sp>
          <p:sp>
            <p:nvSpPr>
              <p:cNvPr id="34049" name="Rectangle 257"/>
              <p:cNvSpPr>
                <a:spLocks noChangeArrowheads="1"/>
              </p:cNvSpPr>
              <p:nvPr/>
            </p:nvSpPr>
            <p:spPr bwMode="auto">
              <a:xfrm>
                <a:off x="3300" y="4077"/>
                <a:ext cx="6" cy="4"/>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s-EC"/>
              </a:p>
            </p:txBody>
          </p:sp>
          <p:sp>
            <p:nvSpPr>
              <p:cNvPr id="34050" name="Line 258"/>
              <p:cNvSpPr>
                <a:spLocks noChangeShapeType="1"/>
              </p:cNvSpPr>
              <p:nvPr/>
            </p:nvSpPr>
            <p:spPr bwMode="auto">
              <a:xfrm>
                <a:off x="3718" y="4077"/>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s-EC"/>
              </a:p>
            </p:txBody>
          </p:sp>
          <p:sp>
            <p:nvSpPr>
              <p:cNvPr id="34051" name="Rectangle 259"/>
              <p:cNvSpPr>
                <a:spLocks noChangeArrowheads="1"/>
              </p:cNvSpPr>
              <p:nvPr/>
            </p:nvSpPr>
            <p:spPr bwMode="auto">
              <a:xfrm>
                <a:off x="3718" y="4077"/>
                <a:ext cx="7" cy="4"/>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s-EC"/>
              </a:p>
            </p:txBody>
          </p:sp>
          <p:sp>
            <p:nvSpPr>
              <p:cNvPr id="34052" name="Line 260"/>
              <p:cNvSpPr>
                <a:spLocks noChangeShapeType="1"/>
              </p:cNvSpPr>
              <p:nvPr/>
            </p:nvSpPr>
            <p:spPr bwMode="auto">
              <a:xfrm>
                <a:off x="4137" y="4077"/>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s-EC"/>
              </a:p>
            </p:txBody>
          </p:sp>
          <p:sp>
            <p:nvSpPr>
              <p:cNvPr id="34053" name="Rectangle 261"/>
              <p:cNvSpPr>
                <a:spLocks noChangeArrowheads="1"/>
              </p:cNvSpPr>
              <p:nvPr/>
            </p:nvSpPr>
            <p:spPr bwMode="auto">
              <a:xfrm>
                <a:off x="4137" y="4077"/>
                <a:ext cx="7" cy="4"/>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s-EC"/>
              </a:p>
            </p:txBody>
          </p:sp>
          <p:sp>
            <p:nvSpPr>
              <p:cNvPr id="34054" name="Line 262"/>
              <p:cNvSpPr>
                <a:spLocks noChangeShapeType="1"/>
              </p:cNvSpPr>
              <p:nvPr/>
            </p:nvSpPr>
            <p:spPr bwMode="auto">
              <a:xfrm>
                <a:off x="4556" y="4077"/>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s-EC"/>
              </a:p>
            </p:txBody>
          </p:sp>
          <p:sp>
            <p:nvSpPr>
              <p:cNvPr id="34055" name="Rectangle 263"/>
              <p:cNvSpPr>
                <a:spLocks noChangeArrowheads="1"/>
              </p:cNvSpPr>
              <p:nvPr/>
            </p:nvSpPr>
            <p:spPr bwMode="auto">
              <a:xfrm>
                <a:off x="4556" y="4077"/>
                <a:ext cx="7" cy="4"/>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s-EC"/>
              </a:p>
            </p:txBody>
          </p:sp>
          <p:sp>
            <p:nvSpPr>
              <p:cNvPr id="34056" name="Line 264"/>
              <p:cNvSpPr>
                <a:spLocks noChangeShapeType="1"/>
              </p:cNvSpPr>
              <p:nvPr/>
            </p:nvSpPr>
            <p:spPr bwMode="auto">
              <a:xfrm>
                <a:off x="4975" y="4077"/>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s-EC"/>
              </a:p>
            </p:txBody>
          </p:sp>
          <p:sp>
            <p:nvSpPr>
              <p:cNvPr id="34057" name="Rectangle 265"/>
              <p:cNvSpPr>
                <a:spLocks noChangeArrowheads="1"/>
              </p:cNvSpPr>
              <p:nvPr/>
            </p:nvSpPr>
            <p:spPr bwMode="auto">
              <a:xfrm>
                <a:off x="4975" y="4077"/>
                <a:ext cx="6" cy="4"/>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s-EC"/>
              </a:p>
            </p:txBody>
          </p:sp>
          <p:sp>
            <p:nvSpPr>
              <p:cNvPr id="34058" name="Line 266"/>
              <p:cNvSpPr>
                <a:spLocks noChangeShapeType="1"/>
              </p:cNvSpPr>
              <p:nvPr/>
            </p:nvSpPr>
            <p:spPr bwMode="auto">
              <a:xfrm>
                <a:off x="5394" y="4077"/>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s-EC"/>
              </a:p>
            </p:txBody>
          </p:sp>
          <p:sp>
            <p:nvSpPr>
              <p:cNvPr id="34059" name="Rectangle 267"/>
              <p:cNvSpPr>
                <a:spLocks noChangeArrowheads="1"/>
              </p:cNvSpPr>
              <p:nvPr/>
            </p:nvSpPr>
            <p:spPr bwMode="auto">
              <a:xfrm>
                <a:off x="5394" y="4077"/>
                <a:ext cx="6" cy="4"/>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s-EC"/>
              </a:p>
            </p:txBody>
          </p:sp>
          <p:sp>
            <p:nvSpPr>
              <p:cNvPr id="34060" name="Line 268"/>
              <p:cNvSpPr>
                <a:spLocks noChangeShapeType="1"/>
              </p:cNvSpPr>
              <p:nvPr/>
            </p:nvSpPr>
            <p:spPr bwMode="auto">
              <a:xfrm>
                <a:off x="5400" y="924"/>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s-EC"/>
              </a:p>
            </p:txBody>
          </p:sp>
          <p:sp>
            <p:nvSpPr>
              <p:cNvPr id="34061" name="Rectangle 269"/>
              <p:cNvSpPr>
                <a:spLocks noChangeArrowheads="1"/>
              </p:cNvSpPr>
              <p:nvPr/>
            </p:nvSpPr>
            <p:spPr bwMode="auto">
              <a:xfrm>
                <a:off x="5400" y="924"/>
                <a:ext cx="7" cy="4"/>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s-EC"/>
              </a:p>
            </p:txBody>
          </p:sp>
          <p:sp>
            <p:nvSpPr>
              <p:cNvPr id="34062" name="Line 270"/>
              <p:cNvSpPr>
                <a:spLocks noChangeShapeType="1"/>
              </p:cNvSpPr>
              <p:nvPr/>
            </p:nvSpPr>
            <p:spPr bwMode="auto">
              <a:xfrm>
                <a:off x="5400" y="1003"/>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s-EC"/>
              </a:p>
            </p:txBody>
          </p:sp>
          <p:sp>
            <p:nvSpPr>
              <p:cNvPr id="34063" name="Rectangle 271"/>
              <p:cNvSpPr>
                <a:spLocks noChangeArrowheads="1"/>
              </p:cNvSpPr>
              <p:nvPr/>
            </p:nvSpPr>
            <p:spPr bwMode="auto">
              <a:xfrm>
                <a:off x="5400" y="1003"/>
                <a:ext cx="7" cy="3"/>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s-EC"/>
              </a:p>
            </p:txBody>
          </p:sp>
          <p:sp>
            <p:nvSpPr>
              <p:cNvPr id="34064" name="Line 272"/>
              <p:cNvSpPr>
                <a:spLocks noChangeShapeType="1"/>
              </p:cNvSpPr>
              <p:nvPr/>
            </p:nvSpPr>
            <p:spPr bwMode="auto">
              <a:xfrm>
                <a:off x="5400" y="1081"/>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s-EC"/>
              </a:p>
            </p:txBody>
          </p:sp>
          <p:sp>
            <p:nvSpPr>
              <p:cNvPr id="34065" name="Rectangle 273"/>
              <p:cNvSpPr>
                <a:spLocks noChangeArrowheads="1"/>
              </p:cNvSpPr>
              <p:nvPr/>
            </p:nvSpPr>
            <p:spPr bwMode="auto">
              <a:xfrm>
                <a:off x="5400" y="1081"/>
                <a:ext cx="7" cy="4"/>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s-EC"/>
              </a:p>
            </p:txBody>
          </p:sp>
          <p:sp>
            <p:nvSpPr>
              <p:cNvPr id="34066" name="Line 274"/>
              <p:cNvSpPr>
                <a:spLocks noChangeShapeType="1"/>
              </p:cNvSpPr>
              <p:nvPr/>
            </p:nvSpPr>
            <p:spPr bwMode="auto">
              <a:xfrm>
                <a:off x="5400" y="1264"/>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s-EC"/>
              </a:p>
            </p:txBody>
          </p:sp>
          <p:sp>
            <p:nvSpPr>
              <p:cNvPr id="34067" name="Rectangle 275"/>
              <p:cNvSpPr>
                <a:spLocks noChangeArrowheads="1"/>
              </p:cNvSpPr>
              <p:nvPr/>
            </p:nvSpPr>
            <p:spPr bwMode="auto">
              <a:xfrm>
                <a:off x="5400" y="1264"/>
                <a:ext cx="7" cy="4"/>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s-EC"/>
              </a:p>
            </p:txBody>
          </p:sp>
          <p:sp>
            <p:nvSpPr>
              <p:cNvPr id="34068" name="Line 276"/>
              <p:cNvSpPr>
                <a:spLocks noChangeShapeType="1"/>
              </p:cNvSpPr>
              <p:nvPr/>
            </p:nvSpPr>
            <p:spPr bwMode="auto">
              <a:xfrm>
                <a:off x="5400" y="1342"/>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s-EC"/>
              </a:p>
            </p:txBody>
          </p:sp>
          <p:sp>
            <p:nvSpPr>
              <p:cNvPr id="34069" name="Rectangle 277"/>
              <p:cNvSpPr>
                <a:spLocks noChangeArrowheads="1"/>
              </p:cNvSpPr>
              <p:nvPr/>
            </p:nvSpPr>
            <p:spPr bwMode="auto">
              <a:xfrm>
                <a:off x="5400" y="1342"/>
                <a:ext cx="7" cy="4"/>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s-EC"/>
              </a:p>
            </p:txBody>
          </p:sp>
          <p:sp>
            <p:nvSpPr>
              <p:cNvPr id="34070" name="Line 278"/>
              <p:cNvSpPr>
                <a:spLocks noChangeShapeType="1"/>
              </p:cNvSpPr>
              <p:nvPr/>
            </p:nvSpPr>
            <p:spPr bwMode="auto">
              <a:xfrm>
                <a:off x="5400" y="1643"/>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s-EC"/>
              </a:p>
            </p:txBody>
          </p:sp>
          <p:sp>
            <p:nvSpPr>
              <p:cNvPr id="34071" name="Rectangle 279"/>
              <p:cNvSpPr>
                <a:spLocks noChangeArrowheads="1"/>
              </p:cNvSpPr>
              <p:nvPr/>
            </p:nvSpPr>
            <p:spPr bwMode="auto">
              <a:xfrm>
                <a:off x="5400" y="1643"/>
                <a:ext cx="7" cy="4"/>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s-EC"/>
              </a:p>
            </p:txBody>
          </p:sp>
          <p:sp>
            <p:nvSpPr>
              <p:cNvPr id="34072" name="Line 280"/>
              <p:cNvSpPr>
                <a:spLocks noChangeShapeType="1"/>
              </p:cNvSpPr>
              <p:nvPr/>
            </p:nvSpPr>
            <p:spPr bwMode="auto">
              <a:xfrm>
                <a:off x="5400" y="1870"/>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s-EC"/>
              </a:p>
            </p:txBody>
          </p:sp>
          <p:sp>
            <p:nvSpPr>
              <p:cNvPr id="34073" name="Rectangle 281"/>
              <p:cNvSpPr>
                <a:spLocks noChangeArrowheads="1"/>
              </p:cNvSpPr>
              <p:nvPr/>
            </p:nvSpPr>
            <p:spPr bwMode="auto">
              <a:xfrm>
                <a:off x="5400" y="1870"/>
                <a:ext cx="7" cy="4"/>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s-EC"/>
              </a:p>
            </p:txBody>
          </p:sp>
          <p:sp>
            <p:nvSpPr>
              <p:cNvPr id="34074" name="Line 282"/>
              <p:cNvSpPr>
                <a:spLocks noChangeShapeType="1"/>
              </p:cNvSpPr>
              <p:nvPr/>
            </p:nvSpPr>
            <p:spPr bwMode="auto">
              <a:xfrm>
                <a:off x="5400" y="2022"/>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s-EC"/>
              </a:p>
            </p:txBody>
          </p:sp>
          <p:sp>
            <p:nvSpPr>
              <p:cNvPr id="34075" name="Rectangle 283"/>
              <p:cNvSpPr>
                <a:spLocks noChangeArrowheads="1"/>
              </p:cNvSpPr>
              <p:nvPr/>
            </p:nvSpPr>
            <p:spPr bwMode="auto">
              <a:xfrm>
                <a:off x="5400" y="2022"/>
                <a:ext cx="7" cy="4"/>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s-EC"/>
              </a:p>
            </p:txBody>
          </p:sp>
          <p:sp>
            <p:nvSpPr>
              <p:cNvPr id="34076" name="Line 284"/>
              <p:cNvSpPr>
                <a:spLocks noChangeShapeType="1"/>
              </p:cNvSpPr>
              <p:nvPr/>
            </p:nvSpPr>
            <p:spPr bwMode="auto">
              <a:xfrm>
                <a:off x="5400" y="2175"/>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s-EC"/>
              </a:p>
            </p:txBody>
          </p:sp>
          <p:sp>
            <p:nvSpPr>
              <p:cNvPr id="34077" name="Rectangle 285"/>
              <p:cNvSpPr>
                <a:spLocks noChangeArrowheads="1"/>
              </p:cNvSpPr>
              <p:nvPr/>
            </p:nvSpPr>
            <p:spPr bwMode="auto">
              <a:xfrm>
                <a:off x="5400" y="2175"/>
                <a:ext cx="7" cy="4"/>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s-EC"/>
              </a:p>
            </p:txBody>
          </p:sp>
          <p:sp>
            <p:nvSpPr>
              <p:cNvPr id="34078" name="Line 286"/>
              <p:cNvSpPr>
                <a:spLocks noChangeShapeType="1"/>
              </p:cNvSpPr>
              <p:nvPr/>
            </p:nvSpPr>
            <p:spPr bwMode="auto">
              <a:xfrm>
                <a:off x="5400" y="2401"/>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s-EC"/>
              </a:p>
            </p:txBody>
          </p:sp>
          <p:sp>
            <p:nvSpPr>
              <p:cNvPr id="34079" name="Rectangle 287"/>
              <p:cNvSpPr>
                <a:spLocks noChangeArrowheads="1"/>
              </p:cNvSpPr>
              <p:nvPr/>
            </p:nvSpPr>
            <p:spPr bwMode="auto">
              <a:xfrm>
                <a:off x="5400" y="2401"/>
                <a:ext cx="7" cy="4"/>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s-EC"/>
              </a:p>
            </p:txBody>
          </p:sp>
          <p:sp>
            <p:nvSpPr>
              <p:cNvPr id="34080" name="Line 288"/>
              <p:cNvSpPr>
                <a:spLocks noChangeShapeType="1"/>
              </p:cNvSpPr>
              <p:nvPr/>
            </p:nvSpPr>
            <p:spPr bwMode="auto">
              <a:xfrm>
                <a:off x="5400" y="2479"/>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s-EC"/>
              </a:p>
            </p:txBody>
          </p:sp>
          <p:sp>
            <p:nvSpPr>
              <p:cNvPr id="34081" name="Rectangle 289"/>
              <p:cNvSpPr>
                <a:spLocks noChangeArrowheads="1"/>
              </p:cNvSpPr>
              <p:nvPr/>
            </p:nvSpPr>
            <p:spPr bwMode="auto">
              <a:xfrm>
                <a:off x="5400" y="2479"/>
                <a:ext cx="7" cy="4"/>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s-EC"/>
              </a:p>
            </p:txBody>
          </p:sp>
          <p:sp>
            <p:nvSpPr>
              <p:cNvPr id="34082" name="Line 290"/>
              <p:cNvSpPr>
                <a:spLocks noChangeShapeType="1"/>
              </p:cNvSpPr>
              <p:nvPr/>
            </p:nvSpPr>
            <p:spPr bwMode="auto">
              <a:xfrm>
                <a:off x="5400" y="2929"/>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s-EC"/>
              </a:p>
            </p:txBody>
          </p:sp>
          <p:sp>
            <p:nvSpPr>
              <p:cNvPr id="34083" name="Rectangle 291"/>
              <p:cNvSpPr>
                <a:spLocks noChangeArrowheads="1"/>
              </p:cNvSpPr>
              <p:nvPr/>
            </p:nvSpPr>
            <p:spPr bwMode="auto">
              <a:xfrm>
                <a:off x="5400" y="2929"/>
                <a:ext cx="7" cy="4"/>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s-EC"/>
              </a:p>
            </p:txBody>
          </p:sp>
          <p:sp>
            <p:nvSpPr>
              <p:cNvPr id="34084" name="Line 292"/>
              <p:cNvSpPr>
                <a:spLocks noChangeShapeType="1"/>
              </p:cNvSpPr>
              <p:nvPr/>
            </p:nvSpPr>
            <p:spPr bwMode="auto">
              <a:xfrm>
                <a:off x="5400" y="3007"/>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s-EC"/>
              </a:p>
            </p:txBody>
          </p:sp>
          <p:sp>
            <p:nvSpPr>
              <p:cNvPr id="34085" name="Rectangle 293"/>
              <p:cNvSpPr>
                <a:spLocks noChangeArrowheads="1"/>
              </p:cNvSpPr>
              <p:nvPr/>
            </p:nvSpPr>
            <p:spPr bwMode="auto">
              <a:xfrm>
                <a:off x="5400" y="3007"/>
                <a:ext cx="7" cy="4"/>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s-EC"/>
              </a:p>
            </p:txBody>
          </p:sp>
          <p:sp>
            <p:nvSpPr>
              <p:cNvPr id="34086" name="Line 294"/>
              <p:cNvSpPr>
                <a:spLocks noChangeShapeType="1"/>
              </p:cNvSpPr>
              <p:nvPr/>
            </p:nvSpPr>
            <p:spPr bwMode="auto">
              <a:xfrm>
                <a:off x="5400" y="3159"/>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s-EC"/>
              </a:p>
            </p:txBody>
          </p:sp>
          <p:sp>
            <p:nvSpPr>
              <p:cNvPr id="34087" name="Rectangle 295"/>
              <p:cNvSpPr>
                <a:spLocks noChangeArrowheads="1"/>
              </p:cNvSpPr>
              <p:nvPr/>
            </p:nvSpPr>
            <p:spPr bwMode="auto">
              <a:xfrm>
                <a:off x="5400" y="3159"/>
                <a:ext cx="7" cy="4"/>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s-EC"/>
              </a:p>
            </p:txBody>
          </p:sp>
          <p:sp>
            <p:nvSpPr>
              <p:cNvPr id="34088" name="Line 296"/>
              <p:cNvSpPr>
                <a:spLocks noChangeShapeType="1"/>
              </p:cNvSpPr>
              <p:nvPr/>
            </p:nvSpPr>
            <p:spPr bwMode="auto">
              <a:xfrm>
                <a:off x="5400" y="3312"/>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s-EC"/>
              </a:p>
            </p:txBody>
          </p:sp>
          <p:sp>
            <p:nvSpPr>
              <p:cNvPr id="34089" name="Rectangle 297"/>
              <p:cNvSpPr>
                <a:spLocks noChangeArrowheads="1"/>
              </p:cNvSpPr>
              <p:nvPr/>
            </p:nvSpPr>
            <p:spPr bwMode="auto">
              <a:xfrm>
                <a:off x="5400" y="3312"/>
                <a:ext cx="7" cy="3"/>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s-EC"/>
              </a:p>
            </p:txBody>
          </p:sp>
          <p:sp>
            <p:nvSpPr>
              <p:cNvPr id="34090" name="Line 298"/>
              <p:cNvSpPr>
                <a:spLocks noChangeShapeType="1"/>
              </p:cNvSpPr>
              <p:nvPr/>
            </p:nvSpPr>
            <p:spPr bwMode="auto">
              <a:xfrm>
                <a:off x="5400" y="3464"/>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s-EC"/>
              </a:p>
            </p:txBody>
          </p:sp>
          <p:sp>
            <p:nvSpPr>
              <p:cNvPr id="34091" name="Rectangle 299"/>
              <p:cNvSpPr>
                <a:spLocks noChangeArrowheads="1"/>
              </p:cNvSpPr>
              <p:nvPr/>
            </p:nvSpPr>
            <p:spPr bwMode="auto">
              <a:xfrm>
                <a:off x="5400" y="3464"/>
                <a:ext cx="7" cy="4"/>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s-EC"/>
              </a:p>
            </p:txBody>
          </p:sp>
          <p:sp>
            <p:nvSpPr>
              <p:cNvPr id="34092" name="Line 300"/>
              <p:cNvSpPr>
                <a:spLocks noChangeShapeType="1"/>
              </p:cNvSpPr>
              <p:nvPr/>
            </p:nvSpPr>
            <p:spPr bwMode="auto">
              <a:xfrm>
                <a:off x="5400" y="3690"/>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s-EC"/>
              </a:p>
            </p:txBody>
          </p:sp>
          <p:sp>
            <p:nvSpPr>
              <p:cNvPr id="34093" name="Rectangle 301"/>
              <p:cNvSpPr>
                <a:spLocks noChangeArrowheads="1"/>
              </p:cNvSpPr>
              <p:nvPr/>
            </p:nvSpPr>
            <p:spPr bwMode="auto">
              <a:xfrm>
                <a:off x="5400" y="3690"/>
                <a:ext cx="7" cy="4"/>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s-EC"/>
              </a:p>
            </p:txBody>
          </p:sp>
          <p:sp>
            <p:nvSpPr>
              <p:cNvPr id="34094" name="Line 302"/>
              <p:cNvSpPr>
                <a:spLocks noChangeShapeType="1"/>
              </p:cNvSpPr>
              <p:nvPr/>
            </p:nvSpPr>
            <p:spPr bwMode="auto">
              <a:xfrm>
                <a:off x="5400" y="3843"/>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s-EC"/>
              </a:p>
            </p:txBody>
          </p:sp>
          <p:sp>
            <p:nvSpPr>
              <p:cNvPr id="34095" name="Rectangle 303"/>
              <p:cNvSpPr>
                <a:spLocks noChangeArrowheads="1"/>
              </p:cNvSpPr>
              <p:nvPr/>
            </p:nvSpPr>
            <p:spPr bwMode="auto">
              <a:xfrm>
                <a:off x="5400" y="3843"/>
                <a:ext cx="7" cy="4"/>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s-EC"/>
              </a:p>
            </p:txBody>
          </p:sp>
          <p:sp>
            <p:nvSpPr>
              <p:cNvPr id="34096" name="Line 304"/>
              <p:cNvSpPr>
                <a:spLocks noChangeShapeType="1"/>
              </p:cNvSpPr>
              <p:nvPr/>
            </p:nvSpPr>
            <p:spPr bwMode="auto">
              <a:xfrm>
                <a:off x="5400" y="3995"/>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s-EC"/>
              </a:p>
            </p:txBody>
          </p:sp>
          <p:sp>
            <p:nvSpPr>
              <p:cNvPr id="34097" name="Rectangle 305"/>
              <p:cNvSpPr>
                <a:spLocks noChangeArrowheads="1"/>
              </p:cNvSpPr>
              <p:nvPr/>
            </p:nvSpPr>
            <p:spPr bwMode="auto">
              <a:xfrm>
                <a:off x="5400" y="3995"/>
                <a:ext cx="7" cy="4"/>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s-EC"/>
              </a:p>
            </p:txBody>
          </p:sp>
          <p:sp>
            <p:nvSpPr>
              <p:cNvPr id="34098" name="Line 306"/>
              <p:cNvSpPr>
                <a:spLocks noChangeShapeType="1"/>
              </p:cNvSpPr>
              <p:nvPr/>
            </p:nvSpPr>
            <p:spPr bwMode="auto">
              <a:xfrm>
                <a:off x="5400" y="4073"/>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s-EC"/>
              </a:p>
            </p:txBody>
          </p:sp>
          <p:sp>
            <p:nvSpPr>
              <p:cNvPr id="34099" name="Rectangle 307"/>
              <p:cNvSpPr>
                <a:spLocks noChangeArrowheads="1"/>
              </p:cNvSpPr>
              <p:nvPr/>
            </p:nvSpPr>
            <p:spPr bwMode="auto">
              <a:xfrm>
                <a:off x="5400" y="4073"/>
                <a:ext cx="7" cy="4"/>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s-EC"/>
              </a:p>
            </p:txBody>
          </p:sp>
        </p:grpSp>
        <p:sp>
          <p:nvSpPr>
            <p:cNvPr id="34101" name="Rectangle 309"/>
            <p:cNvSpPr>
              <a:spLocks noChangeArrowheads="1"/>
            </p:cNvSpPr>
            <p:nvPr/>
          </p:nvSpPr>
          <p:spPr bwMode="auto">
            <a:xfrm>
              <a:off x="113" y="918"/>
              <a:ext cx="5287" cy="4"/>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s-EC"/>
            </a:p>
          </p:txBody>
        </p:sp>
        <p:sp>
          <p:nvSpPr>
            <p:cNvPr id="34102" name="Rectangle 310"/>
            <p:cNvSpPr>
              <a:spLocks noChangeArrowheads="1"/>
            </p:cNvSpPr>
            <p:nvPr/>
          </p:nvSpPr>
          <p:spPr bwMode="auto">
            <a:xfrm>
              <a:off x="5400" y="3987"/>
              <a:ext cx="103" cy="14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1300" b="0" i="0" u="none" strike="noStrike" cap="none" normalizeH="0" baseline="0" smtClean="0">
                  <a:ln>
                    <a:noFill/>
                  </a:ln>
                  <a:solidFill>
                    <a:srgbClr val="000000"/>
                  </a:solidFill>
                  <a:effectLst/>
                  <a:latin typeface="Times New Roman" pitchFamily="18" charset="0"/>
                  <a:cs typeface="Arial" pitchFamily="34" charset="0"/>
                </a:rPr>
                <a:t> </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Matriz de evaluación de factores externos</a:t>
            </a:r>
            <a:endParaRPr lang="es-EC" dirty="0"/>
          </a:p>
        </p:txBody>
      </p:sp>
      <p:pic>
        <p:nvPicPr>
          <p:cNvPr id="34819" name="Picture 3"/>
          <p:cNvPicPr>
            <a:picLocks noGrp="1" noChangeAspect="1" noChangeArrowheads="1"/>
          </p:cNvPicPr>
          <p:nvPr>
            <p:ph sz="quarter" idx="1"/>
          </p:nvPr>
        </p:nvPicPr>
        <p:blipFill>
          <a:blip r:embed="rId2" cstate="print"/>
          <a:srcRect/>
          <a:stretch>
            <a:fillRect/>
          </a:stretch>
        </p:blipFill>
        <p:spPr bwMode="auto">
          <a:xfrm>
            <a:off x="467544" y="1340768"/>
            <a:ext cx="8136904" cy="532859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1560" y="260648"/>
            <a:ext cx="7467600" cy="580926"/>
          </a:xfrm>
        </p:spPr>
        <p:txBody>
          <a:bodyPr/>
          <a:lstStyle/>
          <a:p>
            <a:pPr algn="ctr"/>
            <a:r>
              <a:rPr lang="es-ES" dirty="0" smtClean="0"/>
              <a:t>Matriz de síntesis estratégica</a:t>
            </a:r>
            <a:endParaRPr lang="es-EC" dirty="0"/>
          </a:p>
        </p:txBody>
      </p:sp>
      <p:pic>
        <p:nvPicPr>
          <p:cNvPr id="35842" name="Picture 2"/>
          <p:cNvPicPr>
            <a:picLocks noGrp="1" noChangeAspect="1" noChangeArrowheads="1"/>
          </p:cNvPicPr>
          <p:nvPr>
            <p:ph sz="quarter" idx="1"/>
          </p:nvPr>
        </p:nvPicPr>
        <p:blipFill>
          <a:blip r:embed="rId2" cstate="print"/>
          <a:srcRect/>
          <a:stretch>
            <a:fillRect/>
          </a:stretch>
        </p:blipFill>
        <p:spPr bwMode="auto">
          <a:xfrm>
            <a:off x="179512" y="836712"/>
            <a:ext cx="8352928" cy="602128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88640"/>
            <a:ext cx="8229600" cy="638944"/>
          </a:xfrm>
        </p:spPr>
        <p:txBody>
          <a:bodyPr/>
          <a:lstStyle/>
          <a:p>
            <a:pPr algn="ctr"/>
            <a:r>
              <a:rPr lang="es-EC" b="1" dirty="0" smtClean="0"/>
              <a:t>Conclusiones</a:t>
            </a:r>
            <a:endParaRPr lang="es-EC" b="1" dirty="0"/>
          </a:p>
        </p:txBody>
      </p:sp>
      <p:graphicFrame>
        <p:nvGraphicFramePr>
          <p:cNvPr id="4" name="3 Marcador de contenido"/>
          <p:cNvGraphicFramePr>
            <a:graphicFrameLocks noGrp="1"/>
          </p:cNvGraphicFramePr>
          <p:nvPr>
            <p:ph sz="quarter" idx="1"/>
          </p:nvPr>
        </p:nvGraphicFramePr>
        <p:xfrm>
          <a:off x="457200" y="980728"/>
          <a:ext cx="8229600" cy="56612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67544" y="1916832"/>
            <a:ext cx="8229600" cy="4525963"/>
          </a:xfrm>
        </p:spPr>
        <p:txBody>
          <a:bodyPr>
            <a:normAutofit/>
          </a:bodyPr>
          <a:lstStyle/>
          <a:p>
            <a:pPr algn="ctr">
              <a:buNone/>
            </a:pPr>
            <a:r>
              <a:rPr lang="es-EC" sz="11500" b="1" i="1" dirty="0" smtClean="0"/>
              <a:t>GRACIAS</a:t>
            </a:r>
            <a:endParaRPr lang="es-EC" sz="11500" b="1" i="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60784" y="116632"/>
            <a:ext cx="7467600" cy="1143000"/>
          </a:xfrm>
        </p:spPr>
        <p:txBody>
          <a:bodyPr>
            <a:noAutofit/>
          </a:bodyPr>
          <a:lstStyle/>
          <a:p>
            <a:pPr algn="ctr"/>
            <a:r>
              <a:rPr lang="es-EC" sz="3200" b="1" dirty="0" smtClean="0"/>
              <a:t>Funcionamiento de la Seguridad Social</a:t>
            </a:r>
            <a:endParaRPr lang="es-EC" sz="3200" b="1" dirty="0"/>
          </a:p>
        </p:txBody>
      </p:sp>
      <p:pic>
        <p:nvPicPr>
          <p:cNvPr id="2059" name="Picture 11" descr="http://3.bp.blogspot.com/-CfEfi7RO8Rg/TioXw60NvjI/AAAAAAAAAF4/MiOOcyYGYAQ/s320/OBLIGACIONES+DEL+EMPLEADOR...jpeg"/>
          <p:cNvPicPr>
            <a:picLocks noChangeAspect="1" noChangeArrowheads="1"/>
          </p:cNvPicPr>
          <p:nvPr/>
        </p:nvPicPr>
        <p:blipFill>
          <a:blip r:embed="rId2" cstate="print"/>
          <a:srcRect/>
          <a:stretch>
            <a:fillRect/>
          </a:stretch>
        </p:blipFill>
        <p:spPr bwMode="auto">
          <a:xfrm>
            <a:off x="3013720" y="1472580"/>
            <a:ext cx="838200" cy="876300"/>
          </a:xfrm>
          <a:prstGeom prst="rect">
            <a:avLst/>
          </a:prstGeom>
          <a:noFill/>
        </p:spPr>
      </p:pic>
      <p:pic>
        <p:nvPicPr>
          <p:cNvPr id="2055" name="Picture 7" descr="http://us.123rf.com/400wm/400/400/krutikof/krutikof1101/krutikof110100001/8677822-hombre-funcionario-empleado-de-stands-sonriendo-sosteniendo-un-maletin.jpg"/>
          <p:cNvPicPr>
            <a:picLocks noChangeAspect="1" noChangeArrowheads="1"/>
          </p:cNvPicPr>
          <p:nvPr/>
        </p:nvPicPr>
        <p:blipFill>
          <a:blip r:embed="rId3" cstate="print"/>
          <a:srcRect/>
          <a:stretch>
            <a:fillRect/>
          </a:stretch>
        </p:blipFill>
        <p:spPr bwMode="auto">
          <a:xfrm>
            <a:off x="4055933" y="3262114"/>
            <a:ext cx="838200" cy="742950"/>
          </a:xfrm>
          <a:prstGeom prst="rect">
            <a:avLst/>
          </a:prstGeom>
          <a:noFill/>
        </p:spPr>
      </p:pic>
      <p:pic>
        <p:nvPicPr>
          <p:cNvPr id="2054" name="il_fi" descr="http://d3hwjhbdctrs0q.cloudfront.net/wp-content/uploads/2012/03/03_23_trabajador_discapacitado.gif"/>
          <p:cNvPicPr>
            <a:picLocks noChangeAspect="1" noChangeArrowheads="1"/>
          </p:cNvPicPr>
          <p:nvPr/>
        </p:nvPicPr>
        <p:blipFill>
          <a:blip r:embed="rId4" cstate="print"/>
          <a:srcRect/>
          <a:stretch>
            <a:fillRect/>
          </a:stretch>
        </p:blipFill>
        <p:spPr bwMode="auto">
          <a:xfrm>
            <a:off x="6216173" y="3262114"/>
            <a:ext cx="1200150" cy="742950"/>
          </a:xfrm>
          <a:prstGeom prst="rect">
            <a:avLst/>
          </a:prstGeom>
          <a:noFill/>
        </p:spPr>
      </p:pic>
      <p:sp>
        <p:nvSpPr>
          <p:cNvPr id="2060" name="AutoShape 12"/>
          <p:cNvSpPr>
            <a:spLocks noChangeShapeType="1"/>
          </p:cNvSpPr>
          <p:nvPr/>
        </p:nvSpPr>
        <p:spPr bwMode="auto">
          <a:xfrm>
            <a:off x="3928492" y="2060848"/>
            <a:ext cx="571500" cy="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s-EC"/>
          </a:p>
        </p:txBody>
      </p:sp>
      <p:sp>
        <p:nvSpPr>
          <p:cNvPr id="2061" name="Text Box 13"/>
          <p:cNvSpPr txBox="1">
            <a:spLocks noChangeArrowheads="1"/>
          </p:cNvSpPr>
          <p:nvPr/>
        </p:nvSpPr>
        <p:spPr bwMode="auto">
          <a:xfrm>
            <a:off x="4829150" y="1781572"/>
            <a:ext cx="1543050" cy="4953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C"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CONTRIBUCIÓN SOBRE NÓMINAS</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2062" name="AutoShape 14"/>
          <p:cNvSpPr>
            <a:spLocks noChangeShapeType="1"/>
          </p:cNvSpPr>
          <p:nvPr/>
        </p:nvSpPr>
        <p:spPr bwMode="auto">
          <a:xfrm>
            <a:off x="5568101" y="2327920"/>
            <a:ext cx="0" cy="38100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s-EC"/>
          </a:p>
        </p:txBody>
      </p:sp>
      <p:sp>
        <p:nvSpPr>
          <p:cNvPr id="2056" name="AutoShape 8"/>
          <p:cNvSpPr>
            <a:spLocks noChangeShapeType="1"/>
          </p:cNvSpPr>
          <p:nvPr/>
        </p:nvSpPr>
        <p:spPr bwMode="auto">
          <a:xfrm>
            <a:off x="4776013" y="2780928"/>
            <a:ext cx="1619250" cy="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s-EC"/>
          </a:p>
        </p:txBody>
      </p:sp>
      <p:sp>
        <p:nvSpPr>
          <p:cNvPr id="2057" name="AutoShape 9"/>
          <p:cNvSpPr>
            <a:spLocks noChangeShapeType="1"/>
          </p:cNvSpPr>
          <p:nvPr/>
        </p:nvSpPr>
        <p:spPr bwMode="auto">
          <a:xfrm>
            <a:off x="4776013" y="2780928"/>
            <a:ext cx="0" cy="20002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s-EC"/>
          </a:p>
        </p:txBody>
      </p:sp>
      <p:sp>
        <p:nvSpPr>
          <p:cNvPr id="2058" name="AutoShape 10"/>
          <p:cNvSpPr>
            <a:spLocks noChangeShapeType="1"/>
          </p:cNvSpPr>
          <p:nvPr/>
        </p:nvSpPr>
        <p:spPr bwMode="auto">
          <a:xfrm>
            <a:off x="6432197" y="2796927"/>
            <a:ext cx="0" cy="20002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s-EC"/>
          </a:p>
        </p:txBody>
      </p:sp>
      <p:sp>
        <p:nvSpPr>
          <p:cNvPr id="2052" name="AutoShape 4"/>
          <p:cNvSpPr>
            <a:spLocks noChangeShapeType="1"/>
          </p:cNvSpPr>
          <p:nvPr/>
        </p:nvSpPr>
        <p:spPr bwMode="auto">
          <a:xfrm>
            <a:off x="4427983" y="4365104"/>
            <a:ext cx="780077" cy="432048"/>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s-EC"/>
          </a:p>
        </p:txBody>
      </p:sp>
      <p:sp>
        <p:nvSpPr>
          <p:cNvPr id="2053" name="AutoShape 5"/>
          <p:cNvSpPr>
            <a:spLocks noChangeShapeType="1"/>
          </p:cNvSpPr>
          <p:nvPr/>
        </p:nvSpPr>
        <p:spPr bwMode="auto">
          <a:xfrm flipH="1">
            <a:off x="5525040" y="4365104"/>
            <a:ext cx="559128" cy="432048"/>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s-EC"/>
          </a:p>
        </p:txBody>
      </p:sp>
      <p:sp>
        <p:nvSpPr>
          <p:cNvPr id="2051" name="Text Box 3"/>
          <p:cNvSpPr txBox="1">
            <a:spLocks noChangeArrowheads="1"/>
          </p:cNvSpPr>
          <p:nvPr/>
        </p:nvSpPr>
        <p:spPr bwMode="auto">
          <a:xfrm>
            <a:off x="4647599" y="4919067"/>
            <a:ext cx="1352550" cy="23812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C"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AFILIADOS</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2049" name="Text Box 1"/>
          <p:cNvSpPr txBox="1">
            <a:spLocks noChangeArrowheads="1"/>
          </p:cNvSpPr>
          <p:nvPr/>
        </p:nvSpPr>
        <p:spPr bwMode="auto">
          <a:xfrm>
            <a:off x="4530248" y="5567139"/>
            <a:ext cx="1685925" cy="23812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PERCIBEN PRESTACIONES</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2050" name="AutoShape 2"/>
          <p:cNvSpPr>
            <a:spLocks noChangeShapeType="1"/>
          </p:cNvSpPr>
          <p:nvPr/>
        </p:nvSpPr>
        <p:spPr bwMode="auto">
          <a:xfrm>
            <a:off x="5486568" y="5231482"/>
            <a:ext cx="9525" cy="28575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s-EC"/>
          </a:p>
        </p:txBody>
      </p:sp>
      <p:sp>
        <p:nvSpPr>
          <p:cNvPr id="2063" name="Rectangle 1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2064" name="Rectangle 16"/>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C"/>
          </a:p>
        </p:txBody>
      </p:sp>
      <p:sp>
        <p:nvSpPr>
          <p:cNvPr id="2065" name="Rectangle 17"/>
          <p:cNvSpPr>
            <a:spLocks noChangeArrowheads="1"/>
          </p:cNvSpPr>
          <p:nvPr/>
        </p:nvSpPr>
        <p:spPr bwMode="auto">
          <a:xfrm>
            <a:off x="0" y="13335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2066" name="Rectangle 18"/>
          <p:cNvSpPr>
            <a:spLocks noChangeArrowheads="1"/>
          </p:cNvSpPr>
          <p:nvPr/>
        </p:nvSpPr>
        <p:spPr bwMode="auto">
          <a:xfrm>
            <a:off x="2915816" y="2134597"/>
            <a:ext cx="18002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EC"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C"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EMPLEADOR</a:t>
            </a:r>
            <a:endParaRPr kumimoji="0" lang="es-EC"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C"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s-EC"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67" name="Rectangle 19"/>
          <p:cNvSpPr>
            <a:spLocks noChangeArrowheads="1"/>
          </p:cNvSpPr>
          <p:nvPr/>
        </p:nvSpPr>
        <p:spPr bwMode="auto">
          <a:xfrm>
            <a:off x="0" y="2076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C"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2068" name="Rectangle 20"/>
          <p:cNvSpPr>
            <a:spLocks noChangeArrowheads="1"/>
          </p:cNvSpPr>
          <p:nvPr/>
        </p:nvSpPr>
        <p:spPr bwMode="auto">
          <a:xfrm>
            <a:off x="0" y="2819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2069" name="Rectangle 21"/>
          <p:cNvSpPr>
            <a:spLocks noChangeArrowheads="1"/>
          </p:cNvSpPr>
          <p:nvPr/>
        </p:nvSpPr>
        <p:spPr bwMode="auto">
          <a:xfrm>
            <a:off x="3911917" y="3842464"/>
            <a:ext cx="4044459" cy="7386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EMPLEADO</a:t>
            </a:r>
            <a:r>
              <a:rPr kumimoji="0" lang="es-EC" sz="12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es-EC"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EMPLEADO DISCAPACITADO</a:t>
            </a:r>
            <a:endParaRPr kumimoji="0" lang="es-EC"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C"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70" name="Rectangle 22"/>
          <p:cNvSpPr>
            <a:spLocks noChangeArrowheads="1"/>
          </p:cNvSpPr>
          <p:nvPr/>
        </p:nvSpPr>
        <p:spPr bwMode="auto">
          <a:xfrm>
            <a:off x="0" y="2819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Arial" pitchFamily="34" charset="0"/>
                <a:cs typeface="Arial" pitchFamily="34" charset="0"/>
              </a:rPr>
              <a:t/>
            </a:r>
            <a:br>
              <a:rPr kumimoji="0" lang="es-EC" sz="800" b="0" i="0" u="none" strike="noStrike" cap="none" normalizeH="0" baseline="0" smtClean="0">
                <a:ln>
                  <a:noFill/>
                </a:ln>
                <a:solidFill>
                  <a:schemeClr val="tx1"/>
                </a:solidFill>
                <a:effectLst/>
                <a:latin typeface="Arial" pitchFamily="34" charset="0"/>
                <a:cs typeface="Arial" pitchFamily="34" charset="0"/>
              </a:rPr>
            </a:br>
            <a:endParaRPr kumimoji="0" lang="es-EC"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2071" name="Rectangle 23"/>
          <p:cNvSpPr>
            <a:spLocks noChangeArrowheads="1"/>
          </p:cNvSpPr>
          <p:nvPr/>
        </p:nvSpPr>
        <p:spPr bwMode="auto">
          <a:xfrm>
            <a:off x="0" y="2819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C"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C" sz="1200" b="1" i="0" u="none" strike="noStrike" cap="none" normalizeH="0" baseline="0" smtClean="0">
                <a:ln>
                  <a:noFill/>
                </a:ln>
                <a:solidFill>
                  <a:schemeClr val="tx1"/>
                </a:solidFill>
                <a:effectLst/>
                <a:latin typeface="Times New Roman" pitchFamily="18" charset="0"/>
                <a:cs typeface="Times New Roman" pitchFamily="18" charset="0"/>
              </a:rPr>
              <a:t>	</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26" name="25 CuadroTexto"/>
          <p:cNvSpPr txBox="1"/>
          <p:nvPr/>
        </p:nvSpPr>
        <p:spPr>
          <a:xfrm>
            <a:off x="323528" y="2996952"/>
            <a:ext cx="2736304" cy="286232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just"/>
            <a:r>
              <a:rPr lang="es-ES" dirty="0" smtClean="0"/>
              <a:t>El Hospital San Francisco actualmente está diseñado para atender a una población de 500 mil personas del norte de la ciudad y para descongestionar al Hospital Carlos Andrade Marín (HCAM)</a:t>
            </a:r>
            <a:endParaRPr lang="es-EC"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0648"/>
            <a:ext cx="7467600" cy="796950"/>
          </a:xfrm>
        </p:spPr>
        <p:txBody>
          <a:bodyPr>
            <a:normAutofit/>
          </a:bodyPr>
          <a:lstStyle/>
          <a:p>
            <a:pPr algn="ctr"/>
            <a:r>
              <a:rPr lang="es-EC" sz="3200" b="1" dirty="0" smtClean="0"/>
              <a:t>Servicios Hospitalarios</a:t>
            </a:r>
            <a:endParaRPr lang="es-EC" sz="3200" b="1" dirty="0"/>
          </a:p>
        </p:txBody>
      </p:sp>
      <p:graphicFrame>
        <p:nvGraphicFramePr>
          <p:cNvPr id="4" name="3 Tabla"/>
          <p:cNvGraphicFramePr>
            <a:graphicFrameLocks noGrp="1"/>
          </p:cNvGraphicFramePr>
          <p:nvPr/>
        </p:nvGraphicFramePr>
        <p:xfrm>
          <a:off x="1212552" y="1556792"/>
          <a:ext cx="5303663" cy="1950720"/>
        </p:xfrm>
        <a:graphic>
          <a:graphicData uri="http://schemas.openxmlformats.org/drawingml/2006/table">
            <a:tbl>
              <a:tblPr>
                <a:tableStyleId>{3C2FFA5D-87B4-456A-9821-1D502468CF0F}</a:tableStyleId>
              </a:tblPr>
              <a:tblGrid>
                <a:gridCol w="3445032"/>
                <a:gridCol w="1858631"/>
              </a:tblGrid>
              <a:tr h="161925">
                <a:tc gridSpan="2">
                  <a:txBody>
                    <a:bodyPr/>
                    <a:lstStyle/>
                    <a:p>
                      <a:pPr algn="ctr">
                        <a:lnSpc>
                          <a:spcPct val="200000"/>
                        </a:lnSpc>
                        <a:spcAft>
                          <a:spcPts val="0"/>
                        </a:spcAft>
                      </a:pPr>
                      <a:r>
                        <a:rPr lang="es-EC" sz="1600" b="1" dirty="0" smtClean="0">
                          <a:latin typeface="+mn-lt"/>
                          <a:ea typeface="+mn-ea"/>
                          <a:cs typeface="+mn-cs"/>
                        </a:rPr>
                        <a:t>HSFQ</a:t>
                      </a:r>
                      <a:endParaRPr lang="es-EC" sz="1600" b="1" dirty="0">
                        <a:latin typeface="Calibri"/>
                        <a:ea typeface="Calibri"/>
                        <a:cs typeface="Times New Roman"/>
                      </a:endParaRPr>
                    </a:p>
                  </a:txBody>
                  <a:tcPr marL="44450" marR="44450" marT="0" marB="0" anchor="b"/>
                </a:tc>
                <a:tc hMerge="1">
                  <a:txBody>
                    <a:bodyPr/>
                    <a:lstStyle/>
                    <a:p>
                      <a:pPr algn="ctr">
                        <a:lnSpc>
                          <a:spcPct val="200000"/>
                        </a:lnSpc>
                        <a:spcAft>
                          <a:spcPts val="0"/>
                        </a:spcAft>
                      </a:pPr>
                      <a:endParaRPr lang="es-EC" sz="1600" b="1" dirty="0">
                        <a:latin typeface="Calibri"/>
                        <a:ea typeface="Calibri"/>
                        <a:cs typeface="Times New Roman"/>
                      </a:endParaRPr>
                    </a:p>
                  </a:txBody>
                  <a:tcPr marL="44450" marR="44450" marT="0" marB="0" anchor="b"/>
                </a:tc>
              </a:tr>
              <a:tr h="161925">
                <a:tc>
                  <a:txBody>
                    <a:bodyPr/>
                    <a:lstStyle/>
                    <a:p>
                      <a:pPr algn="ctr">
                        <a:lnSpc>
                          <a:spcPct val="200000"/>
                        </a:lnSpc>
                        <a:spcAft>
                          <a:spcPts val="0"/>
                        </a:spcAft>
                      </a:pPr>
                      <a:r>
                        <a:rPr lang="es-EC" sz="1600" b="1" dirty="0" smtClean="0"/>
                        <a:t>CAMAS</a:t>
                      </a:r>
                      <a:endParaRPr lang="es-EC" sz="1600" b="1" dirty="0">
                        <a:latin typeface="Calibri"/>
                        <a:ea typeface="Calibri"/>
                        <a:cs typeface="Times New Roman"/>
                      </a:endParaRPr>
                    </a:p>
                  </a:txBody>
                  <a:tcPr marL="44450" marR="44450" marT="0" marB="0" anchor="b"/>
                </a:tc>
                <a:tc>
                  <a:txBody>
                    <a:bodyPr/>
                    <a:lstStyle/>
                    <a:p>
                      <a:pPr algn="ctr">
                        <a:lnSpc>
                          <a:spcPct val="200000"/>
                        </a:lnSpc>
                        <a:spcAft>
                          <a:spcPts val="0"/>
                        </a:spcAft>
                      </a:pPr>
                      <a:r>
                        <a:rPr lang="es-EC" sz="1600" dirty="0" smtClean="0"/>
                        <a:t>128</a:t>
                      </a:r>
                      <a:endParaRPr lang="es-EC" sz="1600" dirty="0">
                        <a:latin typeface="Calibri"/>
                        <a:ea typeface="Calibri"/>
                        <a:cs typeface="Times New Roman"/>
                      </a:endParaRPr>
                    </a:p>
                  </a:txBody>
                  <a:tcPr marL="44450" marR="44450" marT="0" marB="0" anchor="b"/>
                </a:tc>
              </a:tr>
              <a:tr h="161925">
                <a:tc>
                  <a:txBody>
                    <a:bodyPr/>
                    <a:lstStyle/>
                    <a:p>
                      <a:pPr algn="ctr">
                        <a:lnSpc>
                          <a:spcPct val="200000"/>
                        </a:lnSpc>
                        <a:spcAft>
                          <a:spcPts val="0"/>
                        </a:spcAft>
                      </a:pPr>
                      <a:r>
                        <a:rPr lang="es-EC" sz="1600" b="1" dirty="0" smtClean="0">
                          <a:latin typeface="+mn-lt"/>
                          <a:ea typeface="+mn-ea"/>
                          <a:cs typeface="+mn-cs"/>
                        </a:rPr>
                        <a:t>ESPECIALIDADES</a:t>
                      </a:r>
                      <a:endParaRPr lang="es-EC" sz="1600" b="1" dirty="0">
                        <a:latin typeface="Calibri"/>
                        <a:ea typeface="Calibri"/>
                        <a:cs typeface="Times New Roman"/>
                      </a:endParaRPr>
                    </a:p>
                  </a:txBody>
                  <a:tcPr marL="44450" marR="44450" marT="0" marB="0" anchor="b"/>
                </a:tc>
                <a:tc>
                  <a:txBody>
                    <a:bodyPr/>
                    <a:lstStyle/>
                    <a:p>
                      <a:pPr algn="ctr">
                        <a:lnSpc>
                          <a:spcPct val="200000"/>
                        </a:lnSpc>
                        <a:spcAft>
                          <a:spcPts val="0"/>
                        </a:spcAft>
                      </a:pPr>
                      <a:r>
                        <a:rPr lang="es-EC" sz="1600" dirty="0" smtClean="0"/>
                        <a:t>36</a:t>
                      </a:r>
                    </a:p>
                  </a:txBody>
                  <a:tcPr marL="44450" marR="44450" marT="0" marB="0" anchor="b"/>
                </a:tc>
              </a:tr>
              <a:tr h="161925">
                <a:tc>
                  <a:txBody>
                    <a:bodyPr/>
                    <a:lstStyle/>
                    <a:p>
                      <a:pPr marL="0" marR="0" indent="0" algn="ctr" defTabSz="914400" rtl="0" eaLnBrk="1" fontAlgn="auto" latinLnBrk="0" hangingPunct="1">
                        <a:lnSpc>
                          <a:spcPct val="200000"/>
                        </a:lnSpc>
                        <a:spcBef>
                          <a:spcPts val="0"/>
                        </a:spcBef>
                        <a:spcAft>
                          <a:spcPts val="0"/>
                        </a:spcAft>
                        <a:buClrTx/>
                        <a:buSzTx/>
                        <a:buFontTx/>
                        <a:buNone/>
                        <a:tabLst/>
                        <a:defRPr/>
                      </a:pPr>
                      <a:r>
                        <a:rPr lang="es-EC" sz="1600" b="1" dirty="0" smtClean="0"/>
                        <a:t>PERSONAL</a:t>
                      </a:r>
                      <a:endParaRPr lang="es-EC" sz="1600" b="1" dirty="0" smtClean="0">
                        <a:latin typeface="Calibri"/>
                        <a:ea typeface="Calibri"/>
                        <a:cs typeface="Times New Roman"/>
                      </a:endParaRPr>
                    </a:p>
                  </a:txBody>
                  <a:tcPr marL="44450" marR="44450" marT="0" marB="0" anchor="b"/>
                </a:tc>
                <a:tc>
                  <a:txBody>
                    <a:bodyPr/>
                    <a:lstStyle/>
                    <a:p>
                      <a:pPr algn="ctr">
                        <a:lnSpc>
                          <a:spcPct val="200000"/>
                        </a:lnSpc>
                        <a:spcAft>
                          <a:spcPts val="0"/>
                        </a:spcAft>
                      </a:pPr>
                      <a:r>
                        <a:rPr lang="es-EC" sz="1600" dirty="0" smtClean="0"/>
                        <a:t>740</a:t>
                      </a:r>
                    </a:p>
                  </a:txBody>
                  <a:tcPr marL="44450" marR="44450" marT="0" marB="0" anchor="b"/>
                </a:tc>
              </a:tr>
            </a:tbl>
          </a:graphicData>
        </a:graphic>
      </p:graphicFrame>
      <p:pic>
        <p:nvPicPr>
          <p:cNvPr id="1027" name="Picture 3" descr="C:\Program Files (x86)\Microsoft Office\MEDIA\CAGCAT10\j0235319.wmf"/>
          <p:cNvPicPr>
            <a:picLocks noChangeAspect="1" noChangeArrowheads="1"/>
          </p:cNvPicPr>
          <p:nvPr/>
        </p:nvPicPr>
        <p:blipFill>
          <a:blip r:embed="rId2" cstate="print"/>
          <a:srcRect/>
          <a:stretch>
            <a:fillRect/>
          </a:stretch>
        </p:blipFill>
        <p:spPr bwMode="auto">
          <a:xfrm>
            <a:off x="2843808" y="3861048"/>
            <a:ext cx="3513101" cy="2736304"/>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76808" y="274638"/>
            <a:ext cx="7467600" cy="1143000"/>
          </a:xfrm>
        </p:spPr>
        <p:txBody>
          <a:bodyPr>
            <a:normAutofit/>
          </a:bodyPr>
          <a:lstStyle/>
          <a:p>
            <a:pPr algn="ctr"/>
            <a:r>
              <a:rPr lang="es-EC" b="1" dirty="0" smtClean="0"/>
              <a:t>Instituto Ecuatoriano de Seguridad Social-HSFQ</a:t>
            </a:r>
            <a:endParaRPr lang="es-EC" b="1" dirty="0"/>
          </a:p>
        </p:txBody>
      </p:sp>
      <p:sp>
        <p:nvSpPr>
          <p:cNvPr id="3" name="2 Marcador de contenido"/>
          <p:cNvSpPr>
            <a:spLocks noGrp="1"/>
          </p:cNvSpPr>
          <p:nvPr>
            <p:ph sz="quarter" idx="1"/>
          </p:nvPr>
        </p:nvSpPr>
        <p:spPr>
          <a:xfrm>
            <a:off x="3131840" y="1927373"/>
            <a:ext cx="4978896" cy="4525963"/>
          </a:xfrm>
        </p:spPr>
        <p:txBody>
          <a:bodyPr>
            <a:normAutofit fontScale="92500" lnSpcReduction="10000"/>
          </a:bodyPr>
          <a:lstStyle/>
          <a:p>
            <a:pPr algn="just"/>
            <a:r>
              <a:rPr lang="es-EC" dirty="0" smtClean="0">
                <a:latin typeface="Arial" pitchFamily="34" charset="0"/>
                <a:cs typeface="Arial" pitchFamily="34" charset="0"/>
              </a:rPr>
              <a:t>Responsable de la prestación seguro general obligatorio y en cumplimiento de la Constitución vigente debe asumir el seguro universal.</a:t>
            </a:r>
          </a:p>
          <a:p>
            <a:pPr algn="just"/>
            <a:r>
              <a:rPr lang="es-ES" dirty="0" smtClean="0">
                <a:latin typeface="Arial" pitchFamily="34" charset="0"/>
                <a:cs typeface="Arial" pitchFamily="34" charset="0"/>
              </a:rPr>
              <a:t>El Hospital será administrado hasta finales del año 2013 por la firma española </a:t>
            </a:r>
            <a:r>
              <a:rPr lang="es-ES" dirty="0" err="1" smtClean="0">
                <a:latin typeface="Arial" pitchFamily="34" charset="0"/>
                <a:cs typeface="Arial" pitchFamily="34" charset="0"/>
              </a:rPr>
              <a:t>Makiber</a:t>
            </a:r>
            <a:r>
              <a:rPr lang="es-ES" dirty="0" smtClean="0">
                <a:latin typeface="Arial" pitchFamily="34" charset="0"/>
                <a:cs typeface="Arial" pitchFamily="34" charset="0"/>
              </a:rPr>
              <a:t> fecha en la que culmina su contrato de gestión. A partir de ahí las personas que trabajarán en la parte gerencial del hospital serán nueve y el pago por esta administración bordeará los $800 mil.</a:t>
            </a:r>
            <a:endParaRPr lang="es-EC" dirty="0" smtClean="0">
              <a:latin typeface="Arial" pitchFamily="34" charset="0"/>
              <a:cs typeface="Arial" pitchFamily="34" charset="0"/>
            </a:endParaRPr>
          </a:p>
          <a:p>
            <a:endParaRPr lang="es-EC" dirty="0"/>
          </a:p>
        </p:txBody>
      </p:sp>
      <p:pic>
        <p:nvPicPr>
          <p:cNvPr id="53250" name="Picture 2" descr="http://www.cconstruccion.net/portal/images/logo_iess.gif">
            <a:hlinkClick r:id="rId2"/>
          </p:cNvPr>
          <p:cNvPicPr>
            <a:picLocks noChangeAspect="1" noChangeArrowheads="1"/>
          </p:cNvPicPr>
          <p:nvPr/>
        </p:nvPicPr>
        <p:blipFill>
          <a:blip r:embed="rId3" cstate="print"/>
          <a:srcRect/>
          <a:stretch>
            <a:fillRect/>
          </a:stretch>
        </p:blipFill>
        <p:spPr bwMode="auto">
          <a:xfrm>
            <a:off x="251520" y="2276872"/>
            <a:ext cx="2880320" cy="3672408"/>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1187625" y="1371600"/>
            <a:ext cx="6912768" cy="4505672"/>
          </a:xfrm>
          <a:prstGeom prst="rect">
            <a:avLst/>
          </a:prstGeom>
          <a:noFill/>
          <a:ln w="9525">
            <a:noFill/>
            <a:miter lim="800000"/>
            <a:headEnd/>
            <a:tailEnd/>
          </a:ln>
          <a:effectLst/>
        </p:spPr>
      </p:pic>
      <p:sp>
        <p:nvSpPr>
          <p:cNvPr id="9" name="8 Rectángulo"/>
          <p:cNvSpPr/>
          <p:nvPr/>
        </p:nvSpPr>
        <p:spPr>
          <a:xfrm>
            <a:off x="2267744" y="692696"/>
            <a:ext cx="4742004" cy="369332"/>
          </a:xfrm>
          <a:prstGeom prst="rect">
            <a:avLst/>
          </a:prstGeom>
        </p:spPr>
        <p:txBody>
          <a:bodyPr wrap="none">
            <a:spAutoFit/>
          </a:bodyPr>
          <a:lstStyle/>
          <a:p>
            <a:r>
              <a:rPr lang="es-ES" b="1" dirty="0" smtClean="0"/>
              <a:t>Proceso de investigación de mercados</a:t>
            </a:r>
            <a:endParaRPr lang="es-EC"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p:txBody>
          <a:bodyPr/>
          <a:lstStyle/>
          <a:p>
            <a:pPr algn="ctr"/>
            <a:r>
              <a:rPr lang="es-EC" b="1" dirty="0" smtClean="0"/>
              <a:t>Marco Lógico</a:t>
            </a:r>
            <a:endParaRPr lang="es-EC" b="1" dirty="0"/>
          </a:p>
        </p:txBody>
      </p:sp>
      <p:graphicFrame>
        <p:nvGraphicFramePr>
          <p:cNvPr id="7" name="6 Tabla"/>
          <p:cNvGraphicFramePr>
            <a:graphicFrameLocks noGrp="1"/>
          </p:cNvGraphicFramePr>
          <p:nvPr/>
        </p:nvGraphicFramePr>
        <p:xfrm>
          <a:off x="1187624" y="2057400"/>
          <a:ext cx="6984776" cy="3243809"/>
        </p:xfrm>
        <a:graphic>
          <a:graphicData uri="http://schemas.openxmlformats.org/drawingml/2006/table">
            <a:tbl>
              <a:tblPr/>
              <a:tblGrid>
                <a:gridCol w="1729175"/>
                <a:gridCol w="1729175"/>
                <a:gridCol w="1729975"/>
                <a:gridCol w="1796451"/>
              </a:tblGrid>
              <a:tr h="432508">
                <a:tc>
                  <a:txBody>
                    <a:bodyPr/>
                    <a:lstStyle/>
                    <a:p>
                      <a:pPr algn="ctr">
                        <a:spcAft>
                          <a:spcPts val="0"/>
                        </a:spcAft>
                      </a:pPr>
                      <a:r>
                        <a:rPr lang="es-ES" sz="1200" b="1" dirty="0">
                          <a:latin typeface="Times New Roman"/>
                          <a:ea typeface="Times New Roman"/>
                        </a:rPr>
                        <a:t>Grupos de involucrados</a:t>
                      </a:r>
                      <a:endParaRPr lang="es-EC" sz="1200" dirty="0">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00"/>
                    </a:solidFill>
                  </a:tcPr>
                </a:tc>
                <a:tc>
                  <a:txBody>
                    <a:bodyPr/>
                    <a:lstStyle/>
                    <a:p>
                      <a:pPr algn="ctr">
                        <a:spcAft>
                          <a:spcPts val="0"/>
                        </a:spcAft>
                      </a:pPr>
                      <a:r>
                        <a:rPr lang="es-ES" sz="1200" b="1">
                          <a:latin typeface="Times New Roman"/>
                          <a:ea typeface="Times New Roman"/>
                        </a:rPr>
                        <a:t>Problema</a:t>
                      </a:r>
                      <a:endParaRPr lang="es-EC" sz="1200">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00"/>
                    </a:solidFill>
                  </a:tcPr>
                </a:tc>
                <a:tc>
                  <a:txBody>
                    <a:bodyPr/>
                    <a:lstStyle/>
                    <a:p>
                      <a:pPr algn="ctr">
                        <a:spcAft>
                          <a:spcPts val="0"/>
                        </a:spcAft>
                      </a:pPr>
                      <a:r>
                        <a:rPr lang="es-ES" sz="1200" b="1">
                          <a:latin typeface="Times New Roman"/>
                          <a:ea typeface="Times New Roman"/>
                        </a:rPr>
                        <a:t>Interés</a:t>
                      </a:r>
                      <a:endParaRPr lang="es-EC" sz="1200">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00"/>
                    </a:solidFill>
                  </a:tcPr>
                </a:tc>
                <a:tc>
                  <a:txBody>
                    <a:bodyPr/>
                    <a:lstStyle/>
                    <a:p>
                      <a:pPr algn="ctr">
                        <a:spcAft>
                          <a:spcPts val="0"/>
                        </a:spcAft>
                      </a:pPr>
                      <a:r>
                        <a:rPr lang="es-ES" sz="1200" b="1">
                          <a:latin typeface="Times New Roman"/>
                          <a:ea typeface="Times New Roman"/>
                        </a:rPr>
                        <a:t>Recursos/Mandatos</a:t>
                      </a:r>
                      <a:endParaRPr lang="es-EC" sz="1200">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00"/>
                    </a:solidFill>
                  </a:tcPr>
                </a:tc>
              </a:tr>
              <a:tr h="648762">
                <a:tc>
                  <a:txBody>
                    <a:bodyPr/>
                    <a:lstStyle/>
                    <a:p>
                      <a:pPr algn="ctr">
                        <a:spcAft>
                          <a:spcPts val="0"/>
                        </a:spcAft>
                      </a:pPr>
                      <a:r>
                        <a:rPr lang="es-ES" sz="1200">
                          <a:latin typeface="Times New Roman"/>
                          <a:ea typeface="Times New Roman"/>
                        </a:rPr>
                        <a:t>Pacientes que se encuentran con quebrantos de salud</a:t>
                      </a:r>
                      <a:endParaRPr lang="es-EC" sz="1200">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dirty="0">
                          <a:latin typeface="Times New Roman"/>
                          <a:ea typeface="Times New Roman"/>
                        </a:rPr>
                        <a:t>Alta demanda de servicio de atención médica</a:t>
                      </a:r>
                      <a:endParaRPr lang="es-EC" sz="1200" dirty="0">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latin typeface="Times New Roman"/>
                          <a:ea typeface="Times New Roman"/>
                        </a:rPr>
                        <a:t>Disponer de una atención eficiente y oportuna de salud</a:t>
                      </a:r>
                      <a:endParaRPr lang="es-EC" sz="1200">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latin typeface="Times New Roman"/>
                          <a:ea typeface="Times New Roman"/>
                        </a:rPr>
                        <a:t>Presupuesto, médicos y capacidad logística</a:t>
                      </a:r>
                      <a:endParaRPr lang="es-EC" sz="1200">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8762">
                <a:tc>
                  <a:txBody>
                    <a:bodyPr/>
                    <a:lstStyle/>
                    <a:p>
                      <a:pPr algn="ctr">
                        <a:spcAft>
                          <a:spcPts val="0"/>
                        </a:spcAft>
                      </a:pPr>
                      <a:r>
                        <a:rPr lang="es-ES" sz="1200">
                          <a:latin typeface="Times New Roman"/>
                          <a:ea typeface="Times New Roman"/>
                        </a:rPr>
                        <a:t>Profesionales de la salud</a:t>
                      </a:r>
                      <a:endParaRPr lang="es-EC" sz="1200">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200">
                          <a:latin typeface="Times New Roman"/>
                          <a:ea typeface="Times New Roman"/>
                        </a:rPr>
                        <a:t>Ofrecer un servicio de calidad </a:t>
                      </a:r>
                      <a:endParaRPr lang="es-EC" sz="1200">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latin typeface="Times New Roman"/>
                          <a:ea typeface="Times New Roman"/>
                        </a:rPr>
                        <a:t>Ofrecer de una atención eficiente y oportuna</a:t>
                      </a:r>
                      <a:endParaRPr lang="es-EC" sz="1200">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latin typeface="Times New Roman"/>
                          <a:ea typeface="Times New Roman"/>
                        </a:rPr>
                        <a:t>Presupuesto, médicos y capacidad logística</a:t>
                      </a:r>
                      <a:endParaRPr lang="es-EC" sz="1200">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5015">
                <a:tc>
                  <a:txBody>
                    <a:bodyPr/>
                    <a:lstStyle/>
                    <a:p>
                      <a:pPr algn="ctr">
                        <a:spcAft>
                          <a:spcPts val="0"/>
                        </a:spcAft>
                      </a:pPr>
                      <a:r>
                        <a:rPr lang="es-ES" sz="1200">
                          <a:latin typeface="Times New Roman"/>
                          <a:ea typeface="Times New Roman"/>
                        </a:rPr>
                        <a:t>Directivos del Hospital San Francisco de Quito</a:t>
                      </a:r>
                      <a:endParaRPr lang="es-EC" sz="1200">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latin typeface="Times New Roman"/>
                          <a:ea typeface="Times New Roman"/>
                        </a:rPr>
                        <a:t>Creación de la segunda etapa </a:t>
                      </a:r>
                      <a:endParaRPr lang="es-EC" sz="1200">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latin typeface="Times New Roman"/>
                          <a:ea typeface="Times New Roman"/>
                        </a:rPr>
                        <a:t>Atención de nuevas especialidades médicas</a:t>
                      </a:r>
                      <a:endParaRPr lang="es-EC" sz="1200">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latin typeface="Times New Roman"/>
                          <a:ea typeface="Times New Roman"/>
                        </a:rPr>
                        <a:t>Presupuesto, personal y capacidad logística y relación con ingenieros</a:t>
                      </a:r>
                      <a:endParaRPr lang="es-EC" sz="1200">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8762">
                <a:tc>
                  <a:txBody>
                    <a:bodyPr/>
                    <a:lstStyle/>
                    <a:p>
                      <a:pPr algn="ctr">
                        <a:spcAft>
                          <a:spcPts val="0"/>
                        </a:spcAft>
                      </a:pPr>
                      <a:r>
                        <a:rPr lang="es-ES" sz="1200">
                          <a:latin typeface="Times New Roman"/>
                          <a:ea typeface="Times New Roman"/>
                        </a:rPr>
                        <a:t>Accionistas del Hospital San Francisco de Quito</a:t>
                      </a:r>
                      <a:endParaRPr lang="es-EC" sz="1200">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latin typeface="Times New Roman"/>
                          <a:ea typeface="Times New Roman"/>
                        </a:rPr>
                        <a:t>Utilidad / pérdida de la inversión</a:t>
                      </a:r>
                      <a:endParaRPr lang="es-EC" sz="1200">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latin typeface="Times New Roman"/>
                          <a:ea typeface="Times New Roman"/>
                        </a:rPr>
                        <a:t>Obtener una rentabilidad razonable</a:t>
                      </a:r>
                      <a:endParaRPr lang="es-EC" sz="1200">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dirty="0">
                          <a:latin typeface="Times New Roman"/>
                          <a:ea typeface="Times New Roman"/>
                        </a:rPr>
                        <a:t>Toma de decisiones eficaces</a:t>
                      </a:r>
                      <a:endParaRPr lang="es-EC" sz="1200" dirty="0">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4577" name="Rectangle 1"/>
          <p:cNvSpPr>
            <a:spLocks noChangeArrowheads="1"/>
          </p:cNvSpPr>
          <p:nvPr/>
        </p:nvSpPr>
        <p:spPr bwMode="auto">
          <a:xfrm>
            <a:off x="179512" y="1254254"/>
            <a:ext cx="3110647" cy="984837"/>
          </a:xfrm>
          <a:prstGeom prst="rect">
            <a:avLst/>
          </a:prstGeom>
          <a:noFill/>
          <a:ln w="9525">
            <a:noFill/>
            <a:miter lim="800000"/>
            <a:headEnd/>
            <a:tailEnd/>
          </a:ln>
          <a:effectLst/>
        </p:spPr>
        <p:txBody>
          <a:bodyPr vert="horz" wrap="square" lIns="442773" tIns="152352" rIns="91440" bIns="0" numCol="1" anchor="ctr" anchorCtr="0" compatLnSpc="1">
            <a:prstTxWarp prst="textNoShape">
              <a:avLst/>
            </a:prstTxWarp>
            <a:spAutoFit/>
          </a:bodyPr>
          <a:lstStyle/>
          <a:p>
            <a:pPr marL="914400" marR="0" lvl="2" indent="0" defTabSz="914400" rtl="0" eaLnBrk="1" fontAlgn="base" latinLnBrk="0" hangingPunct="1">
              <a:lnSpc>
                <a:spcPct val="100000"/>
              </a:lnSpc>
              <a:spcBef>
                <a:spcPct val="0"/>
              </a:spcBef>
              <a:spcAft>
                <a:spcPct val="0"/>
              </a:spcAft>
              <a:buClrTx/>
              <a:buSzTx/>
              <a:tabLst/>
            </a:pPr>
            <a:r>
              <a:rPr kumimoji="0" lang="es-ES"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a:t>
            </a:r>
            <a:r>
              <a:rPr kumimoji="0" lang="es-ES" b="1" i="0" u="none" strike="noStrike" cap="none" normalizeH="0" baseline="0" dirty="0" smtClean="0" bmk="">
                <a:ln>
                  <a:noFill/>
                </a:ln>
                <a:solidFill>
                  <a:schemeClr val="tx1"/>
                </a:solidFill>
                <a:effectLst/>
                <a:latin typeface="Times New Roman" pitchFamily="18" charset="0"/>
                <a:ea typeface="Calibri" pitchFamily="34" charset="0"/>
                <a:cs typeface="Times New Roman" pitchFamily="18" charset="0"/>
              </a:rPr>
              <a:t>atriz de involucrados</a:t>
            </a:r>
            <a:endParaRPr kumimoji="0" lang="es-ES" b="1" i="0" u="none" strike="noStrike" cap="none" normalizeH="0" baseline="0" dirty="0" smtClean="0">
              <a:ln>
                <a:noFill/>
              </a:ln>
              <a:solidFill>
                <a:schemeClr val="tx1"/>
              </a:solidFill>
              <a:effectLst/>
              <a:latin typeface="Cambria" pitchFamily="18" charset="0"/>
              <a:ea typeface="Calibri" pitchFamily="34" charset="0"/>
              <a:cs typeface="Arial" pitchFamily="34" charset="0"/>
            </a:endParaRPr>
          </a:p>
          <a:p>
            <a:pPr marL="914400" marR="0" lvl="2" indent="0" algn="ctr" defTabSz="914400" rtl="0" eaLnBrk="0" fontAlgn="base" latinLnBrk="0" hangingPunct="0">
              <a:lnSpc>
                <a:spcPct val="100000"/>
              </a:lnSpc>
              <a:spcBef>
                <a:spcPct val="0"/>
              </a:spcBef>
              <a:spcAft>
                <a:spcPct val="0"/>
              </a:spcAft>
              <a:buClrTx/>
              <a:buSzTx/>
              <a:tabLst/>
            </a:pP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lvl="2" algn="ctr" rtl="0">
              <a:spcBef>
                <a:spcPct val="0"/>
              </a:spcBef>
            </a:pPr>
            <a:r>
              <a:rPr lang="es-ES" b="1" dirty="0"/>
              <a:t>Árbol de problemas</a:t>
            </a:r>
            <a:r>
              <a:rPr lang="es-EC" sz="2000" b="1" dirty="0"/>
              <a:t/>
            </a:r>
            <a:br>
              <a:rPr lang="es-EC" sz="2000" b="1" dirty="0"/>
            </a:br>
            <a:endParaRPr lang="es-EC" dirty="0"/>
          </a:p>
        </p:txBody>
      </p:sp>
      <p:pic>
        <p:nvPicPr>
          <p:cNvPr id="54275" name="Picture 3"/>
          <p:cNvPicPr>
            <a:picLocks noGrp="1" noChangeAspect="1" noChangeArrowheads="1"/>
          </p:cNvPicPr>
          <p:nvPr>
            <p:ph sz="quarter" idx="1"/>
          </p:nvPr>
        </p:nvPicPr>
        <p:blipFill>
          <a:blip r:embed="rId2" cstate="print"/>
          <a:srcRect/>
          <a:stretch>
            <a:fillRect/>
          </a:stretch>
        </p:blipFill>
        <p:spPr bwMode="auto">
          <a:xfrm>
            <a:off x="755577" y="1124744"/>
            <a:ext cx="7416824" cy="526447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lvl="2" algn="ctr" rtl="0">
              <a:spcBef>
                <a:spcPct val="0"/>
              </a:spcBef>
            </a:pPr>
            <a:r>
              <a:rPr lang="es-ES" b="1" dirty="0"/>
              <a:t>Matriz de alternativas</a:t>
            </a:r>
            <a:r>
              <a:rPr lang="es-EC" sz="2000" b="1" dirty="0"/>
              <a:t/>
            </a:r>
            <a:br>
              <a:rPr lang="es-EC" sz="2000" b="1" dirty="0"/>
            </a:br>
            <a:endParaRPr lang="es-EC" dirty="0"/>
          </a:p>
        </p:txBody>
      </p:sp>
      <p:pic>
        <p:nvPicPr>
          <p:cNvPr id="55299" name="Picture 3"/>
          <p:cNvPicPr>
            <a:picLocks noGrp="1" noChangeAspect="1" noChangeArrowheads="1"/>
          </p:cNvPicPr>
          <p:nvPr>
            <p:ph sz="quarter" idx="1"/>
          </p:nvPr>
        </p:nvPicPr>
        <p:blipFill>
          <a:blip r:embed="rId2" cstate="print"/>
          <a:srcRect/>
          <a:stretch>
            <a:fillRect/>
          </a:stretch>
        </p:blipFill>
        <p:spPr bwMode="auto">
          <a:xfrm>
            <a:off x="899592" y="1124744"/>
            <a:ext cx="7200800" cy="399152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2184</TotalTime>
  <Words>772</Words>
  <Application>Microsoft Office PowerPoint</Application>
  <PresentationFormat>Presentación en pantalla (4:3)</PresentationFormat>
  <Paragraphs>271</Paragraphs>
  <Slides>25</Slides>
  <Notes>0</Notes>
  <HiddenSlides>0</HiddenSlides>
  <MMClips>0</MMClips>
  <ScaleCrop>false</ScaleCrop>
  <HeadingPairs>
    <vt:vector size="4" baseType="variant">
      <vt:variant>
        <vt:lpstr>Tema</vt:lpstr>
      </vt:variant>
      <vt:variant>
        <vt:i4>1</vt:i4>
      </vt:variant>
      <vt:variant>
        <vt:lpstr>Títulos de diapositiva</vt:lpstr>
      </vt:variant>
      <vt:variant>
        <vt:i4>25</vt:i4>
      </vt:variant>
    </vt:vector>
  </HeadingPairs>
  <TitlesOfParts>
    <vt:vector size="26" baseType="lpstr">
      <vt:lpstr>Mirador</vt:lpstr>
      <vt:lpstr>  ESTUDIO DE FACTIBILIDAD PARA LA CREACIÓN DE UNA SEGUNDA ETAPA PARA EL HOSPITAL SAN FRANCISCO DE QUITO PARA SATISFACER LA DEMANDA DE LA POBLACIÓN ADSCRITA DEL NORTE DE QUITO </vt:lpstr>
      <vt:lpstr>Introducción</vt:lpstr>
      <vt:lpstr>Funcionamiento de la Seguridad Social</vt:lpstr>
      <vt:lpstr>Servicios Hospitalarios</vt:lpstr>
      <vt:lpstr>Instituto Ecuatoriano de Seguridad Social-HSFQ</vt:lpstr>
      <vt:lpstr>Presentación de PowerPoint</vt:lpstr>
      <vt:lpstr>Marco Lógico</vt:lpstr>
      <vt:lpstr>Árbol de problemas </vt:lpstr>
      <vt:lpstr>Matriz de alternativas </vt:lpstr>
      <vt:lpstr>Matriz del marco lógico </vt:lpstr>
      <vt:lpstr>Objetivo General</vt:lpstr>
      <vt:lpstr>Presentación de PowerPoint</vt:lpstr>
      <vt:lpstr>demanda que puede atender el HSFQ</vt:lpstr>
      <vt:lpstr>Población de referencia real para el HSFQ</vt:lpstr>
      <vt:lpstr> ANALISIS UNIVARIADO</vt:lpstr>
      <vt:lpstr>Presentación de PowerPoint</vt:lpstr>
      <vt:lpstr>Área médica</vt:lpstr>
      <vt:lpstr>Análisis bivariado </vt:lpstr>
      <vt:lpstr>Presentación de PowerPoint</vt:lpstr>
      <vt:lpstr>Varianza </vt:lpstr>
      <vt:lpstr>Análisis situacional  </vt:lpstr>
      <vt:lpstr>Matriz de evaluación de factores externos</vt:lpstr>
      <vt:lpstr>Matriz de síntesis estratégica</vt:lpstr>
      <vt:lpstr>Conclusiones</vt:lpstr>
      <vt:lpstr>Presentación de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Jubilación por edades</dc:title>
  <dc:creator>Andrea Mendoza</dc:creator>
  <cp:lastModifiedBy>COSTOS</cp:lastModifiedBy>
  <cp:revision>135</cp:revision>
  <dcterms:created xsi:type="dcterms:W3CDTF">2013-04-19T13:59:30Z</dcterms:created>
  <dcterms:modified xsi:type="dcterms:W3CDTF">2015-07-13T14:59:36Z</dcterms:modified>
</cp:coreProperties>
</file>