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 id="262" r:id="rId7"/>
    <p:sldId id="263" r:id="rId8"/>
    <p:sldId id="264" r:id="rId9"/>
    <p:sldId id="265" r:id="rId10"/>
    <p:sldId id="268" r:id="rId11"/>
    <p:sldId id="269" r:id="rId12"/>
    <p:sldId id="281" r:id="rId13"/>
    <p:sldId id="282"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4" r:id="rId27"/>
    <p:sldId id="285" r:id="rId28"/>
    <p:sldId id="288" r:id="rId29"/>
    <p:sldId id="289" r:id="rId30"/>
    <p:sldId id="290" r:id="rId31"/>
    <p:sldId id="311" r:id="rId32"/>
    <p:sldId id="313" r:id="rId33"/>
    <p:sldId id="312" r:id="rId34"/>
    <p:sldId id="314" r:id="rId35"/>
    <p:sldId id="315" r:id="rId36"/>
    <p:sldId id="316" r:id="rId37"/>
    <p:sldId id="317" r:id="rId38"/>
    <p:sldId id="318" r:id="rId39"/>
    <p:sldId id="319" r:id="rId40"/>
    <p:sldId id="320" r:id="rId41"/>
    <p:sldId id="321" r:id="rId42"/>
    <p:sldId id="322" r:id="rId43"/>
    <p:sldId id="349"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9" r:id="rId60"/>
    <p:sldId id="340" r:id="rId61"/>
    <p:sldId id="341" r:id="rId62"/>
    <p:sldId id="342" r:id="rId63"/>
    <p:sldId id="343" r:id="rId64"/>
    <p:sldId id="344" r:id="rId65"/>
    <p:sldId id="348" r:id="rId66"/>
    <p:sldId id="345" r:id="rId67"/>
    <p:sldId id="346" r:id="rId6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5" autoAdjust="0"/>
    <p:restoredTop sz="89250" autoAdjust="0"/>
  </p:normalViewPr>
  <p:slideViewPr>
    <p:cSldViewPr>
      <p:cViewPr varScale="1">
        <p:scale>
          <a:sx n="51" d="100"/>
          <a:sy n="51" d="100"/>
        </p:scale>
        <p:origin x="-10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7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UKITA%20BEBE\Desktop\Tabular%20Te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UKITA%20BEBE\Desktop\Tabular%20Te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UKITA%20BEBE\Desktop\Tabular%20Te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TESIS%202015\tabulacion%20test%20de%20burno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TESIS%202015\tabulacion%20test%20de%20burno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TESIS%202015\tabulacion%20test%20de%20burn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34"/>
  <c:chart>
    <c:title>
      <c:layout/>
    </c:title>
    <c:view3D>
      <c:rotX val="30"/>
      <c:perspective val="30"/>
    </c:view3D>
    <c:plotArea>
      <c:layout/>
      <c:pie3DChart>
        <c:varyColors val="1"/>
        <c:ser>
          <c:idx val="0"/>
          <c:order val="0"/>
          <c:tx>
            <c:v>PREFERENCIAS EN EL TIEMPO LIBRE</c:v>
          </c:tx>
          <c:explosion val="25"/>
          <c:cat>
            <c:strRef>
              <c:f>'Primnera Pregunta'!$D$10:$D$11</c:f>
              <c:strCache>
                <c:ptCount val="2"/>
                <c:pt idx="0">
                  <c:v>Solo</c:v>
                </c:pt>
                <c:pt idx="1">
                  <c:v>Acompañado</c:v>
                </c:pt>
              </c:strCache>
            </c:strRef>
          </c:cat>
          <c:val>
            <c:numRef>
              <c:f>'Primnera Pregunta'!$E$10:$E$11</c:f>
              <c:numCache>
                <c:formatCode>General</c:formatCode>
                <c:ptCount val="2"/>
                <c:pt idx="0">
                  <c:v>36</c:v>
                </c:pt>
                <c:pt idx="1">
                  <c:v>104</c:v>
                </c:pt>
              </c:numCache>
            </c:numRef>
          </c:val>
        </c:ser>
        <c:dLbls>
          <c:showPercent val="1"/>
        </c:dLbls>
      </c:pie3DChart>
    </c:plotArea>
    <c:legend>
      <c:legendPos val="t"/>
      <c:layout/>
    </c:legend>
    <c:plotVisOnly val="1"/>
  </c:chart>
  <c:txPr>
    <a:bodyPr/>
    <a:lstStyle/>
    <a:p>
      <a:pPr>
        <a:defRPr sz="1200">
          <a:latin typeface="Arial" pitchFamily="34" charset="0"/>
          <a:cs typeface="Arial" pitchFamily="34" charset="0"/>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5"/>
  <c:chart>
    <c:title>
      <c:layout/>
    </c:title>
    <c:view3D>
      <c:rAngAx val="1"/>
    </c:view3D>
    <c:plotArea>
      <c:layout/>
      <c:bar3DChart>
        <c:barDir val="col"/>
        <c:grouping val="clustered"/>
        <c:ser>
          <c:idx val="0"/>
          <c:order val="0"/>
          <c:tx>
            <c:strRef>
              <c:f>'TOTAL AA Y AP %'!$B$2:$C$2</c:f>
              <c:strCache>
                <c:ptCount val="1"/>
                <c:pt idx="0">
                  <c:v>ACTIVIDADES PASIVAS</c:v>
                </c:pt>
              </c:strCache>
            </c:strRef>
          </c:tx>
          <c:dPt>
            <c:idx val="1"/>
            <c:spPr>
              <a:solidFill>
                <a:srgbClr val="92D050"/>
              </a:solidFill>
            </c:spPr>
          </c:dPt>
          <c:dLbls>
            <c:dLbl>
              <c:idx val="0"/>
              <c:layout>
                <c:manualLayout>
                  <c:x val="5.5555555555555558E-3"/>
                  <c:y val="-3.1496062992126005E-2"/>
                </c:manualLayout>
              </c:layout>
              <c:showVal val="1"/>
            </c:dLbl>
            <c:dLbl>
              <c:idx val="1"/>
              <c:layout>
                <c:manualLayout>
                  <c:x val="0"/>
                  <c:y val="-3.1496062992126046E-2"/>
                </c:manualLayout>
              </c:layout>
              <c:showVal val="1"/>
            </c:dLbl>
            <c:txPr>
              <a:bodyPr/>
              <a:lstStyle/>
              <a:p>
                <a:pPr>
                  <a:defRPr sz="1050" b="1"/>
                </a:pPr>
                <a:endParaRPr lang="es-ES"/>
              </a:p>
            </c:txPr>
            <c:showVal val="1"/>
          </c:dLbls>
          <c:cat>
            <c:strRef>
              <c:f>'TOTAL AA Y AP %'!$C$3:$D$3</c:f>
              <c:strCache>
                <c:ptCount val="2"/>
                <c:pt idx="0">
                  <c:v>SOLOS</c:v>
                </c:pt>
                <c:pt idx="1">
                  <c:v>ACOMPAÑADOS</c:v>
                </c:pt>
              </c:strCache>
            </c:strRef>
          </c:cat>
          <c:val>
            <c:numRef>
              <c:f>'TOTAL AA Y AP %'!$C$14:$D$14</c:f>
              <c:numCache>
                <c:formatCode>0.00</c:formatCode>
                <c:ptCount val="2"/>
                <c:pt idx="0">
                  <c:v>18.253968253968257</c:v>
                </c:pt>
                <c:pt idx="1">
                  <c:v>20.576923076922984</c:v>
                </c:pt>
              </c:numCache>
            </c:numRef>
          </c:val>
        </c:ser>
        <c:dLbls>
          <c:showVal val="1"/>
        </c:dLbls>
        <c:shape val="box"/>
        <c:axId val="71947008"/>
        <c:axId val="71948544"/>
        <c:axId val="0"/>
      </c:bar3DChart>
      <c:catAx>
        <c:axId val="71947008"/>
        <c:scaling>
          <c:orientation val="minMax"/>
        </c:scaling>
        <c:axPos val="b"/>
        <c:majorTickMark val="none"/>
        <c:tickLblPos val="nextTo"/>
        <c:crossAx val="71948544"/>
        <c:crosses val="autoZero"/>
        <c:auto val="1"/>
        <c:lblAlgn val="ctr"/>
        <c:lblOffset val="100"/>
      </c:catAx>
      <c:valAx>
        <c:axId val="71948544"/>
        <c:scaling>
          <c:orientation val="minMax"/>
        </c:scaling>
        <c:delete val="1"/>
        <c:axPos val="l"/>
        <c:numFmt formatCode="0.00" sourceLinked="1"/>
        <c:tickLblPos val="none"/>
        <c:crossAx val="71947008"/>
        <c:crosses val="autoZero"/>
        <c:crossBetween val="between"/>
      </c:valAx>
    </c:plotArea>
    <c:legend>
      <c:legendPos val="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4"/>
  <c:chart>
    <c:title>
      <c:layout/>
    </c:title>
    <c:view3D>
      <c:rAngAx val="1"/>
    </c:view3D>
    <c:plotArea>
      <c:layout/>
      <c:bar3DChart>
        <c:barDir val="col"/>
        <c:grouping val="clustered"/>
        <c:ser>
          <c:idx val="0"/>
          <c:order val="0"/>
          <c:tx>
            <c:strRef>
              <c:f>'TOTAL AA Y AP %'!$B$16:$C$16</c:f>
              <c:strCache>
                <c:ptCount val="1"/>
                <c:pt idx="0">
                  <c:v>ACTIVIDADES ACTIVAS</c:v>
                </c:pt>
              </c:strCache>
            </c:strRef>
          </c:tx>
          <c:dPt>
            <c:idx val="1"/>
            <c:spPr>
              <a:solidFill>
                <a:srgbClr val="92D050"/>
              </a:solidFill>
            </c:spPr>
          </c:dPt>
          <c:dLbls>
            <c:dLbl>
              <c:idx val="0"/>
              <c:layout>
                <c:manualLayout>
                  <c:x val="0"/>
                  <c:y val="-4.3795620437956588E-2"/>
                </c:manualLayout>
              </c:layout>
              <c:showVal val="1"/>
            </c:dLbl>
            <c:dLbl>
              <c:idx val="1"/>
              <c:layout>
                <c:manualLayout>
                  <c:x val="0"/>
                  <c:y val="-4.8661800486617855E-2"/>
                </c:manualLayout>
              </c:layout>
              <c:showVal val="1"/>
            </c:dLbl>
            <c:txPr>
              <a:bodyPr/>
              <a:lstStyle/>
              <a:p>
                <a:pPr>
                  <a:defRPr sz="1100" b="1"/>
                </a:pPr>
                <a:endParaRPr lang="es-ES"/>
              </a:p>
            </c:txPr>
            <c:showVal val="1"/>
          </c:dLbls>
          <c:cat>
            <c:strRef>
              <c:f>'TOTAL AA Y AP %'!$C$17:$D$17</c:f>
              <c:strCache>
                <c:ptCount val="2"/>
                <c:pt idx="0">
                  <c:v>SOLOS</c:v>
                </c:pt>
                <c:pt idx="1">
                  <c:v>ACOMPAÑADOS</c:v>
                </c:pt>
              </c:strCache>
            </c:strRef>
          </c:cat>
          <c:val>
            <c:numRef>
              <c:f>'TOTAL AA Y AP %'!$C$29:$D$29</c:f>
              <c:numCache>
                <c:formatCode>0.00</c:formatCode>
                <c:ptCount val="2"/>
                <c:pt idx="0">
                  <c:v>9.8015873015873449</c:v>
                </c:pt>
                <c:pt idx="1">
                  <c:v>15.274725274725274</c:v>
                </c:pt>
              </c:numCache>
            </c:numRef>
          </c:val>
        </c:ser>
        <c:dLbls>
          <c:showVal val="1"/>
        </c:dLbls>
        <c:shape val="box"/>
        <c:axId val="71869952"/>
        <c:axId val="71871488"/>
        <c:axId val="0"/>
      </c:bar3DChart>
      <c:catAx>
        <c:axId val="71869952"/>
        <c:scaling>
          <c:orientation val="minMax"/>
        </c:scaling>
        <c:axPos val="b"/>
        <c:majorTickMark val="none"/>
        <c:tickLblPos val="nextTo"/>
        <c:crossAx val="71871488"/>
        <c:crosses val="autoZero"/>
        <c:auto val="1"/>
        <c:lblAlgn val="ctr"/>
        <c:lblOffset val="100"/>
      </c:catAx>
      <c:valAx>
        <c:axId val="71871488"/>
        <c:scaling>
          <c:orientation val="minMax"/>
        </c:scaling>
        <c:delete val="1"/>
        <c:axPos val="l"/>
        <c:numFmt formatCode="0.00" sourceLinked="1"/>
        <c:tickLblPos val="none"/>
        <c:crossAx val="71869952"/>
        <c:crosses val="autoZero"/>
        <c:crossBetween val="between"/>
      </c:valAx>
    </c:plotArea>
    <c:legend>
      <c:legendPos val="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sz="2800" dirty="0"/>
              <a:t>Representación del estés en trabajadores </a:t>
            </a:r>
          </a:p>
        </c:rich>
      </c:tx>
      <c:layout/>
    </c:title>
    <c:plotArea>
      <c:layout/>
      <c:pieChart>
        <c:varyColors val="1"/>
        <c:ser>
          <c:idx val="0"/>
          <c:order val="0"/>
          <c:cat>
            <c:strRef>
              <c:f>Hoja1!$EO$32:$EO$35</c:f>
              <c:strCache>
                <c:ptCount val="4"/>
                <c:pt idx="0">
                  <c:v>NO ESTRÉS</c:v>
                </c:pt>
                <c:pt idx="1">
                  <c:v>ESTRÉS BAJO</c:v>
                </c:pt>
                <c:pt idx="2">
                  <c:v>Estrés medio</c:v>
                </c:pt>
                <c:pt idx="3">
                  <c:v>estrés alto</c:v>
                </c:pt>
              </c:strCache>
            </c:strRef>
          </c:cat>
          <c:val>
            <c:numRef>
              <c:f>Hoja1!$EP$32:$EP$35</c:f>
              <c:numCache>
                <c:formatCode>General</c:formatCode>
                <c:ptCount val="4"/>
                <c:pt idx="0">
                  <c:v>7</c:v>
                </c:pt>
                <c:pt idx="1">
                  <c:v>99</c:v>
                </c:pt>
                <c:pt idx="2">
                  <c:v>34</c:v>
                </c:pt>
                <c:pt idx="3">
                  <c:v>0</c:v>
                </c:pt>
              </c:numCache>
            </c:numRef>
          </c:val>
        </c:ser>
        <c:ser>
          <c:idx val="1"/>
          <c:order val="1"/>
          <c:cat>
            <c:strRef>
              <c:f>Hoja1!$EO$32:$EO$35</c:f>
              <c:strCache>
                <c:ptCount val="4"/>
                <c:pt idx="0">
                  <c:v>NO ESTRÉS</c:v>
                </c:pt>
                <c:pt idx="1">
                  <c:v>ESTRÉS BAJO</c:v>
                </c:pt>
                <c:pt idx="2">
                  <c:v>Estrés medio</c:v>
                </c:pt>
                <c:pt idx="3">
                  <c:v>estrés alto</c:v>
                </c:pt>
              </c:strCache>
            </c:strRef>
          </c:cat>
          <c:val>
            <c:numRef>
              <c:f>Hoja1!$EQ$32:$EQ$35</c:f>
              <c:numCache>
                <c:formatCode>0.00</c:formatCode>
                <c:ptCount val="4"/>
                <c:pt idx="0">
                  <c:v>5</c:v>
                </c:pt>
                <c:pt idx="1">
                  <c:v>70.714285714285722</c:v>
                </c:pt>
                <c:pt idx="2">
                  <c:v>24.285714285714263</c:v>
                </c:pt>
                <c:pt idx="3" formatCode="General">
                  <c:v>0</c:v>
                </c:pt>
              </c:numCache>
            </c:numRef>
          </c:val>
        </c:ser>
        <c:dLbls>
          <c:showPercent val="1"/>
        </c:dLbls>
        <c:firstSliceAng val="0"/>
      </c:pieChart>
    </c:plotArea>
    <c:legend>
      <c:legendPos val="r"/>
      <c:layout/>
    </c:legend>
    <c:plotVisOnly val="1"/>
  </c:chart>
  <c:txPr>
    <a:bodyPr/>
    <a:lstStyle/>
    <a:p>
      <a:pPr>
        <a:defRPr sz="160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dirty="0"/>
              <a:t>Porcentaje de actividades pasivas y activas con el nivel de </a:t>
            </a:r>
            <a:r>
              <a:rPr lang="es-ES" dirty="0" smtClean="0"/>
              <a:t>estrés</a:t>
            </a:r>
            <a:endParaRPr lang="es-ES" dirty="0"/>
          </a:p>
        </c:rich>
      </c:tx>
      <c:layout/>
    </c:title>
    <c:plotArea>
      <c:layout/>
      <c:barChart>
        <c:barDir val="col"/>
        <c:grouping val="clustered"/>
        <c:ser>
          <c:idx val="0"/>
          <c:order val="0"/>
          <c:dPt>
            <c:idx val="2"/>
            <c:spPr>
              <a:solidFill>
                <a:srgbClr val="00B050"/>
              </a:solidFill>
            </c:spPr>
          </c:dPt>
          <c:dPt>
            <c:idx val="3"/>
            <c:spPr>
              <a:solidFill>
                <a:srgbClr val="00B050"/>
              </a:solidFill>
            </c:spPr>
          </c:dPt>
          <c:dPt>
            <c:idx val="4"/>
            <c:spPr>
              <a:solidFill>
                <a:schemeClr val="accent4"/>
              </a:solidFill>
            </c:spPr>
          </c:dPt>
          <c:dPt>
            <c:idx val="5"/>
            <c:spPr>
              <a:solidFill>
                <a:schemeClr val="accent4"/>
              </a:solidFill>
            </c:spPr>
          </c:dPt>
          <c:cat>
            <c:multiLvlStrRef>
              <c:f>Hoja3!$C$3:$H$4</c:f>
              <c:multiLvlStrCache>
                <c:ptCount val="6"/>
                <c:lvl>
                  <c:pt idx="0">
                    <c:v>solos</c:v>
                  </c:pt>
                  <c:pt idx="1">
                    <c:v>acompañados</c:v>
                  </c:pt>
                  <c:pt idx="2">
                    <c:v>solos</c:v>
                  </c:pt>
                  <c:pt idx="3">
                    <c:v>acompañados</c:v>
                  </c:pt>
                  <c:pt idx="4">
                    <c:v>Bajo</c:v>
                  </c:pt>
                  <c:pt idx="5">
                    <c:v>Medio</c:v>
                  </c:pt>
                </c:lvl>
                <c:lvl>
                  <c:pt idx="0">
                    <c:v>Actividades activas</c:v>
                  </c:pt>
                  <c:pt idx="2">
                    <c:v>Actividades pasivas</c:v>
                  </c:pt>
                  <c:pt idx="4">
                    <c:v>Nivel de estrés</c:v>
                  </c:pt>
                </c:lvl>
              </c:multiLvlStrCache>
            </c:multiLvlStrRef>
          </c:cat>
          <c:val>
            <c:numRef>
              <c:f>Hoja3!$C$6:$H$6</c:f>
              <c:numCache>
                <c:formatCode>0.0</c:formatCode>
                <c:ptCount val="6"/>
                <c:pt idx="0">
                  <c:v>15.33646322378717</c:v>
                </c:pt>
                <c:pt idx="1">
                  <c:v>23.896713615023476</c:v>
                </c:pt>
                <c:pt idx="2">
                  <c:v>28.560250391236309</c:v>
                </c:pt>
                <c:pt idx="3">
                  <c:v>32.206572769953063</c:v>
                </c:pt>
                <c:pt idx="4" formatCode="General">
                  <c:v>70.7</c:v>
                </c:pt>
                <c:pt idx="5" formatCode="General">
                  <c:v>24.2</c:v>
                </c:pt>
              </c:numCache>
            </c:numRef>
          </c:val>
        </c:ser>
        <c:dLbls>
          <c:showVal val="1"/>
        </c:dLbls>
        <c:overlap val="-25"/>
        <c:axId val="75376896"/>
        <c:axId val="75382784"/>
      </c:barChart>
      <c:catAx>
        <c:axId val="75376896"/>
        <c:scaling>
          <c:orientation val="minMax"/>
        </c:scaling>
        <c:axPos val="b"/>
        <c:majorTickMark val="none"/>
        <c:tickLblPos val="nextTo"/>
        <c:crossAx val="75382784"/>
        <c:crosses val="autoZero"/>
        <c:auto val="1"/>
        <c:lblAlgn val="ctr"/>
        <c:lblOffset val="100"/>
      </c:catAx>
      <c:valAx>
        <c:axId val="75382784"/>
        <c:scaling>
          <c:orientation val="minMax"/>
        </c:scaling>
        <c:delete val="1"/>
        <c:axPos val="l"/>
        <c:numFmt formatCode="0.0" sourceLinked="1"/>
        <c:tickLblPos val="none"/>
        <c:crossAx val="75376896"/>
        <c:crosses val="autoZero"/>
        <c:crossBetween val="between"/>
      </c:valAx>
    </c:plotArea>
    <c:plotVisOnly val="1"/>
  </c:chart>
  <c:txPr>
    <a:bodyPr/>
    <a:lstStyle/>
    <a:p>
      <a:pPr>
        <a:defRPr sz="1400"/>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Gráfico relación entre actividades pasivas y estrés laboral</a:t>
            </a:r>
          </a:p>
        </c:rich>
      </c:tx>
      <c:layout/>
    </c:title>
    <c:plotArea>
      <c:layout/>
      <c:barChart>
        <c:barDir val="col"/>
        <c:grouping val="clustered"/>
        <c:ser>
          <c:idx val="0"/>
          <c:order val="0"/>
          <c:dPt>
            <c:idx val="2"/>
            <c:spPr>
              <a:solidFill>
                <a:srgbClr val="00B050"/>
              </a:solidFill>
            </c:spPr>
          </c:dPt>
          <c:dPt>
            <c:idx val="4"/>
            <c:spPr>
              <a:solidFill>
                <a:schemeClr val="accent4"/>
              </a:solidFill>
            </c:spPr>
          </c:dPt>
          <c:cat>
            <c:strRef>
              <c:f>Hoja3!$C$7:$H$7</c:f>
              <c:strCache>
                <c:ptCount val="5"/>
                <c:pt idx="0">
                  <c:v>Porcentaje de actividades activas</c:v>
                </c:pt>
                <c:pt idx="2">
                  <c:v>Porcentaje de actividades pasivas</c:v>
                </c:pt>
                <c:pt idx="4">
                  <c:v>Porcentaje de personas con estés bajo y medio</c:v>
                </c:pt>
              </c:strCache>
            </c:strRef>
          </c:cat>
          <c:val>
            <c:numRef>
              <c:f>Hoja3!$C$8:$H$8</c:f>
              <c:numCache>
                <c:formatCode>General</c:formatCode>
                <c:ptCount val="6"/>
                <c:pt idx="0" formatCode="0.0">
                  <c:v>39.233176838810671</c:v>
                </c:pt>
                <c:pt idx="2" formatCode="0.0">
                  <c:v>60.766823161189365</c:v>
                </c:pt>
                <c:pt idx="4">
                  <c:v>94.9</c:v>
                </c:pt>
              </c:numCache>
            </c:numRef>
          </c:val>
        </c:ser>
        <c:dLbls>
          <c:showVal val="1"/>
        </c:dLbls>
        <c:overlap val="-25"/>
        <c:axId val="75405184"/>
        <c:axId val="75406720"/>
      </c:barChart>
      <c:catAx>
        <c:axId val="75405184"/>
        <c:scaling>
          <c:orientation val="minMax"/>
        </c:scaling>
        <c:axPos val="b"/>
        <c:majorTickMark val="none"/>
        <c:tickLblPos val="nextTo"/>
        <c:crossAx val="75406720"/>
        <c:crosses val="autoZero"/>
        <c:auto val="1"/>
        <c:lblAlgn val="ctr"/>
        <c:lblOffset val="100"/>
      </c:catAx>
      <c:valAx>
        <c:axId val="75406720"/>
        <c:scaling>
          <c:orientation val="minMax"/>
        </c:scaling>
        <c:delete val="1"/>
        <c:axPos val="l"/>
        <c:numFmt formatCode="0.0" sourceLinked="1"/>
        <c:tickLblPos val="none"/>
        <c:crossAx val="75405184"/>
        <c:crosses val="autoZero"/>
        <c:crossBetween val="between"/>
      </c:valAx>
    </c:plotArea>
    <c:plotVisOnly val="1"/>
  </c:chart>
  <c:txPr>
    <a:bodyPr/>
    <a:lstStyle/>
    <a:p>
      <a:pPr>
        <a:defRPr sz="1600"/>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48B4224-9BB8-46A2-83F3-256EBEB32136}"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227F74-F458-43C2-868C-5B6F78BECE3F}" type="slidenum">
              <a:rPr lang="es-ES" smtClean="0"/>
              <a:pPr/>
              <a:t>‹Nº›</a:t>
            </a:fld>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B4224-9BB8-46A2-83F3-256EBEB32136}" type="datetimeFigureOut">
              <a:rPr lang="es-ES" smtClean="0"/>
              <a:pPr/>
              <a:t>18/08/2015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27F74-F458-43C2-868C-5B6F78BECE3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gif"/></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gif"/></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gif"/></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4.gif"/></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4.gif"/></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4.gif"/></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573016"/>
            <a:ext cx="7772400" cy="2160240"/>
          </a:xfrm>
        </p:spPr>
        <p:txBody>
          <a:bodyPr>
            <a:normAutofit fontScale="90000"/>
          </a:bodyPr>
          <a:lstStyle/>
          <a:p>
            <a:r>
              <a:rPr lang="es-ES_tradnl" b="1" dirty="0"/>
              <a:t>TESIS PREVIO A LA OBTENCIÓN DEL TÍTULO DE LICENCIATURA EN CIENCIAS DE LA ACTIVIDAD FÍSICA DEPORTES Y RECREACIÓN</a:t>
            </a:r>
            <a:r>
              <a:rPr lang="es-ES" dirty="0"/>
              <a:t/>
            </a:r>
            <a:br>
              <a:rPr lang="es-ES" dirty="0"/>
            </a:br>
            <a:endParaRPr lang="es-ES" dirty="0"/>
          </a:p>
        </p:txBody>
      </p:sp>
      <p:sp>
        <p:nvSpPr>
          <p:cNvPr id="3" name="2 Subtítulo"/>
          <p:cNvSpPr>
            <a:spLocks noGrp="1"/>
          </p:cNvSpPr>
          <p:nvPr>
            <p:ph type="subTitle" idx="1"/>
          </p:nvPr>
        </p:nvSpPr>
        <p:spPr>
          <a:xfrm>
            <a:off x="1259632" y="4725144"/>
            <a:ext cx="6400800" cy="1752600"/>
          </a:xfrm>
        </p:spPr>
        <p:txBody>
          <a:bodyPr/>
          <a:lstStyle/>
          <a:p>
            <a:endParaRPr lang="es-ES" dirty="0"/>
          </a:p>
        </p:txBody>
      </p:sp>
      <p:pic>
        <p:nvPicPr>
          <p:cNvPr id="4" name="3 Imagen" descr="images.jpg"/>
          <p:cNvPicPr>
            <a:picLocks noChangeAspect="1"/>
          </p:cNvPicPr>
          <p:nvPr/>
        </p:nvPicPr>
        <p:blipFill>
          <a:blip r:embed="rId2" cstate="print"/>
          <a:stretch>
            <a:fillRect/>
          </a:stretch>
        </p:blipFill>
        <p:spPr>
          <a:xfrm>
            <a:off x="683568" y="620688"/>
            <a:ext cx="7688803" cy="1983085"/>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404664"/>
            <a:ext cx="6563072" cy="1143000"/>
          </a:xfrm>
        </p:spPr>
        <p:txBody>
          <a:bodyPr>
            <a:normAutofit fontScale="90000"/>
          </a:bodyPr>
          <a:lstStyle/>
          <a:p>
            <a:r>
              <a:rPr lang="es-ES" dirty="0" smtClean="0">
                <a:solidFill>
                  <a:schemeClr val="accent6">
                    <a:lumMod val="75000"/>
                  </a:schemeClr>
                </a:solidFill>
              </a:rPr>
              <a:t>BENEFICIOS DE LA ACTIVIDAD FÍSICA EN EL ENTORNO LABORAL</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3785652"/>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S" sz="2800" dirty="0" smtClean="0"/>
              <a:t>Mejora la productividad en el puesto de trabajo.</a:t>
            </a:r>
          </a:p>
          <a:p>
            <a:pPr algn="just">
              <a:buFontTx/>
              <a:buChar char="-"/>
            </a:pPr>
            <a:r>
              <a:rPr lang="es-EC" sz="2800" dirty="0" smtClean="0"/>
              <a:t>Favorecen </a:t>
            </a:r>
            <a:r>
              <a:rPr lang="es-EC" sz="2800" dirty="0"/>
              <a:t>un estilo de vida saludable entre los </a:t>
            </a:r>
            <a:r>
              <a:rPr lang="es-EC" sz="2800" dirty="0" smtClean="0"/>
              <a:t>empleados.</a:t>
            </a:r>
          </a:p>
          <a:p>
            <a:pPr algn="just">
              <a:buFontTx/>
              <a:buChar char="-"/>
            </a:pPr>
            <a:r>
              <a:rPr lang="es-EC" sz="2800" dirty="0" smtClean="0"/>
              <a:t>Reducción </a:t>
            </a:r>
            <a:r>
              <a:rPr lang="es-EC" sz="2800" dirty="0"/>
              <a:t>del ausentismo </a:t>
            </a:r>
            <a:r>
              <a:rPr lang="es-EC" sz="2800" dirty="0" smtClean="0"/>
              <a:t>laboral</a:t>
            </a:r>
          </a:p>
          <a:p>
            <a:pPr algn="just">
              <a:buFontTx/>
              <a:buChar char="-"/>
            </a:pPr>
            <a:r>
              <a:rPr lang="es-EC" sz="2800" dirty="0"/>
              <a:t> </a:t>
            </a:r>
            <a:r>
              <a:rPr lang="es-EC" sz="2800" dirty="0" smtClean="0"/>
              <a:t>Aumento </a:t>
            </a:r>
            <a:r>
              <a:rPr lang="es-EC" sz="2800" dirty="0"/>
              <a:t>de la satisfacción de los trabajadores, y un ahorro para las </a:t>
            </a:r>
            <a:r>
              <a:rPr lang="es-EC" sz="2800" dirty="0" smtClean="0"/>
              <a:t>empresas.</a:t>
            </a:r>
          </a:p>
          <a:p>
            <a:pPr algn="r"/>
            <a:r>
              <a:rPr lang="en-US" sz="1600" dirty="0"/>
              <a:t>Schultz </a:t>
            </a:r>
            <a:r>
              <a:rPr lang="en-US" sz="1600" dirty="0" smtClean="0"/>
              <a:t>AB (2002)</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a:bodyPr>
          <a:lstStyle/>
          <a:p>
            <a:r>
              <a:rPr lang="es-ES" dirty="0" smtClean="0">
                <a:solidFill>
                  <a:schemeClr val="accent6">
                    <a:lumMod val="75000"/>
                  </a:schemeClr>
                </a:solidFill>
              </a:rPr>
              <a:t>INACTIVIDAD FÍSICA</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1200329"/>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smtClean="0"/>
              <a:t>Un </a:t>
            </a:r>
            <a:r>
              <a:rPr lang="es-EC" sz="2800" dirty="0"/>
              <a:t>60% de la población </a:t>
            </a:r>
            <a:r>
              <a:rPr lang="es-EC" sz="2800" dirty="0" smtClean="0"/>
              <a:t>mundial </a:t>
            </a:r>
            <a:r>
              <a:rPr lang="es-EC" sz="2800" dirty="0"/>
              <a:t>no realiza actividad física </a:t>
            </a:r>
            <a:endParaRPr lang="es-EC" sz="2800" dirty="0" smtClean="0"/>
          </a:p>
          <a:p>
            <a:pPr algn="r"/>
            <a:r>
              <a:rPr lang="es-EC" sz="1600" dirty="0" smtClean="0"/>
              <a:t>OMS (2010)</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a:bodyPr>
          <a:lstStyle/>
          <a:p>
            <a:r>
              <a:rPr lang="es-ES" dirty="0" smtClean="0">
                <a:solidFill>
                  <a:schemeClr val="accent6">
                    <a:lumMod val="75000"/>
                  </a:schemeClr>
                </a:solidFill>
              </a:rPr>
              <a:t>RECREACIÓN</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092881"/>
          </a:xfrm>
          <a:prstGeom prst="rect">
            <a:avLst/>
          </a:prstGeom>
          <a:noFill/>
          <a:ln w="50800" cap="sq" cmpd="tri">
            <a:solidFill>
              <a:schemeClr val="accent4">
                <a:lumMod val="50000"/>
              </a:schemeClr>
            </a:solidFill>
            <a:bevel/>
          </a:ln>
        </p:spPr>
        <p:txBody>
          <a:bodyPr wrap="square" rtlCol="0">
            <a:spAutoFit/>
          </a:bodyPr>
          <a:lstStyle/>
          <a:p>
            <a:pPr algn="just"/>
            <a:r>
              <a:rPr lang="es-EC" sz="2800" dirty="0"/>
              <a:t>La recreación son las actividades humanas que se realizan de forma voluntaria, resultan placenteras y mejoran la calidad de vida </a:t>
            </a:r>
            <a:endParaRPr lang="es-EC" sz="2800" dirty="0" smtClean="0"/>
          </a:p>
          <a:p>
            <a:pPr algn="r"/>
            <a:r>
              <a:rPr lang="es-EC" sz="1600" dirty="0"/>
              <a:t>Cortez e </a:t>
            </a:r>
            <a:r>
              <a:rPr lang="es-EC" sz="1600" dirty="0" err="1"/>
              <a:t>Incarbone</a:t>
            </a:r>
            <a:r>
              <a:rPr lang="es-EC" sz="1600" dirty="0" smtClean="0"/>
              <a:t>,(2005)</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ÁREAS DE LA RECREACIÓN</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1700808"/>
            <a:ext cx="6264696" cy="3970318"/>
          </a:xfrm>
          <a:prstGeom prst="rect">
            <a:avLst/>
          </a:prstGeom>
          <a:noFill/>
          <a:ln w="50800" cap="sq" cmpd="tri">
            <a:solidFill>
              <a:schemeClr val="accent4">
                <a:lumMod val="50000"/>
              </a:schemeClr>
            </a:solidFill>
            <a:bevel/>
          </a:ln>
        </p:spPr>
        <p:txBody>
          <a:bodyPr wrap="square" rtlCol="0">
            <a:spAutoFit/>
          </a:bodyPr>
          <a:lstStyle/>
          <a:p>
            <a:pPr algn="just"/>
            <a:r>
              <a:rPr lang="es-EC" sz="2800" dirty="0" smtClean="0"/>
              <a:t>-Recreación </a:t>
            </a:r>
            <a:r>
              <a:rPr lang="es-EC" sz="2800" dirty="0"/>
              <a:t>físico </a:t>
            </a:r>
            <a:r>
              <a:rPr lang="es-EC" sz="2800" dirty="0" smtClean="0"/>
              <a:t>deportiva</a:t>
            </a:r>
          </a:p>
          <a:p>
            <a:pPr algn="just">
              <a:buFontTx/>
              <a:buChar char="-"/>
            </a:pPr>
            <a:r>
              <a:rPr lang="es-EC" sz="2800" dirty="0" smtClean="0"/>
              <a:t>Recreación </a:t>
            </a:r>
            <a:r>
              <a:rPr lang="es-EC" sz="2800" dirty="0"/>
              <a:t>al aire </a:t>
            </a:r>
            <a:r>
              <a:rPr lang="es-EC" sz="2800" dirty="0" smtClean="0"/>
              <a:t>libre</a:t>
            </a:r>
          </a:p>
          <a:p>
            <a:pPr algn="just">
              <a:buFontTx/>
              <a:buChar char="-"/>
            </a:pPr>
            <a:r>
              <a:rPr lang="es-EC" sz="2800" dirty="0"/>
              <a:t>Recreación </a:t>
            </a:r>
            <a:r>
              <a:rPr lang="es-EC" sz="2800" dirty="0" smtClean="0"/>
              <a:t>acuática</a:t>
            </a:r>
          </a:p>
          <a:p>
            <a:pPr algn="just">
              <a:buFontTx/>
              <a:buChar char="-"/>
            </a:pPr>
            <a:r>
              <a:rPr lang="es-EC" sz="2800" dirty="0"/>
              <a:t>Recreación </a:t>
            </a:r>
            <a:r>
              <a:rPr lang="es-EC" sz="2800" dirty="0" smtClean="0"/>
              <a:t>lúdica</a:t>
            </a:r>
          </a:p>
          <a:p>
            <a:pPr algn="just">
              <a:buFontTx/>
              <a:buChar char="-"/>
            </a:pPr>
            <a:r>
              <a:rPr lang="es-EC" sz="2800" dirty="0"/>
              <a:t>Recreación </a:t>
            </a:r>
            <a:r>
              <a:rPr lang="es-EC" sz="2800" dirty="0" smtClean="0"/>
              <a:t>manual</a:t>
            </a:r>
          </a:p>
          <a:p>
            <a:pPr algn="just">
              <a:buFontTx/>
              <a:buChar char="-"/>
            </a:pPr>
            <a:r>
              <a:rPr lang="es-EC" sz="2800" dirty="0"/>
              <a:t>Recreación </a:t>
            </a:r>
            <a:r>
              <a:rPr lang="es-EC" sz="2800" dirty="0" smtClean="0"/>
              <a:t>artística</a:t>
            </a:r>
          </a:p>
          <a:p>
            <a:pPr algn="just">
              <a:buFontTx/>
              <a:buChar char="-"/>
            </a:pPr>
            <a:r>
              <a:rPr lang="es-EC" sz="2800" dirty="0"/>
              <a:t>Recreación </a:t>
            </a:r>
            <a:r>
              <a:rPr lang="es-EC" sz="2800" dirty="0" smtClean="0"/>
              <a:t>cultural</a:t>
            </a:r>
            <a:endParaRPr lang="es-EC" sz="2800" dirty="0"/>
          </a:p>
          <a:p>
            <a:pPr algn="just"/>
            <a:r>
              <a:rPr lang="es-EC" sz="2800" dirty="0" smtClean="0"/>
              <a:t>-Recreación social</a:t>
            </a:r>
          </a:p>
          <a:p>
            <a:pPr algn="just"/>
            <a:r>
              <a:rPr lang="es-EC" sz="2800" dirty="0" smtClean="0"/>
              <a:t>-Recreación en salud</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a:bodyPr>
          <a:lstStyle/>
          <a:p>
            <a:r>
              <a:rPr lang="es-ES" dirty="0" smtClean="0">
                <a:solidFill>
                  <a:schemeClr val="accent6">
                    <a:lumMod val="75000"/>
                  </a:schemeClr>
                </a:solidFill>
              </a:rPr>
              <a:t>TIEMPO LIBRE</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1815882"/>
          </a:xfrm>
          <a:prstGeom prst="rect">
            <a:avLst/>
          </a:prstGeom>
          <a:noFill/>
          <a:ln w="50800" cap="sq" cmpd="tri">
            <a:solidFill>
              <a:schemeClr val="accent4">
                <a:lumMod val="50000"/>
              </a:schemeClr>
            </a:solidFill>
            <a:bevel/>
          </a:ln>
        </p:spPr>
        <p:txBody>
          <a:bodyPr wrap="square" rtlCol="0">
            <a:spAutoFit/>
          </a:bodyPr>
          <a:lstStyle/>
          <a:p>
            <a:pPr algn="just"/>
            <a:r>
              <a:rPr lang="es-EC" sz="2800" dirty="0"/>
              <a:t>El tiempo libre es el periodo de tiempo que se encuentra fuera de nuestras obligaciones de trabajo, estudio y actividades familiares obligatorias</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a:bodyPr>
          <a:lstStyle/>
          <a:p>
            <a:r>
              <a:rPr lang="es-ES" dirty="0" smtClean="0">
                <a:solidFill>
                  <a:schemeClr val="accent6">
                    <a:lumMod val="75000"/>
                  </a:schemeClr>
                </a:solidFill>
              </a:rPr>
              <a:t>CONCEPTUALIZACIÓN</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3600986"/>
          </a:xfrm>
          <a:prstGeom prst="rect">
            <a:avLst/>
          </a:prstGeom>
          <a:noFill/>
          <a:ln w="50800" cap="sq" cmpd="tri">
            <a:solidFill>
              <a:schemeClr val="accent4">
                <a:lumMod val="50000"/>
              </a:schemeClr>
            </a:solidFill>
            <a:bevel/>
          </a:ln>
        </p:spPr>
        <p:txBody>
          <a:bodyPr wrap="square" rtlCol="0">
            <a:spAutoFit/>
          </a:bodyPr>
          <a:lstStyle/>
          <a:p>
            <a:pPr algn="just"/>
            <a:r>
              <a:rPr lang="es-EC" sz="2800" dirty="0" smtClean="0"/>
              <a:t>El tiempo libre permite </a:t>
            </a:r>
            <a:r>
              <a:rPr lang="es-EC" sz="2800" dirty="0"/>
              <a:t>la recuperación para el trabajo, así como la formación personal</a:t>
            </a:r>
            <a:r>
              <a:rPr lang="es-EC" sz="2800" dirty="0" smtClean="0"/>
              <a:t>. </a:t>
            </a:r>
            <a:r>
              <a:rPr lang="es-EC" sz="1600" dirty="0"/>
              <a:t>Chávez   E. </a:t>
            </a:r>
            <a:r>
              <a:rPr lang="es-EC" sz="1600" dirty="0" smtClean="0"/>
              <a:t>&amp; </a:t>
            </a:r>
            <a:r>
              <a:rPr lang="es-EC" sz="1600" dirty="0"/>
              <a:t>Sandoval L. (2011) </a:t>
            </a:r>
            <a:endParaRPr lang="es-EC" sz="1600" dirty="0" smtClean="0"/>
          </a:p>
          <a:p>
            <a:pPr algn="just"/>
            <a:endParaRPr lang="es-EC" sz="1600" dirty="0" smtClean="0"/>
          </a:p>
          <a:p>
            <a:pPr algn="just"/>
            <a:r>
              <a:rPr lang="es-EC" sz="2800" dirty="0" smtClean="0">
                <a:ea typeface="Calibri"/>
              </a:rPr>
              <a:t>El tiempo </a:t>
            </a:r>
            <a:r>
              <a:rPr lang="es-EC" sz="2800" dirty="0">
                <a:ea typeface="Calibri"/>
              </a:rPr>
              <a:t>libre además </a:t>
            </a:r>
            <a:r>
              <a:rPr lang="es-EC" sz="2800" dirty="0" smtClean="0">
                <a:ea typeface="Calibri"/>
              </a:rPr>
              <a:t>de ser </a:t>
            </a:r>
            <a:r>
              <a:rPr lang="es-EC" sz="2800" dirty="0">
                <a:ea typeface="Calibri"/>
              </a:rPr>
              <a:t>liberador, es resultado de una libre elección y también porque libera de </a:t>
            </a:r>
            <a:r>
              <a:rPr lang="es-EC" sz="2800" dirty="0" smtClean="0">
                <a:ea typeface="Calibri"/>
              </a:rPr>
              <a:t>obligaciones.</a:t>
            </a:r>
          </a:p>
          <a:p>
            <a:pPr algn="r"/>
            <a:r>
              <a:rPr lang="es-EC" sz="1600" dirty="0"/>
              <a:t>Waichman (2004)</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764704"/>
            <a:ext cx="6563072" cy="1143000"/>
          </a:xfrm>
        </p:spPr>
        <p:txBody>
          <a:bodyPr>
            <a:normAutofit fontScale="90000"/>
          </a:bodyPr>
          <a:lstStyle/>
          <a:p>
            <a:r>
              <a:rPr lang="es-EC" b="1" cap="all" dirty="0" smtClean="0"/>
              <a:t> </a:t>
            </a:r>
            <a:r>
              <a:rPr lang="es-EC" sz="3600" b="1" cap="all" dirty="0">
                <a:solidFill>
                  <a:schemeClr val="accent6">
                    <a:lumMod val="75000"/>
                  </a:schemeClr>
                </a:solidFill>
              </a:rPr>
              <a:t>RELACIÓN TIEMPO LIBRE EN EL ENTORNO LABORAL</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246769"/>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smtClean="0"/>
              <a:t>El desarrollo </a:t>
            </a:r>
            <a:r>
              <a:rPr lang="es-EC" sz="2800" dirty="0"/>
              <a:t>profesional </a:t>
            </a:r>
            <a:r>
              <a:rPr lang="es-EC" sz="2800" dirty="0" smtClean="0"/>
              <a:t>es </a:t>
            </a:r>
            <a:r>
              <a:rPr lang="es-EC" sz="2800" dirty="0"/>
              <a:t>indispensable para el ser humano que busca </a:t>
            </a:r>
            <a:r>
              <a:rPr lang="es-EC" sz="2800" dirty="0" smtClean="0"/>
              <a:t>reconocimiento.</a:t>
            </a:r>
          </a:p>
          <a:p>
            <a:pPr algn="just">
              <a:buFontTx/>
              <a:buChar char="-"/>
            </a:pPr>
            <a:r>
              <a:rPr lang="es-EC" sz="2800" dirty="0" smtClean="0"/>
              <a:t>El tiempo libre de calidad ayuda al desarrollo integral de la persona.</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764704"/>
            <a:ext cx="6563072" cy="1143000"/>
          </a:xfrm>
        </p:spPr>
        <p:txBody>
          <a:bodyPr>
            <a:normAutofit fontScale="90000"/>
          </a:bodyPr>
          <a:lstStyle/>
          <a:p>
            <a:r>
              <a:rPr lang="es-ES" b="1" cap="all" dirty="0" smtClean="0">
                <a:solidFill>
                  <a:schemeClr val="accent6">
                    <a:lumMod val="75000"/>
                  </a:schemeClr>
                </a:solidFill>
              </a:rPr>
              <a:t>Estrés laboral</a:t>
            </a:r>
            <a:br>
              <a:rPr lang="es-ES" b="1" cap="all" dirty="0" smtClean="0">
                <a:solidFill>
                  <a:schemeClr val="accent6">
                    <a:lumMod val="75000"/>
                  </a:schemeClr>
                </a:solidFill>
              </a:rPr>
            </a:br>
            <a:r>
              <a:rPr lang="es-ES" b="1" cap="all" dirty="0" smtClean="0">
                <a:solidFill>
                  <a:schemeClr val="accent6">
                    <a:lumMod val="75000"/>
                  </a:schemeClr>
                </a:solidFill>
              </a:rPr>
              <a:t>definición</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492990"/>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smtClean="0"/>
              <a:t>Estrés </a:t>
            </a:r>
            <a:r>
              <a:rPr lang="es-EC" sz="2800" dirty="0"/>
              <a:t>laboral es aquel que, originado por problemas en el ámbito de trabajo o derivados de la no conciliación de la vida laboral y la </a:t>
            </a:r>
            <a:r>
              <a:rPr lang="es-EC" sz="2800" dirty="0" smtClean="0"/>
              <a:t>personal.</a:t>
            </a:r>
          </a:p>
          <a:p>
            <a:pPr algn="r"/>
            <a:r>
              <a:rPr lang="es-EC" sz="1600" dirty="0" smtClean="0"/>
              <a:t>OMS (2010)</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764704"/>
            <a:ext cx="6563072" cy="1143000"/>
          </a:xfrm>
        </p:spPr>
        <p:txBody>
          <a:bodyPr>
            <a:normAutofit fontScale="90000"/>
          </a:bodyPr>
          <a:lstStyle/>
          <a:p>
            <a:r>
              <a:rPr lang="es-ES" b="1" cap="all" dirty="0" smtClean="0">
                <a:solidFill>
                  <a:schemeClr val="accent6">
                    <a:lumMod val="75000"/>
                  </a:schemeClr>
                </a:solidFill>
              </a:rPr>
              <a:t>Estrés laboral</a:t>
            </a:r>
            <a:br>
              <a:rPr lang="es-ES" b="1" cap="all" dirty="0" smtClean="0">
                <a:solidFill>
                  <a:schemeClr val="accent6">
                    <a:lumMod val="75000"/>
                  </a:schemeClr>
                </a:solidFill>
              </a:rPr>
            </a:br>
            <a:r>
              <a:rPr lang="es-ES" b="1" cap="all" dirty="0" smtClean="0">
                <a:solidFill>
                  <a:schemeClr val="accent6">
                    <a:lumMod val="75000"/>
                  </a:schemeClr>
                </a:solidFill>
              </a:rPr>
              <a:t>aclaración</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246769"/>
          </a:xfrm>
          <a:prstGeom prst="rect">
            <a:avLst/>
          </a:prstGeom>
          <a:noFill/>
          <a:ln w="50800" cap="sq" cmpd="tri">
            <a:solidFill>
              <a:schemeClr val="accent4">
                <a:lumMod val="50000"/>
              </a:schemeClr>
            </a:solidFill>
            <a:bevel/>
          </a:ln>
        </p:spPr>
        <p:txBody>
          <a:bodyPr wrap="square" rtlCol="0">
            <a:spAutoFit/>
          </a:bodyPr>
          <a:lstStyle/>
          <a:p>
            <a:pPr algn="just"/>
            <a:r>
              <a:rPr lang="es-EC" sz="2800" dirty="0"/>
              <a:t>La presión, al igual que el estrés, no es de por sí nociva o inconveniente, sino que en ocasiones resulta indispensable e incluso genera resultados positivos en los individuos.</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764704"/>
            <a:ext cx="6563072" cy="1143000"/>
          </a:xfrm>
        </p:spPr>
        <p:txBody>
          <a:bodyPr>
            <a:normAutofit fontScale="90000"/>
          </a:bodyPr>
          <a:lstStyle/>
          <a:p>
            <a:r>
              <a:rPr lang="es-ES" b="1" cap="all" dirty="0" smtClean="0"/>
              <a:t>causas</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246769"/>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S" sz="2800" dirty="0" smtClean="0"/>
              <a:t>Descompensación y baja de conocimientos y capacidades de los trabajadores.</a:t>
            </a:r>
          </a:p>
          <a:p>
            <a:pPr algn="just">
              <a:buFontTx/>
              <a:buChar char="-"/>
            </a:pPr>
            <a:r>
              <a:rPr lang="es-ES" sz="2800" dirty="0" smtClean="0"/>
              <a:t>Demasiados conocimientos y capacidades para la actividad laboral.</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a:t>
            </a:r>
            <a:endParaRPr lang="es-ES" dirty="0"/>
          </a:p>
        </p:txBody>
      </p:sp>
      <p:sp>
        <p:nvSpPr>
          <p:cNvPr id="3" name="2 Marcador de contenido"/>
          <p:cNvSpPr>
            <a:spLocks noGrp="1"/>
          </p:cNvSpPr>
          <p:nvPr>
            <p:ph idx="1"/>
          </p:nvPr>
        </p:nvSpPr>
        <p:spPr/>
        <p:txBody>
          <a:bodyPr/>
          <a:lstStyle/>
          <a:p>
            <a:pPr>
              <a:buNone/>
            </a:pPr>
            <a:r>
              <a:rPr lang="es-ES_tradnl" b="1" dirty="0" smtClean="0"/>
              <a:t>  “</a:t>
            </a:r>
            <a:r>
              <a:rPr lang="es-MX" b="1" dirty="0"/>
              <a:t>ACTIVIDADES FÍSICAS RECREATIVAS EN EL ESTRÉS LABORAL EN EL DEPARTAMENTO DE VESTUARIO DE LA EMPRESA FABRIL FAME SA. PARA EL PERIODO 2015”</a:t>
            </a:r>
            <a:endParaRPr lang="es-ES" dirty="0"/>
          </a:p>
          <a:p>
            <a:endParaRPr lang="es-E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764704"/>
            <a:ext cx="6563072" cy="1143000"/>
          </a:xfrm>
        </p:spPr>
        <p:txBody>
          <a:bodyPr>
            <a:normAutofit fontScale="90000"/>
          </a:bodyPr>
          <a:lstStyle/>
          <a:p>
            <a:r>
              <a:rPr lang="es-ES" b="1" cap="all" dirty="0" smtClean="0"/>
              <a:t>causas</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835696" y="2204864"/>
            <a:ext cx="6408712" cy="3108543"/>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smtClean="0"/>
              <a:t>Inadecuación </a:t>
            </a:r>
            <a:r>
              <a:rPr lang="es-EC" sz="2800" dirty="0"/>
              <a:t>entre capacidades y conocimientos y la actividad a realizar</a:t>
            </a:r>
            <a:r>
              <a:rPr lang="es-ES" sz="2800" dirty="0" smtClean="0"/>
              <a:t>.</a:t>
            </a:r>
          </a:p>
          <a:p>
            <a:pPr algn="just">
              <a:buFontTx/>
              <a:buChar char="-"/>
            </a:pPr>
            <a:endParaRPr lang="es-ES" sz="2800" dirty="0" smtClean="0"/>
          </a:p>
          <a:p>
            <a:pPr algn="just">
              <a:buFontTx/>
              <a:buChar char="-"/>
            </a:pPr>
            <a:r>
              <a:rPr lang="es-EC" sz="2800" dirty="0" smtClean="0"/>
              <a:t>Falta </a:t>
            </a:r>
            <a:r>
              <a:rPr lang="es-EC" sz="2800" dirty="0"/>
              <a:t>de apoyo y de control del trabajador sobre su </a:t>
            </a:r>
            <a:r>
              <a:rPr lang="es-EC" sz="2800" dirty="0" smtClean="0"/>
              <a:t>labor.</a:t>
            </a:r>
          </a:p>
          <a:p>
            <a:pPr algn="just">
              <a:buFontTx/>
              <a:buChar char="-"/>
            </a:pPr>
            <a:endParaRPr lang="es-EC" sz="2800" dirty="0" smtClean="0"/>
          </a:p>
          <a:p>
            <a:pPr>
              <a:buFontTx/>
              <a:buChar char="-"/>
            </a:pPr>
            <a:r>
              <a:rPr lang="es-EC" sz="2800" dirty="0" smtClean="0"/>
              <a:t>Condiciones laborales insatisfactorias. </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t>CATEGORÍAS DE PELIGROS RELACIONADOS CON EL ESTRÉS</a:t>
            </a: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79712" y="2636912"/>
            <a:ext cx="6264696" cy="2062103"/>
          </a:xfrm>
          <a:prstGeom prst="rect">
            <a:avLst/>
          </a:prstGeom>
          <a:noFill/>
          <a:ln w="50800" cap="sq" cmpd="tri">
            <a:solidFill>
              <a:schemeClr val="accent4">
                <a:lumMod val="50000"/>
              </a:schemeClr>
            </a:solidFill>
            <a:bevel/>
          </a:ln>
        </p:spPr>
        <p:txBody>
          <a:bodyPr wrap="square" rtlCol="0">
            <a:spAutoFit/>
          </a:bodyPr>
          <a:lstStyle/>
          <a:p>
            <a:pPr algn="ctr">
              <a:buFontTx/>
              <a:buChar char="-"/>
            </a:pPr>
            <a:r>
              <a:rPr lang="es-EC" sz="2800" dirty="0"/>
              <a:t>Características del </a:t>
            </a:r>
            <a:r>
              <a:rPr lang="es-EC" sz="2800" dirty="0" smtClean="0"/>
              <a:t>trabajo</a:t>
            </a:r>
          </a:p>
          <a:p>
            <a:pPr algn="ctr">
              <a:buFontTx/>
              <a:buChar char="-"/>
            </a:pPr>
            <a:endParaRPr lang="es-EC" sz="2800" dirty="0"/>
          </a:p>
          <a:p>
            <a:pPr algn="ctr">
              <a:buFontTx/>
              <a:buChar char="-"/>
            </a:pPr>
            <a:r>
              <a:rPr lang="es-EC" sz="2800" dirty="0"/>
              <a:t>Contexto laboral</a:t>
            </a:r>
            <a:r>
              <a:rPr lang="es-EC" sz="2800" dirty="0" smtClean="0"/>
              <a:t>:</a:t>
            </a:r>
          </a:p>
          <a:p>
            <a:pPr algn="ctr">
              <a:buFontTx/>
              <a:buChar char="-"/>
            </a:pPr>
            <a:endParaRPr lang="es-ES" sz="2800" dirty="0"/>
          </a:p>
          <a:p>
            <a:pPr algn="r"/>
            <a:r>
              <a:rPr lang="es-ES" sz="1600" dirty="0" smtClean="0"/>
              <a:t>OMS 2004</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t>Características del trabajo</a:t>
            </a:r>
            <a:br>
              <a:rPr lang="es-EC" dirty="0" smtClean="0"/>
            </a:br>
            <a:r>
              <a:rPr lang="es-ES" b="1" cap="all" dirty="0"/>
              <a:t/>
            </a:r>
            <a:br>
              <a:rPr lang="es-ES" b="1" cap="all" dirty="0"/>
            </a:b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492990"/>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a:t>Características del </a:t>
            </a:r>
            <a:r>
              <a:rPr lang="es-EC" sz="2800" dirty="0" smtClean="0"/>
              <a:t>puesto</a:t>
            </a:r>
          </a:p>
          <a:p>
            <a:pPr algn="just">
              <a:buFontTx/>
              <a:buChar char="-"/>
            </a:pPr>
            <a:r>
              <a:rPr lang="es-EC" sz="2800" dirty="0"/>
              <a:t>Volumen y ritmo de </a:t>
            </a:r>
            <a:r>
              <a:rPr lang="es-EC" sz="2800" dirty="0" smtClean="0"/>
              <a:t>trabajo</a:t>
            </a:r>
          </a:p>
          <a:p>
            <a:pPr algn="just">
              <a:buFontTx/>
              <a:buChar char="-"/>
            </a:pPr>
            <a:r>
              <a:rPr lang="es-EC" sz="2800" dirty="0"/>
              <a:t>Horarios de trabajo </a:t>
            </a:r>
            <a:r>
              <a:rPr lang="es-EC" sz="2800" dirty="0" smtClean="0"/>
              <a:t>inflexibles</a:t>
            </a:r>
          </a:p>
          <a:p>
            <a:pPr algn="just">
              <a:buFontTx/>
              <a:buChar char="-"/>
            </a:pPr>
            <a:r>
              <a:rPr lang="es-EC" sz="2800" dirty="0"/>
              <a:t>Participación y control</a:t>
            </a:r>
          </a:p>
          <a:p>
            <a:pPr algn="just">
              <a:buFontTx/>
              <a:buChar char="-"/>
            </a:pPr>
            <a:endParaRPr lang="es-ES" sz="2800" dirty="0"/>
          </a:p>
          <a:p>
            <a:pPr algn="r"/>
            <a:r>
              <a:rPr lang="es-ES" sz="1600" dirty="0" smtClean="0"/>
              <a:t>OMS 2004</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Contexto laboral:</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492990"/>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C" sz="2800" dirty="0"/>
              <a:t>Perspectivas </a:t>
            </a:r>
            <a:r>
              <a:rPr lang="es-EC" sz="2800" dirty="0" smtClean="0"/>
              <a:t>profesionales</a:t>
            </a:r>
          </a:p>
          <a:p>
            <a:pPr algn="just">
              <a:buFontTx/>
              <a:buChar char="-"/>
            </a:pPr>
            <a:r>
              <a:rPr lang="es-EC" sz="2800" dirty="0"/>
              <a:t>Papel en la entidad</a:t>
            </a:r>
          </a:p>
          <a:p>
            <a:pPr algn="just">
              <a:buFontTx/>
              <a:buChar char="-"/>
            </a:pPr>
            <a:r>
              <a:rPr lang="es-EC" sz="2800" dirty="0"/>
              <a:t>Relaciones </a:t>
            </a:r>
            <a:r>
              <a:rPr lang="es-EC" sz="2800" dirty="0" smtClean="0"/>
              <a:t>interpersonales</a:t>
            </a:r>
          </a:p>
          <a:p>
            <a:pPr algn="just">
              <a:buFontTx/>
              <a:buChar char="-"/>
            </a:pPr>
            <a:r>
              <a:rPr lang="es-EC" sz="2800" dirty="0"/>
              <a:t>Relación entre la vida personal y la laboral</a:t>
            </a:r>
            <a:endParaRPr lang="es-ES" sz="2800" dirty="0"/>
          </a:p>
          <a:p>
            <a:pPr algn="r"/>
            <a:r>
              <a:rPr lang="es-ES" sz="1600" dirty="0" smtClean="0"/>
              <a:t>OMS 2004</a:t>
            </a:r>
            <a:endParaRPr lang="es-E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t>Efectos del estrés en el ámbito laboral:</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3970318"/>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S" sz="2800" dirty="0" smtClean="0"/>
              <a:t>Disminuye el rendimiento y la efectividad de los trabajadores.</a:t>
            </a:r>
          </a:p>
          <a:p>
            <a:pPr algn="just">
              <a:buFontTx/>
              <a:buChar char="-"/>
            </a:pPr>
            <a:endParaRPr lang="es-ES" sz="2800" dirty="0" smtClean="0"/>
          </a:p>
          <a:p>
            <a:pPr algn="just">
              <a:buFontTx/>
              <a:buChar char="-"/>
            </a:pPr>
            <a:r>
              <a:rPr lang="es-ES" sz="2800" dirty="0" smtClean="0"/>
              <a:t>Enfermedades relacionadas con el estrés </a:t>
            </a:r>
            <a:r>
              <a:rPr lang="es-EC" sz="2800" dirty="0"/>
              <a:t>(cardiopatías, enfermedades gastrointestinales, aumento de la presión arterial, cefaleas y trastornos músculo-esqueléticos, entre </a:t>
            </a:r>
            <a:r>
              <a:rPr lang="es-EC" sz="2800" dirty="0" smtClean="0"/>
              <a:t>otros)</a:t>
            </a:r>
            <a:endParaRPr lang="es-ES" sz="2800" dirty="0"/>
          </a:p>
          <a:p>
            <a:pPr algn="just">
              <a:buFontTx/>
              <a:buChar char="-"/>
            </a:pPr>
            <a:endParaRPr lang="es-ES" sz="2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MARCO METODOLÓGICO</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1384995"/>
          </a:xfrm>
          <a:prstGeom prst="rect">
            <a:avLst/>
          </a:prstGeom>
          <a:noFill/>
          <a:ln w="50800" cap="sq" cmpd="tri">
            <a:solidFill>
              <a:schemeClr val="accent4">
                <a:lumMod val="50000"/>
              </a:schemeClr>
            </a:solidFill>
            <a:bevel/>
          </a:ln>
        </p:spPr>
        <p:txBody>
          <a:bodyPr wrap="square" rtlCol="0">
            <a:spAutoFit/>
          </a:bodyPr>
          <a:lstStyle/>
          <a:p>
            <a:pPr algn="ctr">
              <a:buFontTx/>
              <a:buChar char="-"/>
            </a:pPr>
            <a:r>
              <a:rPr lang="es-ES" sz="2800" dirty="0" smtClean="0"/>
              <a:t>TIPO DE INVESTIGACIÓN</a:t>
            </a:r>
          </a:p>
          <a:p>
            <a:pPr algn="ctr"/>
            <a:r>
              <a:rPr lang="es-ES" sz="2800" dirty="0" smtClean="0"/>
              <a:t>CORRELACIONAL</a:t>
            </a:r>
          </a:p>
          <a:p>
            <a:pPr algn="just"/>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t>TÉCNICAS E INSTRUMENTACIÓN</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3797963"/>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pt-PT" sz="2800" b="1" i="1" dirty="0"/>
              <a:t>ENCUESTA</a:t>
            </a:r>
          </a:p>
          <a:p>
            <a:pPr marL="457200" indent="-457200">
              <a:spcBef>
                <a:spcPct val="20000"/>
              </a:spcBef>
              <a:buClr>
                <a:srgbClr val="CC0000"/>
              </a:buClr>
              <a:buFont typeface="Arial" pitchFamily="34" charset="0"/>
              <a:buChar char="•"/>
              <a:defRPr/>
            </a:pPr>
            <a:r>
              <a:rPr lang="pt-PT" sz="2800" b="1" i="1" dirty="0"/>
              <a:t>Cuestionario de uso del tiempo libre (</a:t>
            </a:r>
            <a:r>
              <a:rPr lang="es-EC" sz="2800" dirty="0"/>
              <a:t>Colombia, Cuba, Chile, Paraguay y Uruguay</a:t>
            </a:r>
            <a:r>
              <a:rPr lang="es-EC" sz="2800" dirty="0" smtClean="0"/>
              <a:t>)</a:t>
            </a:r>
          </a:p>
          <a:p>
            <a:pPr marL="457200" indent="-457200">
              <a:spcBef>
                <a:spcPct val="20000"/>
              </a:spcBef>
              <a:buClr>
                <a:srgbClr val="CC0000"/>
              </a:buClr>
              <a:defRPr/>
            </a:pPr>
            <a:r>
              <a:rPr lang="es-EC" sz="2800" b="1" i="1" dirty="0" smtClean="0"/>
              <a:t>	TEST</a:t>
            </a:r>
          </a:p>
          <a:p>
            <a:pPr marL="457200" indent="-457200">
              <a:spcBef>
                <a:spcPct val="20000"/>
              </a:spcBef>
              <a:buClr>
                <a:srgbClr val="CC0000"/>
              </a:buClr>
              <a:buFont typeface="Arial" pitchFamily="34" charset="0"/>
              <a:buChar char="•"/>
              <a:defRPr/>
            </a:pPr>
            <a:r>
              <a:rPr lang="es-EC" sz="2800" b="1" i="1" dirty="0" smtClean="0"/>
              <a:t>Cuestionario para </a:t>
            </a:r>
            <a:r>
              <a:rPr lang="es-EC" sz="2800" b="1" i="1" dirty="0"/>
              <a:t>l</a:t>
            </a:r>
            <a:r>
              <a:rPr lang="es-EC" sz="2800" b="1" i="1" dirty="0" smtClean="0"/>
              <a:t>a evaluación del </a:t>
            </a:r>
            <a:r>
              <a:rPr lang="es-EC" sz="2800" b="1" i="1" dirty="0" err="1" smtClean="0"/>
              <a:t>Burnout</a:t>
            </a:r>
            <a:r>
              <a:rPr lang="es-EC" sz="2800" b="1" i="1" dirty="0" smtClean="0"/>
              <a:t> (MBI) </a:t>
            </a:r>
            <a:r>
              <a:rPr lang="es-EC" sz="2800" i="1" dirty="0" smtClean="0"/>
              <a:t>(</a:t>
            </a:r>
            <a:r>
              <a:rPr lang="es-EC" sz="2800" dirty="0" smtClean="0"/>
              <a:t>1986) </a:t>
            </a:r>
            <a:r>
              <a:rPr lang="es-EC" sz="2800" dirty="0"/>
              <a:t>por C. </a:t>
            </a:r>
            <a:r>
              <a:rPr lang="es-EC" sz="2800" dirty="0" err="1"/>
              <a:t>Maslach</a:t>
            </a:r>
            <a:r>
              <a:rPr lang="es-EC" sz="2800" dirty="0"/>
              <a:t> y S. </a:t>
            </a:r>
            <a:r>
              <a:rPr lang="es-EC" sz="2800" dirty="0" err="1"/>
              <a:t>E.Jackson</a:t>
            </a:r>
            <a:r>
              <a:rPr lang="es-EC" sz="2800" dirty="0"/>
              <a:t>. </a:t>
            </a: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solidFill>
                  <a:schemeClr val="accent6">
                    <a:lumMod val="75000"/>
                  </a:schemeClr>
                </a:solidFill>
              </a:rPr>
              <a:t>POBLACIÓN Y MUESTRA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7" name="6 Tabla"/>
          <p:cNvGraphicFramePr>
            <a:graphicFrameLocks noGrp="1"/>
          </p:cNvGraphicFramePr>
          <p:nvPr/>
        </p:nvGraphicFramePr>
        <p:xfrm>
          <a:off x="1979712" y="1268760"/>
          <a:ext cx="6515035" cy="5085184"/>
        </p:xfrm>
        <a:graphic>
          <a:graphicData uri="http://schemas.openxmlformats.org/drawingml/2006/table">
            <a:tbl>
              <a:tblPr>
                <a:tableStyleId>{3C2FFA5D-87B4-456A-9821-1D502468CF0F}</a:tableStyleId>
              </a:tblPr>
              <a:tblGrid>
                <a:gridCol w="4873309"/>
                <a:gridCol w="1641726"/>
              </a:tblGrid>
              <a:tr h="638104">
                <a:tc>
                  <a:txBody>
                    <a:bodyPr/>
                    <a:lstStyle/>
                    <a:p>
                      <a:pPr indent="450215" algn="just">
                        <a:lnSpc>
                          <a:spcPct val="150000"/>
                        </a:lnSpc>
                        <a:spcAft>
                          <a:spcPts val="0"/>
                        </a:spcAft>
                      </a:pPr>
                      <a:r>
                        <a:rPr lang="es-EC" sz="1600" dirty="0"/>
                        <a:t>ÁREA DE TRABAJO</a:t>
                      </a:r>
                      <a:endParaRPr lang="es-ES" sz="1600" dirty="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NUMERO</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Bordado y estampado</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16</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4 (trico)</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51</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Pantalón formal 4B</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20</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5</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60</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3 Camisa 3B</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59</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3 pantalón 3ª</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76</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2 Jokey</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22</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dirty="0"/>
                        <a:t>Línea 1 pesada</a:t>
                      </a:r>
                      <a:endParaRPr lang="es-ES" sz="1600" dirty="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87</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Línea corte</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22</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Diseño</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10</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a:t>Control de calidad</a:t>
                      </a:r>
                      <a:endParaRPr lang="es-ES" sz="160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a:t>23</a:t>
                      </a:r>
                      <a:endParaRPr lang="es-ES" sz="1600">
                        <a:latin typeface="Arial"/>
                        <a:ea typeface="Calibri"/>
                        <a:cs typeface="Times New Roman"/>
                      </a:endParaRPr>
                    </a:p>
                  </a:txBody>
                  <a:tcPr marL="68580" marR="68580" marT="0" marB="0"/>
                </a:tc>
              </a:tr>
              <a:tr h="370590">
                <a:tc>
                  <a:txBody>
                    <a:bodyPr/>
                    <a:lstStyle/>
                    <a:p>
                      <a:pPr indent="450215" algn="just">
                        <a:lnSpc>
                          <a:spcPct val="150000"/>
                        </a:lnSpc>
                        <a:spcAft>
                          <a:spcPts val="0"/>
                        </a:spcAft>
                      </a:pPr>
                      <a:r>
                        <a:rPr lang="es-EC" sz="1600" dirty="0" smtClean="0"/>
                        <a:t>TOTAL UNIVERSO</a:t>
                      </a:r>
                      <a:endParaRPr lang="es-ES" sz="1600" dirty="0">
                        <a:latin typeface="Arial"/>
                        <a:ea typeface="Calibri"/>
                        <a:cs typeface="Times New Roman"/>
                      </a:endParaRPr>
                    </a:p>
                  </a:txBody>
                  <a:tcPr marL="68580" marR="68580" marT="0" marB="0"/>
                </a:tc>
                <a:tc>
                  <a:txBody>
                    <a:bodyPr/>
                    <a:lstStyle/>
                    <a:p>
                      <a:pPr indent="450215" algn="ctr">
                        <a:lnSpc>
                          <a:spcPct val="150000"/>
                        </a:lnSpc>
                        <a:spcAft>
                          <a:spcPts val="0"/>
                        </a:spcAft>
                      </a:pPr>
                      <a:r>
                        <a:rPr lang="es-EC" sz="1600" dirty="0"/>
                        <a:t>446</a:t>
                      </a:r>
                      <a:endParaRPr lang="es-ES" sz="1600" dirty="0">
                        <a:latin typeface="Arial"/>
                        <a:ea typeface="Calibri"/>
                        <a:cs typeface="Times New Roman"/>
                      </a:endParaRPr>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404664"/>
            <a:ext cx="7643192" cy="1143000"/>
          </a:xfrm>
        </p:spPr>
        <p:txBody>
          <a:bodyPr>
            <a:normAutofit/>
          </a:bodyPr>
          <a:lstStyle/>
          <a:p>
            <a:r>
              <a:rPr lang="es-EC" smtClean="0"/>
              <a:t>Muestra</a:t>
            </a:r>
            <a:endParaRPr lang="es-EC" dirty="0" smtClean="0"/>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761115" y="3263896"/>
            <a:ext cx="2567684" cy="4552632"/>
          </a:xfrm>
          <a:prstGeom prst="rect">
            <a:avLst/>
          </a:prstGeom>
        </p:spPr>
      </p:pic>
      <p:sp>
        <p:nvSpPr>
          <p:cNvPr id="16" name="15 CuadroTexto"/>
          <p:cNvSpPr txBox="1"/>
          <p:nvPr/>
        </p:nvSpPr>
        <p:spPr>
          <a:xfrm>
            <a:off x="2339752" y="1916832"/>
            <a:ext cx="5688632" cy="369332"/>
          </a:xfrm>
          <a:prstGeom prst="rect">
            <a:avLst/>
          </a:prstGeom>
          <a:noFill/>
        </p:spPr>
        <p:txBody>
          <a:bodyPr wrap="square" rtlCol="0">
            <a:spAutoFit/>
          </a:bodyPr>
          <a:lstStyle/>
          <a:p>
            <a:endParaRPr lang="es-ES" dirty="0"/>
          </a:p>
        </p:txBody>
      </p:sp>
      <p:graphicFrame>
        <p:nvGraphicFramePr>
          <p:cNvPr id="9" name="8 Tabla"/>
          <p:cNvGraphicFramePr>
            <a:graphicFrameLocks noGrp="1"/>
          </p:cNvGraphicFramePr>
          <p:nvPr/>
        </p:nvGraphicFramePr>
        <p:xfrm>
          <a:off x="1115616" y="2060848"/>
          <a:ext cx="7776864" cy="3112430"/>
        </p:xfrm>
        <a:graphic>
          <a:graphicData uri="http://schemas.openxmlformats.org/drawingml/2006/table">
            <a:tbl>
              <a:tblPr>
                <a:tableStyleId>{3C2FFA5D-87B4-456A-9821-1D502468CF0F}</a:tableStyleId>
              </a:tblPr>
              <a:tblGrid>
                <a:gridCol w="1229063"/>
                <a:gridCol w="1374166"/>
                <a:gridCol w="1591821"/>
                <a:gridCol w="1591821"/>
                <a:gridCol w="1197905"/>
                <a:gridCol w="792088"/>
              </a:tblGrid>
              <a:tr h="1099882">
                <a:tc>
                  <a:txBody>
                    <a:bodyPr/>
                    <a:lstStyle/>
                    <a:p>
                      <a:pPr>
                        <a:lnSpc>
                          <a:spcPct val="200000"/>
                        </a:lnSpc>
                        <a:spcAft>
                          <a:spcPts val="0"/>
                        </a:spcAft>
                      </a:pPr>
                      <a:r>
                        <a:rPr lang="es-EC" sz="1800"/>
                        <a:t> </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Jóvenes </a:t>
                      </a:r>
                      <a:endParaRPr lang="es-ES" sz="1800"/>
                    </a:p>
                    <a:p>
                      <a:pPr>
                        <a:lnSpc>
                          <a:spcPct val="200000"/>
                        </a:lnSpc>
                        <a:spcAft>
                          <a:spcPts val="0"/>
                        </a:spcAft>
                      </a:pPr>
                      <a:r>
                        <a:rPr lang="es-EC" sz="1800"/>
                        <a:t>18-24</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dirty="0"/>
                        <a:t>Adultos jóvenes 25-39</a:t>
                      </a:r>
                      <a:endParaRPr lang="es-ES" sz="1800" dirty="0">
                        <a:latin typeface="Calibri"/>
                        <a:ea typeface="Calibri"/>
                        <a:cs typeface="Times New Roman"/>
                      </a:endParaRPr>
                    </a:p>
                  </a:txBody>
                  <a:tcPr marL="44450" marR="44450" marT="0" marB="0" anchor="b"/>
                </a:tc>
                <a:tc>
                  <a:txBody>
                    <a:bodyPr/>
                    <a:lstStyle/>
                    <a:p>
                      <a:pPr>
                        <a:lnSpc>
                          <a:spcPct val="200000"/>
                        </a:lnSpc>
                        <a:spcAft>
                          <a:spcPts val="0"/>
                        </a:spcAft>
                      </a:pPr>
                      <a:r>
                        <a:rPr lang="es-EC" sz="1800"/>
                        <a:t>Adultos intermedios 40-49</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Adultos mayores 50-64</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 </a:t>
                      </a:r>
                      <a:endParaRPr lang="es-ES" sz="1800">
                        <a:latin typeface="Calibri"/>
                        <a:ea typeface="Calibri"/>
                        <a:cs typeface="Times New Roman"/>
                      </a:endParaRPr>
                    </a:p>
                  </a:txBody>
                  <a:tcPr marL="44450" marR="44450" marT="0" marB="0" anchor="b"/>
                </a:tc>
              </a:tr>
              <a:tr h="733255">
                <a:tc>
                  <a:txBody>
                    <a:bodyPr/>
                    <a:lstStyle/>
                    <a:p>
                      <a:pPr>
                        <a:lnSpc>
                          <a:spcPct val="200000"/>
                        </a:lnSpc>
                        <a:spcAft>
                          <a:spcPts val="0"/>
                        </a:spcAft>
                      </a:pPr>
                      <a:r>
                        <a:rPr lang="es-EC" sz="1800"/>
                        <a:t>Personas</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12</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75</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37</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16</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dirty="0" smtClean="0"/>
                        <a:t>140</a:t>
                      </a:r>
                      <a:endParaRPr lang="es-ES" sz="1800" dirty="0">
                        <a:latin typeface="Calibri"/>
                        <a:ea typeface="Calibri"/>
                        <a:cs typeface="Times New Roman"/>
                      </a:endParaRPr>
                    </a:p>
                  </a:txBody>
                  <a:tcPr marL="44450" marR="44450" marT="0" marB="0" anchor="b"/>
                </a:tc>
              </a:tr>
              <a:tr h="733255">
                <a:tc>
                  <a:txBody>
                    <a:bodyPr/>
                    <a:lstStyle/>
                    <a:p>
                      <a:pPr>
                        <a:lnSpc>
                          <a:spcPct val="200000"/>
                        </a:lnSpc>
                        <a:spcAft>
                          <a:spcPts val="0"/>
                        </a:spcAft>
                      </a:pPr>
                      <a:r>
                        <a:rPr lang="es-EC" sz="1800"/>
                        <a:t>Porcentaje</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%8,5</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%53,5</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%26,4</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a:t>%11,4</a:t>
                      </a:r>
                      <a:endParaRPr lang="es-ES" sz="1800">
                        <a:latin typeface="Calibri"/>
                        <a:ea typeface="Calibri"/>
                        <a:cs typeface="Times New Roman"/>
                      </a:endParaRPr>
                    </a:p>
                  </a:txBody>
                  <a:tcPr marL="44450" marR="44450" marT="0" marB="0" anchor="b"/>
                </a:tc>
                <a:tc>
                  <a:txBody>
                    <a:bodyPr/>
                    <a:lstStyle/>
                    <a:p>
                      <a:pPr>
                        <a:lnSpc>
                          <a:spcPct val="200000"/>
                        </a:lnSpc>
                        <a:spcAft>
                          <a:spcPts val="0"/>
                        </a:spcAft>
                      </a:pPr>
                      <a:r>
                        <a:rPr lang="es-EC" sz="1800" dirty="0" smtClean="0"/>
                        <a:t>%</a:t>
                      </a:r>
                      <a:r>
                        <a:rPr lang="es-EC" sz="1800" dirty="0"/>
                        <a:t>100</a:t>
                      </a:r>
                      <a:endParaRPr lang="es-ES" sz="1800" dirty="0">
                        <a:latin typeface="Calibri"/>
                        <a:ea typeface="Calibri"/>
                        <a:cs typeface="Times New Roman"/>
                      </a:endParaRPr>
                    </a:p>
                  </a:txBody>
                  <a:tcPr marL="44450" marR="44450" marT="0" marB="0" anchor="b"/>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solidFill>
                  <a:schemeClr val="accent6">
                    <a:lumMod val="75000"/>
                  </a:schemeClr>
                </a:solidFill>
              </a:rPr>
              <a:t>Presentación de resultados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sp>
        <p:nvSpPr>
          <p:cNvPr id="10" name="9 CuadroTexto"/>
          <p:cNvSpPr txBox="1"/>
          <p:nvPr/>
        </p:nvSpPr>
        <p:spPr>
          <a:xfrm>
            <a:off x="1691680" y="2564904"/>
            <a:ext cx="6768752" cy="954107"/>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b="1" i="1" dirty="0" smtClean="0"/>
              <a:t>ENCUESTA SOBRE  ACTIVIDADES DEL TIEMPO LIBRE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628800"/>
            <a:ext cx="8229600" cy="1143000"/>
          </a:xfrm>
        </p:spPr>
        <p:txBody>
          <a:bodyPr/>
          <a:lstStyle/>
          <a:p>
            <a:r>
              <a:rPr lang="es-ES" dirty="0" smtClean="0"/>
              <a:t>AUTORES:</a:t>
            </a:r>
            <a:endParaRPr lang="es-ES" dirty="0"/>
          </a:p>
        </p:txBody>
      </p:sp>
      <p:sp>
        <p:nvSpPr>
          <p:cNvPr id="3" name="2 Marcador de contenido"/>
          <p:cNvSpPr>
            <a:spLocks noGrp="1"/>
          </p:cNvSpPr>
          <p:nvPr>
            <p:ph idx="1"/>
          </p:nvPr>
        </p:nvSpPr>
        <p:spPr>
          <a:xfrm>
            <a:off x="0" y="3140968"/>
            <a:ext cx="9144000" cy="2985195"/>
          </a:xfrm>
        </p:spPr>
        <p:txBody>
          <a:bodyPr/>
          <a:lstStyle/>
          <a:p>
            <a:r>
              <a:rPr lang="es-ES_tradnl" dirty="0"/>
              <a:t>SRTA. DORIS EUGENIA ALBÁN TASIGUANO</a:t>
            </a:r>
            <a:endParaRPr lang="es-ES" dirty="0"/>
          </a:p>
          <a:p>
            <a:r>
              <a:rPr lang="es-ES_tradnl" dirty="0" smtClean="0"/>
              <a:t> </a:t>
            </a:r>
            <a:r>
              <a:rPr lang="es-ES_tradnl" dirty="0"/>
              <a:t>SR. JONATHAN OMAR USHIÑA ALDAZ</a:t>
            </a:r>
            <a:endParaRPr lang="es-ES" dirty="0"/>
          </a:p>
          <a:p>
            <a:endParaRPr lang="es-E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solidFill>
                  <a:schemeClr val="accent6">
                    <a:lumMod val="75000"/>
                  </a:schemeClr>
                </a:solidFill>
              </a:rPr>
              <a:t>SOLO O ACOMPAÑADO</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7" name="6 Gráfico"/>
          <p:cNvGraphicFramePr/>
          <p:nvPr/>
        </p:nvGraphicFramePr>
        <p:xfrm>
          <a:off x="2066924" y="1824037"/>
          <a:ext cx="5817443" cy="390921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404664"/>
            <a:ext cx="6563072" cy="1143000"/>
          </a:xfrm>
        </p:spPr>
        <p:txBody>
          <a:bodyPr>
            <a:normAutofit/>
          </a:bodyPr>
          <a:lstStyle/>
          <a:p>
            <a:r>
              <a:rPr lang="es-ES" sz="2800" dirty="0" smtClean="0">
                <a:solidFill>
                  <a:schemeClr val="accent6">
                    <a:lumMod val="75000"/>
                  </a:schemeClr>
                </a:solidFill>
              </a:rPr>
              <a:t>PREFERENCIA DE LAS PERSONAS A LAS ACTIVIDADES PASIVAS</a:t>
            </a:r>
            <a:endParaRPr lang="es-ES" sz="2800"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graphicFrame>
        <p:nvGraphicFramePr>
          <p:cNvPr id="7" name="6 Tabla"/>
          <p:cNvGraphicFramePr>
            <a:graphicFrameLocks noGrp="1"/>
          </p:cNvGraphicFramePr>
          <p:nvPr/>
        </p:nvGraphicFramePr>
        <p:xfrm>
          <a:off x="1691681" y="1396998"/>
          <a:ext cx="6624735" cy="5264066"/>
        </p:xfrm>
        <a:graphic>
          <a:graphicData uri="http://schemas.openxmlformats.org/drawingml/2006/table">
            <a:tbl>
              <a:tblPr/>
              <a:tblGrid>
                <a:gridCol w="670859"/>
                <a:gridCol w="2644011"/>
                <a:gridCol w="1365649"/>
                <a:gridCol w="1944216"/>
              </a:tblGrid>
              <a:tr h="447826">
                <a:tc>
                  <a:txBody>
                    <a:bodyPr/>
                    <a:lstStyle/>
                    <a:p>
                      <a:pPr indent="450215" algn="just">
                        <a:lnSpc>
                          <a:spcPct val="100000"/>
                        </a:lnSpc>
                        <a:spcAft>
                          <a:spcPts val="0"/>
                        </a:spcAft>
                      </a:pPr>
                      <a:r>
                        <a:rPr lang="es-EC" sz="1600" spc="-150" dirty="0">
                          <a:solidFill>
                            <a:srgbClr val="000000"/>
                          </a:solidFill>
                          <a:latin typeface="Arial"/>
                          <a:ea typeface="Calibri"/>
                          <a:cs typeface="Arial"/>
                        </a:rPr>
                        <a:t> </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b="1" spc="-150">
                          <a:solidFill>
                            <a:srgbClr val="000000"/>
                          </a:solidFill>
                          <a:latin typeface="Arial"/>
                          <a:ea typeface="Calibri"/>
                          <a:cs typeface="Arial"/>
                        </a:rPr>
                        <a:t>Actividad</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lvl="0" indent="450215" algn="just">
                        <a:lnSpc>
                          <a:spcPct val="100000"/>
                        </a:lnSpc>
                        <a:spcAft>
                          <a:spcPts val="0"/>
                        </a:spcAft>
                      </a:pPr>
                      <a:r>
                        <a:rPr lang="es-EC" sz="1600" b="1" spc="-150" dirty="0">
                          <a:solidFill>
                            <a:srgbClr val="000000"/>
                          </a:solidFill>
                          <a:latin typeface="Arial"/>
                          <a:ea typeface="Calibri"/>
                          <a:cs typeface="Arial"/>
                        </a:rPr>
                        <a:t>SOLOS</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just">
                        <a:lnSpc>
                          <a:spcPct val="100000"/>
                        </a:lnSpc>
                        <a:spcAft>
                          <a:spcPts val="0"/>
                        </a:spcAft>
                      </a:pPr>
                      <a:r>
                        <a:rPr lang="es-EC" sz="1600" b="1" spc="-150">
                          <a:solidFill>
                            <a:srgbClr val="000000"/>
                          </a:solidFill>
                          <a:latin typeface="Arial"/>
                          <a:ea typeface="Calibri"/>
                          <a:cs typeface="Arial"/>
                        </a:rPr>
                        <a:t>ACOMPAÑADOS</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1</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dirty="0">
                          <a:solidFill>
                            <a:srgbClr val="000000"/>
                          </a:solidFill>
                          <a:latin typeface="Arial"/>
                          <a:ea typeface="Calibri"/>
                          <a:cs typeface="Arial"/>
                        </a:rPr>
                        <a:t>Leer</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17,46</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a:solidFill>
                            <a:srgbClr val="000000"/>
                          </a:solidFill>
                          <a:latin typeface="Arial"/>
                          <a:ea typeface="Calibri"/>
                          <a:cs typeface="Arial"/>
                        </a:rPr>
                        <a:t>13,46</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2</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dirty="0">
                          <a:solidFill>
                            <a:srgbClr val="000000"/>
                          </a:solidFill>
                          <a:latin typeface="Arial"/>
                          <a:ea typeface="Calibri"/>
                          <a:cs typeface="Arial"/>
                        </a:rPr>
                        <a:t>Dormir</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dirty="0">
                          <a:solidFill>
                            <a:srgbClr val="000000"/>
                          </a:solidFill>
                          <a:latin typeface="Arial"/>
                          <a:ea typeface="Calibri"/>
                          <a:cs typeface="Arial"/>
                        </a:rPr>
                        <a:t>40,08</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a:solidFill>
                            <a:srgbClr val="000000"/>
                          </a:solidFill>
                          <a:latin typeface="Arial"/>
                          <a:ea typeface="Calibri"/>
                          <a:cs typeface="Arial"/>
                        </a:rPr>
                        <a:t>31,46</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3</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Ver TV</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dirty="0">
                          <a:solidFill>
                            <a:srgbClr val="000000"/>
                          </a:solidFill>
                          <a:latin typeface="Arial"/>
                          <a:ea typeface="Calibri"/>
                          <a:cs typeface="Arial"/>
                        </a:rPr>
                        <a:t>50</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71,84</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6</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Utilizar Tecnología</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25,40</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20,74</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9</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Karaoke</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4,37</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2,34</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7</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Escuchar Música</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34,52</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58,52</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11</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Ir al cine</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3,57</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2,34</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12</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Consumir Alcohol</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3,57</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dirty="0">
                          <a:solidFill>
                            <a:srgbClr val="000000"/>
                          </a:solidFill>
                          <a:latin typeface="Arial"/>
                          <a:ea typeface="Calibri"/>
                          <a:cs typeface="Arial"/>
                        </a:rPr>
                        <a:t>1,51</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13</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Fumar</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3,57</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a:solidFill>
                            <a:srgbClr val="000000"/>
                          </a:solidFill>
                          <a:latin typeface="Arial"/>
                          <a:ea typeface="Calibri"/>
                          <a:cs typeface="Arial"/>
                        </a:rPr>
                        <a:t>0,55</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indent="450215" algn="ctr">
                        <a:lnSpc>
                          <a:spcPct val="100000"/>
                        </a:lnSpc>
                        <a:spcAft>
                          <a:spcPts val="0"/>
                        </a:spcAft>
                      </a:pPr>
                      <a:r>
                        <a:rPr lang="es-EC" sz="1600" b="1" spc="-150">
                          <a:solidFill>
                            <a:srgbClr val="000000"/>
                          </a:solidFill>
                          <a:latin typeface="Arial"/>
                          <a:ea typeface="Calibri"/>
                          <a:cs typeface="Arial"/>
                        </a:rPr>
                        <a:t>16</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00000"/>
                        </a:lnSpc>
                        <a:spcAft>
                          <a:spcPts val="0"/>
                        </a:spcAft>
                      </a:pPr>
                      <a:r>
                        <a:rPr lang="es-EC" sz="1600" spc="-150">
                          <a:solidFill>
                            <a:srgbClr val="000000"/>
                          </a:solidFill>
                          <a:latin typeface="Arial"/>
                          <a:ea typeface="Calibri"/>
                          <a:cs typeface="Arial"/>
                        </a:rPr>
                        <a:t>Asistir a Espectáculos</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a:solidFill>
                            <a:srgbClr val="000000"/>
                          </a:solidFill>
                          <a:latin typeface="Arial"/>
                          <a:ea typeface="Calibri"/>
                          <a:cs typeface="Arial"/>
                        </a:rPr>
                        <a:t>0</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00000"/>
                        </a:lnSpc>
                        <a:spcAft>
                          <a:spcPts val="0"/>
                        </a:spcAft>
                      </a:pPr>
                      <a:r>
                        <a:rPr lang="es-EC" sz="1600" spc="-150">
                          <a:solidFill>
                            <a:srgbClr val="000000"/>
                          </a:solidFill>
                          <a:latin typeface="Arial"/>
                          <a:ea typeface="Calibri"/>
                          <a:cs typeface="Arial"/>
                        </a:rPr>
                        <a:t>3,02</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360">
                <a:tc>
                  <a:txBody>
                    <a:bodyPr/>
                    <a:lstStyle/>
                    <a:p>
                      <a:pPr>
                        <a:lnSpc>
                          <a:spcPct val="100000"/>
                        </a:lnSpc>
                      </a:pPr>
                      <a:endParaRPr lang="es-ES" sz="1600" spc="-150">
                        <a:latin typeface="Calibri"/>
                        <a:ea typeface="Times New Roman"/>
                      </a:endParaRPr>
                    </a:p>
                  </a:txBody>
                  <a:tcPr marL="27438" marR="2743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450215" algn="just">
                        <a:lnSpc>
                          <a:spcPct val="100000"/>
                        </a:lnSpc>
                        <a:spcAft>
                          <a:spcPts val="0"/>
                        </a:spcAft>
                      </a:pPr>
                      <a:r>
                        <a:rPr lang="es-EC" sz="1600" b="1" spc="-150">
                          <a:solidFill>
                            <a:srgbClr val="000000"/>
                          </a:solidFill>
                          <a:latin typeface="Arial"/>
                          <a:ea typeface="Calibri"/>
                          <a:cs typeface="Arial"/>
                        </a:rPr>
                        <a:t>PROMEDIO</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just">
                        <a:lnSpc>
                          <a:spcPct val="100000"/>
                        </a:lnSpc>
                        <a:spcAft>
                          <a:spcPts val="0"/>
                        </a:spcAft>
                      </a:pPr>
                      <a:r>
                        <a:rPr lang="es-EC" sz="1600" b="1" spc="-150">
                          <a:solidFill>
                            <a:srgbClr val="000000"/>
                          </a:solidFill>
                          <a:latin typeface="Arial"/>
                          <a:ea typeface="Calibri"/>
                          <a:cs typeface="Arial"/>
                        </a:rPr>
                        <a:t>18,25</a:t>
                      </a:r>
                      <a:endParaRPr lang="es-ES" sz="1600" spc="-15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ctr">
                        <a:lnSpc>
                          <a:spcPct val="100000"/>
                        </a:lnSpc>
                        <a:spcAft>
                          <a:spcPts val="0"/>
                        </a:spcAft>
                      </a:pPr>
                      <a:r>
                        <a:rPr lang="es-EC" sz="1600" b="1" spc="-150" dirty="0">
                          <a:solidFill>
                            <a:srgbClr val="000000"/>
                          </a:solidFill>
                          <a:latin typeface="Arial"/>
                          <a:ea typeface="Calibri"/>
                          <a:cs typeface="Arial"/>
                        </a:rPr>
                        <a:t>20,58</a:t>
                      </a:r>
                      <a:endParaRPr lang="es-ES" sz="1600" spc="-150" dirty="0">
                        <a:latin typeface="Arial"/>
                        <a:ea typeface="Calibri"/>
                        <a:cs typeface="Times New Roman"/>
                      </a:endParaRPr>
                    </a:p>
                  </a:txBody>
                  <a:tcPr marL="27438" marR="27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9" name="8 Gráfico"/>
          <p:cNvGraphicFramePr/>
          <p:nvPr/>
        </p:nvGraphicFramePr>
        <p:xfrm>
          <a:off x="1475656" y="1196752"/>
          <a:ext cx="6840760" cy="43924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404664"/>
            <a:ext cx="6563072" cy="1143000"/>
          </a:xfrm>
        </p:spPr>
        <p:txBody>
          <a:bodyPr>
            <a:normAutofit/>
          </a:bodyPr>
          <a:lstStyle/>
          <a:p>
            <a:r>
              <a:rPr lang="es-ES" sz="2800" dirty="0" smtClean="0">
                <a:solidFill>
                  <a:schemeClr val="accent6">
                    <a:lumMod val="75000"/>
                  </a:schemeClr>
                </a:solidFill>
              </a:rPr>
              <a:t>PREFERENCIA DE LAS PERSONAS A LAS ACTIVIDADES ACTIVAS</a:t>
            </a:r>
            <a:endParaRPr lang="es-ES" sz="2800"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graphicFrame>
        <p:nvGraphicFramePr>
          <p:cNvPr id="8" name="7 Tabla"/>
          <p:cNvGraphicFramePr>
            <a:graphicFrameLocks noGrp="1"/>
          </p:cNvGraphicFramePr>
          <p:nvPr/>
        </p:nvGraphicFramePr>
        <p:xfrm>
          <a:off x="1763688" y="1628800"/>
          <a:ext cx="6840759" cy="5012460"/>
        </p:xfrm>
        <a:graphic>
          <a:graphicData uri="http://schemas.openxmlformats.org/drawingml/2006/table">
            <a:tbl>
              <a:tblPr/>
              <a:tblGrid>
                <a:gridCol w="2879362"/>
                <a:gridCol w="1452172"/>
                <a:gridCol w="2509225"/>
              </a:tblGrid>
              <a:tr h="387225">
                <a:tc>
                  <a:txBody>
                    <a:bodyPr/>
                    <a:lstStyle/>
                    <a:p>
                      <a:pPr indent="450215" algn="just">
                        <a:lnSpc>
                          <a:spcPct val="150000"/>
                        </a:lnSpc>
                        <a:spcAft>
                          <a:spcPts val="0"/>
                        </a:spcAft>
                      </a:pPr>
                      <a:r>
                        <a:rPr lang="es-EC" sz="1600" b="1">
                          <a:solidFill>
                            <a:srgbClr val="000000"/>
                          </a:solidFill>
                          <a:latin typeface="Arial"/>
                          <a:ea typeface="Calibri"/>
                          <a:cs typeface="Arial"/>
                        </a:rPr>
                        <a:t>Actividad</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just">
                        <a:lnSpc>
                          <a:spcPct val="150000"/>
                        </a:lnSpc>
                        <a:spcAft>
                          <a:spcPts val="0"/>
                        </a:spcAft>
                      </a:pPr>
                      <a:r>
                        <a:rPr lang="es-EC" sz="1600" b="1">
                          <a:solidFill>
                            <a:srgbClr val="000000"/>
                          </a:solidFill>
                          <a:latin typeface="Arial"/>
                          <a:ea typeface="Calibri"/>
                          <a:cs typeface="Arial"/>
                        </a:rPr>
                        <a:t>SOLOS</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just">
                        <a:lnSpc>
                          <a:spcPct val="150000"/>
                        </a:lnSpc>
                        <a:spcAft>
                          <a:spcPts val="0"/>
                        </a:spcAft>
                      </a:pPr>
                      <a:r>
                        <a:rPr lang="es-EC" sz="1600" b="1">
                          <a:solidFill>
                            <a:srgbClr val="000000"/>
                          </a:solidFill>
                          <a:latin typeface="Arial"/>
                          <a:ea typeface="Calibri"/>
                          <a:cs typeface="Arial"/>
                        </a:rPr>
                        <a:t>ACOMPAÑADOS</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          Deportes</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8,33</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11,54</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Jugar</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13,10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14,84</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Pasear</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10,71</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18,27</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Ir a la Discoteca</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2,78</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2,61</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Quehaceres Domésticos</a:t>
                      </a:r>
                      <a:endParaRPr lang="es-ES" sz="1600">
                        <a:latin typeface="Arial"/>
                        <a:ea typeface="Calibri"/>
                        <a:cs typeface="Times New Roman"/>
                      </a:endParaRPr>
                    </a:p>
                  </a:txBody>
                  <a:tcPr marL="26341" marR="2634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50,40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89,15</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Voluntariado</a:t>
                      </a:r>
                      <a:endParaRPr lang="es-ES" sz="1600">
                        <a:latin typeface="Arial"/>
                        <a:ea typeface="Calibri"/>
                        <a:cs typeface="Times New Roman"/>
                      </a:endParaRPr>
                    </a:p>
                  </a:txBody>
                  <a:tcPr marL="26341" marR="2634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1,19</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3,16</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Otros Trabajos Rem.</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2,78</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2,20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612">
                <a:tc>
                  <a:txBody>
                    <a:bodyPr/>
                    <a:lstStyle/>
                    <a:p>
                      <a:pPr indent="450215" algn="just">
                        <a:lnSpc>
                          <a:spcPct val="150000"/>
                        </a:lnSpc>
                        <a:spcAft>
                          <a:spcPts val="0"/>
                        </a:spcAft>
                      </a:pPr>
                      <a:r>
                        <a:rPr lang="es-EC" sz="1600" b="1">
                          <a:solidFill>
                            <a:srgbClr val="000000"/>
                          </a:solidFill>
                          <a:latin typeface="Arial"/>
                          <a:ea typeface="Calibri"/>
                          <a:cs typeface="Arial"/>
                        </a:rPr>
                        <a:t>Otras</a:t>
                      </a:r>
                      <a:endParaRPr lang="es-ES" sz="1600">
                        <a:latin typeface="Arial"/>
                        <a:ea typeface="Calibri"/>
                        <a:cs typeface="Times New Roman"/>
                      </a:endParaRPr>
                    </a:p>
                  </a:txBody>
                  <a:tcPr marL="26341" marR="2634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6100"/>
                          </a:solidFill>
                          <a:latin typeface="Arial"/>
                          <a:ea typeface="Calibri"/>
                          <a:cs typeface="Arial"/>
                        </a:rPr>
                        <a:t> </a:t>
                      </a:r>
                      <a:endParaRPr lang="es-ES" sz="1600">
                        <a:latin typeface="Arial"/>
                        <a:ea typeface="Calibri"/>
                        <a:cs typeface="Times New Roman"/>
                      </a:endParaRPr>
                    </a:p>
                  </a:txBody>
                  <a:tcPr marL="26341" marR="26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indent="450215" algn="ctr">
                        <a:lnSpc>
                          <a:spcPct val="150000"/>
                        </a:lnSpc>
                        <a:spcAft>
                          <a:spcPts val="0"/>
                        </a:spcAft>
                      </a:pPr>
                      <a:r>
                        <a:rPr lang="es-EC" sz="1600">
                          <a:solidFill>
                            <a:srgbClr val="006100"/>
                          </a:solidFill>
                          <a:latin typeface="Arial"/>
                          <a:ea typeface="Calibri"/>
                          <a:cs typeface="Arial"/>
                        </a:rPr>
                        <a:t> </a:t>
                      </a:r>
                      <a:endParaRPr lang="es-ES" sz="1600">
                        <a:latin typeface="Arial"/>
                        <a:ea typeface="Calibri"/>
                        <a:cs typeface="Times New Roman"/>
                      </a:endParaRPr>
                    </a:p>
                  </a:txBody>
                  <a:tcPr marL="26341" marR="26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CAMINAR</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5,16</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6,59</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BAILO ACTIVIDAD</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3,17</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2,20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a:solidFill>
                            <a:srgbClr val="000000"/>
                          </a:solidFill>
                          <a:latin typeface="Arial"/>
                          <a:ea typeface="Calibri"/>
                          <a:cs typeface="Arial"/>
                        </a:rPr>
                        <a:t>COMPRAS</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s-EC" sz="1600">
                          <a:solidFill>
                            <a:srgbClr val="000000"/>
                          </a:solidFill>
                          <a:latin typeface="Arial"/>
                          <a:ea typeface="Calibri"/>
                          <a:cs typeface="Arial"/>
                        </a:rPr>
                        <a:t>0,40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lnSpc>
                          <a:spcPct val="150000"/>
                        </a:lnSpc>
                        <a:spcAft>
                          <a:spcPts val="0"/>
                        </a:spcAft>
                      </a:pPr>
                      <a:r>
                        <a:rPr lang="es-EC" sz="1600">
                          <a:solidFill>
                            <a:srgbClr val="000000"/>
                          </a:solidFill>
                          <a:latin typeface="Arial"/>
                          <a:ea typeface="Calibri"/>
                          <a:cs typeface="Arial"/>
                        </a:rPr>
                        <a:t>2,20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225">
                <a:tc>
                  <a:txBody>
                    <a:bodyPr/>
                    <a:lstStyle/>
                    <a:p>
                      <a:pPr indent="450215" algn="just">
                        <a:lnSpc>
                          <a:spcPct val="150000"/>
                        </a:lnSpc>
                        <a:spcAft>
                          <a:spcPts val="0"/>
                        </a:spcAft>
                      </a:pPr>
                      <a:r>
                        <a:rPr lang="es-EC" sz="1600" b="1">
                          <a:solidFill>
                            <a:srgbClr val="000000"/>
                          </a:solidFill>
                          <a:latin typeface="Arial"/>
                          <a:ea typeface="Calibri"/>
                          <a:cs typeface="Arial"/>
                        </a:rPr>
                        <a:t>PROMEDIO</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just">
                        <a:lnSpc>
                          <a:spcPct val="150000"/>
                        </a:lnSpc>
                        <a:spcAft>
                          <a:spcPts val="0"/>
                        </a:spcAft>
                      </a:pPr>
                      <a:r>
                        <a:rPr lang="es-EC" sz="1600" b="1">
                          <a:solidFill>
                            <a:srgbClr val="000000"/>
                          </a:solidFill>
                          <a:latin typeface="Arial"/>
                          <a:ea typeface="Calibri"/>
                          <a:cs typeface="Arial"/>
                        </a:rPr>
                        <a:t>9,80</a:t>
                      </a:r>
                      <a:endParaRPr lang="es-ES" sz="160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indent="450215" algn="ctr">
                        <a:lnSpc>
                          <a:spcPct val="150000"/>
                        </a:lnSpc>
                        <a:spcAft>
                          <a:spcPts val="0"/>
                        </a:spcAft>
                      </a:pPr>
                      <a:r>
                        <a:rPr lang="es-EC" sz="1600" b="1" dirty="0">
                          <a:solidFill>
                            <a:srgbClr val="000000"/>
                          </a:solidFill>
                          <a:latin typeface="Arial"/>
                          <a:ea typeface="Calibri"/>
                          <a:cs typeface="Arial"/>
                        </a:rPr>
                        <a:t>15,27</a:t>
                      </a:r>
                      <a:endParaRPr lang="es-ES" sz="1600" dirty="0">
                        <a:latin typeface="Arial"/>
                        <a:ea typeface="Calibri"/>
                        <a:cs typeface="Times New Roman"/>
                      </a:endParaRPr>
                    </a:p>
                  </a:txBody>
                  <a:tcPr marL="26341" marR="2634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endParaRPr lang="es-EC" dirty="0" smtClean="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7" name="6 Gráfico"/>
          <p:cNvGraphicFramePr/>
          <p:nvPr/>
        </p:nvGraphicFramePr>
        <p:xfrm>
          <a:off x="1835696" y="1628800"/>
          <a:ext cx="6480720" cy="41764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t>PRESENTACIÓN DE RESULTADOS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1902059"/>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b="1" i="1" dirty="0" smtClean="0"/>
              <a:t>	TEST</a:t>
            </a:r>
          </a:p>
          <a:p>
            <a:pPr marL="457200" indent="-457200">
              <a:spcBef>
                <a:spcPct val="20000"/>
              </a:spcBef>
              <a:buClr>
                <a:srgbClr val="CC0000"/>
              </a:buClr>
              <a:buFont typeface="Arial" pitchFamily="34" charset="0"/>
              <a:buChar char="•"/>
              <a:defRPr/>
            </a:pPr>
            <a:r>
              <a:rPr lang="es-EC" sz="2800" b="1" i="1" dirty="0" smtClean="0"/>
              <a:t>Cuestionario para </a:t>
            </a:r>
            <a:r>
              <a:rPr lang="es-EC" sz="2800" b="1" i="1" dirty="0"/>
              <a:t>l</a:t>
            </a:r>
            <a:r>
              <a:rPr lang="es-EC" sz="2800" b="1" i="1" dirty="0" smtClean="0"/>
              <a:t>a evaluación del </a:t>
            </a:r>
            <a:r>
              <a:rPr lang="es-EC" sz="2800" b="1" i="1" dirty="0" err="1" smtClean="0"/>
              <a:t>Burnout</a:t>
            </a:r>
            <a:r>
              <a:rPr lang="es-EC" sz="2800" b="1" i="1" dirty="0" smtClean="0"/>
              <a:t> (MBI) </a:t>
            </a:r>
            <a:r>
              <a:rPr lang="es-EC" sz="2800" i="1" dirty="0" smtClean="0"/>
              <a:t>(</a:t>
            </a:r>
            <a:r>
              <a:rPr lang="es-EC" sz="2800" dirty="0" smtClean="0"/>
              <a:t>1986) </a:t>
            </a:r>
            <a:r>
              <a:rPr lang="es-EC" sz="2800" dirty="0"/>
              <a:t>por C. </a:t>
            </a:r>
            <a:r>
              <a:rPr lang="es-EC" sz="2800" dirty="0" err="1"/>
              <a:t>Maslach</a:t>
            </a:r>
            <a:r>
              <a:rPr lang="es-EC" sz="2800" dirty="0"/>
              <a:t> y S. </a:t>
            </a:r>
            <a:r>
              <a:rPr lang="es-EC" sz="2800" dirty="0" err="1"/>
              <a:t>E.Jackson</a:t>
            </a:r>
            <a:r>
              <a:rPr lang="es-EC" sz="2800" dirty="0"/>
              <a:t>. </a:t>
            </a: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smtClean="0">
                <a:solidFill>
                  <a:schemeClr val="accent6">
                    <a:lumMod val="75000"/>
                  </a:schemeClr>
                </a:solidFill>
              </a:rPr>
              <a:t>ESTRÉS LABORAL EN FABRILFAME</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9" name="8 Tabla"/>
          <p:cNvGraphicFramePr>
            <a:graphicFrameLocks noGrp="1"/>
          </p:cNvGraphicFramePr>
          <p:nvPr/>
        </p:nvGraphicFramePr>
        <p:xfrm>
          <a:off x="1403647" y="2276871"/>
          <a:ext cx="7416825" cy="4018772"/>
        </p:xfrm>
        <a:graphic>
          <a:graphicData uri="http://schemas.openxmlformats.org/drawingml/2006/table">
            <a:tbl>
              <a:tblPr>
                <a:tableStyleId>{3C2FFA5D-87B4-456A-9821-1D502468CF0F}</a:tableStyleId>
              </a:tblPr>
              <a:tblGrid>
                <a:gridCol w="2436048"/>
                <a:gridCol w="2616497"/>
                <a:gridCol w="2364280"/>
              </a:tblGrid>
              <a:tr h="433193">
                <a:tc>
                  <a:txBody>
                    <a:bodyPr/>
                    <a:lstStyle/>
                    <a:p>
                      <a:endParaRPr lang="es-ES" sz="2000" dirty="0">
                        <a:solidFill>
                          <a:srgbClr val="2E74B5"/>
                        </a:solidFill>
                        <a:latin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r">
                        <a:lnSpc>
                          <a:spcPct val="150000"/>
                        </a:lnSpc>
                        <a:spcAft>
                          <a:spcPts val="0"/>
                        </a:spcAft>
                      </a:pPr>
                      <a:r>
                        <a:rPr lang="es-EC" sz="2000"/>
                        <a:t>PERSONAS</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a:t>
                      </a:r>
                      <a:endParaRPr lang="es-ES" sz="2000">
                        <a:solidFill>
                          <a:srgbClr val="2E74B5"/>
                        </a:solidFill>
                        <a:latin typeface="Arial"/>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193">
                <a:tc>
                  <a:txBody>
                    <a:bodyPr/>
                    <a:lstStyle/>
                    <a:p>
                      <a:pPr indent="450215" algn="just">
                        <a:lnSpc>
                          <a:spcPct val="150000"/>
                        </a:lnSpc>
                        <a:spcAft>
                          <a:spcPts val="0"/>
                        </a:spcAft>
                      </a:pPr>
                      <a:r>
                        <a:rPr lang="es-EC" sz="2000"/>
                        <a:t>NO ESTRÉS</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7</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5,00</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6386">
                <a:tc>
                  <a:txBody>
                    <a:bodyPr/>
                    <a:lstStyle/>
                    <a:p>
                      <a:pPr indent="450215" algn="just">
                        <a:lnSpc>
                          <a:spcPct val="150000"/>
                        </a:lnSpc>
                        <a:spcAft>
                          <a:spcPts val="0"/>
                        </a:spcAft>
                      </a:pPr>
                      <a:r>
                        <a:rPr lang="es-EC" sz="2000" dirty="0"/>
                        <a:t>ESTRÉS BAJO</a:t>
                      </a:r>
                      <a:endParaRPr lang="es-ES" sz="20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99</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70,71</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6386">
                <a:tc>
                  <a:txBody>
                    <a:bodyPr/>
                    <a:lstStyle/>
                    <a:p>
                      <a:pPr indent="450215" algn="just">
                        <a:lnSpc>
                          <a:spcPct val="150000"/>
                        </a:lnSpc>
                        <a:spcAft>
                          <a:spcPts val="0"/>
                        </a:spcAft>
                      </a:pPr>
                      <a:r>
                        <a:rPr lang="es-EC" sz="2000" dirty="0" smtClean="0"/>
                        <a:t>ESTRÉS</a:t>
                      </a:r>
                      <a:r>
                        <a:rPr lang="es-EC" sz="2000" baseline="0" dirty="0" smtClean="0"/>
                        <a:t> </a:t>
                      </a:r>
                      <a:r>
                        <a:rPr lang="es-EC" sz="2000" dirty="0" smtClean="0"/>
                        <a:t>MEDIO</a:t>
                      </a:r>
                      <a:endParaRPr lang="es-ES" sz="20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34</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24,29</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6386">
                <a:tc>
                  <a:txBody>
                    <a:bodyPr/>
                    <a:lstStyle/>
                    <a:p>
                      <a:pPr indent="450215" algn="just">
                        <a:lnSpc>
                          <a:spcPct val="150000"/>
                        </a:lnSpc>
                        <a:spcAft>
                          <a:spcPts val="0"/>
                        </a:spcAft>
                      </a:pPr>
                      <a:r>
                        <a:rPr lang="es-EC" sz="2000"/>
                        <a:t>ESTRÉS ALTO</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0</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a:t>0</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193">
                <a:tc>
                  <a:txBody>
                    <a:bodyPr/>
                    <a:lstStyle/>
                    <a:p>
                      <a:pPr indent="450215" algn="just">
                        <a:lnSpc>
                          <a:spcPct val="150000"/>
                        </a:lnSpc>
                        <a:spcAft>
                          <a:spcPts val="0"/>
                        </a:spcAft>
                      </a:pPr>
                      <a:r>
                        <a:rPr lang="es-EC" sz="2000"/>
                        <a:t> </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just">
                        <a:lnSpc>
                          <a:spcPct val="150000"/>
                        </a:lnSpc>
                        <a:spcAft>
                          <a:spcPts val="0"/>
                        </a:spcAft>
                      </a:pPr>
                      <a:r>
                        <a:rPr lang="es-EC" sz="2000"/>
                        <a:t> </a:t>
                      </a:r>
                      <a:endParaRPr lang="es-ES" sz="20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50000"/>
                        </a:lnSpc>
                        <a:spcAft>
                          <a:spcPts val="0"/>
                        </a:spcAft>
                      </a:pPr>
                      <a:r>
                        <a:rPr lang="es-EC" sz="2000" dirty="0"/>
                        <a:t>100,00</a:t>
                      </a:r>
                      <a:endParaRPr lang="es-ES" sz="20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7" name="6 Gráfico"/>
          <p:cNvGraphicFramePr/>
          <p:nvPr/>
        </p:nvGraphicFramePr>
        <p:xfrm>
          <a:off x="2555776" y="476672"/>
          <a:ext cx="5760640" cy="59766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b="1" cap="all" dirty="0"/>
              <a:t>ANÁLISIS DE LOS TRES FACTORES AUTOVALORABLES DEL MBI</a:t>
            </a:r>
            <a:r>
              <a:rPr lang="es-ES" b="1" cap="all" dirty="0"/>
              <a:t/>
            </a:r>
            <a:br>
              <a:rPr lang="es-ES" b="1" cap="all" dirty="0"/>
            </a:br>
            <a:endParaRPr lang="es-EC" dirty="0" smtClean="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7" name="6 Tabla"/>
          <p:cNvGraphicFramePr>
            <a:graphicFrameLocks noGrp="1"/>
          </p:cNvGraphicFramePr>
          <p:nvPr/>
        </p:nvGraphicFramePr>
        <p:xfrm>
          <a:off x="1259632" y="1988840"/>
          <a:ext cx="7560841" cy="3941016"/>
        </p:xfrm>
        <a:graphic>
          <a:graphicData uri="http://schemas.openxmlformats.org/drawingml/2006/table">
            <a:tbl>
              <a:tblPr>
                <a:tableStyleId>{3C2FFA5D-87B4-456A-9821-1D502468CF0F}</a:tableStyleId>
              </a:tblPr>
              <a:tblGrid>
                <a:gridCol w="2902697"/>
                <a:gridCol w="1164536"/>
                <a:gridCol w="1164536"/>
                <a:gridCol w="1164536"/>
                <a:gridCol w="1164536"/>
              </a:tblGrid>
              <a:tr h="848094">
                <a:tc>
                  <a:txBody>
                    <a:bodyPr/>
                    <a:lstStyle/>
                    <a:p>
                      <a:pPr indent="450215" algn="l">
                        <a:lnSpc>
                          <a:spcPct val="100000"/>
                        </a:lnSpc>
                        <a:spcAft>
                          <a:spcPts val="0"/>
                        </a:spcAft>
                      </a:pPr>
                      <a:r>
                        <a:rPr lang="es-EC" sz="1800" dirty="0"/>
                        <a:t> </a:t>
                      </a:r>
                      <a:endParaRPr lang="es-ES" sz="1800" dirty="0">
                        <a:solidFill>
                          <a:srgbClr val="2E74B5"/>
                        </a:solidFill>
                        <a:latin typeface="Arial"/>
                        <a:ea typeface="Calibri"/>
                        <a:cs typeface="Times New Roman"/>
                      </a:endParaRPr>
                    </a:p>
                    <a:p>
                      <a:pPr indent="450215" algn="l">
                        <a:lnSpc>
                          <a:spcPct val="100000"/>
                        </a:lnSpc>
                        <a:spcAft>
                          <a:spcPts val="0"/>
                        </a:spcAft>
                      </a:pPr>
                      <a:r>
                        <a:rPr lang="es-EC" sz="1800" dirty="0"/>
                        <a:t> </a:t>
                      </a:r>
                      <a:endParaRPr lang="es-ES" sz="18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l">
                        <a:lnSpc>
                          <a:spcPct val="100000"/>
                        </a:lnSpc>
                        <a:spcAft>
                          <a:spcPts val="0"/>
                        </a:spcAft>
                      </a:pPr>
                      <a:r>
                        <a:rPr lang="es-EC" sz="1800" dirty="0"/>
                        <a:t> </a:t>
                      </a:r>
                      <a:endParaRPr lang="es-ES" sz="18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MAX</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MIN</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8094">
                <a:tc>
                  <a:txBody>
                    <a:bodyPr/>
                    <a:lstStyle/>
                    <a:p>
                      <a:pPr indent="450215" algn="ctr">
                        <a:lnSpc>
                          <a:spcPct val="100000"/>
                        </a:lnSpc>
                        <a:spcAft>
                          <a:spcPts val="0"/>
                        </a:spcAft>
                      </a:pPr>
                      <a:r>
                        <a:rPr lang="es-EC" sz="1800"/>
                        <a:t>REALIZACIÓN PERSONAL</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r">
                        <a:lnSpc>
                          <a:spcPct val="100000"/>
                        </a:lnSpc>
                        <a:spcAft>
                          <a:spcPts val="0"/>
                        </a:spcAft>
                      </a:pPr>
                      <a:r>
                        <a:rPr lang="es-EC" sz="1800"/>
                        <a:t>39</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27,86</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24</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0</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8094">
                <a:tc>
                  <a:txBody>
                    <a:bodyPr/>
                    <a:lstStyle/>
                    <a:p>
                      <a:pPr indent="450215" algn="ctr">
                        <a:lnSpc>
                          <a:spcPct val="100000"/>
                        </a:lnSpc>
                        <a:spcAft>
                          <a:spcPts val="0"/>
                        </a:spcAft>
                      </a:pPr>
                      <a:r>
                        <a:rPr lang="es-EC" sz="1800" dirty="0" smtClean="0"/>
                        <a:t>CANSANCIO </a:t>
                      </a:r>
                      <a:r>
                        <a:rPr lang="es-EC" sz="1800" dirty="0"/>
                        <a:t>EMOCIONAL</a:t>
                      </a:r>
                      <a:endParaRPr lang="es-ES" sz="1800" dirty="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r">
                        <a:lnSpc>
                          <a:spcPct val="100000"/>
                        </a:lnSpc>
                        <a:spcAft>
                          <a:spcPts val="0"/>
                        </a:spcAft>
                      </a:pPr>
                      <a:r>
                        <a:rPr lang="es-EC" sz="1800"/>
                        <a:t>95</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67,86</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29</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4</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4047">
                <a:tc>
                  <a:txBody>
                    <a:bodyPr/>
                    <a:lstStyle/>
                    <a:p>
                      <a:pPr indent="450215" algn="ctr">
                        <a:lnSpc>
                          <a:spcPct val="100000"/>
                        </a:lnSpc>
                        <a:spcAft>
                          <a:spcPts val="0"/>
                        </a:spcAft>
                      </a:pPr>
                      <a:r>
                        <a:rPr lang="es-EC" sz="1800"/>
                        <a:t>DESPERSONALIZACIÓN</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r">
                        <a:lnSpc>
                          <a:spcPct val="100000"/>
                        </a:lnSpc>
                        <a:spcAft>
                          <a:spcPts val="0"/>
                        </a:spcAft>
                      </a:pPr>
                      <a:r>
                        <a:rPr lang="es-EC" sz="1800"/>
                        <a:t>6</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4,29</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18</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ctr">
                        <a:lnSpc>
                          <a:spcPct val="100000"/>
                        </a:lnSpc>
                        <a:spcAft>
                          <a:spcPts val="0"/>
                        </a:spcAft>
                      </a:pPr>
                      <a:r>
                        <a:rPr lang="es-EC" sz="1800"/>
                        <a:t>0</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8094">
                <a:tc>
                  <a:txBody>
                    <a:bodyPr/>
                    <a:lstStyle/>
                    <a:p>
                      <a:pPr indent="450215" algn="ctr">
                        <a:lnSpc>
                          <a:spcPct val="100000"/>
                        </a:lnSpc>
                        <a:spcAft>
                          <a:spcPts val="0"/>
                        </a:spcAft>
                      </a:pPr>
                      <a:r>
                        <a:rPr lang="es-EC" sz="1800"/>
                        <a:t> </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l">
                        <a:lnSpc>
                          <a:spcPct val="100000"/>
                        </a:lnSpc>
                        <a:spcAft>
                          <a:spcPts val="0"/>
                        </a:spcAft>
                      </a:pPr>
                      <a:r>
                        <a:rPr lang="es-EC" sz="1800"/>
                        <a:t>      TOTAL</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450215" algn="r">
                        <a:lnSpc>
                          <a:spcPct val="100000"/>
                        </a:lnSpc>
                        <a:spcAft>
                          <a:spcPts val="0"/>
                        </a:spcAft>
                      </a:pPr>
                      <a:r>
                        <a:rPr lang="es-EC" sz="1800"/>
                        <a:t>100</a:t>
                      </a:r>
                      <a:endParaRPr lang="es-ES" sz="1800">
                        <a:solidFill>
                          <a:srgbClr val="2E74B5"/>
                        </a:solidFill>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sz="1800" dirty="0">
                        <a:solidFill>
                          <a:srgbClr val="2E74B5"/>
                        </a:solidFill>
                        <a:latin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sz="1800" dirty="0">
                        <a:solidFill>
                          <a:srgbClr val="2E74B5"/>
                        </a:solidFill>
                        <a:latin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b="1" cap="all" dirty="0"/>
              <a:t>ANÁLISIS DE LOS TRES FACTORES AUTOVALORABLES DEL MBI</a:t>
            </a:r>
            <a:r>
              <a:rPr lang="es-ES" b="1" cap="all" dirty="0"/>
              <a:t/>
            </a:r>
            <a:br>
              <a:rPr lang="es-ES" b="1" cap="all" dirty="0"/>
            </a:br>
            <a:endParaRPr lang="es-EC" dirty="0" smtClean="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pic>
        <p:nvPicPr>
          <p:cNvPr id="79875" name="Picture 3"/>
          <p:cNvPicPr>
            <a:picLocks noChangeAspect="1" noChangeArrowheads="1"/>
          </p:cNvPicPr>
          <p:nvPr/>
        </p:nvPicPr>
        <p:blipFill>
          <a:blip r:embed="rId5" cstate="print"/>
          <a:srcRect l="23250" t="28580" r="30977" b="26060"/>
          <a:stretch>
            <a:fillRect/>
          </a:stretch>
        </p:blipFill>
        <p:spPr bwMode="auto">
          <a:xfrm>
            <a:off x="1475656" y="2204864"/>
            <a:ext cx="6944772" cy="4032448"/>
          </a:xfrm>
          <a:prstGeom prst="rect">
            <a:avLst/>
          </a:prstGeom>
          <a:noFill/>
          <a:ln w="9525">
            <a:noFill/>
            <a:miter lim="800000"/>
            <a:headEnd/>
            <a:tailEnd/>
          </a:ln>
        </p:spPr>
      </p:pic>
      <p:sp>
        <p:nvSpPr>
          <p:cNvPr id="7" name="6 CuadroTexto"/>
          <p:cNvSpPr txBox="1"/>
          <p:nvPr/>
        </p:nvSpPr>
        <p:spPr>
          <a:xfrm>
            <a:off x="3995936" y="5744289"/>
            <a:ext cx="2160240" cy="276999"/>
          </a:xfrm>
          <a:prstGeom prst="rect">
            <a:avLst/>
          </a:prstGeom>
          <a:solidFill>
            <a:schemeClr val="bg1"/>
          </a:solidFill>
          <a:ln>
            <a:noFill/>
          </a:ln>
        </p:spPr>
        <p:txBody>
          <a:bodyPr wrap="square" rtlCol="0">
            <a:spAutoFit/>
          </a:bodyPr>
          <a:lstStyle/>
          <a:p>
            <a:r>
              <a:rPr lang="es-ES" sz="1200" dirty="0" smtClean="0"/>
              <a:t>CANSANCIO EMOCIONAL</a:t>
            </a:r>
            <a:endParaRPr lang="es-ES" sz="1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IDENTIFICACIÓN DEL PROBLEMA</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3108543"/>
          </a:xfrm>
          <a:prstGeom prst="rect">
            <a:avLst/>
          </a:prstGeom>
          <a:noFill/>
          <a:ln w="50800" cap="sq" cmpd="tri">
            <a:solidFill>
              <a:schemeClr val="accent4">
                <a:lumMod val="50000"/>
              </a:schemeClr>
            </a:solidFill>
            <a:bevel/>
          </a:ln>
        </p:spPr>
        <p:txBody>
          <a:bodyPr wrap="square" rtlCol="0">
            <a:spAutoFit/>
          </a:bodyPr>
          <a:lstStyle/>
          <a:p>
            <a:pPr algn="just">
              <a:buFontTx/>
              <a:buChar char="-"/>
            </a:pPr>
            <a:r>
              <a:rPr lang="es-ES" sz="2800" dirty="0" smtClean="0"/>
              <a:t>Mal uso del tiempo libre en los trabajadores.</a:t>
            </a:r>
          </a:p>
          <a:p>
            <a:pPr algn="just">
              <a:buFontTx/>
              <a:buChar char="-"/>
            </a:pPr>
            <a:r>
              <a:rPr lang="es-ES" sz="2800" dirty="0" smtClean="0"/>
              <a:t> Presencia de estrés laboral</a:t>
            </a:r>
          </a:p>
          <a:p>
            <a:pPr algn="just">
              <a:buFontTx/>
              <a:buChar char="-"/>
            </a:pPr>
            <a:r>
              <a:rPr lang="es-ES" sz="2800" dirty="0" smtClean="0"/>
              <a:t>Ausencia de programas que fomenten las actividades físico recreativas en la empresa FABRIL FAME SA.</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fontScale="90000"/>
          </a:bodyPr>
          <a:lstStyle/>
          <a:p>
            <a:r>
              <a:rPr lang="es-EC" dirty="0" smtClean="0"/>
              <a:t>COMPROBACIÓN DE HIPÓTESIS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graphicFrame>
        <p:nvGraphicFramePr>
          <p:cNvPr id="9" name="8 Tabla"/>
          <p:cNvGraphicFramePr>
            <a:graphicFrameLocks noGrp="1"/>
          </p:cNvGraphicFramePr>
          <p:nvPr/>
        </p:nvGraphicFramePr>
        <p:xfrm>
          <a:off x="1187624" y="1399435"/>
          <a:ext cx="7956375" cy="5146514"/>
        </p:xfrm>
        <a:graphic>
          <a:graphicData uri="http://schemas.openxmlformats.org/drawingml/2006/table">
            <a:tbl>
              <a:tblPr/>
              <a:tblGrid>
                <a:gridCol w="1091727"/>
                <a:gridCol w="1018118"/>
                <a:gridCol w="1396088"/>
                <a:gridCol w="1018118"/>
                <a:gridCol w="1396088"/>
                <a:gridCol w="1018118"/>
                <a:gridCol w="1018118"/>
              </a:tblGrid>
              <a:tr h="739142">
                <a:tc>
                  <a:txBody>
                    <a:bodyPr/>
                    <a:lstStyle/>
                    <a:p>
                      <a:pPr>
                        <a:lnSpc>
                          <a:spcPct val="200000"/>
                        </a:lnSpc>
                      </a:pPr>
                      <a:endParaRPr lang="es-ES" sz="1800" dirty="0">
                        <a:latin typeface="Calibri"/>
                        <a:ea typeface="Times New Roman"/>
                      </a:endParaRPr>
                    </a:p>
                  </a:txBody>
                  <a:tcPr marL="44358" marR="44358"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nSpc>
                          <a:spcPct val="200000"/>
                        </a:lnSpc>
                        <a:spcAft>
                          <a:spcPts val="0"/>
                        </a:spcAft>
                      </a:pPr>
                      <a:r>
                        <a:rPr lang="es-EC" sz="1800" b="1">
                          <a:latin typeface="Calibri"/>
                          <a:ea typeface="Calibri"/>
                          <a:cs typeface="Times New Roman"/>
                        </a:rPr>
                        <a:t>Actividades activas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es-ES"/>
                    </a:p>
                  </a:txBody>
                  <a:tcPr/>
                </a:tc>
                <a:tc gridSpan="2">
                  <a:txBody>
                    <a:bodyPr/>
                    <a:lstStyle/>
                    <a:p>
                      <a:pPr>
                        <a:lnSpc>
                          <a:spcPct val="200000"/>
                        </a:lnSpc>
                        <a:spcAft>
                          <a:spcPts val="0"/>
                        </a:spcAft>
                      </a:pPr>
                      <a:r>
                        <a:rPr lang="es-EC" sz="1800" b="1" dirty="0">
                          <a:latin typeface="Calibri"/>
                          <a:ea typeface="Calibri"/>
                          <a:cs typeface="Times New Roman"/>
                        </a:rPr>
                        <a:t>Actividades pasivas</a:t>
                      </a:r>
                      <a:endParaRPr lang="es-ES" sz="1800" dirty="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s-ES"/>
                    </a:p>
                  </a:txBody>
                  <a:tcPr/>
                </a:tc>
                <a:tc gridSpan="2">
                  <a:txBody>
                    <a:bodyPr/>
                    <a:lstStyle/>
                    <a:p>
                      <a:pPr>
                        <a:lnSpc>
                          <a:spcPct val="200000"/>
                        </a:lnSpc>
                        <a:spcAft>
                          <a:spcPts val="0"/>
                        </a:spcAft>
                      </a:pPr>
                      <a:r>
                        <a:rPr lang="es-EC" sz="1800" b="1">
                          <a:latin typeface="Calibri"/>
                          <a:ea typeface="Calibri"/>
                          <a:cs typeface="Times New Roman"/>
                        </a:rPr>
                        <a:t>Nivel de estrés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r>
              <a:tr h="718175">
                <a:tc>
                  <a:txBody>
                    <a:bodyPr/>
                    <a:lstStyle/>
                    <a:p>
                      <a:pPr>
                        <a:lnSpc>
                          <a:spcPct val="200000"/>
                        </a:lnSpc>
                      </a:pPr>
                      <a:endParaRPr lang="es-ES" sz="1800" dirty="0">
                        <a:latin typeface="Calibri"/>
                        <a:ea typeface="Times New Roman"/>
                      </a:endParaRPr>
                    </a:p>
                  </a:txBody>
                  <a:tcPr marL="44358" marR="4435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C" sz="1800">
                          <a:latin typeface="Calibri"/>
                          <a:ea typeface="Calibri"/>
                          <a:cs typeface="Times New Roman"/>
                        </a:rPr>
                        <a:t>SOLOS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C" sz="1800">
                          <a:latin typeface="Calibri"/>
                          <a:ea typeface="Calibri"/>
                          <a:cs typeface="Times New Roman"/>
                        </a:rPr>
                        <a:t>ACOMPAÑADOS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C" sz="1800">
                          <a:latin typeface="Calibri"/>
                          <a:ea typeface="Calibri"/>
                          <a:cs typeface="Times New Roman"/>
                        </a:rPr>
                        <a:t>SOLOS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C" sz="1800">
                          <a:latin typeface="Calibri"/>
                          <a:ea typeface="Calibri"/>
                          <a:cs typeface="Times New Roman"/>
                        </a:rPr>
                        <a:t>ACOMPAÑADOS</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C" sz="1800">
                          <a:latin typeface="Calibri"/>
                          <a:ea typeface="Calibri"/>
                          <a:cs typeface="Times New Roman"/>
                        </a:rPr>
                        <a:t>BAJO</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nSpc>
                          <a:spcPct val="200000"/>
                        </a:lnSpc>
                        <a:spcAft>
                          <a:spcPts val="0"/>
                        </a:spcAft>
                      </a:pPr>
                      <a:r>
                        <a:rPr lang="es-ES" sz="1800">
                          <a:latin typeface="Calibri"/>
                          <a:ea typeface="Calibri"/>
                          <a:cs typeface="Times New Roman"/>
                        </a:rPr>
                        <a:t>MEDIO</a:t>
                      </a: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54724">
                <a:tc>
                  <a:txBody>
                    <a:bodyPr/>
                    <a:lstStyle/>
                    <a:p>
                      <a:pPr>
                        <a:lnSpc>
                          <a:spcPct val="200000"/>
                        </a:lnSpc>
                        <a:spcAft>
                          <a:spcPts val="0"/>
                        </a:spcAft>
                      </a:pPr>
                      <a:r>
                        <a:rPr lang="es-EC" sz="1800">
                          <a:latin typeface="Calibri"/>
                          <a:ea typeface="Calibri"/>
                          <a:cs typeface="Times New Roman"/>
                        </a:rPr>
                        <a:t>Promedio</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C" sz="1800">
                          <a:latin typeface="Calibri"/>
                          <a:ea typeface="Calibri"/>
                          <a:cs typeface="Times New Roman"/>
                        </a:rPr>
                        <a:t>9,8</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C" sz="1800">
                          <a:latin typeface="Calibri"/>
                          <a:ea typeface="Calibri"/>
                          <a:cs typeface="Times New Roman"/>
                        </a:rPr>
                        <a:t>15,27</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C" sz="1800">
                          <a:latin typeface="Calibri"/>
                          <a:ea typeface="Calibri"/>
                          <a:cs typeface="Times New Roman"/>
                        </a:rPr>
                        <a:t>18,25</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C" sz="1800">
                          <a:latin typeface="Calibri"/>
                          <a:ea typeface="Calibri"/>
                          <a:cs typeface="Times New Roman"/>
                        </a:rPr>
                        <a:t>20,58</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C" sz="1800">
                          <a:latin typeface="Calibri"/>
                          <a:ea typeface="Calibri"/>
                          <a:cs typeface="Times New Roman"/>
                        </a:rPr>
                        <a:t>99</a:t>
                      </a:r>
                      <a:endParaRPr lang="es-ES" sz="1800">
                        <a:latin typeface="Calibri"/>
                        <a:ea typeface="Calibri"/>
                        <a:cs typeface="Times New Roman"/>
                      </a:endParaRPr>
                    </a:p>
                  </a:txBody>
                  <a:tcPr marL="44358" marR="443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nSpc>
                          <a:spcPct val="200000"/>
                        </a:lnSpc>
                        <a:spcAft>
                          <a:spcPts val="0"/>
                        </a:spcAft>
                      </a:pPr>
                      <a:r>
                        <a:rPr lang="es-ES" sz="1800">
                          <a:latin typeface="Calibri"/>
                          <a:ea typeface="Calibri"/>
                          <a:cs typeface="Times New Roman"/>
                        </a:rPr>
                        <a:t>34</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54724">
                <a:tc>
                  <a:txBody>
                    <a:bodyPr/>
                    <a:lstStyle/>
                    <a:p>
                      <a:pPr>
                        <a:lnSpc>
                          <a:spcPct val="200000"/>
                        </a:lnSpc>
                        <a:spcAft>
                          <a:spcPts val="0"/>
                        </a:spcAft>
                      </a:pPr>
                      <a:r>
                        <a:rPr lang="es-ES" sz="1800">
                          <a:latin typeface="Calibri"/>
                          <a:ea typeface="Calibri"/>
                          <a:cs typeface="Times New Roman"/>
                        </a:rPr>
                        <a:t>Porcentaje</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S" sz="1800" b="1">
                          <a:latin typeface="Calibri"/>
                          <a:ea typeface="Calibri"/>
                          <a:cs typeface="Times New Roman"/>
                        </a:rPr>
                        <a:t>15,3</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S" sz="1800" b="1">
                          <a:latin typeface="Calibri"/>
                          <a:ea typeface="Calibri"/>
                          <a:cs typeface="Times New Roman"/>
                        </a:rPr>
                        <a:t>23,9</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a:lnSpc>
                          <a:spcPct val="200000"/>
                        </a:lnSpc>
                        <a:spcAft>
                          <a:spcPts val="0"/>
                        </a:spcAft>
                      </a:pPr>
                      <a:r>
                        <a:rPr lang="es-ES" sz="1800" b="1">
                          <a:latin typeface="Calibri"/>
                          <a:ea typeface="Calibri"/>
                          <a:cs typeface="Times New Roman"/>
                        </a:rPr>
                        <a:t>28,6</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S" sz="1800" b="1">
                          <a:latin typeface="Calibri"/>
                          <a:ea typeface="Calibri"/>
                          <a:cs typeface="Times New Roman"/>
                        </a:rPr>
                        <a:t>32,2</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nSpc>
                          <a:spcPct val="200000"/>
                        </a:lnSpc>
                        <a:spcAft>
                          <a:spcPts val="0"/>
                        </a:spcAft>
                      </a:pPr>
                      <a:r>
                        <a:rPr lang="es-ES" sz="1800" b="1">
                          <a:latin typeface="Calibri"/>
                          <a:ea typeface="Calibri"/>
                          <a:cs typeface="Times New Roman"/>
                        </a:rPr>
                        <a:t>70,7</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nSpc>
                          <a:spcPct val="200000"/>
                        </a:lnSpc>
                        <a:spcAft>
                          <a:spcPts val="0"/>
                        </a:spcAft>
                      </a:pPr>
                      <a:r>
                        <a:rPr lang="es-ES" sz="1800" b="1">
                          <a:latin typeface="Calibri"/>
                          <a:ea typeface="Calibri"/>
                          <a:cs typeface="Times New Roman"/>
                        </a:rPr>
                        <a:t>24,2</a:t>
                      </a:r>
                      <a:endParaRPr lang="es-ES" sz="1800">
                        <a:latin typeface="Calibri"/>
                        <a:ea typeface="Calibri"/>
                        <a:cs typeface="Times New Roman"/>
                      </a:endParaRP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1109448">
                <a:tc>
                  <a:txBody>
                    <a:bodyPr/>
                    <a:lstStyle/>
                    <a:p>
                      <a:pPr>
                        <a:lnSpc>
                          <a:spcPct val="200000"/>
                        </a:lnSpc>
                      </a:pPr>
                      <a:endParaRPr lang="es-ES" sz="1800" dirty="0">
                        <a:latin typeface="Calibri"/>
                        <a:ea typeface="Times New Roman"/>
                      </a:endParaRPr>
                    </a:p>
                  </a:txBody>
                  <a:tcPr marL="44358" marR="4435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nSpc>
                          <a:spcPct val="200000"/>
                        </a:lnSpc>
                        <a:spcAft>
                          <a:spcPts val="0"/>
                        </a:spcAft>
                      </a:pPr>
                      <a:r>
                        <a:rPr lang="es-ES" sz="1800" dirty="0">
                          <a:latin typeface="Calibri"/>
                          <a:ea typeface="Calibri"/>
                          <a:cs typeface="Times New Roman"/>
                        </a:rPr>
                        <a:t>Porcentaje de actividades activas</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es-ES"/>
                    </a:p>
                  </a:txBody>
                  <a:tcPr/>
                </a:tc>
                <a:tc gridSpan="2">
                  <a:txBody>
                    <a:bodyPr/>
                    <a:lstStyle/>
                    <a:p>
                      <a:pPr>
                        <a:lnSpc>
                          <a:spcPct val="200000"/>
                        </a:lnSpc>
                        <a:spcAft>
                          <a:spcPts val="0"/>
                        </a:spcAft>
                      </a:pPr>
                      <a:r>
                        <a:rPr lang="es-ES" sz="1800" dirty="0">
                          <a:latin typeface="Calibri"/>
                          <a:ea typeface="Calibri"/>
                          <a:cs typeface="Times New Roman"/>
                        </a:rPr>
                        <a:t>Porcentaje de actividades pasivas</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s-ES"/>
                    </a:p>
                  </a:txBody>
                  <a:tcPr/>
                </a:tc>
                <a:tc gridSpan="2">
                  <a:txBody>
                    <a:bodyPr/>
                    <a:lstStyle/>
                    <a:p>
                      <a:pPr>
                        <a:lnSpc>
                          <a:spcPct val="200000"/>
                        </a:lnSpc>
                        <a:spcAft>
                          <a:spcPts val="0"/>
                        </a:spcAft>
                      </a:pPr>
                      <a:r>
                        <a:rPr lang="es-ES" sz="1800">
                          <a:latin typeface="Calibri"/>
                          <a:ea typeface="Calibri"/>
                          <a:cs typeface="Times New Roman"/>
                        </a:rPr>
                        <a:t>Porcentaje de personas con estés bajo y medio</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r>
              <a:tr h="554724">
                <a:tc>
                  <a:txBody>
                    <a:bodyPr/>
                    <a:lstStyle/>
                    <a:p>
                      <a:pPr>
                        <a:lnSpc>
                          <a:spcPct val="200000"/>
                        </a:lnSpc>
                      </a:pPr>
                      <a:endParaRPr lang="es-ES" sz="1800">
                        <a:latin typeface="Calibri"/>
                        <a:ea typeface="Times New Roman"/>
                      </a:endParaRPr>
                    </a:p>
                  </a:txBody>
                  <a:tcPr marL="44358" marR="44358"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nSpc>
                          <a:spcPct val="200000"/>
                        </a:lnSpc>
                        <a:spcAft>
                          <a:spcPts val="0"/>
                        </a:spcAft>
                      </a:pPr>
                      <a:r>
                        <a:rPr lang="es-ES" sz="1800">
                          <a:latin typeface="Calibri"/>
                          <a:ea typeface="Calibri"/>
                          <a:cs typeface="Times New Roman"/>
                        </a:rPr>
                        <a:t>39,2</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es-ES"/>
                    </a:p>
                  </a:txBody>
                  <a:tcPr/>
                </a:tc>
                <a:tc gridSpan="2">
                  <a:txBody>
                    <a:bodyPr/>
                    <a:lstStyle/>
                    <a:p>
                      <a:pPr>
                        <a:lnSpc>
                          <a:spcPct val="200000"/>
                        </a:lnSpc>
                        <a:spcAft>
                          <a:spcPts val="0"/>
                        </a:spcAft>
                      </a:pPr>
                      <a:r>
                        <a:rPr lang="es-ES" sz="1800">
                          <a:latin typeface="Calibri"/>
                          <a:ea typeface="Calibri"/>
                          <a:cs typeface="Times New Roman"/>
                        </a:rPr>
                        <a:t>60,8</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s-ES"/>
                    </a:p>
                  </a:txBody>
                  <a:tcPr/>
                </a:tc>
                <a:tc gridSpan="2">
                  <a:txBody>
                    <a:bodyPr/>
                    <a:lstStyle/>
                    <a:p>
                      <a:pPr>
                        <a:lnSpc>
                          <a:spcPct val="200000"/>
                        </a:lnSpc>
                        <a:spcAft>
                          <a:spcPts val="0"/>
                        </a:spcAft>
                      </a:pPr>
                      <a:r>
                        <a:rPr lang="es-ES" sz="1800" dirty="0">
                          <a:latin typeface="Calibri"/>
                          <a:ea typeface="Calibri"/>
                          <a:cs typeface="Times New Roman"/>
                        </a:rPr>
                        <a:t>94,9</a:t>
                      </a:r>
                    </a:p>
                  </a:txBody>
                  <a:tcPr marL="44358" marR="44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es-ES"/>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9" name="8 Gráfico"/>
          <p:cNvGraphicFramePr/>
          <p:nvPr/>
        </p:nvGraphicFramePr>
        <p:xfrm>
          <a:off x="1475656" y="692696"/>
          <a:ext cx="7668344" cy="525658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545091" y="3263895"/>
            <a:ext cx="2567684" cy="4552632"/>
          </a:xfrm>
          <a:prstGeom prst="rect">
            <a:avLst/>
          </a:prstGeom>
        </p:spPr>
      </p:pic>
      <p:graphicFrame>
        <p:nvGraphicFramePr>
          <p:cNvPr id="7" name="6 Gráfico"/>
          <p:cNvGraphicFramePr/>
          <p:nvPr/>
        </p:nvGraphicFramePr>
        <p:xfrm>
          <a:off x="1547664" y="620688"/>
          <a:ext cx="6696743" cy="576064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259632" y="2420888"/>
            <a:ext cx="7488832" cy="2332946"/>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b="1" i="1" dirty="0" smtClean="0"/>
              <a:t>-</a:t>
            </a:r>
            <a:r>
              <a:rPr lang="es-EC" sz="2800" dirty="0" smtClean="0"/>
              <a:t>La </a:t>
            </a:r>
            <a:r>
              <a:rPr lang="es-EC" sz="2800" dirty="0"/>
              <a:t>correlación obtenida muestra que las personas con niveles más altos de estrés son las mismas que realizan menores actividades físicas </a:t>
            </a:r>
            <a:r>
              <a:rPr lang="es-EC" sz="2800" dirty="0" smtClean="0"/>
              <a:t>activas</a:t>
            </a:r>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solidFill>
                  <a:schemeClr val="accent6">
                    <a:lumMod val="75000"/>
                  </a:schemeClr>
                </a:solidFill>
              </a:rPr>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79712" y="1988840"/>
            <a:ext cx="6264696" cy="4487382"/>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b="1" i="1" dirty="0" smtClean="0"/>
              <a:t>	-</a:t>
            </a:r>
            <a:r>
              <a:rPr lang="es-EC" sz="2800" dirty="0"/>
              <a:t> Un porcentaje alto de personas de la empresa FABRILFAME SA. Se encuentras con estrés laboral. La mayoría </a:t>
            </a:r>
            <a:r>
              <a:rPr lang="es-EC" sz="2800" dirty="0" smtClean="0"/>
              <a:t>70.71 % </a:t>
            </a:r>
            <a:r>
              <a:rPr lang="es-EC" sz="2800" dirty="0"/>
              <a:t>se encuentran con estrés bajo y un </a:t>
            </a:r>
            <a:r>
              <a:rPr lang="es-EC" sz="2800" dirty="0" smtClean="0"/>
              <a:t>24.29 % </a:t>
            </a:r>
            <a:r>
              <a:rPr lang="es-EC" sz="2800" dirty="0"/>
              <a:t>con estrés medio. No existe presencia de estrés alto que puedan generar riesgos para la salud de los trabajadores.</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solidFill>
                  <a:schemeClr val="accent6">
                    <a:lumMod val="75000"/>
                  </a:schemeClr>
                </a:solidFill>
              </a:rPr>
              <a:t>CONCLUSIONES</a:t>
            </a:r>
            <a:endParaRPr lang="es-EC" dirty="0" smtClean="0"/>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331640" y="1844824"/>
            <a:ext cx="7308304" cy="4573560"/>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b="1" i="1" dirty="0" smtClean="0"/>
              <a:t>-</a:t>
            </a:r>
            <a:r>
              <a:rPr lang="es-EC" sz="2800" dirty="0"/>
              <a:t>La población que muestra mayor grado de estrés laboral están comprendidas en las edades entre 25 y 39 años</a:t>
            </a:r>
            <a:r>
              <a:rPr lang="es-EC" sz="2800" dirty="0" smtClean="0"/>
              <a:t>.</a:t>
            </a:r>
          </a:p>
          <a:p>
            <a:pPr marL="457200" lvl="0" indent="-457200">
              <a:spcBef>
                <a:spcPct val="20000"/>
              </a:spcBef>
              <a:buClr>
                <a:srgbClr val="CC0000"/>
              </a:buClr>
              <a:defRPr/>
            </a:pPr>
            <a:r>
              <a:rPr lang="es-EC" sz="2800" dirty="0" smtClean="0"/>
              <a:t>.</a:t>
            </a:r>
            <a:r>
              <a:rPr lang="es-EC" sz="2800" dirty="0"/>
              <a:t> Se determinó que él </a:t>
            </a:r>
            <a:r>
              <a:rPr lang="es-EC" sz="2800" dirty="0" smtClean="0"/>
              <a:t>31.4 % </a:t>
            </a:r>
            <a:r>
              <a:rPr lang="es-EC" sz="2800" dirty="0"/>
              <a:t>de la muestra presenta el síndrome del </a:t>
            </a:r>
            <a:r>
              <a:rPr lang="es-EC" sz="2800" dirty="0" err="1"/>
              <a:t>Burnout</a:t>
            </a:r>
            <a:r>
              <a:rPr lang="es-EC" sz="2800" dirty="0"/>
              <a:t> tomando en cuenta los altos índices de Despersonalización y Cansancio Emocional con relación a la Realización Personal</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2204864"/>
            <a:ext cx="7200800" cy="3625608"/>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b="1" i="1" dirty="0" smtClean="0"/>
              <a:t>	</a:t>
            </a:r>
            <a:r>
              <a:rPr lang="es-EC" sz="2800" dirty="0"/>
              <a:t>De las tres escalas del test de evaluación del </a:t>
            </a:r>
            <a:r>
              <a:rPr lang="es-EC" sz="2800" dirty="0" err="1"/>
              <a:t>Burnout</a:t>
            </a:r>
            <a:r>
              <a:rPr lang="es-EC" sz="2800" dirty="0"/>
              <a:t> de </a:t>
            </a:r>
            <a:r>
              <a:rPr lang="es-EC" sz="2800" dirty="0" err="1"/>
              <a:t>Maslach</a:t>
            </a:r>
            <a:r>
              <a:rPr lang="es-EC" sz="2800" dirty="0"/>
              <a:t> y S. </a:t>
            </a:r>
            <a:r>
              <a:rPr lang="es-EC" sz="2800" dirty="0" err="1"/>
              <a:t>E.Jackson</a:t>
            </a:r>
            <a:r>
              <a:rPr lang="es-EC" sz="2800" dirty="0"/>
              <a:t> el indicador predominante es el Cansancio Emocional con un </a:t>
            </a:r>
            <a:r>
              <a:rPr lang="es-EC" sz="2800" dirty="0" smtClean="0"/>
              <a:t>67.8 %, </a:t>
            </a:r>
            <a:r>
              <a:rPr lang="es-EC" sz="2800" dirty="0"/>
              <a:t>seguido por la Realización Personal con </a:t>
            </a:r>
            <a:r>
              <a:rPr lang="es-EC" sz="2800" dirty="0" smtClean="0"/>
              <a:t>27.86 % </a:t>
            </a:r>
            <a:r>
              <a:rPr lang="es-EC" sz="2800" dirty="0"/>
              <a:t>y en el último lugar de la escala la Despersonalización con él </a:t>
            </a:r>
            <a:r>
              <a:rPr lang="es-EC" sz="2800" dirty="0" smtClean="0"/>
              <a:t>4.29 %.</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259632" y="2420888"/>
            <a:ext cx="7488832" cy="2332946"/>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b="1" i="1" dirty="0" smtClean="0"/>
              <a:t>-</a:t>
            </a:r>
            <a:r>
              <a:rPr lang="es-EC" sz="2800" dirty="0" smtClean="0"/>
              <a:t>La </a:t>
            </a:r>
            <a:r>
              <a:rPr lang="es-EC" sz="2800" dirty="0"/>
              <a:t>correlación obtenida muestra que las personas con niveles más altos de estrés son las mismas que realizan menores actividades físicas </a:t>
            </a:r>
            <a:r>
              <a:rPr lang="es-EC" sz="2800" dirty="0" smtClean="0"/>
              <a:t>activas</a:t>
            </a:r>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2204864"/>
            <a:ext cx="7344816" cy="4487382"/>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b="1" i="1" dirty="0" smtClean="0"/>
              <a:t>	</a:t>
            </a:r>
            <a:r>
              <a:rPr lang="es-EC" sz="2800" dirty="0" smtClean="0"/>
              <a:t>Se concluye que los trabajadores tienen </a:t>
            </a:r>
            <a:r>
              <a:rPr lang="es-EC" sz="2800" dirty="0"/>
              <a:t>mayor predilección por </a:t>
            </a:r>
            <a:r>
              <a:rPr lang="es-EC" sz="2800" dirty="0" smtClean="0"/>
              <a:t>aquellas actividades </a:t>
            </a:r>
            <a:r>
              <a:rPr lang="es-EC" sz="2800" dirty="0"/>
              <a:t>que tienen que ver con medios de entretenimiento pasivo como es: leer, dormir, ver TV, utilizar tecnología, escuchar música, karaoke, cine, consumir alcohol, fumar y asistir a espectáculos. Ya sean solos 28,58% o acompañados 18,25%</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3194721"/>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b="1" i="1" dirty="0" smtClean="0"/>
              <a:t>	</a:t>
            </a:r>
            <a:r>
              <a:rPr lang="es-EC" sz="2800" dirty="0"/>
              <a:t> Se concluye </a:t>
            </a:r>
            <a:r>
              <a:rPr lang="es-EC" sz="2800" dirty="0" smtClean="0"/>
              <a:t>que ya </a:t>
            </a:r>
            <a:r>
              <a:rPr lang="es-EC" sz="2800" dirty="0"/>
              <a:t>sea solo o acompañado los estudiados realizan muy poca actividad en el tiempo libre, destacándose que ver Tv con 71,84% y escuchar música con un 58,52% son las actividades pasivas de </a:t>
            </a:r>
            <a:r>
              <a:rPr lang="es-EC" sz="2800" dirty="0" smtClean="0"/>
              <a:t>mayor porcentaje</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VARIABLES DE INVESTIGACIÓN</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835696" y="2204864"/>
            <a:ext cx="6264696" cy="2246769"/>
          </a:xfrm>
          <a:prstGeom prst="rect">
            <a:avLst/>
          </a:prstGeom>
          <a:noFill/>
          <a:ln w="50800" cap="sq" cmpd="tri">
            <a:solidFill>
              <a:schemeClr val="accent4">
                <a:lumMod val="50000"/>
              </a:schemeClr>
            </a:solidFill>
            <a:bevel/>
          </a:ln>
        </p:spPr>
        <p:txBody>
          <a:bodyPr wrap="square" rtlCol="0">
            <a:spAutoFit/>
          </a:bodyPr>
          <a:lstStyle/>
          <a:p>
            <a:pPr algn="ctr">
              <a:buFontTx/>
              <a:buChar char="-"/>
            </a:pPr>
            <a:r>
              <a:rPr lang="es-ES" sz="2800" i="1" dirty="0" smtClean="0"/>
              <a:t>Variable independiente</a:t>
            </a:r>
          </a:p>
          <a:p>
            <a:pPr algn="ctr"/>
            <a:r>
              <a:rPr lang="es-ES" sz="2800" i="1" dirty="0" smtClean="0"/>
              <a:t> ACTIVIDAD FISICA RECREATIVA</a:t>
            </a:r>
          </a:p>
          <a:p>
            <a:pPr algn="ctr"/>
            <a:endParaRPr lang="es-ES" sz="2800" i="1" dirty="0" smtClean="0"/>
          </a:p>
          <a:p>
            <a:pPr algn="ctr"/>
            <a:r>
              <a:rPr lang="es-ES" sz="2800" i="1" dirty="0" smtClean="0"/>
              <a:t>Variable dependiente</a:t>
            </a:r>
          </a:p>
          <a:p>
            <a:pPr algn="ctr"/>
            <a:r>
              <a:rPr lang="es-ES" sz="2800" i="1" dirty="0" smtClean="0"/>
              <a:t>ESTRÈS LABORAL</a:t>
            </a:r>
            <a:endParaRPr lang="es-ES" sz="2800" b="1"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CONCLUSIONES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2763834"/>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dirty="0"/>
              <a:t>Los resultados aportaron evidencia de la íntima relación del Tiempo Libre y el nivel de </a:t>
            </a:r>
            <a:r>
              <a:rPr lang="es-EC" sz="2800" dirty="0" smtClean="0"/>
              <a:t>Estrés </a:t>
            </a:r>
            <a:r>
              <a:rPr lang="es-EC" sz="2800" dirty="0"/>
              <a:t>laboral de la población de estudio, por lo que se confirma la hipótesis planteada.</a:t>
            </a:r>
            <a:endParaRPr lang="es-ES" sz="2800" dirty="0"/>
          </a:p>
          <a:p>
            <a:pPr marL="457200" indent="-457200">
              <a:spcBef>
                <a:spcPct val="20000"/>
              </a:spcBef>
              <a:buClr>
                <a:srgbClr val="CC0000"/>
              </a:buClr>
              <a:defRPr/>
            </a:pPr>
            <a:endParaRPr lang="es-EC" sz="2800" b="1"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RECOMENDACIONES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3194721"/>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dirty="0" smtClean="0"/>
              <a:t>Se recomienda la </a:t>
            </a:r>
            <a:r>
              <a:rPr lang="es-EC" sz="2800" dirty="0"/>
              <a:t>instauración de programas físico recreativos que fomenten las actividades activas de forma adecuada y planificada en la empresa FABRILFAMESA. ayudará a la reducción de los niveles de estrés.</a:t>
            </a:r>
            <a:endParaRPr lang="es-ES" sz="2800" dirty="0"/>
          </a:p>
          <a:p>
            <a:pPr marL="457200" indent="-457200">
              <a:spcBef>
                <a:spcPct val="20000"/>
              </a:spcBef>
              <a:buClr>
                <a:srgbClr val="CC0000"/>
              </a:buClr>
              <a:defRPr/>
            </a:pPr>
            <a:endParaRPr lang="es-EC" sz="2800" i="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RECOMENDACIONES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4056495"/>
          </a:xfrm>
          <a:prstGeom prst="rect">
            <a:avLst/>
          </a:prstGeom>
          <a:noFill/>
          <a:ln w="50800" cap="sq" cmpd="tri">
            <a:solidFill>
              <a:schemeClr val="accent4">
                <a:lumMod val="50000"/>
              </a:schemeClr>
            </a:solidFill>
            <a:bevel/>
          </a:ln>
        </p:spPr>
        <p:txBody>
          <a:bodyPr wrap="square" rtlCol="0">
            <a:spAutoFit/>
          </a:bodyPr>
          <a:lstStyle/>
          <a:p>
            <a:pPr marL="457200" lvl="0" indent="-457200">
              <a:spcBef>
                <a:spcPct val="20000"/>
              </a:spcBef>
              <a:buClr>
                <a:srgbClr val="CC0000"/>
              </a:buClr>
              <a:defRPr/>
            </a:pPr>
            <a:r>
              <a:rPr lang="es-EC" sz="2800" dirty="0" smtClean="0"/>
              <a:t>.</a:t>
            </a:r>
            <a:r>
              <a:rPr lang="es-EC" sz="2800" dirty="0"/>
              <a:t> Se recomienda para reducir los niveles altos de Cansancio Emocional: respetar los horarios de trabajo, así como los tiempos de los respectivos periodos de descanso (almuerzo y break). De la misma manera reconocer el trabajo y esfuerzo de los trabajadores en cuanto a sus resultados profesionales o productos. </a:t>
            </a:r>
            <a:endParaRPr lang="es-ES" sz="2800" dirty="0"/>
          </a:p>
          <a:p>
            <a:pPr marL="457200" indent="-457200">
              <a:spcBef>
                <a:spcPct val="20000"/>
              </a:spcBef>
              <a:buClr>
                <a:srgbClr val="CC0000"/>
              </a:buClr>
              <a:defRP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RECOMENDACIONES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3539430"/>
          </a:xfrm>
          <a:prstGeom prst="rect">
            <a:avLst/>
          </a:prstGeom>
          <a:noFill/>
          <a:ln w="50800" cap="sq" cmpd="tri">
            <a:solidFill>
              <a:schemeClr val="accent4">
                <a:lumMod val="50000"/>
              </a:schemeClr>
            </a:solidFill>
            <a:bevel/>
          </a:ln>
        </p:spPr>
        <p:txBody>
          <a:bodyPr wrap="square" rtlCol="0">
            <a:spAutoFit/>
          </a:bodyPr>
          <a:lstStyle/>
          <a:p>
            <a:pPr lvl="0"/>
            <a:r>
              <a:rPr lang="es-EC" sz="2800" dirty="0" smtClean="0"/>
              <a:t>Recomendamos la </a:t>
            </a:r>
            <a:r>
              <a:rPr lang="es-EC" sz="2800" dirty="0"/>
              <a:t>propuesta que acompaña al presente estudio </a:t>
            </a:r>
            <a:r>
              <a:rPr lang="es-EC" sz="2800" dirty="0" smtClean="0"/>
              <a:t>esperamos </a:t>
            </a:r>
            <a:r>
              <a:rPr lang="es-EC" sz="2800" dirty="0"/>
              <a:t>que a las personas la apliquen </a:t>
            </a:r>
            <a:r>
              <a:rPr lang="es-EC" sz="2800" dirty="0" smtClean="0"/>
              <a:t>e instauren programas </a:t>
            </a:r>
            <a:r>
              <a:rPr lang="es-EC" sz="2800" dirty="0"/>
              <a:t>permanentes de actividades masivas en donde el ser humano cultive hábitos de utilización adecuada del Tiempo Libre a fin de contribuir positivamente en el estrés que sufren en su trabajo</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b="1" dirty="0">
                <a:solidFill>
                  <a:schemeClr val="accent6">
                    <a:lumMod val="75000"/>
                  </a:schemeClr>
                </a:solidFill>
              </a:rPr>
              <a:t>PROPUESTA ALTERNATIVA</a:t>
            </a:r>
            <a:r>
              <a:rPr lang="es-ES" b="1" dirty="0">
                <a:solidFill>
                  <a:schemeClr val="accent6">
                    <a:lumMod val="75000"/>
                  </a:schemeClr>
                </a:solidFill>
              </a:rPr>
              <a:t/>
            </a:r>
            <a:br>
              <a:rPr lang="es-ES" b="1" dirty="0">
                <a:solidFill>
                  <a:schemeClr val="accent6">
                    <a:lumMod val="75000"/>
                  </a:schemeClr>
                </a:solidFill>
              </a:rPr>
            </a:br>
            <a:endParaRPr lang="es-EC" dirty="0" smtClean="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331640" y="2204864"/>
            <a:ext cx="7344816" cy="2246769"/>
          </a:xfrm>
          <a:prstGeom prst="rect">
            <a:avLst/>
          </a:prstGeom>
          <a:noFill/>
          <a:ln w="50800" cap="sq" cmpd="tri">
            <a:solidFill>
              <a:schemeClr val="accent4">
                <a:lumMod val="50000"/>
              </a:schemeClr>
            </a:solidFill>
            <a:bevel/>
          </a:ln>
        </p:spPr>
        <p:txBody>
          <a:bodyPr wrap="square" rtlCol="0">
            <a:spAutoFit/>
          </a:bodyPr>
          <a:lstStyle/>
          <a:p>
            <a:pPr marL="457200" indent="-457200" algn="just">
              <a:spcBef>
                <a:spcPct val="20000"/>
              </a:spcBef>
              <a:buClr>
                <a:srgbClr val="CC0000"/>
              </a:buClr>
              <a:defRPr/>
            </a:pPr>
            <a:r>
              <a:rPr lang="es-EC" sz="2800" b="1" dirty="0"/>
              <a:t>PLAN DE ACTIVIDADES </a:t>
            </a:r>
            <a:r>
              <a:rPr lang="es-EC" sz="2800" b="1" dirty="0" smtClean="0"/>
              <a:t>FÍSICO RECREATIVAS </a:t>
            </a:r>
            <a:r>
              <a:rPr lang="es-EC" sz="2800" b="1" dirty="0"/>
              <a:t>DIRIGIDO A LOS TRABAJADORES DEL DEPARTAMENTO DE VESTUARIO DE LA EMPRESA FABRIL FAME</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fontScale="90000"/>
          </a:bodyPr>
          <a:lstStyle/>
          <a:p>
            <a:r>
              <a:rPr lang="es-EC" dirty="0"/>
              <a:t>NATURALEZA DEL PROYECTO</a:t>
            </a:r>
            <a:endParaRPr lang="es-EC" dirty="0" smtClean="0"/>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2276872"/>
            <a:ext cx="7344816" cy="3194721"/>
          </a:xfrm>
          <a:prstGeom prst="rect">
            <a:avLst/>
          </a:prstGeom>
          <a:noFill/>
          <a:ln w="50800" cap="sq" cmpd="tri">
            <a:solidFill>
              <a:schemeClr val="accent4">
                <a:lumMod val="50000"/>
              </a:schemeClr>
            </a:solidFill>
            <a:bevel/>
          </a:ln>
        </p:spPr>
        <p:txBody>
          <a:bodyPr wrap="square" rtlCol="0">
            <a:spAutoFit/>
          </a:bodyPr>
          <a:lstStyle/>
          <a:p>
            <a:pPr marL="457200" indent="-457200" algn="just">
              <a:spcBef>
                <a:spcPct val="20000"/>
              </a:spcBef>
              <a:buClr>
                <a:srgbClr val="CC0000"/>
              </a:buClr>
              <a:defRPr/>
            </a:pPr>
            <a:r>
              <a:rPr lang="es-EC" sz="2800" dirty="0" smtClean="0"/>
              <a:t>El </a:t>
            </a:r>
            <a:r>
              <a:rPr lang="es-EC" sz="2800" dirty="0"/>
              <a:t>presente proyecto busca reducir </a:t>
            </a:r>
            <a:r>
              <a:rPr lang="es-EC" sz="2800" dirty="0" smtClean="0"/>
              <a:t>los niveles </a:t>
            </a:r>
            <a:r>
              <a:rPr lang="es-EC" sz="2800" dirty="0"/>
              <a:t>de estrés y brindar las herramientas adecuadas para que los trabajadores posean una mejor calidad de vida además de que tengan un mejor uso del tiempo libre.</a:t>
            </a:r>
            <a:endParaRPr lang="es-ES" sz="2800" dirty="0"/>
          </a:p>
          <a:p>
            <a:pPr marL="457200" indent="-457200" algn="just">
              <a:spcBef>
                <a:spcPct val="20000"/>
              </a:spcBef>
              <a:buClr>
                <a:srgbClr val="CC0000"/>
              </a:buClr>
              <a:defRPr/>
            </a:pPr>
            <a:endParaRPr lang="es-ES" sz="2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OBJETIVO GENERÁL</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2246769"/>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dirty="0" smtClean="0"/>
              <a:t>Incrementar  </a:t>
            </a:r>
            <a:r>
              <a:rPr lang="es-EC" sz="2800" dirty="0"/>
              <a:t>Actividades Físico Recreativas activas para disminuir el estrés laboral de las personas que laboran en el departamento de vestuario de la empresa FABRILFAME S.A</a:t>
            </a: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OBJETIVOS ESPECÍFICOS</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4487382"/>
          </a:xfrm>
          <a:prstGeom prst="rect">
            <a:avLst/>
          </a:prstGeom>
          <a:noFill/>
          <a:ln w="50800" cap="sq" cmpd="tri">
            <a:solidFill>
              <a:schemeClr val="accent4">
                <a:lumMod val="50000"/>
              </a:schemeClr>
            </a:solidFill>
            <a:bevel/>
          </a:ln>
        </p:spPr>
        <p:txBody>
          <a:bodyPr wrap="square" rtlCol="0">
            <a:spAutoFit/>
          </a:bodyPr>
          <a:lstStyle/>
          <a:p>
            <a:pPr lvl="0"/>
            <a:r>
              <a:rPr lang="es-EC" sz="2800" dirty="0" smtClean="0"/>
              <a:t>-Proponer </a:t>
            </a:r>
            <a:r>
              <a:rPr lang="es-EC" sz="2800" dirty="0"/>
              <a:t>las actividades físico recreativas para ser realizadas tres veces por semana.</a:t>
            </a:r>
            <a:endParaRPr lang="es-ES" sz="2800" dirty="0"/>
          </a:p>
          <a:p>
            <a:pPr lvl="0"/>
            <a:r>
              <a:rPr lang="es-EC" sz="2800" dirty="0" smtClean="0"/>
              <a:t>-Buscar </a:t>
            </a:r>
            <a:r>
              <a:rPr lang="es-EC" sz="2800" dirty="0"/>
              <a:t>que las actividades físico recreativas realizadas sean de tipo activas que les provoque un disfrute y relajación a las personas.</a:t>
            </a:r>
            <a:endParaRPr lang="es-ES" sz="2800" dirty="0"/>
          </a:p>
          <a:p>
            <a:pPr lvl="0"/>
            <a:r>
              <a:rPr lang="es-EC" sz="2800" dirty="0" smtClean="0"/>
              <a:t>-Proponer </a:t>
            </a:r>
            <a:r>
              <a:rPr lang="es-EC" sz="2800" dirty="0"/>
              <a:t>que el programa sea incluido en la empresa y que tengan corta duración pero que sea significativo para los trabajadores</a:t>
            </a:r>
            <a:endParaRPr lang="es-ES" sz="2800" dirty="0"/>
          </a:p>
          <a:p>
            <a:pPr marL="457200" indent="-457200">
              <a:spcBef>
                <a:spcPct val="20000"/>
              </a:spcBef>
              <a:buClr>
                <a:srgbClr val="CC0000"/>
              </a:buClr>
              <a:defRP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PLAN DE TRABAJO</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39731"/>
            <a:ext cx="7344816" cy="3194721"/>
          </a:xfrm>
          <a:prstGeom prst="rect">
            <a:avLst/>
          </a:prstGeom>
          <a:noFill/>
          <a:ln w="50800" cap="sq" cmpd="tri">
            <a:solidFill>
              <a:schemeClr val="accent4">
                <a:lumMod val="50000"/>
              </a:schemeClr>
            </a:solidFill>
            <a:bevel/>
          </a:ln>
        </p:spPr>
        <p:txBody>
          <a:bodyPr wrap="square" rtlCol="0">
            <a:spAutoFit/>
          </a:bodyPr>
          <a:lstStyle/>
          <a:p>
            <a:pPr marL="457200" indent="-457200">
              <a:spcBef>
                <a:spcPct val="20000"/>
              </a:spcBef>
              <a:buClr>
                <a:srgbClr val="CC0000"/>
              </a:buClr>
              <a:defRPr/>
            </a:pPr>
            <a:r>
              <a:rPr lang="es-EC" sz="2800" dirty="0"/>
              <a:t>Las actividades se desarrollaran en el tiempo libre de las personas es decir fuera de sus horarios laborales y en el tiempo que dispongan no se establece un horario por motivo a que no todos dispondrán de mismo tiempo libre.</a:t>
            </a:r>
            <a:endParaRPr lang="es-ES" sz="2800" dirty="0"/>
          </a:p>
          <a:p>
            <a:pPr marL="457200" indent="-457200">
              <a:spcBef>
                <a:spcPct val="20000"/>
              </a:spcBef>
              <a:buClr>
                <a:srgbClr val="CC0000"/>
              </a:buClr>
              <a:defRP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764704"/>
            <a:ext cx="7643192" cy="1143000"/>
          </a:xfrm>
        </p:spPr>
        <p:txBody>
          <a:bodyPr>
            <a:normAutofit/>
          </a:bodyPr>
          <a:lstStyle/>
          <a:p>
            <a:r>
              <a:rPr lang="es-EC" dirty="0" smtClean="0"/>
              <a:t>PLAN DE TRABAJO</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475656" y="1916833"/>
            <a:ext cx="7344816" cy="4401205"/>
          </a:xfrm>
          <a:prstGeom prst="rect">
            <a:avLst/>
          </a:prstGeom>
          <a:noFill/>
          <a:ln w="50800" cap="sq" cmpd="tri">
            <a:solidFill>
              <a:schemeClr val="accent4">
                <a:lumMod val="50000"/>
              </a:schemeClr>
            </a:solidFill>
            <a:bevel/>
          </a:ln>
        </p:spPr>
        <p:txBody>
          <a:bodyPr wrap="square" numCol="2" rtlCol="0">
            <a:spAutoFit/>
          </a:bodyPr>
          <a:lstStyle/>
          <a:p>
            <a:pPr lvl="0"/>
            <a:r>
              <a:rPr lang="es-ES" sz="2800" dirty="0"/>
              <a:t>Área Físico Deportiva </a:t>
            </a:r>
          </a:p>
          <a:p>
            <a:pPr lvl="0"/>
            <a:r>
              <a:rPr lang="es-ES" sz="2800" dirty="0"/>
              <a:t>Área al Aire Libre</a:t>
            </a:r>
          </a:p>
          <a:p>
            <a:pPr lvl="0"/>
            <a:r>
              <a:rPr lang="es-ES" sz="2800" dirty="0"/>
              <a:t>Área Lúdica</a:t>
            </a:r>
          </a:p>
          <a:p>
            <a:pPr lvl="0"/>
            <a:r>
              <a:rPr lang="es-ES" sz="2800" dirty="0"/>
              <a:t>Área Acuática</a:t>
            </a:r>
          </a:p>
          <a:p>
            <a:pPr lvl="0"/>
            <a:r>
              <a:rPr lang="es-ES" sz="2800" dirty="0" smtClean="0"/>
              <a:t>Área </a:t>
            </a:r>
            <a:r>
              <a:rPr lang="es-ES" sz="2800" dirty="0"/>
              <a:t>Manual</a:t>
            </a:r>
          </a:p>
          <a:p>
            <a:pPr lvl="0"/>
            <a:r>
              <a:rPr lang="es-ES" sz="2800" dirty="0"/>
              <a:t>Área </a:t>
            </a:r>
            <a:r>
              <a:rPr lang="es-ES" sz="2800" dirty="0" smtClean="0"/>
              <a:t>Artística</a:t>
            </a:r>
          </a:p>
          <a:p>
            <a:pPr lvl="0"/>
            <a:r>
              <a:rPr lang="es-ES" sz="2800" dirty="0" smtClean="0"/>
              <a:t>Área </a:t>
            </a:r>
            <a:r>
              <a:rPr lang="es-ES" sz="2800" dirty="0"/>
              <a:t>de la Salud </a:t>
            </a:r>
          </a:p>
          <a:p>
            <a:pPr lvl="0"/>
            <a:r>
              <a:rPr lang="es-ES" sz="2800" dirty="0"/>
              <a:t>Área Conmemorativa </a:t>
            </a:r>
          </a:p>
          <a:p>
            <a:pPr lvl="0"/>
            <a:endParaRPr lang="es-ES" sz="2800" dirty="0" smtClean="0"/>
          </a:p>
          <a:p>
            <a:pPr lvl="0"/>
            <a:endParaRPr lang="es-ES" sz="2800" dirty="0"/>
          </a:p>
          <a:p>
            <a:pPr lvl="0"/>
            <a:r>
              <a:rPr lang="es-ES" sz="2800" dirty="0" smtClean="0"/>
              <a:t>Área </a:t>
            </a:r>
            <a:r>
              <a:rPr lang="es-ES" sz="2800" dirty="0"/>
              <a:t>Social</a:t>
            </a:r>
          </a:p>
          <a:p>
            <a:pPr lvl="0"/>
            <a:r>
              <a:rPr lang="es-ES" sz="2800" dirty="0"/>
              <a:t>Área Literaria: . </a:t>
            </a:r>
          </a:p>
          <a:p>
            <a:pPr lvl="0"/>
            <a:r>
              <a:rPr lang="es-ES" sz="2800" dirty="0"/>
              <a:t>Área Técnica: </a:t>
            </a:r>
          </a:p>
          <a:p>
            <a:pPr lvl="0"/>
            <a:r>
              <a:rPr lang="es-ES" sz="2800" dirty="0"/>
              <a:t>Área Comunitaria: </a:t>
            </a:r>
          </a:p>
          <a:p>
            <a:pPr lvl="0"/>
            <a:r>
              <a:rPr lang="es-ES" sz="2800" dirty="0"/>
              <a:t>Área de Entretenimiento y Aficiones:</a:t>
            </a:r>
          </a:p>
          <a:p>
            <a:pPr marL="457200" indent="-457200">
              <a:spcBef>
                <a:spcPct val="20000"/>
              </a:spcBef>
              <a:buClr>
                <a:srgbClr val="CC0000"/>
              </a:buClr>
              <a:defRP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a:bodyPr>
          <a:lstStyle/>
          <a:p>
            <a:r>
              <a:rPr lang="es-ES" dirty="0" smtClean="0">
                <a:solidFill>
                  <a:schemeClr val="accent6">
                    <a:lumMod val="75000"/>
                  </a:schemeClr>
                </a:solidFill>
              </a:rPr>
              <a:t>OBJETIVO GENERÁL</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677656"/>
          </a:xfrm>
          <a:prstGeom prst="rect">
            <a:avLst/>
          </a:prstGeom>
          <a:noFill/>
          <a:ln w="50800" cap="sq" cmpd="tri">
            <a:solidFill>
              <a:schemeClr val="accent4">
                <a:lumMod val="50000"/>
              </a:schemeClr>
            </a:solidFill>
            <a:bevel/>
          </a:ln>
        </p:spPr>
        <p:txBody>
          <a:bodyPr wrap="square" rtlCol="0">
            <a:spAutoFit/>
          </a:bodyPr>
          <a:lstStyle/>
          <a:p>
            <a:pPr algn="just"/>
            <a:r>
              <a:rPr lang="es-MX" sz="2800" dirty="0" smtClean="0"/>
              <a:t>Incidencia </a:t>
            </a:r>
            <a:r>
              <a:rPr lang="es-MX" sz="2800" dirty="0"/>
              <a:t>de actividades físicas recreativas en el estrés laboral en el departamento de vestuario de la empresa FABRILFAME SA. para el periodo 2015</a:t>
            </a:r>
            <a:r>
              <a:rPr lang="es-EC" sz="2800" dirty="0"/>
              <a:t>.</a:t>
            </a:r>
            <a:endParaRPr lang="es-ES" sz="2800" dirty="0"/>
          </a:p>
          <a:p>
            <a:pPr algn="just">
              <a:buFontTx/>
              <a:buChar cha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9" name="8 Tabla"/>
          <p:cNvGraphicFramePr>
            <a:graphicFrameLocks noGrp="1"/>
          </p:cNvGraphicFramePr>
          <p:nvPr/>
        </p:nvGraphicFramePr>
        <p:xfrm>
          <a:off x="1403648" y="1700808"/>
          <a:ext cx="7308304" cy="4032448"/>
        </p:xfrm>
        <a:graphic>
          <a:graphicData uri="http://schemas.openxmlformats.org/drawingml/2006/table">
            <a:tbl>
              <a:tblPr>
                <a:tableStyleId>{69C7853C-536D-4A76-A0AE-DD22124D55A5}</a:tableStyleId>
              </a:tblPr>
              <a:tblGrid>
                <a:gridCol w="2163133"/>
                <a:gridCol w="3277474"/>
                <a:gridCol w="1867697"/>
              </a:tblGrid>
              <a:tr h="672075">
                <a:tc>
                  <a:txBody>
                    <a:bodyPr/>
                    <a:lstStyle/>
                    <a:p>
                      <a:pPr>
                        <a:spcAft>
                          <a:spcPts val="0"/>
                        </a:spcAft>
                      </a:pPr>
                      <a:r>
                        <a:rPr lang="es-EC" sz="1800" dirty="0"/>
                        <a:t>COMPONENTE</a:t>
                      </a:r>
                      <a:endParaRPr lang="es-ES" sz="1800" dirty="0">
                        <a:solidFill>
                          <a:srgbClr val="2E74B5"/>
                        </a:solidFill>
                        <a:latin typeface="Calibri"/>
                        <a:ea typeface="Calibri"/>
                        <a:cs typeface="Times New Roman"/>
                      </a:endParaRPr>
                    </a:p>
                  </a:txBody>
                  <a:tcPr marL="68580" marR="68580" marT="0" marB="0"/>
                </a:tc>
                <a:tc>
                  <a:txBody>
                    <a:bodyPr/>
                    <a:lstStyle/>
                    <a:p>
                      <a:pPr>
                        <a:spcAft>
                          <a:spcPts val="0"/>
                        </a:spcAft>
                      </a:pPr>
                      <a:r>
                        <a:rPr lang="es-EC" sz="1800"/>
                        <a:t>DESCRIPCIÓN</a:t>
                      </a:r>
                      <a:endParaRPr lang="es-ES" sz="1800">
                        <a:solidFill>
                          <a:srgbClr val="2E74B5"/>
                        </a:solidFill>
                        <a:latin typeface="Calibri"/>
                        <a:ea typeface="Calibri"/>
                        <a:cs typeface="Times New Roman"/>
                      </a:endParaRPr>
                    </a:p>
                  </a:txBody>
                  <a:tcPr marL="68580" marR="68580" marT="0" marB="0"/>
                </a:tc>
                <a:tc>
                  <a:txBody>
                    <a:bodyPr/>
                    <a:lstStyle/>
                    <a:p>
                      <a:pPr>
                        <a:spcAft>
                          <a:spcPts val="0"/>
                        </a:spcAft>
                      </a:pPr>
                      <a:r>
                        <a:rPr lang="es-EC" sz="1800"/>
                        <a:t>ACTIVIDADES</a:t>
                      </a:r>
                      <a:endParaRPr lang="es-ES" sz="1800">
                        <a:solidFill>
                          <a:srgbClr val="2E74B5"/>
                        </a:solidFill>
                        <a:latin typeface="Calibri"/>
                        <a:ea typeface="Calibri"/>
                        <a:cs typeface="Times New Roman"/>
                      </a:endParaRPr>
                    </a:p>
                  </a:txBody>
                  <a:tcPr marL="68580" marR="68580" marT="0" marB="0"/>
                </a:tc>
              </a:tr>
              <a:tr h="3360373">
                <a:tc>
                  <a:txBody>
                    <a:bodyPr/>
                    <a:lstStyle/>
                    <a:p>
                      <a:pPr>
                        <a:spcAft>
                          <a:spcPts val="0"/>
                        </a:spcAft>
                      </a:pPr>
                      <a:r>
                        <a:rPr lang="es-EC" sz="1800"/>
                        <a:t>ACTIVIDADES DEPORTIVAS</a:t>
                      </a:r>
                      <a:endParaRPr lang="es-ES" sz="1800">
                        <a:solidFill>
                          <a:srgbClr val="2E74B5"/>
                        </a:solidFill>
                        <a:latin typeface="Calibri"/>
                        <a:ea typeface="Calibri"/>
                        <a:cs typeface="Times New Roman"/>
                      </a:endParaRPr>
                    </a:p>
                  </a:txBody>
                  <a:tcPr marL="68580" marR="68580" marT="0" marB="0"/>
                </a:tc>
                <a:tc>
                  <a:txBody>
                    <a:bodyPr/>
                    <a:lstStyle/>
                    <a:p>
                      <a:pPr>
                        <a:spcAft>
                          <a:spcPts val="0"/>
                        </a:spcAft>
                      </a:pPr>
                      <a:r>
                        <a:rPr lang="es-EC" sz="1800"/>
                        <a:t>Actividades de carácter físico recreativas, cuyo factor de participación es el desarrollo de habilidades físicas impuestas en un momento relacionado al deporte, y la aplicación de reglas preestablecidas, sin dejar la esencia de carácter recreativo.</a:t>
                      </a:r>
                      <a:endParaRPr lang="es-ES" sz="1800">
                        <a:solidFill>
                          <a:srgbClr val="2E74B5"/>
                        </a:solidFill>
                        <a:latin typeface="Calibri"/>
                        <a:ea typeface="Calibri"/>
                        <a:cs typeface="Times New Roman"/>
                      </a:endParaRPr>
                    </a:p>
                  </a:txBody>
                  <a:tcPr marL="68580" marR="68580" marT="0" marB="0"/>
                </a:tc>
                <a:tc>
                  <a:txBody>
                    <a:bodyPr/>
                    <a:lstStyle/>
                    <a:p>
                      <a:pPr>
                        <a:spcAft>
                          <a:spcPts val="0"/>
                        </a:spcAft>
                      </a:pPr>
                      <a:r>
                        <a:rPr lang="es-EC" sz="1800" dirty="0"/>
                        <a:t>Futbol</a:t>
                      </a:r>
                      <a:endParaRPr lang="es-ES" sz="1800" dirty="0"/>
                    </a:p>
                    <a:p>
                      <a:pPr>
                        <a:spcAft>
                          <a:spcPts val="0"/>
                        </a:spcAft>
                      </a:pPr>
                      <a:r>
                        <a:rPr lang="es-EC" sz="1800" dirty="0"/>
                        <a:t>Voleibol</a:t>
                      </a:r>
                      <a:endParaRPr lang="es-ES" sz="1800" dirty="0"/>
                    </a:p>
                    <a:p>
                      <a:pPr>
                        <a:spcAft>
                          <a:spcPts val="0"/>
                        </a:spcAft>
                      </a:pPr>
                      <a:r>
                        <a:rPr lang="es-EC" sz="1800" dirty="0" smtClean="0"/>
                        <a:t>Baloncesto</a:t>
                      </a:r>
                      <a:endParaRPr lang="es-ES" sz="1800" dirty="0"/>
                    </a:p>
                    <a:p>
                      <a:pPr>
                        <a:spcAft>
                          <a:spcPts val="0"/>
                        </a:spcAft>
                      </a:pPr>
                      <a:r>
                        <a:rPr lang="es-MX" sz="1800" dirty="0" smtClean="0"/>
                        <a:t>Ciclismo</a:t>
                      </a:r>
                      <a:endParaRPr lang="es-ES" sz="1800" dirty="0"/>
                    </a:p>
                    <a:p>
                      <a:pPr>
                        <a:spcAft>
                          <a:spcPts val="0"/>
                        </a:spcAft>
                      </a:pPr>
                      <a:r>
                        <a:rPr lang="es-MX" sz="1800" dirty="0"/>
                        <a:t>Aerobics</a:t>
                      </a:r>
                      <a:endParaRPr lang="es-ES" sz="1800" dirty="0"/>
                    </a:p>
                    <a:p>
                      <a:pPr>
                        <a:spcAft>
                          <a:spcPts val="0"/>
                        </a:spcAft>
                      </a:pPr>
                      <a:r>
                        <a:rPr lang="es-MX" sz="1800" dirty="0" smtClean="0"/>
                        <a:t>Levantamiento </a:t>
                      </a:r>
                      <a:r>
                        <a:rPr lang="es-MX" sz="1800" dirty="0"/>
                        <a:t>de </a:t>
                      </a:r>
                      <a:endParaRPr lang="es-ES" sz="1800" dirty="0"/>
                    </a:p>
                    <a:p>
                      <a:pPr>
                        <a:spcAft>
                          <a:spcPts val="0"/>
                        </a:spcAft>
                      </a:pPr>
                      <a:r>
                        <a:rPr lang="es-MX" sz="1800" dirty="0"/>
                        <a:t>Pesas</a:t>
                      </a:r>
                      <a:endParaRPr lang="es-ES" sz="1800" dirty="0"/>
                    </a:p>
                    <a:p>
                      <a:pPr>
                        <a:spcAft>
                          <a:spcPts val="0"/>
                        </a:spcAft>
                      </a:pPr>
                      <a:r>
                        <a:rPr lang="es-MX" sz="1800" dirty="0" smtClean="0"/>
                        <a:t>Gimnasia</a:t>
                      </a:r>
                    </a:p>
                    <a:p>
                      <a:pPr>
                        <a:spcAft>
                          <a:spcPts val="0"/>
                        </a:spcAft>
                      </a:pPr>
                      <a:r>
                        <a:rPr lang="es-MX" sz="1800" dirty="0" smtClean="0"/>
                        <a:t>Artes marciales</a:t>
                      </a:r>
                      <a:endParaRPr lang="es-ES" sz="1800" dirty="0"/>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9" name="8 Tabla"/>
          <p:cNvGraphicFramePr>
            <a:graphicFrameLocks noGrp="1"/>
          </p:cNvGraphicFramePr>
          <p:nvPr/>
        </p:nvGraphicFramePr>
        <p:xfrm>
          <a:off x="1619672" y="1628800"/>
          <a:ext cx="7056784" cy="3600400"/>
        </p:xfrm>
        <a:graphic>
          <a:graphicData uri="http://schemas.openxmlformats.org/drawingml/2006/table">
            <a:tbl>
              <a:tblPr>
                <a:tableStyleId>{69C7853C-536D-4A76-A0AE-DD22124D55A5}</a:tableStyleId>
              </a:tblPr>
              <a:tblGrid>
                <a:gridCol w="1575858"/>
                <a:gridCol w="2980055"/>
                <a:gridCol w="2500871"/>
              </a:tblGrid>
              <a:tr h="3600400">
                <a:tc>
                  <a:txBody>
                    <a:bodyPr/>
                    <a:lstStyle/>
                    <a:p>
                      <a:pPr>
                        <a:spcAft>
                          <a:spcPts val="0"/>
                        </a:spcAft>
                      </a:pPr>
                      <a:r>
                        <a:rPr lang="es-EC" sz="2000" dirty="0"/>
                        <a:t>ACTIVIDADES AL AIRE LIBRE</a:t>
                      </a: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C" sz="2000"/>
                        <a:t>Actividades de carácter físico recreativas, cuyo principal eje es el contacto con el aire libre, donde el contacto con la naturaleza apoyará a la afirmación de valores individuales y sociales.</a:t>
                      </a:r>
                      <a:endParaRPr lang="es-ES" sz="2000">
                        <a:solidFill>
                          <a:srgbClr val="2E74B5"/>
                        </a:solidFill>
                        <a:latin typeface="Calibri"/>
                        <a:ea typeface="Calibri"/>
                        <a:cs typeface="Times New Roman"/>
                      </a:endParaRPr>
                    </a:p>
                  </a:txBody>
                  <a:tcPr marL="68580" marR="68580" marT="0" marB="0"/>
                </a:tc>
                <a:tc>
                  <a:txBody>
                    <a:bodyPr/>
                    <a:lstStyle/>
                    <a:p>
                      <a:pPr>
                        <a:spcAft>
                          <a:spcPts val="0"/>
                        </a:spcAft>
                      </a:pPr>
                      <a:r>
                        <a:rPr lang="es-EC" sz="2000" dirty="0"/>
                        <a:t>Campismo</a:t>
                      </a:r>
                      <a:endParaRPr lang="es-ES" sz="2000" dirty="0"/>
                    </a:p>
                    <a:p>
                      <a:pPr>
                        <a:spcAft>
                          <a:spcPts val="0"/>
                        </a:spcAft>
                      </a:pPr>
                      <a:r>
                        <a:rPr lang="es-EC" sz="2000" dirty="0"/>
                        <a:t>Senderismo</a:t>
                      </a:r>
                      <a:endParaRPr lang="es-ES" sz="2000" dirty="0"/>
                    </a:p>
                    <a:p>
                      <a:pPr>
                        <a:spcAft>
                          <a:spcPts val="0"/>
                        </a:spcAft>
                      </a:pPr>
                      <a:r>
                        <a:rPr lang="es-EC" sz="2000" dirty="0"/>
                        <a:t>Ciclismo de </a:t>
                      </a:r>
                      <a:r>
                        <a:rPr lang="es-EC" sz="2000" dirty="0" smtClean="0"/>
                        <a:t>montaña</a:t>
                      </a:r>
                      <a:endParaRPr lang="es-ES" sz="2000" dirty="0"/>
                    </a:p>
                    <a:p>
                      <a:pPr>
                        <a:spcAft>
                          <a:spcPts val="0"/>
                        </a:spcAft>
                      </a:pPr>
                      <a:r>
                        <a:rPr lang="es-MX" sz="2000" dirty="0"/>
                        <a:t>Excursionismo</a:t>
                      </a:r>
                      <a:endParaRPr lang="es-ES" sz="2000" dirty="0"/>
                    </a:p>
                    <a:p>
                      <a:pPr>
                        <a:spcAft>
                          <a:spcPts val="0"/>
                        </a:spcAft>
                      </a:pPr>
                      <a:r>
                        <a:rPr lang="es-MX" sz="2000" dirty="0"/>
                        <a:t>Ciclismo de</a:t>
                      </a:r>
                      <a:endParaRPr lang="es-ES" sz="2000" dirty="0"/>
                    </a:p>
                    <a:p>
                      <a:pPr>
                        <a:spcAft>
                          <a:spcPts val="0"/>
                        </a:spcAft>
                      </a:pPr>
                      <a:r>
                        <a:rPr lang="es-MX" sz="2000" dirty="0"/>
                        <a:t>Montaña</a:t>
                      </a:r>
                      <a:endParaRPr lang="es-ES" sz="2000" dirty="0"/>
                    </a:p>
                    <a:p>
                      <a:pPr>
                        <a:spcAft>
                          <a:spcPts val="0"/>
                        </a:spcAft>
                      </a:pPr>
                      <a:r>
                        <a:rPr lang="es-MX" sz="2000" dirty="0" smtClean="0"/>
                        <a:t>Jardinería</a:t>
                      </a:r>
                      <a:endParaRPr lang="es-ES" sz="2000" dirty="0">
                        <a:solidFill>
                          <a:srgbClr val="2E74B5"/>
                        </a:solidFill>
                        <a:latin typeface="Calibri"/>
                        <a:ea typeface="Calibri"/>
                        <a:cs typeface="Times New Roman"/>
                      </a:endParaRPr>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9" name="8 Tabla"/>
          <p:cNvGraphicFramePr>
            <a:graphicFrameLocks noGrp="1"/>
          </p:cNvGraphicFramePr>
          <p:nvPr/>
        </p:nvGraphicFramePr>
        <p:xfrm>
          <a:off x="1475656" y="1124744"/>
          <a:ext cx="6912768" cy="4572000"/>
        </p:xfrm>
        <a:graphic>
          <a:graphicData uri="http://schemas.openxmlformats.org/drawingml/2006/table">
            <a:tbl>
              <a:tblPr>
                <a:tableStyleId>{69C7853C-536D-4A76-A0AE-DD22124D55A5}</a:tableStyleId>
              </a:tblPr>
              <a:tblGrid>
                <a:gridCol w="1543697"/>
                <a:gridCol w="2919238"/>
                <a:gridCol w="2449833"/>
              </a:tblGrid>
              <a:tr h="0">
                <a:tc>
                  <a:txBody>
                    <a:bodyPr/>
                    <a:lstStyle/>
                    <a:p>
                      <a:pPr>
                        <a:spcAft>
                          <a:spcPts val="0"/>
                        </a:spcAft>
                      </a:pPr>
                      <a:r>
                        <a:rPr lang="es-EC" sz="2000" dirty="0"/>
                        <a:t>AREA </a:t>
                      </a:r>
                      <a:r>
                        <a:rPr lang="es-EC" sz="2000" dirty="0" smtClean="0"/>
                        <a:t>LÚDICA</a:t>
                      </a: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C" sz="2000"/>
                        <a:t>Actividades que ayudan en la Formulación de conceptos complejos para explorar la realidad, creando espacios para lo, espontáneo, descubrir la imaginación, alternativas frente al problema, desarrollar modos y estilos de pensamiento, cambio de conducta que se enriquece y diversifica en el intercambio grupal.</a:t>
                      </a:r>
                      <a:endParaRPr lang="es-ES" sz="2000">
                        <a:solidFill>
                          <a:srgbClr val="2E74B5"/>
                        </a:solidFill>
                        <a:latin typeface="Calibri"/>
                        <a:ea typeface="Calibri"/>
                        <a:cs typeface="Times New Roman"/>
                      </a:endParaRPr>
                    </a:p>
                  </a:txBody>
                  <a:tcPr marL="68580" marR="68580" marT="0" marB="0"/>
                </a:tc>
                <a:tc>
                  <a:txBody>
                    <a:bodyPr/>
                    <a:lstStyle/>
                    <a:p>
                      <a:pPr>
                        <a:spcAft>
                          <a:spcPts val="0"/>
                        </a:spcAft>
                      </a:pPr>
                      <a:r>
                        <a:rPr lang="es-MX" sz="2000" dirty="0"/>
                        <a:t>Juegos tradicionales</a:t>
                      </a:r>
                      <a:endParaRPr lang="es-ES" sz="2000" dirty="0"/>
                    </a:p>
                    <a:p>
                      <a:pPr>
                        <a:spcAft>
                          <a:spcPts val="0"/>
                        </a:spcAft>
                      </a:pPr>
                      <a:r>
                        <a:rPr lang="es-MX" sz="2000" dirty="0"/>
                        <a:t>Juegos </a:t>
                      </a:r>
                      <a:r>
                        <a:rPr lang="es-MX" sz="2000" dirty="0" smtClean="0"/>
                        <a:t>Populares</a:t>
                      </a:r>
                      <a:endParaRPr lang="es-ES" sz="2000" dirty="0"/>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7" name="6 Tabla"/>
          <p:cNvGraphicFramePr>
            <a:graphicFrameLocks noGrp="1"/>
          </p:cNvGraphicFramePr>
          <p:nvPr/>
        </p:nvGraphicFramePr>
        <p:xfrm>
          <a:off x="1403648" y="1196752"/>
          <a:ext cx="7272808" cy="4572000"/>
        </p:xfrm>
        <a:graphic>
          <a:graphicData uri="http://schemas.openxmlformats.org/drawingml/2006/table">
            <a:tbl>
              <a:tblPr>
                <a:tableStyleId>{69C7853C-536D-4A76-A0AE-DD22124D55A5}</a:tableStyleId>
              </a:tblPr>
              <a:tblGrid>
                <a:gridCol w="1624099"/>
                <a:gridCol w="3071281"/>
                <a:gridCol w="2577428"/>
              </a:tblGrid>
              <a:tr h="0">
                <a:tc>
                  <a:txBody>
                    <a:bodyPr/>
                    <a:lstStyle/>
                    <a:p>
                      <a:pPr>
                        <a:spcAft>
                          <a:spcPts val="0"/>
                        </a:spcAft>
                      </a:pPr>
                      <a:r>
                        <a:rPr lang="es-EC" sz="2000" dirty="0"/>
                        <a:t>ACTIVIDADES ACUATICAS</a:t>
                      </a: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C" sz="2000"/>
                        <a:t>Actividades que se las pueden realizar en un medio acuático ya sea en ríos mares o piscinas, son deportes de más alto riesgo por lo que siempre se necesitara la ayuda de una persona especializada, son deportes extremos que si se lo practica con las medidas de seguridad adecuadas producen altos grados de adrenalina.</a:t>
                      </a:r>
                      <a:endParaRPr lang="es-ES" sz="2000">
                        <a:solidFill>
                          <a:srgbClr val="2E74B5"/>
                        </a:solidFill>
                        <a:latin typeface="Calibri"/>
                        <a:ea typeface="Calibri"/>
                        <a:cs typeface="Times New Roman"/>
                      </a:endParaRPr>
                    </a:p>
                  </a:txBody>
                  <a:tcPr marL="68580" marR="68580" marT="0" marB="0"/>
                </a:tc>
                <a:tc>
                  <a:txBody>
                    <a:bodyPr/>
                    <a:lstStyle/>
                    <a:p>
                      <a:pPr>
                        <a:spcAft>
                          <a:spcPts val="0"/>
                        </a:spcAft>
                      </a:pPr>
                      <a:r>
                        <a:rPr lang="es-MX" sz="2000" dirty="0"/>
                        <a:t>Natación </a:t>
                      </a:r>
                      <a:endParaRPr lang="es-ES" sz="2000" dirty="0"/>
                    </a:p>
                    <a:p>
                      <a:pPr>
                        <a:spcAft>
                          <a:spcPts val="0"/>
                        </a:spcAft>
                      </a:pPr>
                      <a:r>
                        <a:rPr lang="es-MX" sz="2000" dirty="0" err="1" smtClean="0"/>
                        <a:t>Acuarobics</a:t>
                      </a:r>
                      <a:endParaRPr lang="es-ES" sz="2000" dirty="0"/>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7" name="6 Tabla"/>
          <p:cNvGraphicFramePr>
            <a:graphicFrameLocks noGrp="1"/>
          </p:cNvGraphicFramePr>
          <p:nvPr/>
        </p:nvGraphicFramePr>
        <p:xfrm>
          <a:off x="1763688" y="1700808"/>
          <a:ext cx="6786443" cy="3048000"/>
        </p:xfrm>
        <a:graphic>
          <a:graphicData uri="http://schemas.openxmlformats.org/drawingml/2006/table">
            <a:tbl>
              <a:tblPr>
                <a:tableStyleId>{69C7853C-536D-4A76-A0AE-DD22124D55A5}</a:tableStyleId>
              </a:tblPr>
              <a:tblGrid>
                <a:gridCol w="1515488"/>
                <a:gridCol w="2865891"/>
                <a:gridCol w="2405064"/>
              </a:tblGrid>
              <a:tr h="0">
                <a:tc>
                  <a:txBody>
                    <a:bodyPr/>
                    <a:lstStyle/>
                    <a:p>
                      <a:pPr>
                        <a:spcAft>
                          <a:spcPts val="0"/>
                        </a:spcAft>
                      </a:pPr>
                      <a:r>
                        <a:rPr lang="es-EC" sz="2000" dirty="0"/>
                        <a:t>ÁREA MANUAL</a:t>
                      </a: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C" sz="2000"/>
                        <a:t>Actividades que Fomentan la creatividad y estimula la imaginación con elementos producidos con las manos.</a:t>
                      </a:r>
                      <a:endParaRPr lang="es-ES" sz="2000">
                        <a:solidFill>
                          <a:srgbClr val="2E74B5"/>
                        </a:solidFill>
                        <a:latin typeface="Calibri"/>
                        <a:ea typeface="Calibri"/>
                        <a:cs typeface="Times New Roman"/>
                      </a:endParaRPr>
                    </a:p>
                  </a:txBody>
                  <a:tcPr marL="68580" marR="68580" marT="0" marB="0"/>
                </a:tc>
                <a:tc>
                  <a:txBody>
                    <a:bodyPr/>
                    <a:lstStyle/>
                    <a:p>
                      <a:pPr>
                        <a:spcAft>
                          <a:spcPts val="0"/>
                        </a:spcAft>
                      </a:pPr>
                      <a:r>
                        <a:rPr lang="pt-BR" sz="2000" dirty="0" err="1" smtClean="0"/>
                        <a:t>Tejido</a:t>
                      </a:r>
                      <a:endParaRPr lang="es-ES" sz="2000" dirty="0"/>
                    </a:p>
                    <a:p>
                      <a:pPr>
                        <a:spcAft>
                          <a:spcPts val="0"/>
                        </a:spcAft>
                      </a:pPr>
                      <a:r>
                        <a:rPr lang="pt-BR" sz="2000" dirty="0"/>
                        <a:t>Bordado</a:t>
                      </a:r>
                      <a:endParaRPr lang="es-ES" sz="2000" dirty="0"/>
                    </a:p>
                    <a:p>
                      <a:pPr>
                        <a:spcAft>
                          <a:spcPts val="0"/>
                        </a:spcAft>
                      </a:pPr>
                      <a:r>
                        <a:rPr lang="pt-BR" sz="2000" dirty="0"/>
                        <a:t>Pintura De </a:t>
                      </a:r>
                      <a:r>
                        <a:rPr lang="pt-BR" sz="2000" dirty="0" err="1"/>
                        <a:t>Acuarela</a:t>
                      </a:r>
                      <a:r>
                        <a:rPr lang="pt-BR" sz="2000" dirty="0"/>
                        <a:t>, Óleo</a:t>
                      </a:r>
                      <a:endParaRPr lang="es-ES" sz="2000" dirty="0"/>
                    </a:p>
                    <a:p>
                      <a:pPr>
                        <a:spcAft>
                          <a:spcPts val="0"/>
                        </a:spcAft>
                      </a:pPr>
                      <a:r>
                        <a:rPr lang="es-MX" sz="2000" dirty="0"/>
                        <a:t>Escultura en metal</a:t>
                      </a:r>
                      <a:r>
                        <a:rPr lang="es-EC" sz="2000" dirty="0"/>
                        <a:t>, </a:t>
                      </a:r>
                      <a:r>
                        <a:rPr lang="es-MX" sz="2000" dirty="0"/>
                        <a:t>madera</a:t>
                      </a:r>
                      <a:r>
                        <a:rPr lang="es-EC" sz="2000" dirty="0"/>
                        <a:t> o </a:t>
                      </a:r>
                      <a:r>
                        <a:rPr lang="es-MX" sz="2000" dirty="0"/>
                        <a:t>piedra</a:t>
                      </a:r>
                      <a:endParaRPr lang="es-ES" sz="2000" dirty="0"/>
                    </a:p>
                    <a:p>
                      <a:pPr>
                        <a:spcAft>
                          <a:spcPts val="0"/>
                        </a:spcAft>
                      </a:pPr>
                      <a:r>
                        <a:rPr lang="es-MX" sz="2000" dirty="0"/>
                        <a:t>Joyería</a:t>
                      </a:r>
                      <a:endParaRPr lang="es-ES" sz="2000" dirty="0"/>
                    </a:p>
                    <a:p>
                      <a:pPr>
                        <a:spcAft>
                          <a:spcPts val="0"/>
                        </a:spcAft>
                      </a:pPr>
                      <a:r>
                        <a:rPr lang="es-MX" sz="2000" dirty="0"/>
                        <a:t>Pintado de cerámica</a:t>
                      </a:r>
                      <a:endParaRPr lang="es-ES" sz="2000" dirty="0"/>
                    </a:p>
                    <a:p>
                      <a:pPr>
                        <a:spcAft>
                          <a:spcPts val="0"/>
                        </a:spcAft>
                      </a:pPr>
                      <a:r>
                        <a:rPr lang="es-MX" sz="2000" dirty="0" err="1"/>
                        <a:t>Globoflexia</a:t>
                      </a:r>
                      <a:endParaRPr lang="es-ES" sz="2000" dirty="0">
                        <a:solidFill>
                          <a:srgbClr val="2E74B5"/>
                        </a:solidFill>
                        <a:latin typeface="Calibri"/>
                        <a:ea typeface="Calibri"/>
                        <a:cs typeface="Times New Roman"/>
                      </a:endParaRPr>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7" name="6 Tabla"/>
          <p:cNvGraphicFramePr>
            <a:graphicFrameLocks noGrp="1"/>
          </p:cNvGraphicFramePr>
          <p:nvPr/>
        </p:nvGraphicFramePr>
        <p:xfrm>
          <a:off x="1619672" y="1484784"/>
          <a:ext cx="6786443" cy="3384376"/>
        </p:xfrm>
        <a:graphic>
          <a:graphicData uri="http://schemas.openxmlformats.org/drawingml/2006/table">
            <a:tbl>
              <a:tblPr>
                <a:tableStyleId>{69C7853C-536D-4A76-A0AE-DD22124D55A5}</a:tableStyleId>
              </a:tblPr>
              <a:tblGrid>
                <a:gridCol w="1515488"/>
                <a:gridCol w="2865891"/>
                <a:gridCol w="2405064"/>
              </a:tblGrid>
              <a:tr h="3384376">
                <a:tc>
                  <a:txBody>
                    <a:bodyPr/>
                    <a:lstStyle/>
                    <a:p>
                      <a:pPr>
                        <a:spcAft>
                          <a:spcPts val="0"/>
                        </a:spcAft>
                      </a:pPr>
                      <a:r>
                        <a:rPr lang="es-EC" sz="2000" dirty="0" smtClean="0"/>
                        <a:t>ÁREA</a:t>
                      </a:r>
                    </a:p>
                    <a:p>
                      <a:pPr>
                        <a:spcAft>
                          <a:spcPts val="0"/>
                        </a:spcAft>
                      </a:pPr>
                      <a:r>
                        <a:rPr lang="es-EC" sz="2000" dirty="0" smtClean="0">
                          <a:solidFill>
                            <a:schemeClr val="dk1"/>
                          </a:solidFill>
                          <a:latin typeface="+mn-lt"/>
                          <a:ea typeface="+mn-ea"/>
                          <a:cs typeface="+mn-cs"/>
                        </a:rPr>
                        <a:t>DE</a:t>
                      </a:r>
                      <a:r>
                        <a:rPr lang="es-EC" sz="2000" baseline="0" dirty="0" smtClean="0">
                          <a:solidFill>
                            <a:schemeClr val="dk1"/>
                          </a:solidFill>
                          <a:latin typeface="+mn-lt"/>
                          <a:ea typeface="+mn-ea"/>
                          <a:cs typeface="+mn-cs"/>
                        </a:rPr>
                        <a:t> SALUD</a:t>
                      </a:r>
                      <a:endParaRPr lang="es-ES" sz="2000" dirty="0">
                        <a:solidFill>
                          <a:srgbClr val="2E74B5"/>
                        </a:solidFill>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b="0" dirty="0" smtClean="0">
                          <a:solidFill>
                            <a:schemeClr val="tx1"/>
                          </a:solidFill>
                          <a:latin typeface="+mn-lt"/>
                          <a:ea typeface="Calibri"/>
                          <a:cs typeface="Times New Roman"/>
                        </a:rPr>
                        <a:t>Son aquellas actividades que necesitan de una preparación previa  donde se promueva un asesoramiento seguro y muy bien dirigido.</a:t>
                      </a:r>
                      <a:endParaRPr lang="es-ES" sz="2400" b="0" dirty="0" smtClean="0">
                        <a:solidFill>
                          <a:schemeClr val="tx1"/>
                        </a:solidFill>
                        <a:latin typeface="+mn-lt"/>
                        <a:ea typeface="Calibri"/>
                        <a:cs typeface="Times New Roman"/>
                      </a:endParaRPr>
                    </a:p>
                    <a:p>
                      <a:pPr>
                        <a:spcAft>
                          <a:spcPts val="0"/>
                        </a:spcAft>
                      </a:pP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S" sz="2000" dirty="0" smtClean="0">
                          <a:solidFill>
                            <a:schemeClr val="tx1"/>
                          </a:solidFill>
                          <a:latin typeface="Calibri"/>
                          <a:ea typeface="Calibri"/>
                          <a:cs typeface="Times New Roman"/>
                        </a:rPr>
                        <a:t>Caminatas</a:t>
                      </a:r>
                    </a:p>
                    <a:p>
                      <a:pPr>
                        <a:spcAft>
                          <a:spcPts val="0"/>
                        </a:spcAft>
                      </a:pPr>
                      <a:r>
                        <a:rPr lang="es-ES" sz="2000" dirty="0" smtClean="0">
                          <a:solidFill>
                            <a:schemeClr val="tx1"/>
                          </a:solidFill>
                          <a:latin typeface="Calibri"/>
                          <a:ea typeface="Calibri"/>
                          <a:cs typeface="Times New Roman"/>
                        </a:rPr>
                        <a:t>Trote bajo impacto</a:t>
                      </a:r>
                    </a:p>
                    <a:p>
                      <a:pPr>
                        <a:spcAft>
                          <a:spcPts val="0"/>
                        </a:spcAft>
                      </a:pPr>
                      <a:r>
                        <a:rPr lang="es-ES" sz="2000" dirty="0" smtClean="0">
                          <a:solidFill>
                            <a:schemeClr val="tx1"/>
                          </a:solidFill>
                          <a:latin typeface="Calibri"/>
                          <a:ea typeface="Calibri"/>
                          <a:cs typeface="Times New Roman"/>
                        </a:rPr>
                        <a:t>Gimnasia formativa</a:t>
                      </a:r>
                    </a:p>
                    <a:p>
                      <a:pPr>
                        <a:spcAft>
                          <a:spcPts val="0"/>
                        </a:spcAft>
                      </a:pPr>
                      <a:endParaRPr lang="es-MX" sz="2000" dirty="0"/>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808" y="0"/>
            <a:ext cx="7643192" cy="1143000"/>
          </a:xfrm>
        </p:spPr>
        <p:txBody>
          <a:bodyPr>
            <a:normAutofit/>
          </a:bodyPr>
          <a:lstStyle/>
          <a:p>
            <a:r>
              <a:rPr lang="es-EC" dirty="0" smtClean="0"/>
              <a:t>CRONOGRAMA</a:t>
            </a: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graphicFrame>
        <p:nvGraphicFramePr>
          <p:cNvPr id="7" name="6 Tabla"/>
          <p:cNvGraphicFramePr>
            <a:graphicFrameLocks noGrp="1"/>
          </p:cNvGraphicFramePr>
          <p:nvPr/>
        </p:nvGraphicFramePr>
        <p:xfrm>
          <a:off x="1835696" y="2420888"/>
          <a:ext cx="6570419" cy="1524000"/>
        </p:xfrm>
        <a:graphic>
          <a:graphicData uri="http://schemas.openxmlformats.org/drawingml/2006/table">
            <a:tbl>
              <a:tblPr>
                <a:tableStyleId>{69C7853C-536D-4A76-A0AE-DD22124D55A5}</a:tableStyleId>
              </a:tblPr>
              <a:tblGrid>
                <a:gridCol w="1467247"/>
                <a:gridCol w="2774665"/>
                <a:gridCol w="2328507"/>
              </a:tblGrid>
              <a:tr h="0">
                <a:tc>
                  <a:txBody>
                    <a:bodyPr/>
                    <a:lstStyle/>
                    <a:p>
                      <a:pPr>
                        <a:spcAft>
                          <a:spcPts val="0"/>
                        </a:spcAft>
                      </a:pPr>
                      <a:r>
                        <a:rPr lang="es-EC" sz="2000" dirty="0"/>
                        <a:t>ÁREA ARTÍSTICA</a:t>
                      </a:r>
                      <a:endParaRPr lang="es-ES" sz="2000" dirty="0">
                        <a:solidFill>
                          <a:srgbClr val="2E74B5"/>
                        </a:solidFill>
                        <a:latin typeface="Calibri"/>
                        <a:ea typeface="Calibri"/>
                        <a:cs typeface="Times New Roman"/>
                      </a:endParaRPr>
                    </a:p>
                  </a:txBody>
                  <a:tcPr marL="68580" marR="68580" marT="0" marB="0"/>
                </a:tc>
                <a:tc>
                  <a:txBody>
                    <a:bodyPr/>
                    <a:lstStyle/>
                    <a:p>
                      <a:pPr>
                        <a:spcAft>
                          <a:spcPts val="0"/>
                        </a:spcAft>
                      </a:pPr>
                      <a:r>
                        <a:rPr lang="es-EC" sz="2000"/>
                        <a:t>Actividades que ayudan Desarrollo de las habilidades escénicas, teatrales o musicales.</a:t>
                      </a:r>
                      <a:endParaRPr lang="es-ES" sz="2000">
                        <a:solidFill>
                          <a:srgbClr val="2E74B5"/>
                        </a:solidFill>
                        <a:latin typeface="Calibri"/>
                        <a:ea typeface="Calibri"/>
                        <a:cs typeface="Times New Roman"/>
                      </a:endParaRPr>
                    </a:p>
                  </a:txBody>
                  <a:tcPr marL="68580" marR="68580" marT="0" marB="0"/>
                </a:tc>
                <a:tc>
                  <a:txBody>
                    <a:bodyPr/>
                    <a:lstStyle/>
                    <a:p>
                      <a:pPr>
                        <a:spcAft>
                          <a:spcPts val="0"/>
                        </a:spcAft>
                      </a:pPr>
                      <a:r>
                        <a:rPr lang="es-ES" sz="2000" dirty="0" smtClean="0">
                          <a:solidFill>
                            <a:schemeClr val="tx1"/>
                          </a:solidFill>
                          <a:latin typeface="Calibri"/>
                          <a:ea typeface="Calibri"/>
                          <a:cs typeface="Times New Roman"/>
                        </a:rPr>
                        <a:t>Actuación</a:t>
                      </a:r>
                    </a:p>
                    <a:p>
                      <a:pPr>
                        <a:spcAft>
                          <a:spcPts val="0"/>
                        </a:spcAft>
                      </a:pPr>
                      <a:r>
                        <a:rPr lang="es-ES" sz="2000" dirty="0" smtClean="0">
                          <a:solidFill>
                            <a:schemeClr val="tx1"/>
                          </a:solidFill>
                          <a:latin typeface="Calibri"/>
                          <a:ea typeface="Calibri"/>
                          <a:cs typeface="Times New Roman"/>
                        </a:rPr>
                        <a:t>Canto</a:t>
                      </a:r>
                    </a:p>
                    <a:p>
                      <a:pPr>
                        <a:spcAft>
                          <a:spcPts val="0"/>
                        </a:spcAft>
                      </a:pPr>
                      <a:r>
                        <a:rPr lang="es-ES" sz="2000" dirty="0" smtClean="0">
                          <a:solidFill>
                            <a:schemeClr val="tx1"/>
                          </a:solidFill>
                          <a:latin typeface="Calibri"/>
                          <a:ea typeface="Calibri"/>
                          <a:cs typeface="Times New Roman"/>
                        </a:rPr>
                        <a:t>Baile</a:t>
                      </a:r>
                    </a:p>
                  </a:txBody>
                  <a:tcPr marL="68580" marR="68580" marT="0" marB="0"/>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endParaRPr lang="es-ES"/>
          </a:p>
        </p:txBody>
      </p:sp>
      <p:sp>
        <p:nvSpPr>
          <p:cNvPr id="9" name="8 Marcador de contenido"/>
          <p:cNvSpPr>
            <a:spLocks noGrp="1"/>
          </p:cNvSpPr>
          <p:nvPr>
            <p:ph idx="1"/>
          </p:nvPr>
        </p:nvSpPr>
        <p:spPr/>
        <p:txBody>
          <a:bodyPr/>
          <a:lstStyle/>
          <a:p>
            <a:endParaRPr lang="es-ES"/>
          </a:p>
        </p:txBody>
      </p:sp>
      <p:pic>
        <p:nvPicPr>
          <p:cNvPr id="102403" name="Picture 3"/>
          <p:cNvPicPr>
            <a:picLocks noChangeAspect="1" noChangeArrowheads="1"/>
          </p:cNvPicPr>
          <p:nvPr/>
        </p:nvPicPr>
        <p:blipFill>
          <a:blip r:embed="rId2" cstate="print"/>
          <a:srcRect t="14720" r="16950" b="34880"/>
          <a:stretch>
            <a:fillRect/>
          </a:stretch>
        </p:blipFill>
        <p:spPr bwMode="auto">
          <a:xfrm>
            <a:off x="278548" y="1844824"/>
            <a:ext cx="8505412" cy="302433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OBJETIVOS ESPECÍFICOS</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619672" y="1916832"/>
            <a:ext cx="7200800" cy="3539430"/>
          </a:xfrm>
          <a:prstGeom prst="rect">
            <a:avLst/>
          </a:prstGeom>
          <a:noFill/>
          <a:ln w="50800" cap="sq" cmpd="tri">
            <a:solidFill>
              <a:schemeClr val="accent4">
                <a:lumMod val="50000"/>
              </a:schemeClr>
            </a:solidFill>
            <a:bevel/>
          </a:ln>
        </p:spPr>
        <p:txBody>
          <a:bodyPr wrap="square" rtlCol="0">
            <a:spAutoFit/>
          </a:bodyPr>
          <a:lstStyle/>
          <a:p>
            <a:pPr lvl="0" algn="just"/>
            <a:r>
              <a:rPr lang="es-EC" sz="2800" dirty="0" smtClean="0"/>
              <a:t>-Determinar </a:t>
            </a:r>
            <a:r>
              <a:rPr lang="es-EC" sz="2800" dirty="0"/>
              <a:t>si la población </a:t>
            </a:r>
            <a:r>
              <a:rPr lang="es-EC" sz="2800" dirty="0" smtClean="0"/>
              <a:t>realiza                   </a:t>
            </a:r>
            <a:r>
              <a:rPr lang="es-MX" sz="2800" dirty="0" smtClean="0"/>
              <a:t>actividades </a:t>
            </a:r>
            <a:r>
              <a:rPr lang="es-MX" sz="2800" dirty="0"/>
              <a:t>físicas recreativas</a:t>
            </a:r>
            <a:r>
              <a:rPr lang="es-MX" sz="2800" dirty="0" smtClean="0"/>
              <a:t>.</a:t>
            </a:r>
          </a:p>
          <a:p>
            <a:pPr lvl="0" algn="just"/>
            <a:endParaRPr lang="es-ES" sz="2800" dirty="0"/>
          </a:p>
          <a:p>
            <a:pPr lvl="0" algn="just"/>
            <a:r>
              <a:rPr lang="es-EC" sz="2800" dirty="0" smtClean="0"/>
              <a:t>-Medir </a:t>
            </a:r>
            <a:r>
              <a:rPr lang="es-EC" sz="2800" dirty="0"/>
              <a:t>los niveles y las causas del estrés laboral en la empresa FABRIL-FAME del departamento de vestuario</a:t>
            </a:r>
            <a:r>
              <a:rPr lang="es-EC" sz="2800" dirty="0" smtClean="0"/>
              <a:t>.</a:t>
            </a:r>
          </a:p>
          <a:p>
            <a:pPr lvl="0" algn="just"/>
            <a:endParaRPr lang="es-ES" sz="2800" dirty="0"/>
          </a:p>
          <a:p>
            <a:pPr algn="just">
              <a:buFontTx/>
              <a:buChar cha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OBJETIVOS ESPECÍFICOS</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677656"/>
          </a:xfrm>
          <a:prstGeom prst="rect">
            <a:avLst/>
          </a:prstGeom>
          <a:noFill/>
          <a:ln w="50800" cap="sq" cmpd="tri">
            <a:solidFill>
              <a:schemeClr val="accent4">
                <a:lumMod val="50000"/>
              </a:schemeClr>
            </a:solidFill>
            <a:bevel/>
          </a:ln>
        </p:spPr>
        <p:txBody>
          <a:bodyPr wrap="square" rtlCol="0">
            <a:spAutoFit/>
          </a:bodyPr>
          <a:lstStyle/>
          <a:p>
            <a:pPr lvl="0" algn="just">
              <a:buFontTx/>
              <a:buChar char="-"/>
            </a:pPr>
            <a:r>
              <a:rPr lang="es-EC" sz="2800" dirty="0" smtClean="0"/>
              <a:t>Diseñar un programa de actividades físico recreativo ideal para las condiciones de la empresa y que logre reducir los niveles de estrés laboral.</a:t>
            </a:r>
            <a:endParaRPr lang="es-ES" sz="2800" dirty="0" smtClean="0"/>
          </a:p>
          <a:p>
            <a:pPr algn="just">
              <a:buFontTx/>
              <a:buChar char="-"/>
            </a:pPr>
            <a:endParaRPr lang="es-E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274638"/>
            <a:ext cx="6563072" cy="1143000"/>
          </a:xfrm>
        </p:spPr>
        <p:txBody>
          <a:bodyPr>
            <a:normAutofit fontScale="90000"/>
          </a:bodyPr>
          <a:lstStyle/>
          <a:p>
            <a:r>
              <a:rPr lang="es-ES" dirty="0" smtClean="0">
                <a:solidFill>
                  <a:schemeClr val="accent6">
                    <a:lumMod val="75000"/>
                  </a:schemeClr>
                </a:solidFill>
              </a:rPr>
              <a:t>FUNDAMENTACIÓN TEÓRICA</a:t>
            </a:r>
            <a:endParaRPr lang="es-ES" dirty="0">
              <a:solidFill>
                <a:schemeClr val="accent6">
                  <a:lumMod val="75000"/>
                </a:schemeClr>
              </a:solidFill>
            </a:endParaRPr>
          </a:p>
        </p:txBody>
      </p:sp>
      <p:pic>
        <p:nvPicPr>
          <p:cNvPr id="4" name="3 Marcador de contenido" descr="columnas-griegas-estilizadas-28356325.jpg"/>
          <p:cNvPicPr>
            <a:picLocks noGrp="1" noChangeAspect="1"/>
          </p:cNvPicPr>
          <p:nvPr>
            <p:ph idx="1"/>
          </p:nvPr>
        </p:nvPicPr>
        <p:blipFill>
          <a:blip r:embed="rId2" cstate="print"/>
          <a:stretch>
            <a:fillRect/>
          </a:stretch>
        </p:blipFill>
        <p:spPr>
          <a:xfrm>
            <a:off x="0" y="1268760"/>
            <a:ext cx="1368151" cy="5589240"/>
          </a:xfrm>
        </p:spPr>
      </p:pic>
      <p:pic>
        <p:nvPicPr>
          <p:cNvPr id="6" name="5 Imagen" descr="Imagen2.png"/>
          <p:cNvPicPr>
            <a:picLocks noChangeAspect="1"/>
          </p:cNvPicPr>
          <p:nvPr/>
        </p:nvPicPr>
        <p:blipFill>
          <a:blip r:embed="rId3" cstate="print"/>
          <a:stretch>
            <a:fillRect/>
          </a:stretch>
        </p:blipFill>
        <p:spPr>
          <a:xfrm>
            <a:off x="0" y="0"/>
            <a:ext cx="1404919" cy="1267752"/>
          </a:xfrm>
          <a:prstGeom prst="rect">
            <a:avLst/>
          </a:prstGeom>
          <a:noFill/>
          <a:ln>
            <a:noFill/>
          </a:ln>
        </p:spPr>
      </p:pic>
      <p:pic>
        <p:nvPicPr>
          <p:cNvPr id="8" name="7 Imagen" descr="laurel2.gif"/>
          <p:cNvPicPr>
            <a:picLocks noChangeAspect="1"/>
          </p:cNvPicPr>
          <p:nvPr/>
        </p:nvPicPr>
        <p:blipFill>
          <a:blip r:embed="rId4" cstate="print"/>
          <a:stretch>
            <a:fillRect/>
          </a:stretch>
        </p:blipFill>
        <p:spPr>
          <a:xfrm rot="5911592">
            <a:off x="689106" y="3263895"/>
            <a:ext cx="2567684" cy="4552632"/>
          </a:xfrm>
          <a:prstGeom prst="rect">
            <a:avLst/>
          </a:prstGeom>
        </p:spPr>
      </p:pic>
      <p:sp>
        <p:nvSpPr>
          <p:cNvPr id="10" name="9 CuadroTexto"/>
          <p:cNvSpPr txBox="1"/>
          <p:nvPr/>
        </p:nvSpPr>
        <p:spPr>
          <a:xfrm>
            <a:off x="1907704" y="2204864"/>
            <a:ext cx="6264696" cy="2462213"/>
          </a:xfrm>
          <a:prstGeom prst="rect">
            <a:avLst/>
          </a:prstGeom>
          <a:noFill/>
          <a:ln w="50800" cap="sq" cmpd="tri">
            <a:solidFill>
              <a:schemeClr val="accent4">
                <a:lumMod val="50000"/>
              </a:schemeClr>
            </a:solidFill>
            <a:bevel/>
          </a:ln>
        </p:spPr>
        <p:txBody>
          <a:bodyPr wrap="square" rtlCol="0">
            <a:spAutoFit/>
          </a:bodyPr>
          <a:lstStyle/>
          <a:p>
            <a:pPr algn="ctr"/>
            <a:r>
              <a:rPr lang="es-ES" sz="2800" b="1" dirty="0" smtClean="0"/>
              <a:t>ACTIVIDAD FÍSICA</a:t>
            </a:r>
          </a:p>
          <a:p>
            <a:pPr algn="just"/>
            <a:r>
              <a:rPr lang="es-EC" sz="2800" dirty="0" smtClean="0"/>
              <a:t>La actividad </a:t>
            </a:r>
            <a:r>
              <a:rPr lang="es-EC" sz="2800" dirty="0"/>
              <a:t>física es cualquier movimiento corporal producido por los músculos esqueléticos que exija gasto de </a:t>
            </a:r>
            <a:r>
              <a:rPr lang="es-EC" sz="2800" dirty="0" smtClean="0"/>
              <a:t>energía.</a:t>
            </a:r>
          </a:p>
          <a:p>
            <a:pPr algn="r"/>
            <a:r>
              <a:rPr lang="es-EC" sz="1400" b="1" dirty="0" smtClean="0"/>
              <a:t>OMS (2004)</a:t>
            </a:r>
            <a:endParaRPr lang="es-ES" sz="1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5098</TotalTime>
  <Words>1881</Words>
  <Application>Microsoft Office PowerPoint</Application>
  <PresentationFormat>Presentación en pantalla (4:3)</PresentationFormat>
  <Paragraphs>440</Paragraphs>
  <Slides>67</Slides>
  <Notes>0</Notes>
  <HiddenSlides>0</HiddenSlides>
  <MMClips>0</MMClips>
  <ScaleCrop>false</ScaleCrop>
  <HeadingPairs>
    <vt:vector size="4" baseType="variant">
      <vt:variant>
        <vt:lpstr>Tema</vt:lpstr>
      </vt:variant>
      <vt:variant>
        <vt:i4>1</vt:i4>
      </vt:variant>
      <vt:variant>
        <vt:lpstr>Títulos de diapositiva</vt:lpstr>
      </vt:variant>
      <vt:variant>
        <vt:i4>67</vt:i4>
      </vt:variant>
    </vt:vector>
  </HeadingPairs>
  <TitlesOfParts>
    <vt:vector size="68" baseType="lpstr">
      <vt:lpstr>Tema de Office</vt:lpstr>
      <vt:lpstr>TESIS PREVIO A LA OBTENCIÓN DEL TÍTULO DE LICENCIATURA EN CIENCIAS DE LA ACTIVIDAD FÍSICA DEPORTES Y RECREACIÓN </vt:lpstr>
      <vt:lpstr>TEMA</vt:lpstr>
      <vt:lpstr>AUTORES:</vt:lpstr>
      <vt:lpstr>IDENTIFICACIÓN DEL PROBLEMA</vt:lpstr>
      <vt:lpstr>VARIABLES DE INVESTIGACIÓN</vt:lpstr>
      <vt:lpstr>OBJETIVO GENERÁL</vt:lpstr>
      <vt:lpstr>OBJETIVOS ESPECÍFICOS</vt:lpstr>
      <vt:lpstr>OBJETIVOS ESPECÍFICOS</vt:lpstr>
      <vt:lpstr>FUNDAMENTACIÓN TEÓRICA</vt:lpstr>
      <vt:lpstr>BENEFICIOS DE LA ACTIVIDAD FÍSICA EN EL ENTORNO LABORAL</vt:lpstr>
      <vt:lpstr>INACTIVIDAD FÍSICA</vt:lpstr>
      <vt:lpstr>RECREACIÓN</vt:lpstr>
      <vt:lpstr>ÁREAS DE LA RECREACIÓN</vt:lpstr>
      <vt:lpstr>TIEMPO LIBRE</vt:lpstr>
      <vt:lpstr>CONCEPTUALIZACIÓN</vt:lpstr>
      <vt:lpstr> RELACIÓN TIEMPO LIBRE EN EL ENTORNO LABORAL </vt:lpstr>
      <vt:lpstr>Estrés laboral definición </vt:lpstr>
      <vt:lpstr>Estrés laboral aclaración </vt:lpstr>
      <vt:lpstr>causas </vt:lpstr>
      <vt:lpstr>causas </vt:lpstr>
      <vt:lpstr>CATEGORÍAS DE PELIGROS RELACIONADOS CON EL ESTRÉS </vt:lpstr>
      <vt:lpstr>Características del trabajo  </vt:lpstr>
      <vt:lpstr>Contexto laboral:</vt:lpstr>
      <vt:lpstr>Efectos del estrés en el ámbito laboral:</vt:lpstr>
      <vt:lpstr>MARCO METODOLÓGICO</vt:lpstr>
      <vt:lpstr>TÉCNICAS E INSTRUMENTACIÓN</vt:lpstr>
      <vt:lpstr>POBLACIÓN Y MUESTRA</vt:lpstr>
      <vt:lpstr>Muestra</vt:lpstr>
      <vt:lpstr>Presentación de resultados</vt:lpstr>
      <vt:lpstr>SOLO O ACOMPAÑADO</vt:lpstr>
      <vt:lpstr>PREFERENCIA DE LAS PERSONAS A LAS ACTIVIDADES PASIVAS</vt:lpstr>
      <vt:lpstr>Diapositiva 32</vt:lpstr>
      <vt:lpstr>PREFERENCIA DE LAS PERSONAS A LAS ACTIVIDADES ACTIVAS</vt:lpstr>
      <vt:lpstr>Diapositiva 34</vt:lpstr>
      <vt:lpstr>PRESENTACIÓN DE RESULTADOS</vt:lpstr>
      <vt:lpstr>ESTRÉS LABORAL EN FABRILFAME</vt:lpstr>
      <vt:lpstr>Diapositiva 37</vt:lpstr>
      <vt:lpstr>ANÁLISIS DE LOS TRES FACTORES AUTOVALORABLES DEL MBI </vt:lpstr>
      <vt:lpstr>ANÁLISIS DE LOS TRES FACTORES AUTOVALORABLES DEL MBI </vt:lpstr>
      <vt:lpstr>COMPROBACIÓN DE HIPÓTESIS</vt:lpstr>
      <vt:lpstr>Diapositiva 41</vt:lpstr>
      <vt:lpstr>Diapositiva 42</vt:lpstr>
      <vt:lpstr>CONCLUSIONES</vt:lpstr>
      <vt:lpstr>CONCLUSIONES</vt:lpstr>
      <vt:lpstr>CONCLUSIONES</vt:lpstr>
      <vt:lpstr>CONCLUSIONES</vt:lpstr>
      <vt:lpstr>CONCLUSIONES</vt:lpstr>
      <vt:lpstr>CONCLUSIONES</vt:lpstr>
      <vt:lpstr>CONCLUSIONES</vt:lpstr>
      <vt:lpstr>CONCLUSIONES</vt:lpstr>
      <vt:lpstr>RECOMENDACIONES</vt:lpstr>
      <vt:lpstr>RECOMENDACIONES</vt:lpstr>
      <vt:lpstr>RECOMENDACIONES</vt:lpstr>
      <vt:lpstr>PROPUESTA ALTERNATIVA </vt:lpstr>
      <vt:lpstr>NATURALEZA DEL PROYECTO</vt:lpstr>
      <vt:lpstr>OBJETIVO GENERÁL</vt:lpstr>
      <vt:lpstr>OBJETIVOS ESPECÍFICOS</vt:lpstr>
      <vt:lpstr>PLAN DE TRABAJO</vt:lpstr>
      <vt:lpstr>PLAN DE TRABAJO</vt:lpstr>
      <vt:lpstr>CRONOGRAMA</vt:lpstr>
      <vt:lpstr>CRONOGRAMA</vt:lpstr>
      <vt:lpstr>CRONOGRAMA</vt:lpstr>
      <vt:lpstr>CRONOGRAMA</vt:lpstr>
      <vt:lpstr>CRONOGRAMA</vt:lpstr>
      <vt:lpstr>CRONOGRAMA</vt:lpstr>
      <vt:lpstr>CRONOGRAMA</vt:lpstr>
      <vt:lpstr>Diapositiva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Jonathan</dc:creator>
  <cp:lastModifiedBy>Jonathan</cp:lastModifiedBy>
  <cp:revision>88</cp:revision>
  <dcterms:created xsi:type="dcterms:W3CDTF">2015-08-11T01:51:27Z</dcterms:created>
  <dcterms:modified xsi:type="dcterms:W3CDTF">2015-08-19T03:52:25Z</dcterms:modified>
</cp:coreProperties>
</file>