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6">
  <p:sldMasterIdLst>
    <p:sldMasterId id="2147483648" r:id="rId1"/>
  </p:sldMasterIdLst>
  <p:notesMasterIdLst>
    <p:notesMasterId r:id="rId33"/>
  </p:notesMasterIdLst>
  <p:handoutMasterIdLst>
    <p:handoutMasterId r:id="rId34"/>
  </p:handoutMasterIdLst>
  <p:sldIdLst>
    <p:sldId id="257" r:id="rId2"/>
    <p:sldId id="258" r:id="rId3"/>
    <p:sldId id="303" r:id="rId4"/>
    <p:sldId id="296" r:id="rId5"/>
    <p:sldId id="298" r:id="rId6"/>
    <p:sldId id="299" r:id="rId7"/>
    <p:sldId id="265" r:id="rId8"/>
    <p:sldId id="266" r:id="rId9"/>
    <p:sldId id="329" r:id="rId10"/>
    <p:sldId id="267" r:id="rId11"/>
    <p:sldId id="328" r:id="rId12"/>
    <p:sldId id="302" r:id="rId13"/>
    <p:sldId id="326" r:id="rId14"/>
    <p:sldId id="327" r:id="rId15"/>
    <p:sldId id="273" r:id="rId16"/>
    <p:sldId id="305" r:id="rId17"/>
    <p:sldId id="335" r:id="rId18"/>
    <p:sldId id="336" r:id="rId19"/>
    <p:sldId id="337" r:id="rId20"/>
    <p:sldId id="313" r:id="rId21"/>
    <p:sldId id="314" r:id="rId22"/>
    <p:sldId id="317" r:id="rId23"/>
    <p:sldId id="318" r:id="rId24"/>
    <p:sldId id="322" r:id="rId25"/>
    <p:sldId id="323" r:id="rId26"/>
    <p:sldId id="293" r:id="rId27"/>
    <p:sldId id="325" r:id="rId28"/>
    <p:sldId id="294" r:id="rId29"/>
    <p:sldId id="332" r:id="rId30"/>
    <p:sldId id="295" r:id="rId31"/>
    <p:sldId id="333"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0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36" autoAdjust="0"/>
  </p:normalViewPr>
  <p:slideViewPr>
    <p:cSldViewPr>
      <p:cViewPr varScale="1">
        <p:scale>
          <a:sx n="68" d="100"/>
          <a:sy n="68" d="100"/>
        </p:scale>
        <p:origin x="-6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BA56D-391A-4CB1-A9C1-4A38FF0801EA}" type="doc">
      <dgm:prSet loTypeId="urn:microsoft.com/office/officeart/2005/8/layout/default#1" loCatId="list" qsTypeId="urn:microsoft.com/office/officeart/2005/8/quickstyle/simple1" qsCatId="simple" csTypeId="urn:microsoft.com/office/officeart/2005/8/colors/accent2_1" csCatId="accent2" phldr="1"/>
      <dgm:spPr/>
      <dgm:t>
        <a:bodyPr/>
        <a:lstStyle/>
        <a:p>
          <a:endParaRPr lang="es-EC"/>
        </a:p>
      </dgm:t>
    </dgm:pt>
    <dgm:pt modelId="{513EDF9D-58E1-4B92-BAD5-B88704BA6BDF}">
      <dgm:prSet phldrT="[Texto]"/>
      <dgm:spPr>
        <a:ln>
          <a:solidFill>
            <a:srgbClr val="00B050"/>
          </a:solidFill>
        </a:ln>
      </dgm:spPr>
      <dgm:t>
        <a:bodyPr/>
        <a:lstStyle/>
        <a:p>
          <a:r>
            <a:rPr lang="es-EC" dirty="0" smtClean="0"/>
            <a:t>Técnicas comunes que solo evalúan solo una parte puntual</a:t>
          </a:r>
          <a:endParaRPr lang="es-EC" dirty="0"/>
        </a:p>
      </dgm:t>
    </dgm:pt>
    <dgm:pt modelId="{E73E8C70-1F32-49FF-B4AC-B0603DB71144}" type="parTrans" cxnId="{CF4FDA5A-F95C-4A96-93EE-76EB02B83D81}">
      <dgm:prSet/>
      <dgm:spPr/>
      <dgm:t>
        <a:bodyPr/>
        <a:lstStyle/>
        <a:p>
          <a:endParaRPr lang="es-EC"/>
        </a:p>
      </dgm:t>
    </dgm:pt>
    <dgm:pt modelId="{25B70A89-3F2A-4D64-82CB-2F663E75107F}" type="sibTrans" cxnId="{CF4FDA5A-F95C-4A96-93EE-76EB02B83D81}">
      <dgm:prSet/>
      <dgm:spPr/>
      <dgm:t>
        <a:bodyPr/>
        <a:lstStyle/>
        <a:p>
          <a:endParaRPr lang="es-EC"/>
        </a:p>
      </dgm:t>
    </dgm:pt>
    <dgm:pt modelId="{86A65B6D-6B4E-4950-BA7D-2DD61B273C48}">
      <dgm:prSet phldrT="[Texto]"/>
      <dgm:spPr>
        <a:ln>
          <a:solidFill>
            <a:srgbClr val="00B050"/>
          </a:solidFill>
        </a:ln>
      </dgm:spPr>
      <dgm:t>
        <a:bodyPr/>
        <a:lstStyle/>
        <a:p>
          <a:r>
            <a:rPr lang="es-EC" dirty="0" smtClean="0"/>
            <a:t>Miel genera una variedad de beneficios. </a:t>
          </a:r>
          <a:endParaRPr lang="es-EC" dirty="0"/>
        </a:p>
      </dgm:t>
    </dgm:pt>
    <dgm:pt modelId="{8530CC2A-BDF7-491E-9E78-D9D66D554F8A}" type="parTrans" cxnId="{D42896E3-F4D0-4597-989B-93D17A9569AD}">
      <dgm:prSet/>
      <dgm:spPr/>
      <dgm:t>
        <a:bodyPr/>
        <a:lstStyle/>
        <a:p>
          <a:endParaRPr lang="es-EC"/>
        </a:p>
      </dgm:t>
    </dgm:pt>
    <dgm:pt modelId="{FF3CDECE-7573-4716-8916-8AC6985970B6}" type="sibTrans" cxnId="{D42896E3-F4D0-4597-989B-93D17A9569AD}">
      <dgm:prSet/>
      <dgm:spPr/>
      <dgm:t>
        <a:bodyPr/>
        <a:lstStyle/>
        <a:p>
          <a:endParaRPr lang="es-EC"/>
        </a:p>
      </dgm:t>
    </dgm:pt>
    <dgm:pt modelId="{9D3061F0-4C19-4F79-807B-52A2B71CA58C}">
      <dgm:prSet phldrT="[Texto]"/>
      <dgm:spPr>
        <a:ln>
          <a:solidFill>
            <a:srgbClr val="00B050"/>
          </a:solidFill>
        </a:ln>
      </dgm:spPr>
      <dgm:t>
        <a:bodyPr/>
        <a:lstStyle/>
        <a:p>
          <a:r>
            <a:rPr lang="es-EC" dirty="0" smtClean="0"/>
            <a:t>Ventajas de bajo costo, fácil manejo y  muestreo selectivo limitado a una superficie de varios kilómetros.</a:t>
          </a:r>
          <a:endParaRPr lang="es-EC" dirty="0"/>
        </a:p>
      </dgm:t>
    </dgm:pt>
    <dgm:pt modelId="{ADAC5CD3-1FDA-4256-87CE-E8631F238AA4}" type="parTrans" cxnId="{140A0777-FC4F-453E-8CE0-19871F8D8B25}">
      <dgm:prSet/>
      <dgm:spPr/>
      <dgm:t>
        <a:bodyPr/>
        <a:lstStyle/>
        <a:p>
          <a:endParaRPr lang="es-EC"/>
        </a:p>
      </dgm:t>
    </dgm:pt>
    <dgm:pt modelId="{31668689-716D-44A8-A9B1-C58AFB9C0FCF}" type="sibTrans" cxnId="{140A0777-FC4F-453E-8CE0-19871F8D8B25}">
      <dgm:prSet/>
      <dgm:spPr/>
      <dgm:t>
        <a:bodyPr/>
        <a:lstStyle/>
        <a:p>
          <a:endParaRPr lang="es-EC"/>
        </a:p>
      </dgm:t>
    </dgm:pt>
    <dgm:pt modelId="{1FB7533E-0BCF-4C2D-A36F-C71192565EA6}">
      <dgm:prSet phldrT="[Texto]"/>
      <dgm:spPr>
        <a:ln>
          <a:solidFill>
            <a:srgbClr val="00B050"/>
          </a:solidFill>
        </a:ln>
      </dgm:spPr>
      <dgm:t>
        <a:bodyPr/>
        <a:lstStyle/>
        <a:p>
          <a:r>
            <a:rPr lang="es-EC" dirty="0" smtClean="0"/>
            <a:t>Controlar su calidad e inocuidad.</a:t>
          </a:r>
          <a:endParaRPr lang="es-EC" dirty="0"/>
        </a:p>
      </dgm:t>
    </dgm:pt>
    <dgm:pt modelId="{40A563B5-0EE1-4524-B182-52E8BBDA9B34}" type="parTrans" cxnId="{58430207-A7A7-4FE8-A562-892B2417E6F5}">
      <dgm:prSet/>
      <dgm:spPr/>
      <dgm:t>
        <a:bodyPr/>
        <a:lstStyle/>
        <a:p>
          <a:endParaRPr lang="es-EC"/>
        </a:p>
      </dgm:t>
    </dgm:pt>
    <dgm:pt modelId="{FC99FF90-1B1F-4954-BF41-B9671DC4D754}" type="sibTrans" cxnId="{58430207-A7A7-4FE8-A562-892B2417E6F5}">
      <dgm:prSet/>
      <dgm:spPr/>
      <dgm:t>
        <a:bodyPr/>
        <a:lstStyle/>
        <a:p>
          <a:endParaRPr lang="es-EC"/>
        </a:p>
      </dgm:t>
    </dgm:pt>
    <dgm:pt modelId="{75F9AD01-9D7D-4FDD-AC38-F294974320FC}">
      <dgm:prSet phldrT="[Texto]"/>
      <dgm:spPr>
        <a:ln>
          <a:solidFill>
            <a:srgbClr val="00B050"/>
          </a:solidFill>
        </a:ln>
      </dgm:spPr>
      <dgm:t>
        <a:bodyPr/>
        <a:lstStyle/>
        <a:p>
          <a:r>
            <a:rPr lang="es-EC" dirty="0" smtClean="0"/>
            <a:t>Permite integrar el flujo de contaminantes en el tiempo que se ven expuestos a las abejas y sus productos.</a:t>
          </a:r>
          <a:endParaRPr lang="es-EC" dirty="0"/>
        </a:p>
      </dgm:t>
    </dgm:pt>
    <dgm:pt modelId="{1255BDF6-4269-4B50-A6D0-D6409A1D6074}" type="parTrans" cxnId="{331A187B-9F1E-435B-B628-EC9A252C0504}">
      <dgm:prSet/>
      <dgm:spPr/>
      <dgm:t>
        <a:bodyPr/>
        <a:lstStyle/>
        <a:p>
          <a:endParaRPr lang="es-EC"/>
        </a:p>
      </dgm:t>
    </dgm:pt>
    <dgm:pt modelId="{62590243-3D0F-4FF6-90DD-0D815BE8FDD6}" type="sibTrans" cxnId="{331A187B-9F1E-435B-B628-EC9A252C0504}">
      <dgm:prSet/>
      <dgm:spPr/>
      <dgm:t>
        <a:bodyPr/>
        <a:lstStyle/>
        <a:p>
          <a:endParaRPr lang="es-EC"/>
        </a:p>
      </dgm:t>
    </dgm:pt>
    <dgm:pt modelId="{7CFE9C6B-7C86-4794-853A-AF474BACE887}" type="pres">
      <dgm:prSet presAssocID="{BE1BA56D-391A-4CB1-A9C1-4A38FF0801EA}" presName="diagram" presStyleCnt="0">
        <dgm:presLayoutVars>
          <dgm:dir/>
          <dgm:resizeHandles val="exact"/>
        </dgm:presLayoutVars>
      </dgm:prSet>
      <dgm:spPr/>
      <dgm:t>
        <a:bodyPr/>
        <a:lstStyle/>
        <a:p>
          <a:endParaRPr lang="es-EC"/>
        </a:p>
      </dgm:t>
    </dgm:pt>
    <dgm:pt modelId="{4C6B61DD-CB1E-4D8F-82BE-6CF388884E4D}" type="pres">
      <dgm:prSet presAssocID="{513EDF9D-58E1-4B92-BAD5-B88704BA6BDF}" presName="node" presStyleLbl="node1" presStyleIdx="0" presStyleCnt="5" custLinFactNeighborX="4885" custLinFactNeighborY="-192">
        <dgm:presLayoutVars>
          <dgm:bulletEnabled val="1"/>
        </dgm:presLayoutVars>
      </dgm:prSet>
      <dgm:spPr/>
      <dgm:t>
        <a:bodyPr/>
        <a:lstStyle/>
        <a:p>
          <a:endParaRPr lang="es-EC"/>
        </a:p>
      </dgm:t>
    </dgm:pt>
    <dgm:pt modelId="{5A366629-191D-420D-8E19-6AC41A421995}" type="pres">
      <dgm:prSet presAssocID="{25B70A89-3F2A-4D64-82CB-2F663E75107F}" presName="sibTrans" presStyleCnt="0"/>
      <dgm:spPr/>
    </dgm:pt>
    <dgm:pt modelId="{74054EF9-73EE-4B03-A3D3-5663CA3C073A}" type="pres">
      <dgm:prSet presAssocID="{86A65B6D-6B4E-4950-BA7D-2DD61B273C48}" presName="node" presStyleLbl="node1" presStyleIdx="1" presStyleCnt="5" custLinFactNeighborX="3834" custLinFactNeighborY="-192">
        <dgm:presLayoutVars>
          <dgm:bulletEnabled val="1"/>
        </dgm:presLayoutVars>
      </dgm:prSet>
      <dgm:spPr/>
      <dgm:t>
        <a:bodyPr/>
        <a:lstStyle/>
        <a:p>
          <a:endParaRPr lang="es-EC"/>
        </a:p>
      </dgm:t>
    </dgm:pt>
    <dgm:pt modelId="{279A8829-BB24-4337-A6C6-48090443E834}" type="pres">
      <dgm:prSet presAssocID="{FF3CDECE-7573-4716-8916-8AC6985970B6}" presName="sibTrans" presStyleCnt="0"/>
      <dgm:spPr/>
    </dgm:pt>
    <dgm:pt modelId="{03C707AD-A75C-48B5-8FA8-650B6D8DD8A8}" type="pres">
      <dgm:prSet presAssocID="{9D3061F0-4C19-4F79-807B-52A2B71CA58C}" presName="node" presStyleLbl="node1" presStyleIdx="2" presStyleCnt="5" custLinFactY="13799" custLinFactNeighborX="57887" custLinFactNeighborY="100000">
        <dgm:presLayoutVars>
          <dgm:bulletEnabled val="1"/>
        </dgm:presLayoutVars>
      </dgm:prSet>
      <dgm:spPr/>
      <dgm:t>
        <a:bodyPr/>
        <a:lstStyle/>
        <a:p>
          <a:endParaRPr lang="es-EC"/>
        </a:p>
      </dgm:t>
    </dgm:pt>
    <dgm:pt modelId="{74EB18B4-21C9-45C0-AC80-DA9E792D9DCD}" type="pres">
      <dgm:prSet presAssocID="{31668689-716D-44A8-A9B1-C58AFB9C0FCF}" presName="sibTrans" presStyleCnt="0"/>
      <dgm:spPr/>
    </dgm:pt>
    <dgm:pt modelId="{8706179E-DE5C-4417-81D3-1B8ED080C6AC}" type="pres">
      <dgm:prSet presAssocID="{1FB7533E-0BCF-4C2D-A36F-C71192565EA6}" presName="node" presStyleLbl="node1" presStyleIdx="3" presStyleCnt="5" custLinFactNeighborX="3834" custLinFactNeighborY="924">
        <dgm:presLayoutVars>
          <dgm:bulletEnabled val="1"/>
        </dgm:presLayoutVars>
      </dgm:prSet>
      <dgm:spPr/>
      <dgm:t>
        <a:bodyPr/>
        <a:lstStyle/>
        <a:p>
          <a:endParaRPr lang="es-EC"/>
        </a:p>
      </dgm:t>
    </dgm:pt>
    <dgm:pt modelId="{B165058A-C4CE-41E5-AD1A-9A717E7E2411}" type="pres">
      <dgm:prSet presAssocID="{FC99FF90-1B1F-4954-BF41-B9671DC4D754}" presName="sibTrans" presStyleCnt="0"/>
      <dgm:spPr/>
    </dgm:pt>
    <dgm:pt modelId="{7D18DBDF-5BC6-47E5-87B1-88FCBFD83CCA}" type="pres">
      <dgm:prSet presAssocID="{75F9AD01-9D7D-4FDD-AC38-F294974320FC}" presName="node" presStyleLbl="node1" presStyleIdx="4" presStyleCnt="5" custLinFactY="-15743" custLinFactNeighborX="-50115" custLinFactNeighborY="-100000">
        <dgm:presLayoutVars>
          <dgm:bulletEnabled val="1"/>
        </dgm:presLayoutVars>
      </dgm:prSet>
      <dgm:spPr/>
      <dgm:t>
        <a:bodyPr/>
        <a:lstStyle/>
        <a:p>
          <a:endParaRPr lang="es-EC"/>
        </a:p>
      </dgm:t>
    </dgm:pt>
  </dgm:ptLst>
  <dgm:cxnLst>
    <dgm:cxn modelId="{29073BAB-9931-4613-A461-1DB2E87D119D}" type="presOf" srcId="{513EDF9D-58E1-4B92-BAD5-B88704BA6BDF}" destId="{4C6B61DD-CB1E-4D8F-82BE-6CF388884E4D}" srcOrd="0" destOrd="0" presId="urn:microsoft.com/office/officeart/2005/8/layout/default#1"/>
    <dgm:cxn modelId="{58430207-A7A7-4FE8-A562-892B2417E6F5}" srcId="{BE1BA56D-391A-4CB1-A9C1-4A38FF0801EA}" destId="{1FB7533E-0BCF-4C2D-A36F-C71192565EA6}" srcOrd="3" destOrd="0" parTransId="{40A563B5-0EE1-4524-B182-52E8BBDA9B34}" sibTransId="{FC99FF90-1B1F-4954-BF41-B9671DC4D754}"/>
    <dgm:cxn modelId="{9BC9DF80-CCBF-4BE4-B298-6C1D9CBA9B54}" type="presOf" srcId="{BE1BA56D-391A-4CB1-A9C1-4A38FF0801EA}" destId="{7CFE9C6B-7C86-4794-853A-AF474BACE887}" srcOrd="0" destOrd="0" presId="urn:microsoft.com/office/officeart/2005/8/layout/default#1"/>
    <dgm:cxn modelId="{CF4FDA5A-F95C-4A96-93EE-76EB02B83D81}" srcId="{BE1BA56D-391A-4CB1-A9C1-4A38FF0801EA}" destId="{513EDF9D-58E1-4B92-BAD5-B88704BA6BDF}" srcOrd="0" destOrd="0" parTransId="{E73E8C70-1F32-49FF-B4AC-B0603DB71144}" sibTransId="{25B70A89-3F2A-4D64-82CB-2F663E75107F}"/>
    <dgm:cxn modelId="{01F50A43-18AB-4F7A-8F4F-0DCC45CA6B71}" type="presOf" srcId="{9D3061F0-4C19-4F79-807B-52A2B71CA58C}" destId="{03C707AD-A75C-48B5-8FA8-650B6D8DD8A8}" srcOrd="0" destOrd="0" presId="urn:microsoft.com/office/officeart/2005/8/layout/default#1"/>
    <dgm:cxn modelId="{2B6754B1-C0AB-4193-8BAE-7F78AE8D95B0}" type="presOf" srcId="{1FB7533E-0BCF-4C2D-A36F-C71192565EA6}" destId="{8706179E-DE5C-4417-81D3-1B8ED080C6AC}" srcOrd="0" destOrd="0" presId="urn:microsoft.com/office/officeart/2005/8/layout/default#1"/>
    <dgm:cxn modelId="{140A0777-FC4F-453E-8CE0-19871F8D8B25}" srcId="{BE1BA56D-391A-4CB1-A9C1-4A38FF0801EA}" destId="{9D3061F0-4C19-4F79-807B-52A2B71CA58C}" srcOrd="2" destOrd="0" parTransId="{ADAC5CD3-1FDA-4256-87CE-E8631F238AA4}" sibTransId="{31668689-716D-44A8-A9B1-C58AFB9C0FCF}"/>
    <dgm:cxn modelId="{331A187B-9F1E-435B-B628-EC9A252C0504}" srcId="{BE1BA56D-391A-4CB1-A9C1-4A38FF0801EA}" destId="{75F9AD01-9D7D-4FDD-AC38-F294974320FC}" srcOrd="4" destOrd="0" parTransId="{1255BDF6-4269-4B50-A6D0-D6409A1D6074}" sibTransId="{62590243-3D0F-4FF6-90DD-0D815BE8FDD6}"/>
    <dgm:cxn modelId="{8FCD8506-E657-4F25-96F6-0808FB5DBF1B}" type="presOf" srcId="{75F9AD01-9D7D-4FDD-AC38-F294974320FC}" destId="{7D18DBDF-5BC6-47E5-87B1-88FCBFD83CCA}" srcOrd="0" destOrd="0" presId="urn:microsoft.com/office/officeart/2005/8/layout/default#1"/>
    <dgm:cxn modelId="{E2611F0B-629E-408E-BE60-484E2112C121}" type="presOf" srcId="{86A65B6D-6B4E-4950-BA7D-2DD61B273C48}" destId="{74054EF9-73EE-4B03-A3D3-5663CA3C073A}" srcOrd="0" destOrd="0" presId="urn:microsoft.com/office/officeart/2005/8/layout/default#1"/>
    <dgm:cxn modelId="{D42896E3-F4D0-4597-989B-93D17A9569AD}" srcId="{BE1BA56D-391A-4CB1-A9C1-4A38FF0801EA}" destId="{86A65B6D-6B4E-4950-BA7D-2DD61B273C48}" srcOrd="1" destOrd="0" parTransId="{8530CC2A-BDF7-491E-9E78-D9D66D554F8A}" sibTransId="{FF3CDECE-7573-4716-8916-8AC6985970B6}"/>
    <dgm:cxn modelId="{6827C7F5-D818-478F-99E3-513CC8EB9E22}" type="presParOf" srcId="{7CFE9C6B-7C86-4794-853A-AF474BACE887}" destId="{4C6B61DD-CB1E-4D8F-82BE-6CF388884E4D}" srcOrd="0" destOrd="0" presId="urn:microsoft.com/office/officeart/2005/8/layout/default#1"/>
    <dgm:cxn modelId="{7090A4F6-9D43-44C5-BDDB-420AFBFBF09D}" type="presParOf" srcId="{7CFE9C6B-7C86-4794-853A-AF474BACE887}" destId="{5A366629-191D-420D-8E19-6AC41A421995}" srcOrd="1" destOrd="0" presId="urn:microsoft.com/office/officeart/2005/8/layout/default#1"/>
    <dgm:cxn modelId="{B7523B90-8E8F-406F-8B53-1C3308BEC4E7}" type="presParOf" srcId="{7CFE9C6B-7C86-4794-853A-AF474BACE887}" destId="{74054EF9-73EE-4B03-A3D3-5663CA3C073A}" srcOrd="2" destOrd="0" presId="urn:microsoft.com/office/officeart/2005/8/layout/default#1"/>
    <dgm:cxn modelId="{CE8B2ECA-B7EC-418E-A28A-B1334595E83F}" type="presParOf" srcId="{7CFE9C6B-7C86-4794-853A-AF474BACE887}" destId="{279A8829-BB24-4337-A6C6-48090443E834}" srcOrd="3" destOrd="0" presId="urn:microsoft.com/office/officeart/2005/8/layout/default#1"/>
    <dgm:cxn modelId="{10F32E21-6800-453A-BD6C-9668FFA853A1}" type="presParOf" srcId="{7CFE9C6B-7C86-4794-853A-AF474BACE887}" destId="{03C707AD-A75C-48B5-8FA8-650B6D8DD8A8}" srcOrd="4" destOrd="0" presId="urn:microsoft.com/office/officeart/2005/8/layout/default#1"/>
    <dgm:cxn modelId="{066C6BCC-485F-4CFA-B238-D3826C19F30D}" type="presParOf" srcId="{7CFE9C6B-7C86-4794-853A-AF474BACE887}" destId="{74EB18B4-21C9-45C0-AC80-DA9E792D9DCD}" srcOrd="5" destOrd="0" presId="urn:microsoft.com/office/officeart/2005/8/layout/default#1"/>
    <dgm:cxn modelId="{DBF24A6C-B92E-45F5-ABA9-4AA637B9F12D}" type="presParOf" srcId="{7CFE9C6B-7C86-4794-853A-AF474BACE887}" destId="{8706179E-DE5C-4417-81D3-1B8ED080C6AC}" srcOrd="6" destOrd="0" presId="urn:microsoft.com/office/officeart/2005/8/layout/default#1"/>
    <dgm:cxn modelId="{89CE33B5-0FFF-4851-B8B8-C31541D08D94}" type="presParOf" srcId="{7CFE9C6B-7C86-4794-853A-AF474BACE887}" destId="{B165058A-C4CE-41E5-AD1A-9A717E7E2411}" srcOrd="7" destOrd="0" presId="urn:microsoft.com/office/officeart/2005/8/layout/default#1"/>
    <dgm:cxn modelId="{C679A31A-380C-4F21-B103-CC513CFAB7B3}" type="presParOf" srcId="{7CFE9C6B-7C86-4794-853A-AF474BACE887}" destId="{7D18DBDF-5BC6-47E5-87B1-88FCBFD83CCA}"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F36E2-CC9C-4D0A-9799-7E02BC8426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99CE8A66-3ABD-4196-B283-789AB64AC2BD}">
      <dgm:prSet phldrT="[Texto]"/>
      <dgm:spPr/>
      <dgm:t>
        <a:bodyPr/>
        <a:lstStyle/>
        <a:p>
          <a:r>
            <a:rPr lang="es-EC" dirty="0" smtClean="0"/>
            <a:t>Parámetros</a:t>
          </a:r>
          <a:endParaRPr lang="es-EC" dirty="0"/>
        </a:p>
      </dgm:t>
    </dgm:pt>
    <dgm:pt modelId="{8D3CC852-9346-4EFF-BAF8-86AFBFAA1A4C}" type="parTrans" cxnId="{45A9DC76-32BE-45C1-9349-42C00A58BB97}">
      <dgm:prSet/>
      <dgm:spPr/>
      <dgm:t>
        <a:bodyPr/>
        <a:lstStyle/>
        <a:p>
          <a:endParaRPr lang="es-EC"/>
        </a:p>
      </dgm:t>
    </dgm:pt>
    <dgm:pt modelId="{AF1EFC50-62AA-4B65-8BDC-C397477E19D0}" type="sibTrans" cxnId="{45A9DC76-32BE-45C1-9349-42C00A58BB97}">
      <dgm:prSet/>
      <dgm:spPr/>
      <dgm:t>
        <a:bodyPr/>
        <a:lstStyle/>
        <a:p>
          <a:endParaRPr lang="es-EC"/>
        </a:p>
      </dgm:t>
    </dgm:pt>
    <dgm:pt modelId="{B4557B6B-8B81-402F-9338-005F50C481C4}">
      <dgm:prSet phldrT="[Texto]"/>
      <dgm:spPr>
        <a:solidFill>
          <a:srgbClr val="92D050"/>
        </a:solidFill>
      </dgm:spPr>
      <dgm:t>
        <a:bodyPr/>
        <a:lstStyle/>
        <a:p>
          <a:r>
            <a:rPr lang="es-EC" dirty="0" smtClean="0"/>
            <a:t>Humedad</a:t>
          </a:r>
          <a:endParaRPr lang="es-EC" dirty="0"/>
        </a:p>
      </dgm:t>
    </dgm:pt>
    <dgm:pt modelId="{0F2D49E0-A9D3-4D6A-92AA-2CDCD68B7DDF}" type="parTrans" cxnId="{02F2DB7A-E37E-44D4-B8CF-837792B0AE11}">
      <dgm:prSet/>
      <dgm:spPr/>
      <dgm:t>
        <a:bodyPr/>
        <a:lstStyle/>
        <a:p>
          <a:endParaRPr lang="es-EC"/>
        </a:p>
      </dgm:t>
    </dgm:pt>
    <dgm:pt modelId="{639780D8-C968-487F-BDA9-C028158CFBD3}" type="sibTrans" cxnId="{02F2DB7A-E37E-44D4-B8CF-837792B0AE11}">
      <dgm:prSet/>
      <dgm:spPr/>
      <dgm:t>
        <a:bodyPr/>
        <a:lstStyle/>
        <a:p>
          <a:endParaRPr lang="es-EC"/>
        </a:p>
      </dgm:t>
    </dgm:pt>
    <dgm:pt modelId="{922360B1-A18D-4C81-9C92-D753D6972F7A}">
      <dgm:prSet phldrT="[Texto]"/>
      <dgm:spPr>
        <a:solidFill>
          <a:srgbClr val="92D050"/>
        </a:solidFill>
      </dgm:spPr>
      <dgm:t>
        <a:bodyPr/>
        <a:lstStyle/>
        <a:p>
          <a:r>
            <a:rPr lang="es-EC" dirty="0" smtClean="0"/>
            <a:t>Contenido de HMF</a:t>
          </a:r>
          <a:endParaRPr lang="es-EC" dirty="0"/>
        </a:p>
      </dgm:t>
    </dgm:pt>
    <dgm:pt modelId="{13189D93-3258-422D-BFD5-64662E291398}" type="parTrans" cxnId="{D7AD3FEB-0474-4F8F-B9D1-D687AA0063FA}">
      <dgm:prSet/>
      <dgm:spPr/>
      <dgm:t>
        <a:bodyPr/>
        <a:lstStyle/>
        <a:p>
          <a:endParaRPr lang="es-EC"/>
        </a:p>
      </dgm:t>
    </dgm:pt>
    <dgm:pt modelId="{C129314E-A469-49C8-ACA8-CFDE7A5F2B24}" type="sibTrans" cxnId="{D7AD3FEB-0474-4F8F-B9D1-D687AA0063FA}">
      <dgm:prSet/>
      <dgm:spPr/>
      <dgm:t>
        <a:bodyPr/>
        <a:lstStyle/>
        <a:p>
          <a:endParaRPr lang="es-EC"/>
        </a:p>
      </dgm:t>
    </dgm:pt>
    <dgm:pt modelId="{72F86778-FFB4-4EB9-9313-BA9B2B8D893E}">
      <dgm:prSet phldrT="[Texto]"/>
      <dgm:spPr>
        <a:solidFill>
          <a:srgbClr val="92D050"/>
        </a:solidFill>
      </dgm:spPr>
      <dgm:t>
        <a:bodyPr/>
        <a:lstStyle/>
        <a:p>
          <a:r>
            <a:rPr lang="es-EC" dirty="0" smtClean="0"/>
            <a:t>Azúcares reductores</a:t>
          </a:r>
          <a:endParaRPr lang="es-EC" dirty="0"/>
        </a:p>
      </dgm:t>
    </dgm:pt>
    <dgm:pt modelId="{01F7F767-77A2-45E4-B01F-2E440CF03ED4}" type="parTrans" cxnId="{2F508A60-8CDD-467D-9BBE-77C38E3F7EB3}">
      <dgm:prSet/>
      <dgm:spPr/>
      <dgm:t>
        <a:bodyPr/>
        <a:lstStyle/>
        <a:p>
          <a:endParaRPr lang="es-EC"/>
        </a:p>
      </dgm:t>
    </dgm:pt>
    <dgm:pt modelId="{5E5D14ED-55C6-44D1-918E-55DEDBFE05D5}" type="sibTrans" cxnId="{2F508A60-8CDD-467D-9BBE-77C38E3F7EB3}">
      <dgm:prSet/>
      <dgm:spPr/>
      <dgm:t>
        <a:bodyPr/>
        <a:lstStyle/>
        <a:p>
          <a:endParaRPr lang="es-EC"/>
        </a:p>
      </dgm:t>
    </dgm:pt>
    <dgm:pt modelId="{7BA30A92-8736-4086-8F5D-9B56F4DDFADA}">
      <dgm:prSet phldrT="[Texto]"/>
      <dgm:spPr>
        <a:solidFill>
          <a:srgbClr val="92D050"/>
        </a:solidFill>
      </dgm:spPr>
      <dgm:t>
        <a:bodyPr/>
        <a:lstStyle/>
        <a:p>
          <a:r>
            <a:rPr lang="es-EC" dirty="0" smtClean="0"/>
            <a:t>Acidez</a:t>
          </a:r>
          <a:endParaRPr lang="es-EC" dirty="0"/>
        </a:p>
      </dgm:t>
    </dgm:pt>
    <dgm:pt modelId="{46AAFB5C-3CA9-4582-83DB-2935574BE580}" type="parTrans" cxnId="{5E6C879B-23A1-414B-9136-2BAA645F4489}">
      <dgm:prSet/>
      <dgm:spPr/>
      <dgm:t>
        <a:bodyPr/>
        <a:lstStyle/>
        <a:p>
          <a:endParaRPr lang="es-EC"/>
        </a:p>
      </dgm:t>
    </dgm:pt>
    <dgm:pt modelId="{AAD39E9E-9637-40F2-A5AB-17651800760D}" type="sibTrans" cxnId="{5E6C879B-23A1-414B-9136-2BAA645F4489}">
      <dgm:prSet/>
      <dgm:spPr/>
      <dgm:t>
        <a:bodyPr/>
        <a:lstStyle/>
        <a:p>
          <a:endParaRPr lang="es-EC"/>
        </a:p>
      </dgm:t>
    </dgm:pt>
    <dgm:pt modelId="{22A8D152-BE33-465E-9E70-B045D7BE6376}">
      <dgm:prSet phldrT="[Texto]"/>
      <dgm:spPr>
        <a:solidFill>
          <a:srgbClr val="92D050"/>
        </a:solidFill>
      </dgm:spPr>
      <dgm:t>
        <a:bodyPr/>
        <a:lstStyle/>
        <a:p>
          <a:r>
            <a:rPr lang="es-EC" dirty="0" smtClean="0"/>
            <a:t>Número de diastasa</a:t>
          </a:r>
          <a:endParaRPr lang="es-EC" dirty="0"/>
        </a:p>
      </dgm:t>
    </dgm:pt>
    <dgm:pt modelId="{E2D18759-931D-45D8-8548-A8780238F65A}" type="parTrans" cxnId="{5CAFABBD-2954-4C90-BF54-A7E1BD2E53C7}">
      <dgm:prSet/>
      <dgm:spPr/>
      <dgm:t>
        <a:bodyPr/>
        <a:lstStyle/>
        <a:p>
          <a:endParaRPr lang="es-EC"/>
        </a:p>
      </dgm:t>
    </dgm:pt>
    <dgm:pt modelId="{72840288-3C94-4434-B3C3-4C79B28FD0C9}" type="sibTrans" cxnId="{5CAFABBD-2954-4C90-BF54-A7E1BD2E53C7}">
      <dgm:prSet/>
      <dgm:spPr/>
      <dgm:t>
        <a:bodyPr/>
        <a:lstStyle/>
        <a:p>
          <a:endParaRPr lang="es-EC"/>
        </a:p>
      </dgm:t>
    </dgm:pt>
    <dgm:pt modelId="{BF39E22B-AD89-41F7-BB76-D7EAE3D2E4B2}">
      <dgm:prSet phldrT="[Texto]"/>
      <dgm:spPr>
        <a:solidFill>
          <a:srgbClr val="FFC000"/>
        </a:solidFill>
      </dgm:spPr>
      <dgm:t>
        <a:bodyPr/>
        <a:lstStyle/>
        <a:p>
          <a:r>
            <a:rPr lang="es-EC" dirty="0" smtClean="0"/>
            <a:t>Metales pesados</a:t>
          </a:r>
          <a:endParaRPr lang="es-EC" dirty="0"/>
        </a:p>
      </dgm:t>
    </dgm:pt>
    <dgm:pt modelId="{E36D1D0A-0AA5-4A93-AA7E-CD58D1E3E9AD}" type="parTrans" cxnId="{E7E8A341-01A6-4FAD-B53C-BEE342E376A1}">
      <dgm:prSet/>
      <dgm:spPr/>
      <dgm:t>
        <a:bodyPr/>
        <a:lstStyle/>
        <a:p>
          <a:endParaRPr lang="es-EC"/>
        </a:p>
      </dgm:t>
    </dgm:pt>
    <dgm:pt modelId="{822721FF-E888-41C8-9EAE-4769BAB53734}" type="sibTrans" cxnId="{E7E8A341-01A6-4FAD-B53C-BEE342E376A1}">
      <dgm:prSet/>
      <dgm:spPr/>
      <dgm:t>
        <a:bodyPr/>
        <a:lstStyle/>
        <a:p>
          <a:endParaRPr lang="es-EC"/>
        </a:p>
      </dgm:t>
    </dgm:pt>
    <dgm:pt modelId="{49B83DE1-751C-4EC0-A11F-06AC21E65F54}">
      <dgm:prSet phldrT="[Texto]"/>
      <dgm:spPr>
        <a:solidFill>
          <a:srgbClr val="FFC000"/>
        </a:solidFill>
      </dgm:spPr>
      <dgm:t>
        <a:bodyPr/>
        <a:lstStyle/>
        <a:p>
          <a:r>
            <a:rPr lang="es-EC" dirty="0" smtClean="0"/>
            <a:t>Antibióticos</a:t>
          </a:r>
          <a:endParaRPr lang="es-EC" dirty="0"/>
        </a:p>
      </dgm:t>
    </dgm:pt>
    <dgm:pt modelId="{E6642ECB-A4FE-4C2F-89D6-8D09CF81FB23}" type="parTrans" cxnId="{25392F31-0BF5-4250-AC52-23832F483557}">
      <dgm:prSet/>
      <dgm:spPr/>
      <dgm:t>
        <a:bodyPr/>
        <a:lstStyle/>
        <a:p>
          <a:endParaRPr lang="es-EC"/>
        </a:p>
      </dgm:t>
    </dgm:pt>
    <dgm:pt modelId="{8CA6AB02-FB25-47E8-A7CF-42B201AD555C}" type="sibTrans" cxnId="{25392F31-0BF5-4250-AC52-23832F483557}">
      <dgm:prSet/>
      <dgm:spPr/>
      <dgm:t>
        <a:bodyPr/>
        <a:lstStyle/>
        <a:p>
          <a:endParaRPr lang="es-EC"/>
        </a:p>
      </dgm:t>
    </dgm:pt>
    <dgm:pt modelId="{C208CF17-91EC-4C8C-B84D-988C91D59B0D}" type="pres">
      <dgm:prSet presAssocID="{67CF36E2-CC9C-4D0A-9799-7E02BC842697}" presName="hierChild1" presStyleCnt="0">
        <dgm:presLayoutVars>
          <dgm:orgChart val="1"/>
          <dgm:chPref val="1"/>
          <dgm:dir/>
          <dgm:animOne val="branch"/>
          <dgm:animLvl val="lvl"/>
          <dgm:resizeHandles/>
        </dgm:presLayoutVars>
      </dgm:prSet>
      <dgm:spPr/>
      <dgm:t>
        <a:bodyPr/>
        <a:lstStyle/>
        <a:p>
          <a:endParaRPr lang="es-EC"/>
        </a:p>
      </dgm:t>
    </dgm:pt>
    <dgm:pt modelId="{236EA522-BA9F-42F5-A803-9058081E9FBA}" type="pres">
      <dgm:prSet presAssocID="{99CE8A66-3ABD-4196-B283-789AB64AC2BD}" presName="hierRoot1" presStyleCnt="0">
        <dgm:presLayoutVars>
          <dgm:hierBranch val="init"/>
        </dgm:presLayoutVars>
      </dgm:prSet>
      <dgm:spPr/>
    </dgm:pt>
    <dgm:pt modelId="{A92B8349-C001-4AA9-85B7-E4C3D1CD1EF5}" type="pres">
      <dgm:prSet presAssocID="{99CE8A66-3ABD-4196-B283-789AB64AC2BD}" presName="rootComposite1" presStyleCnt="0"/>
      <dgm:spPr/>
    </dgm:pt>
    <dgm:pt modelId="{99F3D62F-7F09-472E-947F-F088196A170B}" type="pres">
      <dgm:prSet presAssocID="{99CE8A66-3ABD-4196-B283-789AB64AC2BD}" presName="rootText1" presStyleLbl="node0" presStyleIdx="0" presStyleCnt="3" custScaleX="140989" custScaleY="70613" custLinFactNeighborX="-2648" custLinFactNeighborY="-94603">
        <dgm:presLayoutVars>
          <dgm:chPref val="3"/>
        </dgm:presLayoutVars>
      </dgm:prSet>
      <dgm:spPr/>
      <dgm:t>
        <a:bodyPr/>
        <a:lstStyle/>
        <a:p>
          <a:endParaRPr lang="es-EC"/>
        </a:p>
      </dgm:t>
    </dgm:pt>
    <dgm:pt modelId="{D5AF62D4-C64E-4424-B79C-13C23C48F716}" type="pres">
      <dgm:prSet presAssocID="{99CE8A66-3ABD-4196-B283-789AB64AC2BD}" presName="rootConnector1" presStyleLbl="node1" presStyleIdx="0" presStyleCnt="0"/>
      <dgm:spPr/>
      <dgm:t>
        <a:bodyPr/>
        <a:lstStyle/>
        <a:p>
          <a:endParaRPr lang="es-EC"/>
        </a:p>
      </dgm:t>
    </dgm:pt>
    <dgm:pt modelId="{BEF002DB-2804-4D48-9DB9-D2DA7B4EBCCA}" type="pres">
      <dgm:prSet presAssocID="{99CE8A66-3ABD-4196-B283-789AB64AC2BD}" presName="hierChild2" presStyleCnt="0"/>
      <dgm:spPr/>
    </dgm:pt>
    <dgm:pt modelId="{1BD97C48-44FE-464B-87A2-AAF2D8E90913}" type="pres">
      <dgm:prSet presAssocID="{0F2D49E0-A9D3-4D6A-92AA-2CDCD68B7DDF}" presName="Name37" presStyleLbl="parChTrans1D2" presStyleIdx="0" presStyleCnt="5"/>
      <dgm:spPr/>
      <dgm:t>
        <a:bodyPr/>
        <a:lstStyle/>
        <a:p>
          <a:endParaRPr lang="es-EC"/>
        </a:p>
      </dgm:t>
    </dgm:pt>
    <dgm:pt modelId="{0544F9FD-E04D-4668-BEE2-2589C67B4B4E}" type="pres">
      <dgm:prSet presAssocID="{B4557B6B-8B81-402F-9338-005F50C481C4}" presName="hierRoot2" presStyleCnt="0">
        <dgm:presLayoutVars>
          <dgm:hierBranch val="init"/>
        </dgm:presLayoutVars>
      </dgm:prSet>
      <dgm:spPr/>
    </dgm:pt>
    <dgm:pt modelId="{8FCF47E8-70EB-4F61-AC94-A4E69E8FE4BA}" type="pres">
      <dgm:prSet presAssocID="{B4557B6B-8B81-402F-9338-005F50C481C4}" presName="rootComposite" presStyleCnt="0"/>
      <dgm:spPr/>
    </dgm:pt>
    <dgm:pt modelId="{C6AECFEC-FD9C-46B1-A696-C7EA1EFFB4B0}" type="pres">
      <dgm:prSet presAssocID="{B4557B6B-8B81-402F-9338-005F50C481C4}" presName="rootText" presStyleLbl="node2" presStyleIdx="0" presStyleCnt="5" custScaleY="183390" custLinFactNeighborY="-3447">
        <dgm:presLayoutVars>
          <dgm:chPref val="3"/>
        </dgm:presLayoutVars>
      </dgm:prSet>
      <dgm:spPr/>
      <dgm:t>
        <a:bodyPr/>
        <a:lstStyle/>
        <a:p>
          <a:endParaRPr lang="es-EC"/>
        </a:p>
      </dgm:t>
    </dgm:pt>
    <dgm:pt modelId="{CDA40600-E00B-496D-A974-637494F7D4A1}" type="pres">
      <dgm:prSet presAssocID="{B4557B6B-8B81-402F-9338-005F50C481C4}" presName="rootConnector" presStyleLbl="node2" presStyleIdx="0" presStyleCnt="5"/>
      <dgm:spPr/>
      <dgm:t>
        <a:bodyPr/>
        <a:lstStyle/>
        <a:p>
          <a:endParaRPr lang="es-EC"/>
        </a:p>
      </dgm:t>
    </dgm:pt>
    <dgm:pt modelId="{B668261E-3557-442C-82B1-D30B9BA58BC9}" type="pres">
      <dgm:prSet presAssocID="{B4557B6B-8B81-402F-9338-005F50C481C4}" presName="hierChild4" presStyleCnt="0"/>
      <dgm:spPr/>
    </dgm:pt>
    <dgm:pt modelId="{06605CE8-1588-4511-BF7E-74BC6544B4C0}" type="pres">
      <dgm:prSet presAssocID="{B4557B6B-8B81-402F-9338-005F50C481C4}" presName="hierChild5" presStyleCnt="0"/>
      <dgm:spPr/>
    </dgm:pt>
    <dgm:pt modelId="{054B82B9-773A-4F76-88C2-8B24C18C8D9A}" type="pres">
      <dgm:prSet presAssocID="{46AAFB5C-3CA9-4582-83DB-2935574BE580}" presName="Name37" presStyleLbl="parChTrans1D2" presStyleIdx="1" presStyleCnt="5"/>
      <dgm:spPr/>
      <dgm:t>
        <a:bodyPr/>
        <a:lstStyle/>
        <a:p>
          <a:endParaRPr lang="es-EC"/>
        </a:p>
      </dgm:t>
    </dgm:pt>
    <dgm:pt modelId="{20614695-7935-48D4-8D27-6D6131D2F781}" type="pres">
      <dgm:prSet presAssocID="{7BA30A92-8736-4086-8F5D-9B56F4DDFADA}" presName="hierRoot2" presStyleCnt="0">
        <dgm:presLayoutVars>
          <dgm:hierBranch val="init"/>
        </dgm:presLayoutVars>
      </dgm:prSet>
      <dgm:spPr/>
    </dgm:pt>
    <dgm:pt modelId="{6B2245F0-6A29-4AFB-BC79-0A696FE55571}" type="pres">
      <dgm:prSet presAssocID="{7BA30A92-8736-4086-8F5D-9B56F4DDFADA}" presName="rootComposite" presStyleCnt="0"/>
      <dgm:spPr/>
    </dgm:pt>
    <dgm:pt modelId="{DB9CF3AB-7492-4776-B4AA-5FECB41CDB15}" type="pres">
      <dgm:prSet presAssocID="{7BA30A92-8736-4086-8F5D-9B56F4DDFADA}" presName="rootText" presStyleLbl="node2" presStyleIdx="1" presStyleCnt="5" custScaleY="183390" custLinFactNeighborY="-3447">
        <dgm:presLayoutVars>
          <dgm:chPref val="3"/>
        </dgm:presLayoutVars>
      </dgm:prSet>
      <dgm:spPr/>
      <dgm:t>
        <a:bodyPr/>
        <a:lstStyle/>
        <a:p>
          <a:endParaRPr lang="es-EC"/>
        </a:p>
      </dgm:t>
    </dgm:pt>
    <dgm:pt modelId="{30325DB3-C9B5-466F-8231-B99A753A8C7C}" type="pres">
      <dgm:prSet presAssocID="{7BA30A92-8736-4086-8F5D-9B56F4DDFADA}" presName="rootConnector" presStyleLbl="node2" presStyleIdx="1" presStyleCnt="5"/>
      <dgm:spPr/>
      <dgm:t>
        <a:bodyPr/>
        <a:lstStyle/>
        <a:p>
          <a:endParaRPr lang="es-EC"/>
        </a:p>
      </dgm:t>
    </dgm:pt>
    <dgm:pt modelId="{BBBEC516-635B-4290-A4B5-129E985B1E4B}" type="pres">
      <dgm:prSet presAssocID="{7BA30A92-8736-4086-8F5D-9B56F4DDFADA}" presName="hierChild4" presStyleCnt="0"/>
      <dgm:spPr/>
    </dgm:pt>
    <dgm:pt modelId="{FD368EE3-B8E1-4513-8E38-435B5F4014E0}" type="pres">
      <dgm:prSet presAssocID="{7BA30A92-8736-4086-8F5D-9B56F4DDFADA}" presName="hierChild5" presStyleCnt="0"/>
      <dgm:spPr/>
    </dgm:pt>
    <dgm:pt modelId="{CEAEAAFD-166F-4735-A72E-574746A5682C}" type="pres">
      <dgm:prSet presAssocID="{E2D18759-931D-45D8-8548-A8780238F65A}" presName="Name37" presStyleLbl="parChTrans1D2" presStyleIdx="2" presStyleCnt="5"/>
      <dgm:spPr/>
      <dgm:t>
        <a:bodyPr/>
        <a:lstStyle/>
        <a:p>
          <a:endParaRPr lang="es-EC"/>
        </a:p>
      </dgm:t>
    </dgm:pt>
    <dgm:pt modelId="{A6F32F41-6AE3-4CE0-8BD1-C5B930D7CC64}" type="pres">
      <dgm:prSet presAssocID="{22A8D152-BE33-465E-9E70-B045D7BE6376}" presName="hierRoot2" presStyleCnt="0">
        <dgm:presLayoutVars>
          <dgm:hierBranch val="init"/>
        </dgm:presLayoutVars>
      </dgm:prSet>
      <dgm:spPr/>
    </dgm:pt>
    <dgm:pt modelId="{89EF107D-4714-40A7-917E-7C465B70E95F}" type="pres">
      <dgm:prSet presAssocID="{22A8D152-BE33-465E-9E70-B045D7BE6376}" presName="rootComposite" presStyleCnt="0"/>
      <dgm:spPr/>
    </dgm:pt>
    <dgm:pt modelId="{99C42EBB-B4FC-452C-9630-62413A44AFA9}" type="pres">
      <dgm:prSet presAssocID="{22A8D152-BE33-465E-9E70-B045D7BE6376}" presName="rootText" presStyleLbl="node2" presStyleIdx="2" presStyleCnt="5" custScaleY="183390" custLinFactNeighborY="-3447">
        <dgm:presLayoutVars>
          <dgm:chPref val="3"/>
        </dgm:presLayoutVars>
      </dgm:prSet>
      <dgm:spPr/>
      <dgm:t>
        <a:bodyPr/>
        <a:lstStyle/>
        <a:p>
          <a:endParaRPr lang="es-EC"/>
        </a:p>
      </dgm:t>
    </dgm:pt>
    <dgm:pt modelId="{F2F62580-0A51-465E-8BDD-DC086FC2B003}" type="pres">
      <dgm:prSet presAssocID="{22A8D152-BE33-465E-9E70-B045D7BE6376}" presName="rootConnector" presStyleLbl="node2" presStyleIdx="2" presStyleCnt="5"/>
      <dgm:spPr/>
      <dgm:t>
        <a:bodyPr/>
        <a:lstStyle/>
        <a:p>
          <a:endParaRPr lang="es-EC"/>
        </a:p>
      </dgm:t>
    </dgm:pt>
    <dgm:pt modelId="{51963E76-55F2-4E10-B238-3CE210A54A3C}" type="pres">
      <dgm:prSet presAssocID="{22A8D152-BE33-465E-9E70-B045D7BE6376}" presName="hierChild4" presStyleCnt="0"/>
      <dgm:spPr/>
    </dgm:pt>
    <dgm:pt modelId="{9CE41E06-5BC5-4D43-868B-E07CF3376F8D}" type="pres">
      <dgm:prSet presAssocID="{22A8D152-BE33-465E-9E70-B045D7BE6376}" presName="hierChild5" presStyleCnt="0"/>
      <dgm:spPr/>
    </dgm:pt>
    <dgm:pt modelId="{59687DF7-6C2A-4201-B3A9-B34F38278C12}" type="pres">
      <dgm:prSet presAssocID="{13189D93-3258-422D-BFD5-64662E291398}" presName="Name37" presStyleLbl="parChTrans1D2" presStyleIdx="3" presStyleCnt="5"/>
      <dgm:spPr/>
      <dgm:t>
        <a:bodyPr/>
        <a:lstStyle/>
        <a:p>
          <a:endParaRPr lang="es-EC"/>
        </a:p>
      </dgm:t>
    </dgm:pt>
    <dgm:pt modelId="{C34F84BF-1883-4DEC-8EC3-CF432E1A373A}" type="pres">
      <dgm:prSet presAssocID="{922360B1-A18D-4C81-9C92-D753D6972F7A}" presName="hierRoot2" presStyleCnt="0">
        <dgm:presLayoutVars>
          <dgm:hierBranch val="init"/>
        </dgm:presLayoutVars>
      </dgm:prSet>
      <dgm:spPr/>
    </dgm:pt>
    <dgm:pt modelId="{F2E0D002-B43B-4216-A32C-FC95CD830BE8}" type="pres">
      <dgm:prSet presAssocID="{922360B1-A18D-4C81-9C92-D753D6972F7A}" presName="rootComposite" presStyleCnt="0"/>
      <dgm:spPr/>
    </dgm:pt>
    <dgm:pt modelId="{CBD22DEE-1EA5-4F53-9C83-8999FA74609E}" type="pres">
      <dgm:prSet presAssocID="{922360B1-A18D-4C81-9C92-D753D6972F7A}" presName="rootText" presStyleLbl="node2" presStyleIdx="3" presStyleCnt="5" custScaleY="183390" custLinFactNeighborY="-3447">
        <dgm:presLayoutVars>
          <dgm:chPref val="3"/>
        </dgm:presLayoutVars>
      </dgm:prSet>
      <dgm:spPr/>
      <dgm:t>
        <a:bodyPr/>
        <a:lstStyle/>
        <a:p>
          <a:endParaRPr lang="es-EC"/>
        </a:p>
      </dgm:t>
    </dgm:pt>
    <dgm:pt modelId="{E47D8FE4-11A2-457F-8FF7-CE5BB411EBC9}" type="pres">
      <dgm:prSet presAssocID="{922360B1-A18D-4C81-9C92-D753D6972F7A}" presName="rootConnector" presStyleLbl="node2" presStyleIdx="3" presStyleCnt="5"/>
      <dgm:spPr/>
      <dgm:t>
        <a:bodyPr/>
        <a:lstStyle/>
        <a:p>
          <a:endParaRPr lang="es-EC"/>
        </a:p>
      </dgm:t>
    </dgm:pt>
    <dgm:pt modelId="{5162456F-1DB1-48E3-A118-D6A97F3A794D}" type="pres">
      <dgm:prSet presAssocID="{922360B1-A18D-4C81-9C92-D753D6972F7A}" presName="hierChild4" presStyleCnt="0"/>
      <dgm:spPr/>
    </dgm:pt>
    <dgm:pt modelId="{D5909BF5-E3D0-469B-8D7A-905340B67EA1}" type="pres">
      <dgm:prSet presAssocID="{922360B1-A18D-4C81-9C92-D753D6972F7A}" presName="hierChild5" presStyleCnt="0"/>
      <dgm:spPr/>
    </dgm:pt>
    <dgm:pt modelId="{02229349-84D2-4384-B643-4C4A3447189F}" type="pres">
      <dgm:prSet presAssocID="{01F7F767-77A2-45E4-B01F-2E440CF03ED4}" presName="Name37" presStyleLbl="parChTrans1D2" presStyleIdx="4" presStyleCnt="5"/>
      <dgm:spPr/>
      <dgm:t>
        <a:bodyPr/>
        <a:lstStyle/>
        <a:p>
          <a:endParaRPr lang="es-EC"/>
        </a:p>
      </dgm:t>
    </dgm:pt>
    <dgm:pt modelId="{4D7A4593-8CB9-454D-B62A-64AA1B10CD9A}" type="pres">
      <dgm:prSet presAssocID="{72F86778-FFB4-4EB9-9313-BA9B2B8D893E}" presName="hierRoot2" presStyleCnt="0">
        <dgm:presLayoutVars>
          <dgm:hierBranch val="init"/>
        </dgm:presLayoutVars>
      </dgm:prSet>
      <dgm:spPr/>
    </dgm:pt>
    <dgm:pt modelId="{8CE13240-BDD1-4AE2-A739-CCCC82A17018}" type="pres">
      <dgm:prSet presAssocID="{72F86778-FFB4-4EB9-9313-BA9B2B8D893E}" presName="rootComposite" presStyleCnt="0"/>
      <dgm:spPr/>
    </dgm:pt>
    <dgm:pt modelId="{129EBB8F-A6B4-44F8-8580-F9C52A5A213D}" type="pres">
      <dgm:prSet presAssocID="{72F86778-FFB4-4EB9-9313-BA9B2B8D893E}" presName="rootText" presStyleLbl="node2" presStyleIdx="4" presStyleCnt="5" custScaleY="183390" custLinFactNeighborY="-3447">
        <dgm:presLayoutVars>
          <dgm:chPref val="3"/>
        </dgm:presLayoutVars>
      </dgm:prSet>
      <dgm:spPr/>
      <dgm:t>
        <a:bodyPr/>
        <a:lstStyle/>
        <a:p>
          <a:endParaRPr lang="es-EC"/>
        </a:p>
      </dgm:t>
    </dgm:pt>
    <dgm:pt modelId="{424F6906-D9F0-4476-ABCF-C54B57D2CD28}" type="pres">
      <dgm:prSet presAssocID="{72F86778-FFB4-4EB9-9313-BA9B2B8D893E}" presName="rootConnector" presStyleLbl="node2" presStyleIdx="4" presStyleCnt="5"/>
      <dgm:spPr/>
      <dgm:t>
        <a:bodyPr/>
        <a:lstStyle/>
        <a:p>
          <a:endParaRPr lang="es-EC"/>
        </a:p>
      </dgm:t>
    </dgm:pt>
    <dgm:pt modelId="{D1FC0347-481F-442E-AEB9-3C7E9A58196D}" type="pres">
      <dgm:prSet presAssocID="{72F86778-FFB4-4EB9-9313-BA9B2B8D893E}" presName="hierChild4" presStyleCnt="0"/>
      <dgm:spPr/>
    </dgm:pt>
    <dgm:pt modelId="{85E69DBE-4794-4D1F-8773-0A8C4FBF75B2}" type="pres">
      <dgm:prSet presAssocID="{72F86778-FFB4-4EB9-9313-BA9B2B8D893E}" presName="hierChild5" presStyleCnt="0"/>
      <dgm:spPr/>
    </dgm:pt>
    <dgm:pt modelId="{BB3A11C2-5A34-4FF8-8EAD-429D02191C8B}" type="pres">
      <dgm:prSet presAssocID="{99CE8A66-3ABD-4196-B283-789AB64AC2BD}" presName="hierChild3" presStyleCnt="0"/>
      <dgm:spPr/>
    </dgm:pt>
    <dgm:pt modelId="{7880EB0A-1682-411A-AAA2-DDC3837BFDAD}" type="pres">
      <dgm:prSet presAssocID="{BF39E22B-AD89-41F7-BB76-D7EAE3D2E4B2}" presName="hierRoot1" presStyleCnt="0">
        <dgm:presLayoutVars>
          <dgm:hierBranch val="init"/>
        </dgm:presLayoutVars>
      </dgm:prSet>
      <dgm:spPr/>
    </dgm:pt>
    <dgm:pt modelId="{B2DC4BCB-ACF1-431B-BC6D-53C9754CBEB0}" type="pres">
      <dgm:prSet presAssocID="{BF39E22B-AD89-41F7-BB76-D7EAE3D2E4B2}" presName="rootComposite1" presStyleCnt="0"/>
      <dgm:spPr/>
    </dgm:pt>
    <dgm:pt modelId="{A383FA35-B935-4324-A5A5-F1D0324DBBB6}" type="pres">
      <dgm:prSet presAssocID="{BF39E22B-AD89-41F7-BB76-D7EAE3D2E4B2}" presName="rootText1" presStyleLbl="node0" presStyleIdx="1" presStyleCnt="3" custLinFactX="-100000" custLinFactY="200000" custLinFactNeighborX="-158450" custLinFactNeighborY="289125">
        <dgm:presLayoutVars>
          <dgm:chPref val="3"/>
        </dgm:presLayoutVars>
      </dgm:prSet>
      <dgm:spPr/>
      <dgm:t>
        <a:bodyPr/>
        <a:lstStyle/>
        <a:p>
          <a:endParaRPr lang="es-EC"/>
        </a:p>
      </dgm:t>
    </dgm:pt>
    <dgm:pt modelId="{8CE8228B-F44D-4C3F-954B-C7A8532F3296}" type="pres">
      <dgm:prSet presAssocID="{BF39E22B-AD89-41F7-BB76-D7EAE3D2E4B2}" presName="rootConnector1" presStyleLbl="node1" presStyleIdx="0" presStyleCnt="0"/>
      <dgm:spPr/>
      <dgm:t>
        <a:bodyPr/>
        <a:lstStyle/>
        <a:p>
          <a:endParaRPr lang="es-EC"/>
        </a:p>
      </dgm:t>
    </dgm:pt>
    <dgm:pt modelId="{0DC92FBF-AC3E-4689-9F57-D41F739137B1}" type="pres">
      <dgm:prSet presAssocID="{BF39E22B-AD89-41F7-BB76-D7EAE3D2E4B2}" presName="hierChild2" presStyleCnt="0"/>
      <dgm:spPr/>
    </dgm:pt>
    <dgm:pt modelId="{EC2C3400-6ACB-49A4-B05B-E8D3A9CF653A}" type="pres">
      <dgm:prSet presAssocID="{BF39E22B-AD89-41F7-BB76-D7EAE3D2E4B2}" presName="hierChild3" presStyleCnt="0"/>
      <dgm:spPr/>
    </dgm:pt>
    <dgm:pt modelId="{993236E6-AA34-4612-9AD5-797B45D6ABAB}" type="pres">
      <dgm:prSet presAssocID="{49B83DE1-751C-4EC0-A11F-06AC21E65F54}" presName="hierRoot1" presStyleCnt="0">
        <dgm:presLayoutVars>
          <dgm:hierBranch val="init"/>
        </dgm:presLayoutVars>
      </dgm:prSet>
      <dgm:spPr/>
    </dgm:pt>
    <dgm:pt modelId="{9A06A202-CD7C-4A21-8E7E-A956D1ABFDA5}" type="pres">
      <dgm:prSet presAssocID="{49B83DE1-751C-4EC0-A11F-06AC21E65F54}" presName="rootComposite1" presStyleCnt="0"/>
      <dgm:spPr/>
    </dgm:pt>
    <dgm:pt modelId="{21572C12-21C3-4144-9C8F-B09440B155E7}" type="pres">
      <dgm:prSet presAssocID="{49B83DE1-751C-4EC0-A11F-06AC21E65F54}" presName="rootText1" presStyleLbl="node0" presStyleIdx="2" presStyleCnt="3" custLinFactX="-100000" custLinFactY="200000" custLinFactNeighborX="-154366" custLinFactNeighborY="289125">
        <dgm:presLayoutVars>
          <dgm:chPref val="3"/>
        </dgm:presLayoutVars>
      </dgm:prSet>
      <dgm:spPr/>
      <dgm:t>
        <a:bodyPr/>
        <a:lstStyle/>
        <a:p>
          <a:endParaRPr lang="es-EC"/>
        </a:p>
      </dgm:t>
    </dgm:pt>
    <dgm:pt modelId="{B2995BED-1631-4C2B-BD6D-22865A4F758D}" type="pres">
      <dgm:prSet presAssocID="{49B83DE1-751C-4EC0-A11F-06AC21E65F54}" presName="rootConnector1" presStyleLbl="node1" presStyleIdx="0" presStyleCnt="0"/>
      <dgm:spPr/>
      <dgm:t>
        <a:bodyPr/>
        <a:lstStyle/>
        <a:p>
          <a:endParaRPr lang="es-EC"/>
        </a:p>
      </dgm:t>
    </dgm:pt>
    <dgm:pt modelId="{E05B3338-B365-411A-BA79-0B7717C1C215}" type="pres">
      <dgm:prSet presAssocID="{49B83DE1-751C-4EC0-A11F-06AC21E65F54}" presName="hierChild2" presStyleCnt="0"/>
      <dgm:spPr/>
    </dgm:pt>
    <dgm:pt modelId="{C238BB59-F75C-4AA7-8F19-145482BE5899}" type="pres">
      <dgm:prSet presAssocID="{49B83DE1-751C-4EC0-A11F-06AC21E65F54}" presName="hierChild3" presStyleCnt="0"/>
      <dgm:spPr/>
    </dgm:pt>
  </dgm:ptLst>
  <dgm:cxnLst>
    <dgm:cxn modelId="{35850FA2-F7CD-471A-B171-F7ED47C0DD52}" type="presOf" srcId="{BF39E22B-AD89-41F7-BB76-D7EAE3D2E4B2}" destId="{A383FA35-B935-4324-A5A5-F1D0324DBBB6}" srcOrd="0" destOrd="0" presId="urn:microsoft.com/office/officeart/2005/8/layout/orgChart1"/>
    <dgm:cxn modelId="{DB46AF4E-C8BA-4E13-BCF7-28DB1AE04509}" type="presOf" srcId="{46AAFB5C-3CA9-4582-83DB-2935574BE580}" destId="{054B82B9-773A-4F76-88C2-8B24C18C8D9A}" srcOrd="0" destOrd="0" presId="urn:microsoft.com/office/officeart/2005/8/layout/orgChart1"/>
    <dgm:cxn modelId="{F4D4380F-FD7B-4412-A21F-158C2B2A195E}" type="presOf" srcId="{7BA30A92-8736-4086-8F5D-9B56F4DDFADA}" destId="{DB9CF3AB-7492-4776-B4AA-5FECB41CDB15}" srcOrd="0" destOrd="0" presId="urn:microsoft.com/office/officeart/2005/8/layout/orgChart1"/>
    <dgm:cxn modelId="{404115C3-E46A-40FB-9DC0-B22D92AF7626}" type="presOf" srcId="{99CE8A66-3ABD-4196-B283-789AB64AC2BD}" destId="{99F3D62F-7F09-472E-947F-F088196A170B}" srcOrd="0" destOrd="0" presId="urn:microsoft.com/office/officeart/2005/8/layout/orgChart1"/>
    <dgm:cxn modelId="{E7E8A341-01A6-4FAD-B53C-BEE342E376A1}" srcId="{67CF36E2-CC9C-4D0A-9799-7E02BC842697}" destId="{BF39E22B-AD89-41F7-BB76-D7EAE3D2E4B2}" srcOrd="1" destOrd="0" parTransId="{E36D1D0A-0AA5-4A93-AA7E-CD58D1E3E9AD}" sibTransId="{822721FF-E888-41C8-9EAE-4769BAB53734}"/>
    <dgm:cxn modelId="{C62A2CDF-169B-4DF2-B066-7D2E8532D1CC}" type="presOf" srcId="{49B83DE1-751C-4EC0-A11F-06AC21E65F54}" destId="{B2995BED-1631-4C2B-BD6D-22865A4F758D}" srcOrd="1" destOrd="0" presId="urn:microsoft.com/office/officeart/2005/8/layout/orgChart1"/>
    <dgm:cxn modelId="{14979323-294B-4990-93D1-311AA822F4FE}" type="presOf" srcId="{7BA30A92-8736-4086-8F5D-9B56F4DDFADA}" destId="{30325DB3-C9B5-466F-8231-B99A753A8C7C}" srcOrd="1" destOrd="0" presId="urn:microsoft.com/office/officeart/2005/8/layout/orgChart1"/>
    <dgm:cxn modelId="{2C44686A-B821-41D7-93D4-BDA76A6C8141}" type="presOf" srcId="{72F86778-FFB4-4EB9-9313-BA9B2B8D893E}" destId="{129EBB8F-A6B4-44F8-8580-F9C52A5A213D}" srcOrd="0" destOrd="0" presId="urn:microsoft.com/office/officeart/2005/8/layout/orgChart1"/>
    <dgm:cxn modelId="{5E6C879B-23A1-414B-9136-2BAA645F4489}" srcId="{99CE8A66-3ABD-4196-B283-789AB64AC2BD}" destId="{7BA30A92-8736-4086-8F5D-9B56F4DDFADA}" srcOrd="1" destOrd="0" parTransId="{46AAFB5C-3CA9-4582-83DB-2935574BE580}" sibTransId="{AAD39E9E-9637-40F2-A5AB-17651800760D}"/>
    <dgm:cxn modelId="{EEC5E10E-6236-43C8-9212-8BF8826A7410}" type="presOf" srcId="{922360B1-A18D-4C81-9C92-D753D6972F7A}" destId="{CBD22DEE-1EA5-4F53-9C83-8999FA74609E}" srcOrd="0" destOrd="0" presId="urn:microsoft.com/office/officeart/2005/8/layout/orgChart1"/>
    <dgm:cxn modelId="{6BDA4301-31FC-443B-ABEA-DD84A1809440}" type="presOf" srcId="{E2D18759-931D-45D8-8548-A8780238F65A}" destId="{CEAEAAFD-166F-4735-A72E-574746A5682C}" srcOrd="0" destOrd="0" presId="urn:microsoft.com/office/officeart/2005/8/layout/orgChart1"/>
    <dgm:cxn modelId="{F3928D6D-DFF6-4BC2-8D4B-AA70BDB87B4F}" type="presOf" srcId="{72F86778-FFB4-4EB9-9313-BA9B2B8D893E}" destId="{424F6906-D9F0-4476-ABCF-C54B57D2CD28}" srcOrd="1" destOrd="0" presId="urn:microsoft.com/office/officeart/2005/8/layout/orgChart1"/>
    <dgm:cxn modelId="{322B0D84-CB21-4F16-8F45-2C22C4570026}" type="presOf" srcId="{BF39E22B-AD89-41F7-BB76-D7EAE3D2E4B2}" destId="{8CE8228B-F44D-4C3F-954B-C7A8532F3296}" srcOrd="1" destOrd="0" presId="urn:microsoft.com/office/officeart/2005/8/layout/orgChart1"/>
    <dgm:cxn modelId="{45A9DC76-32BE-45C1-9349-42C00A58BB97}" srcId="{67CF36E2-CC9C-4D0A-9799-7E02BC842697}" destId="{99CE8A66-3ABD-4196-B283-789AB64AC2BD}" srcOrd="0" destOrd="0" parTransId="{8D3CC852-9346-4EFF-BAF8-86AFBFAA1A4C}" sibTransId="{AF1EFC50-62AA-4B65-8BDC-C397477E19D0}"/>
    <dgm:cxn modelId="{39724FCE-977D-49F5-A671-3463B513673A}" type="presOf" srcId="{99CE8A66-3ABD-4196-B283-789AB64AC2BD}" destId="{D5AF62D4-C64E-4424-B79C-13C23C48F716}" srcOrd="1" destOrd="0" presId="urn:microsoft.com/office/officeart/2005/8/layout/orgChart1"/>
    <dgm:cxn modelId="{D7AD3FEB-0474-4F8F-B9D1-D687AA0063FA}" srcId="{99CE8A66-3ABD-4196-B283-789AB64AC2BD}" destId="{922360B1-A18D-4C81-9C92-D753D6972F7A}" srcOrd="3" destOrd="0" parTransId="{13189D93-3258-422D-BFD5-64662E291398}" sibTransId="{C129314E-A469-49C8-ACA8-CFDE7A5F2B24}"/>
    <dgm:cxn modelId="{0BEAF257-C049-4226-9FED-B1A87412B55A}" type="presOf" srcId="{22A8D152-BE33-465E-9E70-B045D7BE6376}" destId="{F2F62580-0A51-465E-8BDD-DC086FC2B003}" srcOrd="1" destOrd="0" presId="urn:microsoft.com/office/officeart/2005/8/layout/orgChart1"/>
    <dgm:cxn modelId="{2F508A60-8CDD-467D-9BBE-77C38E3F7EB3}" srcId="{99CE8A66-3ABD-4196-B283-789AB64AC2BD}" destId="{72F86778-FFB4-4EB9-9313-BA9B2B8D893E}" srcOrd="4" destOrd="0" parTransId="{01F7F767-77A2-45E4-B01F-2E440CF03ED4}" sibTransId="{5E5D14ED-55C6-44D1-918E-55DEDBFE05D5}"/>
    <dgm:cxn modelId="{F488203C-CA41-4E42-B769-FA1D41BD48A8}" type="presOf" srcId="{922360B1-A18D-4C81-9C92-D753D6972F7A}" destId="{E47D8FE4-11A2-457F-8FF7-CE5BB411EBC9}" srcOrd="1" destOrd="0" presId="urn:microsoft.com/office/officeart/2005/8/layout/orgChart1"/>
    <dgm:cxn modelId="{02F2DB7A-E37E-44D4-B8CF-837792B0AE11}" srcId="{99CE8A66-3ABD-4196-B283-789AB64AC2BD}" destId="{B4557B6B-8B81-402F-9338-005F50C481C4}" srcOrd="0" destOrd="0" parTransId="{0F2D49E0-A9D3-4D6A-92AA-2CDCD68B7DDF}" sibTransId="{639780D8-C968-487F-BDA9-C028158CFBD3}"/>
    <dgm:cxn modelId="{50BCF4AA-04A1-4013-A054-6F818C99C619}" type="presOf" srcId="{67CF36E2-CC9C-4D0A-9799-7E02BC842697}" destId="{C208CF17-91EC-4C8C-B84D-988C91D59B0D}" srcOrd="0" destOrd="0" presId="urn:microsoft.com/office/officeart/2005/8/layout/orgChart1"/>
    <dgm:cxn modelId="{36F108AC-D349-4119-B9C1-407E3252495E}" type="presOf" srcId="{01F7F767-77A2-45E4-B01F-2E440CF03ED4}" destId="{02229349-84D2-4384-B643-4C4A3447189F}" srcOrd="0" destOrd="0" presId="urn:microsoft.com/office/officeart/2005/8/layout/orgChart1"/>
    <dgm:cxn modelId="{95A05F12-7E63-435F-AADF-919DAB819E9F}" type="presOf" srcId="{22A8D152-BE33-465E-9E70-B045D7BE6376}" destId="{99C42EBB-B4FC-452C-9630-62413A44AFA9}" srcOrd="0" destOrd="0" presId="urn:microsoft.com/office/officeart/2005/8/layout/orgChart1"/>
    <dgm:cxn modelId="{25392F31-0BF5-4250-AC52-23832F483557}" srcId="{67CF36E2-CC9C-4D0A-9799-7E02BC842697}" destId="{49B83DE1-751C-4EC0-A11F-06AC21E65F54}" srcOrd="2" destOrd="0" parTransId="{E6642ECB-A4FE-4C2F-89D6-8D09CF81FB23}" sibTransId="{8CA6AB02-FB25-47E8-A7CF-42B201AD555C}"/>
    <dgm:cxn modelId="{8222DB44-4319-4193-9C3F-3D5098AA3BB4}" type="presOf" srcId="{13189D93-3258-422D-BFD5-64662E291398}" destId="{59687DF7-6C2A-4201-B3A9-B34F38278C12}" srcOrd="0" destOrd="0" presId="urn:microsoft.com/office/officeart/2005/8/layout/orgChart1"/>
    <dgm:cxn modelId="{598CF8B2-3AA3-4E56-AC5B-634E01DCBA0F}" type="presOf" srcId="{B4557B6B-8B81-402F-9338-005F50C481C4}" destId="{C6AECFEC-FD9C-46B1-A696-C7EA1EFFB4B0}" srcOrd="0" destOrd="0" presId="urn:microsoft.com/office/officeart/2005/8/layout/orgChart1"/>
    <dgm:cxn modelId="{556B6BB2-3A91-405C-84CE-F3E14969C406}" type="presOf" srcId="{0F2D49E0-A9D3-4D6A-92AA-2CDCD68B7DDF}" destId="{1BD97C48-44FE-464B-87A2-AAF2D8E90913}" srcOrd="0" destOrd="0" presId="urn:microsoft.com/office/officeart/2005/8/layout/orgChart1"/>
    <dgm:cxn modelId="{5CAFABBD-2954-4C90-BF54-A7E1BD2E53C7}" srcId="{99CE8A66-3ABD-4196-B283-789AB64AC2BD}" destId="{22A8D152-BE33-465E-9E70-B045D7BE6376}" srcOrd="2" destOrd="0" parTransId="{E2D18759-931D-45D8-8548-A8780238F65A}" sibTransId="{72840288-3C94-4434-B3C3-4C79B28FD0C9}"/>
    <dgm:cxn modelId="{7E3DD82B-958D-4C9A-A077-4A49017A2131}" type="presOf" srcId="{49B83DE1-751C-4EC0-A11F-06AC21E65F54}" destId="{21572C12-21C3-4144-9C8F-B09440B155E7}" srcOrd="0" destOrd="0" presId="urn:microsoft.com/office/officeart/2005/8/layout/orgChart1"/>
    <dgm:cxn modelId="{7E8185DE-BDB0-41B2-8CB4-FC4DA17AED27}" type="presOf" srcId="{B4557B6B-8B81-402F-9338-005F50C481C4}" destId="{CDA40600-E00B-496D-A974-637494F7D4A1}" srcOrd="1" destOrd="0" presId="urn:microsoft.com/office/officeart/2005/8/layout/orgChart1"/>
    <dgm:cxn modelId="{D9E047B5-AD37-470E-AB0B-ECDDB56F9BF8}" type="presParOf" srcId="{C208CF17-91EC-4C8C-B84D-988C91D59B0D}" destId="{236EA522-BA9F-42F5-A803-9058081E9FBA}" srcOrd="0" destOrd="0" presId="urn:microsoft.com/office/officeart/2005/8/layout/orgChart1"/>
    <dgm:cxn modelId="{8063402F-E051-417E-A196-F6D0974DBC15}" type="presParOf" srcId="{236EA522-BA9F-42F5-A803-9058081E9FBA}" destId="{A92B8349-C001-4AA9-85B7-E4C3D1CD1EF5}" srcOrd="0" destOrd="0" presId="urn:microsoft.com/office/officeart/2005/8/layout/orgChart1"/>
    <dgm:cxn modelId="{7C04E618-EB24-4E6B-82F6-E8F802E37E07}" type="presParOf" srcId="{A92B8349-C001-4AA9-85B7-E4C3D1CD1EF5}" destId="{99F3D62F-7F09-472E-947F-F088196A170B}" srcOrd="0" destOrd="0" presId="urn:microsoft.com/office/officeart/2005/8/layout/orgChart1"/>
    <dgm:cxn modelId="{D9A02F75-409A-4102-933C-948093AA36F4}" type="presParOf" srcId="{A92B8349-C001-4AA9-85B7-E4C3D1CD1EF5}" destId="{D5AF62D4-C64E-4424-B79C-13C23C48F716}" srcOrd="1" destOrd="0" presId="urn:microsoft.com/office/officeart/2005/8/layout/orgChart1"/>
    <dgm:cxn modelId="{A715F346-8E72-44F5-AA6A-FEAED8959756}" type="presParOf" srcId="{236EA522-BA9F-42F5-A803-9058081E9FBA}" destId="{BEF002DB-2804-4D48-9DB9-D2DA7B4EBCCA}" srcOrd="1" destOrd="0" presId="urn:microsoft.com/office/officeart/2005/8/layout/orgChart1"/>
    <dgm:cxn modelId="{8D5269E2-9257-4D20-BBE3-2CD711C5172F}" type="presParOf" srcId="{BEF002DB-2804-4D48-9DB9-D2DA7B4EBCCA}" destId="{1BD97C48-44FE-464B-87A2-AAF2D8E90913}" srcOrd="0" destOrd="0" presId="urn:microsoft.com/office/officeart/2005/8/layout/orgChart1"/>
    <dgm:cxn modelId="{22DCE289-3EB6-4B15-A652-ADDC8AD04DA6}" type="presParOf" srcId="{BEF002DB-2804-4D48-9DB9-D2DA7B4EBCCA}" destId="{0544F9FD-E04D-4668-BEE2-2589C67B4B4E}" srcOrd="1" destOrd="0" presId="urn:microsoft.com/office/officeart/2005/8/layout/orgChart1"/>
    <dgm:cxn modelId="{578D9E88-4AB7-44A5-8243-01D9DED3DEB0}" type="presParOf" srcId="{0544F9FD-E04D-4668-BEE2-2589C67B4B4E}" destId="{8FCF47E8-70EB-4F61-AC94-A4E69E8FE4BA}" srcOrd="0" destOrd="0" presId="urn:microsoft.com/office/officeart/2005/8/layout/orgChart1"/>
    <dgm:cxn modelId="{31BF049F-5D0B-4CBD-81E3-3B9F282B8806}" type="presParOf" srcId="{8FCF47E8-70EB-4F61-AC94-A4E69E8FE4BA}" destId="{C6AECFEC-FD9C-46B1-A696-C7EA1EFFB4B0}" srcOrd="0" destOrd="0" presId="urn:microsoft.com/office/officeart/2005/8/layout/orgChart1"/>
    <dgm:cxn modelId="{DFD5334F-1A3E-4367-A6C6-DC25C65BD4B9}" type="presParOf" srcId="{8FCF47E8-70EB-4F61-AC94-A4E69E8FE4BA}" destId="{CDA40600-E00B-496D-A974-637494F7D4A1}" srcOrd="1" destOrd="0" presId="urn:microsoft.com/office/officeart/2005/8/layout/orgChart1"/>
    <dgm:cxn modelId="{ED69EA5B-606D-46DB-9830-0D4ECB273907}" type="presParOf" srcId="{0544F9FD-E04D-4668-BEE2-2589C67B4B4E}" destId="{B668261E-3557-442C-82B1-D30B9BA58BC9}" srcOrd="1" destOrd="0" presId="urn:microsoft.com/office/officeart/2005/8/layout/orgChart1"/>
    <dgm:cxn modelId="{A320F507-9B6A-48C5-B72C-A7E1F6CCB86F}" type="presParOf" srcId="{0544F9FD-E04D-4668-BEE2-2589C67B4B4E}" destId="{06605CE8-1588-4511-BF7E-74BC6544B4C0}" srcOrd="2" destOrd="0" presId="urn:microsoft.com/office/officeart/2005/8/layout/orgChart1"/>
    <dgm:cxn modelId="{05E65A04-DDD8-41D3-AEFE-9314D4364B4D}" type="presParOf" srcId="{BEF002DB-2804-4D48-9DB9-D2DA7B4EBCCA}" destId="{054B82B9-773A-4F76-88C2-8B24C18C8D9A}" srcOrd="2" destOrd="0" presId="urn:microsoft.com/office/officeart/2005/8/layout/orgChart1"/>
    <dgm:cxn modelId="{E2E81B5A-B1F0-4805-987A-8BB1F5335459}" type="presParOf" srcId="{BEF002DB-2804-4D48-9DB9-D2DA7B4EBCCA}" destId="{20614695-7935-48D4-8D27-6D6131D2F781}" srcOrd="3" destOrd="0" presId="urn:microsoft.com/office/officeart/2005/8/layout/orgChart1"/>
    <dgm:cxn modelId="{A3A4CC98-0506-4FD4-AA36-0311690C4831}" type="presParOf" srcId="{20614695-7935-48D4-8D27-6D6131D2F781}" destId="{6B2245F0-6A29-4AFB-BC79-0A696FE55571}" srcOrd="0" destOrd="0" presId="urn:microsoft.com/office/officeart/2005/8/layout/orgChart1"/>
    <dgm:cxn modelId="{18763CF9-0C32-4EE1-BED6-80986EFE8269}" type="presParOf" srcId="{6B2245F0-6A29-4AFB-BC79-0A696FE55571}" destId="{DB9CF3AB-7492-4776-B4AA-5FECB41CDB15}" srcOrd="0" destOrd="0" presId="urn:microsoft.com/office/officeart/2005/8/layout/orgChart1"/>
    <dgm:cxn modelId="{697EBED0-190A-400B-B577-76402F02FC2E}" type="presParOf" srcId="{6B2245F0-6A29-4AFB-BC79-0A696FE55571}" destId="{30325DB3-C9B5-466F-8231-B99A753A8C7C}" srcOrd="1" destOrd="0" presId="urn:microsoft.com/office/officeart/2005/8/layout/orgChart1"/>
    <dgm:cxn modelId="{D4F0BE2D-62E1-4874-BC32-8322F19531B1}" type="presParOf" srcId="{20614695-7935-48D4-8D27-6D6131D2F781}" destId="{BBBEC516-635B-4290-A4B5-129E985B1E4B}" srcOrd="1" destOrd="0" presId="urn:microsoft.com/office/officeart/2005/8/layout/orgChart1"/>
    <dgm:cxn modelId="{FA08637A-2948-4584-A090-4C3842A5C7D4}" type="presParOf" srcId="{20614695-7935-48D4-8D27-6D6131D2F781}" destId="{FD368EE3-B8E1-4513-8E38-435B5F4014E0}" srcOrd="2" destOrd="0" presId="urn:microsoft.com/office/officeart/2005/8/layout/orgChart1"/>
    <dgm:cxn modelId="{17930982-9148-46DC-9763-A162CA0C4155}" type="presParOf" srcId="{BEF002DB-2804-4D48-9DB9-D2DA7B4EBCCA}" destId="{CEAEAAFD-166F-4735-A72E-574746A5682C}" srcOrd="4" destOrd="0" presId="urn:microsoft.com/office/officeart/2005/8/layout/orgChart1"/>
    <dgm:cxn modelId="{DEEE3091-A696-4046-9C6C-B4DC9489C255}" type="presParOf" srcId="{BEF002DB-2804-4D48-9DB9-D2DA7B4EBCCA}" destId="{A6F32F41-6AE3-4CE0-8BD1-C5B930D7CC64}" srcOrd="5" destOrd="0" presId="urn:microsoft.com/office/officeart/2005/8/layout/orgChart1"/>
    <dgm:cxn modelId="{E5F18965-2FF1-4B6D-A0D0-F0B89A4A4EDE}" type="presParOf" srcId="{A6F32F41-6AE3-4CE0-8BD1-C5B930D7CC64}" destId="{89EF107D-4714-40A7-917E-7C465B70E95F}" srcOrd="0" destOrd="0" presId="urn:microsoft.com/office/officeart/2005/8/layout/orgChart1"/>
    <dgm:cxn modelId="{8CDCE745-78E3-45C3-A65A-9B2A3E435B39}" type="presParOf" srcId="{89EF107D-4714-40A7-917E-7C465B70E95F}" destId="{99C42EBB-B4FC-452C-9630-62413A44AFA9}" srcOrd="0" destOrd="0" presId="urn:microsoft.com/office/officeart/2005/8/layout/orgChart1"/>
    <dgm:cxn modelId="{F4F56978-C01A-46B6-A08D-23104F5B6854}" type="presParOf" srcId="{89EF107D-4714-40A7-917E-7C465B70E95F}" destId="{F2F62580-0A51-465E-8BDD-DC086FC2B003}" srcOrd="1" destOrd="0" presId="urn:microsoft.com/office/officeart/2005/8/layout/orgChart1"/>
    <dgm:cxn modelId="{6FDF3601-1F51-4330-AF7D-9AF0DA4765EB}" type="presParOf" srcId="{A6F32F41-6AE3-4CE0-8BD1-C5B930D7CC64}" destId="{51963E76-55F2-4E10-B238-3CE210A54A3C}" srcOrd="1" destOrd="0" presId="urn:microsoft.com/office/officeart/2005/8/layout/orgChart1"/>
    <dgm:cxn modelId="{EAFAD67C-D146-4B25-B41B-D2F13B0AB185}" type="presParOf" srcId="{A6F32F41-6AE3-4CE0-8BD1-C5B930D7CC64}" destId="{9CE41E06-5BC5-4D43-868B-E07CF3376F8D}" srcOrd="2" destOrd="0" presId="urn:microsoft.com/office/officeart/2005/8/layout/orgChart1"/>
    <dgm:cxn modelId="{25E70BA3-29B0-4815-87EC-5F9F6F0C2ED8}" type="presParOf" srcId="{BEF002DB-2804-4D48-9DB9-D2DA7B4EBCCA}" destId="{59687DF7-6C2A-4201-B3A9-B34F38278C12}" srcOrd="6" destOrd="0" presId="urn:microsoft.com/office/officeart/2005/8/layout/orgChart1"/>
    <dgm:cxn modelId="{852328E9-3A42-4014-B690-D381AF985D54}" type="presParOf" srcId="{BEF002DB-2804-4D48-9DB9-D2DA7B4EBCCA}" destId="{C34F84BF-1883-4DEC-8EC3-CF432E1A373A}" srcOrd="7" destOrd="0" presId="urn:microsoft.com/office/officeart/2005/8/layout/orgChart1"/>
    <dgm:cxn modelId="{BAB45ECB-9491-4C64-B6A0-794800E2F662}" type="presParOf" srcId="{C34F84BF-1883-4DEC-8EC3-CF432E1A373A}" destId="{F2E0D002-B43B-4216-A32C-FC95CD830BE8}" srcOrd="0" destOrd="0" presId="urn:microsoft.com/office/officeart/2005/8/layout/orgChart1"/>
    <dgm:cxn modelId="{AB22CF38-F077-4197-A65B-7D6C9E13A754}" type="presParOf" srcId="{F2E0D002-B43B-4216-A32C-FC95CD830BE8}" destId="{CBD22DEE-1EA5-4F53-9C83-8999FA74609E}" srcOrd="0" destOrd="0" presId="urn:microsoft.com/office/officeart/2005/8/layout/orgChart1"/>
    <dgm:cxn modelId="{3C43CFB0-CDA3-4F58-966B-D7C99999B86A}" type="presParOf" srcId="{F2E0D002-B43B-4216-A32C-FC95CD830BE8}" destId="{E47D8FE4-11A2-457F-8FF7-CE5BB411EBC9}" srcOrd="1" destOrd="0" presId="urn:microsoft.com/office/officeart/2005/8/layout/orgChart1"/>
    <dgm:cxn modelId="{CFE9E01E-DF86-4340-8625-9A87500DC5DA}" type="presParOf" srcId="{C34F84BF-1883-4DEC-8EC3-CF432E1A373A}" destId="{5162456F-1DB1-48E3-A118-D6A97F3A794D}" srcOrd="1" destOrd="0" presId="urn:microsoft.com/office/officeart/2005/8/layout/orgChart1"/>
    <dgm:cxn modelId="{AAE02B1C-7D8D-4A17-88BD-48CCCDEBD74E}" type="presParOf" srcId="{C34F84BF-1883-4DEC-8EC3-CF432E1A373A}" destId="{D5909BF5-E3D0-469B-8D7A-905340B67EA1}" srcOrd="2" destOrd="0" presId="urn:microsoft.com/office/officeart/2005/8/layout/orgChart1"/>
    <dgm:cxn modelId="{E47794CE-C1CA-42DE-A0F5-3DCFA37D79D4}" type="presParOf" srcId="{BEF002DB-2804-4D48-9DB9-D2DA7B4EBCCA}" destId="{02229349-84D2-4384-B643-4C4A3447189F}" srcOrd="8" destOrd="0" presId="urn:microsoft.com/office/officeart/2005/8/layout/orgChart1"/>
    <dgm:cxn modelId="{F7382B55-0672-4C60-B1DA-4B34A2A2A5F2}" type="presParOf" srcId="{BEF002DB-2804-4D48-9DB9-D2DA7B4EBCCA}" destId="{4D7A4593-8CB9-454D-B62A-64AA1B10CD9A}" srcOrd="9" destOrd="0" presId="urn:microsoft.com/office/officeart/2005/8/layout/orgChart1"/>
    <dgm:cxn modelId="{7AD2DB93-616D-4D48-9B13-2C764B0EA91B}" type="presParOf" srcId="{4D7A4593-8CB9-454D-B62A-64AA1B10CD9A}" destId="{8CE13240-BDD1-4AE2-A739-CCCC82A17018}" srcOrd="0" destOrd="0" presId="urn:microsoft.com/office/officeart/2005/8/layout/orgChart1"/>
    <dgm:cxn modelId="{DF8D5158-4249-49E9-9F2C-B5B8AE9C0889}" type="presParOf" srcId="{8CE13240-BDD1-4AE2-A739-CCCC82A17018}" destId="{129EBB8F-A6B4-44F8-8580-F9C52A5A213D}" srcOrd="0" destOrd="0" presId="urn:microsoft.com/office/officeart/2005/8/layout/orgChart1"/>
    <dgm:cxn modelId="{36E68A8C-286F-4ACF-8785-C5BAF64ECA02}" type="presParOf" srcId="{8CE13240-BDD1-4AE2-A739-CCCC82A17018}" destId="{424F6906-D9F0-4476-ABCF-C54B57D2CD28}" srcOrd="1" destOrd="0" presId="urn:microsoft.com/office/officeart/2005/8/layout/orgChart1"/>
    <dgm:cxn modelId="{602BDA06-FBD9-4CC1-8000-19ACBE467D88}" type="presParOf" srcId="{4D7A4593-8CB9-454D-B62A-64AA1B10CD9A}" destId="{D1FC0347-481F-442E-AEB9-3C7E9A58196D}" srcOrd="1" destOrd="0" presId="urn:microsoft.com/office/officeart/2005/8/layout/orgChart1"/>
    <dgm:cxn modelId="{BD58161C-BBA3-432D-8895-A39876102C67}" type="presParOf" srcId="{4D7A4593-8CB9-454D-B62A-64AA1B10CD9A}" destId="{85E69DBE-4794-4D1F-8773-0A8C4FBF75B2}" srcOrd="2" destOrd="0" presId="urn:microsoft.com/office/officeart/2005/8/layout/orgChart1"/>
    <dgm:cxn modelId="{EA5ECBD1-9684-4CE9-97B7-E76C4625C316}" type="presParOf" srcId="{236EA522-BA9F-42F5-A803-9058081E9FBA}" destId="{BB3A11C2-5A34-4FF8-8EAD-429D02191C8B}" srcOrd="2" destOrd="0" presId="urn:microsoft.com/office/officeart/2005/8/layout/orgChart1"/>
    <dgm:cxn modelId="{8B1DFBA3-ECD8-4FF6-8D26-BE731409A641}" type="presParOf" srcId="{C208CF17-91EC-4C8C-B84D-988C91D59B0D}" destId="{7880EB0A-1682-411A-AAA2-DDC3837BFDAD}" srcOrd="1" destOrd="0" presId="urn:microsoft.com/office/officeart/2005/8/layout/orgChart1"/>
    <dgm:cxn modelId="{ADA00A9A-F384-48B0-B490-F3F6C9BF074B}" type="presParOf" srcId="{7880EB0A-1682-411A-AAA2-DDC3837BFDAD}" destId="{B2DC4BCB-ACF1-431B-BC6D-53C9754CBEB0}" srcOrd="0" destOrd="0" presId="urn:microsoft.com/office/officeart/2005/8/layout/orgChart1"/>
    <dgm:cxn modelId="{2C520925-68BA-418A-93E8-B11E89D036D9}" type="presParOf" srcId="{B2DC4BCB-ACF1-431B-BC6D-53C9754CBEB0}" destId="{A383FA35-B935-4324-A5A5-F1D0324DBBB6}" srcOrd="0" destOrd="0" presId="urn:microsoft.com/office/officeart/2005/8/layout/orgChart1"/>
    <dgm:cxn modelId="{F43E56AA-CA13-4539-ABCC-9788FA012503}" type="presParOf" srcId="{B2DC4BCB-ACF1-431B-BC6D-53C9754CBEB0}" destId="{8CE8228B-F44D-4C3F-954B-C7A8532F3296}" srcOrd="1" destOrd="0" presId="urn:microsoft.com/office/officeart/2005/8/layout/orgChart1"/>
    <dgm:cxn modelId="{8BA963BA-D24B-48D3-8D03-C9A59C06E71D}" type="presParOf" srcId="{7880EB0A-1682-411A-AAA2-DDC3837BFDAD}" destId="{0DC92FBF-AC3E-4689-9F57-D41F739137B1}" srcOrd="1" destOrd="0" presId="urn:microsoft.com/office/officeart/2005/8/layout/orgChart1"/>
    <dgm:cxn modelId="{A66547F7-AC41-47BE-BE8B-631A9B08087A}" type="presParOf" srcId="{7880EB0A-1682-411A-AAA2-DDC3837BFDAD}" destId="{EC2C3400-6ACB-49A4-B05B-E8D3A9CF653A}" srcOrd="2" destOrd="0" presId="urn:microsoft.com/office/officeart/2005/8/layout/orgChart1"/>
    <dgm:cxn modelId="{4446C203-A7D9-4C28-AFAF-509992F13B70}" type="presParOf" srcId="{C208CF17-91EC-4C8C-B84D-988C91D59B0D}" destId="{993236E6-AA34-4612-9AD5-797B45D6ABAB}" srcOrd="2" destOrd="0" presId="urn:microsoft.com/office/officeart/2005/8/layout/orgChart1"/>
    <dgm:cxn modelId="{3E2E5599-D84E-47C0-8576-4DB1F604C585}" type="presParOf" srcId="{993236E6-AA34-4612-9AD5-797B45D6ABAB}" destId="{9A06A202-CD7C-4A21-8E7E-A956D1ABFDA5}" srcOrd="0" destOrd="0" presId="urn:microsoft.com/office/officeart/2005/8/layout/orgChart1"/>
    <dgm:cxn modelId="{12A6588E-A30C-489A-9C08-E22BDB2EEEF8}" type="presParOf" srcId="{9A06A202-CD7C-4A21-8E7E-A956D1ABFDA5}" destId="{21572C12-21C3-4144-9C8F-B09440B155E7}" srcOrd="0" destOrd="0" presId="urn:microsoft.com/office/officeart/2005/8/layout/orgChart1"/>
    <dgm:cxn modelId="{33158AB8-8327-4E80-8C2C-BCA368D9A079}" type="presParOf" srcId="{9A06A202-CD7C-4A21-8E7E-A956D1ABFDA5}" destId="{B2995BED-1631-4C2B-BD6D-22865A4F758D}" srcOrd="1" destOrd="0" presId="urn:microsoft.com/office/officeart/2005/8/layout/orgChart1"/>
    <dgm:cxn modelId="{4F6AF011-9987-41CF-872B-930C5035537F}" type="presParOf" srcId="{993236E6-AA34-4612-9AD5-797B45D6ABAB}" destId="{E05B3338-B365-411A-BA79-0B7717C1C215}" srcOrd="1" destOrd="0" presId="urn:microsoft.com/office/officeart/2005/8/layout/orgChart1"/>
    <dgm:cxn modelId="{235F5D4E-1AD3-40F6-BC37-02648826FBB3}" type="presParOf" srcId="{993236E6-AA34-4612-9AD5-797B45D6ABAB}" destId="{C238BB59-F75C-4AA7-8F19-145482BE589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6B685F-CF1C-4044-A06C-4C75981047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0F04D59F-8410-461E-9D7D-80E4F5CEABD2}">
      <dgm:prSet phldrT="[Texto]"/>
      <dgm:spPr/>
      <dgm:t>
        <a:bodyPr/>
        <a:lstStyle/>
        <a:p>
          <a:r>
            <a:rPr lang="es-EC" dirty="0" smtClean="0"/>
            <a:t>VARIOS ESTUDIOS INTERNACIONALES</a:t>
          </a:r>
          <a:endParaRPr lang="es-EC" dirty="0"/>
        </a:p>
      </dgm:t>
    </dgm:pt>
    <dgm:pt modelId="{D24A7E42-234A-4CC3-B04C-3E63E10FEEB1}" type="parTrans" cxnId="{BEEDB261-4450-403B-9D2F-941C75DAA48B}">
      <dgm:prSet/>
      <dgm:spPr/>
      <dgm:t>
        <a:bodyPr/>
        <a:lstStyle/>
        <a:p>
          <a:endParaRPr lang="es-EC"/>
        </a:p>
      </dgm:t>
    </dgm:pt>
    <dgm:pt modelId="{E1E00652-172E-42C5-B3AA-1EAFA4DA62DE}" type="sibTrans" cxnId="{BEEDB261-4450-403B-9D2F-941C75DAA48B}">
      <dgm:prSet/>
      <dgm:spPr/>
      <dgm:t>
        <a:bodyPr/>
        <a:lstStyle/>
        <a:p>
          <a:endParaRPr lang="es-EC"/>
        </a:p>
      </dgm:t>
    </dgm:pt>
    <dgm:pt modelId="{EC74D597-24BD-4895-B1C6-A240609AA7DA}">
      <dgm:prSet phldrT="[Texto]"/>
      <dgm:spPr>
        <a:solidFill>
          <a:srgbClr val="FFFF00"/>
        </a:solidFill>
      </dgm:spPr>
      <dgm:t>
        <a:bodyPr/>
        <a:lstStyle/>
        <a:p>
          <a:r>
            <a:rPr lang="es-EC" dirty="0" smtClean="0">
              <a:solidFill>
                <a:schemeClr val="tx1"/>
              </a:solidFill>
            </a:rPr>
            <a:t>Estudio comparativo sobre la evolución de la contaminación ambiental y miel con metales pesados</a:t>
          </a:r>
        </a:p>
        <a:p>
          <a:r>
            <a:rPr lang="es-EC" dirty="0" smtClean="0">
              <a:solidFill>
                <a:schemeClr val="tx1"/>
              </a:solidFill>
            </a:rPr>
            <a:t> (Rumania, 2013)</a:t>
          </a:r>
          <a:endParaRPr lang="es-EC" dirty="0">
            <a:solidFill>
              <a:schemeClr val="tx1"/>
            </a:solidFill>
          </a:endParaRPr>
        </a:p>
      </dgm:t>
    </dgm:pt>
    <dgm:pt modelId="{EE854010-9977-44F4-B519-54A1993FABC3}" type="parTrans" cxnId="{41AB6178-DB74-4C9F-8362-C5DD7EB5042D}">
      <dgm:prSet/>
      <dgm:spPr/>
      <dgm:t>
        <a:bodyPr/>
        <a:lstStyle/>
        <a:p>
          <a:endParaRPr lang="es-EC"/>
        </a:p>
      </dgm:t>
    </dgm:pt>
    <dgm:pt modelId="{AF1D91ED-960E-4A4D-BC0B-D21EBE75EB95}" type="sibTrans" cxnId="{41AB6178-DB74-4C9F-8362-C5DD7EB5042D}">
      <dgm:prSet/>
      <dgm:spPr/>
      <dgm:t>
        <a:bodyPr/>
        <a:lstStyle/>
        <a:p>
          <a:endParaRPr lang="es-EC"/>
        </a:p>
      </dgm:t>
    </dgm:pt>
    <dgm:pt modelId="{D90C8FF0-7436-4E6C-919B-0173DEACA996}">
      <dgm:prSet phldrT="[Texto]"/>
      <dgm:spPr>
        <a:solidFill>
          <a:schemeClr val="accent6">
            <a:lumMod val="40000"/>
            <a:lumOff val="60000"/>
          </a:schemeClr>
        </a:solidFill>
      </dgm:spPr>
      <dgm:t>
        <a:bodyPr/>
        <a:lstStyle/>
        <a:p>
          <a:r>
            <a:rPr lang="es-EC" dirty="0" smtClean="0">
              <a:solidFill>
                <a:schemeClr val="tx1"/>
              </a:solidFill>
            </a:rPr>
            <a:t>Contaminación por metales pesados (Hg, Cr, Cd y Pb) en las zonas urbanas y las reservas de vida silvestre: Las abejas como </a:t>
          </a:r>
          <a:r>
            <a:rPr lang="es-EC" dirty="0" err="1" smtClean="0">
              <a:solidFill>
                <a:schemeClr val="tx1"/>
              </a:solidFill>
            </a:rPr>
            <a:t>bioindicadores</a:t>
          </a:r>
          <a:endParaRPr lang="es-EC" dirty="0" smtClean="0">
            <a:solidFill>
              <a:schemeClr val="tx1"/>
            </a:solidFill>
          </a:endParaRPr>
        </a:p>
        <a:p>
          <a:r>
            <a:rPr lang="es-EC" dirty="0" smtClean="0">
              <a:solidFill>
                <a:schemeClr val="tx1"/>
              </a:solidFill>
            </a:rPr>
            <a:t>(Italia, 2011)</a:t>
          </a:r>
          <a:endParaRPr lang="es-EC" dirty="0">
            <a:solidFill>
              <a:schemeClr val="tx1"/>
            </a:solidFill>
          </a:endParaRPr>
        </a:p>
      </dgm:t>
    </dgm:pt>
    <dgm:pt modelId="{221CEB99-D8FC-463C-B100-33B593C2C280}" type="parTrans" cxnId="{444123E4-1EDA-4C38-8EFA-2969B484E00C}">
      <dgm:prSet/>
      <dgm:spPr/>
      <dgm:t>
        <a:bodyPr/>
        <a:lstStyle/>
        <a:p>
          <a:endParaRPr lang="es-EC"/>
        </a:p>
      </dgm:t>
    </dgm:pt>
    <dgm:pt modelId="{F9A12DCC-0852-4C96-B35E-E79CF088FE03}" type="sibTrans" cxnId="{444123E4-1EDA-4C38-8EFA-2969B484E00C}">
      <dgm:prSet/>
      <dgm:spPr/>
      <dgm:t>
        <a:bodyPr/>
        <a:lstStyle/>
        <a:p>
          <a:endParaRPr lang="es-EC"/>
        </a:p>
      </dgm:t>
    </dgm:pt>
    <dgm:pt modelId="{8AF1BC2B-9820-4989-B719-72F1DBA1ECC7}" type="pres">
      <dgm:prSet presAssocID="{B26B685F-CF1C-4044-A06C-4C759810473E}" presName="hierChild1" presStyleCnt="0">
        <dgm:presLayoutVars>
          <dgm:orgChart val="1"/>
          <dgm:chPref val="1"/>
          <dgm:dir/>
          <dgm:animOne val="branch"/>
          <dgm:animLvl val="lvl"/>
          <dgm:resizeHandles/>
        </dgm:presLayoutVars>
      </dgm:prSet>
      <dgm:spPr/>
      <dgm:t>
        <a:bodyPr/>
        <a:lstStyle/>
        <a:p>
          <a:endParaRPr lang="es-EC"/>
        </a:p>
      </dgm:t>
    </dgm:pt>
    <dgm:pt modelId="{41AA94EE-4565-47B0-8D63-0ACC6275D1F4}" type="pres">
      <dgm:prSet presAssocID="{0F04D59F-8410-461E-9D7D-80E4F5CEABD2}" presName="hierRoot1" presStyleCnt="0">
        <dgm:presLayoutVars>
          <dgm:hierBranch val="init"/>
        </dgm:presLayoutVars>
      </dgm:prSet>
      <dgm:spPr/>
    </dgm:pt>
    <dgm:pt modelId="{B4D0456C-9CED-42E9-984E-1AE450F4F95A}" type="pres">
      <dgm:prSet presAssocID="{0F04D59F-8410-461E-9D7D-80E4F5CEABD2}" presName="rootComposite1" presStyleCnt="0"/>
      <dgm:spPr/>
    </dgm:pt>
    <dgm:pt modelId="{6FF3BC33-1D9A-468F-B117-27CF81BE8629}" type="pres">
      <dgm:prSet presAssocID="{0F04D59F-8410-461E-9D7D-80E4F5CEABD2}" presName="rootText1" presStyleLbl="node0" presStyleIdx="0" presStyleCnt="1" custScaleX="102738" custScaleY="91230">
        <dgm:presLayoutVars>
          <dgm:chPref val="3"/>
        </dgm:presLayoutVars>
      </dgm:prSet>
      <dgm:spPr/>
      <dgm:t>
        <a:bodyPr/>
        <a:lstStyle/>
        <a:p>
          <a:endParaRPr lang="es-EC"/>
        </a:p>
      </dgm:t>
    </dgm:pt>
    <dgm:pt modelId="{CFE83B0B-2A35-4326-B7CF-3C2D2AC6A39E}" type="pres">
      <dgm:prSet presAssocID="{0F04D59F-8410-461E-9D7D-80E4F5CEABD2}" presName="rootConnector1" presStyleLbl="node1" presStyleIdx="0" presStyleCnt="0"/>
      <dgm:spPr/>
      <dgm:t>
        <a:bodyPr/>
        <a:lstStyle/>
        <a:p>
          <a:endParaRPr lang="es-EC"/>
        </a:p>
      </dgm:t>
    </dgm:pt>
    <dgm:pt modelId="{CAB95464-910D-4710-B05F-C1480646801F}" type="pres">
      <dgm:prSet presAssocID="{0F04D59F-8410-461E-9D7D-80E4F5CEABD2}" presName="hierChild2" presStyleCnt="0"/>
      <dgm:spPr/>
    </dgm:pt>
    <dgm:pt modelId="{34277DFB-3B2B-4EFD-A1D7-28144CC2C204}" type="pres">
      <dgm:prSet presAssocID="{EE854010-9977-44F4-B519-54A1993FABC3}" presName="Name37" presStyleLbl="parChTrans1D2" presStyleIdx="0" presStyleCnt="2"/>
      <dgm:spPr/>
      <dgm:t>
        <a:bodyPr/>
        <a:lstStyle/>
        <a:p>
          <a:endParaRPr lang="es-EC"/>
        </a:p>
      </dgm:t>
    </dgm:pt>
    <dgm:pt modelId="{495079DF-E558-4498-B849-74CBA0E80899}" type="pres">
      <dgm:prSet presAssocID="{EC74D597-24BD-4895-B1C6-A240609AA7DA}" presName="hierRoot2" presStyleCnt="0">
        <dgm:presLayoutVars>
          <dgm:hierBranch val="init"/>
        </dgm:presLayoutVars>
      </dgm:prSet>
      <dgm:spPr/>
    </dgm:pt>
    <dgm:pt modelId="{BDB448E1-A9B1-43B7-A04C-F9C066349AD4}" type="pres">
      <dgm:prSet presAssocID="{EC74D597-24BD-4895-B1C6-A240609AA7DA}" presName="rootComposite" presStyleCnt="0"/>
      <dgm:spPr/>
    </dgm:pt>
    <dgm:pt modelId="{D45625F5-B0C5-4A95-8D5E-C5322DA5C97C}" type="pres">
      <dgm:prSet presAssocID="{EC74D597-24BD-4895-B1C6-A240609AA7DA}" presName="rootText" presStyleLbl="node2" presStyleIdx="0" presStyleCnt="2" custScaleX="130897" custScaleY="211448">
        <dgm:presLayoutVars>
          <dgm:chPref val="3"/>
        </dgm:presLayoutVars>
      </dgm:prSet>
      <dgm:spPr/>
      <dgm:t>
        <a:bodyPr/>
        <a:lstStyle/>
        <a:p>
          <a:endParaRPr lang="es-EC"/>
        </a:p>
      </dgm:t>
    </dgm:pt>
    <dgm:pt modelId="{D75BE134-6DD9-456C-B279-668D24090B29}" type="pres">
      <dgm:prSet presAssocID="{EC74D597-24BD-4895-B1C6-A240609AA7DA}" presName="rootConnector" presStyleLbl="node2" presStyleIdx="0" presStyleCnt="2"/>
      <dgm:spPr/>
      <dgm:t>
        <a:bodyPr/>
        <a:lstStyle/>
        <a:p>
          <a:endParaRPr lang="es-EC"/>
        </a:p>
      </dgm:t>
    </dgm:pt>
    <dgm:pt modelId="{0C86A9F7-B5A6-4406-A726-7202E5A43A49}" type="pres">
      <dgm:prSet presAssocID="{EC74D597-24BD-4895-B1C6-A240609AA7DA}" presName="hierChild4" presStyleCnt="0"/>
      <dgm:spPr/>
    </dgm:pt>
    <dgm:pt modelId="{E77DB1FC-012B-42CA-817A-CE5F59FEF432}" type="pres">
      <dgm:prSet presAssocID="{EC74D597-24BD-4895-B1C6-A240609AA7DA}" presName="hierChild5" presStyleCnt="0"/>
      <dgm:spPr/>
    </dgm:pt>
    <dgm:pt modelId="{4ECF3A2C-6ED6-41B8-9B0C-F65FA26CF5B4}" type="pres">
      <dgm:prSet presAssocID="{221CEB99-D8FC-463C-B100-33B593C2C280}" presName="Name37" presStyleLbl="parChTrans1D2" presStyleIdx="1" presStyleCnt="2"/>
      <dgm:spPr/>
      <dgm:t>
        <a:bodyPr/>
        <a:lstStyle/>
        <a:p>
          <a:endParaRPr lang="es-EC"/>
        </a:p>
      </dgm:t>
    </dgm:pt>
    <dgm:pt modelId="{C1A1C379-E83A-48AF-BE87-D5D988180485}" type="pres">
      <dgm:prSet presAssocID="{D90C8FF0-7436-4E6C-919B-0173DEACA996}" presName="hierRoot2" presStyleCnt="0">
        <dgm:presLayoutVars>
          <dgm:hierBranch val="init"/>
        </dgm:presLayoutVars>
      </dgm:prSet>
      <dgm:spPr/>
    </dgm:pt>
    <dgm:pt modelId="{7DB632B8-5D2E-4487-8553-3E3C9C49B9B5}" type="pres">
      <dgm:prSet presAssocID="{D90C8FF0-7436-4E6C-919B-0173DEACA996}" presName="rootComposite" presStyleCnt="0"/>
      <dgm:spPr/>
    </dgm:pt>
    <dgm:pt modelId="{64239746-46AD-4723-883E-2D8006853CD9}" type="pres">
      <dgm:prSet presAssocID="{D90C8FF0-7436-4E6C-919B-0173DEACA996}" presName="rootText" presStyleLbl="node2" presStyleIdx="1" presStyleCnt="2" custScaleX="130897" custScaleY="211448">
        <dgm:presLayoutVars>
          <dgm:chPref val="3"/>
        </dgm:presLayoutVars>
      </dgm:prSet>
      <dgm:spPr/>
      <dgm:t>
        <a:bodyPr/>
        <a:lstStyle/>
        <a:p>
          <a:endParaRPr lang="es-EC"/>
        </a:p>
      </dgm:t>
    </dgm:pt>
    <dgm:pt modelId="{B8AA940F-8B5A-4397-B076-67BC6A24F99F}" type="pres">
      <dgm:prSet presAssocID="{D90C8FF0-7436-4E6C-919B-0173DEACA996}" presName="rootConnector" presStyleLbl="node2" presStyleIdx="1" presStyleCnt="2"/>
      <dgm:spPr/>
      <dgm:t>
        <a:bodyPr/>
        <a:lstStyle/>
        <a:p>
          <a:endParaRPr lang="es-EC"/>
        </a:p>
      </dgm:t>
    </dgm:pt>
    <dgm:pt modelId="{DBFA699F-F286-4C48-A5F2-17F955147C39}" type="pres">
      <dgm:prSet presAssocID="{D90C8FF0-7436-4E6C-919B-0173DEACA996}" presName="hierChild4" presStyleCnt="0"/>
      <dgm:spPr/>
    </dgm:pt>
    <dgm:pt modelId="{E93B682B-B74C-4DF2-BE9F-3E853C5A16ED}" type="pres">
      <dgm:prSet presAssocID="{D90C8FF0-7436-4E6C-919B-0173DEACA996}" presName="hierChild5" presStyleCnt="0"/>
      <dgm:spPr/>
    </dgm:pt>
    <dgm:pt modelId="{17D84334-2D45-4135-B022-FCCAD02D44EB}" type="pres">
      <dgm:prSet presAssocID="{0F04D59F-8410-461E-9D7D-80E4F5CEABD2}" presName="hierChild3" presStyleCnt="0"/>
      <dgm:spPr/>
    </dgm:pt>
  </dgm:ptLst>
  <dgm:cxnLst>
    <dgm:cxn modelId="{41AB6178-DB74-4C9F-8362-C5DD7EB5042D}" srcId="{0F04D59F-8410-461E-9D7D-80E4F5CEABD2}" destId="{EC74D597-24BD-4895-B1C6-A240609AA7DA}" srcOrd="0" destOrd="0" parTransId="{EE854010-9977-44F4-B519-54A1993FABC3}" sibTransId="{AF1D91ED-960E-4A4D-BC0B-D21EBE75EB95}"/>
    <dgm:cxn modelId="{444123E4-1EDA-4C38-8EFA-2969B484E00C}" srcId="{0F04D59F-8410-461E-9D7D-80E4F5CEABD2}" destId="{D90C8FF0-7436-4E6C-919B-0173DEACA996}" srcOrd="1" destOrd="0" parTransId="{221CEB99-D8FC-463C-B100-33B593C2C280}" sibTransId="{F9A12DCC-0852-4C96-B35E-E79CF088FE03}"/>
    <dgm:cxn modelId="{E514F0E4-0F7C-44D8-BE5F-48511B52A6E0}" type="presOf" srcId="{221CEB99-D8FC-463C-B100-33B593C2C280}" destId="{4ECF3A2C-6ED6-41B8-9B0C-F65FA26CF5B4}" srcOrd="0" destOrd="0" presId="urn:microsoft.com/office/officeart/2005/8/layout/orgChart1"/>
    <dgm:cxn modelId="{CCD448FA-D900-4D33-85EE-421E8B6B86D0}" type="presOf" srcId="{EE854010-9977-44F4-B519-54A1993FABC3}" destId="{34277DFB-3B2B-4EFD-A1D7-28144CC2C204}" srcOrd="0" destOrd="0" presId="urn:microsoft.com/office/officeart/2005/8/layout/orgChart1"/>
    <dgm:cxn modelId="{CB028F13-0885-4E74-ABA6-F1B0E42E1904}" type="presOf" srcId="{0F04D59F-8410-461E-9D7D-80E4F5CEABD2}" destId="{CFE83B0B-2A35-4326-B7CF-3C2D2AC6A39E}" srcOrd="1" destOrd="0" presId="urn:microsoft.com/office/officeart/2005/8/layout/orgChart1"/>
    <dgm:cxn modelId="{234B4E9E-2A61-44B0-B21A-493D0EFECA69}" type="presOf" srcId="{D90C8FF0-7436-4E6C-919B-0173DEACA996}" destId="{64239746-46AD-4723-883E-2D8006853CD9}" srcOrd="0" destOrd="0" presId="urn:microsoft.com/office/officeart/2005/8/layout/orgChart1"/>
    <dgm:cxn modelId="{E8FE4CF2-03B1-43E3-8DD5-93FD5DA11D17}" type="presOf" srcId="{EC74D597-24BD-4895-B1C6-A240609AA7DA}" destId="{D45625F5-B0C5-4A95-8D5E-C5322DA5C97C}" srcOrd="0" destOrd="0" presId="urn:microsoft.com/office/officeart/2005/8/layout/orgChart1"/>
    <dgm:cxn modelId="{C9F7323C-9FCA-4A92-A8D9-1B6C0F695508}" type="presOf" srcId="{D90C8FF0-7436-4E6C-919B-0173DEACA996}" destId="{B8AA940F-8B5A-4397-B076-67BC6A24F99F}" srcOrd="1" destOrd="0" presId="urn:microsoft.com/office/officeart/2005/8/layout/orgChart1"/>
    <dgm:cxn modelId="{AEBBF0D6-6F82-4624-83F1-842DB005AAB1}" type="presOf" srcId="{0F04D59F-8410-461E-9D7D-80E4F5CEABD2}" destId="{6FF3BC33-1D9A-468F-B117-27CF81BE8629}" srcOrd="0" destOrd="0" presId="urn:microsoft.com/office/officeart/2005/8/layout/orgChart1"/>
    <dgm:cxn modelId="{B9109DAE-0DBA-4DD6-AB06-0931B616CB1A}" type="presOf" srcId="{EC74D597-24BD-4895-B1C6-A240609AA7DA}" destId="{D75BE134-6DD9-456C-B279-668D24090B29}" srcOrd="1" destOrd="0" presId="urn:microsoft.com/office/officeart/2005/8/layout/orgChart1"/>
    <dgm:cxn modelId="{8C3602CF-04F9-4EF7-B9A1-FC77692849D0}" type="presOf" srcId="{B26B685F-CF1C-4044-A06C-4C759810473E}" destId="{8AF1BC2B-9820-4989-B719-72F1DBA1ECC7}" srcOrd="0" destOrd="0" presId="urn:microsoft.com/office/officeart/2005/8/layout/orgChart1"/>
    <dgm:cxn modelId="{BEEDB261-4450-403B-9D2F-941C75DAA48B}" srcId="{B26B685F-CF1C-4044-A06C-4C759810473E}" destId="{0F04D59F-8410-461E-9D7D-80E4F5CEABD2}" srcOrd="0" destOrd="0" parTransId="{D24A7E42-234A-4CC3-B04C-3E63E10FEEB1}" sibTransId="{E1E00652-172E-42C5-B3AA-1EAFA4DA62DE}"/>
    <dgm:cxn modelId="{F71822A8-BCA7-4199-8FAB-671DE9428A94}" type="presParOf" srcId="{8AF1BC2B-9820-4989-B719-72F1DBA1ECC7}" destId="{41AA94EE-4565-47B0-8D63-0ACC6275D1F4}" srcOrd="0" destOrd="0" presId="urn:microsoft.com/office/officeart/2005/8/layout/orgChart1"/>
    <dgm:cxn modelId="{F9D488F6-3CCE-4F36-9C5F-DD9C7D8E9E69}" type="presParOf" srcId="{41AA94EE-4565-47B0-8D63-0ACC6275D1F4}" destId="{B4D0456C-9CED-42E9-984E-1AE450F4F95A}" srcOrd="0" destOrd="0" presId="urn:microsoft.com/office/officeart/2005/8/layout/orgChart1"/>
    <dgm:cxn modelId="{22322AE2-E59F-4273-A2AA-334D6916B211}" type="presParOf" srcId="{B4D0456C-9CED-42E9-984E-1AE450F4F95A}" destId="{6FF3BC33-1D9A-468F-B117-27CF81BE8629}" srcOrd="0" destOrd="0" presId="urn:microsoft.com/office/officeart/2005/8/layout/orgChart1"/>
    <dgm:cxn modelId="{D1EC03E1-137D-43F7-AE4E-D20970B5A6E9}" type="presParOf" srcId="{B4D0456C-9CED-42E9-984E-1AE450F4F95A}" destId="{CFE83B0B-2A35-4326-B7CF-3C2D2AC6A39E}" srcOrd="1" destOrd="0" presId="urn:microsoft.com/office/officeart/2005/8/layout/orgChart1"/>
    <dgm:cxn modelId="{120B6DC4-A8E2-4203-835A-0F95D4CA495A}" type="presParOf" srcId="{41AA94EE-4565-47B0-8D63-0ACC6275D1F4}" destId="{CAB95464-910D-4710-B05F-C1480646801F}" srcOrd="1" destOrd="0" presId="urn:microsoft.com/office/officeart/2005/8/layout/orgChart1"/>
    <dgm:cxn modelId="{CE5ECDCF-816A-4DAD-AAA2-20F82B244D4E}" type="presParOf" srcId="{CAB95464-910D-4710-B05F-C1480646801F}" destId="{34277DFB-3B2B-4EFD-A1D7-28144CC2C204}" srcOrd="0" destOrd="0" presId="urn:microsoft.com/office/officeart/2005/8/layout/orgChart1"/>
    <dgm:cxn modelId="{5DA7686F-F633-4D5C-A68E-23CAB96C936D}" type="presParOf" srcId="{CAB95464-910D-4710-B05F-C1480646801F}" destId="{495079DF-E558-4498-B849-74CBA0E80899}" srcOrd="1" destOrd="0" presId="urn:microsoft.com/office/officeart/2005/8/layout/orgChart1"/>
    <dgm:cxn modelId="{FF433FC8-123F-4DCE-8E88-313900657346}" type="presParOf" srcId="{495079DF-E558-4498-B849-74CBA0E80899}" destId="{BDB448E1-A9B1-43B7-A04C-F9C066349AD4}" srcOrd="0" destOrd="0" presId="urn:microsoft.com/office/officeart/2005/8/layout/orgChart1"/>
    <dgm:cxn modelId="{7A4FE6D5-62BA-4EC6-8E91-DCFF02DB6594}" type="presParOf" srcId="{BDB448E1-A9B1-43B7-A04C-F9C066349AD4}" destId="{D45625F5-B0C5-4A95-8D5E-C5322DA5C97C}" srcOrd="0" destOrd="0" presId="urn:microsoft.com/office/officeart/2005/8/layout/orgChart1"/>
    <dgm:cxn modelId="{779850EC-9FE0-4F7E-9A40-531A8F940939}" type="presParOf" srcId="{BDB448E1-A9B1-43B7-A04C-F9C066349AD4}" destId="{D75BE134-6DD9-456C-B279-668D24090B29}" srcOrd="1" destOrd="0" presId="urn:microsoft.com/office/officeart/2005/8/layout/orgChart1"/>
    <dgm:cxn modelId="{35591A6F-1640-457C-A2C0-54C1A41A74F8}" type="presParOf" srcId="{495079DF-E558-4498-B849-74CBA0E80899}" destId="{0C86A9F7-B5A6-4406-A726-7202E5A43A49}" srcOrd="1" destOrd="0" presId="urn:microsoft.com/office/officeart/2005/8/layout/orgChart1"/>
    <dgm:cxn modelId="{486FB4AE-63B9-442F-BC45-687BF52CBFAA}" type="presParOf" srcId="{495079DF-E558-4498-B849-74CBA0E80899}" destId="{E77DB1FC-012B-42CA-817A-CE5F59FEF432}" srcOrd="2" destOrd="0" presId="urn:microsoft.com/office/officeart/2005/8/layout/orgChart1"/>
    <dgm:cxn modelId="{6E501925-787C-4EB7-8E15-5C56087A4AF4}" type="presParOf" srcId="{CAB95464-910D-4710-B05F-C1480646801F}" destId="{4ECF3A2C-6ED6-41B8-9B0C-F65FA26CF5B4}" srcOrd="2" destOrd="0" presId="urn:microsoft.com/office/officeart/2005/8/layout/orgChart1"/>
    <dgm:cxn modelId="{61E25EC9-B5B0-4158-B397-14C1BE2FAEE0}" type="presParOf" srcId="{CAB95464-910D-4710-B05F-C1480646801F}" destId="{C1A1C379-E83A-48AF-BE87-D5D988180485}" srcOrd="3" destOrd="0" presId="urn:microsoft.com/office/officeart/2005/8/layout/orgChart1"/>
    <dgm:cxn modelId="{5C2862CD-90C4-4430-9AFC-E3CE34B79350}" type="presParOf" srcId="{C1A1C379-E83A-48AF-BE87-D5D988180485}" destId="{7DB632B8-5D2E-4487-8553-3E3C9C49B9B5}" srcOrd="0" destOrd="0" presId="urn:microsoft.com/office/officeart/2005/8/layout/orgChart1"/>
    <dgm:cxn modelId="{C760784E-A7D2-4374-97B5-D4CA0058717B}" type="presParOf" srcId="{7DB632B8-5D2E-4487-8553-3E3C9C49B9B5}" destId="{64239746-46AD-4723-883E-2D8006853CD9}" srcOrd="0" destOrd="0" presId="urn:microsoft.com/office/officeart/2005/8/layout/orgChart1"/>
    <dgm:cxn modelId="{C034CA67-78A1-4299-B9C7-AEF2AB00C92B}" type="presParOf" srcId="{7DB632B8-5D2E-4487-8553-3E3C9C49B9B5}" destId="{B8AA940F-8B5A-4397-B076-67BC6A24F99F}" srcOrd="1" destOrd="0" presId="urn:microsoft.com/office/officeart/2005/8/layout/orgChart1"/>
    <dgm:cxn modelId="{722A07F8-01C0-4026-91A2-C7B00BDF93CE}" type="presParOf" srcId="{C1A1C379-E83A-48AF-BE87-D5D988180485}" destId="{DBFA699F-F286-4C48-A5F2-17F955147C39}" srcOrd="1" destOrd="0" presId="urn:microsoft.com/office/officeart/2005/8/layout/orgChart1"/>
    <dgm:cxn modelId="{23CFFD79-E297-4C81-BB18-0F1125E28BE0}" type="presParOf" srcId="{C1A1C379-E83A-48AF-BE87-D5D988180485}" destId="{E93B682B-B74C-4DF2-BE9F-3E853C5A16ED}" srcOrd="2" destOrd="0" presId="urn:microsoft.com/office/officeart/2005/8/layout/orgChart1"/>
    <dgm:cxn modelId="{ECA3FA5B-83A6-4AB6-A5CC-6E58C76F0440}" type="presParOf" srcId="{41AA94EE-4565-47B0-8D63-0ACC6275D1F4}" destId="{17D84334-2D45-4135-B022-FCCAD02D44E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1F234-1D75-463C-835D-1F3BF80FB7D8}" type="doc">
      <dgm:prSet loTypeId="urn:microsoft.com/office/officeart/2005/8/layout/hProcess7" loCatId="process" qsTypeId="urn:microsoft.com/office/officeart/2005/8/quickstyle/simple3" qsCatId="simple" csTypeId="urn:microsoft.com/office/officeart/2005/8/colors/accent1_2" csCatId="accent1" phldr="1"/>
      <dgm:spPr/>
      <dgm:t>
        <a:bodyPr/>
        <a:lstStyle/>
        <a:p>
          <a:endParaRPr lang="es-EC"/>
        </a:p>
      </dgm:t>
    </dgm:pt>
    <dgm:pt modelId="{67E2E5F9-2D4A-45D5-BAF3-4381771C344D}">
      <dgm:prSet phldrT="[Texto]"/>
      <dgm:spPr/>
      <dgm:t>
        <a:bodyPr/>
        <a:lstStyle/>
        <a:p>
          <a:r>
            <a:rPr lang="es-EC" dirty="0" smtClean="0"/>
            <a:t>Falta de laboratorio</a:t>
          </a:r>
          <a:endParaRPr lang="es-EC" dirty="0"/>
        </a:p>
      </dgm:t>
    </dgm:pt>
    <dgm:pt modelId="{5A5D748D-6777-4319-8D3E-9C98A2268028}" type="parTrans" cxnId="{C0C1AB4F-E8B3-491B-98DC-D78B3B7F4848}">
      <dgm:prSet/>
      <dgm:spPr/>
      <dgm:t>
        <a:bodyPr/>
        <a:lstStyle/>
        <a:p>
          <a:endParaRPr lang="es-EC"/>
        </a:p>
      </dgm:t>
    </dgm:pt>
    <dgm:pt modelId="{B00C138E-D85A-4455-891F-2D84A360141B}" type="sibTrans" cxnId="{C0C1AB4F-E8B3-491B-98DC-D78B3B7F4848}">
      <dgm:prSet/>
      <dgm:spPr/>
      <dgm:t>
        <a:bodyPr/>
        <a:lstStyle/>
        <a:p>
          <a:endParaRPr lang="es-EC"/>
        </a:p>
      </dgm:t>
    </dgm:pt>
    <dgm:pt modelId="{02D063BC-5D1F-4172-9F22-5BC14F32EAA6}">
      <dgm:prSet phldrT="[Texto]"/>
      <dgm:spPr/>
      <dgm:t>
        <a:bodyPr/>
        <a:lstStyle/>
        <a:p>
          <a:pPr algn="ctr"/>
          <a:r>
            <a:rPr lang="es-EC" dirty="0" smtClean="0"/>
            <a:t>Permisividad alimenticia con respecto a la miel de abeja</a:t>
          </a:r>
          <a:endParaRPr lang="es-EC" dirty="0"/>
        </a:p>
      </dgm:t>
    </dgm:pt>
    <dgm:pt modelId="{46AB703A-C56A-48B9-B4ED-61BA74033287}" type="parTrans" cxnId="{66D0CFFC-AB20-4819-8217-C675D3C323AA}">
      <dgm:prSet/>
      <dgm:spPr/>
      <dgm:t>
        <a:bodyPr/>
        <a:lstStyle/>
        <a:p>
          <a:endParaRPr lang="es-EC"/>
        </a:p>
      </dgm:t>
    </dgm:pt>
    <dgm:pt modelId="{FE766773-4A63-471D-B351-8887B749D309}" type="sibTrans" cxnId="{66D0CFFC-AB20-4819-8217-C675D3C323AA}">
      <dgm:prSet/>
      <dgm:spPr/>
      <dgm:t>
        <a:bodyPr/>
        <a:lstStyle/>
        <a:p>
          <a:endParaRPr lang="es-EC"/>
        </a:p>
      </dgm:t>
    </dgm:pt>
    <dgm:pt modelId="{E576C4BC-ADB2-4B83-AE22-8A7122E8E2A0}">
      <dgm:prSet phldrT="[Texto]"/>
      <dgm:spPr>
        <a:solidFill>
          <a:srgbClr val="00B0F0"/>
        </a:solidFill>
      </dgm:spPr>
      <dgm:t>
        <a:bodyPr/>
        <a:lstStyle/>
        <a:p>
          <a:r>
            <a:rPr lang="es-EC" dirty="0" smtClean="0"/>
            <a:t>INEN = CODEX</a:t>
          </a:r>
          <a:endParaRPr lang="es-EC" dirty="0"/>
        </a:p>
      </dgm:t>
    </dgm:pt>
    <dgm:pt modelId="{FA67E841-E462-432F-97FC-DDA69C95740E}" type="parTrans" cxnId="{D53DD5DD-EEFE-48BE-8633-D3DC8D1960C4}">
      <dgm:prSet/>
      <dgm:spPr/>
      <dgm:t>
        <a:bodyPr/>
        <a:lstStyle/>
        <a:p>
          <a:endParaRPr lang="es-EC"/>
        </a:p>
      </dgm:t>
    </dgm:pt>
    <dgm:pt modelId="{3812B1E6-096D-4896-BCE1-DC0FDBE22DF8}" type="sibTrans" cxnId="{D53DD5DD-EEFE-48BE-8633-D3DC8D1960C4}">
      <dgm:prSet/>
      <dgm:spPr/>
      <dgm:t>
        <a:bodyPr/>
        <a:lstStyle/>
        <a:p>
          <a:endParaRPr lang="es-EC"/>
        </a:p>
      </dgm:t>
    </dgm:pt>
    <dgm:pt modelId="{8A01A411-C367-4C21-9324-03250DB59A24}">
      <dgm:prSet phldrT="[Texto]"/>
      <dgm:spPr>
        <a:solidFill>
          <a:srgbClr val="92D050"/>
        </a:solidFill>
      </dgm:spPr>
      <dgm:t>
        <a:bodyPr/>
        <a:lstStyle/>
        <a:p>
          <a:pPr algn="ctr"/>
          <a:r>
            <a:rPr lang="es-EC" dirty="0" smtClean="0"/>
            <a:t>Los parámetros son los mismos que los métodos oficiales de la AOAC</a:t>
          </a:r>
          <a:endParaRPr lang="es-EC" dirty="0"/>
        </a:p>
      </dgm:t>
    </dgm:pt>
    <dgm:pt modelId="{C7E4583E-E248-4708-805A-39391C72398E}" type="parTrans" cxnId="{8A2ABFCC-03D4-4A7C-99E6-53CE4F6486DA}">
      <dgm:prSet/>
      <dgm:spPr/>
      <dgm:t>
        <a:bodyPr/>
        <a:lstStyle/>
        <a:p>
          <a:endParaRPr lang="es-EC"/>
        </a:p>
      </dgm:t>
    </dgm:pt>
    <dgm:pt modelId="{0F19CC65-F5F4-4791-A7B9-F1F3B4FC91C5}" type="sibTrans" cxnId="{8A2ABFCC-03D4-4A7C-99E6-53CE4F6486DA}">
      <dgm:prSet/>
      <dgm:spPr/>
      <dgm:t>
        <a:bodyPr/>
        <a:lstStyle/>
        <a:p>
          <a:endParaRPr lang="es-EC"/>
        </a:p>
      </dgm:t>
    </dgm:pt>
    <dgm:pt modelId="{8295490E-67F7-45BF-822B-8C232DD610B7}">
      <dgm:prSet phldrT="[Texto]"/>
      <dgm:spPr/>
      <dgm:t>
        <a:bodyPr/>
        <a:lstStyle/>
        <a:p>
          <a:r>
            <a:rPr lang="es-EC" dirty="0" smtClean="0"/>
            <a:t> + Metales y Antibióticos</a:t>
          </a:r>
          <a:endParaRPr lang="es-EC" dirty="0"/>
        </a:p>
      </dgm:t>
    </dgm:pt>
    <dgm:pt modelId="{98F860FA-9320-49D1-B97C-C5DF3508345A}" type="parTrans" cxnId="{9CECBD48-53BD-4A26-AAC2-173DD263BFB0}">
      <dgm:prSet/>
      <dgm:spPr/>
      <dgm:t>
        <a:bodyPr/>
        <a:lstStyle/>
        <a:p>
          <a:endParaRPr lang="es-EC"/>
        </a:p>
      </dgm:t>
    </dgm:pt>
    <dgm:pt modelId="{14394DCF-A778-48D1-9A86-797EFA4DD67B}" type="sibTrans" cxnId="{9CECBD48-53BD-4A26-AAC2-173DD263BFB0}">
      <dgm:prSet/>
      <dgm:spPr/>
      <dgm:t>
        <a:bodyPr/>
        <a:lstStyle/>
        <a:p>
          <a:endParaRPr lang="es-EC"/>
        </a:p>
      </dgm:t>
    </dgm:pt>
    <dgm:pt modelId="{02C173BC-2C95-4DFF-A53A-27991D719ADF}">
      <dgm:prSet phldrT="[Texto]"/>
      <dgm:spPr/>
      <dgm:t>
        <a:bodyPr/>
        <a:lstStyle/>
        <a:p>
          <a:pPr algn="ctr"/>
          <a:r>
            <a:rPr lang="es-EC" dirty="0" smtClean="0"/>
            <a:t>Los resultados indican que solo el 50% cumple con todos los parámetros.</a:t>
          </a:r>
          <a:endParaRPr lang="es-EC" dirty="0"/>
        </a:p>
      </dgm:t>
    </dgm:pt>
    <dgm:pt modelId="{DE996076-01FC-4ACF-A79A-B986BD22FA44}" type="parTrans" cxnId="{CDFBC98C-BCFE-4A03-90C0-5A176D78DE13}">
      <dgm:prSet/>
      <dgm:spPr/>
      <dgm:t>
        <a:bodyPr/>
        <a:lstStyle/>
        <a:p>
          <a:endParaRPr lang="es-EC"/>
        </a:p>
      </dgm:t>
    </dgm:pt>
    <dgm:pt modelId="{8E69C9A8-F3DF-4D1C-A179-C61FB0A00907}" type="sibTrans" cxnId="{CDFBC98C-BCFE-4A03-90C0-5A176D78DE13}">
      <dgm:prSet/>
      <dgm:spPr/>
      <dgm:t>
        <a:bodyPr/>
        <a:lstStyle/>
        <a:p>
          <a:endParaRPr lang="es-EC"/>
        </a:p>
      </dgm:t>
    </dgm:pt>
    <dgm:pt modelId="{D7DB07A0-296B-44A7-8820-85D54C6701B7}" type="pres">
      <dgm:prSet presAssocID="{E5D1F234-1D75-463C-835D-1F3BF80FB7D8}" presName="Name0" presStyleCnt="0">
        <dgm:presLayoutVars>
          <dgm:dir/>
          <dgm:animLvl val="lvl"/>
          <dgm:resizeHandles val="exact"/>
        </dgm:presLayoutVars>
      </dgm:prSet>
      <dgm:spPr/>
      <dgm:t>
        <a:bodyPr/>
        <a:lstStyle/>
        <a:p>
          <a:endParaRPr lang="es-EC"/>
        </a:p>
      </dgm:t>
    </dgm:pt>
    <dgm:pt modelId="{33982757-1014-4BA8-AF13-754019BACA13}" type="pres">
      <dgm:prSet presAssocID="{67E2E5F9-2D4A-45D5-BAF3-4381771C344D}" presName="compositeNode" presStyleCnt="0">
        <dgm:presLayoutVars>
          <dgm:bulletEnabled val="1"/>
        </dgm:presLayoutVars>
      </dgm:prSet>
      <dgm:spPr/>
    </dgm:pt>
    <dgm:pt modelId="{7625F2FD-9247-4743-B622-79AFE3AE9617}" type="pres">
      <dgm:prSet presAssocID="{67E2E5F9-2D4A-45D5-BAF3-4381771C344D}" presName="bgRect" presStyleLbl="node1" presStyleIdx="0" presStyleCnt="3"/>
      <dgm:spPr/>
      <dgm:t>
        <a:bodyPr/>
        <a:lstStyle/>
        <a:p>
          <a:endParaRPr lang="es-EC"/>
        </a:p>
      </dgm:t>
    </dgm:pt>
    <dgm:pt modelId="{BA075FB8-8AD5-4AF9-9940-E01F688BABEB}" type="pres">
      <dgm:prSet presAssocID="{67E2E5F9-2D4A-45D5-BAF3-4381771C344D}" presName="parentNode" presStyleLbl="node1" presStyleIdx="0" presStyleCnt="3">
        <dgm:presLayoutVars>
          <dgm:chMax val="0"/>
          <dgm:bulletEnabled val="1"/>
        </dgm:presLayoutVars>
      </dgm:prSet>
      <dgm:spPr/>
      <dgm:t>
        <a:bodyPr/>
        <a:lstStyle/>
        <a:p>
          <a:endParaRPr lang="es-EC"/>
        </a:p>
      </dgm:t>
    </dgm:pt>
    <dgm:pt modelId="{A5AEF4D7-4D79-4FBC-BED5-ABDEDC2DAFB5}" type="pres">
      <dgm:prSet presAssocID="{67E2E5F9-2D4A-45D5-BAF3-4381771C344D}" presName="childNode" presStyleLbl="node1" presStyleIdx="0" presStyleCnt="3">
        <dgm:presLayoutVars>
          <dgm:bulletEnabled val="1"/>
        </dgm:presLayoutVars>
      </dgm:prSet>
      <dgm:spPr/>
      <dgm:t>
        <a:bodyPr/>
        <a:lstStyle/>
        <a:p>
          <a:endParaRPr lang="es-EC"/>
        </a:p>
      </dgm:t>
    </dgm:pt>
    <dgm:pt modelId="{9C32B815-F560-4C16-890D-0A5D904354B0}" type="pres">
      <dgm:prSet presAssocID="{B00C138E-D85A-4455-891F-2D84A360141B}" presName="hSp" presStyleCnt="0"/>
      <dgm:spPr/>
    </dgm:pt>
    <dgm:pt modelId="{6E8BB15F-3D08-4843-B5BD-58BB8AB3D140}" type="pres">
      <dgm:prSet presAssocID="{B00C138E-D85A-4455-891F-2D84A360141B}" presName="vProcSp" presStyleCnt="0"/>
      <dgm:spPr/>
    </dgm:pt>
    <dgm:pt modelId="{A3000D95-6C9C-4E3F-A50F-417478B80C08}" type="pres">
      <dgm:prSet presAssocID="{B00C138E-D85A-4455-891F-2D84A360141B}" presName="vSp1" presStyleCnt="0"/>
      <dgm:spPr/>
    </dgm:pt>
    <dgm:pt modelId="{5D413560-78D5-4405-BBC2-DDAA8693940E}" type="pres">
      <dgm:prSet presAssocID="{B00C138E-D85A-4455-891F-2D84A360141B}" presName="simulatedConn" presStyleLbl="solidFgAcc1" presStyleIdx="0" presStyleCnt="2"/>
      <dgm:spPr/>
    </dgm:pt>
    <dgm:pt modelId="{02B5946A-B09A-400F-A781-E8A266F163CB}" type="pres">
      <dgm:prSet presAssocID="{B00C138E-D85A-4455-891F-2D84A360141B}" presName="vSp2" presStyleCnt="0"/>
      <dgm:spPr/>
    </dgm:pt>
    <dgm:pt modelId="{71655C5E-5904-4809-817A-F146AEE604D0}" type="pres">
      <dgm:prSet presAssocID="{B00C138E-D85A-4455-891F-2D84A360141B}" presName="sibTrans" presStyleCnt="0"/>
      <dgm:spPr/>
    </dgm:pt>
    <dgm:pt modelId="{A4212DD1-F0F7-4545-9FA6-D4943E208611}" type="pres">
      <dgm:prSet presAssocID="{E576C4BC-ADB2-4B83-AE22-8A7122E8E2A0}" presName="compositeNode" presStyleCnt="0">
        <dgm:presLayoutVars>
          <dgm:bulletEnabled val="1"/>
        </dgm:presLayoutVars>
      </dgm:prSet>
      <dgm:spPr/>
    </dgm:pt>
    <dgm:pt modelId="{6649409E-AB2B-4882-9EB3-4E0B67C9002F}" type="pres">
      <dgm:prSet presAssocID="{E576C4BC-ADB2-4B83-AE22-8A7122E8E2A0}" presName="bgRect" presStyleLbl="node1" presStyleIdx="1" presStyleCnt="3"/>
      <dgm:spPr/>
      <dgm:t>
        <a:bodyPr/>
        <a:lstStyle/>
        <a:p>
          <a:endParaRPr lang="es-EC"/>
        </a:p>
      </dgm:t>
    </dgm:pt>
    <dgm:pt modelId="{750BA97E-9674-472A-A5F6-FC7B649A8A86}" type="pres">
      <dgm:prSet presAssocID="{E576C4BC-ADB2-4B83-AE22-8A7122E8E2A0}" presName="parentNode" presStyleLbl="node1" presStyleIdx="1" presStyleCnt="3">
        <dgm:presLayoutVars>
          <dgm:chMax val="0"/>
          <dgm:bulletEnabled val="1"/>
        </dgm:presLayoutVars>
      </dgm:prSet>
      <dgm:spPr/>
      <dgm:t>
        <a:bodyPr/>
        <a:lstStyle/>
        <a:p>
          <a:endParaRPr lang="es-EC"/>
        </a:p>
      </dgm:t>
    </dgm:pt>
    <dgm:pt modelId="{526E93EB-49CF-4A5D-846F-933D0BA0AD27}" type="pres">
      <dgm:prSet presAssocID="{E576C4BC-ADB2-4B83-AE22-8A7122E8E2A0}" presName="childNode" presStyleLbl="node1" presStyleIdx="1" presStyleCnt="3">
        <dgm:presLayoutVars>
          <dgm:bulletEnabled val="1"/>
        </dgm:presLayoutVars>
      </dgm:prSet>
      <dgm:spPr/>
      <dgm:t>
        <a:bodyPr/>
        <a:lstStyle/>
        <a:p>
          <a:endParaRPr lang="es-EC"/>
        </a:p>
      </dgm:t>
    </dgm:pt>
    <dgm:pt modelId="{A1DF9AFA-1125-4112-A708-D468333965A2}" type="pres">
      <dgm:prSet presAssocID="{3812B1E6-096D-4896-BCE1-DC0FDBE22DF8}" presName="hSp" presStyleCnt="0"/>
      <dgm:spPr/>
    </dgm:pt>
    <dgm:pt modelId="{05FAC5F3-FEAD-40F1-B70A-F19DC222B722}" type="pres">
      <dgm:prSet presAssocID="{3812B1E6-096D-4896-BCE1-DC0FDBE22DF8}" presName="vProcSp" presStyleCnt="0"/>
      <dgm:spPr/>
    </dgm:pt>
    <dgm:pt modelId="{42877A66-B894-444C-B279-69B91B5B7143}" type="pres">
      <dgm:prSet presAssocID="{3812B1E6-096D-4896-BCE1-DC0FDBE22DF8}" presName="vSp1" presStyleCnt="0"/>
      <dgm:spPr/>
    </dgm:pt>
    <dgm:pt modelId="{EBE3A2EC-73DE-47E1-87C5-E535C6445449}" type="pres">
      <dgm:prSet presAssocID="{3812B1E6-096D-4896-BCE1-DC0FDBE22DF8}" presName="simulatedConn" presStyleLbl="solidFgAcc1" presStyleIdx="1" presStyleCnt="2"/>
      <dgm:spPr/>
    </dgm:pt>
    <dgm:pt modelId="{2034D0AD-F254-4A0E-9076-5F15D763C88D}" type="pres">
      <dgm:prSet presAssocID="{3812B1E6-096D-4896-BCE1-DC0FDBE22DF8}" presName="vSp2" presStyleCnt="0"/>
      <dgm:spPr/>
    </dgm:pt>
    <dgm:pt modelId="{0452B314-2D2C-4781-8009-FA46CABD6679}" type="pres">
      <dgm:prSet presAssocID="{3812B1E6-096D-4896-BCE1-DC0FDBE22DF8}" presName="sibTrans" presStyleCnt="0"/>
      <dgm:spPr/>
    </dgm:pt>
    <dgm:pt modelId="{115DE557-FA1F-4E65-B4D7-E1A66C772BDE}" type="pres">
      <dgm:prSet presAssocID="{8295490E-67F7-45BF-822B-8C232DD610B7}" presName="compositeNode" presStyleCnt="0">
        <dgm:presLayoutVars>
          <dgm:bulletEnabled val="1"/>
        </dgm:presLayoutVars>
      </dgm:prSet>
      <dgm:spPr/>
    </dgm:pt>
    <dgm:pt modelId="{409CA44A-3C43-4614-B53A-77F01721A944}" type="pres">
      <dgm:prSet presAssocID="{8295490E-67F7-45BF-822B-8C232DD610B7}" presName="bgRect" presStyleLbl="node1" presStyleIdx="2" presStyleCnt="3"/>
      <dgm:spPr/>
      <dgm:t>
        <a:bodyPr/>
        <a:lstStyle/>
        <a:p>
          <a:endParaRPr lang="es-EC"/>
        </a:p>
      </dgm:t>
    </dgm:pt>
    <dgm:pt modelId="{DC0B17E6-FB09-4600-A4BA-601E5A9BB817}" type="pres">
      <dgm:prSet presAssocID="{8295490E-67F7-45BF-822B-8C232DD610B7}" presName="parentNode" presStyleLbl="node1" presStyleIdx="2" presStyleCnt="3">
        <dgm:presLayoutVars>
          <dgm:chMax val="0"/>
          <dgm:bulletEnabled val="1"/>
        </dgm:presLayoutVars>
      </dgm:prSet>
      <dgm:spPr/>
      <dgm:t>
        <a:bodyPr/>
        <a:lstStyle/>
        <a:p>
          <a:endParaRPr lang="es-EC"/>
        </a:p>
      </dgm:t>
    </dgm:pt>
    <dgm:pt modelId="{DEFA6D8C-46EE-436F-B627-7E0E5BE58ECA}" type="pres">
      <dgm:prSet presAssocID="{8295490E-67F7-45BF-822B-8C232DD610B7}" presName="childNode" presStyleLbl="node1" presStyleIdx="2" presStyleCnt="3">
        <dgm:presLayoutVars>
          <dgm:bulletEnabled val="1"/>
        </dgm:presLayoutVars>
      </dgm:prSet>
      <dgm:spPr/>
      <dgm:t>
        <a:bodyPr/>
        <a:lstStyle/>
        <a:p>
          <a:endParaRPr lang="es-EC"/>
        </a:p>
      </dgm:t>
    </dgm:pt>
  </dgm:ptLst>
  <dgm:cxnLst>
    <dgm:cxn modelId="{D53DD5DD-EEFE-48BE-8633-D3DC8D1960C4}" srcId="{E5D1F234-1D75-463C-835D-1F3BF80FB7D8}" destId="{E576C4BC-ADB2-4B83-AE22-8A7122E8E2A0}" srcOrd="1" destOrd="0" parTransId="{FA67E841-E462-432F-97FC-DDA69C95740E}" sibTransId="{3812B1E6-096D-4896-BCE1-DC0FDBE22DF8}"/>
    <dgm:cxn modelId="{843D063E-8825-4624-B53B-6ED0733D3157}" type="presOf" srcId="{02C173BC-2C95-4DFF-A53A-27991D719ADF}" destId="{DEFA6D8C-46EE-436F-B627-7E0E5BE58ECA}" srcOrd="0" destOrd="0" presId="urn:microsoft.com/office/officeart/2005/8/layout/hProcess7"/>
    <dgm:cxn modelId="{6C214B89-8390-4C40-B10D-45AF026CC5A5}" type="presOf" srcId="{E5D1F234-1D75-463C-835D-1F3BF80FB7D8}" destId="{D7DB07A0-296B-44A7-8820-85D54C6701B7}" srcOrd="0" destOrd="0" presId="urn:microsoft.com/office/officeart/2005/8/layout/hProcess7"/>
    <dgm:cxn modelId="{C0C1AB4F-E8B3-491B-98DC-D78B3B7F4848}" srcId="{E5D1F234-1D75-463C-835D-1F3BF80FB7D8}" destId="{67E2E5F9-2D4A-45D5-BAF3-4381771C344D}" srcOrd="0" destOrd="0" parTransId="{5A5D748D-6777-4319-8D3E-9C98A2268028}" sibTransId="{B00C138E-D85A-4455-891F-2D84A360141B}"/>
    <dgm:cxn modelId="{9CECBD48-53BD-4A26-AAC2-173DD263BFB0}" srcId="{E5D1F234-1D75-463C-835D-1F3BF80FB7D8}" destId="{8295490E-67F7-45BF-822B-8C232DD610B7}" srcOrd="2" destOrd="0" parTransId="{98F860FA-9320-49D1-B97C-C5DF3508345A}" sibTransId="{14394DCF-A778-48D1-9A86-797EFA4DD67B}"/>
    <dgm:cxn modelId="{243C793C-1D6C-4A86-B44A-488999047AA2}" type="presOf" srcId="{8295490E-67F7-45BF-822B-8C232DD610B7}" destId="{409CA44A-3C43-4614-B53A-77F01721A944}" srcOrd="0" destOrd="0" presId="urn:microsoft.com/office/officeart/2005/8/layout/hProcess7"/>
    <dgm:cxn modelId="{25259B55-5B38-4C02-BA44-A0970379DD72}" type="presOf" srcId="{8A01A411-C367-4C21-9324-03250DB59A24}" destId="{526E93EB-49CF-4A5D-846F-933D0BA0AD27}" srcOrd="0" destOrd="0" presId="urn:microsoft.com/office/officeart/2005/8/layout/hProcess7"/>
    <dgm:cxn modelId="{8B19D7CA-4BE2-49BE-B391-C5122567957B}" type="presOf" srcId="{E576C4BC-ADB2-4B83-AE22-8A7122E8E2A0}" destId="{6649409E-AB2B-4882-9EB3-4E0B67C9002F}" srcOrd="0" destOrd="0" presId="urn:microsoft.com/office/officeart/2005/8/layout/hProcess7"/>
    <dgm:cxn modelId="{CDFBC98C-BCFE-4A03-90C0-5A176D78DE13}" srcId="{8295490E-67F7-45BF-822B-8C232DD610B7}" destId="{02C173BC-2C95-4DFF-A53A-27991D719ADF}" srcOrd="0" destOrd="0" parTransId="{DE996076-01FC-4ACF-A79A-B986BD22FA44}" sibTransId="{8E69C9A8-F3DF-4D1C-A179-C61FB0A00907}"/>
    <dgm:cxn modelId="{BAA69269-9EC6-437C-81A1-5547829514B1}" type="presOf" srcId="{67E2E5F9-2D4A-45D5-BAF3-4381771C344D}" destId="{7625F2FD-9247-4743-B622-79AFE3AE9617}" srcOrd="0" destOrd="0" presId="urn:microsoft.com/office/officeart/2005/8/layout/hProcess7"/>
    <dgm:cxn modelId="{68310FCB-EF0C-4493-B760-9E5B23F060C8}" type="presOf" srcId="{02D063BC-5D1F-4172-9F22-5BC14F32EAA6}" destId="{A5AEF4D7-4D79-4FBC-BED5-ABDEDC2DAFB5}" srcOrd="0" destOrd="0" presId="urn:microsoft.com/office/officeart/2005/8/layout/hProcess7"/>
    <dgm:cxn modelId="{66D0CFFC-AB20-4819-8217-C675D3C323AA}" srcId="{67E2E5F9-2D4A-45D5-BAF3-4381771C344D}" destId="{02D063BC-5D1F-4172-9F22-5BC14F32EAA6}" srcOrd="0" destOrd="0" parTransId="{46AB703A-C56A-48B9-B4ED-61BA74033287}" sibTransId="{FE766773-4A63-471D-B351-8887B749D309}"/>
    <dgm:cxn modelId="{6F74C567-5E6A-4F7A-B370-15001046AE91}" type="presOf" srcId="{67E2E5F9-2D4A-45D5-BAF3-4381771C344D}" destId="{BA075FB8-8AD5-4AF9-9940-E01F688BABEB}" srcOrd="1" destOrd="0" presId="urn:microsoft.com/office/officeart/2005/8/layout/hProcess7"/>
    <dgm:cxn modelId="{080E482A-CDFD-4045-BA93-B994986EE52C}" type="presOf" srcId="{E576C4BC-ADB2-4B83-AE22-8A7122E8E2A0}" destId="{750BA97E-9674-472A-A5F6-FC7B649A8A86}" srcOrd="1" destOrd="0" presId="urn:microsoft.com/office/officeart/2005/8/layout/hProcess7"/>
    <dgm:cxn modelId="{8A2ABFCC-03D4-4A7C-99E6-53CE4F6486DA}" srcId="{E576C4BC-ADB2-4B83-AE22-8A7122E8E2A0}" destId="{8A01A411-C367-4C21-9324-03250DB59A24}" srcOrd="0" destOrd="0" parTransId="{C7E4583E-E248-4708-805A-39391C72398E}" sibTransId="{0F19CC65-F5F4-4791-A7B9-F1F3B4FC91C5}"/>
    <dgm:cxn modelId="{719BECD6-34C5-46D9-9C54-E3485A02BEFA}" type="presOf" srcId="{8295490E-67F7-45BF-822B-8C232DD610B7}" destId="{DC0B17E6-FB09-4600-A4BA-601E5A9BB817}" srcOrd="1" destOrd="0" presId="urn:microsoft.com/office/officeart/2005/8/layout/hProcess7"/>
    <dgm:cxn modelId="{FDBCED12-EAD8-4035-81B3-7E0E65C43A1A}" type="presParOf" srcId="{D7DB07A0-296B-44A7-8820-85D54C6701B7}" destId="{33982757-1014-4BA8-AF13-754019BACA13}" srcOrd="0" destOrd="0" presId="urn:microsoft.com/office/officeart/2005/8/layout/hProcess7"/>
    <dgm:cxn modelId="{642506FB-4DB3-4B89-9733-C28D4B6E7394}" type="presParOf" srcId="{33982757-1014-4BA8-AF13-754019BACA13}" destId="{7625F2FD-9247-4743-B622-79AFE3AE9617}" srcOrd="0" destOrd="0" presId="urn:microsoft.com/office/officeart/2005/8/layout/hProcess7"/>
    <dgm:cxn modelId="{D60137E1-3C9C-4D59-8315-2D0F7DF5E800}" type="presParOf" srcId="{33982757-1014-4BA8-AF13-754019BACA13}" destId="{BA075FB8-8AD5-4AF9-9940-E01F688BABEB}" srcOrd="1" destOrd="0" presId="urn:microsoft.com/office/officeart/2005/8/layout/hProcess7"/>
    <dgm:cxn modelId="{8974DA3F-3947-4BDB-A206-ADB2969AFC5A}" type="presParOf" srcId="{33982757-1014-4BA8-AF13-754019BACA13}" destId="{A5AEF4D7-4D79-4FBC-BED5-ABDEDC2DAFB5}" srcOrd="2" destOrd="0" presId="urn:microsoft.com/office/officeart/2005/8/layout/hProcess7"/>
    <dgm:cxn modelId="{62FA7950-EF30-45C0-874D-56DDAE4039F1}" type="presParOf" srcId="{D7DB07A0-296B-44A7-8820-85D54C6701B7}" destId="{9C32B815-F560-4C16-890D-0A5D904354B0}" srcOrd="1" destOrd="0" presId="urn:microsoft.com/office/officeart/2005/8/layout/hProcess7"/>
    <dgm:cxn modelId="{21530909-FF0A-4AC9-AD4A-CCC1AED034A9}" type="presParOf" srcId="{D7DB07A0-296B-44A7-8820-85D54C6701B7}" destId="{6E8BB15F-3D08-4843-B5BD-58BB8AB3D140}" srcOrd="2" destOrd="0" presId="urn:microsoft.com/office/officeart/2005/8/layout/hProcess7"/>
    <dgm:cxn modelId="{CBAA3753-6E67-4E61-B19E-CA9B503F9DEF}" type="presParOf" srcId="{6E8BB15F-3D08-4843-B5BD-58BB8AB3D140}" destId="{A3000D95-6C9C-4E3F-A50F-417478B80C08}" srcOrd="0" destOrd="0" presId="urn:microsoft.com/office/officeart/2005/8/layout/hProcess7"/>
    <dgm:cxn modelId="{789D376A-116A-4BF5-AFA4-E8C0AAEDAF01}" type="presParOf" srcId="{6E8BB15F-3D08-4843-B5BD-58BB8AB3D140}" destId="{5D413560-78D5-4405-BBC2-DDAA8693940E}" srcOrd="1" destOrd="0" presId="urn:microsoft.com/office/officeart/2005/8/layout/hProcess7"/>
    <dgm:cxn modelId="{DB3EF131-868B-4465-8A06-0A4722536D02}" type="presParOf" srcId="{6E8BB15F-3D08-4843-B5BD-58BB8AB3D140}" destId="{02B5946A-B09A-400F-A781-E8A266F163CB}" srcOrd="2" destOrd="0" presId="urn:microsoft.com/office/officeart/2005/8/layout/hProcess7"/>
    <dgm:cxn modelId="{8E84BA19-CFCE-4CB9-B428-47BD8C9ACAF6}" type="presParOf" srcId="{D7DB07A0-296B-44A7-8820-85D54C6701B7}" destId="{71655C5E-5904-4809-817A-F146AEE604D0}" srcOrd="3" destOrd="0" presId="urn:microsoft.com/office/officeart/2005/8/layout/hProcess7"/>
    <dgm:cxn modelId="{8B414DA7-8133-49E0-B00A-A2C9F04AFD8C}" type="presParOf" srcId="{D7DB07A0-296B-44A7-8820-85D54C6701B7}" destId="{A4212DD1-F0F7-4545-9FA6-D4943E208611}" srcOrd="4" destOrd="0" presId="urn:microsoft.com/office/officeart/2005/8/layout/hProcess7"/>
    <dgm:cxn modelId="{0C105322-3A1F-471C-A992-02665A4792BF}" type="presParOf" srcId="{A4212DD1-F0F7-4545-9FA6-D4943E208611}" destId="{6649409E-AB2B-4882-9EB3-4E0B67C9002F}" srcOrd="0" destOrd="0" presId="urn:microsoft.com/office/officeart/2005/8/layout/hProcess7"/>
    <dgm:cxn modelId="{5371AA22-FCBA-4362-BBE4-15D96B4CC1DC}" type="presParOf" srcId="{A4212DD1-F0F7-4545-9FA6-D4943E208611}" destId="{750BA97E-9674-472A-A5F6-FC7B649A8A86}" srcOrd="1" destOrd="0" presId="urn:microsoft.com/office/officeart/2005/8/layout/hProcess7"/>
    <dgm:cxn modelId="{55F3B54D-774A-4AB1-B11D-1DEEB6DF4AE1}" type="presParOf" srcId="{A4212DD1-F0F7-4545-9FA6-D4943E208611}" destId="{526E93EB-49CF-4A5D-846F-933D0BA0AD27}" srcOrd="2" destOrd="0" presId="urn:microsoft.com/office/officeart/2005/8/layout/hProcess7"/>
    <dgm:cxn modelId="{B94C7E8E-427B-4631-93DE-140A0E2EE76C}" type="presParOf" srcId="{D7DB07A0-296B-44A7-8820-85D54C6701B7}" destId="{A1DF9AFA-1125-4112-A708-D468333965A2}" srcOrd="5" destOrd="0" presId="urn:microsoft.com/office/officeart/2005/8/layout/hProcess7"/>
    <dgm:cxn modelId="{5F10D956-515D-4BB6-B594-DF1AC00B057B}" type="presParOf" srcId="{D7DB07A0-296B-44A7-8820-85D54C6701B7}" destId="{05FAC5F3-FEAD-40F1-B70A-F19DC222B722}" srcOrd="6" destOrd="0" presId="urn:microsoft.com/office/officeart/2005/8/layout/hProcess7"/>
    <dgm:cxn modelId="{C889CFE9-3FD6-4FC8-B482-B87732BF429A}" type="presParOf" srcId="{05FAC5F3-FEAD-40F1-B70A-F19DC222B722}" destId="{42877A66-B894-444C-B279-69B91B5B7143}" srcOrd="0" destOrd="0" presId="urn:microsoft.com/office/officeart/2005/8/layout/hProcess7"/>
    <dgm:cxn modelId="{AEB52A76-2A71-4C40-8E55-650980E1A209}" type="presParOf" srcId="{05FAC5F3-FEAD-40F1-B70A-F19DC222B722}" destId="{EBE3A2EC-73DE-47E1-87C5-E535C6445449}" srcOrd="1" destOrd="0" presId="urn:microsoft.com/office/officeart/2005/8/layout/hProcess7"/>
    <dgm:cxn modelId="{9A250E6F-E43C-470C-896A-C1609C11B881}" type="presParOf" srcId="{05FAC5F3-FEAD-40F1-B70A-F19DC222B722}" destId="{2034D0AD-F254-4A0E-9076-5F15D763C88D}" srcOrd="2" destOrd="0" presId="urn:microsoft.com/office/officeart/2005/8/layout/hProcess7"/>
    <dgm:cxn modelId="{6B2224AA-EFA4-4528-9837-00C673D18D3B}" type="presParOf" srcId="{D7DB07A0-296B-44A7-8820-85D54C6701B7}" destId="{0452B314-2D2C-4781-8009-FA46CABD6679}" srcOrd="7" destOrd="0" presId="urn:microsoft.com/office/officeart/2005/8/layout/hProcess7"/>
    <dgm:cxn modelId="{DE1967B9-ECC7-4F34-A5AC-19DC45A6B763}" type="presParOf" srcId="{D7DB07A0-296B-44A7-8820-85D54C6701B7}" destId="{115DE557-FA1F-4E65-B4D7-E1A66C772BDE}" srcOrd="8" destOrd="0" presId="urn:microsoft.com/office/officeart/2005/8/layout/hProcess7"/>
    <dgm:cxn modelId="{8119900F-B6F2-44EE-A2C7-19A6D5AEAF15}" type="presParOf" srcId="{115DE557-FA1F-4E65-B4D7-E1A66C772BDE}" destId="{409CA44A-3C43-4614-B53A-77F01721A944}" srcOrd="0" destOrd="0" presId="urn:microsoft.com/office/officeart/2005/8/layout/hProcess7"/>
    <dgm:cxn modelId="{E5D4DA38-7AB4-4EEB-B80B-FE5D1F53B564}" type="presParOf" srcId="{115DE557-FA1F-4E65-B4D7-E1A66C772BDE}" destId="{DC0B17E6-FB09-4600-A4BA-601E5A9BB817}" srcOrd="1" destOrd="0" presId="urn:microsoft.com/office/officeart/2005/8/layout/hProcess7"/>
    <dgm:cxn modelId="{DF853FC2-42EF-4DFF-8E4A-FAA7D366625A}" type="presParOf" srcId="{115DE557-FA1F-4E65-B4D7-E1A66C772BDE}" destId="{DEFA6D8C-46EE-436F-B627-7E0E5BE58ECA}" srcOrd="2" destOrd="0" presId="urn:microsoft.com/office/officeart/2005/8/layout/hProcess7"/>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6B61DD-CB1E-4D8F-82BE-6CF388884E4D}">
      <dsp:nvSpPr>
        <dsp:cNvPr id="0" name=""/>
        <dsp:cNvSpPr/>
      </dsp:nvSpPr>
      <dsp:spPr>
        <a:xfrm>
          <a:off x="1440160" y="0"/>
          <a:ext cx="2445459" cy="1467275"/>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Técnicas comunes que solo evalúan solo una parte puntual</a:t>
          </a:r>
          <a:endParaRPr lang="es-EC" sz="1800" kern="1200" dirty="0"/>
        </a:p>
      </dsp:txBody>
      <dsp:txXfrm>
        <a:off x="1440160" y="0"/>
        <a:ext cx="2445459" cy="1467275"/>
      </dsp:txXfrm>
    </dsp:sp>
    <dsp:sp modelId="{74054EF9-73EE-4B03-A3D3-5663CA3C073A}">
      <dsp:nvSpPr>
        <dsp:cNvPr id="0" name=""/>
        <dsp:cNvSpPr/>
      </dsp:nvSpPr>
      <dsp:spPr>
        <a:xfrm>
          <a:off x="4104463" y="0"/>
          <a:ext cx="2445459" cy="1467275"/>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Miel genera una variedad de beneficios. </a:t>
          </a:r>
          <a:endParaRPr lang="es-EC" sz="1800" kern="1200" dirty="0"/>
        </a:p>
      </dsp:txBody>
      <dsp:txXfrm>
        <a:off x="4104463" y="0"/>
        <a:ext cx="2445459" cy="1467275"/>
      </dsp:txXfrm>
    </dsp:sp>
    <dsp:sp modelId="{03C707AD-A75C-48B5-8FA8-650B6D8DD8A8}">
      <dsp:nvSpPr>
        <dsp:cNvPr id="0" name=""/>
        <dsp:cNvSpPr/>
      </dsp:nvSpPr>
      <dsp:spPr>
        <a:xfrm>
          <a:off x="2736302" y="3384379"/>
          <a:ext cx="2445459" cy="1467275"/>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Ventajas de bajo costo, fácil manejo y  muestreo selectivo limitado a una superficie de varios kilómetros.</a:t>
          </a:r>
          <a:endParaRPr lang="es-EC" sz="1800" kern="1200" dirty="0"/>
        </a:p>
      </dsp:txBody>
      <dsp:txXfrm>
        <a:off x="2736302" y="3384379"/>
        <a:ext cx="2445459" cy="1467275"/>
      </dsp:txXfrm>
    </dsp:sp>
    <dsp:sp modelId="{8706179E-DE5C-4417-81D3-1B8ED080C6AC}">
      <dsp:nvSpPr>
        <dsp:cNvPr id="0" name=""/>
        <dsp:cNvSpPr/>
      </dsp:nvSpPr>
      <dsp:spPr>
        <a:xfrm>
          <a:off x="4104463" y="1728191"/>
          <a:ext cx="2445459" cy="1467275"/>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Controlar su calidad e inocuidad.</a:t>
          </a:r>
          <a:endParaRPr lang="es-EC" sz="1800" kern="1200" dirty="0"/>
        </a:p>
      </dsp:txBody>
      <dsp:txXfrm>
        <a:off x="4104463" y="1728191"/>
        <a:ext cx="2445459" cy="1467275"/>
      </dsp:txXfrm>
    </dsp:sp>
    <dsp:sp modelId="{7D18DBDF-5BC6-47E5-87B1-88FCBFD83CCA}">
      <dsp:nvSpPr>
        <dsp:cNvPr id="0" name=""/>
        <dsp:cNvSpPr/>
      </dsp:nvSpPr>
      <dsp:spPr>
        <a:xfrm>
          <a:off x="1440160" y="1728186"/>
          <a:ext cx="2445459" cy="1467275"/>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Permite integrar el flujo de contaminantes en el tiempo que se ven expuestos a las abejas y sus productos.</a:t>
          </a:r>
          <a:endParaRPr lang="es-EC" sz="1800" kern="1200" dirty="0"/>
        </a:p>
      </dsp:txBody>
      <dsp:txXfrm>
        <a:off x="1440160" y="1728186"/>
        <a:ext cx="2445459" cy="14672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229349-84D2-4384-B643-4C4A3447189F}">
      <dsp:nvSpPr>
        <dsp:cNvPr id="0" name=""/>
        <dsp:cNvSpPr/>
      </dsp:nvSpPr>
      <dsp:spPr>
        <a:xfrm>
          <a:off x="3998300" y="1440158"/>
          <a:ext cx="3380101" cy="919853"/>
        </a:xfrm>
        <a:custGeom>
          <a:avLst/>
          <a:gdLst/>
          <a:ahLst/>
          <a:cxnLst/>
          <a:rect l="0" t="0" r="0" b="0"/>
          <a:pathLst>
            <a:path>
              <a:moveTo>
                <a:pt x="0" y="0"/>
              </a:moveTo>
              <a:lnTo>
                <a:pt x="0" y="774783"/>
              </a:lnTo>
              <a:lnTo>
                <a:pt x="3380101" y="774783"/>
              </a:lnTo>
              <a:lnTo>
                <a:pt x="3380101" y="919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87DF7-6C2A-4201-B3A9-B34F38278C12}">
      <dsp:nvSpPr>
        <dsp:cNvPr id="0" name=""/>
        <dsp:cNvSpPr/>
      </dsp:nvSpPr>
      <dsp:spPr>
        <a:xfrm>
          <a:off x="3998300" y="1440158"/>
          <a:ext cx="1708343" cy="919853"/>
        </a:xfrm>
        <a:custGeom>
          <a:avLst/>
          <a:gdLst/>
          <a:ahLst/>
          <a:cxnLst/>
          <a:rect l="0" t="0" r="0" b="0"/>
          <a:pathLst>
            <a:path>
              <a:moveTo>
                <a:pt x="0" y="0"/>
              </a:moveTo>
              <a:lnTo>
                <a:pt x="0" y="774783"/>
              </a:lnTo>
              <a:lnTo>
                <a:pt x="1708343" y="774783"/>
              </a:lnTo>
              <a:lnTo>
                <a:pt x="1708343" y="919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AEAAFD-166F-4735-A72E-574746A5682C}">
      <dsp:nvSpPr>
        <dsp:cNvPr id="0" name=""/>
        <dsp:cNvSpPr/>
      </dsp:nvSpPr>
      <dsp:spPr>
        <a:xfrm>
          <a:off x="3952580" y="1440158"/>
          <a:ext cx="91440" cy="919853"/>
        </a:xfrm>
        <a:custGeom>
          <a:avLst/>
          <a:gdLst/>
          <a:ahLst/>
          <a:cxnLst/>
          <a:rect l="0" t="0" r="0" b="0"/>
          <a:pathLst>
            <a:path>
              <a:moveTo>
                <a:pt x="45720" y="0"/>
              </a:moveTo>
              <a:lnTo>
                <a:pt x="45720" y="774783"/>
              </a:lnTo>
              <a:lnTo>
                <a:pt x="82305" y="774783"/>
              </a:lnTo>
              <a:lnTo>
                <a:pt x="82305" y="919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B82B9-773A-4F76-88C2-8B24C18C8D9A}">
      <dsp:nvSpPr>
        <dsp:cNvPr id="0" name=""/>
        <dsp:cNvSpPr/>
      </dsp:nvSpPr>
      <dsp:spPr>
        <a:xfrm>
          <a:off x="2363127" y="1440158"/>
          <a:ext cx="1635172" cy="919853"/>
        </a:xfrm>
        <a:custGeom>
          <a:avLst/>
          <a:gdLst/>
          <a:ahLst/>
          <a:cxnLst/>
          <a:rect l="0" t="0" r="0" b="0"/>
          <a:pathLst>
            <a:path>
              <a:moveTo>
                <a:pt x="1635172" y="0"/>
              </a:moveTo>
              <a:lnTo>
                <a:pt x="1635172" y="774783"/>
              </a:lnTo>
              <a:lnTo>
                <a:pt x="0" y="774783"/>
              </a:lnTo>
              <a:lnTo>
                <a:pt x="0" y="919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D97C48-44FE-464B-87A2-AAF2D8E90913}">
      <dsp:nvSpPr>
        <dsp:cNvPr id="0" name=""/>
        <dsp:cNvSpPr/>
      </dsp:nvSpPr>
      <dsp:spPr>
        <a:xfrm>
          <a:off x="691369" y="1440158"/>
          <a:ext cx="3306931" cy="919853"/>
        </a:xfrm>
        <a:custGeom>
          <a:avLst/>
          <a:gdLst/>
          <a:ahLst/>
          <a:cxnLst/>
          <a:rect l="0" t="0" r="0" b="0"/>
          <a:pathLst>
            <a:path>
              <a:moveTo>
                <a:pt x="3306931" y="0"/>
              </a:moveTo>
              <a:lnTo>
                <a:pt x="3306931" y="774783"/>
              </a:lnTo>
              <a:lnTo>
                <a:pt x="0" y="774783"/>
              </a:lnTo>
              <a:lnTo>
                <a:pt x="0" y="919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3D62F-7F09-472E-947F-F088196A170B}">
      <dsp:nvSpPr>
        <dsp:cNvPr id="0" name=""/>
        <dsp:cNvSpPr/>
      </dsp:nvSpPr>
      <dsp:spPr>
        <a:xfrm>
          <a:off x="3024335" y="952357"/>
          <a:ext cx="1947929" cy="487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Parámetros</a:t>
          </a:r>
          <a:endParaRPr lang="es-EC" sz="2200" kern="1200" dirty="0"/>
        </a:p>
      </dsp:txBody>
      <dsp:txXfrm>
        <a:off x="3024335" y="952357"/>
        <a:ext cx="1947929" cy="487801"/>
      </dsp:txXfrm>
    </dsp:sp>
    <dsp:sp modelId="{C6AECFEC-FD9C-46B1-A696-C7EA1EFFB4B0}">
      <dsp:nvSpPr>
        <dsp:cNvPr id="0" name=""/>
        <dsp:cNvSpPr/>
      </dsp:nvSpPr>
      <dsp:spPr>
        <a:xfrm>
          <a:off x="560" y="2360012"/>
          <a:ext cx="1381618" cy="126687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Humedad</a:t>
          </a:r>
          <a:endParaRPr lang="es-EC" sz="2200" kern="1200" dirty="0"/>
        </a:p>
      </dsp:txBody>
      <dsp:txXfrm>
        <a:off x="560" y="2360012"/>
        <a:ext cx="1381618" cy="1266874"/>
      </dsp:txXfrm>
    </dsp:sp>
    <dsp:sp modelId="{DB9CF3AB-7492-4776-B4AA-5FECB41CDB15}">
      <dsp:nvSpPr>
        <dsp:cNvPr id="0" name=""/>
        <dsp:cNvSpPr/>
      </dsp:nvSpPr>
      <dsp:spPr>
        <a:xfrm>
          <a:off x="1672318" y="2360012"/>
          <a:ext cx="1381618" cy="126687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Acidez</a:t>
          </a:r>
          <a:endParaRPr lang="es-EC" sz="2200" kern="1200" dirty="0"/>
        </a:p>
      </dsp:txBody>
      <dsp:txXfrm>
        <a:off x="1672318" y="2360012"/>
        <a:ext cx="1381618" cy="1266874"/>
      </dsp:txXfrm>
    </dsp:sp>
    <dsp:sp modelId="{99C42EBB-B4FC-452C-9630-62413A44AFA9}">
      <dsp:nvSpPr>
        <dsp:cNvPr id="0" name=""/>
        <dsp:cNvSpPr/>
      </dsp:nvSpPr>
      <dsp:spPr>
        <a:xfrm>
          <a:off x="3344076" y="2360012"/>
          <a:ext cx="1381618" cy="126687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Número de diastasa</a:t>
          </a:r>
          <a:endParaRPr lang="es-EC" sz="2200" kern="1200" dirty="0"/>
        </a:p>
      </dsp:txBody>
      <dsp:txXfrm>
        <a:off x="3344076" y="2360012"/>
        <a:ext cx="1381618" cy="1266874"/>
      </dsp:txXfrm>
    </dsp:sp>
    <dsp:sp modelId="{CBD22DEE-1EA5-4F53-9C83-8999FA74609E}">
      <dsp:nvSpPr>
        <dsp:cNvPr id="0" name=""/>
        <dsp:cNvSpPr/>
      </dsp:nvSpPr>
      <dsp:spPr>
        <a:xfrm>
          <a:off x="5015835" y="2360012"/>
          <a:ext cx="1381618" cy="126687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Contenido de HMF</a:t>
          </a:r>
          <a:endParaRPr lang="es-EC" sz="2200" kern="1200" dirty="0"/>
        </a:p>
      </dsp:txBody>
      <dsp:txXfrm>
        <a:off x="5015835" y="2360012"/>
        <a:ext cx="1381618" cy="1266874"/>
      </dsp:txXfrm>
    </dsp:sp>
    <dsp:sp modelId="{129EBB8F-A6B4-44F8-8580-F9C52A5A213D}">
      <dsp:nvSpPr>
        <dsp:cNvPr id="0" name=""/>
        <dsp:cNvSpPr/>
      </dsp:nvSpPr>
      <dsp:spPr>
        <a:xfrm>
          <a:off x="6687593" y="2360012"/>
          <a:ext cx="1381618" cy="126687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Azúcares reductores</a:t>
          </a:r>
          <a:endParaRPr lang="es-EC" sz="2200" kern="1200" dirty="0"/>
        </a:p>
      </dsp:txBody>
      <dsp:txXfrm>
        <a:off x="6687593" y="2360012"/>
        <a:ext cx="1381618" cy="1266874"/>
      </dsp:txXfrm>
    </dsp:sp>
    <dsp:sp modelId="{A383FA35-B935-4324-A5A5-F1D0324DBBB6}">
      <dsp:nvSpPr>
        <dsp:cNvPr id="0" name=""/>
        <dsp:cNvSpPr/>
      </dsp:nvSpPr>
      <dsp:spPr>
        <a:xfrm>
          <a:off x="1728198" y="4565774"/>
          <a:ext cx="1381618" cy="69080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Metales pesados</a:t>
          </a:r>
          <a:endParaRPr lang="es-EC" sz="2200" kern="1200" dirty="0"/>
        </a:p>
      </dsp:txBody>
      <dsp:txXfrm>
        <a:off x="1728198" y="4565774"/>
        <a:ext cx="1381618" cy="690809"/>
      </dsp:txXfrm>
    </dsp:sp>
    <dsp:sp modelId="{21572C12-21C3-4144-9C8F-B09440B155E7}">
      <dsp:nvSpPr>
        <dsp:cNvPr id="0" name=""/>
        <dsp:cNvSpPr/>
      </dsp:nvSpPr>
      <dsp:spPr>
        <a:xfrm>
          <a:off x="3456381" y="4565774"/>
          <a:ext cx="1381618" cy="69080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Antibióticos</a:t>
          </a:r>
          <a:endParaRPr lang="es-EC" sz="2200" kern="1200" dirty="0"/>
        </a:p>
      </dsp:txBody>
      <dsp:txXfrm>
        <a:off x="3456381" y="4565774"/>
        <a:ext cx="1381618" cy="6908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CF3A2C-6ED6-41B8-9B0C-F65FA26CF5B4}">
      <dsp:nvSpPr>
        <dsp:cNvPr id="0" name=""/>
        <dsp:cNvSpPr/>
      </dsp:nvSpPr>
      <dsp:spPr>
        <a:xfrm>
          <a:off x="4320480" y="1259782"/>
          <a:ext cx="2090892" cy="578138"/>
        </a:xfrm>
        <a:custGeom>
          <a:avLst/>
          <a:gdLst/>
          <a:ahLst/>
          <a:cxnLst/>
          <a:rect l="0" t="0" r="0" b="0"/>
          <a:pathLst>
            <a:path>
              <a:moveTo>
                <a:pt x="0" y="0"/>
              </a:moveTo>
              <a:lnTo>
                <a:pt x="0" y="289069"/>
              </a:lnTo>
              <a:lnTo>
                <a:pt x="2090892" y="289069"/>
              </a:lnTo>
              <a:lnTo>
                <a:pt x="2090892" y="578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77DFB-3B2B-4EFD-A1D7-28144CC2C204}">
      <dsp:nvSpPr>
        <dsp:cNvPr id="0" name=""/>
        <dsp:cNvSpPr/>
      </dsp:nvSpPr>
      <dsp:spPr>
        <a:xfrm>
          <a:off x="2229587" y="1259782"/>
          <a:ext cx="2090892" cy="578138"/>
        </a:xfrm>
        <a:custGeom>
          <a:avLst/>
          <a:gdLst/>
          <a:ahLst/>
          <a:cxnLst/>
          <a:rect l="0" t="0" r="0" b="0"/>
          <a:pathLst>
            <a:path>
              <a:moveTo>
                <a:pt x="2090892" y="0"/>
              </a:moveTo>
              <a:lnTo>
                <a:pt x="2090892" y="289069"/>
              </a:lnTo>
              <a:lnTo>
                <a:pt x="0" y="289069"/>
              </a:lnTo>
              <a:lnTo>
                <a:pt x="0" y="5781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F3BC33-1D9A-468F-B117-27CF81BE8629}">
      <dsp:nvSpPr>
        <dsp:cNvPr id="0" name=""/>
        <dsp:cNvSpPr/>
      </dsp:nvSpPr>
      <dsp:spPr>
        <a:xfrm>
          <a:off x="2906270" y="3982"/>
          <a:ext cx="2828418" cy="12557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t>VARIOS ESTUDIOS INTERNACIONALES</a:t>
          </a:r>
          <a:endParaRPr lang="es-EC" sz="2700" kern="1200" dirty="0"/>
        </a:p>
      </dsp:txBody>
      <dsp:txXfrm>
        <a:off x="2906270" y="3982"/>
        <a:ext cx="2828418" cy="1255799"/>
      </dsp:txXfrm>
    </dsp:sp>
    <dsp:sp modelId="{D45625F5-B0C5-4A95-8D5E-C5322DA5C97C}">
      <dsp:nvSpPr>
        <dsp:cNvPr id="0" name=""/>
        <dsp:cNvSpPr/>
      </dsp:nvSpPr>
      <dsp:spPr>
        <a:xfrm>
          <a:off x="427763" y="1837920"/>
          <a:ext cx="3603647" cy="2910624"/>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rPr>
            <a:t>Estudio comparativo sobre la evolución de la contaminación ambiental y miel con metales pesados</a:t>
          </a:r>
        </a:p>
        <a:p>
          <a:pPr lvl="0" algn="ctr" defTabSz="1200150">
            <a:lnSpc>
              <a:spcPct val="90000"/>
            </a:lnSpc>
            <a:spcBef>
              <a:spcPct val="0"/>
            </a:spcBef>
            <a:spcAft>
              <a:spcPct val="35000"/>
            </a:spcAft>
          </a:pPr>
          <a:r>
            <a:rPr lang="es-EC" sz="2700" kern="1200" dirty="0" smtClean="0">
              <a:solidFill>
                <a:schemeClr val="tx1"/>
              </a:solidFill>
            </a:rPr>
            <a:t> (Rumania, 2013)</a:t>
          </a:r>
          <a:endParaRPr lang="es-EC" sz="2700" kern="1200" dirty="0">
            <a:solidFill>
              <a:schemeClr val="tx1"/>
            </a:solidFill>
          </a:endParaRPr>
        </a:p>
      </dsp:txBody>
      <dsp:txXfrm>
        <a:off x="427763" y="1837920"/>
        <a:ext cx="3603647" cy="2910624"/>
      </dsp:txXfrm>
    </dsp:sp>
    <dsp:sp modelId="{64239746-46AD-4723-883E-2D8006853CD9}">
      <dsp:nvSpPr>
        <dsp:cNvPr id="0" name=""/>
        <dsp:cNvSpPr/>
      </dsp:nvSpPr>
      <dsp:spPr>
        <a:xfrm>
          <a:off x="4609549" y="1837920"/>
          <a:ext cx="3603647" cy="2910624"/>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rPr>
            <a:t>Contaminación por metales pesados (Hg, Cr, Cd y Pb) en las zonas urbanas y las reservas de vida silvestre: Las abejas como </a:t>
          </a:r>
          <a:r>
            <a:rPr lang="es-EC" sz="2700" kern="1200" dirty="0" err="1" smtClean="0">
              <a:solidFill>
                <a:schemeClr val="tx1"/>
              </a:solidFill>
            </a:rPr>
            <a:t>bioindicadores</a:t>
          </a:r>
          <a:endParaRPr lang="es-EC" sz="2700" kern="1200" dirty="0" smtClean="0">
            <a:solidFill>
              <a:schemeClr val="tx1"/>
            </a:solidFill>
          </a:endParaRPr>
        </a:p>
        <a:p>
          <a:pPr lvl="0" algn="ctr" defTabSz="1200150">
            <a:lnSpc>
              <a:spcPct val="90000"/>
            </a:lnSpc>
            <a:spcBef>
              <a:spcPct val="0"/>
            </a:spcBef>
            <a:spcAft>
              <a:spcPct val="35000"/>
            </a:spcAft>
          </a:pPr>
          <a:r>
            <a:rPr lang="es-EC" sz="2700" kern="1200" dirty="0" smtClean="0">
              <a:solidFill>
                <a:schemeClr val="tx1"/>
              </a:solidFill>
            </a:rPr>
            <a:t>(Italia, 2011)</a:t>
          </a:r>
          <a:endParaRPr lang="es-EC" sz="2700" kern="1200" dirty="0">
            <a:solidFill>
              <a:schemeClr val="tx1"/>
            </a:solidFill>
          </a:endParaRPr>
        </a:p>
      </dsp:txBody>
      <dsp:txXfrm>
        <a:off x="4609549" y="1837920"/>
        <a:ext cx="3603647" cy="29106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AE5A9D-1082-4BC9-A75B-2E0AAB0CC026}" type="datetimeFigureOut">
              <a:rPr lang="es-EC" smtClean="0"/>
              <a:pPr/>
              <a:t>04/08/2015</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050D34-330B-426A-B07E-16C9B1CA99EF}"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4B8854-2CA8-45DA-82D0-09268DCDF347}" type="datetimeFigureOut">
              <a:rPr lang="es-EC" smtClean="0"/>
              <a:pPr/>
              <a:t>04/08/2015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EAF0E-B928-42DD-BBDE-5888B08E4CDF}"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A su vez el néctar se produce por medio de la sabia del floema, transporta contaminantes que las plantas absorben del suelo. Adicionalmente a eso, la miel posee enzimas secretadas a partir de las glándulas hipofaríngeas y mandibulares de la propia abeja </a:t>
            </a:r>
            <a:endParaRPr lang="es-EC" dirty="0"/>
          </a:p>
        </p:txBody>
      </p:sp>
      <p:sp>
        <p:nvSpPr>
          <p:cNvPr id="4" name="3 Marcador de número de diapositiva"/>
          <p:cNvSpPr>
            <a:spLocks noGrp="1"/>
          </p:cNvSpPr>
          <p:nvPr>
            <p:ph type="sldNum" sz="quarter" idx="10"/>
          </p:nvPr>
        </p:nvSpPr>
        <p:spPr/>
        <p:txBody>
          <a:bodyPr/>
          <a:lstStyle/>
          <a:p>
            <a:fld id="{9F8EAF0E-B928-42DD-BBDE-5888B08E4CDF}" type="slidenum">
              <a:rPr lang="es-EC" smtClean="0"/>
              <a:pPr/>
              <a:t>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es-EC" sz="1200" b="1" i="0" u="none" strike="noStrike" cap="none" normalizeH="0" baseline="0" dirty="0" smtClean="0">
                <a:ln>
                  <a:noFill/>
                </a:ln>
                <a:solidFill>
                  <a:schemeClr val="tx1"/>
                </a:solidFill>
                <a:effectLst/>
                <a:latin typeface="+mj-lt"/>
                <a:ea typeface="Times"/>
                <a:cs typeface="Times New Roman" pitchFamily="18" charset="0"/>
              </a:rPr>
              <a:t>Tabla 1. </a:t>
            </a:r>
            <a:r>
              <a:rPr kumimoji="0" lang="es-EC" sz="1200" b="0" i="0" u="none" strike="noStrike" cap="none" normalizeH="0" baseline="0" dirty="0" smtClean="0">
                <a:ln>
                  <a:noFill/>
                </a:ln>
                <a:solidFill>
                  <a:schemeClr val="tx1"/>
                </a:solidFill>
                <a:effectLst/>
                <a:latin typeface="+mj-lt"/>
                <a:ea typeface="Times"/>
                <a:cs typeface="Times New Roman" pitchFamily="18" charset="0"/>
              </a:rPr>
              <a:t>Métodos de análisis química de la miel.</a:t>
            </a:r>
            <a:endParaRPr kumimoji="0" lang="es-EC"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s-EC" sz="1200" b="1" i="0" u="none" strike="noStrike" cap="none" normalizeH="0" baseline="0" dirty="0" smtClean="0">
                <a:ln>
                  <a:noFill/>
                </a:ln>
                <a:solidFill>
                  <a:schemeClr val="tx1"/>
                </a:solidFill>
                <a:effectLst/>
                <a:latin typeface="+mj-lt"/>
                <a:ea typeface="Times"/>
                <a:cs typeface="Times New Roman" pitchFamily="18" charset="0"/>
              </a:rPr>
              <a:t>Fuente:</a:t>
            </a:r>
            <a:r>
              <a:rPr kumimoji="0" lang="es-EC" sz="1200" b="0" i="0" u="none" strike="noStrike" cap="none" normalizeH="0" baseline="0" dirty="0" smtClean="0">
                <a:ln>
                  <a:noFill/>
                </a:ln>
                <a:solidFill>
                  <a:schemeClr val="tx1"/>
                </a:solidFill>
                <a:effectLst/>
                <a:latin typeface="+mj-lt"/>
                <a:ea typeface="Times"/>
                <a:cs typeface="Times New Roman" pitchFamily="18" charset="0"/>
              </a:rPr>
              <a:t> Laboratorio privado </a:t>
            </a:r>
            <a:r>
              <a:rPr kumimoji="0" lang="es-EC" sz="1200" b="0" i="0" u="none" strike="noStrike" cap="none" normalizeH="0" baseline="0" dirty="0" err="1" smtClean="0">
                <a:ln>
                  <a:noFill/>
                </a:ln>
                <a:solidFill>
                  <a:schemeClr val="tx1"/>
                </a:solidFill>
                <a:effectLst/>
                <a:latin typeface="+mj-lt"/>
                <a:ea typeface="Times"/>
                <a:cs typeface="Times New Roman" pitchFamily="18" charset="0"/>
              </a:rPr>
              <a:t>Labolab</a:t>
            </a:r>
            <a:r>
              <a:rPr kumimoji="0" lang="es-EC" sz="1200" b="0" i="0" u="none" strike="noStrike" cap="none" normalizeH="0" baseline="0" dirty="0" smtClean="0">
                <a:ln>
                  <a:noFill/>
                </a:ln>
                <a:solidFill>
                  <a:schemeClr val="tx1"/>
                </a:solidFill>
                <a:effectLst/>
                <a:latin typeface="+mj-lt"/>
                <a:ea typeface="Times"/>
                <a:cs typeface="Times New Roman" pitchFamily="18" charset="0"/>
              </a:rPr>
              <a:t>, 2015.</a:t>
            </a:r>
            <a:endParaRPr kumimoji="0" lang="es-EC" sz="1200" b="0" i="0" u="none" strike="noStrike" cap="none" normalizeH="0" baseline="0" dirty="0" smtClean="0">
              <a:ln>
                <a:noFill/>
              </a:ln>
              <a:solidFill>
                <a:schemeClr val="tx1"/>
              </a:solidFill>
              <a:effectLst/>
              <a:latin typeface="+mj-lt"/>
              <a:cs typeface="Arial" pitchFamily="34" charset="0"/>
            </a:endParaRPr>
          </a:p>
          <a:p>
            <a:endParaRPr lang="es-EC" dirty="0"/>
          </a:p>
        </p:txBody>
      </p:sp>
      <p:sp>
        <p:nvSpPr>
          <p:cNvPr id="4" name="3 Marcador de número de diapositiva"/>
          <p:cNvSpPr>
            <a:spLocks noGrp="1"/>
          </p:cNvSpPr>
          <p:nvPr>
            <p:ph type="sldNum" sz="quarter" idx="10"/>
          </p:nvPr>
        </p:nvSpPr>
        <p:spPr/>
        <p:txBody>
          <a:bodyPr/>
          <a:lstStyle/>
          <a:p>
            <a:fld id="{9F8EAF0E-B928-42DD-BBDE-5888B08E4CDF}" type="slidenum">
              <a:rPr lang="es-EC" smtClean="0"/>
              <a:pPr/>
              <a:t>12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tab pos="539750" algn="l"/>
              </a:tabLst>
            </a:pPr>
            <a:r>
              <a:rPr kumimoji="0" lang="es-EC" sz="1200" b="1" i="0" u="none" strike="noStrike" kern="1200" cap="none" normalizeH="0" baseline="0" dirty="0" smtClean="0">
                <a:ln>
                  <a:noFill/>
                </a:ln>
                <a:solidFill>
                  <a:schemeClr val="tx1"/>
                </a:solidFill>
                <a:effectLst/>
                <a:latin typeface="+mn-lt"/>
                <a:ea typeface="Times"/>
                <a:cs typeface="Times New Roman" pitchFamily="18" charset="0"/>
              </a:rPr>
              <a:t>Tabla 2. </a:t>
            </a:r>
            <a:r>
              <a:rPr kumimoji="0" lang="es-EC" sz="1200" b="0" i="0" u="none" strike="noStrike" kern="1200" cap="none" normalizeH="0" baseline="0" dirty="0" smtClean="0">
                <a:ln>
                  <a:noFill/>
                </a:ln>
                <a:solidFill>
                  <a:schemeClr val="tx1"/>
                </a:solidFill>
                <a:effectLst/>
                <a:latin typeface="+mn-lt"/>
                <a:ea typeface="Times"/>
                <a:cs typeface="Times New Roman" pitchFamily="18" charset="0"/>
              </a:rPr>
              <a:t>Resultados del análisis químico de la miel.</a:t>
            </a:r>
            <a:endParaRPr kumimoji="0" lang="es-EC" sz="1200" b="0" i="0" u="none" strike="noStrike" kern="1200" cap="none" normalizeH="0" baseline="0" dirty="0" smtClean="0">
              <a:ln>
                <a:noFill/>
              </a:ln>
              <a:solidFill>
                <a:schemeClr val="tx1"/>
              </a:solidFill>
              <a:effectLst/>
              <a:latin typeface="+mn-lt"/>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s-EC" sz="1200" b="1" i="0" u="none" strike="noStrike" kern="1200" cap="none" normalizeH="0" baseline="0" dirty="0" smtClean="0">
                <a:ln>
                  <a:noFill/>
                </a:ln>
                <a:solidFill>
                  <a:schemeClr val="tx1"/>
                </a:solidFill>
                <a:effectLst/>
                <a:latin typeface="+mn-lt"/>
                <a:ea typeface="Times"/>
                <a:cs typeface="Times New Roman" pitchFamily="18" charset="0"/>
              </a:rPr>
              <a:t>Fuente:</a:t>
            </a:r>
            <a:r>
              <a:rPr kumimoji="0" lang="es-EC" sz="1200" b="0" i="0" u="none" strike="noStrike" kern="1200" cap="none" normalizeH="0" baseline="0" dirty="0" smtClean="0">
                <a:ln>
                  <a:noFill/>
                </a:ln>
                <a:solidFill>
                  <a:schemeClr val="tx1"/>
                </a:solidFill>
                <a:effectLst/>
                <a:latin typeface="+mn-lt"/>
                <a:ea typeface="Times"/>
                <a:cs typeface="Times New Roman" pitchFamily="18" charset="0"/>
              </a:rPr>
              <a:t> Laboratorio privado </a:t>
            </a:r>
            <a:r>
              <a:rPr kumimoji="0" lang="es-EC" sz="1200" b="0" i="0" u="none" strike="noStrike" kern="1200" cap="none" normalizeH="0" baseline="0" dirty="0" err="1" smtClean="0">
                <a:ln>
                  <a:noFill/>
                </a:ln>
                <a:solidFill>
                  <a:schemeClr val="tx1"/>
                </a:solidFill>
                <a:effectLst/>
                <a:latin typeface="+mn-lt"/>
                <a:ea typeface="Times"/>
                <a:cs typeface="Times New Roman" pitchFamily="18" charset="0"/>
              </a:rPr>
              <a:t>Labolab</a:t>
            </a:r>
            <a:r>
              <a:rPr kumimoji="0" lang="es-EC" sz="1200" b="0" i="0" u="none" strike="noStrike" kern="1200" cap="none" normalizeH="0" baseline="0" dirty="0" smtClean="0">
                <a:ln>
                  <a:noFill/>
                </a:ln>
                <a:solidFill>
                  <a:schemeClr val="tx1"/>
                </a:solidFill>
                <a:effectLst/>
                <a:latin typeface="+mn-lt"/>
                <a:ea typeface="Times"/>
                <a:cs typeface="Times New Roman" pitchFamily="18" charset="0"/>
              </a:rPr>
              <a:t>, 2015.</a:t>
            </a:r>
            <a:endParaRPr kumimoji="0" lang="es-EC" sz="1200" b="0" i="0" u="none" strike="noStrike" kern="1200" cap="none" normalizeH="0" baseline="0" dirty="0" smtClean="0">
              <a:ln>
                <a:noFill/>
              </a:ln>
              <a:solidFill>
                <a:schemeClr val="tx1"/>
              </a:solidFill>
              <a:effectLst/>
              <a:latin typeface="+mn-lt"/>
              <a:ea typeface="+mn-ea"/>
              <a:cs typeface="Arial" pitchFamily="34" charset="0"/>
            </a:endParaRPr>
          </a:p>
          <a:p>
            <a:r>
              <a:rPr lang="es-EC" sz="1200" b="0" kern="1200" dirty="0" smtClean="0">
                <a:solidFill>
                  <a:schemeClr val="tx1"/>
                </a:solidFill>
                <a:latin typeface="+mn-lt"/>
                <a:ea typeface="+mn-ea"/>
                <a:cs typeface="+mn-cs"/>
              </a:rPr>
              <a:t>Se puede observar que la zona rural presenta mayores valores promedios para todos los parámetros excepto en el porcentaje de cenizas y HMF, mientras que ninguna zona presenta residuos de antibióticos en la miel.</a:t>
            </a:r>
            <a:endParaRPr lang="es-EC" sz="1200" b="1"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F8EAF0E-B928-42DD-BBDE-5888B08E4CDF}" type="slidenum">
              <a:rPr lang="es-EC" smtClean="0"/>
              <a:pPr/>
              <a:t>16</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b="1"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F8EAF0E-B928-42DD-BBDE-5888B08E4CDF}" type="slidenum">
              <a:rPr lang="es-EC" smtClean="0"/>
              <a:pPr/>
              <a:t>19</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Como se observa en los gráficos el único metal que presenta diferencia significativa en las zonas estudiadas es el plomo; los demás metales no muestran diferencia significativa, por lo que se cumple la hipótesis solo para el plomo.</a:t>
            </a:r>
          </a:p>
          <a:p>
            <a:endParaRPr lang="es-EC" dirty="0"/>
          </a:p>
        </p:txBody>
      </p:sp>
      <p:sp>
        <p:nvSpPr>
          <p:cNvPr id="4" name="3 Marcador de número de diapositiva"/>
          <p:cNvSpPr>
            <a:spLocks noGrp="1"/>
          </p:cNvSpPr>
          <p:nvPr>
            <p:ph type="sldNum" sz="quarter" idx="10"/>
          </p:nvPr>
        </p:nvSpPr>
        <p:spPr/>
        <p:txBody>
          <a:bodyPr/>
          <a:lstStyle/>
          <a:p>
            <a:fld id="{9F8EAF0E-B928-42DD-BBDE-5888B08E4CDF}" type="slidenum">
              <a:rPr lang="es-EC" smtClean="0"/>
              <a:pPr/>
              <a:t>20</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1026"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endParaRPr lang="es-EC"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endParaRPr lang="es-EC"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endParaRPr lang="es-EC"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endParaRPr lang="es-EC" sz="1400"/>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endParaRPr lang="es-EC"/>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1A9509-70A4-480A-B965-42622D9AC965}" type="datetimeFigureOut">
              <a:rPr lang="es-EC" smtClean="0"/>
              <a:pPr/>
              <a:t>04/08/2015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F497AA5-A776-4460-BDFC-BAE03EC90B67}"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A9509-70A4-480A-B965-42622D9AC965}" type="datetimeFigureOut">
              <a:rPr lang="es-EC" smtClean="0"/>
              <a:pPr/>
              <a:t>04/08/2015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97AA5-A776-4460-BDFC-BAE03EC90B6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3.jpe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Rectángulo"/>
          <p:cNvSpPr>
            <a:spLocks noChangeArrowheads="1"/>
          </p:cNvSpPr>
          <p:nvPr/>
        </p:nvSpPr>
        <p:spPr bwMode="auto">
          <a:xfrm>
            <a:off x="1187624" y="1340768"/>
            <a:ext cx="7272338" cy="1569660"/>
          </a:xfrm>
          <a:prstGeom prst="rect">
            <a:avLst/>
          </a:prstGeom>
          <a:noFill/>
          <a:ln w="9525">
            <a:noFill/>
            <a:miter lim="800000"/>
            <a:headEnd/>
            <a:tailEnd/>
          </a:ln>
        </p:spPr>
        <p:txBody>
          <a:bodyPr>
            <a:spAutoFit/>
          </a:bodyPr>
          <a:lstStyle/>
          <a:p>
            <a:pPr algn="ctr"/>
            <a:r>
              <a:rPr lang="es-EC" sz="2400" b="1" dirty="0"/>
              <a:t>DETERMINACIÓN DE METALES PESADOS EN MIEL DE ABEJA PARA SU EVALUACIÓN COMO INDICADOR AMBIENTAL EN ZONAS CONTAMINADAS, EN LA PROVINCIA DE PICHINCHA-ECUADOR.</a:t>
            </a:r>
            <a:endParaRPr lang="es-MX" altLang="es-ES" sz="2400" dirty="0"/>
          </a:p>
        </p:txBody>
      </p:sp>
      <p:sp>
        <p:nvSpPr>
          <p:cNvPr id="3075" name="2 Rectángulo"/>
          <p:cNvSpPr>
            <a:spLocks noChangeArrowheads="1"/>
          </p:cNvSpPr>
          <p:nvPr/>
        </p:nvSpPr>
        <p:spPr bwMode="auto">
          <a:xfrm>
            <a:off x="6449352" y="5157192"/>
            <a:ext cx="2694648" cy="369332"/>
          </a:xfrm>
          <a:prstGeom prst="rect">
            <a:avLst/>
          </a:prstGeom>
          <a:noFill/>
          <a:ln w="9525">
            <a:noFill/>
            <a:miter lim="800000"/>
            <a:headEnd/>
            <a:tailEnd/>
          </a:ln>
        </p:spPr>
        <p:txBody>
          <a:bodyPr wrap="none">
            <a:spAutoFit/>
          </a:bodyPr>
          <a:lstStyle/>
          <a:p>
            <a:r>
              <a:rPr lang="es-ES" altLang="es-ES" b="1" dirty="0" smtClean="0"/>
              <a:t>FLAVIO CONDOR SALAZAR</a:t>
            </a:r>
            <a:endParaRPr lang="es-MX" altLang="es-ES" dirty="0"/>
          </a:p>
        </p:txBody>
      </p:sp>
      <p:pic>
        <p:nvPicPr>
          <p:cNvPr id="3076" name="3 Imagen"/>
          <p:cNvPicPr>
            <a:picLocks noChangeAspect="1" noChangeArrowheads="1"/>
          </p:cNvPicPr>
          <p:nvPr/>
        </p:nvPicPr>
        <p:blipFill>
          <a:blip r:embed="rId2" cstate="print"/>
          <a:srcRect/>
          <a:stretch>
            <a:fillRect/>
          </a:stretch>
        </p:blipFill>
        <p:spPr bwMode="auto">
          <a:xfrm>
            <a:off x="214313" y="214313"/>
            <a:ext cx="3155950" cy="774700"/>
          </a:xfrm>
          <a:prstGeom prst="rect">
            <a:avLst/>
          </a:prstGeom>
          <a:noFill/>
          <a:ln w="9525">
            <a:noFill/>
            <a:miter lim="800000"/>
            <a:headEnd/>
            <a:tailEnd/>
          </a:ln>
        </p:spPr>
      </p:pic>
      <p:sp>
        <p:nvSpPr>
          <p:cNvPr id="5" name="4 Rectángulo"/>
          <p:cNvSpPr/>
          <p:nvPr/>
        </p:nvSpPr>
        <p:spPr>
          <a:xfrm>
            <a:off x="2339752" y="3212976"/>
            <a:ext cx="4572000" cy="1477328"/>
          </a:xfrm>
          <a:prstGeom prst="rect">
            <a:avLst/>
          </a:prstGeom>
        </p:spPr>
        <p:txBody>
          <a:bodyPr>
            <a:spAutoFit/>
          </a:bodyPr>
          <a:lstStyle/>
          <a:p>
            <a:pPr algn="ctr"/>
            <a:endParaRPr lang="es-ES" dirty="0" smtClean="0">
              <a:latin typeface="Arial" panose="020B0604020202020204" pitchFamily="34" charset="0"/>
              <a:cs typeface="Arial" panose="020B0604020202020204" pitchFamily="34" charset="0"/>
            </a:endParaRPr>
          </a:p>
          <a:p>
            <a:pPr algn="ctr"/>
            <a:r>
              <a:rPr lang="es-EC" b="1" dirty="0" smtClean="0">
                <a:latin typeface="+mj-lt"/>
              </a:rPr>
              <a:t>Directora: </a:t>
            </a:r>
            <a:r>
              <a:rPr lang="es-EC" dirty="0" smtClean="0">
                <a:latin typeface="+mj-lt"/>
              </a:rPr>
              <a:t>Ing. Verónica Marcillo.</a:t>
            </a:r>
            <a:endParaRPr lang="es-EC" dirty="0">
              <a:latin typeface="+mj-lt"/>
            </a:endParaRPr>
          </a:p>
          <a:p>
            <a:pPr algn="ctr"/>
            <a:r>
              <a:rPr lang="es-EC" b="1" dirty="0" smtClean="0">
                <a:latin typeface="+mj-lt"/>
              </a:rPr>
              <a:t>Codirectora</a:t>
            </a:r>
            <a:r>
              <a:rPr lang="es-EC" dirty="0" smtClean="0">
                <a:latin typeface="+mj-lt"/>
              </a:rPr>
              <a:t>: Ing. Lucía Jiménez </a:t>
            </a:r>
            <a:endParaRPr lang="es-EC" dirty="0">
              <a:latin typeface="+mj-lt"/>
            </a:endParaRPr>
          </a:p>
          <a:p>
            <a:pPr algn="ctr"/>
            <a:endParaRPr lang="es-ES" dirty="0" smtClean="0">
              <a:latin typeface="+mj-lt"/>
              <a:cs typeface="Arial" panose="020B0604020202020204" pitchFamily="34" charset="0"/>
            </a:endParaRPr>
          </a:p>
          <a:p>
            <a:pPr algn="ctr"/>
            <a:r>
              <a:rPr lang="es-ES" dirty="0" err="1" smtClean="0">
                <a:latin typeface="+mj-lt"/>
                <a:cs typeface="Arial" panose="020B0604020202020204" pitchFamily="34" charset="0"/>
              </a:rPr>
              <a:t>Sangolquí</a:t>
            </a:r>
            <a:r>
              <a:rPr lang="es-ES" dirty="0" smtClean="0">
                <a:latin typeface="+mj-lt"/>
                <a:cs typeface="Arial" panose="020B0604020202020204" pitchFamily="34" charset="0"/>
              </a:rPr>
              <a:t>, Julio 2015</a:t>
            </a:r>
            <a:endParaRPr lang="es-EC"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568950" y="44450"/>
            <a:ext cx="3467100" cy="614363"/>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METODOLOGÍA</a:t>
            </a:r>
            <a:endParaRPr lang="es-EC" sz="2800" dirty="0" smtClean="0">
              <a:solidFill>
                <a:srgbClr val="2230B8"/>
              </a:solidFill>
            </a:endParaRPr>
          </a:p>
        </p:txBody>
      </p:sp>
      <p:pic>
        <p:nvPicPr>
          <p:cNvPr id="13326" name="17 Imagen"/>
          <p:cNvPicPr>
            <a:picLocks noChangeAspect="1" noChangeArrowheads="1"/>
          </p:cNvPicPr>
          <p:nvPr/>
        </p:nvPicPr>
        <p:blipFill>
          <a:blip r:embed="rId2" cstate="print"/>
          <a:srcRect/>
          <a:stretch>
            <a:fillRect/>
          </a:stretch>
        </p:blipFill>
        <p:spPr bwMode="auto">
          <a:xfrm>
            <a:off x="6084168" y="6154738"/>
            <a:ext cx="2870200" cy="703262"/>
          </a:xfrm>
          <a:prstGeom prst="rect">
            <a:avLst/>
          </a:prstGeom>
          <a:noFill/>
          <a:ln w="9525">
            <a:noFill/>
            <a:miter lim="800000"/>
            <a:headEnd/>
            <a:tailEnd/>
          </a:ln>
        </p:spPr>
      </p:pic>
      <p:sp>
        <p:nvSpPr>
          <p:cNvPr id="19" name="18 CuadroTexto"/>
          <p:cNvSpPr txBox="1"/>
          <p:nvPr/>
        </p:nvSpPr>
        <p:spPr>
          <a:xfrm>
            <a:off x="323528" y="889556"/>
            <a:ext cx="8496944" cy="95410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1. UBICACIÓN GEOGRÁFICA DE LOS CENTROS APÍCOLAS A MUESTREAR</a:t>
            </a:r>
            <a:endParaRPr lang="es-EC" sz="2800" b="1" dirty="0">
              <a:ln w="11430"/>
              <a:solidFill>
                <a:srgbClr val="33CC33"/>
              </a:solidFill>
              <a:effectLst>
                <a:glow rad="63500">
                  <a:srgbClr val="DEC0DA">
                    <a:alpha val="40000"/>
                  </a:srgbClr>
                </a:glow>
              </a:effectLst>
            </a:endParaRPr>
          </a:p>
        </p:txBody>
      </p:sp>
      <p:sp>
        <p:nvSpPr>
          <p:cNvPr id="16" name="15 Rectángulo"/>
          <p:cNvSpPr/>
          <p:nvPr/>
        </p:nvSpPr>
        <p:spPr>
          <a:xfrm>
            <a:off x="0" y="6093296"/>
            <a:ext cx="1937838" cy="369332"/>
          </a:xfrm>
          <a:prstGeom prst="rect">
            <a:avLst/>
          </a:prstGeom>
        </p:spPr>
        <p:txBody>
          <a:bodyPr wrap="none">
            <a:spAutoFit/>
          </a:bodyPr>
          <a:lstStyle/>
          <a:p>
            <a:r>
              <a:rPr lang="es-EC" b="1" dirty="0"/>
              <a:t>El Dr. Hugo Rosero</a:t>
            </a:r>
            <a:endParaRPr lang="es-EC" dirty="0"/>
          </a:p>
        </p:txBody>
      </p:sp>
      <p:pic>
        <p:nvPicPr>
          <p:cNvPr id="36865" name="Picture 1"/>
          <p:cNvPicPr>
            <a:picLocks noChangeAspect="1" noChangeArrowheads="1"/>
          </p:cNvPicPr>
          <p:nvPr/>
        </p:nvPicPr>
        <p:blipFill>
          <a:blip r:embed="rId3" cstate="print"/>
          <a:srcRect/>
          <a:stretch>
            <a:fillRect/>
          </a:stretch>
        </p:blipFill>
        <p:spPr bwMode="auto">
          <a:xfrm>
            <a:off x="1691680" y="1772816"/>
            <a:ext cx="6509059" cy="4256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889556"/>
            <a:ext cx="849694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2. RECOLECCIÓN DE MUESTRAS</a:t>
            </a:r>
            <a:endParaRPr lang="es-EC" sz="2800" b="1" dirty="0">
              <a:ln w="11430"/>
              <a:solidFill>
                <a:srgbClr val="33CC33"/>
              </a:solidFill>
              <a:effectLst>
                <a:glow rad="63500">
                  <a:srgbClr val="DEC0DA">
                    <a:alpha val="40000"/>
                  </a:srgbClr>
                </a:glow>
              </a:effectLst>
            </a:endParaRPr>
          </a:p>
        </p:txBody>
      </p:sp>
      <p:sp>
        <p:nvSpPr>
          <p:cNvPr id="5" name="4 Rectángulo redondeado"/>
          <p:cNvSpPr/>
          <p:nvPr/>
        </p:nvSpPr>
        <p:spPr>
          <a:xfrm>
            <a:off x="467544" y="1628800"/>
            <a:ext cx="2160240" cy="108012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s-EC" dirty="0" smtClean="0"/>
              <a:t>Se inspeccionó</a:t>
            </a:r>
          </a:p>
        </p:txBody>
      </p:sp>
      <p:sp>
        <p:nvSpPr>
          <p:cNvPr id="7" name="6 Rectángulo redondeado"/>
          <p:cNvSpPr/>
          <p:nvPr/>
        </p:nvSpPr>
        <p:spPr>
          <a:xfrm>
            <a:off x="3131840" y="1628800"/>
            <a:ext cx="2232248"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s-EC" dirty="0" smtClean="0"/>
              <a:t>Se solicitó la miel almacenada de su último cultivo a cada apicultor.</a:t>
            </a:r>
          </a:p>
        </p:txBody>
      </p:sp>
      <p:sp>
        <p:nvSpPr>
          <p:cNvPr id="8" name="7 Rectángulo redondeado"/>
          <p:cNvSpPr/>
          <p:nvPr/>
        </p:nvSpPr>
        <p:spPr>
          <a:xfrm>
            <a:off x="6012160" y="1700808"/>
            <a:ext cx="1944216" cy="100811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 homogenizó</a:t>
            </a:r>
          </a:p>
          <a:p>
            <a:pPr algn="ctr"/>
            <a:r>
              <a:rPr lang="es-EC" dirty="0" smtClean="0">
                <a:solidFill>
                  <a:schemeClr val="tx1"/>
                </a:solidFill>
              </a:rPr>
              <a:t>50g</a:t>
            </a:r>
            <a:endParaRPr lang="es-EC" dirty="0">
              <a:solidFill>
                <a:schemeClr val="tx1"/>
              </a:solidFill>
            </a:endParaRPr>
          </a:p>
        </p:txBody>
      </p:sp>
      <p:sp>
        <p:nvSpPr>
          <p:cNvPr id="9" name="8 Rectángulo redondeado"/>
          <p:cNvSpPr/>
          <p:nvPr/>
        </p:nvSpPr>
        <p:spPr>
          <a:xfrm>
            <a:off x="3275856" y="3573016"/>
            <a:ext cx="2088232" cy="115212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 guardó y transportó en frascos estériles </a:t>
            </a:r>
            <a:endParaRPr lang="es-EC" dirty="0">
              <a:solidFill>
                <a:schemeClr val="tx1"/>
              </a:solidFill>
            </a:endParaRPr>
          </a:p>
        </p:txBody>
      </p:sp>
      <p:sp>
        <p:nvSpPr>
          <p:cNvPr id="10" name="9 Rectángulo redondeado"/>
          <p:cNvSpPr/>
          <p:nvPr/>
        </p:nvSpPr>
        <p:spPr>
          <a:xfrm>
            <a:off x="6012160" y="3573016"/>
            <a:ext cx="1944216" cy="115212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Se etiquetó</a:t>
            </a:r>
          </a:p>
        </p:txBody>
      </p:sp>
      <p:cxnSp>
        <p:nvCxnSpPr>
          <p:cNvPr id="13" name="12 Conector recto de flecha"/>
          <p:cNvCxnSpPr>
            <a:stCxn id="5" idx="3"/>
            <a:endCxn id="7" idx="1"/>
          </p:cNvCxnSpPr>
          <p:nvPr/>
        </p:nvCxnSpPr>
        <p:spPr>
          <a:xfrm>
            <a:off x="2627784" y="216886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8" idx="1"/>
          </p:cNvCxnSpPr>
          <p:nvPr/>
        </p:nvCxnSpPr>
        <p:spPr>
          <a:xfrm>
            <a:off x="5364088" y="220486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10" idx="1"/>
            <a:endCxn id="9" idx="3"/>
          </p:cNvCxnSpPr>
          <p:nvPr/>
        </p:nvCxnSpPr>
        <p:spPr>
          <a:xfrm flipH="1">
            <a:off x="5364088" y="414908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6948264" y="2708920"/>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3" descr="https://fbcdn-sphotos-h-a.akamaihd.net/hphotos-ak-xfa1/v/t34.0-12/11076719_10204982718118901_253549066_n.jpg?oh=d38570254e68561adcf7d9af9bbcb8ba&amp;oe=559DA10E&amp;__gda__=1436382854_63bb0b287af30f686b8cb92af269331f"/>
          <p:cNvPicPr>
            <a:picLocks noChangeAspect="1" noChangeArrowheads="1"/>
          </p:cNvPicPr>
          <p:nvPr/>
        </p:nvPicPr>
        <p:blipFill>
          <a:blip r:embed="rId2" cstate="print"/>
          <a:srcRect/>
          <a:stretch>
            <a:fillRect/>
          </a:stretch>
        </p:blipFill>
        <p:spPr bwMode="auto">
          <a:xfrm>
            <a:off x="395536" y="2852936"/>
            <a:ext cx="2483768" cy="1862827"/>
          </a:xfrm>
          <a:prstGeom prst="rect">
            <a:avLst/>
          </a:prstGeom>
          <a:noFill/>
        </p:spPr>
      </p:pic>
      <p:pic>
        <p:nvPicPr>
          <p:cNvPr id="25" name="Picture 9" descr="http://www.mieldealiste.es/imagenes/produccion/grandes/extractor.jpg"/>
          <p:cNvPicPr>
            <a:picLocks noChangeAspect="1" noChangeArrowheads="1"/>
          </p:cNvPicPr>
          <p:nvPr/>
        </p:nvPicPr>
        <p:blipFill>
          <a:blip r:embed="rId3" cstate="print"/>
          <a:srcRect/>
          <a:stretch>
            <a:fillRect/>
          </a:stretch>
        </p:blipFill>
        <p:spPr bwMode="auto">
          <a:xfrm>
            <a:off x="755576" y="5013176"/>
            <a:ext cx="3960440" cy="1844824"/>
          </a:xfrm>
          <a:prstGeom prst="rect">
            <a:avLst/>
          </a:prstGeom>
          <a:noFill/>
        </p:spPr>
      </p:pic>
      <p:pic>
        <p:nvPicPr>
          <p:cNvPr id="26" name="17 Imagen"/>
          <p:cNvPicPr>
            <a:picLocks noChangeAspect="1" noChangeArrowheads="1"/>
          </p:cNvPicPr>
          <p:nvPr/>
        </p:nvPicPr>
        <p:blipFill>
          <a:blip r:embed="rId4" cstate="print"/>
          <a:srcRect/>
          <a:stretch>
            <a:fillRect/>
          </a:stretch>
        </p:blipFill>
        <p:spPr bwMode="auto">
          <a:xfrm>
            <a:off x="6072188" y="5929313"/>
            <a:ext cx="2870200" cy="703262"/>
          </a:xfrm>
          <a:prstGeom prst="rect">
            <a:avLst/>
          </a:prstGeom>
          <a:noFill/>
          <a:ln w="9525">
            <a:noFill/>
            <a:miter lim="800000"/>
            <a:headEnd/>
            <a:tailEnd/>
          </a:ln>
        </p:spPr>
      </p:pic>
      <p:sp>
        <p:nvSpPr>
          <p:cNvPr id="27" name="Rectangle 2"/>
          <p:cNvSpPr>
            <a:spLocks noGrp="1" noChangeArrowheads="1"/>
          </p:cNvSpPr>
          <p:nvPr>
            <p:ph type="title"/>
          </p:nvPr>
        </p:nvSpPr>
        <p:spPr bwMode="auto">
          <a:xfrm>
            <a:off x="5568950" y="44450"/>
            <a:ext cx="3467100" cy="614363"/>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METODOLOGÍA</a:t>
            </a:r>
            <a:endParaRPr lang="es-EC" sz="2800" dirty="0" smtClean="0">
              <a:solidFill>
                <a:srgbClr val="2230B8"/>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568950" y="44450"/>
            <a:ext cx="3467100" cy="614363"/>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METODOLOGÍA</a:t>
            </a:r>
            <a:endParaRPr lang="es-EC" sz="2800" dirty="0" smtClean="0">
              <a:solidFill>
                <a:srgbClr val="2230B8"/>
              </a:solidFill>
            </a:endParaRPr>
          </a:p>
        </p:txBody>
      </p:sp>
      <p:pic>
        <p:nvPicPr>
          <p:cNvPr id="13326" name="17 Imagen"/>
          <p:cNvPicPr>
            <a:picLocks noChangeAspect="1" noChangeArrowheads="1"/>
          </p:cNvPicPr>
          <p:nvPr/>
        </p:nvPicPr>
        <p:blipFill>
          <a:blip r:embed="rId3" cstate="print"/>
          <a:srcRect/>
          <a:stretch>
            <a:fillRect/>
          </a:stretch>
        </p:blipFill>
        <p:spPr bwMode="auto">
          <a:xfrm>
            <a:off x="6072188" y="5929313"/>
            <a:ext cx="2870200" cy="703262"/>
          </a:xfrm>
          <a:prstGeom prst="rect">
            <a:avLst/>
          </a:prstGeom>
          <a:noFill/>
          <a:ln w="9525">
            <a:noFill/>
            <a:miter lim="800000"/>
            <a:headEnd/>
            <a:tailEnd/>
          </a:ln>
        </p:spPr>
      </p:pic>
      <p:sp>
        <p:nvSpPr>
          <p:cNvPr id="19" name="18 CuadroTexto"/>
          <p:cNvSpPr txBox="1"/>
          <p:nvPr/>
        </p:nvSpPr>
        <p:spPr>
          <a:xfrm>
            <a:off x="323528" y="889556"/>
            <a:ext cx="849694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3. ANÁLISIS DE LAS MUESTRAS EN LABOLAB</a:t>
            </a:r>
            <a:endParaRPr lang="es-EC" sz="2800" b="1" dirty="0">
              <a:ln w="11430"/>
              <a:solidFill>
                <a:srgbClr val="33CC33"/>
              </a:solidFill>
              <a:effectLst>
                <a:glow rad="63500">
                  <a:srgbClr val="DEC0DA">
                    <a:alpha val="40000"/>
                  </a:srgbClr>
                </a:glow>
              </a:effectLst>
            </a:endParaRPr>
          </a:p>
        </p:txBody>
      </p:sp>
      <p:graphicFrame>
        <p:nvGraphicFramePr>
          <p:cNvPr id="7" name="6 Tabla"/>
          <p:cNvGraphicFramePr>
            <a:graphicFrameLocks noGrp="1"/>
          </p:cNvGraphicFramePr>
          <p:nvPr/>
        </p:nvGraphicFramePr>
        <p:xfrm>
          <a:off x="1331640" y="1700810"/>
          <a:ext cx="6552728" cy="3407010"/>
        </p:xfrm>
        <a:graphic>
          <a:graphicData uri="http://schemas.openxmlformats.org/drawingml/2006/table">
            <a:tbl>
              <a:tblPr/>
              <a:tblGrid>
                <a:gridCol w="3314104"/>
                <a:gridCol w="3238624"/>
              </a:tblGrid>
              <a:tr h="374441">
                <a:tc>
                  <a:txBody>
                    <a:bodyPr/>
                    <a:lstStyle/>
                    <a:p>
                      <a:pPr algn="ctr">
                        <a:lnSpc>
                          <a:spcPct val="150000"/>
                        </a:lnSpc>
                        <a:spcAft>
                          <a:spcPts val="0"/>
                        </a:spcAft>
                        <a:tabLst>
                          <a:tab pos="540385" algn="l"/>
                        </a:tabLst>
                      </a:pPr>
                      <a:r>
                        <a:rPr lang="es-ES" sz="1800" b="1" cap="all" dirty="0">
                          <a:solidFill>
                            <a:srgbClr val="000000"/>
                          </a:solidFill>
                          <a:latin typeface="+mj-lt"/>
                          <a:ea typeface="Times"/>
                          <a:cs typeface="Times New Roman"/>
                        </a:rPr>
                        <a:t>Parámetro</a:t>
                      </a:r>
                      <a:endParaRPr lang="es-EC" sz="2000" b="1" cap="all" dirty="0">
                        <a:solidFill>
                          <a:srgbClr val="000000"/>
                        </a:solidFill>
                        <a:latin typeface="+mj-lt"/>
                        <a:ea typeface="Time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tabLst>
                          <a:tab pos="540385" algn="l"/>
                        </a:tabLst>
                      </a:pPr>
                      <a:r>
                        <a:rPr lang="es-ES" sz="1800" b="1" cap="all" dirty="0">
                          <a:solidFill>
                            <a:srgbClr val="000000"/>
                          </a:solidFill>
                          <a:latin typeface="+mj-lt"/>
                          <a:ea typeface="Times"/>
                          <a:cs typeface="Times New Roman"/>
                        </a:rPr>
                        <a:t>método</a:t>
                      </a:r>
                      <a:endParaRPr lang="es-EC" sz="2000" b="1" cap="all" dirty="0">
                        <a:solidFill>
                          <a:srgbClr val="000000"/>
                        </a:solidFill>
                        <a:latin typeface="+mj-lt"/>
                        <a:ea typeface="Time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74441">
                <a:tc>
                  <a:txBody>
                    <a:bodyPr/>
                    <a:lstStyle/>
                    <a:p>
                      <a:pPr algn="ctr">
                        <a:lnSpc>
                          <a:spcPct val="150000"/>
                        </a:lnSpc>
                        <a:spcAft>
                          <a:spcPts val="0"/>
                        </a:spcAft>
                        <a:tabLst>
                          <a:tab pos="540385" algn="l"/>
                        </a:tabLst>
                      </a:pPr>
                      <a:r>
                        <a:rPr lang="es-ES" sz="1400" b="1" i="1" cap="all" dirty="0">
                          <a:solidFill>
                            <a:srgbClr val="000000"/>
                          </a:solidFill>
                          <a:latin typeface="+mj-lt"/>
                          <a:ea typeface="Times"/>
                          <a:cs typeface="Times New Roman"/>
                        </a:rPr>
                        <a:t>Humedad</a:t>
                      </a:r>
                      <a:endParaRPr lang="es-EC" sz="1600" b="1" i="1" cap="all" dirty="0">
                        <a:solidFill>
                          <a:srgbClr val="000000"/>
                        </a:solidFill>
                        <a:latin typeface="+mj-lt"/>
                        <a:ea typeface="Time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es-ES" sz="1400" dirty="0">
                          <a:solidFill>
                            <a:srgbClr val="000000"/>
                          </a:solidFill>
                          <a:latin typeface="+mj-lt"/>
                          <a:ea typeface="Times New Roman"/>
                          <a:cs typeface="Times New Roman"/>
                        </a:rPr>
                        <a:t>INEN 1632</a:t>
                      </a:r>
                      <a:endParaRPr lang="es-EC" sz="1600" dirty="0">
                        <a:solidFill>
                          <a:srgbClr val="000000"/>
                        </a:solidFill>
                        <a:latin typeface="+mj-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74441">
                <a:tc>
                  <a:txBody>
                    <a:bodyPr/>
                    <a:lstStyle/>
                    <a:p>
                      <a:pPr algn="ctr">
                        <a:lnSpc>
                          <a:spcPct val="150000"/>
                        </a:lnSpc>
                        <a:spcAft>
                          <a:spcPts val="0"/>
                        </a:spcAft>
                        <a:tabLst>
                          <a:tab pos="540385" algn="l"/>
                        </a:tabLst>
                      </a:pPr>
                      <a:r>
                        <a:rPr lang="es-ES" sz="1400" b="1" i="1" cap="all" dirty="0">
                          <a:solidFill>
                            <a:srgbClr val="000000"/>
                          </a:solidFill>
                          <a:latin typeface="+mj-lt"/>
                          <a:ea typeface="Times"/>
                          <a:cs typeface="Times New Roman"/>
                        </a:rPr>
                        <a:t>azúcares reductores</a:t>
                      </a:r>
                      <a:endParaRPr lang="es-EC" sz="1600" b="1" i="1" cap="all" dirty="0">
                        <a:solidFill>
                          <a:srgbClr val="000000"/>
                        </a:solidFill>
                        <a:latin typeface="+mj-lt"/>
                        <a:ea typeface="Times"/>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dirty="0" smtClean="0">
                          <a:solidFill>
                            <a:srgbClr val="000000"/>
                          </a:solidFill>
                          <a:latin typeface="+mj-lt"/>
                          <a:ea typeface="Times New Roman"/>
                          <a:cs typeface="Times New Roman"/>
                        </a:rPr>
                        <a:t>Reactivo de </a:t>
                      </a:r>
                      <a:r>
                        <a:rPr lang="es-ES" sz="1400" dirty="0" err="1" smtClean="0">
                          <a:solidFill>
                            <a:srgbClr val="000000"/>
                          </a:solidFill>
                          <a:latin typeface="+mj-lt"/>
                          <a:ea typeface="Times New Roman"/>
                          <a:cs typeface="Times New Roman"/>
                        </a:rPr>
                        <a:t>Fehling</a:t>
                      </a:r>
                      <a:endParaRPr lang="es-EC" sz="1600" dirty="0">
                        <a:solidFill>
                          <a:srgbClr val="000000"/>
                        </a:solidFill>
                        <a:latin typeface="+mj-lt"/>
                        <a:ea typeface="Calibri"/>
                        <a:cs typeface="Times New Roman"/>
                      </a:endParaRPr>
                    </a:p>
                  </a:txBody>
                  <a:tcPr marL="68580" marR="68580" marT="0" marB="0">
                    <a:lnL>
                      <a:noFill/>
                    </a:lnL>
                    <a:lnR>
                      <a:noFill/>
                    </a:lnR>
                    <a:lnT>
                      <a:noFill/>
                    </a:lnT>
                    <a:lnB>
                      <a:noFill/>
                    </a:lnB>
                  </a:tcPr>
                </a:tc>
              </a:tr>
              <a:tr h="374441">
                <a:tc>
                  <a:txBody>
                    <a:bodyPr/>
                    <a:lstStyle/>
                    <a:p>
                      <a:pPr algn="ctr">
                        <a:lnSpc>
                          <a:spcPct val="150000"/>
                        </a:lnSpc>
                        <a:spcAft>
                          <a:spcPts val="0"/>
                        </a:spcAft>
                        <a:tabLst>
                          <a:tab pos="540385" algn="l"/>
                        </a:tabLst>
                      </a:pPr>
                      <a:r>
                        <a:rPr lang="es-ES" sz="1400" b="1" i="1" cap="all" dirty="0">
                          <a:solidFill>
                            <a:srgbClr val="000000"/>
                          </a:solidFill>
                          <a:latin typeface="+mj-lt"/>
                          <a:ea typeface="Times"/>
                          <a:cs typeface="Times New Roman"/>
                        </a:rPr>
                        <a:t>acidez total</a:t>
                      </a:r>
                      <a:endParaRPr lang="es-EC" sz="1600" b="1" i="1" cap="all" dirty="0">
                        <a:solidFill>
                          <a:srgbClr val="000000"/>
                        </a:solidFill>
                        <a:latin typeface="+mj-lt"/>
                        <a:ea typeface="Times"/>
                        <a:cs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s-ES" sz="1400" dirty="0">
                          <a:solidFill>
                            <a:srgbClr val="000000"/>
                          </a:solidFill>
                          <a:latin typeface="+mj-lt"/>
                          <a:ea typeface="Times New Roman"/>
                          <a:cs typeface="Times New Roman"/>
                        </a:rPr>
                        <a:t>INEN 1634</a:t>
                      </a:r>
                      <a:endParaRPr lang="es-EC" sz="1600" dirty="0">
                        <a:solidFill>
                          <a:srgbClr val="000000"/>
                        </a:solidFill>
                        <a:latin typeface="+mj-lt"/>
                        <a:ea typeface="Calibri"/>
                        <a:cs typeface="Times New Roman"/>
                      </a:endParaRPr>
                    </a:p>
                  </a:txBody>
                  <a:tcPr marL="68580" marR="68580" marT="0" marB="0">
                    <a:lnL>
                      <a:noFill/>
                    </a:lnL>
                    <a:lnR>
                      <a:noFill/>
                    </a:lnR>
                    <a:lnT>
                      <a:noFill/>
                    </a:lnT>
                    <a:lnB>
                      <a:noFill/>
                    </a:lnB>
                    <a:solidFill>
                      <a:srgbClr val="C0C0C0"/>
                    </a:solidFill>
                  </a:tcPr>
                </a:tc>
              </a:tr>
              <a:tr h="374442">
                <a:tc>
                  <a:txBody>
                    <a:bodyPr/>
                    <a:lstStyle/>
                    <a:p>
                      <a:pPr algn="ctr">
                        <a:lnSpc>
                          <a:spcPct val="150000"/>
                        </a:lnSpc>
                        <a:spcAft>
                          <a:spcPts val="0"/>
                        </a:spcAft>
                        <a:tabLst>
                          <a:tab pos="540385" algn="l"/>
                        </a:tabLst>
                      </a:pPr>
                      <a:r>
                        <a:rPr lang="es-ES" sz="1400" b="1" i="1" cap="all" dirty="0">
                          <a:solidFill>
                            <a:srgbClr val="000000"/>
                          </a:solidFill>
                          <a:latin typeface="+mj-lt"/>
                          <a:ea typeface="Times"/>
                          <a:cs typeface="Times New Roman"/>
                        </a:rPr>
                        <a:t>índice de </a:t>
                      </a:r>
                      <a:r>
                        <a:rPr lang="es-ES" sz="1400" b="1" i="1" cap="all" dirty="0" err="1">
                          <a:solidFill>
                            <a:srgbClr val="000000"/>
                          </a:solidFill>
                          <a:latin typeface="+mj-lt"/>
                          <a:ea typeface="Times"/>
                          <a:cs typeface="Times New Roman"/>
                        </a:rPr>
                        <a:t>hidroximetilfurfural</a:t>
                      </a:r>
                      <a:r>
                        <a:rPr lang="es-ES" sz="1400" b="1" i="1" cap="all" dirty="0">
                          <a:solidFill>
                            <a:srgbClr val="000000"/>
                          </a:solidFill>
                          <a:latin typeface="+mj-lt"/>
                          <a:ea typeface="Times"/>
                          <a:cs typeface="Times New Roman"/>
                        </a:rPr>
                        <a:t> HMF</a:t>
                      </a:r>
                      <a:endParaRPr lang="es-EC" sz="1600" b="1" i="1" cap="all" dirty="0">
                        <a:solidFill>
                          <a:srgbClr val="000000"/>
                        </a:solidFill>
                        <a:latin typeface="+mj-lt"/>
                        <a:ea typeface="Times"/>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dirty="0">
                          <a:solidFill>
                            <a:srgbClr val="000000"/>
                          </a:solidFill>
                          <a:latin typeface="+mj-lt"/>
                          <a:ea typeface="Times New Roman"/>
                          <a:cs typeface="Times New Roman"/>
                        </a:rPr>
                        <a:t>INEN 1637</a:t>
                      </a:r>
                      <a:endParaRPr lang="es-EC" sz="1600" dirty="0">
                        <a:solidFill>
                          <a:srgbClr val="000000"/>
                        </a:solidFill>
                        <a:latin typeface="+mj-lt"/>
                        <a:ea typeface="Calibri"/>
                        <a:cs typeface="Times New Roman"/>
                      </a:endParaRPr>
                    </a:p>
                  </a:txBody>
                  <a:tcPr marL="68580" marR="68580" marT="0" marB="0">
                    <a:lnL>
                      <a:noFill/>
                    </a:lnL>
                    <a:lnR>
                      <a:noFill/>
                    </a:lnR>
                    <a:lnT>
                      <a:noFill/>
                    </a:lnT>
                    <a:lnB>
                      <a:noFill/>
                    </a:lnB>
                  </a:tcPr>
                </a:tc>
              </a:tr>
              <a:tr h="374441">
                <a:tc>
                  <a:txBody>
                    <a:bodyPr/>
                    <a:lstStyle/>
                    <a:p>
                      <a:pPr algn="ctr">
                        <a:lnSpc>
                          <a:spcPct val="150000"/>
                        </a:lnSpc>
                        <a:spcAft>
                          <a:spcPts val="0"/>
                        </a:spcAft>
                        <a:tabLst>
                          <a:tab pos="540385" algn="l"/>
                        </a:tabLst>
                      </a:pPr>
                      <a:r>
                        <a:rPr lang="es-ES" sz="1400" b="1" i="1" cap="all" dirty="0">
                          <a:solidFill>
                            <a:srgbClr val="000000"/>
                          </a:solidFill>
                          <a:latin typeface="+mj-lt"/>
                          <a:ea typeface="Times"/>
                          <a:cs typeface="Times New Roman"/>
                        </a:rPr>
                        <a:t>índice de diastasa</a:t>
                      </a:r>
                      <a:endParaRPr lang="es-EC" sz="1600" b="1" i="1" cap="all" dirty="0">
                        <a:solidFill>
                          <a:srgbClr val="000000"/>
                        </a:solidFill>
                        <a:latin typeface="+mj-lt"/>
                        <a:ea typeface="Times"/>
                        <a:cs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s-ES" sz="1400" dirty="0">
                          <a:solidFill>
                            <a:srgbClr val="000000"/>
                          </a:solidFill>
                          <a:latin typeface="+mj-lt"/>
                          <a:ea typeface="Times New Roman"/>
                          <a:cs typeface="Times New Roman"/>
                        </a:rPr>
                        <a:t>INEN 1638</a:t>
                      </a:r>
                      <a:endParaRPr lang="es-EC" sz="1600" dirty="0">
                        <a:solidFill>
                          <a:srgbClr val="000000"/>
                        </a:solidFill>
                        <a:latin typeface="+mj-lt"/>
                        <a:ea typeface="Calibri"/>
                        <a:cs typeface="Times New Roman"/>
                      </a:endParaRPr>
                    </a:p>
                  </a:txBody>
                  <a:tcPr marL="68580" marR="68580" marT="0" marB="0">
                    <a:lnL>
                      <a:noFill/>
                    </a:lnL>
                    <a:lnR>
                      <a:noFill/>
                    </a:lnR>
                    <a:lnT>
                      <a:noFill/>
                    </a:lnT>
                    <a:lnB>
                      <a:noFill/>
                    </a:lnB>
                    <a:solidFill>
                      <a:srgbClr val="C0C0C0"/>
                    </a:solidFill>
                  </a:tcPr>
                </a:tc>
              </a:tr>
              <a:tr h="374441">
                <a:tc>
                  <a:txBody>
                    <a:bodyPr/>
                    <a:lstStyle/>
                    <a:p>
                      <a:pPr algn="ctr">
                        <a:lnSpc>
                          <a:spcPct val="150000"/>
                        </a:lnSpc>
                        <a:spcAft>
                          <a:spcPts val="0"/>
                        </a:spcAft>
                        <a:tabLst>
                          <a:tab pos="540385" algn="l"/>
                        </a:tabLst>
                      </a:pPr>
                      <a:r>
                        <a:rPr lang="es-ES" sz="1400" b="1" i="1" cap="all" dirty="0">
                          <a:solidFill>
                            <a:srgbClr val="000000"/>
                          </a:solidFill>
                          <a:latin typeface="+mj-lt"/>
                          <a:ea typeface="Times"/>
                          <a:cs typeface="Times New Roman"/>
                        </a:rPr>
                        <a:t>antibióticos</a:t>
                      </a:r>
                      <a:endParaRPr lang="es-EC" sz="1600" b="1" i="1" cap="all" dirty="0">
                        <a:solidFill>
                          <a:srgbClr val="000000"/>
                        </a:solidFill>
                        <a:latin typeface="+mj-lt"/>
                        <a:ea typeface="Times"/>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tabLst>
                          <a:tab pos="540385" algn="l"/>
                        </a:tabLst>
                      </a:pPr>
                      <a:r>
                        <a:rPr lang="es-ES" sz="1400" b="0" cap="all" dirty="0">
                          <a:solidFill>
                            <a:srgbClr val="000000"/>
                          </a:solidFill>
                          <a:latin typeface="+mj-lt"/>
                          <a:ea typeface="Times"/>
                          <a:cs typeface="Times New Roman"/>
                        </a:rPr>
                        <a:t>Según el kit de ELISA</a:t>
                      </a:r>
                      <a:endParaRPr lang="es-EC" sz="1600" b="1" cap="all" dirty="0">
                        <a:solidFill>
                          <a:srgbClr val="000000"/>
                        </a:solidFill>
                        <a:latin typeface="+mj-lt"/>
                        <a:ea typeface="Times"/>
                        <a:cs typeface="Times New Roman"/>
                      </a:endParaRPr>
                    </a:p>
                  </a:txBody>
                  <a:tcPr marL="68580" marR="68580" marT="0" marB="0">
                    <a:lnL>
                      <a:noFill/>
                    </a:lnL>
                    <a:lnR>
                      <a:noFill/>
                    </a:lnR>
                    <a:lnT>
                      <a:noFill/>
                    </a:lnT>
                    <a:lnB>
                      <a:noFill/>
                    </a:lnB>
                  </a:tcPr>
                </a:tc>
              </a:tr>
              <a:tr h="748883">
                <a:tc>
                  <a:txBody>
                    <a:bodyPr/>
                    <a:lstStyle/>
                    <a:p>
                      <a:pPr algn="ctr">
                        <a:lnSpc>
                          <a:spcPct val="150000"/>
                        </a:lnSpc>
                        <a:spcAft>
                          <a:spcPts val="0"/>
                        </a:spcAft>
                        <a:tabLst>
                          <a:tab pos="540385" algn="l"/>
                        </a:tabLst>
                      </a:pPr>
                      <a:r>
                        <a:rPr lang="es-ES" sz="1400" b="1" i="1" cap="all" dirty="0">
                          <a:solidFill>
                            <a:srgbClr val="000000"/>
                          </a:solidFill>
                          <a:latin typeface="+mj-lt"/>
                          <a:ea typeface="Times"/>
                          <a:cs typeface="Times New Roman"/>
                        </a:rPr>
                        <a:t>Metales pesados (</a:t>
                      </a:r>
                      <a:r>
                        <a:rPr lang="es-ES" sz="1400" b="1" i="1" cap="all" dirty="0" smtClean="0">
                          <a:solidFill>
                            <a:srgbClr val="000000"/>
                          </a:solidFill>
                          <a:latin typeface="+mj-lt"/>
                          <a:ea typeface="Times"/>
                          <a:cs typeface="Times New Roman"/>
                        </a:rPr>
                        <a:t>P</a:t>
                      </a:r>
                      <a:r>
                        <a:rPr lang="es-ES" sz="1400" b="1" i="1" cap="none" dirty="0" smtClean="0">
                          <a:solidFill>
                            <a:srgbClr val="000000"/>
                          </a:solidFill>
                          <a:latin typeface="+mj-lt"/>
                          <a:ea typeface="Times"/>
                          <a:cs typeface="Times New Roman"/>
                        </a:rPr>
                        <a:t>b</a:t>
                      </a:r>
                      <a:r>
                        <a:rPr lang="es-ES" sz="1400" b="1" i="1" cap="all" dirty="0" smtClean="0">
                          <a:solidFill>
                            <a:srgbClr val="000000"/>
                          </a:solidFill>
                          <a:latin typeface="+mj-lt"/>
                          <a:ea typeface="Times"/>
                          <a:cs typeface="Times New Roman"/>
                        </a:rPr>
                        <a:t>, C</a:t>
                      </a:r>
                      <a:r>
                        <a:rPr lang="es-ES" sz="1400" b="1" i="1" cap="none" dirty="0" smtClean="0">
                          <a:solidFill>
                            <a:srgbClr val="000000"/>
                          </a:solidFill>
                          <a:latin typeface="+mj-lt"/>
                          <a:ea typeface="Times"/>
                          <a:cs typeface="Times New Roman"/>
                        </a:rPr>
                        <a:t>d</a:t>
                      </a:r>
                      <a:r>
                        <a:rPr lang="es-ES" sz="1400" b="1" i="1" cap="all" dirty="0" smtClean="0">
                          <a:solidFill>
                            <a:srgbClr val="000000"/>
                          </a:solidFill>
                          <a:latin typeface="+mj-lt"/>
                          <a:ea typeface="Times"/>
                          <a:cs typeface="Times New Roman"/>
                        </a:rPr>
                        <a:t>, A</a:t>
                      </a:r>
                      <a:r>
                        <a:rPr lang="es-ES" sz="1400" b="1" i="1" cap="none" dirty="0" smtClean="0">
                          <a:solidFill>
                            <a:srgbClr val="000000"/>
                          </a:solidFill>
                          <a:latin typeface="+mj-lt"/>
                          <a:ea typeface="Times"/>
                          <a:cs typeface="Times New Roman"/>
                        </a:rPr>
                        <a:t>s</a:t>
                      </a:r>
                      <a:r>
                        <a:rPr lang="es-ES" sz="1400" b="1" i="1" cap="all" dirty="0" smtClean="0">
                          <a:solidFill>
                            <a:srgbClr val="000000"/>
                          </a:solidFill>
                          <a:latin typeface="+mj-lt"/>
                          <a:ea typeface="Times"/>
                          <a:cs typeface="Times New Roman"/>
                        </a:rPr>
                        <a:t>, Z</a:t>
                      </a:r>
                      <a:r>
                        <a:rPr lang="es-ES" sz="1400" b="1" i="1" cap="none" dirty="0" smtClean="0">
                          <a:solidFill>
                            <a:srgbClr val="000000"/>
                          </a:solidFill>
                          <a:latin typeface="+mj-lt"/>
                          <a:ea typeface="Times"/>
                          <a:cs typeface="Times New Roman"/>
                        </a:rPr>
                        <a:t>n</a:t>
                      </a:r>
                      <a:r>
                        <a:rPr lang="es-ES" sz="1400" b="1" i="1" cap="all" dirty="0" smtClean="0">
                          <a:solidFill>
                            <a:srgbClr val="000000"/>
                          </a:solidFill>
                          <a:latin typeface="+mj-lt"/>
                          <a:ea typeface="Times"/>
                          <a:cs typeface="Times New Roman"/>
                        </a:rPr>
                        <a:t>)</a:t>
                      </a:r>
                      <a:endParaRPr lang="es-EC" sz="1600" b="1" i="1" cap="all" dirty="0">
                        <a:solidFill>
                          <a:srgbClr val="000000"/>
                        </a:solidFill>
                        <a:latin typeface="+mj-lt"/>
                        <a:ea typeface="Times"/>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tabLst>
                          <a:tab pos="540385" algn="l"/>
                        </a:tabLst>
                      </a:pPr>
                      <a:r>
                        <a:rPr lang="es-ES" sz="1400" b="0" cap="all" dirty="0">
                          <a:solidFill>
                            <a:srgbClr val="000000"/>
                          </a:solidFill>
                          <a:latin typeface="+mj-lt"/>
                          <a:ea typeface="Times"/>
                          <a:cs typeface="Times New Roman"/>
                        </a:rPr>
                        <a:t>Espectrofotometría de absorción atómica EAA</a:t>
                      </a:r>
                      <a:endParaRPr lang="es-EC" sz="1600" b="1" cap="all" dirty="0">
                        <a:solidFill>
                          <a:srgbClr val="000000"/>
                        </a:solidFill>
                        <a:latin typeface="+mj-lt"/>
                        <a:ea typeface="Times"/>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1" name="10 CuadroTexto"/>
          <p:cNvSpPr txBox="1"/>
          <p:nvPr/>
        </p:nvSpPr>
        <p:spPr>
          <a:xfrm>
            <a:off x="1331640" y="5589240"/>
            <a:ext cx="2808312" cy="369332"/>
          </a:xfrm>
          <a:prstGeom prst="rect">
            <a:avLst/>
          </a:prstGeom>
          <a:noFill/>
        </p:spPr>
        <p:txBody>
          <a:bodyPr wrap="square" rtlCol="0">
            <a:spAutoFit/>
          </a:bodyPr>
          <a:lstStyle/>
          <a:p>
            <a:pPr algn="ctr"/>
            <a:r>
              <a:rPr lang="es-EC" dirty="0" smtClean="0"/>
              <a:t>Análisis estadístico</a:t>
            </a:r>
            <a:endParaRPr lang="es-EC" dirty="0"/>
          </a:p>
        </p:txBody>
      </p:sp>
      <p:cxnSp>
        <p:nvCxnSpPr>
          <p:cNvPr id="13" name="12 Conector recto de flecha"/>
          <p:cNvCxnSpPr/>
          <p:nvPr/>
        </p:nvCxnSpPr>
        <p:spPr>
          <a:xfrm>
            <a:off x="2843808" y="486916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568950" y="44450"/>
            <a:ext cx="3467100" cy="614363"/>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METODOLOGÍA</a:t>
            </a:r>
            <a:endParaRPr lang="es-EC" sz="2800" dirty="0" smtClean="0">
              <a:solidFill>
                <a:srgbClr val="2230B8"/>
              </a:solidFill>
            </a:endParaRPr>
          </a:p>
        </p:txBody>
      </p:sp>
      <p:pic>
        <p:nvPicPr>
          <p:cNvPr id="5" name="4 Imagen" descr="F:\DCIM\101MSDCF\DSC00650.JPG"/>
          <p:cNvPicPr/>
          <p:nvPr/>
        </p:nvPicPr>
        <p:blipFill>
          <a:blip r:embed="rId2" cstate="print"/>
          <a:srcRect/>
          <a:stretch>
            <a:fillRect/>
          </a:stretch>
        </p:blipFill>
        <p:spPr bwMode="auto">
          <a:xfrm>
            <a:off x="6084168" y="764704"/>
            <a:ext cx="2664296" cy="3312368"/>
          </a:xfrm>
          <a:prstGeom prst="rect">
            <a:avLst/>
          </a:prstGeom>
          <a:noFill/>
          <a:ln w="9525">
            <a:noFill/>
            <a:miter lim="800000"/>
            <a:headEnd/>
            <a:tailEnd/>
          </a:ln>
        </p:spPr>
      </p:pic>
      <p:pic>
        <p:nvPicPr>
          <p:cNvPr id="6" name="5 Imagen" descr="F:\DCIM\101MSDCF\DSC00641.JPG"/>
          <p:cNvPicPr/>
          <p:nvPr/>
        </p:nvPicPr>
        <p:blipFill>
          <a:blip r:embed="rId3" cstate="print"/>
          <a:srcRect/>
          <a:stretch>
            <a:fillRect/>
          </a:stretch>
        </p:blipFill>
        <p:spPr bwMode="auto">
          <a:xfrm rot="5400000">
            <a:off x="1025606" y="206642"/>
            <a:ext cx="2916324" cy="2880320"/>
          </a:xfrm>
          <a:prstGeom prst="rect">
            <a:avLst/>
          </a:prstGeom>
          <a:noFill/>
          <a:ln w="9525">
            <a:noFill/>
            <a:miter lim="800000"/>
            <a:headEnd/>
            <a:tailEnd/>
          </a:ln>
        </p:spPr>
      </p:pic>
      <p:pic>
        <p:nvPicPr>
          <p:cNvPr id="7" name="6 Imagen" descr="F:\DCIM\101MSDCF\DSC00640.JPG"/>
          <p:cNvPicPr/>
          <p:nvPr/>
        </p:nvPicPr>
        <p:blipFill>
          <a:blip r:embed="rId4" cstate="print"/>
          <a:srcRect/>
          <a:stretch>
            <a:fillRect/>
          </a:stretch>
        </p:blipFill>
        <p:spPr bwMode="auto">
          <a:xfrm rot="5400000">
            <a:off x="1223628" y="3609020"/>
            <a:ext cx="2664296" cy="2736304"/>
          </a:xfrm>
          <a:prstGeom prst="rect">
            <a:avLst/>
          </a:prstGeom>
          <a:noFill/>
          <a:ln w="9525">
            <a:noFill/>
            <a:miter lim="800000"/>
            <a:headEnd/>
            <a:tailEnd/>
          </a:ln>
        </p:spPr>
      </p:pic>
      <p:pic>
        <p:nvPicPr>
          <p:cNvPr id="9" name="17 Imagen"/>
          <p:cNvPicPr>
            <a:picLocks noChangeAspect="1" noChangeArrowheads="1"/>
          </p:cNvPicPr>
          <p:nvPr/>
        </p:nvPicPr>
        <p:blipFill>
          <a:blip r:embed="rId5" cstate="print"/>
          <a:srcRect/>
          <a:stretch>
            <a:fillRect/>
          </a:stretch>
        </p:blipFill>
        <p:spPr bwMode="auto">
          <a:xfrm>
            <a:off x="6072188" y="5929313"/>
            <a:ext cx="2870200" cy="703262"/>
          </a:xfrm>
          <a:prstGeom prst="rect">
            <a:avLst/>
          </a:prstGeom>
          <a:noFill/>
          <a:ln w="9525">
            <a:noFill/>
            <a:miter lim="800000"/>
            <a:headEnd/>
            <a:tailEnd/>
          </a:ln>
        </p:spPr>
      </p:pic>
      <p:sp>
        <p:nvSpPr>
          <p:cNvPr id="11" name="10 Rectángulo"/>
          <p:cNvSpPr/>
          <p:nvPr/>
        </p:nvSpPr>
        <p:spPr>
          <a:xfrm>
            <a:off x="6156176" y="4149080"/>
            <a:ext cx="2987824" cy="646331"/>
          </a:xfrm>
          <a:prstGeom prst="rect">
            <a:avLst/>
          </a:prstGeom>
        </p:spPr>
        <p:txBody>
          <a:bodyPr wrap="square">
            <a:spAutoFit/>
          </a:bodyPr>
          <a:lstStyle/>
          <a:p>
            <a:r>
              <a:rPr lang="es-EC" dirty="0"/>
              <a:t>Preparación de la prueba de análisis reductores.</a:t>
            </a:r>
          </a:p>
        </p:txBody>
      </p:sp>
      <p:sp>
        <p:nvSpPr>
          <p:cNvPr id="12" name="11 Rectángulo"/>
          <p:cNvSpPr/>
          <p:nvPr/>
        </p:nvSpPr>
        <p:spPr>
          <a:xfrm>
            <a:off x="1043608" y="3068960"/>
            <a:ext cx="3165610" cy="369332"/>
          </a:xfrm>
          <a:prstGeom prst="rect">
            <a:avLst/>
          </a:prstGeom>
        </p:spPr>
        <p:txBody>
          <a:bodyPr wrap="none">
            <a:spAutoFit/>
          </a:bodyPr>
          <a:lstStyle/>
          <a:p>
            <a:r>
              <a:rPr lang="es-EC" dirty="0"/>
              <a:t>Preparación inicial de </a:t>
            </a:r>
            <a:r>
              <a:rPr lang="es-EC" dirty="0" smtClean="0"/>
              <a:t>muestras.</a:t>
            </a:r>
            <a:endParaRPr lang="es-EC" dirty="0"/>
          </a:p>
        </p:txBody>
      </p:sp>
      <p:sp>
        <p:nvSpPr>
          <p:cNvPr id="13" name="12 Rectángulo"/>
          <p:cNvSpPr/>
          <p:nvPr/>
        </p:nvSpPr>
        <p:spPr>
          <a:xfrm>
            <a:off x="1115616" y="6488668"/>
            <a:ext cx="2373791" cy="369332"/>
          </a:xfrm>
          <a:prstGeom prst="rect">
            <a:avLst/>
          </a:prstGeom>
        </p:spPr>
        <p:txBody>
          <a:bodyPr wrap="none">
            <a:spAutoFit/>
          </a:bodyPr>
          <a:lstStyle/>
          <a:p>
            <a:r>
              <a:rPr lang="es-EC" dirty="0"/>
              <a:t>Valoración de la acidez.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568950" y="44450"/>
            <a:ext cx="3467100" cy="614363"/>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METODOLOGÍA</a:t>
            </a:r>
            <a:endParaRPr lang="es-EC" sz="2800" dirty="0" smtClean="0">
              <a:solidFill>
                <a:srgbClr val="2230B8"/>
              </a:solidFill>
            </a:endParaRPr>
          </a:p>
        </p:txBody>
      </p:sp>
      <p:pic>
        <p:nvPicPr>
          <p:cNvPr id="5"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pic>
        <p:nvPicPr>
          <p:cNvPr id="6" name="5 Imagen" descr="F:\DCIM\101MSDCF\DSC00637.JPG"/>
          <p:cNvPicPr/>
          <p:nvPr/>
        </p:nvPicPr>
        <p:blipFill>
          <a:blip r:embed="rId3" cstate="print"/>
          <a:srcRect/>
          <a:stretch>
            <a:fillRect/>
          </a:stretch>
        </p:blipFill>
        <p:spPr bwMode="auto">
          <a:xfrm>
            <a:off x="5580112" y="764704"/>
            <a:ext cx="3358287" cy="3168351"/>
          </a:xfrm>
          <a:prstGeom prst="rect">
            <a:avLst/>
          </a:prstGeom>
          <a:noFill/>
          <a:ln w="9525">
            <a:noFill/>
            <a:miter lim="800000"/>
            <a:headEnd/>
            <a:tailEnd/>
          </a:ln>
        </p:spPr>
      </p:pic>
      <p:pic>
        <p:nvPicPr>
          <p:cNvPr id="7" name="6 Imagen" descr="F:\DCIM\101MSDCF\DSC00655.JPG"/>
          <p:cNvPicPr/>
          <p:nvPr/>
        </p:nvPicPr>
        <p:blipFill>
          <a:blip r:embed="rId4" cstate="print"/>
          <a:srcRect/>
          <a:stretch>
            <a:fillRect/>
          </a:stretch>
        </p:blipFill>
        <p:spPr bwMode="auto">
          <a:xfrm>
            <a:off x="251520" y="3861048"/>
            <a:ext cx="4669907" cy="2413591"/>
          </a:xfrm>
          <a:prstGeom prst="rect">
            <a:avLst/>
          </a:prstGeom>
          <a:noFill/>
          <a:ln w="9525">
            <a:noFill/>
            <a:miter lim="800000"/>
            <a:headEnd/>
            <a:tailEnd/>
          </a:ln>
        </p:spPr>
      </p:pic>
      <p:sp>
        <p:nvSpPr>
          <p:cNvPr id="8" name="7 Rectángulo"/>
          <p:cNvSpPr/>
          <p:nvPr/>
        </p:nvSpPr>
        <p:spPr>
          <a:xfrm>
            <a:off x="1619672" y="6309320"/>
            <a:ext cx="1706686" cy="369332"/>
          </a:xfrm>
          <a:prstGeom prst="rect">
            <a:avLst/>
          </a:prstGeom>
        </p:spPr>
        <p:txBody>
          <a:bodyPr wrap="none">
            <a:spAutoFit/>
          </a:bodyPr>
          <a:lstStyle/>
          <a:p>
            <a:r>
              <a:rPr lang="es-EC" dirty="0"/>
              <a:t>Lectura de HMF.</a:t>
            </a:r>
          </a:p>
        </p:txBody>
      </p:sp>
      <p:sp>
        <p:nvSpPr>
          <p:cNvPr id="9" name="8 Rectángulo"/>
          <p:cNvSpPr/>
          <p:nvPr/>
        </p:nvSpPr>
        <p:spPr>
          <a:xfrm>
            <a:off x="5868144" y="4149080"/>
            <a:ext cx="2873992" cy="369332"/>
          </a:xfrm>
          <a:prstGeom prst="rect">
            <a:avLst/>
          </a:prstGeom>
        </p:spPr>
        <p:txBody>
          <a:bodyPr wrap="none">
            <a:spAutoFit/>
          </a:bodyPr>
          <a:lstStyle/>
          <a:p>
            <a:r>
              <a:rPr lang="es-EC" dirty="0"/>
              <a:t>Determinación de </a:t>
            </a:r>
            <a:r>
              <a:rPr lang="es-EC" dirty="0" smtClean="0"/>
              <a:t>humedad.</a:t>
            </a:r>
            <a:endParaRPr lang="es-EC" dirty="0"/>
          </a:p>
        </p:txBody>
      </p:sp>
      <p:pic>
        <p:nvPicPr>
          <p:cNvPr id="10" name="9 Imagen" descr="F:\DCIM\101MSDCF\DSC00639.JPG"/>
          <p:cNvPicPr/>
          <p:nvPr/>
        </p:nvPicPr>
        <p:blipFill>
          <a:blip r:embed="rId5" cstate="print"/>
          <a:srcRect/>
          <a:stretch>
            <a:fillRect/>
          </a:stretch>
        </p:blipFill>
        <p:spPr bwMode="auto">
          <a:xfrm>
            <a:off x="323528" y="620689"/>
            <a:ext cx="4691173" cy="2160240"/>
          </a:xfrm>
          <a:prstGeom prst="rect">
            <a:avLst/>
          </a:prstGeom>
          <a:noFill/>
          <a:ln w="9525">
            <a:noFill/>
            <a:miter lim="800000"/>
            <a:headEnd/>
            <a:tailEnd/>
          </a:ln>
        </p:spPr>
      </p:pic>
      <p:sp>
        <p:nvSpPr>
          <p:cNvPr id="11" name="10 Rectángulo"/>
          <p:cNvSpPr/>
          <p:nvPr/>
        </p:nvSpPr>
        <p:spPr>
          <a:xfrm>
            <a:off x="1475656" y="2996952"/>
            <a:ext cx="2652136" cy="369332"/>
          </a:xfrm>
          <a:prstGeom prst="rect">
            <a:avLst/>
          </a:prstGeom>
        </p:spPr>
        <p:txBody>
          <a:bodyPr wrap="square">
            <a:spAutoFit/>
          </a:bodyPr>
          <a:lstStyle/>
          <a:p>
            <a:r>
              <a:rPr lang="es-EC" dirty="0"/>
              <a:t>Determinación de cenizas.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
        <p:nvSpPr>
          <p:cNvPr id="13" name="Rectangle 2"/>
          <p:cNvSpPr>
            <a:spLocks noGrp="1" noChangeArrowheads="1"/>
          </p:cNvSpPr>
          <p:nvPr>
            <p:ph type="title"/>
          </p:nvPr>
        </p:nvSpPr>
        <p:spPr bwMode="auto">
          <a:xfrm>
            <a:off x="2484438" y="2708275"/>
            <a:ext cx="3959225" cy="1081088"/>
          </a:xfrm>
          <a:ln>
            <a:miter lim="800000"/>
            <a:headEnd/>
            <a:tailEnd/>
          </a:ln>
        </p:spPr>
        <p:txBody>
          <a:bodyPr vert="horz" wrap="square" lIns="91440" tIns="45720" rIns="91440" bIns="45720" numCol="1" anchor="t" anchorCtr="0" compatLnSpc="1">
            <a:prstTxWarp prst="textNoShape">
              <a:avLst/>
            </a:prstTxWarp>
          </a:bodyPr>
          <a:lstStyle/>
          <a:p>
            <a:pPr lvl="2" algn="ctr" eaLnBrk="1" hangingPunct="1">
              <a:defRPr/>
            </a:pPr>
            <a:r>
              <a:rPr lang="es-ES" sz="4000" dirty="0" smtClean="0">
                <a:solidFill>
                  <a:srgbClr val="2230B8"/>
                </a:solidFill>
              </a:rPr>
              <a:t>RESULTADOS</a:t>
            </a:r>
            <a:endParaRPr lang="es-EC" sz="4000" dirty="0" smtClean="0">
              <a:solidFill>
                <a:srgbClr val="2230B8"/>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260648"/>
            <a:ext cx="849694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RESULTADOS DEL ANÁLISIS QUÍMICO DE LAS MUESTRAS </a:t>
            </a:r>
            <a:endParaRPr lang="es-EC" sz="2800" b="1" dirty="0">
              <a:ln w="11430"/>
              <a:solidFill>
                <a:srgbClr val="33CC33"/>
              </a:solidFill>
              <a:effectLst>
                <a:glow rad="63500">
                  <a:srgbClr val="DEC0DA">
                    <a:alpha val="40000"/>
                  </a:srgbClr>
                </a:glow>
              </a:effectLst>
            </a:endParaRPr>
          </a:p>
        </p:txBody>
      </p:sp>
      <p:pic>
        <p:nvPicPr>
          <p:cNvPr id="6" name="17 Imagen"/>
          <p:cNvPicPr>
            <a:picLocks noChangeAspect="1" noChangeArrowheads="1"/>
          </p:cNvPicPr>
          <p:nvPr/>
        </p:nvPicPr>
        <p:blipFill>
          <a:blip r:embed="rId3" cstate="print"/>
          <a:srcRect/>
          <a:stretch>
            <a:fillRect/>
          </a:stretch>
        </p:blipFill>
        <p:spPr bwMode="auto">
          <a:xfrm>
            <a:off x="6072188" y="5929313"/>
            <a:ext cx="2870200" cy="703262"/>
          </a:xfrm>
          <a:prstGeom prst="rect">
            <a:avLst/>
          </a:prstGeom>
          <a:noFill/>
          <a:ln w="9525">
            <a:noFill/>
            <a:miter lim="800000"/>
            <a:headEnd/>
            <a:tailEnd/>
          </a:ln>
        </p:spPr>
      </p:pic>
      <p:pic>
        <p:nvPicPr>
          <p:cNvPr id="32769" name="Picture 1"/>
          <p:cNvPicPr>
            <a:picLocks noChangeAspect="1" noChangeArrowheads="1"/>
          </p:cNvPicPr>
          <p:nvPr/>
        </p:nvPicPr>
        <p:blipFill>
          <a:blip r:embed="rId4" cstate="print"/>
          <a:srcRect/>
          <a:stretch>
            <a:fillRect/>
          </a:stretch>
        </p:blipFill>
        <p:spPr bwMode="auto">
          <a:xfrm>
            <a:off x="323528" y="1124744"/>
            <a:ext cx="8380687" cy="4320480"/>
          </a:xfrm>
          <a:prstGeom prst="rect">
            <a:avLst/>
          </a:prstGeom>
          <a:noFill/>
          <a:ln w="9525">
            <a:noFill/>
            <a:miter lim="800000"/>
            <a:headEnd/>
            <a:tailEnd/>
          </a:ln>
        </p:spPr>
      </p:pic>
      <p:sp>
        <p:nvSpPr>
          <p:cNvPr id="7" name="6 Elipse"/>
          <p:cNvSpPr/>
          <p:nvPr/>
        </p:nvSpPr>
        <p:spPr>
          <a:xfrm>
            <a:off x="7956376" y="2564904"/>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Elipse"/>
          <p:cNvSpPr/>
          <p:nvPr/>
        </p:nvSpPr>
        <p:spPr>
          <a:xfrm>
            <a:off x="7956376" y="3356992"/>
            <a:ext cx="79208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4221088"/>
            <a:ext cx="115212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323528" y="3356992"/>
            <a:ext cx="11521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http://www.ar.all.biz/img/ar/catalog/114475.png"/>
          <p:cNvPicPr>
            <a:picLocks noChangeAspect="1" noChangeArrowheads="1"/>
          </p:cNvPicPr>
          <p:nvPr/>
        </p:nvPicPr>
        <p:blipFill>
          <a:blip r:embed="rId2" cstate="print"/>
          <a:srcRect/>
          <a:stretch>
            <a:fillRect/>
          </a:stretch>
        </p:blipFill>
        <p:spPr bwMode="auto">
          <a:xfrm>
            <a:off x="0" y="404664"/>
            <a:ext cx="2895600" cy="2733676"/>
          </a:xfrm>
          <a:prstGeom prst="rect">
            <a:avLst/>
          </a:prstGeom>
          <a:noFill/>
        </p:spPr>
      </p:pic>
      <p:sp>
        <p:nvSpPr>
          <p:cNvPr id="4" name="Rectangle 2"/>
          <p:cNvSpPr txBox="1">
            <a:spLocks noChangeArrowheads="1"/>
          </p:cNvSpPr>
          <p:nvPr/>
        </p:nvSpPr>
        <p:spPr bwMode="auto">
          <a:xfrm>
            <a:off x="0" y="44450"/>
            <a:ext cx="9047163" cy="6350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s-EC" sz="2800" b="0" i="0" u="none" strike="noStrike" kern="0" cap="none" spc="0" normalizeH="0" baseline="0" noProof="0" dirty="0" smtClean="0">
                <a:ln>
                  <a:noFill/>
                </a:ln>
                <a:solidFill>
                  <a:srgbClr val="2230B8"/>
                </a:solidFill>
                <a:effectLst/>
                <a:uLnTx/>
                <a:uFillTx/>
              </a:rPr>
              <a:t>MIEL DE ABEJA Y CONTROL DE CALIDAD</a:t>
            </a:r>
            <a:endParaRPr kumimoji="0" lang="es-EC" sz="2800" b="0" i="0" u="none" strike="noStrike" kern="0" cap="none" spc="0" normalizeH="0" baseline="0" noProof="0" dirty="0">
              <a:ln>
                <a:noFill/>
              </a:ln>
              <a:solidFill>
                <a:srgbClr val="2230B8"/>
              </a:solidFill>
              <a:effectLst/>
              <a:uLnTx/>
              <a:uFillTx/>
            </a:endParaRPr>
          </a:p>
        </p:txBody>
      </p:sp>
      <p:sp>
        <p:nvSpPr>
          <p:cNvPr id="5" name="4 Rectángulo"/>
          <p:cNvSpPr/>
          <p:nvPr/>
        </p:nvSpPr>
        <p:spPr>
          <a:xfrm>
            <a:off x="2915816" y="836712"/>
            <a:ext cx="597666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1600" dirty="0" smtClean="0"/>
              <a:t>Se usa antibióticos para el tratamiento de enfermedades bacterianas como la </a:t>
            </a:r>
            <a:r>
              <a:rPr lang="es-EC" sz="1600" dirty="0" err="1" smtClean="0"/>
              <a:t>Varroa</a:t>
            </a:r>
            <a:r>
              <a:rPr lang="es-EC" sz="1600" dirty="0"/>
              <a:t>, </a:t>
            </a:r>
            <a:r>
              <a:rPr lang="es-EC" sz="1600" dirty="0" err="1"/>
              <a:t>loque</a:t>
            </a:r>
            <a:r>
              <a:rPr lang="es-EC" sz="1600" dirty="0"/>
              <a:t> </a:t>
            </a:r>
            <a:r>
              <a:rPr lang="es-EC" sz="1600" dirty="0" smtClean="0"/>
              <a:t>americana y europea. </a:t>
            </a:r>
            <a:endParaRPr lang="es-EC" sz="1600" dirty="0"/>
          </a:p>
        </p:txBody>
      </p:sp>
      <p:sp>
        <p:nvSpPr>
          <p:cNvPr id="6" name="5 Rectángulo"/>
          <p:cNvSpPr/>
          <p:nvPr/>
        </p:nvSpPr>
        <p:spPr>
          <a:xfrm>
            <a:off x="683568" y="3501008"/>
            <a:ext cx="2880320"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err="1"/>
              <a:t>Eritromicina</a:t>
            </a:r>
            <a:r>
              <a:rPr lang="es-EC" dirty="0"/>
              <a:t>, </a:t>
            </a:r>
            <a:r>
              <a:rPr lang="es-EC" dirty="0" err="1"/>
              <a:t>lincomicina</a:t>
            </a:r>
            <a:r>
              <a:rPr lang="es-EC" dirty="0"/>
              <a:t>, </a:t>
            </a:r>
            <a:r>
              <a:rPr lang="es-EC" dirty="0" err="1"/>
              <a:t>monensina</a:t>
            </a:r>
            <a:r>
              <a:rPr lang="es-EC" dirty="0"/>
              <a:t>, estreptomicina, y </a:t>
            </a:r>
            <a:r>
              <a:rPr lang="es-EC" dirty="0" err="1"/>
              <a:t>enrofloxacina</a:t>
            </a:r>
            <a:endParaRPr lang="es-EC" dirty="0"/>
          </a:p>
        </p:txBody>
      </p:sp>
      <p:pic>
        <p:nvPicPr>
          <p:cNvPr id="7" name="17 Imagen"/>
          <p:cNvPicPr>
            <a:picLocks noChangeAspect="1" noChangeArrowheads="1"/>
          </p:cNvPicPr>
          <p:nvPr/>
        </p:nvPicPr>
        <p:blipFill>
          <a:blip r:embed="rId3" cstate="print"/>
          <a:srcRect/>
          <a:stretch>
            <a:fillRect/>
          </a:stretch>
        </p:blipFill>
        <p:spPr bwMode="auto">
          <a:xfrm>
            <a:off x="6072188" y="5929313"/>
            <a:ext cx="2870200" cy="703262"/>
          </a:xfrm>
          <a:prstGeom prst="rect">
            <a:avLst/>
          </a:prstGeom>
          <a:noFill/>
          <a:ln w="9525">
            <a:noFill/>
            <a:miter lim="800000"/>
            <a:headEnd/>
            <a:tailEnd/>
          </a:ln>
        </p:spPr>
      </p:pic>
      <p:sp>
        <p:nvSpPr>
          <p:cNvPr id="9" name="8 Rectángulo"/>
          <p:cNvSpPr/>
          <p:nvPr/>
        </p:nvSpPr>
        <p:spPr>
          <a:xfrm>
            <a:off x="5137134" y="2132856"/>
            <a:ext cx="4006866" cy="461665"/>
          </a:xfrm>
          <a:prstGeom prst="rect">
            <a:avLst/>
          </a:prstGeom>
          <a:ln>
            <a:solidFill>
              <a:schemeClr val="tx2">
                <a:lumMod val="40000"/>
                <a:lumOff val="60000"/>
              </a:schemeClr>
            </a:solidFill>
          </a:ln>
        </p:spPr>
        <p:txBody>
          <a:bodyPr wrap="none">
            <a:spAutoFit/>
          </a:bodyPr>
          <a:lstStyle/>
          <a:p>
            <a:r>
              <a:rPr lang="es-EC" sz="2400" dirty="0" err="1" smtClean="0"/>
              <a:t>Oxitetraciclina</a:t>
            </a:r>
            <a:r>
              <a:rPr lang="es-EC" sz="2400" dirty="0" smtClean="0"/>
              <a:t> y </a:t>
            </a:r>
            <a:r>
              <a:rPr lang="es-EC" sz="2400" dirty="0" err="1" smtClean="0"/>
              <a:t>Cloramfenicol</a:t>
            </a:r>
            <a:r>
              <a:rPr lang="es-EC" sz="2400" dirty="0" smtClean="0"/>
              <a:t> </a:t>
            </a:r>
            <a:endParaRPr lang="es-EC" sz="2400" dirty="0"/>
          </a:p>
        </p:txBody>
      </p:sp>
      <p:pic>
        <p:nvPicPr>
          <p:cNvPr id="24578" name="Picture 2" descr="Resultado de imagen para loque americana de las abejas melíferas"/>
          <p:cNvPicPr>
            <a:picLocks noChangeAspect="1" noChangeArrowheads="1"/>
          </p:cNvPicPr>
          <p:nvPr/>
        </p:nvPicPr>
        <p:blipFill>
          <a:blip r:embed="rId4" cstate="print"/>
          <a:srcRect/>
          <a:stretch>
            <a:fillRect/>
          </a:stretch>
        </p:blipFill>
        <p:spPr bwMode="auto">
          <a:xfrm>
            <a:off x="611560" y="5013176"/>
            <a:ext cx="3009900" cy="1524001"/>
          </a:xfrm>
          <a:prstGeom prst="rect">
            <a:avLst/>
          </a:prstGeom>
          <a:noFill/>
        </p:spPr>
      </p:pic>
      <p:sp>
        <p:nvSpPr>
          <p:cNvPr id="24582" name="AutoShape 6" descr="data:image/jpeg;base64,/9j/4AAQSkZJRgABAQAAAQABAAD/2wCEAAkGBxQSEhQUEhQWFBUVFxUWFBgUGBUXFRQUFBgWFxUVFBQYHCggGBolHBUUITEhJSkrLi8uFx8zODMsNygtLisBCgoKDg0OGhAQGiwkHCQsLCwsLCwsLCwsLCwsLCwsLCwsLCwsLCwsLCwsLCwsLCwsLCwsLCwsLCwsLCwsLCwsLP/AABEIANoA5wMBEQACEQEDEQH/xAAcAAABBQEBAQAAAAAAAAAAAAAEAAECAwUHBgj/xABIEAABAwIDBAYGBwUGBQUAAAABAAIRAwQSITEFQVFxBiIyYYGRE3KhscHRBxQzQlKy8CNic5LhFTRDU4LCFiRjk/FEVIOi4v/EABoBAQADAQEBAAAAAAAAAAAAAAABAgMEBQb/xAAsEQACAgEEAQUBAAEEAwEAAAAAAQIDEQQSITFBExQiMlFhcQUzQoGRocEj/9oADAMBAAIRAxEAPwDuKAZAIOQClAOgEgGQDoBIBIBIBIBIBIBkA6ASASASASASASASASASASASASASAhUfAJQHnto1K1SR2W8AY8zvQkyzZVtxI8VBKREW90NHnzPwVXuLfEQbdg9t0b8zPgq/In4iD7sffdr36KfkR8RvrV5PadHM/JVTsz0TiI4vrz8Rj2+5Wbn+DbEYbUu97vd8Qo3S/CNqI/2xeZ9Y+TPkquU/wsoxENu3fH2M+Sbp/g2xH/4iuuPDVoz5KdzI2oKobbuIxPc1rfVzngBvK0TbKuPINddIrqplS6g4luJx8BkPajGED0zfuOdZ/k0fBOSeDVsKN0DL6pI4Eke4KUmVbR6Szed8+Jn4KSoUgEgEgEgEgEgEgEgEgEgEgEgBr50N8QgM2o+MzkqzkorkvGLl0Usrtdo4HkVSF0JPCZZ1ySzgslameBsSruWcFlFtZQ8qclRI8LkYGQnA8qef0jAoTDJGgcAoIFA4DyQBTbJpMETAbGX4pn3IAgW7RuCDkquHhqhySJUWzPr3obvmeHx4b1R2xRdVs0dnVMUHuV4vKKSWDQViokAkApQDSgKvrTPxt/mCAtlAOgEgEgEgEgBNo9jxCgHnr3rVGsOmp715+q+dqg+jtq+MHJEL+iGgOaIII0VdTRGEfURNNkpPYyb74tJDhulsTnzUR1e1YkvHAenz0VVaxxNloxYSRmchnPsBUXWybWY84LQrS/wNa3hawAguJPVzzPH4earTq3GCckTbSs/Flla+OFwwlrgOOg4j2K09Z8WtpEdOnPIqV/AbiacxrrKmrW7YLdHsiWnTbLBtAbmOJAzjcr+7WMbWZ+2z5CqNUOAI0K7K7ITW5GM63F4JwtTPIgoJDqkdedMNOeWcqs+guwBxc7e7TcDuXny9RvCOqOzHIPdUH7webifDfqDKsqrH2yd8UZeEg6gae4g+8rWFDzyVlaj0Wxjn5nzXWobTmlLJsKSokANtCuWU3OGoGXuQGO51w8CK4ZO8U2kjzJUEtGRU2BcNlzb+pOZgsEZ8IIhSQD2PR28eQ4XmDC6cqYGI8XD73IqQb+z9kXdEH/mm1CSXE1KUkkwNQ/IZBOCC3ZO0arqz6VUN6rZBaCNCBv5oyTcUASASASAE2l2PEKP8gwL2i6Q5mrd3ELj1FUm1ZHtHVVZHG2XTKKuOrDS3C2c5+C55u2/EWsI1ioVNtPJG5pPeSYIDOzIzMKttE7J/yJau2Cjj9JOxOe12EjqEHI5HrCEcbJtNrwSpRisf0GYwwyWu6pIdGRz4LDZJJbos03LpYLTTBDy1r9NXHWd0LRw3Jzw8lVN5xklbPl9LuaAeY1SCcpw46KyaUXyJ9WXPDnFsZBrRrzVpybnJS4/BHGEx7K3LmAh5brkE0lE3HKZF1iTxg1GhessYSOCUs+CQTwRkMqujGR+Gn8VWx8cForLBal4/j5b+Urjdlng39OArx/UBPALtj9Uc8+HweTuLuHwrkHp+j75I5FAb6ECQAW12F1F4aCTAyGuRBMe1Aeddt2hThtSoGOG58tPkc1Xovgi7pLau/wAdnmp7Kmhs/pDaNbH1iln+8AnBAaekNr/7il/O35o+B2UbOLX3DqtM4mFnaAOEkkaE66KwNtQBIBIBIATafY8Qo/yDCurnCQAC4ncFzXahVvGMs6aqnLkErXTXAdppDgCBrPf3LCeoU8Z4Na6nHK7L6l+0EiCYyJAyCv7yteGU9u3yympXl5hxDcE5bu+OK55XbpvD4wbKr4rPZdTvGhoDnEnCDJBzXRHVRUdrZlKqTlldFrLthaXTkNZ+S1jqapRb/DJ1TjJJjMvGGYMkCYjPwCpDU1TbcfBZ0zWVIqp30udIgNaTmOtlG9YR1O65vGMLybej8FhjMvHANc5oDHHdqO9RDUzjiTXxYdMZceSz64dcIwYsMznw0Wi1U+4/Uo6IpY8hVOpLiBoMp/e4eC667N0jGcMGhXfhxmAcqesd61MUDuu3Z5saRu1z36KNkScsz7uoTiOOQBERlPFSiezw99VPpVBOD3PRV0kcipKs9OhAkAigOLfSWz0t9UbI6rWNzGgwg+OpWNk3A6qatx5QdHAf8RnjSn4rkes46OxaJZKtm7Ag/ascZESx3Hv3KsNbl4wWlolg3PpFtG0bmgWhkejGINY1gPXf91gA/Xcu1zyccacM7L0Qq4rK2PCkxv8AIMPwWkXlHLPiTNhWKiQCQCQAe0+wOY+KA85dOwVQ49kiJ4Lzr3suUmuDurW+vCYNcVcQBDYGMQd5WF0/W6WDWEVF8slQrtph7X6ycvxSlUvSUlNEWR9RLDK3nrOgYf2enDRZzy7G0sLBdcJZeS2zEvZ/DHuV9PHNiyvBW2WIPBXWeA6pkDLhE6A55rOXwnJJFo/KKeeS5k+mZJaTB7IgDuV4t+vHOP8Aoq+a5EboS+r6g/2qdQv/ANZbfwVfWJK5dNFkb8PnCm1r0YL+lYp+o2X17ZozEySIbPVL+Me1az01cVmLKRuy8IahcloGXUDoJnrEzmYUQvcW4+ExOpNZ8m5cUy7GAAexke5emnlHEUutXR9xs906nPVSDI2tDRJqTrlu8kZKPAX9yPScc1Bc990Mq4iORUmbPXoQJAVV6zWNLnEBoEknIAIMHBNubXY+6rVXuADnEtHdoFw3qT6PT02xLkzanSCkPvD2rmWnbOt3wTMu36UsaZxb+BULRyTyg9VX5CuknS5t7hLiA9gIEAgETI8cyuuuFi7OeU6u4nXvoh28yvaehn9pROY3ljsw4d0yuyOfJ51y+WT3ykxEhIkAkAHtPsDmPioYR564rkVAJ6sEnwlcV1uLoxfR1115qbXZL60zIYhnp+ty0WoqaaRT0bP0m1zXE6EjXiFZKuf/AEValHgY1GHMlueU5eSiVlXksoWdIm0N1GHSJEZDmrR9NrcuMFfm+MEfRMdOTTOuhnmq+nVPPRbdZEenQYCIAEaRuURhTFrGMiUrGuSfoWyXRmRB7x+gtfRjuf8ASisksIrp2LAZA5Z5DwWS0sE8mjvljBcWCQeExwzW3ppvJkpOMcIrFk3FOesxOU8YWPto7txr60tuDVuJipBiMHuGma6sHOZ9dhMyXu7py08UBgbcrjOYnL70kCOEoyUeFuK4D+Oe5UzyapcHQ+gtWXD1Sfcrozke2QoZm2Nu0bZpNR4kaNBGI+G7mVGcEqLfRx/pj0vr1zhD4aZ6jRDWjdO9zu8+S5btRjhHqabR55Z4GpbSZcZPE6rmV53+1j+FVS17mlSrfJK06XggLXiG+JVlYVdC/CuvZMygZ74mPMrRWmEtMn4Ddk7Qq2r21aL3Mc3QjhvBG8dxW0LcvDOa7S4WTtfQX6T6V3FK4w0quQDp6jzwz7J9i2fDPO2Z6OigqSo6ASAC2p2B6w+KgLs8xf8A2n+h3uK8rWJOzP8AD0dOvhgpfTH1eYzy56qmyHt845LKb9TBOq/0bnH8TP8A7Krbp5/USlv78FTaJDmtgO6swcgSdf13Kig90Uy+5NNifQdmOqBIIbiGZzy9qSqsflY/CqlF/pMOa0nEHUyWkQND4HerKcISxNNceA45WYjYMJplrS2SBJObvBV+u1pP/sL5RaNle6n0zzfLHBQrkdMkjs1QBd3JFSDBlmmujVJBl3DIEnEcxqeBkIEeR2vcsbIgT3Gfiqs0ijyNe6EyAqZN8cHvvo6rzWj/AKbj7Wq6OexYNXp10wFmPRUoNdwkbwxp+8Rx1gJKWEIQyzlr31KhL6ri4kzme/eVwXX4PW0+m8mfcUS5x/Wi86U8vJ68EorALVtoRTNFgGdQV1InaVmirbiNhU6krqRDgVvp5QVaMsPJjOpSWDOpVDRfnpxXpQmpxPn7aXVZ/Duf0W9OPShttcPl0AUXnVw/A7v4KylzhmVtXmJ08LQ5h0AFtXsD1h8VAMWrTacyBpE9yyshDtmsZz6RTTDHNwgdXh7VSPpzjhdF5blLJGt6MwHEHDp3LOfovES63pP+llag18TnwIV51QsWCsJzgVG2pAYcvPOeMrJ1Ur4+S/qWS5S4JNsGmZJdIiSZjki0MMZk8j3M14F9RGUucS0giSMo3RCLR47fQ9w3zgMXbjjBzeRwpxkjAgVVSTLOLJs1CsUCroCKkkjrMzGRkNbEIDE2mwBskE8cRzHaac1Iic227djEYLfDM+eazbN4oxHXM6BVNj0nQ7pE21NWtU+7Rfhb+J5cwNb4n2Aq6eDCcW2eTuNoPrVXVKri57zLieLssuAG7kqTfBvXHDSNgcOC8a+WWe9XHCRWWLBmxB9LuQZAa1GCpTNUyssVslit9NWUiSipSV1IjgBvbfE2PJdFNmGcmq08bIg2ybp1N+EkggjCeBGkL0XiUcrs+fi3VLZI+lugHSH65atLjNRnVf3xkD+ue9Xg8o5rq9rz+np1YyA9q9gesPigPOXlN5nPq8F5+orseX4OyqSRRQfFNx7wPNc2nnspk/JrNJzRO2tg5snU+xX0+nU63N9lJ2OMsIro1i1rh5ecLOq1wjKOS8q9zyWW9qHNkzO5a00KyLk+ysrdr2krKvAcDoM1OmtcXiXgrdXuw0Xm8bE5/FdL1kOzKVMmybbppEzkPNStTDGSHRLI9K4a7T5JHUQmngOprkGsT13ePvXLppN2s2tWILBos1C9M5Au7GVTXN7RlrmxmiEHltuABrss5MYj3GOHchMTmG063WOYHCBPtWcjpgZjq0Gcyqo0ZmbVu5LW+J5n+k+alhJBOzaZc5vMDnxUWYUCak3M9RgXhTfJ9BFcIkKapkkc01ORgGuqOSo2XiB+jU7jR8CNBN5CkVPoK6mi/aA7i3W0JkNcGPtK2jrDcu/TW/LDPH19HG5I6D9Eu2/R3NME9Wr+zeN2L7p9gXZ9WeW8Tr/qO9BaHCBbV7A9Ye4qHySYtyeq7kVnZnazWv7IzWfZn1gvJgsUyO1/ZBtkeoPH3ld2leaTmv8AuZrt/P4ryrftJI7YdGpZHqDx969bStKs4bvuAM+/yPvC85faTOxLoJsqQLSSJXTpaoyreTG6xxkkVWlIFxB0ErHT17ptMvZZ8R3sDagw8R7Utgq7lgVy3w5J2B6x5H3rTRvNsit3EDTpajmF6pwhd3pU1PXGn8NnszQHhuk74aYEE7ic98hGWic2vQZOfks5HRDkBFHiVnuN9nB5vaFWKzuAMDwyWseTnnJpnodl3IY0OmMMnPjooshlE1W4kEt2i52j2nxXA9P/AA9L3OemXMvn73DxMe9Pboe4f6TbfO/EP5m/NPQiPcsD2ttKo1owkZn8TfmntostHUv9MyhtKqXCTr+8Pmj00TR6p/ppMun7yP5m/NU9smUWqZ6jonsP63T9K6rDQ4tLWgEy3XrTHsWlehUik/8AUHDgK6fbGp2tuyrTGQdgfJzOIEtdPgQrz0SXRWj/AFFuXyOZXW2mmW4QZ4GfglekcXk0v/1GMltCdgXxpuDm5QWu1/CQfcu9RyuTxvU5Z9XWlXExjvxNB8wp6MX2D7W7A9Ye4oSjFriQR3FZWJuLSLw7A7egcDmnKVx0US2OLOidnyyQY97BhjksYu2pOCRo1GTyTo2pwmdTp3QtK9NJQe5clZ24fBClcFgwkcYVI2zpTg0S4xk8jspEMcTqfmohTLY2+yZTWQiw7PiV0aNNVvJlc02mVWHbPj71lpk1ey9rWwVx9q3m33hV1P8AvJ4Jo+g+zz1jy+KnSLFjIv8AqadHUcwvUOIKvRlU1PXGncxkKUDnPS8wDGEd8yeHFQyUc8ruJdEnwWUzrp5Eyk3xXLnk79vB5G8+1d6xXVA4LVybtuwGlxV5SwZxryydHZ7DxHiuWV7Xg646aLDKeyRue4LP3TXgv7SP6Xt2Sf8AMPiP6otYvwPRv9Ats7Dc5rf2m/8AD3c1PvUvBC0cn/yM216POxD9qP5VHvo/hf2Ml/yN222KR/iez+qlatfhV6N/p7b6MLX0brmmXkgllRo4HrNf5wxbU6jezC/S7V2bv0h7PbU2fWa7cabhzFRonyJHitZzxDJlVTmaOEV9m02nIb95XJC+Uj0paOCWS60qBj2yMsl2QbfZ5l0UnwfUvRirjtKDuLGlaM5S3a/ZHrfAoSjzV1XeC6MJEgAE5iWjXPLON33lBI3p6v4ByHzxfrvUAejXqyA5msSeBOv60yQlZEbt/wDlndxOWKOHD9FTlgX105ywxlGRz17uWSrheQmwqjUxCYjXLxhSMliYRAgFCSTyS22LCOARxTecEqTSHa0DQAKFFLoNtltLUcwrFQnaPZflMVAfKm0/BSiDm3TAwCOqORJPxRlonPbh3W3+GSwsOqjsjSadw8SuVdnpY+IAOiV5UitTouex5JBaWl0SROCcW7gu6C4PKtlyHN2bWYyH0qjTlk5jh8ElFt8dEwkkWUARrlzXDOE+cHoQmujRpFcrTfR0qSXklUvWM7Rz4a+amNM2VlbCPYFtba9IAS468CrvTTfRENXWgC32zSLh1jrwKh6SZq9bWzaobTp8T5FTDTzOeWqrPT/R7fsdcVgJypicv3gumimUXk5r9RCS4PSdN7pv1C4J3NadOFRm5dVkG44OWq1KWTgl5tNhOU+S5YUSR6M9XBootauN+WZ7s/YuuEWuzzrbIy6Pq3oYIsbaf8tuq0OQK2x2R63wKEnlrun1nEtJBIiNT1fHiqklVWk1p7L888ogYgRwy/oEBBrm69eRAPZjIgce74oBBzCe2/IDFppJGZB/ehAEV6gDj+0LYIJHWIG+NdDBQF9lRI62MuBByM6zqZKALQDoBwhI6Aso6jmEIDriiHCoD+P/AGMHzUoqc96ZUWhpgD3+9GXic2uzmVhYdVHZBjslx+T02/idN6JD/laH8Nn5QvSgspHi2/c2busWU3O4D26BVuk1DKK1LdIzntczC55DwSA4FoyngYXE3KtKb6OuPy+K7LhToOjqMJMgSwajWRGS6HbU45RkoWxlywans+0c5ofQt3F04nejbruGY5LGOqing0lTOSy2FO6N7OcYdb25I/dblGsLo9zV2c/pWPhEbPo1s2p2rWiCDDdZI0BEOCxp1lc85NbabYpM0mdFNmAfYUhn+J+v8y29an9Mtln4amy+i9nTcX0aLGlwglpd1hw7S2i4tZiZyyuJBd10ftqjXNqUWPa7tNdLmmDOYJjUKctlDKr9FLGkAadjazIH2NOY7jCknKJspsZkylRp8msb4wFJGTd2c6aTCYzG7TwVWSU7Y7I9b4FCUYziqkjIB0BFzZ1/W9AIsB1APMBASaIyGSAdAOEA4QDoSWUO0OYQg03aVPW/2tUoqc96a9koyyOX3p6xWNh1UdldN2S5McnpN/E6n0V/u1D+FT/IF6EHhHjWrMzXu6eJjm8R7dQq217qmkVqntnlmdVL34Wubhggk7jG5vNcU97iotdHZBQTcs9j24IcXlsB+IaZt4SO9ZenOEnPHBfcnFRzyi8Uy0UzBEsc3Q5OcXRy3LKUZJJpGu5c5LKLMQpsxHEHDqinm0jUl3BV9LKSff8AgOaTb8E2RGAjrGtmIzwnLVYqvKcV3u/P6Wcmlu/hrPwtqOADWQMjhJLu4Bd04xjNx/hzptpN8hmxKb8AIdDc8oz14rXRxscE2Y6hx3GwSvQ/wchn7SbLQIGpmctAchnqpIM1ze5g45k7hGhzVgbWzR+yby5exUZJRtnst9b4FCUYzlUkYIBSgHlAJAJASCASAdAOhJZQ7Q5hCDTfo/1z7gpRBz3pt2UZKOW356xWViOmnsGbVyXOo8ne5cHW+in92ofwqf5Grsh0eTY/ka15UwsJGuUeJA+KrbPZHIqhue0ArlzcOMBwxCCJG4zlOuS4p3yr+yOqFUbOE+iyncPIBLeq4GI1bwJCs7rNuWuCsa4KeEyzZ12AwGCThE9bi47uK5oanb4OmdWTTZeEOwuYQYLmwZkDdlvXUtVtm01ycsqG45iy+leulodTLS+cMkHMDLEN25Vep+Si49kuj4v5dCddVA5+KAQGgAZgSdR3rmnbarGpdmyrrcI7Q6kHU3YcTnYmznuI1hdEFODUcmE8SWcBL6nVgmGzMn8Aj3nJdO54yzDbzhEb14LWkEEGYPMHRdEWmsozaw8MDqGPw+0nf+vBWINfZ/2beShgF212W+t8CoLIxnFVJGCAdAMgHQDoB0ApQDoB0JLbbtDmEINN2j/Wd8FKIOedNuyjJRyrahzVJG9bwZzXrNROhy4OzdE/7rb/AMKn+Rq2icEuZGvfEejcTpG7XUQQs7/pyXpT38AJsy4y5xdmN0dUA5e3Vc3t3Yvkzo9VReIosp2r8ml/VExAMnucVf0JtbW+CPWh2lySsLBwOGW6NG/cTK5fYvKeTZ6pOODSvrJ7ny0gdQtBzmZnyW2p0spy3R8Lsxo1EYrDLLWxdipnA1uE9aDJOWsx3e1Yx0lmYbvBeV8Up/0Mq2DnvqHISG4T3tjUeC1s0kpylJeeikL1GMYsOs6VQvx1ABDYABnXUraqE3LMvBnZKKjiJbdUHEEiMUtIB0hp0Wk63JGcZ4YO4ejY0OGLMzrvk5ZfJa1Q2RwVnLcwerc8Kcc/mtChrWBmm2dYzUMAu2+y3n8FBJjPKqWIygHlAKUA8oB0ApQCCAdSB0Bda9pvMKCDTPZf6zverEHO+m2nihaJyna5zKozWJktKqbHb+jIi2oj/p0/yhX8HG+zS2l9k7/T+YLLVfRm2m+3JlFvVxZyKkanQkAhedGLcG885O2TW/CJC4cAGgmWF5drmG6T3GVDultUU+USqYbt3hhFN9QBrm4yTrjLcGYyIzygorbkk0PTg3hpGjbXLhhxvc05zjEsdllBGihXyhhzeH/6IdKmmor/AMF1K6e00zjc7E4Ay0BpB/DvU+vJSi03yyFVCSkmuj0VEr2keawykVBBJ+iAzNp6NGZzOQ1ORyCsQZtSn+5zl3/jcpBvbO+zbyVGSC7c7LeZ9yAxnKpYjKASEiQEkIHBQCQCQElIHBQF1r228woINI9h3rv/ADFWIOddNjkoZZHKdr6qjNYGYwKDbwdv6Of3ej/DZ+ULRHG+zWrvAb1oz4qljWOS1cW3wZbKzSHS0YQZA79y5VbB9I6nXJcsTKsOLsHa17wqblltxLbeMJhtK3pABxEjMAEkjPUAaBX9OpR3IopWN4ZO1DMg4PLRMAuyE8AuR1Vy+6yv8nTGUkuGatKwYcBDnkNILZIyjdELqq0dbw/COWeokm1jlmvTXoI5GF0FAIXtfCJiVnZZsL1w3At6ez4+yMvd5LWLyslGsPABUZ3NHjPdx7lJBtbP+zbyVWSCbc0bzPuQlGK9VJIoBISOgHlCBwUAkA4QCQEkBfZ9tvMIQaJ7DvXqfncrEHOOm5y8VDLHK9q6qjNoGc0Kpt4O3dHD+wpfw2flC1RxPs07qmHDPiqTgmuS1cmpcGI8xI7/AHSvLlHEsI9FNyXJrup/syOA9wXoSSdRxRk/UBWOyA4T7VwOXSO7b2zecwYCOAy8F32VxVX9OKuyTsI21cgQP1ouCF0q+DsnTGYe6tUjEMh4Lplbdt3Lo541Vbtr7DbW4e4ZCI17yrQtnNZKTrhB4I3lXE3Piq2z6yK44fBfVoh0Tu/XwC7ofU55fYGq27ROXn+u9WINCzHUbyVQA7c0bzPuUMIxHKMlhgo4HIlJI6AdCB0AkA6AkEAggCLLtt5hCDQd2D69T87lYg5t03OSFkcu2nqs5G8ABoyWZ0NcHUNh9IPRmnRdSfgAosFUEFoc9lMgOH3c3gLujT8Nx5M7cSwexrbli1wzZLoxC2cXcR5HEPkvKlFyeX4PShJYND62CzXMiI966ZXx9P8Apzxolvz4ItYQGu4z/RcrhtxJnRGW5uKNqrWGAmddPFdlt0PS47OSFclZyUUGkAd8/Bec48JnoJm7c/Z+A+C9OzCqPOhl2F2yOwearpfoW1Gd5Rc6eK55/wD0tHODQK9KC+JySB6ysQFWnYbyVSQHbujOZ9yhhHOeknSSrQuRRpijBphwNV2ASS7LFIA0ylddNKnHJy3XOEsAlPplXY+mK9CkGvcG/s6zXPGL7waHOyVnpo4eGUWqeVlHtVwnemJCR0IHlAOgHQDoBIAmw+0bzCBlXSLblO0o46uIh1So1oY3ES7E93hkCtaoObwY2WKBz3pJfivSbUaHNDp6rxDmkEghw3HIqLIOLwXrmpLJzzaOqwkddYCdDyWXk3ecHrWFv1hjcsf1i1G7FgbSpGT3SWjwXsVZ9M8O3/cOoPdkuJ8M6l0UNYBOQz1WbrRpvY9O0bMx7clT0I5yX9eWMGhTpgiCMv1oruEWsMzU2nlFlOxbxKxWmjnk29w8dB/1UOA3QIACtOiMuisbpIOfTxNg93sWrgnHaZxm08hFjSDWwP1KiFagsEzm5PIqlqI3qrpTCsaHct11go+QesUIC7TsN5KrJANu6M5n3KPIOO9Orr0O0aNQiQxtMkESHNDnYhG/KfNelpVmpnnap4tRj7ZZSp3FChQLXU6RHWbBxOq1C89bfDfRjugrWtfGTZnNpyikddleQ+z1l0OFBI6AeUA8oBBASQCBQkKsPtG80IZi9OpItGtc5hddVWhzTBEtrb116bt/4OTU4wjntV82dI59YvOZJObnHMnMlU1De400+Np4+/OZXHM76wQ6eayXZ0PODqtnZ03Fj30Guc3AWvjrCAIzGeS7o2ySx4PMlCLlk9JOSqySKgFtNAGUUAbSQBdFAFsQBNEKWCVTRQChysQDV1IDbPsN5KhIDt3RnM+5AeT2vZsqECpbtrBswXAEjTSQf0EjOUfqJQjL7GX/AGFbAz9TAIORaHZEOEHILV32Y7M1RVno9FCwbz2bf4HQEkAkA8IBBAOgHQBWzvtG80AD0t2RTuaLBUqPpYK1R7XU8nEzUBAMGMna9y3otdbZhdUrEjnnSC1ZSo06dKcDZDcWZ13lZ2Tc3k1hBRSSPC3gzKwksnVWwR2izUTWU+D1GwvpFwAMq0MUADFTfBMby1wifFbJs5ZQXZ6lnTq1LQXCqwHiyfykqXNLsiNUn0G2/Sa1fpVjm14+Cz9xD9NPbWfhpUdq0DpVZ4mPenua/wBI9vb+B9C+pf5tL/uM+asrovpoo6pLtMNo3tM6VKZ5PYfcVqUD6dZu5zfMIAllZv4h5hOCAmldMAze3+YfNARr7RogZ1aY5vaPeVGcAzrjpHaM7V1QH/yMJ8gVX1oFlCX4Y1707sG/+oa88GBzvgrqUX0Q4tdnrNlVg+jTeJAc0OE6wcxKMgp2u2Q3uJ9yAwqtxTEy4CNZyVSxEVmEZOGaAcPb+JvmEGSYA4hBkl6NAP6NAL0aAfAgFgQCwIAmwb1280ARcUwWGQD1qmvruUlTmHTZ7AQC4Du/oobLJHP70ycmnxyHtVcF08DbM2eKjwKlQUm7zhc4/wCkD4kKUiXIyri2FKq5pmGkgGMyNxjvGatgz3Msu7qWQx+cjcQocU+y0bJLoEbXqj/EI8YVPQh+F/cWfoQy9rjSq7zVfb1/g9zZ+lpvLgiDUeQdQi09a6RL1Fj7ZkbRonKQtVFLowbb7KLagZ0U4INBlB3BMInJ7DohZONIkNJ60af0UrgE+mFtUbQmCBibnmPajQyeLpXFXTG48zPvWbqizRXzRt7FsX1ntaGglxAG7Uqygl0RKxy7PqDZtA06NNh1axrTzAAKsZg23KWJkd6A8xUsuDnj/U75qMEpgVTYrTvfnwe8fFAUO6Og/fq/9x/zQDf8OkaVan80+9AL+w6m6vUHl8lJAhsmuNLip7PkoJJCyuxpcO8RKAf0d6NK7TzZ/wDpSQSFS+H36Z/0uHxUYJLaV3d54w08CwgeYc0qMAMt9o1gRLHeGAn4JgnJO+qVagiCBn2nGc8zk0D3lMA8ltDo/idJMccIjzOpU4GQEdGW/rNMBFzdhBu5CxRt3ZwrUg002Bzey8CHAcCd4UlGePr9FXjQAoECVOjdUfcJQMq/sOqPuOQgd+zq29r8u4/BQSyp+zKh1a48wVJAmbLqDRrh4FAWN2dV4O9qAKoW1y0Q01GjgC4DyBQDv2XXf2sZ9Yk+9AXW3R5+8IDpv0b7Po0HYnMmpoHH7vIIDqbSgBNo9lAYFVAQCAmEJEgEgEgEUAyASAUICyiM0A9bRCDKuggA3ISRKFiqqEKsFqNHBQyYj4BwCo+zZIpqUxwHkFCIaKHMHAeS0RmypzBwCkqIMHAICQYOAQgJoUxwHkEBa+mI0HkEBGiwcAgN3YzesEB7ujo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4586" name="Picture 10" descr="http://www.mieldemalaga.com/images/imagenes_enfermedades/loque001.jpg"/>
          <p:cNvPicPr>
            <a:picLocks noChangeAspect="1" noChangeArrowheads="1"/>
          </p:cNvPicPr>
          <p:nvPr/>
        </p:nvPicPr>
        <p:blipFill>
          <a:blip r:embed="rId5" cstate="print"/>
          <a:srcRect/>
          <a:stretch>
            <a:fillRect/>
          </a:stretch>
        </p:blipFill>
        <p:spPr bwMode="auto">
          <a:xfrm>
            <a:off x="6156176" y="2924944"/>
            <a:ext cx="2448272" cy="26461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888395"/>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ea typeface="Calibri" pitchFamily="34" charset="0"/>
                <a:cs typeface="Times New Roman" pitchFamily="18" charset="0"/>
              </a:rPr>
              <a:t>BIOCHIPS:</a:t>
            </a:r>
            <a:r>
              <a:rPr kumimoji="0" lang="es-EC" sz="2000" b="0" i="0" u="none" strike="noStrike" cap="none" normalizeH="0" dirty="0" smtClean="0">
                <a:ln>
                  <a:noFill/>
                </a:ln>
                <a:solidFill>
                  <a:schemeClr val="tx1"/>
                </a:solidFill>
                <a:effectLst/>
                <a:ea typeface="Calibri" pitchFamily="34" charset="0"/>
                <a:cs typeface="Times New Roman" pitchFamily="18" charset="0"/>
              </a:rPr>
              <a:t> </a:t>
            </a:r>
            <a:r>
              <a:rPr kumimoji="0" lang="es-EC" sz="2000" b="0" i="0" u="none" strike="noStrike" cap="none" normalizeH="0" baseline="0" dirty="0" smtClean="0">
                <a:ln>
                  <a:noFill/>
                </a:ln>
                <a:solidFill>
                  <a:srgbClr val="C00000"/>
                </a:solidFill>
                <a:effectLst/>
                <a:ea typeface="Calibri" pitchFamily="34" charset="0"/>
                <a:cs typeface="Times New Roman" pitchFamily="18" charset="0"/>
              </a:rPr>
              <a:t>AM1</a:t>
            </a:r>
            <a:r>
              <a:rPr kumimoji="0" lang="es-EC" sz="2000" b="0" i="0" u="none" strike="noStrike" cap="none" normalizeH="0" baseline="0" dirty="0" smtClean="0">
                <a:ln>
                  <a:noFill/>
                </a:ln>
                <a:solidFill>
                  <a:schemeClr val="tx1"/>
                </a:solidFill>
                <a:effectLst/>
                <a:ea typeface="Calibri" pitchFamily="34" charset="0"/>
                <a:cs typeface="Times New Roman" pitchFamily="18" charset="0"/>
              </a:rPr>
              <a:t>: 14 sulfonamidas más </a:t>
            </a:r>
            <a:r>
              <a:rPr kumimoji="0" lang="es-EC" sz="2000" b="0" i="0" u="none" strike="noStrike" cap="none" normalizeH="0" baseline="0" dirty="0" err="1" smtClean="0">
                <a:ln>
                  <a:noFill/>
                </a:ln>
                <a:solidFill>
                  <a:schemeClr val="tx1"/>
                </a:solidFill>
                <a:effectLst/>
                <a:ea typeface="Calibri" pitchFamily="34" charset="0"/>
                <a:cs typeface="Times New Roman" pitchFamily="18" charset="0"/>
              </a:rPr>
              <a:t>trimetoprima</a:t>
            </a:r>
            <a:r>
              <a:rPr kumimoji="0" lang="es-EC" sz="2000" b="0" i="0" u="none" strike="noStrike" cap="none" normalizeH="0" baseline="0" dirty="0" smtClean="0">
                <a:ln>
                  <a:noFill/>
                </a:ln>
                <a:solidFill>
                  <a:schemeClr val="tx1"/>
                </a:solidFill>
                <a:effectLst/>
                <a:ea typeface="Calibri" pitchFamily="34" charset="0"/>
                <a:cs typeface="Times New Roman" pitchFamily="18" charset="0"/>
              </a:rPr>
              <a:t>; </a:t>
            </a:r>
            <a:r>
              <a:rPr kumimoji="0" lang="pt-BR" sz="2000" b="0" i="0" u="none" strike="noStrike" cap="none" normalizeH="0" baseline="0" dirty="0" smtClean="0">
                <a:ln>
                  <a:noFill/>
                </a:ln>
                <a:solidFill>
                  <a:srgbClr val="C00000"/>
                </a:solidFill>
                <a:effectLst/>
                <a:ea typeface="Calibri" pitchFamily="34" charset="0"/>
                <a:cs typeface="Times New Roman" pitchFamily="18" charset="0"/>
              </a:rPr>
              <a:t>AM2</a:t>
            </a:r>
            <a:r>
              <a:rPr kumimoji="0" lang="pt-B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pt-BR" sz="2000" b="0" i="0" u="none" strike="noStrike" cap="none" normalizeH="0" baseline="0" dirty="0" err="1" smtClean="0">
                <a:ln>
                  <a:noFill/>
                </a:ln>
                <a:solidFill>
                  <a:schemeClr val="tx1"/>
                </a:solidFill>
                <a:effectLst/>
                <a:ea typeface="Calibri" pitchFamily="34" charset="0"/>
                <a:cs typeface="Times New Roman" pitchFamily="18" charset="0"/>
              </a:rPr>
              <a:t>quinolonas</a:t>
            </a:r>
            <a:r>
              <a:rPr kumimoji="0" lang="pt-B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pt-BR" sz="2000" b="0" i="0" u="none" strike="noStrike" cap="none" normalizeH="0" baseline="0" dirty="0" err="1" smtClean="0">
                <a:ln>
                  <a:noFill/>
                </a:ln>
                <a:solidFill>
                  <a:schemeClr val="tx1"/>
                </a:solidFill>
                <a:effectLst/>
                <a:ea typeface="Calibri" pitchFamily="34" charset="0"/>
                <a:cs typeface="Times New Roman" pitchFamily="18" charset="0"/>
              </a:rPr>
              <a:t>ceftiofur</a:t>
            </a:r>
            <a:r>
              <a:rPr kumimoji="0" lang="pt-BR" sz="2000" b="0" i="0" u="none" strike="noStrike" cap="none" normalizeH="0" baseline="0" dirty="0" smtClean="0">
                <a:ln>
                  <a:noFill/>
                </a:ln>
                <a:solidFill>
                  <a:schemeClr val="tx1"/>
                </a:solidFill>
                <a:effectLst/>
                <a:ea typeface="Calibri" pitchFamily="34" charset="0"/>
                <a:cs typeface="Times New Roman" pitchFamily="18" charset="0"/>
              </a:rPr>
              <a:t>, </a:t>
            </a:r>
            <a:r>
              <a:rPr kumimoji="0" lang="pt-BR" sz="2000" b="0" i="0" u="none" strike="noStrike" cap="none" normalizeH="0" baseline="0" dirty="0" err="1" smtClean="0">
                <a:ln>
                  <a:noFill/>
                </a:ln>
                <a:solidFill>
                  <a:schemeClr val="tx1"/>
                </a:solidFill>
                <a:effectLst/>
                <a:ea typeface="Calibri" pitchFamily="34" charset="0"/>
                <a:cs typeface="Times New Roman" pitchFamily="18" charset="0"/>
              </a:rPr>
              <a:t>tilosina</a:t>
            </a:r>
            <a:r>
              <a:rPr kumimoji="0" lang="pt-BR" sz="2000" b="0" i="0" u="none" strike="noStrike" cap="none" normalizeH="0" baseline="0" dirty="0" smtClean="0">
                <a:ln>
                  <a:noFill/>
                </a:ln>
                <a:solidFill>
                  <a:schemeClr val="tx1"/>
                </a:solidFill>
                <a:effectLst/>
                <a:ea typeface="Calibri" pitchFamily="34" charset="0"/>
                <a:cs typeface="Times New Roman" pitchFamily="18" charset="0"/>
              </a:rPr>
              <a:t>, estreptomicina, tetraciclinas; </a:t>
            </a:r>
            <a:r>
              <a:rPr kumimoji="0" lang="pt-BR" sz="2000" b="0" i="0" u="none" strike="noStrike" cap="none" normalizeH="0" baseline="0" dirty="0" smtClean="0">
                <a:ln>
                  <a:noFill/>
                </a:ln>
                <a:solidFill>
                  <a:srgbClr val="C00000"/>
                </a:solidFill>
                <a:effectLst/>
                <a:ea typeface="Calibri" pitchFamily="34" charset="0"/>
                <a:cs typeface="Times New Roman" pitchFamily="18" charset="0"/>
              </a:rPr>
              <a:t>AM3: </a:t>
            </a:r>
            <a:r>
              <a:rPr kumimoji="0" lang="pt-BR" sz="2000" b="0" i="0" u="none" strike="noStrike" cap="none" normalizeH="0" baseline="0" dirty="0" err="1" smtClean="0">
                <a:ln>
                  <a:noFill/>
                </a:ln>
                <a:solidFill>
                  <a:schemeClr val="tx1"/>
                </a:solidFill>
                <a:effectLst/>
                <a:ea typeface="Calibri" pitchFamily="34" charset="0"/>
                <a:cs typeface="Times New Roman" pitchFamily="18" charset="0"/>
              </a:rPr>
              <a:t>Nitrofuranos</a:t>
            </a:r>
            <a:r>
              <a:rPr kumimoji="0" lang="pt-BR" sz="2000" b="0" i="0" u="none" strike="noStrike" cap="none" normalizeH="0" baseline="0" dirty="0" smtClean="0">
                <a:ln>
                  <a:noFill/>
                </a:ln>
                <a:solidFill>
                  <a:schemeClr val="tx1"/>
                </a:solidFill>
                <a:effectLst/>
                <a:ea typeface="Calibri" pitchFamily="34" charset="0"/>
                <a:cs typeface="Times New Roman" pitchFamily="18" charset="0"/>
              </a:rPr>
              <a:t> AOZ, AMOZ, AHD, SEM más </a:t>
            </a:r>
            <a:r>
              <a:rPr kumimoji="0" lang="pt-BR" sz="2000" b="0" i="0" u="none" strike="noStrike" cap="none" normalizeH="0" baseline="0" dirty="0" err="1" smtClean="0">
                <a:ln>
                  <a:noFill/>
                </a:ln>
                <a:solidFill>
                  <a:schemeClr val="tx1"/>
                </a:solidFill>
                <a:effectLst/>
                <a:ea typeface="Calibri" pitchFamily="34" charset="0"/>
                <a:cs typeface="Times New Roman" pitchFamily="18" charset="0"/>
              </a:rPr>
              <a:t>Cloranfenicol</a:t>
            </a:r>
            <a:endParaRPr kumimoji="0" lang="es-EC" sz="3200" b="0" i="0" u="none" strike="noStrike" cap="none" normalizeH="0" baseline="0" dirty="0" smtClean="0">
              <a:ln>
                <a:noFill/>
              </a:ln>
              <a:solidFill>
                <a:schemeClr val="tx1"/>
              </a:solidFill>
              <a:effectLst/>
              <a:cs typeface="Arial" pitchFamily="34" charset="0"/>
            </a:endParaRPr>
          </a:p>
        </p:txBody>
      </p:sp>
      <p:sp>
        <p:nvSpPr>
          <p:cNvPr id="5" name="Rectangle 2"/>
          <p:cNvSpPr txBox="1">
            <a:spLocks noChangeArrowheads="1"/>
          </p:cNvSpPr>
          <p:nvPr/>
        </p:nvSpPr>
        <p:spPr bwMode="auto">
          <a:xfrm>
            <a:off x="0" y="44450"/>
            <a:ext cx="9047163" cy="6350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s-EC" sz="2800" b="0" i="0" u="none" strike="noStrike" kern="0" cap="none" spc="0" normalizeH="0" baseline="0" noProof="0" dirty="0" smtClean="0">
                <a:ln>
                  <a:noFill/>
                </a:ln>
                <a:solidFill>
                  <a:srgbClr val="2230B8"/>
                </a:solidFill>
                <a:effectLst/>
                <a:uLnTx/>
                <a:uFillTx/>
              </a:rPr>
              <a:t>MIEL DE ABEJA Y CONTROL DE CALIDAD</a:t>
            </a:r>
            <a:endParaRPr kumimoji="0" lang="es-EC" sz="2800" b="0" i="0" u="none" strike="noStrike" kern="0" cap="none" spc="0" normalizeH="0" baseline="0" noProof="0" dirty="0">
              <a:ln>
                <a:noFill/>
              </a:ln>
              <a:solidFill>
                <a:srgbClr val="2230B8"/>
              </a:solidFill>
              <a:effectLst/>
              <a:uLnTx/>
              <a:uFillTx/>
            </a:endParaRPr>
          </a:p>
        </p:txBody>
      </p:sp>
      <p:sp>
        <p:nvSpPr>
          <p:cNvPr id="7" name="6 Rectángulo"/>
          <p:cNvSpPr/>
          <p:nvPr/>
        </p:nvSpPr>
        <p:spPr>
          <a:xfrm>
            <a:off x="971600" y="5949280"/>
            <a:ext cx="4572000" cy="646331"/>
          </a:xfrm>
          <a:prstGeom prst="rect">
            <a:avLst/>
          </a:prstGeom>
        </p:spPr>
        <p:txBody>
          <a:bodyPr>
            <a:spAutoFit/>
          </a:bodyPr>
          <a:lstStyle/>
          <a:p>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Costo individual es de USD 300, lo que indica que es un análisis de elevado costo económico.</a:t>
            </a:r>
            <a:endParaRPr lang="es-EC" dirty="0"/>
          </a:p>
        </p:txBody>
      </p:sp>
      <p:pic>
        <p:nvPicPr>
          <p:cNvPr id="8"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pic>
        <p:nvPicPr>
          <p:cNvPr id="23553" name="Picture 1"/>
          <p:cNvPicPr>
            <a:picLocks noChangeAspect="1" noChangeArrowheads="1"/>
          </p:cNvPicPr>
          <p:nvPr/>
        </p:nvPicPr>
        <p:blipFill>
          <a:blip r:embed="rId3" cstate="print"/>
          <a:srcRect/>
          <a:stretch>
            <a:fillRect/>
          </a:stretch>
        </p:blipFill>
        <p:spPr bwMode="auto">
          <a:xfrm>
            <a:off x="395536" y="2060848"/>
            <a:ext cx="8604448"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http://www.apinorte.com.ar/wpapi/wp-content/uploads/miel_frazco_derramada.jpg"/>
          <p:cNvPicPr>
            <a:picLocks noChangeAspect="1" noChangeArrowheads="1"/>
          </p:cNvPicPr>
          <p:nvPr/>
        </p:nvPicPr>
        <p:blipFill>
          <a:blip r:embed="rId3" cstate="print"/>
          <a:srcRect/>
          <a:stretch>
            <a:fillRect/>
          </a:stretch>
        </p:blipFill>
        <p:spPr bwMode="auto">
          <a:xfrm>
            <a:off x="2987824" y="548680"/>
            <a:ext cx="3235881" cy="1426468"/>
          </a:xfrm>
          <a:prstGeom prst="rect">
            <a:avLst/>
          </a:prstGeom>
          <a:noFill/>
        </p:spPr>
      </p:pic>
      <p:pic>
        <p:nvPicPr>
          <p:cNvPr id="37890" name="17 Imagen"/>
          <p:cNvPicPr>
            <a:picLocks noChangeAspect="1" noChangeArrowheads="1"/>
          </p:cNvPicPr>
          <p:nvPr/>
        </p:nvPicPr>
        <p:blipFill>
          <a:blip r:embed="rId4" cstate="print"/>
          <a:srcRect/>
          <a:stretch>
            <a:fillRect/>
          </a:stretch>
        </p:blipFill>
        <p:spPr bwMode="auto">
          <a:xfrm>
            <a:off x="6072188" y="5929313"/>
            <a:ext cx="2870200" cy="703262"/>
          </a:xfrm>
          <a:prstGeom prst="rect">
            <a:avLst/>
          </a:prstGeom>
          <a:noFill/>
          <a:ln w="9525">
            <a:noFill/>
            <a:miter lim="800000"/>
            <a:headEnd/>
            <a:tailEnd/>
          </a:ln>
        </p:spPr>
      </p:pic>
      <p:sp>
        <p:nvSpPr>
          <p:cNvPr id="5" name="Rectangle 2"/>
          <p:cNvSpPr>
            <a:spLocks noGrp="1" noChangeArrowheads="1"/>
          </p:cNvSpPr>
          <p:nvPr>
            <p:ph type="title"/>
          </p:nvPr>
        </p:nvSpPr>
        <p:spPr bwMode="auto">
          <a:xfrm>
            <a:off x="0" y="44450"/>
            <a:ext cx="9047163" cy="635000"/>
          </a:xfrm>
          <a:ln>
            <a:miter lim="800000"/>
            <a:headEnd/>
            <a:tailEnd/>
          </a:ln>
        </p:spPr>
        <p:txBody>
          <a:bodyPr vert="horz" wrap="square" lIns="91440" tIns="45720" rIns="91440" bIns="45720" numCol="1" anchor="t" anchorCtr="0" compatLnSpc="1">
            <a:prstTxWarp prst="textNoShape">
              <a:avLst/>
            </a:prstTxWarp>
            <a:normAutofit/>
          </a:bodyPr>
          <a:lstStyle/>
          <a:p>
            <a:pPr lvl="2" algn="ctr" eaLnBrk="1" hangingPunct="1">
              <a:defRPr/>
            </a:pPr>
            <a:r>
              <a:rPr lang="es-EC" sz="3200" dirty="0" smtClean="0">
                <a:solidFill>
                  <a:srgbClr val="2230B8"/>
                </a:solidFill>
                <a:latin typeface="+mn-lt"/>
              </a:rPr>
              <a:t>MIEL DE ABEJA Y CONTROL DE CALIDAD</a:t>
            </a:r>
            <a:endParaRPr lang="es-EC" sz="3200" dirty="0">
              <a:solidFill>
                <a:srgbClr val="2230B8"/>
              </a:solidFill>
              <a:latin typeface="+mn-lt"/>
            </a:endParaRPr>
          </a:p>
        </p:txBody>
      </p:sp>
      <p:graphicFrame>
        <p:nvGraphicFramePr>
          <p:cNvPr id="7" name="6 Diagrama"/>
          <p:cNvGraphicFramePr/>
          <p:nvPr/>
        </p:nvGraphicFramePr>
        <p:xfrm>
          <a:off x="179512" y="1412776"/>
          <a:ext cx="8784976" cy="4840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Rectángulo"/>
          <p:cNvSpPr/>
          <p:nvPr/>
        </p:nvSpPr>
        <p:spPr>
          <a:xfrm>
            <a:off x="2915816" y="5589240"/>
            <a:ext cx="3424334" cy="430887"/>
          </a:xfrm>
          <a:prstGeom prst="rect">
            <a:avLst/>
          </a:prstGeom>
        </p:spPr>
        <p:txBody>
          <a:bodyPr wrap="none">
            <a:spAutoFit/>
          </a:bodyPr>
          <a:lstStyle/>
          <a:p>
            <a:pPr algn="ctr"/>
            <a:r>
              <a:rPr lang="es-EC" sz="1100" dirty="0" smtClean="0"/>
              <a:t>Exigidas </a:t>
            </a:r>
            <a:r>
              <a:rPr lang="es-EC" sz="1100" dirty="0"/>
              <a:t>por el Dr. Hugo Rosero de </a:t>
            </a:r>
            <a:r>
              <a:rPr lang="es-EC" sz="1100" dirty="0" err="1"/>
              <a:t>Agrocalidad</a:t>
            </a:r>
            <a:r>
              <a:rPr lang="es-EC" sz="1100" dirty="0" smtClean="0"/>
              <a:t>.</a:t>
            </a:r>
          </a:p>
          <a:p>
            <a:pPr algn="ctr"/>
            <a:r>
              <a:rPr lang="es-EC" sz="1100" dirty="0" smtClean="0"/>
              <a:t>“Responsable del programa nacional de sanidad apícola”</a:t>
            </a:r>
            <a:endParaRPr lang="es-EC"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
        <p:nvSpPr>
          <p:cNvPr id="5" name="Rectangle 2"/>
          <p:cNvSpPr>
            <a:spLocks noGrp="1" noChangeArrowheads="1"/>
          </p:cNvSpPr>
          <p:nvPr>
            <p:ph type="title"/>
          </p:nvPr>
        </p:nvSpPr>
        <p:spPr bwMode="auto">
          <a:xfrm>
            <a:off x="5641975" y="44450"/>
            <a:ext cx="3322638" cy="706438"/>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JUSTIFICACIÓN</a:t>
            </a:r>
            <a:endParaRPr lang="es-EC" sz="2800" dirty="0" smtClean="0">
              <a:solidFill>
                <a:srgbClr val="2230B8"/>
              </a:solidFill>
            </a:endParaRPr>
          </a:p>
        </p:txBody>
      </p:sp>
      <p:graphicFrame>
        <p:nvGraphicFramePr>
          <p:cNvPr id="6" name="5 Diagrama"/>
          <p:cNvGraphicFramePr/>
          <p:nvPr/>
        </p:nvGraphicFramePr>
        <p:xfrm>
          <a:off x="611560" y="1052736"/>
          <a:ext cx="777686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226" name="Picture 2" descr="http://static.tvazteca.com/imagenes/2014/13/1908590.jpg"/>
          <p:cNvPicPr>
            <a:picLocks noChangeAspect="1" noChangeArrowheads="1"/>
          </p:cNvPicPr>
          <p:nvPr/>
        </p:nvPicPr>
        <p:blipFill>
          <a:blip r:embed="rId8" cstate="print"/>
          <a:srcRect/>
          <a:stretch>
            <a:fillRect/>
          </a:stretch>
        </p:blipFill>
        <p:spPr bwMode="auto">
          <a:xfrm>
            <a:off x="0" y="1052736"/>
            <a:ext cx="1781872" cy="1296144"/>
          </a:xfrm>
          <a:prstGeom prst="rect">
            <a:avLst/>
          </a:prstGeom>
          <a:noFill/>
        </p:spPr>
      </p:pic>
      <p:pic>
        <p:nvPicPr>
          <p:cNvPr id="52228" name="Picture 4" descr="https://encrypted-tbn2.gstatic.com/images?q=tbn:ANd9GcQyhi4P-8WUxumob70uqZukuTTOFtJUXQDKu67_7X9vdf4_3WFXOA"/>
          <p:cNvPicPr>
            <a:picLocks noChangeAspect="1" noChangeArrowheads="1"/>
          </p:cNvPicPr>
          <p:nvPr/>
        </p:nvPicPr>
        <p:blipFill>
          <a:blip r:embed="rId9" cstate="print"/>
          <a:srcRect/>
          <a:stretch>
            <a:fillRect/>
          </a:stretch>
        </p:blipFill>
        <p:spPr bwMode="auto">
          <a:xfrm>
            <a:off x="7415810" y="1052736"/>
            <a:ext cx="1728190" cy="12961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60648"/>
            <a:ext cx="9144000" cy="954107"/>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RESULTADOS DEL ANÁLISIS ESTADÍSTICO DE METALES PESADOS</a:t>
            </a:r>
            <a:endParaRPr lang="es-EC" sz="2800" b="1" dirty="0">
              <a:ln w="11430"/>
              <a:solidFill>
                <a:srgbClr val="33CC33"/>
              </a:solidFill>
              <a:effectLst>
                <a:glow rad="63500">
                  <a:srgbClr val="DEC0DA">
                    <a:alpha val="40000"/>
                  </a:srgbClr>
                </a:glow>
              </a:effectLst>
            </a:endParaRPr>
          </a:p>
        </p:txBody>
      </p:sp>
      <p:pic>
        <p:nvPicPr>
          <p:cNvPr id="83971" name="Picture 3"/>
          <p:cNvPicPr>
            <a:picLocks noChangeAspect="1" noChangeArrowheads="1"/>
          </p:cNvPicPr>
          <p:nvPr/>
        </p:nvPicPr>
        <p:blipFill>
          <a:blip r:embed="rId3" cstate="print"/>
          <a:srcRect/>
          <a:stretch>
            <a:fillRect/>
          </a:stretch>
        </p:blipFill>
        <p:spPr bwMode="auto">
          <a:xfrm>
            <a:off x="423304" y="1484784"/>
            <a:ext cx="8720696" cy="3322861"/>
          </a:xfrm>
          <a:prstGeom prst="rect">
            <a:avLst/>
          </a:prstGeom>
          <a:noFill/>
          <a:ln w="9525">
            <a:noFill/>
            <a:miter lim="800000"/>
            <a:headEnd/>
            <a:tailEnd/>
          </a:ln>
        </p:spPr>
      </p:pic>
      <p:pic>
        <p:nvPicPr>
          <p:cNvPr id="7" name="17 Imagen"/>
          <p:cNvPicPr>
            <a:picLocks noChangeAspect="1" noChangeArrowheads="1"/>
          </p:cNvPicPr>
          <p:nvPr/>
        </p:nvPicPr>
        <p:blipFill>
          <a:blip r:embed="rId4" cstate="print"/>
          <a:srcRect/>
          <a:stretch>
            <a:fillRect/>
          </a:stretch>
        </p:blipFill>
        <p:spPr bwMode="auto">
          <a:xfrm>
            <a:off x="6072188" y="5929313"/>
            <a:ext cx="2870200" cy="703262"/>
          </a:xfrm>
          <a:prstGeom prst="rect">
            <a:avLst/>
          </a:prstGeom>
          <a:noFill/>
          <a:ln w="9525">
            <a:noFill/>
            <a:miter lim="800000"/>
            <a:headEnd/>
            <a:tailEnd/>
          </a:ln>
        </p:spPr>
      </p:pic>
      <p:sp>
        <p:nvSpPr>
          <p:cNvPr id="8" name="7 Rectángulo redondeado"/>
          <p:cNvSpPr/>
          <p:nvPr/>
        </p:nvSpPr>
        <p:spPr>
          <a:xfrm>
            <a:off x="7308304" y="2276872"/>
            <a:ext cx="432048" cy="57606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8 Rectángulo redondeado"/>
          <p:cNvSpPr/>
          <p:nvPr/>
        </p:nvSpPr>
        <p:spPr>
          <a:xfrm>
            <a:off x="5076056" y="2276872"/>
            <a:ext cx="432048" cy="57606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60648"/>
            <a:ext cx="9144000" cy="954107"/>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RESULTADOS DEL ANÁLISIS ESTADÍSTICO DE METALES PESADOS</a:t>
            </a:r>
            <a:endParaRPr lang="es-EC" sz="2800" b="1" dirty="0">
              <a:ln w="11430"/>
              <a:solidFill>
                <a:srgbClr val="33CC33"/>
              </a:solidFill>
              <a:effectLst>
                <a:glow rad="63500">
                  <a:srgbClr val="DEC0DA">
                    <a:alpha val="40000"/>
                  </a:srgbClr>
                </a:glow>
              </a:effectLst>
            </a:endParaRPr>
          </a:p>
        </p:txBody>
      </p:sp>
      <p:pic>
        <p:nvPicPr>
          <p:cNvPr id="5"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1043608" y="2038126"/>
            <a:ext cx="6984776" cy="3623122"/>
          </a:xfrm>
          <a:prstGeom prst="rect">
            <a:avLst/>
          </a:prstGeom>
          <a:noFill/>
          <a:ln w="9525">
            <a:noFill/>
            <a:miter lim="800000"/>
            <a:headEnd/>
            <a:tailEnd/>
          </a:ln>
        </p:spPr>
      </p:pic>
      <p:sp>
        <p:nvSpPr>
          <p:cNvPr id="84993" name="Rectangle 1"/>
          <p:cNvSpPr>
            <a:spLocks noChangeArrowheads="1"/>
          </p:cNvSpPr>
          <p:nvPr/>
        </p:nvSpPr>
        <p:spPr bwMode="auto">
          <a:xfrm>
            <a:off x="1990204" y="1472099"/>
            <a:ext cx="516359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Variabilidad de la concentración de cadmio en cada zona.</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467544" y="5805264"/>
            <a:ext cx="4896544" cy="646331"/>
          </a:xfrm>
          <a:prstGeom prst="rect">
            <a:avLst/>
          </a:prstGeom>
        </p:spPr>
        <p:txBody>
          <a:bodyPr wrap="square">
            <a:spAutoFit/>
          </a:bodyPr>
          <a:lstStyle/>
          <a:p>
            <a:r>
              <a:rPr lang="es-EC" dirty="0" smtClean="0"/>
              <a:t>Letras diferentes son estadísticamente diferentes (p &lt; 0,05)</a:t>
            </a: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60648"/>
            <a:ext cx="9144000" cy="954107"/>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RESULTADOS DEL ANÁLISIS ESTADÍSTICO DE METALES PESADOS</a:t>
            </a:r>
            <a:endParaRPr lang="es-EC" sz="2800" b="1" dirty="0">
              <a:ln w="11430"/>
              <a:solidFill>
                <a:srgbClr val="33CC33"/>
              </a:solidFill>
              <a:effectLst>
                <a:glow rad="63500">
                  <a:srgbClr val="DEC0DA">
                    <a:alpha val="40000"/>
                  </a:srgbClr>
                </a:glow>
              </a:effectLst>
            </a:endParaRPr>
          </a:p>
        </p:txBody>
      </p:sp>
      <p:pic>
        <p:nvPicPr>
          <p:cNvPr id="5"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
        <p:nvSpPr>
          <p:cNvPr id="84993" name="Rectangle 1"/>
          <p:cNvSpPr>
            <a:spLocks noChangeArrowheads="1"/>
          </p:cNvSpPr>
          <p:nvPr/>
        </p:nvSpPr>
        <p:spPr bwMode="auto">
          <a:xfrm>
            <a:off x="2030279" y="1472099"/>
            <a:ext cx="508344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Variabilidad de la concentración de plomo en cada zona.</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3" cstate="print"/>
          <a:srcRect/>
          <a:stretch>
            <a:fillRect/>
          </a:stretch>
        </p:blipFill>
        <p:spPr bwMode="auto">
          <a:xfrm>
            <a:off x="1259632" y="1988840"/>
            <a:ext cx="6696744" cy="3744416"/>
          </a:xfrm>
          <a:prstGeom prst="rect">
            <a:avLst/>
          </a:prstGeom>
          <a:noFill/>
          <a:ln w="9525">
            <a:noFill/>
            <a:miter lim="800000"/>
            <a:headEnd/>
            <a:tailEnd/>
          </a:ln>
        </p:spPr>
      </p:pic>
      <p:sp>
        <p:nvSpPr>
          <p:cNvPr id="6" name="5 Rectángulo"/>
          <p:cNvSpPr/>
          <p:nvPr/>
        </p:nvSpPr>
        <p:spPr>
          <a:xfrm>
            <a:off x="467544" y="5805264"/>
            <a:ext cx="4896544" cy="646331"/>
          </a:xfrm>
          <a:prstGeom prst="rect">
            <a:avLst/>
          </a:prstGeom>
        </p:spPr>
        <p:txBody>
          <a:bodyPr wrap="square">
            <a:spAutoFit/>
          </a:bodyPr>
          <a:lstStyle/>
          <a:p>
            <a:r>
              <a:rPr lang="es-EC" dirty="0" smtClean="0"/>
              <a:t>Letras diferentes son estadísticamente diferentes (p &lt; 0,05)</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60648"/>
            <a:ext cx="9144000" cy="954107"/>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a:defRPr/>
            </a:pPr>
            <a:r>
              <a:rPr lang="es-EC" sz="2800" b="1" dirty="0" smtClean="0">
                <a:ln w="11430"/>
                <a:solidFill>
                  <a:srgbClr val="33CC33"/>
                </a:solidFill>
                <a:effectLst>
                  <a:glow rad="63500">
                    <a:srgbClr val="DEC0DA">
                      <a:alpha val="40000"/>
                    </a:srgbClr>
                  </a:glow>
                </a:effectLst>
              </a:rPr>
              <a:t>RESULTADOS DEL ANÁLISIS ESTADÍSTICO DE METALES PESADOS</a:t>
            </a:r>
            <a:endParaRPr lang="es-EC" sz="2800" b="1" dirty="0">
              <a:ln w="11430"/>
              <a:solidFill>
                <a:srgbClr val="33CC33"/>
              </a:solidFill>
              <a:effectLst>
                <a:glow rad="63500">
                  <a:srgbClr val="DEC0DA">
                    <a:alpha val="40000"/>
                  </a:srgbClr>
                </a:glow>
              </a:effectLst>
            </a:endParaRPr>
          </a:p>
        </p:txBody>
      </p:sp>
      <p:pic>
        <p:nvPicPr>
          <p:cNvPr id="5"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
        <p:nvSpPr>
          <p:cNvPr id="84993" name="Rectangle 1"/>
          <p:cNvSpPr>
            <a:spLocks noChangeArrowheads="1"/>
          </p:cNvSpPr>
          <p:nvPr/>
        </p:nvSpPr>
        <p:spPr bwMode="auto">
          <a:xfrm>
            <a:off x="2116039" y="1472099"/>
            <a:ext cx="491192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Variabilidad de la concentración de zinc en cada zona.</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3" cstate="print"/>
          <a:srcRect/>
          <a:stretch>
            <a:fillRect/>
          </a:stretch>
        </p:blipFill>
        <p:spPr bwMode="auto">
          <a:xfrm>
            <a:off x="971600" y="2132856"/>
            <a:ext cx="7128792" cy="3527787"/>
          </a:xfrm>
          <a:prstGeom prst="rect">
            <a:avLst/>
          </a:prstGeom>
          <a:noFill/>
          <a:ln w="9525">
            <a:noFill/>
            <a:miter lim="800000"/>
            <a:headEnd/>
            <a:tailEnd/>
          </a:ln>
        </p:spPr>
      </p:pic>
      <p:sp>
        <p:nvSpPr>
          <p:cNvPr id="7" name="6 Rectángulo"/>
          <p:cNvSpPr/>
          <p:nvPr/>
        </p:nvSpPr>
        <p:spPr>
          <a:xfrm>
            <a:off x="467544" y="5805264"/>
            <a:ext cx="4896544" cy="646331"/>
          </a:xfrm>
          <a:prstGeom prst="rect">
            <a:avLst/>
          </a:prstGeom>
        </p:spPr>
        <p:txBody>
          <a:bodyPr wrap="square">
            <a:spAutoFit/>
          </a:bodyPr>
          <a:lstStyle/>
          <a:p>
            <a:r>
              <a:rPr lang="es-EC" dirty="0" smtClean="0"/>
              <a:t>Letras diferentes son estadísticamente diferentes (p &lt; 0,05)</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4" name="Picture 8" descr="http://1.bp.blogspot.com/--ATrM80QISs/U9g0iiW75SI/AAAAAAAAlRs/x4xRGxY_a3g/s1600/1.jpg"/>
          <p:cNvPicPr>
            <a:picLocks noChangeAspect="1" noChangeArrowheads="1"/>
          </p:cNvPicPr>
          <p:nvPr/>
        </p:nvPicPr>
        <p:blipFill>
          <a:blip r:embed="rId2" cstate="print"/>
          <a:srcRect/>
          <a:stretch>
            <a:fillRect/>
          </a:stretch>
        </p:blipFill>
        <p:spPr bwMode="auto">
          <a:xfrm>
            <a:off x="3995936" y="548680"/>
            <a:ext cx="3054884" cy="2016224"/>
          </a:xfrm>
          <a:prstGeom prst="rect">
            <a:avLst/>
          </a:prstGeom>
          <a:noFill/>
        </p:spPr>
      </p:pic>
      <p:sp>
        <p:nvSpPr>
          <p:cNvPr id="4" name="Rectangle 2"/>
          <p:cNvSpPr txBox="1">
            <a:spLocks noChangeArrowheads="1"/>
          </p:cNvSpPr>
          <p:nvPr/>
        </p:nvSpPr>
        <p:spPr bwMode="auto">
          <a:xfrm>
            <a:off x="0" y="44450"/>
            <a:ext cx="9047163" cy="6350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s-EC" sz="2800" b="0" i="0" u="none" strike="noStrike" kern="0" cap="none" spc="0" normalizeH="0" baseline="0" noProof="0" dirty="0" smtClean="0">
                <a:ln>
                  <a:noFill/>
                </a:ln>
                <a:solidFill>
                  <a:srgbClr val="2230B8"/>
                </a:solidFill>
                <a:effectLst/>
                <a:uLnTx/>
                <a:uFillTx/>
              </a:rPr>
              <a:t>MIEL DE ABEJA COMO</a:t>
            </a:r>
            <a:r>
              <a:rPr kumimoji="0" lang="es-EC" sz="2800" b="0" i="0" u="none" strike="noStrike" kern="0" cap="none" spc="0" normalizeH="0" noProof="0" dirty="0" smtClean="0">
                <a:ln>
                  <a:noFill/>
                </a:ln>
                <a:solidFill>
                  <a:srgbClr val="2230B8"/>
                </a:solidFill>
                <a:effectLst/>
                <a:uLnTx/>
                <a:uFillTx/>
              </a:rPr>
              <a:t> INDICADOR AMBIENTAL</a:t>
            </a:r>
            <a:endParaRPr kumimoji="0" lang="es-EC" sz="2800" b="0" i="0" u="none" strike="noStrike" kern="0" cap="none" spc="0" normalizeH="0" baseline="0" noProof="0" dirty="0">
              <a:ln>
                <a:noFill/>
              </a:ln>
              <a:solidFill>
                <a:srgbClr val="2230B8"/>
              </a:solidFill>
              <a:effectLst/>
              <a:uLnTx/>
              <a:uFillTx/>
            </a:endParaRPr>
          </a:p>
        </p:txBody>
      </p:sp>
      <p:sp>
        <p:nvSpPr>
          <p:cNvPr id="98307" name="AutoShape 3" descr="data:image/jpeg;base64,/9j/4AAQSkZJRgABAQAAAQABAAD/2wCEAAkGBxQTEhUUExQVFhQXGRoaGBcYGB0cHBwgGxoYGBwaHBgaHSggHx0lHBgcITEiJSkrLi4vFx8zODMsNygtLiwBCgoKDg0OGxAQGywlICQ0LCwsLC8sLCwsNCwsLCwsLCwsLCwsLCwsLCwsLCwsLCwsLCwsLCwsLCwsLCwsLCwsLP/AABEIAK0BIwMBIgACEQEDEQH/xAAcAAADAAMBAQEAAAAAAAAAAAAEBQYCAwcBAAj/xAA9EAABAgQEBAQFAwMDBAIDAAABAhEAAyExBAUSQSJRYXEGE4GRMqGxwfBS0eEUI0JicvEHFTOCJJJTY6L/xAAZAQADAQEBAAAAAAAAAAAAAAACAwQBAAX/xAAmEQACAgMAAQQCAwEBAAAAAAABAgARAxIhMQQTIkFRcTJhgdEU/9oADAMBAAIRAxEAPwCRxClBb/EhJqKsWsWg1M7UNQGlqehgXBKWQSoAiobducZypqkuoAqQabX/AB48zJjtgRPbx5ABU8xWJQliqoPW0Yz8WAnWlQrQJ5Ab+sCYtOqmkNQAUHz5wrxAWXKU0B+tKQxUIGsB8nblPJwqp8nUipCS4sRy7whxSCngL0NRygvCSdCUK85SHd0oLE7ffeC8FLlropwxLKf4g3wk894UqanY+ILZCw1HmakoOjQALO/OBZOHV5lQwILHpyh5gpSCFAF1vQc6c4FmFKGKAanuA+whnvHusz2bA2moPQPsxJ/mCJOGk6aq0lr6ncvQtyaMcTLvfo0BScuK1JAGon0I96RjZWI8zhiAhONlGWglJBDX5xpyHMdTyp41SyXCv8kHmOh3EY41ekaU1FlAi/tCcziDQECF4yxFw2AE6hg1CRpllf8AaVxBV9JNlIO45jk4NYoF4tyHSXSK2KCC3ExPwlqH0vHMsqzMmWMNNPArilrP+CjY1/xIofQxVZTOmD/40zgnofyyqygRVBO6VD5sY7Jj2H4gK1G5liPFEiQspOoFzQ1A7Hcd4+Ocy5qkzkFLpooBuJJNm6RIeI8iWomZKdgWWg/EhX6DzF6xh4LQ01pkglieJVC/IE0fvSGJi+PT2LZwG8cnb8lIMvU7ij9RVjXoW9IfaWI0lxVv2+URvhbGaUqkrukBhSod0n2cQ7wOMIUz0cfKhPyhquoiMiG4JmxecoWrAmNzeVJSSogAEV/OkD55jR5y1EsG+wEJzKTiRiEzABLw6BMJ3KiDoB5c/aPPGH3Mp/crXii4Fj/GQclKUlILJBNTeumDJeZIxCAtSajkGKT0KQL84mcr8Pf1c7QggFiQe31jPIF+VMmJUDRwd6gtc9WvDGVlojwZU+JCpryOy4kTkqsTB5ka5a0mxFiKHm4iYxE3QQRQEe+/u0M8Hj78h7esBrobkV3B/E+QJMoKly0ob4mSCVBmZ+W5PSIHI8NVUtTtrFBfeOxYca5bXjnuKyQYfFak6iFA2+EHub/SKiS2M1FIdX7BMzxYlzGJZgLAM129wPe8DnxIsskpDOoNXeg22r6xnikGaCphqNUk2FSP/tSNWX5IkKS5KlsaX3vyDUEP9Oo1+UXlJ25DwlYYqmBGof5EBhZmFe1oX5ng1VKZqFOxB1XIe/WsMlZchtQQXOxL2B2HbnC9cpI/SQ5Gn9TM5TVxdofSxVmaMJip0tVHYNYggCxA3/5htgsz1qShVQzMbBhRwLltT7wDOw6ASUvKU+kJ1anV3AHpeFeLJF/jD8QcEPzhb4wfENXrzGOdYJQXrlvzBFk2cOINy7MvMlq1UWhum38wqwOdAlQLnUyS5Pb94zlSwAuZRtJerioDf8xLnx7gBvI8GUYHK3XiZSfHRlhUubKExSfhWFX5aoUKzgzpvmrHGfboBCXFSvMUdAhv4YytU6chAuSC3QFiX/LQ7LjB+5mDJRuo3lZZMmDWlKtJtQ/tH0dRwyChISkUSGDFhSPoH2P7jv8A0n8TlEjEJqClYD1s9tq84ZYLQAlP+DKLkVcRr/p3UGAYPejH1jXLQQU6jwsW39D0hPuL4bkb7T+VijNlcWpJo9ABfb6wJI16tKk6QXqbAs/OGGKlMb8NSAbgvaMzJS5UopUlQoLtFaAOARJMrMpIMnPI4r33J58hvDiZhfK4FE1ZTpckHkR9o0EpWs6uFIoAkV3sIM8of2qlYYkgk0Z2DwWUKi3F49naoexQgpF1aSCLAN+8bZMoJSauQwHeAcZMIdIoCa0seTmPPMKWaulnHc/xHm6s46Z6gIUw3ES9PxbXO8aJSmqn33gjETNR4gPX6QNMWA44RtUt6wVWAILUJoxKwQXvzgPH4QONKm5ag30htmGUzEpGgpUhiXCkmou9aQvngFgo9m5Xd40KV7AsNyZZbmE2UspXK86WEgKllL8IHvQVcWiiyzMJGJQJQnFC0f8AgVM+JH/6yofEg+4MSyMcUTErQooUg8KhcEfv94op2VysylqnYcJlYpAedIHwqH/5UMKdRFCHYdk7DXxHE4LmuooKcQgNPl7TEigmJO5/iNWBy0rWCQ5PwkCpF3d2DDnE7l+c4gaZalspGoBSg6wLaXuR3h1lGarky16jwLJCVAswLKKGL6XIP0gX7z7nLKnGAy0IngvoDLNPgN7cjWHGIxACDMFaVbkag/WEmVGWtKpYfSQQQ5U+xdQcPCXIsfNebgT/AOWW4BNih3FaMdLQkoZ2wMxz7MD5qVEs9ti7/sPmIRTsepIxaK6Zulai76imor6mGnifC6kJJqElLs1n4hC7NMGZi9KVgoBoAggAvVINCQz25wSKSORgzKjCxyLMmzSZJVrQogkfWH/h9BUpZ/yVV+b1+4vzhJg8GBNILJ02Cv8AIjYdC8W2UygAFadKmHXr86+8CE+XY/1PqVZKT/TCMwwn9ugZjQnbl7QvwuIZ02JN7Det7bekU06U6SOlHESeaSyjU4BDuGNyTZ9ufrDGXlTz1bspcozAkabNeF/i5ZJQtxpQXIazb6th+0CZViWSNLvyhZ4vzBQTpYcXM37DSx+UT4id9RGuBVz3OEAI1g8D6aUIYJA9G+cDy8fpBCCUlJVUDbUCKHcpb2jVg8SZ2DXqB1JmBydiSwpV+EHtCSbOKWSoFySQ9dheL8QINGIcg+J0nJMrOIlkhCgg8zf2FLRMKy4DFFOIWpCHuEm9hSjd46r4Km//ABJadLLAGoAv9OkLsVlsudjCspBSwQXqFUrSK7FSX7kT4lylEuWJkmbqFHO4NGY27s0TicTLmcJSQpQJ1EuxqAHqdNvaOheJ/CqJKCmWToWQdJ2YvSOZzZYQolwQKEP3b6fWFZaMbimvMMsVKmnQQQ7UL9i4huJDSUpI/Ysz/nSPSszikXc6S1LX+rwHjczCl+SEqCEkpetnu4DCJHt6v6lOOluKClWtkgFizAWrYx1PwhlCJIMwAailn3Gq4foEmF3hvJZUsAq4qcJNSLUBu28UuWkEJoyVqfsCWH/8peNVgTyY3iUCcQJYCSA4APuH+8eQomYoqJUEkgkkUPPtHkN3H4idTOa43HhZKkp0pLEtUvuwgeeaCpp6mtY3SJGkoejuHFPYCClSCEBqOp3Yej7x5r6igJ7S3UDXh0kusEUYEb8n69IHm4AUDh2dwNj2uYNw8kWUCo1PCW+ZtBavLKwPgoXJL2t8xtG+4yjkAqrcMnhlQ8whGo6aqcX9I3ypYCwEuK7do3qxapSvMCnKy3C47uO28ZSkGYsaAQAQ56B2b3h+zPVxGoxnkFxktQUoCpAcC7kMD8o1TJoVxWLPRnpc/wARdYHwylQC1q0oTuSwZzVzc7esYKw2XlYloQqep66Bw7eljDMac7Ay51uhIqXM1AFQBrcU7U9I249DpBFPTsRfvHU8t8PSkpBMlKQxoS7C8AY3C4GaVplqBUmiimoHQm1tnjCoHYPv3ypyScHvcneDsJIZlqDps24/jpFgrwlh1q4FuHs7HrGnHeDJiU/2mIHuY5gfqauRb7ILGpGosd3HKsbsrx02TORMklloNDzBFQRuCNo3z8KUzNBSXLuG4nraNIVoA0liDRVPz0jVsTmomWMjNMJiSr+plCTOmEjzkWSeZTuCaGMs78NzcMGKkrSoAoWn4SARUcmMAYjJ/wCrabh2CynVMk7uQ6lI5pfa4e1IzXi5kmT5U11SSNIBNZKyNjyb0MEW5Yi9ey08IZqZ40lJMxJaYHoD0GwN40eKcGiVPGIqmYoBBASCFAHVVwa7QgwWbnCz5eKDlJATPSLFP6m2Uk1615x0xUyVNSJjJWCApJuCDUNAE2LgkatOfys7RPKk6QlKQNTbkizCgaNeJlDQggsoJOq1XNOEbgF/SDMd4aEpS5kvUErJOh2Dn7P9YlZ5UgNcgs+xcbk8qd6wN0bE0/Idhc3QovdVKG/fteHeTrqNRFqENXpTlEurUW6XSOtai/yhjh828sAqISAG0pAc7tSwJ6xrHkGWmDWUqIYAEP6jYp6jcQm8YKAl6kNq1ChFuY7W94S534wlmSNDpmoIKVU/G/5hXic4mzhrmEilEgsD1bYRp8XMUdlR4dIKSVD0Owf894OxeFRP1KltqIKQvdKXqE7AktW8c/n5xM8soQWCqEje1unWM8Pk2KRKM+RM1BKda0JWdSQ5FU22eDw+nf8AkIOTKt0YaqSmRNUgrKkMdTBgDd33Ib3gTMMQQugDq0rH+kkBmNmZh6Q2yWZLzGWqVPH90DgV6crP6QpzjCGWgAh1S3SrnpB1A+oI+m0NTp75mMaE2YbPMXLcS560PXhLQVgc9xCVHVOmEvzep/mEUpRUH9HgmWUiXqKnUSAEtUCrqfZoaQIAlrjPGyhI0TJYmuC5cpIPMGtY5niJhUvULG6YZz8RfiG2/Mx9l0gahMVYVA594F+dnCHLWcMgqDeYtykDZwH7/Zo1eHpJUozCH3Iez9GhVjlzZk3zCkhAtWyaRc+GpSACCE2JB30tYg8j9RCXoKT9w1JJmydiyAyT2EPlLKQoJ/xQWr+lOn6n1iely3nhAqAsP2BuYqsLI1BT1BZ35PrIfqWHrCvTr5MdlPiNMsRMTKQEoBDO6l6SSamjUDkt0aPY0IzmY39rD60bKrXmezu3SPosGslJaczVJSlDG7l11Hy6WgtCtKeKrENfi6Acq3jdmI+IgCoGw5VuWcxhhXCFTSdISAEk1IKmHyYx46Lv37nuEgQEzklRDaa733+f1gA6aJ5qq3Jo3ImhbPu7k1NvlUw+ybwioyiue6AS6Us67Bidk051h+PGfqBkcL0yfXLZBUqgBF9+jC/8xRYFcrDyf6nGUSaSMOPimFqcPM9aART5PkmHJ1KlFaUp4SsvUXcBg7dIPkYiXNnDUhBDHQDLe3Vrfs8WYcNLRnm+o9Rs3JyWfmk/MJ4SVNVkoSD5aByS12/Vc12joOH8jLMMZkwigvuTcJHMxXyciw3xiRLSq4KE6S+zNGvMvBuHn1mjUrSwJqE9QDR+sMOLY19SYP8AZnCc18X4jMZuhSlSsP8AoRcjkpQu/tWCJMyYppMpOiWkgAAfM7n+IsZf/TZIWfLVpBLgkddm7Q9yTwr/AEwOsglxVqU5QOQDGNqjFJb4wTJMoEsAq+Kj7Wv6E/WGn9XpomsKvE2YFP8AblcqkfvE8capKSpRIAjymOR+3U9FMSgdjzxZlMiakLWQFmgISQ3J7g3hHhvC0vUGUQWBGrdwx+sTeMzmdiZoS50igH3MXOVJdKT8ZAr169+sUvtjQFz2IT5khYPhstKFolrSqWdX9ueiwPJXIdRFZnWCkTpZkYmWnzSCELAAd93/AFV5doHkzHTWo5G4hfmAX5ayFalJcofdNtDn4TuD6R2LID/Gc4IPykhKwq5ClSJwtToQd37MfeHfg3Mhhppws4vKUXkqJokmujsq46giAs0zQYgIM0MQSgrfejAjmxhVmqqaVudPCoblJrqS24oRBkd5O8ijOo5riQqWdAcm379o59j8GXZwCSNXTbb7xnlfivy5eiaoakp4VX1j/FY6mxGxgJHieSWSylKUbJvvcmnr1hBV9uCctAdg2YlQGkJ1kOzBxV7EW7de0JpoU7EMNk7jsGvFpjM5CZR0JKHuGSX5VSYncvAnTCuYWCSHSEkli41E2vSpEUYsTOaiXcKLgB0jiQkqPNna5P50jZhE62eosqpJN60tfreOgZxhpZwqJeERLXMxJ0oe0tIJdbD/ACofd+kBZTlwQtaJqhMmA1mAM5N3F+UOyYRjWz2Bjy7mvEXDIZQTwUUWP9wksGbhYMfkaQyxORS0IQuTNMuYAyiGYg34S3sXj3G5zJlHQb1a5drgdRSnWEuLztM06EOCLuHBfr26wSZcgHZjY0J5Mcjy5MnEJIUTxVIS1/8A2jb47V5eIQUkMsEP2ZgzBrw3yzBES9ZI4a15cniY/wComICpktILkSwT0JP7QoNblhDI4BFypktSh5bp/wBJIZ67mj7saVjPy/7alBtWqgavoWsIV4MMk6hwsb7nb2pSPZk4FmSwZmen5vD9zM0E2f05JOtYa7Agv6w28PD+oUXpLln3tEzillmi58LZWuXhnIPHU0/eAyXrMUC4qx8ybPniTKFCWSBQe/72gLH5XNkTNPmJUyiOBbhwzsq1IoZGXIVMGokIfiILH52jdmcqWSVSdQCfhSpWok9KN19IbiRNai8jNfJn4Xnlag/+Fy1STR33/iLbFTWCZQoTxK5tyPo0cv8ADmNmomFaZYIALOKULsSLn12joeUYnzEiZM+JTuTvW/29IQABwRxsizDxOIo5949hdNnlywLR9B3OqR+XzSSULcg/Gdq715QyxGGlpSpKSVpYDjs46c+RhbO1ayzgsDd3p/DxlrJAckFnPK7ADqXjzsqtdg8nrJqYd4f0LnI1ITpCmbclqOd9oucxxIUoBCkks6kg163aOeZfixJma9KaEODUmtW6NFmEImpUlRSAEkyy9Tar3cDbpFOAASX1PTc1YvMFScIpZTxzCwDj58qbe0DS8ymFSVFQWhTVSxArYsKULH8YXxHM8uXh5K+p1bEMzvs2oc94I8O4ZKUqBFHYF3SQKgjZ6894s3pCZ5p64EuMFmssaUF3+p7ch+0Np2LTpLkdQPvH59x/iib560ooNWhC6kAA0IOz2J7RXZdnxlolCa7qrp51CVatwxHtBr/EXBI7L7+pQVlG6Sw/PX5QxIChpakR2CxjTFKJBSVOF8unbZ4o8Lm8tZooA8np6Qj3lYlbjhhYC4CrJJaVKUsansTHO/FOCBUooJSlJoOZ/iOo5lO0IMwByAzfVXpeInFTEzpgQPhB97VbvHDEt/qacrV+5MZF4dZJmK3qwh3JxCZTAJb1ijk4Lho1IR5rgCHoS/5flE2fGXPZRhyBeT1OLE5ynhULjnGf/ck0lzQXNHF+frCbCYVSVOANvrC9OImLxmlmANd0t1ETJh1PPEfkYESoxPhyTOlqTLVpUq72rueRZzuKCAs2y1ZZE5AC0pACk7JajFrfLtDbBnSb2qCIKxmKVNAlJUUKfUlQqabhJv1Av1irG4bzJSCpqclzTKFocHilvwL2ST/irk/LrR4T5XKP9UlKhV6Alh6m7dg5jqea5bMUkrBSCpwpKQ6TzIBppJuhXwl7UiexuBRqRPEvSqWoBaEk1FH0g1foaQ8MogMhYcmPiIqRKooOCAQAAAb0693MS+G8RT5MtUmSvShaklQADqYhgTdqWi6xeBROlrmJXqSptLCo4aBjbcuee8QePwPlTAQSU3B/Ztnsd2jcbaxbC48wuYkYkzWCFrLhKSyUE3AAoKufUwzw/iEJdQHEVU5du5feFOAy1REoh+FJetSCSW6X+sGf0kmSR5lzVhU2If6+0c+UE9nLjNci/NR50xa2HEXYWcDbuLxty+chJ4jxbdPWMZSvPmAJZIP+I3D8vUmNePlJkzeNThJIUGLhiz2qDT3hbMXEJQFMfKzlUqWpZU6bAWuYjsyxxmqMxQLm3YBgIOzHGJnhCJSjVTqcaWHqwPyhrhvCSp6Xlrw6Q4oZqHAAIsCS5Ndo5ces3a/ElweBJNjHiJqQDT1P7RvmYBaSqWtJCkOCN6fwRAGvaGhZmxhyloVJAKUhWp9QudmNbNb1i3yjOArCy5YDFAaOehW0O/DuMDmUbmo/aAzKSnJqEBo/ViHUQU15ivyvA87BFYJBELsRqUoEcNb7U+0UeDkgSCp72/j8291EErYhA0aMV+H1LHmSwpgEKUzOHSFMd+fzhqnNlHQgPyr3hblcwom1oTQ1FlBiHHd42z06SFDa37w9RY7BJoypk4o6RH0SQzA9THkZGbrAMVMUgqAmB7aSnYgA19o0aiWqpQoKEXpT58oIxkgIQVsFBVg5B5l+nXpCzB4cKWHIT3LC4pydvctABQRUachBsQ0TAJrk0A+FRo+1fSHmR58dJQvSUvVmLDmORB+UAJymUGKlLFwQsKS+1DWNuGwaEBISNKdTqNCSLhI9IwOigj7mEOxEo/EspKpMsKJMuulQuk9H2PKM0YhcnBkqLhKCEkUFBRj+WgCXmCUpMpZ1SCaHdHJ+h5wbnUvTg5mmsspqDW+46xxOyivEQV1bsisgwM7FeWkJATKJJmmgQ5chRNC9C1/SLdOUjzwZs1SnYskMBS4JPPdt4kpOKKMLKCS8sPQbGpLtc7uekWPhVfny/wBRlinVNCR6bQ93oEiKVLNGP8WiWEaQVDVRyR9YUYZCkFtR9rfuGgbO5iiAUEqQLtcG1RAis60odZJZgOfv3iDUN/s9JPivmVOIzhQTpVV7FP6aO4evaBJWHSiYSwS7UAbs3T+Ym8ux/mzNGkrSbAbNVw1jv1aLWanVLlFTFgNJNyCAHB6/aKs1hKEiStrm4ztIjCZmEtuID8+8LsxxBSkkEAClR1seRhNgsfLWtlKalA1yTZ4TjzFQbEM4QxjfGlARMmMwSmgu5NITZVgEy5ZmqACzbYiGM2RqaU6iAdRJgbPcWEpCbAXhGfLudVlGLHr0wfATzxKexhlhjqUnpUnlE9kSlTyopSrS/I1/iLLLMvNyPzrBKusVlazPVybk7lyRv3HOJzO5IRMRMAoSAprFrH/cn6PFTjVhANRaJCbjdZKQl0k2rVw9tt4VkYk8jMI/Mzwa0ScSiStH/wAfEqez6JhFwf0qG2xirzTwhIWhISn4UkA3oecIMEogCWapcMNx6xX+HsQUIEqYQVAnSenXreKcOTlN2IzY6Nic9lSzhfP1p0sNYBL/AOk1Oz1Y/qEQWKzDXM1TDqPTpsI734ly/wAxBKRxXcXpUVjhmLwCpcxXmBQIJqRv94o1TzEBm8TXk2PRLnIcEFKypS2uClgkg2SDDnPcXInT0qCQf8VVu1Qr7e0Tc4EniZy3elB8o2YJKirhAUo1dRZIFHJ5C0Y1DsNbPJWYPKcMNcwoSR/jw0ASzFupCiegpvEpmObKVMUZZMtBGkITQaQGqOZFT1JhlmuMmIkmSttaigqbZISoJA5CtuXeJtcFjWx8pzmvEqMpxKJktQmK/uVAWGcAiuof5JbfbtZHmmHKZigQAb0seo739Ywyp/NT3hukJngoNFJsbkMatzTZxteCvVoPkSfAhzkuBTOQqizMSQU6L+tQGhVPklCilQqPxx0ih8DYwImLSQ5UAwPMPGv/ABuYg7KHM8m8mUg31mo3Ft9940KdKUpBOhvajfaBvEfiXzHSpPwgpDKPxUZTC+7CDsoGuTM1fEG0pP6SAX7XieyOmM4Yjw0yhP8Aq/LwRPxwPf7fn2gdCDoDXIJ+ZjTPljS47Q5WEFhMzPePowlYdRAZL+sfR2wg6GByp6pyjxaaf8w4moQJISiXxOCtbUNeEP1vEVJxikb05RRZRjAtJAUxLD0+8GoCTdtz2VWBka5U5RcJGngckd35hz84E1Ag7AqJI2AAp9o1+YlMrQlJdRDup9WkvsWZozQQXdkgAsQOZBav5SImO3mXYhrPcNMQALGlSbnuD7N0gpKlpSoSxrkkf+N3Nf0vftAkuWlQZwkM9Hp0fmevOBZWZ6NiGJ/yJBqbcht84an9xedb6J5JQnSAgsbKQYo/DUyZIV5iX4S7X7gjlcRJywmYtSgWcuDVg9Tz35mH2WZqqUGmVSLKG3tUQWT+PIhONN2Z5g2JVNkkhClOA1Gu3zg/B5XKxhUAdMxKCSgG6iOEjpzgGYpK1Hy9K0zCN2ZRYBXLdjzB2hMrMZuHxaZiHStJAIIdJFHBPJoFF+QMdkb4clLli5QC5SJSsNMPCorW+opuioGkKL17Q7xmKWMNLCnSsGhs7bezER5n6pWKlJnSxxNxUr1So8xsYDyLG+alWFm1B+AE1BFtJP0jGa2IgqvxBj7FS1TJcudKZSlIPmoa+lgS3MP+NCbAZVIUROSpQvQl2P6SPvvHsnDLwkw+ZqMolkzBeWq4LM4OxG4MCYd/MGgpKVEuxDO/wmnYi20Y/wCa/cJR9X+o1MlUtB1EVqCOW0RWY40FRpqrYlhTYmLbHrBQUfify0c9xeBUp0Bjq4knm1Cf3HSJseMbExpelllkePISlKEgJA+IBgedOXWsUnmqUN4ifDWAmpKUqPCwPZqEdjF75iUIqwpC8rfLW4sDl1JzMZYGorVpFuZL9ImsNiNJLLU2zjnW23Z4YY6Z5s8AEsl36nn2b6x4vLWBYU3rDsag/ECc7Fekz2RmCXFa87Wp7Q0TmISyq9GL+rxK4jLVlXDbVXoenSCJUxaAUlFjpcE1YkP2LdIY3p68RQy35nR8HmwWkVq1YnvEmElrGpSQ4s9/4gLLMelhpP79i4gfxROUEuCxfkD8oBWZWozSoIsSEXlS5mJPAUy0VUqpHNybN+8FYXDJJIClAFhwnmRV925RnkPiJUnEupKprjQtKnoklL6QBS1zzjzLpemYAn4DM4QRSjG9v+IsdYtGivPVmZOmLZnUWD7J4R8hClUNsywi0rVqJDFRvzUagDnCmcmGqItzDMlDzQG5t7GNeLJE1TUIJ+sbfD//AJ0dx9xGzNUtiJgpcfQQHN/8heVE3giehlUWLU+fYwBJ1SpgUKKSf4jagNUGN86ZqAoA3y/55QN/X1DC/cZ4rDS5hlzpQJS/9xBBdJBBclmap9oZYTFiX5gUpiJZF7s4Dc34YXZfJUjCYqew0gIQklydSlJHCxDEJJr2ETsnELmLSlXOBKEqD+J1japV5QgKOk7SwB3/AB43z8uZbFmTdvcwnyvHMrVyffqWg2VjSXJs8ARyF9w8LG1o+hJOxdSyo+jp1SPMe4Wf5awqPIxN4rIuSX2W8tVAuoSUkhhX8qPeDsMTMBBLJIrbYfd4ByVBVIStKSoVF+VDRnNoxmzihvLOpOlzXm7g1uCIjoHk9NG+46wi9EpW4ABYuTvUdG2iczKaH4iGNWD8qD2jXJzCYHGsBhy/j0jRNU54t6DpblX8MaFprnMwIqaZGJKFEgUUzi8UWFzVCksSB8/lE75J2Dg2PP1gNQUkkhxDQLFGSsKNiUOJw6VKYEpJ3FvURtTmi0UmJ8wuxU1wLdf+BEv/AF6wQXtaHeFzFK1BRYm7cj06xmrL58Ti6t48yu8N+IZSVKI16VBlIoxp1IgzFYLWPMlHUl6AHivy6faEK8HKmjU2lX6gWP7R5gsViZCv7KxMH6Dc/wDqb94RYP8AUp6OyuleKkCXpxLlYGkK0kuHtM5jrcQywnlTZRSlTqUxlksSG5LHxJY2NaxFYnNcNjDpnpOHm2Kqgcqm49feGGGwEyUkeSdSQXSoEGxuwNfnDGsL2KFE2ORrKxNVJWGminRTWYc/r7wNJwqdbqHCVuOaFG7EWBP7Qbj8aMZpUoeXiEAAtZTfT7do1SFsoKLvzH+Q3BHMbiFFQByaWJ8xrLQEFxvaF+fZpTQA/PuWAHuYwzbHCWjVsxbnEpNx3mKoXY6lMX2oGiNcRLFo4EAR/k4EtlKL7dXN6w0nzkMdRDGwPTbvE7/3DTcPan59YExs+YtC5iAFDQeJwdPMdIvwDUSTKdmqM8ahc6XMmSiEJlkBSiWvsnmd41yMnmzZRMlRUsB2dusSeb5koSZUoDSkJJNfiWS6lNfYD0g/wX4vVhCSoagUt2hjMpNGWJhZEtfP4h+Q4xXmBEwjVsRX0r+UgvxjOZO1w/TqX6wkyNJXOVNSBQEsd3pt3J9I98WlatDO60mnq1+UTa2QYOSlc1GPhzw0J6vOmqeWUOwo5Lj2F25xWZvlMmXIdKRwuQO9X+Q+URYzpeGw0uUPiCWJ96wlGe4hHEuYurFAUSQTeoOwpFa2fEhYgGMc7nyjp1gJmIehoVcqgV7dYkMSpy4jofhDMZOJBw+JloJU+lVGLmpf/EiJfxZkSsNPWgEEA8JsSGBFPWORqJBhZBY5E+WLZYPKCs2mhU4qFQQPoB9o9wSdKE6w2pTk9PhHo5MBy0sf3jSfkTOUHUCMcCgKPE/2g5WGAFxvXdxserRrwGHJB226e8O8vkpHCaFJZxV3Y1F2/eA2EsVOTYJT4KUi+qatagf0oRR93dYbt0hB/wBoKZqSkGrsOtWEVImFK0pA0lCAl+eo1t0AeNONwo1AWLKJG1qFv/aByZAoqZixbW37/wCSTw+GIYb2jbiZmgM9TDSZh2J6Fh7fxCzF4cqPa0LD7TDjoRUp+cfQ2TlXNaEnkTUR9DNlitTJWMFRnHiEFSgBcluXzMWSKWvh7DLTggRqBmKWBtRxUDqHgeblyQEp1l+Tbm5d6U2inVi/IwshKlJWtCGUu4dhRuQe/R4+k5Smdh5s6ZMCZqiVpJoli13qSY85cm1mvuegF1C3JHEyVpUoBIUtPxEF2HKlI1qwqgXUdQIHEBQWFu9KtFBPyuXJlo0zQVqq4DJY0L0f7UjZOSnyUoUhBUS6VBwa6XdNnYCvWKLAFGDRPRJQKZiH6gUHvA05/ewh5jrAcO/CB32tVu0KZ84qIIHR2qfWOucR+YtmoMa0kiDVJFYGmJrDla5K61GOX5gobv0JhjJzbQpwK7xMwxw2LTp0zOVFb9B2/aFtiHmGuQjkfDGy8SsBdTzFD0AO23tDzCYOfh0+ZImCZLf4SWNHLp2IZJPZrvEGhKRUV7xsmZtM0hIWWAttVtuwEAcd8E0PXTLTG+KETgOEJmP8Qp3f8EPMBN8xLltd+QV+yuscqkTdanUojmd/QCK3LMbOkofQZkp3chlgf7XtvSF5EocjEa44zfGaaG3L7+kS5CUzHBWxSogkjT2cfeKNePw+KAdQSsWUd+7fneBJOWonJVLIZqDTYP13e7CFqaEY4uIZ2MmJJYuL19C4+UM8rxyVILvqNSkFh/8AWxry6xrxuAXJARNqA5ChuOZB5AVECYSUSo6Sy07DccwOVqcjFCsCJMRRirM0EKuSdn297X+kY4RCl/AD7Q4xitZ4wAR6j1faN2XAJYjT0B+24jNVrsqHqmA5D8pk+VKrcmxJBV/tV+roYyxsx5tCdKBcilzb2+UFYtIKEzFJDo+EO5Ktq9L+ka8wGnBAKUTNLKJ6Gw9vvAcMnJPkycxjzpxANCoMeQsT6Xi3xKFSpCZgQibKkqCpkrSAyVDSFJJGzsYisqXoUVkkEOEvQOevb6w5MvEL1FMxaUVQWdjZ0nZSYtw/FeybL08iHI1EYtBRTip72eLf/qPLC5iFneWm3MOH6xPeH8omJmglhVrfeKbxtKKZIWrZIFAYnyEFpXhEiJkr+2XJOpgH5OPagEeZfhKkkGh+m/5zhj54TJQvSdHwp7s12YuxB5RlgpvGnR8RCWSK1dgX5vRoQrGuysqu1wvByeJLA0FRz/Nu8NJFH1AsmzCtKiM8Ng16mIqLu2os1AB/k5am0D51NKMMzKEyYrg5tYD5K+0EoDEXCdiikiZZPM1AqBJKiVJPQUD+gjZI/uTVqA4UJG1XcqIPP/GM8LIUJcpCA1GfYsHNWfnBuU4BMpcx5gXMmrBlpDsA2kVNwGc9oRmNkkQ0IRAIqOHI1qIcgn3KjeBJsgSw7EkW+pJixwEhCkjVupajzLEhvdoLn5Okiwe5+w7CF4RtAyZQOGcmxWHJUSQHNfysfRX47w1NVMUoChZq9BH0V2ImxORPD/J8gmeYhcxDy2CzUVBt84feDPB7hU3FDSnSQEEh+R1X0k0DUNTFDi8LqUH0DSGQQaBINmFSxLW5wWb1IVtV/wBifT+m3GzQWcQopCeEBgCWBBFg3Kt4zzfBKTLAOpiAQACS+wpU7+7x7OlJCwlSwdTFjQv9man8Quz7xXIQQJalTFgaaEkJa9SwJqaiJEZww07LcipXz5N088CEkKCgn4i1Bu5G7MKRrGGK2SVLBoEmwDs5bc+o2hErxwvaTLI2cqezbGkMR43klA1SV6gx4VNWzai/d4fWa71k/uYRy4ZmOUS5EslSklak3JsLBrbb9TE4qQgj4yPSzxUHOsBjClIlzETAmgILkpD0IJqwb0hJmeDorQ2lw7Xo7EuO0MVx4bkythY7EUyQxYAkc2vW8YeS9YfS0S1GgKVEMQ/oanrWlICErifm/wDEOPBEBdjEq5UawIZzJMBzZccr3BZKmkGPCmMgI8MMi5lJmFJDGKHCZ8pqJSjsG+9YnTGclVa1gWAI7NBIMfT8AZzzEulV9Qo/doa5Z4hVJly0zUl0uNdC/EK83Z78o05ZmKWSks34z/VugigxuAkYuaCgBKJaBQdBQdz+8TMp/wAj1YQ7FTpWKSspqBKpzdSQYjpryVukJKmIGoO4qAehAseUHZHjBJn6T8BWXHZm+kMMfhApZoKpB9wPz1hYbU8mlbEn8Hh9VVV6cvzaC8FhXPIeu3cQ1wchIFRy9DAXiDNv6dOhBBmqr/tB59YIEsaEE0o7BsZmCUupR+HhSkWDAEkDqae8T+MzNUwuskJ2/iA5i1zFPVSrsLCPsxwa5atEwFKxUpcGhDhiKRUmEDpk7ZPxHmCwSZoABo9CCKf7otsJlnly0pJdPJ7eht3iP8E1oC/1H59ou/LJSahPIt9P2hWSy1RqVrDcslpBekKvGOLCi1GYhju/W0Lc08QqlghKCSNwC3eIzG59PmqZ70ZIqW6uTAqpPY4MqHomGLUsSxKYhKCo3cEnduzRnl+M1rlgslikagdPK7Ctofyst81PESlRSAQASklNhz/kmMMB4fHmMxA2INX5EkcwPaG1slzOo4Eo/CGDXNWETEcL6gpyCkCpPI2i6MlE06lJDPQEWGwP5eF+R5UEJK1K4iAKcmq5EN0KA3hItVqbmybtyacTKSkMkARO4vEELCtkpYBupL+5MPcwxaNJSqj7xK4lZSSPiT1iL1BP1G4Oz7Lc1lpmAzEHcJIFQSQfxuRimy7MEztTO6SxcEfIxMZZLSVBSk0sP36Q9nrEvUtFdSgCOwoezCE4H+h9RvqFHmMil6x9E3M8Wy0kpU7i8fRbsfxItDAMIZUooHmJCEmgLkXZy/Xf7mJXNvF4EyaQlJOpkswfmX2FHgjxtiEpPlhDWBOo1d6t6fOOdrVUx3psHuWzSr1Of26CQvMcyXOXqWewG0CNHzR7HoqoUUJ5ruzG2njR9Hoj6CgzPDTlS1JWglKklwRcHnFf4fzhMyWZc0jzDRRN1/pLtcWvyMRsfBTVEKyYg4jMeQo1y/zTDhOhIZgAwpq4mLK0mppGM6R/b1cJJIG4IDDhbZvePMuBKErJchqkV23vv8oLTK2ehBo3eIwxAI/E9CgSCPuJcVhyAlkgJJIelSGcUL0f5wvnYYtbp6wxnrdKSd6xpCOFKuZt+doNOCYwvkTLlmNS0Q3ny9XMWgFUusND9qTvirsCaN+ClhSgKlRLACMJojZg5hQsEXBhvkRPgzdjcJMlnUxAcgHalCxgrB5ouU4CiHv9PpSMZ6y+rUbggPZy/wBoX4lFTAjoozj8TyN5+YpUxN6fWH+XZ0mY/MBAI6UST9IguseomlNQfxwYz2VM33CJef8Ad06FqsUrAV9aRKZzP8xZWzAnnU1uTAaMapzyVcdecbpPGplbUHpBKoWAW2gCphAYFvv3jcuetYBUSopDOS9NhG6ZhQ7PDhOUJSlFS6lBNuZAhm8DSMvCOHAAqQoi/PeLLEHShjUkB/tGrw/lSAlKtyx9TSF3ibMilclLUUFE15FvpEbsTdS3EgsCJs1weInL0kiXK3ILv6Cr9435Ll0mSx3uSWJI5PsC0OcPi0zFpQZaQFpJpegYOd4WZjICZ6pYJ00vW4f7wkOzijyWaohvyYyy2YXUQQmXUj9QNgOd2oOUb8kw65qtc0ai9Famv0LnbeEWarVLlnSWF2brBv8A0/xqlTFoJs1e77Q3GGW5PldWqdFlEIQwt7wJPmgio1D9IZ+4sRGGbYnQAGBfnGEtAACjXVVjt2jiLk0JwpSRpCFN/qB+7wFmmFSaJDP0hxo5U9BASlcY3/GhPqFGsbiJ2gicu0pFCzRpwkpUwEPahJ5W94oBO+Gg7Qhk4gy5qtNiH+ZH0iX02AHINfuPy5TobhkrJZAABAP/AKv82j2FmJ8RqQop0gtu/wDEfR6miyGz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98309" name="AutoShape 5" descr="data:image/jpeg;base64,/9j/4AAQSkZJRgABAQAAAQABAAD/2wCEAAkGBxQTEhUUExQVFhQXGRoaGBcYGB0cHBwgGxoYGBwaHBgaHSggHx0lHBgcITEiJSkrLi4vFx8zODMsNygtLiwBCgoKDg0OGxAQGywlICQ0LCwsLC8sLCwsNCwsLCwsLCwsLCwsLCwsLCwsLCwsLCwsLCwsLCwsLCwsLCwsLCwsLP/AABEIAK0BIwMBIgACEQEDEQH/xAAcAAADAAMBAQEAAAAAAAAAAAAEBQYCAwcBAAj/xAA9EAABAgQEBAQFAwMDBAIDAAABAhEAAyExBAUSQSJRYXEGE4GRMqGxwfBS0eEUI0JicvEHFTOCJJJTY6L/xAAZAQADAQEBAAAAAAAAAAAAAAACAwQBAAX/xAAmEQACAgMAAQQCAwEBAAAAAAABAgARAxIhMQQTIkFRcTJhgdEU/9oADAMBAAIRAxEAPwCRxClBb/EhJqKsWsWg1M7UNQGlqehgXBKWQSoAiobducZypqkuoAqQabX/AB48zJjtgRPbx5ABU8xWJQliqoPW0Yz8WAnWlQrQJ5Ab+sCYtOqmkNQAUHz5wrxAWXKU0B+tKQxUIGsB8nblPJwqp8nUipCS4sRy7whxSCngL0NRygvCSdCUK85SHd0oLE7ffeC8FLlropwxLKf4g3wk894UqanY+ILZCw1HmakoOjQALO/OBZOHV5lQwILHpyh5gpSCFAF1vQc6c4FmFKGKAanuA+whnvHusz2bA2moPQPsxJ/mCJOGk6aq0lr6ncvQtyaMcTLvfo0BScuK1JAGon0I96RjZWI8zhiAhONlGWglJBDX5xpyHMdTyp41SyXCv8kHmOh3EY41ekaU1FlAi/tCcziDQECF4yxFw2AE6hg1CRpllf8AaVxBV9JNlIO45jk4NYoF4tyHSXSK2KCC3ExPwlqH0vHMsqzMmWMNNPArilrP+CjY1/xIofQxVZTOmD/40zgnofyyqygRVBO6VD5sY7Jj2H4gK1G5liPFEiQspOoFzQ1A7Hcd4+Ocy5qkzkFLpooBuJJNm6RIeI8iWomZKdgWWg/EhX6DzF6xh4LQ01pkglieJVC/IE0fvSGJi+PT2LZwG8cnb8lIMvU7ij9RVjXoW9IfaWI0lxVv2+URvhbGaUqkrukBhSod0n2cQ7wOMIUz0cfKhPyhquoiMiG4JmxecoWrAmNzeVJSSogAEV/OkD55jR5y1EsG+wEJzKTiRiEzABLw6BMJ3KiDoB5c/aPPGH3Mp/crXii4Fj/GQclKUlILJBNTeumDJeZIxCAtSajkGKT0KQL84mcr8Pf1c7QggFiQe31jPIF+VMmJUDRwd6gtc9WvDGVlojwZU+JCpryOy4kTkqsTB5ka5a0mxFiKHm4iYxE3QQRQEe+/u0M8Hj78h7esBrobkV3B/E+QJMoKly0ob4mSCVBmZ+W5PSIHI8NVUtTtrFBfeOxYca5bXjnuKyQYfFak6iFA2+EHub/SKiS2M1FIdX7BMzxYlzGJZgLAM129wPe8DnxIsskpDOoNXeg22r6xnikGaCphqNUk2FSP/tSNWX5IkKS5KlsaX3vyDUEP9Oo1+UXlJ25DwlYYqmBGof5EBhZmFe1oX5ng1VKZqFOxB1XIe/WsMlZchtQQXOxL2B2HbnC9cpI/SQ5Gn9TM5TVxdofSxVmaMJip0tVHYNYggCxA3/5htgsz1qShVQzMbBhRwLltT7wDOw6ASUvKU+kJ1anV3AHpeFeLJF/jD8QcEPzhb4wfENXrzGOdYJQXrlvzBFk2cOINy7MvMlq1UWhum38wqwOdAlQLnUyS5Pb94zlSwAuZRtJerioDf8xLnx7gBvI8GUYHK3XiZSfHRlhUubKExSfhWFX5aoUKzgzpvmrHGfboBCXFSvMUdAhv4YytU6chAuSC3QFiX/LQ7LjB+5mDJRuo3lZZMmDWlKtJtQ/tH0dRwyChISkUSGDFhSPoH2P7jv8A0n8TlEjEJqClYD1s9tq84ZYLQAlP+DKLkVcRr/p3UGAYPejH1jXLQQU6jwsW39D0hPuL4bkb7T+VijNlcWpJo9ABfb6wJI16tKk6QXqbAs/OGGKlMb8NSAbgvaMzJS5UopUlQoLtFaAOARJMrMpIMnPI4r33J58hvDiZhfK4FE1ZTpckHkR9o0EpWs6uFIoAkV3sIM8of2qlYYkgk0Z2DwWUKi3F49naoexQgpF1aSCLAN+8bZMoJSauQwHeAcZMIdIoCa0seTmPPMKWaulnHc/xHm6s46Z6gIUw3ES9PxbXO8aJSmqn33gjETNR4gPX6QNMWA44RtUt6wVWAILUJoxKwQXvzgPH4QONKm5ag30htmGUzEpGgpUhiXCkmou9aQvngFgo9m5Xd40KV7AsNyZZbmE2UspXK86WEgKllL8IHvQVcWiiyzMJGJQJQnFC0f8AgVM+JH/6yofEg+4MSyMcUTErQooUg8KhcEfv94op2VysylqnYcJlYpAedIHwqH/5UMKdRFCHYdk7DXxHE4LmuooKcQgNPl7TEigmJO5/iNWBy0rWCQ5PwkCpF3d2DDnE7l+c4gaZalspGoBSg6wLaXuR3h1lGarky16jwLJCVAswLKKGL6XIP0gX7z7nLKnGAy0IngvoDLNPgN7cjWHGIxACDMFaVbkag/WEmVGWtKpYfSQQQ5U+xdQcPCXIsfNebgT/AOWW4BNih3FaMdLQkoZ2wMxz7MD5qVEs9ti7/sPmIRTsepIxaK6Zulai76imor6mGnifC6kJJqElLs1n4hC7NMGZi9KVgoBoAggAvVINCQz25wSKSORgzKjCxyLMmzSZJVrQogkfWH/h9BUpZ/yVV+b1+4vzhJg8GBNILJ02Cv8AIjYdC8W2UygAFadKmHXr86+8CE+XY/1PqVZKT/TCMwwn9ugZjQnbl7QvwuIZ02JN7Det7bekU06U6SOlHESeaSyjU4BDuGNyTZ9ufrDGXlTz1bspcozAkabNeF/i5ZJQtxpQXIazb6th+0CZViWSNLvyhZ4vzBQTpYcXM37DSx+UT4id9RGuBVz3OEAI1g8D6aUIYJA9G+cDy8fpBCCUlJVUDbUCKHcpb2jVg8SZ2DXqB1JmBydiSwpV+EHtCSbOKWSoFySQ9dheL8QINGIcg+J0nJMrOIlkhCgg8zf2FLRMKy4DFFOIWpCHuEm9hSjd46r4Km//ABJadLLAGoAv9OkLsVlsudjCspBSwQXqFUrSK7FSX7kT4lylEuWJkmbqFHO4NGY27s0TicTLmcJSQpQJ1EuxqAHqdNvaOheJ/CqJKCmWToWQdJ2YvSOZzZYQolwQKEP3b6fWFZaMbimvMMsVKmnQQQ7UL9i4huJDSUpI/Ysz/nSPSszikXc6S1LX+rwHjczCl+SEqCEkpetnu4DCJHt6v6lOOluKClWtkgFizAWrYx1PwhlCJIMwAailn3Gq4foEmF3hvJZUsAq4qcJNSLUBu28UuWkEJoyVqfsCWH/8peNVgTyY3iUCcQJYCSA4APuH+8eQomYoqJUEkgkkUPPtHkN3H4idTOa43HhZKkp0pLEtUvuwgeeaCpp6mtY3SJGkoejuHFPYCClSCEBqOp3Yej7x5r6igJ7S3UDXh0kusEUYEb8n69IHm4AUDh2dwNj2uYNw8kWUCo1PCW+ZtBavLKwPgoXJL2t8xtG+4yjkAqrcMnhlQ8whGo6aqcX9I3ypYCwEuK7do3qxapSvMCnKy3C47uO28ZSkGYsaAQAQ56B2b3h+zPVxGoxnkFxktQUoCpAcC7kMD8o1TJoVxWLPRnpc/wARdYHwylQC1q0oTuSwZzVzc7esYKw2XlYloQqep66Bw7eljDMac7Ay51uhIqXM1AFQBrcU7U9I249DpBFPTsRfvHU8t8PSkpBMlKQxoS7C8AY3C4GaVplqBUmiimoHQm1tnjCoHYPv3ypyScHvcneDsJIZlqDps24/jpFgrwlh1q4FuHs7HrGnHeDJiU/2mIHuY5gfqauRb7ILGpGosd3HKsbsrx02TORMklloNDzBFQRuCNo3z8KUzNBSXLuG4nraNIVoA0liDRVPz0jVsTmomWMjNMJiSr+plCTOmEjzkWSeZTuCaGMs78NzcMGKkrSoAoWn4SARUcmMAYjJ/wCrabh2CynVMk7uQ6lI5pfa4e1IzXi5kmT5U11SSNIBNZKyNjyb0MEW5Yi9ey08IZqZ40lJMxJaYHoD0GwN40eKcGiVPGIqmYoBBASCFAHVVwa7QgwWbnCz5eKDlJATPSLFP6m2Uk1615x0xUyVNSJjJWCApJuCDUNAE2LgkatOfys7RPKk6QlKQNTbkizCgaNeJlDQggsoJOq1XNOEbgF/SDMd4aEpS5kvUErJOh2Dn7P9YlZ5UgNcgs+xcbk8qd6wN0bE0/Idhc3QovdVKG/fteHeTrqNRFqENXpTlEurUW6XSOtai/yhjh828sAqISAG0pAc7tSwJ6xrHkGWmDWUqIYAEP6jYp6jcQm8YKAl6kNq1ChFuY7W94S534wlmSNDpmoIKVU/G/5hXic4mzhrmEilEgsD1bYRp8XMUdlR4dIKSVD0Owf894OxeFRP1KltqIKQvdKXqE7AktW8c/n5xM8soQWCqEje1unWM8Pk2KRKM+RM1BKda0JWdSQ5FU22eDw+nf8AkIOTKt0YaqSmRNUgrKkMdTBgDd33Ib3gTMMQQugDq0rH+kkBmNmZh6Q2yWZLzGWqVPH90DgV6crP6QpzjCGWgAh1S3SrnpB1A+oI+m0NTp75mMaE2YbPMXLcS560PXhLQVgc9xCVHVOmEvzep/mEUpRUH9HgmWUiXqKnUSAEtUCrqfZoaQIAlrjPGyhI0TJYmuC5cpIPMGtY5niJhUvULG6YZz8RfiG2/Mx9l0gahMVYVA594F+dnCHLWcMgqDeYtykDZwH7/Zo1eHpJUozCH3Iez9GhVjlzZk3zCkhAtWyaRc+GpSACCE2JB30tYg8j9RCXoKT9w1JJmydiyAyT2EPlLKQoJ/xQWr+lOn6n1iely3nhAqAsP2BuYqsLI1BT1BZ35PrIfqWHrCvTr5MdlPiNMsRMTKQEoBDO6l6SSamjUDkt0aPY0IzmY39rD60bKrXmezu3SPosGslJaczVJSlDG7l11Hy6WgtCtKeKrENfi6Acq3jdmI+IgCoGw5VuWcxhhXCFTSdISAEk1IKmHyYx46Lv37nuEgQEzklRDaa733+f1gA6aJ5qq3Jo3ImhbPu7k1NvlUw+ybwioyiue6AS6Us67Bidk051h+PGfqBkcL0yfXLZBUqgBF9+jC/8xRYFcrDyf6nGUSaSMOPimFqcPM9aART5PkmHJ1KlFaUp4SsvUXcBg7dIPkYiXNnDUhBDHQDLe3Vrfs8WYcNLRnm+o9Rs3JyWfmk/MJ4SVNVkoSD5aByS12/Vc12joOH8jLMMZkwigvuTcJHMxXyciw3xiRLSq4KE6S+zNGvMvBuHn1mjUrSwJqE9QDR+sMOLY19SYP8AZnCc18X4jMZuhSlSsP8AoRcjkpQu/tWCJMyYppMpOiWkgAAfM7n+IsZf/TZIWfLVpBLgkddm7Q9yTwr/AEwOsglxVqU5QOQDGNqjFJb4wTJMoEsAq+Kj7Wv6E/WGn9XpomsKvE2YFP8AblcqkfvE8capKSpRIAjymOR+3U9FMSgdjzxZlMiakLWQFmgISQ3J7g3hHhvC0vUGUQWBGrdwx+sTeMzmdiZoS50igH3MXOVJdKT8ZAr169+sUvtjQFz2IT5khYPhstKFolrSqWdX9ueiwPJXIdRFZnWCkTpZkYmWnzSCELAAd93/AFV5doHkzHTWo5G4hfmAX5ayFalJcofdNtDn4TuD6R2LID/Gc4IPykhKwq5ClSJwtToQd37MfeHfg3Mhhppws4vKUXkqJokmujsq46giAs0zQYgIM0MQSgrfejAjmxhVmqqaVudPCoblJrqS24oRBkd5O8ijOo5riQqWdAcm379o59j8GXZwCSNXTbb7xnlfivy5eiaoakp4VX1j/FY6mxGxgJHieSWSylKUbJvvcmnr1hBV9uCctAdg2YlQGkJ1kOzBxV7EW7de0JpoU7EMNk7jsGvFpjM5CZR0JKHuGSX5VSYncvAnTCuYWCSHSEkli41E2vSpEUYsTOaiXcKLgB0jiQkqPNna5P50jZhE62eosqpJN60tfreOgZxhpZwqJeERLXMxJ0oe0tIJdbD/ACofd+kBZTlwQtaJqhMmA1mAM5N3F+UOyYRjWz2Bjy7mvEXDIZQTwUUWP9wksGbhYMfkaQyxORS0IQuTNMuYAyiGYg34S3sXj3G5zJlHQb1a5drgdRSnWEuLztM06EOCLuHBfr26wSZcgHZjY0J5Mcjy5MnEJIUTxVIS1/8A2jb47V5eIQUkMsEP2ZgzBrw3yzBES9ZI4a15cniY/wComICpktILkSwT0JP7QoNblhDI4BFypktSh5bp/wBJIZ67mj7saVjPy/7alBtWqgavoWsIV4MMk6hwsb7nb2pSPZk4FmSwZmen5vD9zM0E2f05JOtYa7Agv6w28PD+oUXpLln3tEzillmi58LZWuXhnIPHU0/eAyXrMUC4qx8ybPniTKFCWSBQe/72gLH5XNkTNPmJUyiOBbhwzsq1IoZGXIVMGokIfiILH52jdmcqWSVSdQCfhSpWok9KN19IbiRNai8jNfJn4Xnlag/+Fy1STR33/iLbFTWCZQoTxK5tyPo0cv8ADmNmomFaZYIALOKULsSLn12joeUYnzEiZM+JTuTvW/29IQABwRxsizDxOIo5949hdNnlywLR9B3OqR+XzSSULcg/Gdq715QyxGGlpSpKSVpYDjs46c+RhbO1ayzgsDd3p/DxlrJAckFnPK7ADqXjzsqtdg8nrJqYd4f0LnI1ITpCmbclqOd9oucxxIUoBCkks6kg163aOeZfixJma9KaEODUmtW6NFmEImpUlRSAEkyy9Tar3cDbpFOAASX1PTc1YvMFScIpZTxzCwDj58qbe0DS8ymFSVFQWhTVSxArYsKULH8YXxHM8uXh5K+p1bEMzvs2oc94I8O4ZKUqBFHYF3SQKgjZ6894s3pCZ5p64EuMFmssaUF3+p7ch+0Np2LTpLkdQPvH59x/iib560ooNWhC6kAA0IOz2J7RXZdnxlolCa7qrp51CVatwxHtBr/EXBI7L7+pQVlG6Sw/PX5QxIChpakR2CxjTFKJBSVOF8unbZ4o8Lm8tZooA8np6Qj3lYlbjhhYC4CrJJaVKUsansTHO/FOCBUooJSlJoOZ/iOo5lO0IMwByAzfVXpeInFTEzpgQPhB97VbvHDEt/qacrV+5MZF4dZJmK3qwh3JxCZTAJb1ijk4Lho1IR5rgCHoS/5flE2fGXPZRhyBeT1OLE5ynhULjnGf/ck0lzQXNHF+frCbCYVSVOANvrC9OImLxmlmANd0t1ETJh1PPEfkYESoxPhyTOlqTLVpUq72rueRZzuKCAs2y1ZZE5AC0pACk7JajFrfLtDbBnSb2qCIKxmKVNAlJUUKfUlQqabhJv1Av1irG4bzJSCpqclzTKFocHilvwL2ST/irk/LrR4T5XKP9UlKhV6Alh6m7dg5jqea5bMUkrBSCpwpKQ6TzIBppJuhXwl7UiexuBRqRPEvSqWoBaEk1FH0g1foaQ8MogMhYcmPiIqRKooOCAQAAAb0693MS+G8RT5MtUmSvShaklQADqYhgTdqWi6xeBROlrmJXqSptLCo4aBjbcuee8QePwPlTAQSU3B/Ztnsd2jcbaxbC48wuYkYkzWCFrLhKSyUE3AAoKufUwzw/iEJdQHEVU5du5feFOAy1REoh+FJetSCSW6X+sGf0kmSR5lzVhU2If6+0c+UE9nLjNci/NR50xa2HEXYWcDbuLxty+chJ4jxbdPWMZSvPmAJZIP+I3D8vUmNePlJkzeNThJIUGLhiz2qDT3hbMXEJQFMfKzlUqWpZU6bAWuYjsyxxmqMxQLm3YBgIOzHGJnhCJSjVTqcaWHqwPyhrhvCSp6Xlrw6Q4oZqHAAIsCS5Ndo5ces3a/ElweBJNjHiJqQDT1P7RvmYBaSqWtJCkOCN6fwRAGvaGhZmxhyloVJAKUhWp9QudmNbNb1i3yjOArCy5YDFAaOehW0O/DuMDmUbmo/aAzKSnJqEBo/ViHUQU15ivyvA87BFYJBELsRqUoEcNb7U+0UeDkgSCp72/j8291EErYhA0aMV+H1LHmSwpgEKUzOHSFMd+fzhqnNlHQgPyr3hblcwom1oTQ1FlBiHHd42z06SFDa37w9RY7BJoypk4o6RH0SQzA9THkZGbrAMVMUgqAmB7aSnYgA19o0aiWqpQoKEXpT58oIxkgIQVsFBVg5B5l+nXpCzB4cKWHIT3LC4pydvctABQRUachBsQ0TAJrk0A+FRo+1fSHmR58dJQvSUvVmLDmORB+UAJymUGKlLFwQsKS+1DWNuGwaEBISNKdTqNCSLhI9IwOigj7mEOxEo/EspKpMsKJMuulQuk9H2PKM0YhcnBkqLhKCEkUFBRj+WgCXmCUpMpZ1SCaHdHJ+h5wbnUvTg5mmsspqDW+46xxOyivEQV1bsisgwM7FeWkJATKJJmmgQ5chRNC9C1/SLdOUjzwZs1SnYskMBS4JPPdt4kpOKKMLKCS8sPQbGpLtc7uekWPhVfny/wBRlinVNCR6bQ93oEiKVLNGP8WiWEaQVDVRyR9YUYZCkFtR9rfuGgbO5iiAUEqQLtcG1RAis60odZJZgOfv3iDUN/s9JPivmVOIzhQTpVV7FP6aO4evaBJWHSiYSwS7UAbs3T+Ym8ux/mzNGkrSbAbNVw1jv1aLWanVLlFTFgNJNyCAHB6/aKs1hKEiStrm4ztIjCZmEtuID8+8LsxxBSkkEAClR1seRhNgsfLWtlKalA1yTZ4TjzFQbEM4QxjfGlARMmMwSmgu5NITZVgEy5ZmqACzbYiGM2RqaU6iAdRJgbPcWEpCbAXhGfLudVlGLHr0wfATzxKexhlhjqUnpUnlE9kSlTyopSrS/I1/iLLLMvNyPzrBKusVlazPVybk7lyRv3HOJzO5IRMRMAoSAprFrH/cn6PFTjVhANRaJCbjdZKQl0k2rVw9tt4VkYk8jMI/Mzwa0ScSiStH/wAfEqez6JhFwf0qG2xirzTwhIWhISn4UkA3oecIMEogCWapcMNx6xX+HsQUIEqYQVAnSenXreKcOTlN2IzY6Nic9lSzhfP1p0sNYBL/AOk1Oz1Y/qEQWKzDXM1TDqPTpsI734ly/wAxBKRxXcXpUVjhmLwCpcxXmBQIJqRv94o1TzEBm8TXk2PRLnIcEFKypS2uClgkg2SDDnPcXInT0qCQf8VVu1Qr7e0Tc4EniZy3elB8o2YJKirhAUo1dRZIFHJ5C0Y1DsNbPJWYPKcMNcwoSR/jw0ASzFupCiegpvEpmObKVMUZZMtBGkITQaQGqOZFT1JhlmuMmIkmSttaigqbZISoJA5CtuXeJtcFjWx8pzmvEqMpxKJktQmK/uVAWGcAiuof5JbfbtZHmmHKZigQAb0seo739Ywyp/NT3hukJngoNFJsbkMatzTZxteCvVoPkSfAhzkuBTOQqizMSQU6L+tQGhVPklCilQqPxx0ih8DYwImLSQ5UAwPMPGv/ABuYg7KHM8m8mUg31mo3Ft9940KdKUpBOhvajfaBvEfiXzHSpPwgpDKPxUZTC+7CDsoGuTM1fEG0pP6SAX7XieyOmM4Yjw0yhP8Aq/LwRPxwPf7fn2gdCDoDXIJ+ZjTPljS47Q5WEFhMzPePowlYdRAZL+sfR2wg6GByp6pyjxaaf8w4moQJISiXxOCtbUNeEP1vEVJxikb05RRZRjAtJAUxLD0+8GoCTdtz2VWBka5U5RcJGngckd35hz84E1Ag7AqJI2AAp9o1+YlMrQlJdRDup9WkvsWZozQQXdkgAsQOZBav5SImO3mXYhrPcNMQALGlSbnuD7N0gpKlpSoSxrkkf+N3Nf0vftAkuWlQZwkM9Hp0fmevOBZWZ6NiGJ/yJBqbcht84an9xedb6J5JQnSAgsbKQYo/DUyZIV5iX4S7X7gjlcRJywmYtSgWcuDVg9Tz35mH2WZqqUGmVSLKG3tUQWT+PIhONN2Z5g2JVNkkhClOA1Gu3zg/B5XKxhUAdMxKCSgG6iOEjpzgGYpK1Hy9K0zCN2ZRYBXLdjzB2hMrMZuHxaZiHStJAIIdJFHBPJoFF+QMdkb4clLli5QC5SJSsNMPCorW+opuioGkKL17Q7xmKWMNLCnSsGhs7bezER5n6pWKlJnSxxNxUr1So8xsYDyLG+alWFm1B+AE1BFtJP0jGa2IgqvxBj7FS1TJcudKZSlIPmoa+lgS3MP+NCbAZVIUROSpQvQl2P6SPvvHsnDLwkw+ZqMolkzBeWq4LM4OxG4MCYd/MGgpKVEuxDO/wmnYi20Y/wCa/cJR9X+o1MlUtB1EVqCOW0RWY40FRpqrYlhTYmLbHrBQUfify0c9xeBUp0Bjq4knm1Cf3HSJseMbExpelllkePISlKEgJA+IBgedOXWsUnmqUN4ifDWAmpKUqPCwPZqEdjF75iUIqwpC8rfLW4sDl1JzMZYGorVpFuZL9ImsNiNJLLU2zjnW23Z4YY6Z5s8AEsl36nn2b6x4vLWBYU3rDsag/ECc7Fekz2RmCXFa87Wp7Q0TmISyq9GL+rxK4jLVlXDbVXoenSCJUxaAUlFjpcE1YkP2LdIY3p68RQy35nR8HmwWkVq1YnvEmElrGpSQ4s9/4gLLMelhpP79i4gfxROUEuCxfkD8oBWZWozSoIsSEXlS5mJPAUy0VUqpHNybN+8FYXDJJIClAFhwnmRV925RnkPiJUnEupKprjQtKnoklL6QBS1zzjzLpemYAn4DM4QRSjG9v+IsdYtGivPVmZOmLZnUWD7J4R8hClUNsywi0rVqJDFRvzUagDnCmcmGqItzDMlDzQG5t7GNeLJE1TUIJ+sbfD//AJ0dx9xGzNUtiJgpcfQQHN/8heVE3giehlUWLU+fYwBJ1SpgUKKSf4jagNUGN86ZqAoA3y/55QN/X1DC/cZ4rDS5hlzpQJS/9xBBdJBBclmap9oZYTFiX5gUpiJZF7s4Dc34YXZfJUjCYqew0gIQklydSlJHCxDEJJr2ETsnELmLSlXOBKEqD+J1japV5QgKOk7SwB3/AB43z8uZbFmTdvcwnyvHMrVyffqWg2VjSXJs8ARyF9w8LG1o+hJOxdSyo+jp1SPMe4Wf5awqPIxN4rIuSX2W8tVAuoSUkhhX8qPeDsMTMBBLJIrbYfd4ByVBVIStKSoVF+VDRnNoxmzihvLOpOlzXm7g1uCIjoHk9NG+46wi9EpW4ABYuTvUdG2iczKaH4iGNWD8qD2jXJzCYHGsBhy/j0jRNU54t6DpblX8MaFprnMwIqaZGJKFEgUUzi8UWFzVCksSB8/lE75J2Dg2PP1gNQUkkhxDQLFGSsKNiUOJw6VKYEpJ3FvURtTmi0UmJ8wuxU1wLdf+BEv/AF6wQXtaHeFzFK1BRYm7cj06xmrL58Ti6t48yu8N+IZSVKI16VBlIoxp1IgzFYLWPMlHUl6AHivy6faEK8HKmjU2lX6gWP7R5gsViZCv7KxMH6Dc/wDqb94RYP8AUp6OyuleKkCXpxLlYGkK0kuHtM5jrcQywnlTZRSlTqUxlksSG5LHxJY2NaxFYnNcNjDpnpOHm2Kqgcqm49feGGGwEyUkeSdSQXSoEGxuwNfnDGsL2KFE2ORrKxNVJWGminRTWYc/r7wNJwqdbqHCVuOaFG7EWBP7Qbj8aMZpUoeXiEAAtZTfT7do1SFsoKLvzH+Q3BHMbiFFQByaWJ8xrLQEFxvaF+fZpTQA/PuWAHuYwzbHCWjVsxbnEpNx3mKoXY6lMX2oGiNcRLFo4EAR/k4EtlKL7dXN6w0nzkMdRDGwPTbvE7/3DTcPan59YExs+YtC5iAFDQeJwdPMdIvwDUSTKdmqM8ahc6XMmSiEJlkBSiWvsnmd41yMnmzZRMlRUsB2dusSeb5koSZUoDSkJJNfiWS6lNfYD0g/wX4vVhCSoagUt2hjMpNGWJhZEtfP4h+Q4xXmBEwjVsRX0r+UgvxjOZO1w/TqX6wkyNJXOVNSBQEsd3pt3J9I98WlatDO60mnq1+UTa2QYOSlc1GPhzw0J6vOmqeWUOwo5Lj2F25xWZvlMmXIdKRwuQO9X+Q+URYzpeGw0uUPiCWJ96wlGe4hHEuYurFAUSQTeoOwpFa2fEhYgGMc7nyjp1gJmIehoVcqgV7dYkMSpy4jofhDMZOJBw+JloJU+lVGLmpf/EiJfxZkSsNPWgEEA8JsSGBFPWORqJBhZBY5E+WLZYPKCs2mhU4qFQQPoB9o9wSdKE6w2pTk9PhHo5MBy0sf3jSfkTOUHUCMcCgKPE/2g5WGAFxvXdxserRrwGHJB226e8O8vkpHCaFJZxV3Y1F2/eA2EsVOTYJT4KUi+qatagf0oRR93dYbt0hB/wBoKZqSkGrsOtWEVImFK0pA0lCAl+eo1t0AeNONwo1AWLKJG1qFv/aByZAoqZixbW37/wCSTw+GIYb2jbiZmgM9TDSZh2J6Fh7fxCzF4cqPa0LD7TDjoRUp+cfQ2TlXNaEnkTUR9DNlitTJWMFRnHiEFSgBcluXzMWSKWvh7DLTggRqBmKWBtRxUDqHgeblyQEp1l+Tbm5d6U2inVi/IwshKlJWtCGUu4dhRuQe/R4+k5Smdh5s6ZMCZqiVpJoli13qSY85cm1mvuegF1C3JHEyVpUoBIUtPxEF2HKlI1qwqgXUdQIHEBQWFu9KtFBPyuXJlo0zQVqq4DJY0L0f7UjZOSnyUoUhBUS6VBwa6XdNnYCvWKLAFGDRPRJQKZiH6gUHvA05/ewh5jrAcO/CB32tVu0KZ84qIIHR2qfWOucR+YtmoMa0kiDVJFYGmJrDla5K61GOX5gobv0JhjJzbQpwK7xMwxw2LTp0zOVFb9B2/aFtiHmGuQjkfDGy8SsBdTzFD0AO23tDzCYOfh0+ZImCZLf4SWNHLp2IZJPZrvEGhKRUV7xsmZtM0hIWWAttVtuwEAcd8E0PXTLTG+KETgOEJmP8Qp3f8EPMBN8xLltd+QV+yuscqkTdanUojmd/QCK3LMbOkofQZkp3chlgf7XtvSF5EocjEa44zfGaaG3L7+kS5CUzHBWxSogkjT2cfeKNePw+KAdQSsWUd+7fneBJOWonJVLIZqDTYP13e7CFqaEY4uIZ2MmJJYuL19C4+UM8rxyVILvqNSkFh/8AWxry6xrxuAXJARNqA5ChuOZB5AVECYSUSo6Sy07DccwOVqcjFCsCJMRRirM0EKuSdn297X+kY4RCl/AD7Q4xitZ4wAR6j1faN2XAJYjT0B+24jNVrsqHqmA5D8pk+VKrcmxJBV/tV+roYyxsx5tCdKBcilzb2+UFYtIKEzFJDo+EO5Ktq9L+ka8wGnBAKUTNLKJ6Gw9vvAcMnJPkycxjzpxANCoMeQsT6Xi3xKFSpCZgQibKkqCpkrSAyVDSFJJGzsYisqXoUVkkEOEvQOevb6w5MvEL1FMxaUVQWdjZ0nZSYtw/FeybL08iHI1EYtBRTip72eLf/qPLC5iFneWm3MOH6xPeH8omJmglhVrfeKbxtKKZIWrZIFAYnyEFpXhEiJkr+2XJOpgH5OPagEeZfhKkkGh+m/5zhj54TJQvSdHwp7s12YuxB5RlgpvGnR8RCWSK1dgX5vRoQrGuysqu1wvByeJLA0FRz/Nu8NJFH1AsmzCtKiM8Ng16mIqLu2os1AB/k5am0D51NKMMzKEyYrg5tYD5K+0EoDEXCdiikiZZPM1AqBJKiVJPQUD+gjZI/uTVqA4UJG1XcqIPP/GM8LIUJcpCA1GfYsHNWfnBuU4BMpcx5gXMmrBlpDsA2kVNwGc9oRmNkkQ0IRAIqOHI1qIcgn3KjeBJsgSw7EkW+pJixwEhCkjVupajzLEhvdoLn5Okiwe5+w7CF4RtAyZQOGcmxWHJUSQHNfysfRX47w1NVMUoChZq9BH0V2ImxORPD/J8gmeYhcxDy2CzUVBt84feDPB7hU3FDSnSQEEh+R1X0k0DUNTFDi8LqUH0DSGQQaBINmFSxLW5wWb1IVtV/wBifT+m3GzQWcQopCeEBgCWBBFg3Kt4zzfBKTLAOpiAQACS+wpU7+7x7OlJCwlSwdTFjQv9man8Quz7xXIQQJalTFgaaEkJa9SwJqaiJEZww07LcipXz5N088CEkKCgn4i1Bu5G7MKRrGGK2SVLBoEmwDs5bc+o2hErxwvaTLI2cqezbGkMR43klA1SV6gx4VNWzai/d4fWa71k/uYRy4ZmOUS5EslSklak3JsLBrbb9TE4qQgj4yPSzxUHOsBjClIlzETAmgILkpD0IJqwb0hJmeDorQ2lw7Xo7EuO0MVx4bkythY7EUyQxYAkc2vW8YeS9YfS0S1GgKVEMQ/oanrWlICErifm/wDEOPBEBdjEq5UawIZzJMBzZccr3BZKmkGPCmMgI8MMi5lJmFJDGKHCZ8pqJSjsG+9YnTGclVa1gWAI7NBIMfT8AZzzEulV9Qo/doa5Z4hVJly0zUl0uNdC/EK83Z78o05ZmKWSks34z/VugigxuAkYuaCgBKJaBQdBQdz+8TMp/wAj1YQ7FTpWKSspqBKpzdSQYjpryVukJKmIGoO4qAehAseUHZHjBJn6T8BWXHZm+kMMfhApZoKpB9wPz1hYbU8mlbEn8Hh9VVV6cvzaC8FhXPIeu3cQ1wchIFRy9DAXiDNv6dOhBBmqr/tB59YIEsaEE0o7BsZmCUupR+HhSkWDAEkDqae8T+MzNUwuskJ2/iA5i1zFPVSrsLCPsxwa5atEwFKxUpcGhDhiKRUmEDpk7ZPxHmCwSZoABo9CCKf7otsJlnly0pJdPJ7eht3iP8E1oC/1H59ou/LJSahPIt9P2hWSy1RqVrDcslpBekKvGOLCi1GYhju/W0Lc08QqlghKCSNwC3eIzG59PmqZ70ZIqW6uTAqpPY4MqHomGLUsSxKYhKCo3cEnduzRnl+M1rlgslikagdPK7Ctofyst81PESlRSAQASklNhz/kmMMB4fHmMxA2INX5EkcwPaG1slzOo4Eo/CGDXNWETEcL6gpyCkCpPI2i6MlE06lJDPQEWGwP5eF+R5UEJK1K4iAKcmq5EN0KA3hItVqbmybtyacTKSkMkARO4vEELCtkpYBupL+5MPcwxaNJSqj7xK4lZSSPiT1iL1BP1G4Oz7Lc1lpmAzEHcJIFQSQfxuRimy7MEztTO6SxcEfIxMZZLSVBSk0sP36Q9nrEvUtFdSgCOwoezCE4H+h9RvqFHmMil6x9E3M8Wy0kpU7i8fRbsfxItDAMIZUooHmJCEmgLkXZy/Xf7mJXNvF4EyaQlJOpkswfmX2FHgjxtiEpPlhDWBOo1d6t6fOOdrVUx3psHuWzSr1Of26CQvMcyXOXqWewG0CNHzR7HoqoUUJ5ruzG2njR9Hoj6CgzPDTlS1JWglKklwRcHnFf4fzhMyWZc0jzDRRN1/pLtcWvyMRsfBTVEKyYg4jMeQo1y/zTDhOhIZgAwpq4mLK0mppGM6R/b1cJJIG4IDDhbZvePMuBKErJchqkV23vv8oLTK2ehBo3eIwxAI/E9CgSCPuJcVhyAlkgJJIelSGcUL0f5wvnYYtbp6wxnrdKSd6xpCOFKuZt+doNOCYwvkTLlmNS0Q3ny9XMWgFUusND9qTvirsCaN+ClhSgKlRLACMJojZg5hQsEXBhvkRPgzdjcJMlnUxAcgHalCxgrB5ouU4CiHv9PpSMZ6y+rUbggPZy/wBoX4lFTAjoozj8TyN5+YpUxN6fWH+XZ0mY/MBAI6UST9IguseomlNQfxwYz2VM33CJef8Ad06FqsUrAV9aRKZzP8xZWzAnnU1uTAaMapzyVcdecbpPGplbUHpBKoWAW2gCphAYFvv3jcuetYBUSopDOS9NhG6ZhQ7PDhOUJSlFS6lBNuZAhm8DSMvCOHAAqQoi/PeLLEHShjUkB/tGrw/lSAlKtyx9TSF3ibMilclLUUFE15FvpEbsTdS3EgsCJs1weInL0kiXK3ILv6Cr9435Ll0mSx3uSWJI5PsC0OcPi0zFpQZaQFpJpegYOd4WZjICZ6pYJ00vW4f7wkOzijyWaohvyYyy2YXUQQmXUj9QNgOd2oOUb8kw65qtc0ai9Famv0LnbeEWarVLlnSWF2brBv8A0/xqlTFoJs1e77Q3GGW5PldWqdFlEIQwt7wJPmgio1D9IZ+4sRGGbYnQAGBfnGEtAACjXVVjt2jiLk0JwpSRpCFN/qB+7wFmmFSaJDP0hxo5U9BASlcY3/GhPqFGsbiJ2gicu0pFCzRpwkpUwEPahJ5W94oBO+Gg7Qhk4gy5qtNiH+ZH0iX02AHINfuPy5TobhkrJZAABAP/AKv82j2FmJ8RqQop0gtu/wDEfR6miyGz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6" name="17 Imagen"/>
          <p:cNvPicPr>
            <a:picLocks noChangeAspect="1" noChangeArrowheads="1"/>
          </p:cNvPicPr>
          <p:nvPr/>
        </p:nvPicPr>
        <p:blipFill>
          <a:blip r:embed="rId3" cstate="print"/>
          <a:srcRect/>
          <a:stretch>
            <a:fillRect/>
          </a:stretch>
        </p:blipFill>
        <p:spPr bwMode="auto">
          <a:xfrm>
            <a:off x="6072188" y="5929313"/>
            <a:ext cx="2870200" cy="703262"/>
          </a:xfrm>
          <a:prstGeom prst="rect">
            <a:avLst/>
          </a:prstGeom>
          <a:noFill/>
          <a:ln w="9525">
            <a:noFill/>
            <a:miter lim="800000"/>
            <a:headEnd/>
            <a:tailEnd/>
          </a:ln>
        </p:spPr>
      </p:pic>
      <p:sp>
        <p:nvSpPr>
          <p:cNvPr id="12" name="11 Rectángulo"/>
          <p:cNvSpPr/>
          <p:nvPr/>
        </p:nvSpPr>
        <p:spPr>
          <a:xfrm>
            <a:off x="179512" y="836712"/>
            <a:ext cx="3419872" cy="1200329"/>
          </a:xfrm>
          <a:prstGeom prst="rect">
            <a:avLst/>
          </a:prstGeom>
          <a:ln>
            <a:solidFill>
              <a:srgbClr val="92D050"/>
            </a:solidFill>
          </a:ln>
        </p:spPr>
        <p:txBody>
          <a:bodyPr wrap="square">
            <a:spAutoFit/>
          </a:bodyPr>
          <a:lstStyle/>
          <a:p>
            <a:pPr algn="ctr"/>
            <a:r>
              <a:rPr lang="es-EC" dirty="0" smtClean="0"/>
              <a:t>Plomo </a:t>
            </a:r>
            <a:r>
              <a:rPr lang="es-EC" dirty="0"/>
              <a:t>si existe diferencia significativa en cada tipo de zona, siendo mayor el promedio de plomo en la zona </a:t>
            </a:r>
            <a:r>
              <a:rPr lang="es-EC" dirty="0" smtClean="0"/>
              <a:t>urbana.</a:t>
            </a:r>
            <a:endParaRPr lang="es-EC" dirty="0"/>
          </a:p>
        </p:txBody>
      </p:sp>
      <p:sp>
        <p:nvSpPr>
          <p:cNvPr id="101378" name="Rectangle 2"/>
          <p:cNvSpPr>
            <a:spLocks noChangeArrowheads="1"/>
          </p:cNvSpPr>
          <p:nvPr/>
        </p:nvSpPr>
        <p:spPr bwMode="auto">
          <a:xfrm>
            <a:off x="5652120" y="2852936"/>
            <a:ext cx="2736304" cy="1200329"/>
          </a:xfrm>
          <a:prstGeom prst="rect">
            <a:avLst/>
          </a:prstGeom>
          <a:noFill/>
          <a:ln w="952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ea typeface="Calibri" pitchFamily="34" charset="0"/>
                <a:cs typeface="Times New Roman" pitchFamily="18" charset="0"/>
              </a:rPr>
              <a:t>El cadmio sobrepasa sus</a:t>
            </a:r>
            <a:r>
              <a:rPr kumimoji="0" lang="es-EC" b="0" i="0" u="none" strike="noStrike" cap="none" normalizeH="0" dirty="0" smtClean="0">
                <a:ln>
                  <a:noFill/>
                </a:ln>
                <a:solidFill>
                  <a:schemeClr val="tx1"/>
                </a:solidFill>
                <a:effectLst/>
                <a:ea typeface="Calibri" pitchFamily="34" charset="0"/>
                <a:cs typeface="Times New Roman" pitchFamily="18" charset="0"/>
              </a:rPr>
              <a:t> valores </a:t>
            </a:r>
            <a:r>
              <a:rPr kumimoji="0" lang="es-EC" b="0" i="0" u="none" strike="noStrike" cap="none" normalizeH="0" baseline="0" dirty="0" smtClean="0">
                <a:ln>
                  <a:noFill/>
                </a:ln>
                <a:solidFill>
                  <a:schemeClr val="tx1"/>
                </a:solidFill>
                <a:effectLst/>
                <a:ea typeface="Calibri" pitchFamily="34" charset="0"/>
                <a:cs typeface="Times New Roman" pitchFamily="18" charset="0"/>
              </a:rPr>
              <a:t>en el </a:t>
            </a:r>
            <a:r>
              <a:rPr kumimoji="0" lang="es-EC" b="0" i="0" u="none" strike="noStrike" cap="none" normalizeH="0" baseline="0" dirty="0" err="1" smtClean="0">
                <a:ln>
                  <a:noFill/>
                </a:ln>
                <a:solidFill>
                  <a:schemeClr val="tx1"/>
                </a:solidFill>
                <a:effectLst/>
                <a:ea typeface="Calibri" pitchFamily="34" charset="0"/>
                <a:cs typeface="Times New Roman" pitchFamily="18" charset="0"/>
              </a:rPr>
              <a:t>apiario</a:t>
            </a:r>
            <a:r>
              <a:rPr kumimoji="0" lang="es-EC" b="0" i="0" u="none" strike="noStrike" cap="none" normalizeH="0" baseline="0" dirty="0" smtClean="0">
                <a:ln>
                  <a:noFill/>
                </a:ln>
                <a:solidFill>
                  <a:schemeClr val="tx1"/>
                </a:solidFill>
                <a:effectLst/>
                <a:ea typeface="Calibri" pitchFamily="34" charset="0"/>
                <a:cs typeface="Times New Roman" pitchFamily="18" charset="0"/>
              </a:rPr>
              <a:t> de </a:t>
            </a:r>
            <a:r>
              <a:rPr kumimoji="0" lang="es-EC" b="0" i="0" u="none" strike="noStrike" cap="none" normalizeH="0" baseline="0" dirty="0" err="1" smtClean="0">
                <a:ln>
                  <a:noFill/>
                </a:ln>
                <a:solidFill>
                  <a:schemeClr val="tx1"/>
                </a:solidFill>
                <a:effectLst/>
                <a:ea typeface="Calibri" pitchFamily="34" charset="0"/>
                <a:cs typeface="Times New Roman" pitchFamily="18" charset="0"/>
              </a:rPr>
              <a:t>Cumbayá</a:t>
            </a:r>
            <a:r>
              <a:rPr kumimoji="0" lang="es-EC" b="0" i="0" u="none" strike="noStrike" cap="none" normalizeH="0" baseline="0" dirty="0" smtClean="0">
                <a:ln>
                  <a:noFill/>
                </a:ln>
                <a:solidFill>
                  <a:schemeClr val="tx1"/>
                </a:solidFill>
                <a:effectLst/>
                <a:ea typeface="Calibri" pitchFamily="34" charset="0"/>
                <a:cs typeface="Times New Roman" pitchFamily="18" charset="0"/>
              </a:rPr>
              <a:t> (0,037 ppm) y </a:t>
            </a:r>
            <a:r>
              <a:rPr kumimoji="0" lang="es-EC" b="0" i="0" u="none" strike="noStrike" cap="none" normalizeH="0" baseline="0" dirty="0" err="1" smtClean="0">
                <a:ln>
                  <a:noFill/>
                </a:ln>
                <a:solidFill>
                  <a:schemeClr val="tx1"/>
                </a:solidFill>
                <a:effectLst/>
                <a:ea typeface="Calibri" pitchFamily="34" charset="0"/>
                <a:cs typeface="Times New Roman" pitchFamily="18" charset="0"/>
              </a:rPr>
              <a:t>Aloasí</a:t>
            </a:r>
            <a:r>
              <a:rPr kumimoji="0" lang="es-EC" b="0" i="0" u="none" strike="noStrike" cap="none" normalizeH="0" baseline="0" dirty="0" smtClean="0">
                <a:ln>
                  <a:noFill/>
                </a:ln>
                <a:solidFill>
                  <a:schemeClr val="tx1"/>
                </a:solidFill>
                <a:effectLst/>
                <a:ea typeface="Calibri" pitchFamily="34" charset="0"/>
                <a:cs typeface="Times New Roman" pitchFamily="18" charset="0"/>
              </a:rPr>
              <a:t> (0,035 ppm).</a:t>
            </a:r>
            <a:endParaRPr kumimoji="0" lang="es-EC" sz="2800" b="0" i="0" u="none" strike="noStrike" cap="none" normalizeH="0" baseline="0" dirty="0" smtClean="0">
              <a:ln>
                <a:noFill/>
              </a:ln>
              <a:solidFill>
                <a:schemeClr val="tx1"/>
              </a:solidFill>
              <a:effectLst/>
              <a:cs typeface="Arial" pitchFamily="34" charset="0"/>
            </a:endParaRPr>
          </a:p>
        </p:txBody>
      </p:sp>
      <p:pic>
        <p:nvPicPr>
          <p:cNvPr id="101380" name="Picture 4" descr="http://2.bp.blogspot.com/_-greIFUOPt8/TNcN5jC6tMI/AAAAAAAACI8/rxGL0MS_0sw/s1600/metales_pesados"/>
          <p:cNvPicPr>
            <a:picLocks noChangeAspect="1" noChangeArrowheads="1"/>
          </p:cNvPicPr>
          <p:nvPr/>
        </p:nvPicPr>
        <p:blipFill>
          <a:blip r:embed="rId4" cstate="print"/>
          <a:srcRect/>
          <a:stretch>
            <a:fillRect/>
          </a:stretch>
        </p:blipFill>
        <p:spPr bwMode="auto">
          <a:xfrm>
            <a:off x="755576" y="3895724"/>
            <a:ext cx="3562350" cy="2962276"/>
          </a:xfrm>
          <a:prstGeom prst="rect">
            <a:avLst/>
          </a:prstGeom>
          <a:noFill/>
        </p:spPr>
      </p:pic>
      <p:pic>
        <p:nvPicPr>
          <p:cNvPr id="101382" name="Picture 6" descr="Resultado de imagen para abeja como indicador ambiental"/>
          <p:cNvPicPr>
            <a:picLocks noChangeAspect="1" noChangeArrowheads="1"/>
          </p:cNvPicPr>
          <p:nvPr/>
        </p:nvPicPr>
        <p:blipFill>
          <a:blip r:embed="rId5" cstate="print"/>
          <a:srcRect/>
          <a:stretch>
            <a:fillRect/>
          </a:stretch>
        </p:blipFill>
        <p:spPr bwMode="auto">
          <a:xfrm>
            <a:off x="6156176" y="620688"/>
            <a:ext cx="2562225" cy="1781176"/>
          </a:xfrm>
          <a:prstGeom prst="rect">
            <a:avLst/>
          </a:prstGeom>
          <a:noFill/>
        </p:spPr>
      </p:pic>
      <p:sp>
        <p:nvSpPr>
          <p:cNvPr id="11" name="10 CuadroTexto"/>
          <p:cNvSpPr txBox="1"/>
          <p:nvPr/>
        </p:nvSpPr>
        <p:spPr>
          <a:xfrm>
            <a:off x="683568" y="2492896"/>
            <a:ext cx="259228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Mayor número de industrias:</a:t>
            </a:r>
          </a:p>
          <a:p>
            <a:pPr algn="ctr"/>
            <a:r>
              <a:rPr lang="es-EC" dirty="0" smtClean="0"/>
              <a:t>Pinturas, plásticos, vidrios, cerámica.</a:t>
            </a:r>
            <a:endParaRPr lang="es-EC" dirty="0"/>
          </a:p>
        </p:txBody>
      </p:sp>
      <p:sp>
        <p:nvSpPr>
          <p:cNvPr id="13" name="12 Rectángulo"/>
          <p:cNvSpPr/>
          <p:nvPr/>
        </p:nvSpPr>
        <p:spPr>
          <a:xfrm>
            <a:off x="5148064" y="4509120"/>
            <a:ext cx="37079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C" dirty="0" smtClean="0"/>
              <a:t>Fungicidas en cultivos, industrias de: plásticos, aceros, mangueras hidráulicas, industriales y</a:t>
            </a:r>
          </a:p>
          <a:p>
            <a:pPr algn="just"/>
            <a:r>
              <a:rPr lang="es-EC" dirty="0" smtClean="0"/>
              <a:t>automotrices.</a:t>
            </a:r>
            <a:endParaRPr lang="es-EC" dirty="0"/>
          </a:p>
        </p:txBody>
      </p:sp>
      <p:sp>
        <p:nvSpPr>
          <p:cNvPr id="14" name="13 Flecha abajo"/>
          <p:cNvSpPr/>
          <p:nvPr/>
        </p:nvSpPr>
        <p:spPr>
          <a:xfrm>
            <a:off x="0" y="2132856"/>
            <a:ext cx="539552" cy="2088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arriba"/>
          <p:cNvSpPr/>
          <p:nvPr/>
        </p:nvSpPr>
        <p:spPr>
          <a:xfrm>
            <a:off x="8820472" y="1700808"/>
            <a:ext cx="323528" cy="2304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482" name="AutoShape 2" descr="data:image/jpeg;base64,/9j/4AAQSkZJRgABAQAAAQABAAD/2wCEAAkGBxQTEBQTEhQUFhUXGBcXFBUUFxQUFRcXFBgWGBcVFBcYHCggGBolHBcUITEhJSkrLi4uFx8zODMtNygtLisBCgoKDg0NFA8PFDgZFBwsLCwsKywsLDcrKy4rLCw3LCsrLCssKyssKzcrKysrKywrKysrKysrKysrKysrKysrK//AABEIAMIBAwMBIgACEQEDEQH/xAAcAAACAgMBAQAAAAAAAAAAAAAABgQFAgMHAQj/xABOEAACAQIDAwcHCgEHCwUAAAABAgADEQQFIQYSMSJBUWFxgbEHEyMykaHBFCQzQlJicoKy0XNDZJKis8LwCBUlNFN0k5S0w+FUY4Sj8f/EABUBAQEAAAAAAAAAAAAAAAAAAAAB/8QAFxEBAQEBAAAAAAAAAAAAAAAAABFBAf/aAAwDAQACEQMRAD8A7jCEIBCEIBCeGUuJ2hVWsFuOm9vZAu4TRhMUtRd5Tp7wegzfAIQhAITVisQEQu3Af4tFzEbQ1AbgJboN/G8BohK3Kc3WsLcHHFfip5xLKAQiztVtCtIVKaNZ0RKlQi11WpUVFHUTcnulNgc5YVlAdtbGxNwQKJcg36bcYD/CV2QZumLw6V6fqte451ZSVdT1hgRJWMxS0kao5CqvEnh0QNrMBx07YJUB4EHsN5z2rn7VcViqTNpSVrKNFsbC9uc9ZkXKcYaWGqVE9anTDr1Euo5uazEd8Dp0JW7PZuuLw1OunBxcjoI0Ze4gyVj8alGm1So26qi5PwA5z1QN5MhVM4w6tutXpBugul/ZeIuW7YNjsRWULuUqaPuIbEswB5VXmv0Dm7eCY9t8aDivMIHeKdQMLqQR0g3mc5zme0zYI4SpxpvTAqp0qNAy/eE6Fh6yuiupBVgGUjgQRcEQNkIQgEJ4YCB7CEIBCEIBCEIBCEIGrFNZGPQpPunJ8+zDdIQHUC7dXROsYsejf8LeBnJ84yQ16IekyJW3QPSb3m3A4bxUEqwGlwDcWB5jAYPJ/nvnazU+cpdh1oQL+wx9nKvJlkjYfEmpVqI9WqCpFIk00VQSQGYDeYm3AWAW2tzOqwKTOtoVov5sDecKGYcAATYeBmeQ7Q0sTvKp3ai+sh42+0OkRG29xHm8dvczoEH40Aa39Fge49ER8k2jNDGF7+qQf3HYQCO+B3Dax7Yf86X9sRM5xluSDqY4bZYtRhEqG+5voWtqdxgb267G/aJyjF4h/O1BU9ZWtpwtoVI6QVKsD0MIDJs5m9m48pbEdep07DqJ1OjVDKGHBgCOwi8+c6eZGnUDA8OPWLzu2x1bfwNBjzpcdlzb3WgcT8o+aPTzPNKX+0pL3JTo0HQr+YN7TNGFz0rmNMO3IFAu/wDyLaDvlp5XMqarjsTVpKWqU6W66qLs1J6YswHOUPH7rA/VM5xmVY1sUBRDVGalTphUVixbzKoyheOhuJakdx8guIZsHiVPqpiG3fzIjEe0++e+XLPDQoYekrWLtUqMBziglwD1b7J7JZeSHLPk2EqUG9dKvpiOeqyqzgHoW4X8pij/AJR+GO7hKw4Dz1Nuo1AhX27jQpdwOcMcwxlQ3G/g0qkdBYUmt/XkzK86LYTHfco4Qf8AErr+0UVq+nxzdGDpr/0y/CaMpzRaeFxlMnWq2DA7KTPUbwHtkHaPIFjjUy6oDwSsVHYUpt8Zh5TtqAtf5KhGiHznUagsqj71jfvA5zJHkQwow+VNvCzB2qVb6asiNbXnCbgPXecQx2cHE4w1ifpcS769BYbo7l3R3Shu2BrEY6rrp6UkditMa2JO9cHnEhbKPu41+s1h7UqSKa/Hu+EgbvKTiPm2CP8ANwe/SdA8kmYGrliAm5pu9PuBuvuYTlvlGxV8JhFH1cOPfYx88gqn/NjsfrV3t+UIvwlwdKhKmjn9J8ScOl2ZbhiLboYC5XrI0v0E2ltICeT2EAhCEAhCEAhCEAhCEDCuOS3YfCc1ZrUV7J0uoND2Gc2rD0I7PhA37N4jddKh5i2nTcWAHeY65dm1OqSqmzrqVOht0jpERdn0uLdtuogra/Vfxitj88qUcR51bq9J25J0I3fWRu0eIMB72pwKValZaguL02UiwZWVBZ0J0vqR0EEg8Zyo+TvFVMUT52j5knl1FYh9wEk2pEX37E2FyL886xmGIFRmqLwdKbjsZARK3KW5bD7reECz2ue+VUyBYWpWHQLaCIQwgrIFJ3HUWp1Lb26OO663G+l9RqCtzbQ2j3tKv+iKQHRSFvdElMO1J1DFDdQw3GDCxLKCSOtWsee0Cnwnk/xNWtevXoikOJpF2crfgilBusRpdjppxnbdmAPkyhQAoLKqjgqqd1VHYABFTL25Matlz82X8T/qMBJzM/6ZxP8ACH9jMMDYVrhVDEi7BVDEXGhYC5F9Z5mx/wBNV/wD+wMzwi+nB6h+oSBk2GPKx3+9P4LKTytYPz4o0CpZKm8H3bXUcRUBOgKtYi/HUc8tNjMStNMwqOQqpiarMx4AKoJJ7py/NPKC+JxBd+TSNSmKKG3IVqLON4gasec624CULOdbL4/D1K4FDziV1VBUpkVAUurKwsbqW3AbMOEsNndg3X0+OSyKVZcOSC7nd5Jq2uETgbcWHMBrGXD5ua+MpW+j+R4VureOov16H2GNGP0UD+EP6gEDdsArNkVYkku4xTE85dt659s+dMq9al1OPEftPprycaZMpHE/KGF+e9SodZwXHZG9HEKxputKo/nKLMpUFWswTqZQbEHXkmBaZGd3FsfvVferyBVHJbu8BJ+CO7V3jwu3vDDxMivTO6e0QM9rcYaiUkAuVo01AHOSALW6STadm8jtAU8vamvCnVdL9LIAKh/4m/EDYHZlq9VsZUFqNBR5u/8AKVRopA+wh1vzmw5jOj+Sulu4KqP5ziP1mB7s5l9NMW7otmqEvUN2YljvHS5O6upO6LC5JjnFPZ3XEfl+EbIHkJ6Z5A9hCEAhCEAhCeGB7CRxVMDWgYZpiClJmHEfHSc8rY5GfzAsGN9yx5JPHcN+DWGnSfbHfOKl6RvwuL9h0PjOOZ3lWMSsiUaVSqxcebqot0uCCGdv5MjiQ1uB4ixgOmQ6W7/hDN8iw+JN69LfZSACGemxUfUYoRvLx0N7XNrSRl9vONbhvta3Du6pvY2J7YHtQDd4ADzagAAAALvAADoAAErsnHpT2HwMnE3U/hA9hf8AeQ8lX03cfCBZ5+1sppnjbzRsee3NOZU9nKuGzAnzgbDhWpqCzFyCTURXTgNzzgseGmnEidFz1mOWhTbdAW3deUudr6b83/bpQLHLfV7jLEYjdwKa6b1Qt0WDEa9VyJX4D1e6S8NTWpQWk4uh8+rC9iQzcx5jzg9IEBVw+bI2KQvbW6I/OCwIVSedCW5+BII5xLrDpaoO79QiPnuzmNFQJh6T11NgtVN0KOa9UE3pkc99OcEx9/leN9Rr068fGArbY4p0yXNdy43sZuMR9lmp3HYeHfONriWqbtJVZmZqZULcsSqbgVQOJ1E7tg7NSx1N1DI2Ma6sLqQaZuCOjQSsybKMPhsbTShRRN4VgWO89Tk06gADuSVGg0W0CTs9lPmsJQ3hasHFKtwIBw1DkopHEA1G16Sea0uM7bdVj10x7SBDB/Rf/Jq/2FKY7SH0LH71P3EmAmZxtk+FyrLMLSbcNdPO1nvYikajcgHmDcq56B1zLY/BPmOHo77FECsiva6muKpYXB4gINef0g1nlDJKGKy/CPiELNRoYdEsxS4q1agIe3Ec/N2zoWSYVKZoU6aKiKx3VUWAGg06T18TAQcdsrVR2UtRNmtfeYe4rJ2X7KqFZ6zB7a7i3CnS/KbQsOoWv0xmzZR51/xGawLUX7bf1YFpswPmVRjxKJwAAAtwAGgHUJU5DtAaVY4Slukmo7EEasSb1d3XRUHE9N+qXWzg+Yv+FB7pWZdhKaV2qrTRalRSajgct7AmxJOguLkLYE6m8C62Y+nPRu/tGyJ+yNTlFvu/tGkVoG6AmrzsypveBshCEAhCEAnhnsDAiiBWbNye7sorc3X0Tdq+IlBg/WjFm/0L/l/UIu4b1/ZA1YBNTb7bXPb1zKudTLp9MKn5fEyixHE9sgrs/wA9TC0UJTe3gSRcglQ5U7vMCN4dpIkzJyC6Mp3gQCrDgysLqR2giaM3yelisMKVYGx4Mh3XUg8UaxtwFwQQbdlp2VYJKTrSpi1Omq00B1O6ihRc8501PXAlZyo/zb2AE9gZheLmb/S9/wD26UbqdDeoC+vJb+9FoYUVcRSRr2fQ2Nj9Ah0PNwgScB6sn4CkQiHpNQjsuNZaYDIUW2hNvtEt7uBmeb0900wPv+AgU+E4kyGmDrF7im5FxY20IvxudOEl4Q8oxiwo9Gn4V8BAU8VlD00qu9gGq79hrYWYC/XrFo65jh/xV/0n950baAXw7dq+MQ8Lh746g3Qa3gsCfhB6FurE1PfRo/vM8QDUUoql+pQTfv5u2WWzI5bD+cVP+noRqEDl2JwBw9EUSACrYJbDgOVUaw/xzRmy0XrUe0+MqttT6cgf+pwg9lKo0YtnMKGKsb3RVK26Te9+mBRZgOWT95vGeJSJptYE63Nhew3ePZK3yo5v/m5F3WV69bfNEFdEAtvVHF7G17Ac56gRE2nte+5jqe8fPJTr2caNoUs1xzywddygbuDq9w90rcKOUeqm36TGPKMCThB5zjUVXYDSxKglfbeLGAPKf+Gf0kyC02OTQ9nxEZxTMoNi15Ldg+EZErKeBBtobEGx6D0QMBSmaJaZ3nimBlCEIBCEIBCEIGDTwGZkTXaUcW2m2krJjKwVuVSrkX5irDeVSOdNxhp1xzwNcVNyovquqOOx1DDxt3Slz3ZejjD6RqlNhp5ykVDMqk2RgwINrmx0I4ajSXWCoqm6iCyoFRRxsqAKovz6CQX1QfM17R+syhr88viPmg7f75lNVTjaBin0SHt8TLzLstRgKpLXN9L2HRzaympn0IvzMw95/eWuFcmmoHXb2mBcVFUIQoA5JAt2RFyz/W8Mesf2AjLSD9fA+Bi5lyfOMN1sB/8ATAcxiJCzZ7mn+fwEkCjaRMyOtP8AP+kQKjCHlHtjPhUvST8K+AiphTyyOuNWDrgU0H3V8BAhbQj5s/5fERWytB55D0VH96CMu0mJHyZwPu/qEX8sIFYL94H2oIErZf6Rx/OH/wCno/tG/cids1pVJ6cQ5H/LoPhGpq/VARtqKW9iHP2cTTP9HDH940bMp63UqDxlDj13qtb/AHhvdRpj4xgyAfSflHuMDiH+UFvjM6TH6PzAVOjeBbfHbyk9okHyaZNUxWNbFVEK4ao4R+h2eoh82l+I05R5hccSJ1/aemjVMQHRHA8ywDqrgG9Nd4BgRexIvM8MOThv4qWGgAG8mgA4CAzU2b5ODp6l/wCrE7AUyTUCgljTsFFrkleAjdvWwx/hf3Iv7OD5yfy/pkFXnmPqYXAckMjVXFINYqQNx3a19QbJbq3uqeeS7NhXBKn1L03twLMAy26dAx//AGMu1eBp1qfmqyB6bK11JZdQVswKkEEa6g85kXZXBU6RSnRRadNN7dRBYC4Nz0knnJuTKGndmSCez0QPYQhAIQhAIQhAJ4RCewEgaMe1vEwpevDErZ+9vEzZQTl3gMOApBqAU8CW9zG01nJtTy9OwXi5tBtM+Co03VQy7zb9+cbxO6G+qSL26wYx4XNPOorpYo6q6MPrK4DKe8EQKvNsKKQ3VvYG9zqSTqSZcZMR5lSbX18ZU58Ta56R7LSXlNItRUjhr4wLKs4/eKOXD0mGP3l/sh+8afkZPGVlDZ1lZPSaIQRZdTZQoB1sOECyq1LiV2Ke7J+bwEtaeCt0mRMxoBSlvveAgUeCT0h7Zd0qR3V7B4SuwlPlGWqUyUXjwHhIIWaYLzlJkuATa1+GhBsfZF2nh6iYpSUcC662JHqgcRpGs4QnmM3U8G178IFFs1g3AVmBW1Rm5QIJvTCiwPX4RgYQ+QHph8iMBXxQsznprVT/AFaY+EvMgbkufvL+hf3lbjstqg2CFhv1GuuvrEEX6DpFLaraupgkrU0O7UQU6tS1t5VcoioDwDEK56hbheUX21J9NiD92j+un+034bhh/wCIv6h+0osVmwxFKvVAspFEITxYb9NgT18q3dGGilhQ/Gv6jAusQ3zZv4R/RKfZtfnDHu/qmW+PqAYZxb+Ttf8AKJWbM/St2nwgTs/9ZfwN4iaMgHpB2G/sm/PTyx+A+MxyMek7vhAv7T2eCED2EIQCEIQCEIQPAJ7CEBOxq8vvbxMsMvy5mXeBABuNQb6EyHmA5fe3iZe5Gb0R2t4wKDaLAIAlJgHVhZ1cBlcEkkMp0IvzRiyyioprYAW0FgAAF0AAHAAAC0qdqvWQ/wCOMuMsN6Y7W8TApNreF+z4yw2Xa+GTtb9RkHapbjuX+9Jmyn+rL+Jv1GBcQmJaVuZZ7Sog3O832V1PfzDvgWkhY/F0gN2oQT9kat7Bw7Ys4rPqtTQHcXoXj3t+1pDoNyr8T7yfjA3YjMuURSTdHSxLt3Amw98sMs2hK8mtyhzOByh+IDiOsa9UTc2zyjQJ33u/+zTlP3/VT8xHZF3CbY1KuJRFVadMm1hynP4nPDsUCB3um4YAg3BFwRzgzKLeUZ5Sp4egjsb7i3IBYLp9a3CXVPFhgGUhlPAqQR7RAlQmKNeZQMWE4jtfsXiMXj6zJVVMPiKu7VJO9UXzB82UVLai6XBuONj19widgE3tw9NXEN7a1WAs4vCrTwlKkmiqmHUDnI+UsLk87GwJPbGo07eZ/H8an7Rfx6a4ZeYpSJ/KzP8AtGCq3JpdpP8AamBe47G06GGNWr6qKCdLk6ABR0kkgd853l22TDEHdSlTU6imiLqBzM3EnrFhJ/lfxjJg8Ko9V66h/wAtKoyg96j2TlmExDV8woU8ON4k7rEcAtuW5PMqrc36usSjuubVg5RhwakGH5iTN+Qrr3H4SJmAA3AOApKB2AsB7gJOyLp6j8JBcwhCAQhCAQhCAQhCAQhCAqZl647W8TLjZ0/Nx2t+oyozT1x2t4mW2zxHmOxm8YEHawaLLPJj6LvMrdqtVUg9PwknKsQBTtzkm3sFrwMNosM7KSiltBwtzX6SJRYLMDTp7pOt2O6jAgXNxvMNL9l5VZHtmmYUK3LtUUAPQOhQg2JUfXT73Ze0KA4AQJ+Ix7txaw6Bp7TxMjYpbhQBwA4d5+M11KluAv2cPb+0rsWXcWZrL9lbgd/Oe+Bli82p0tL77fZSx7mbgvvPVF7Ms5xFUFQfNofq073I+851PYLDqlg2HQcAJ7QwDVPUXTnc8lB+bn7BeApf5tJ04DojDs/swEYVal7jVU4d7ft7Ze4TK1pneJ3m5iRYA9Kjp6z7pJxNRaaF3NlGnSSbX3UH1mtzd5sNYGVSoqIWYqqKLsx0VR0nw69JVbHbYLUxVc01IRUKoDoajErynX6vP0kDrNop7UZpVxHIHIQHkpe9ubfc/Xqn2C9gOm72IyD5NQJYEVKhuwPFVHqr1E+se0dEDo+D2rUMoqU2XeYKCrBhdjYaEA/4MaaVYHhOO4jHXxlOmv1bE/iYjwW/9KXmNqb1V2+9YWPMAo/eB0gvFPI2vRpt0iq3teqZaZFV+bUr3PIGpJJ7zKjZ/TA0j/7Bb+kGb4wK3EJpT+6lD307yxDX82PuMf1yW+Ss9FShG8Vo3BNhyEtobdY49Ezw+UVd5A1goQqxvfjvXsBx4wMdqMBSroKNdA9NqfKUkjUEEEEG6kEXBEWtnshw+FO7h6QQMRvks1R2sdAztruj7IsL62Mbc40qAdFP4mVGFp8odsCfmIuR/DX+9J+RjTukfMF1/Ksl5Lw7vjAs57PLz2AQhCAQhCAQhCAQhCAtZzgapbkIWFybqV5yTzkWknKsuqLTAcAG5JF723jwuOMuyICAvZ/Q3aYvzmbsmoB0v0MPZurNm0y+jHbPNmh6NvxD9KwPkmti6lDFNVpMyOtRyrKbH1mHs4gjgZ9C4Y3pKx51VtNBdlBOnfIXlL8ly4kPiMGqpiCCXp8ErHpH2Knubn6ZaZfltSpRoqqMtqdMOXBWzBFDC1r3B5peiuxFe01YfB1auqLyfttovdzt3RrwmzypqVNRulhyR2Lw9t5vxtUU9Dq/MvR0FugdUgoaORU6Y36x3zzAiyk9Cpz9pJmVSqWPQBwUcB+565lXqFiWY3PsAHQBzCbsPgudxpzKdL/j5wOrieew4hoWlpc8Oa3FrcbdA6W7hcyhzol3CjlN6qKo4X5lHvv3kxkxTMzbiDedvYANN5uZVH/gSdl2TrSGmrt67nib/VHQvV7YCrl+zy0F87Vsan1RxCk8y9Lcbn2deyo+6pJ5hw6TzAdpsJYZziQ1Sw9VLgHpP1j8O6Q6OHNRwg6bfm5z+UX7zAw2fyTRq76sxIH94jwHZNtTR2/E3j/4jf8AJQtNVHAWA7AIpVfXb8TfqMB0yijbC0+qkP0ylyxgMALfVw1v6KAeMvKT2wh6qPgkXctW2Xdfye3tt+8BwwaWpqPuj3CSJhR9UTOBQ5z9Kf4Y/U0gYROUJOzc+mb8C+LSLhByhAu8TgN8A3sbC+lwZswWE3Bxv3WkleE9geT2EIBCEIBCEIBCEIBCEIBCEIFTtGPRd/wnmznqN2j9ImzaEeh7/gZF2Zcbr3P2fD/xAvYTHfHSIb46YGU+eNsduq+DznF0yBVoioOQ2jKCiE+bf6vYbjqn0G1UTkPlJ8loxlepisNV3Kz2L06mtNyAFG641Q2HOCOyBf7K5hTxOHp4lAQHuQGAuu6SDe3Frg2PAdF+Fqys7btMa8STqFvznpPj75R+TPIa9LL6VGujU3RqgcGxtdyRukaNcG9xpHzDYQKLKNP8anpMCFgsAtJTbUnUsfWY8xJ8BzSHnWM83SNvWfkr0j7Tdw95Et6ykm3MIk5vjfO1Sw9UclB90c/ebn2QIIHMLX4KDwv19Q490Y9msAPX1sOSpPE/aY9ZPxlHllA1Klh07qns9dvcR3GPeEohVAUWAFh2CB5iR6oiEW9btY+8mP8AXHKHVOdueQx+6x9xgPWZ3XAViOIw727RSMocC18PiR0VDTA6lNNLe1TL/PWAwNYAi5oOB2+bNhFnZhSMOVbizqx7WLHX2QHyh6o7JsmFH1R2DwmRaBQZr9M/Yo8Zqwg5QmeZH0z/AJfATHCjlCAyCEIQCEIQCEIQCEIQCEIQCEIQCEIQI+OwvnEK3I6xbwPGRcBlIpgjeJJ4mwHDgAJZQgahQEyFIdEzhAx3BPDSEzhAxVbTKEIFXtKnzPE24+Zq8OP0bcJ8q5LtjjKTIorsyXAK1LVBYkcN7Udxn16y3FjFbNfJ5l2Iv5zC0gSb71MeZe/TvU7QNGzuC3bsBp6qfhB1Pfp7IxoZtp4JVAAvYaAdk2LQAgR8StgT0KT7jOb0wCtjwIA9onTsYvo2tx3W8DPlDI8wx1PGUVd8SqtWphlqGpukFwCCG0ta8D6cxGWs9NkOm8LX006DIeXZLVUWbc4rcgm1lBBNrXvrw98thXNz2yRh2uTA3KtgB0Tyol5nCAu48ekftHuAnuF9cd3jM80pFXuQbE33gCQNODW4TVl53qo3dbam3ADt4QGOEIQCEIQCEIQCEIQCEIQCEIQCEIQCEIQCEIQCEIQCEIQCEIQCEIQCaioJ1F+2EIGwCEIQPYQhAJ4BCED2EIQCEIQCEIQCE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484" name="Picture 4" descr="http://vilssa.com/uploads/images/acero_inoxidable.jpg"/>
          <p:cNvPicPr>
            <a:picLocks noChangeAspect="1" noChangeArrowheads="1"/>
          </p:cNvPicPr>
          <p:nvPr/>
        </p:nvPicPr>
        <p:blipFill>
          <a:blip r:embed="rId6" cstate="print"/>
          <a:srcRect/>
          <a:stretch>
            <a:fillRect/>
          </a:stretch>
        </p:blipFill>
        <p:spPr bwMode="auto">
          <a:xfrm>
            <a:off x="3563888" y="2492896"/>
            <a:ext cx="2075723" cy="15567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0" y="908720"/>
            <a:ext cx="5616624" cy="584775"/>
          </a:xfrm>
          <a:prstGeom prst="rect">
            <a:avLst/>
          </a:prstGeom>
          <a:noFill/>
          <a:ln w="9525">
            <a:solidFill>
              <a:srgbClr val="92D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mj-lt"/>
                <a:ea typeface="Calibri" pitchFamily="34" charset="0"/>
                <a:cs typeface="Times New Roman" pitchFamily="18" charset="0"/>
              </a:rPr>
              <a:t>Esto sugiere que la miel es sensible a altas y bajas concentraciones de contaminantes </a:t>
            </a:r>
          </a:p>
        </p:txBody>
      </p:sp>
      <p:sp>
        <p:nvSpPr>
          <p:cNvPr id="5" name="4 Rectángulo"/>
          <p:cNvSpPr/>
          <p:nvPr/>
        </p:nvSpPr>
        <p:spPr>
          <a:xfrm>
            <a:off x="4481736" y="3429000"/>
            <a:ext cx="4662264" cy="830997"/>
          </a:xfrm>
          <a:prstGeom prst="rect">
            <a:avLst/>
          </a:prstGeom>
          <a:ln>
            <a:solidFill>
              <a:srgbClr val="92D050"/>
            </a:solidFill>
          </a:ln>
        </p:spPr>
        <p:txBody>
          <a:bodyPr wrap="square">
            <a:spAutoFit/>
          </a:bodyPr>
          <a:lstStyle/>
          <a:p>
            <a:pPr lvl="0" indent="252413" algn="just" fontAlgn="base">
              <a:spcBef>
                <a:spcPct val="0"/>
              </a:spcBef>
              <a:spcAft>
                <a:spcPct val="0"/>
              </a:spcAft>
            </a:pPr>
            <a:r>
              <a:rPr lang="es-EC" sz="1600" dirty="0">
                <a:ea typeface="Calibri" pitchFamily="34" charset="0"/>
                <a:cs typeface="Times New Roman" pitchFamily="18" charset="0"/>
              </a:rPr>
              <a:t>Las abejas </a:t>
            </a:r>
            <a:r>
              <a:rPr lang="es-EC" sz="1600" dirty="0" err="1">
                <a:ea typeface="Calibri" pitchFamily="34" charset="0"/>
                <a:cs typeface="Times New Roman" pitchFamily="18" charset="0"/>
              </a:rPr>
              <a:t>percoreadoras</a:t>
            </a:r>
            <a:r>
              <a:rPr lang="es-EC" sz="1600" dirty="0">
                <a:ea typeface="Calibri" pitchFamily="34" charset="0"/>
                <a:cs typeface="Times New Roman" pitchFamily="18" charset="0"/>
              </a:rPr>
              <a:t> si cumplen la función de </a:t>
            </a:r>
            <a:r>
              <a:rPr lang="es-EC" sz="1600" dirty="0" err="1">
                <a:ea typeface="Calibri" pitchFamily="34" charset="0"/>
                <a:cs typeface="Times New Roman" pitchFamily="18" charset="0"/>
              </a:rPr>
              <a:t>bioamplificar</a:t>
            </a:r>
            <a:r>
              <a:rPr lang="es-EC" sz="1600" dirty="0">
                <a:ea typeface="Calibri" pitchFamily="34" charset="0"/>
                <a:cs typeface="Times New Roman" pitchFamily="18" charset="0"/>
              </a:rPr>
              <a:t> el medio dado que se encontró concentración de metales pesados en zonas </a:t>
            </a:r>
            <a:r>
              <a:rPr lang="es-EC" sz="1600" dirty="0" smtClean="0">
                <a:ea typeface="Calibri" pitchFamily="34" charset="0"/>
                <a:cs typeface="Times New Roman" pitchFamily="18" charset="0"/>
              </a:rPr>
              <a:t>rurales</a:t>
            </a:r>
            <a:r>
              <a:rPr lang="es-EC" sz="1600" dirty="0">
                <a:ea typeface="Calibri" pitchFamily="34" charset="0"/>
                <a:cs typeface="Times New Roman" pitchFamily="18" charset="0"/>
              </a:rPr>
              <a:t>.</a:t>
            </a:r>
            <a:endParaRPr lang="es-EC" sz="2400" dirty="0">
              <a:cs typeface="Arial" pitchFamily="34" charset="0"/>
            </a:endParaRPr>
          </a:p>
        </p:txBody>
      </p:sp>
      <p:sp>
        <p:nvSpPr>
          <p:cNvPr id="6" name="Rectangle 2"/>
          <p:cNvSpPr txBox="1">
            <a:spLocks noChangeArrowheads="1"/>
          </p:cNvSpPr>
          <p:nvPr/>
        </p:nvSpPr>
        <p:spPr bwMode="auto">
          <a:xfrm>
            <a:off x="0" y="44450"/>
            <a:ext cx="9047163" cy="63500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p>
            <a:pPr marL="0" marR="0" lvl="2" indent="0" algn="ctr" defTabSz="914400" eaLnBrk="1" fontAlgn="auto" latinLnBrk="0" hangingPunct="1">
              <a:lnSpc>
                <a:spcPct val="100000"/>
              </a:lnSpc>
              <a:spcBef>
                <a:spcPts val="0"/>
              </a:spcBef>
              <a:spcAft>
                <a:spcPts val="0"/>
              </a:spcAft>
              <a:buClrTx/>
              <a:buSzTx/>
              <a:buFontTx/>
              <a:buNone/>
              <a:tabLst/>
              <a:defRPr/>
            </a:pPr>
            <a:r>
              <a:rPr kumimoji="0" lang="es-EC" sz="2800" b="0" i="0" u="none" strike="noStrike" kern="0" cap="none" spc="0" normalizeH="0" baseline="0" noProof="0" dirty="0" smtClean="0">
                <a:ln>
                  <a:noFill/>
                </a:ln>
                <a:solidFill>
                  <a:srgbClr val="2230B8"/>
                </a:solidFill>
                <a:effectLst/>
                <a:uLnTx/>
                <a:uFillTx/>
              </a:rPr>
              <a:t>MIEL DE ABEJA COMO</a:t>
            </a:r>
            <a:r>
              <a:rPr kumimoji="0" lang="es-EC" sz="2800" b="0" i="0" u="none" strike="noStrike" kern="0" cap="none" spc="0" normalizeH="0" noProof="0" dirty="0" smtClean="0">
                <a:ln>
                  <a:noFill/>
                </a:ln>
                <a:solidFill>
                  <a:srgbClr val="2230B8"/>
                </a:solidFill>
                <a:effectLst/>
                <a:uLnTx/>
                <a:uFillTx/>
              </a:rPr>
              <a:t> INDICADOR AMBIENTAL</a:t>
            </a:r>
            <a:endParaRPr kumimoji="0" lang="es-EC" sz="2800" b="0" i="0" u="none" strike="noStrike" kern="0" cap="none" spc="0" normalizeH="0" baseline="0" noProof="0" dirty="0">
              <a:ln>
                <a:noFill/>
              </a:ln>
              <a:solidFill>
                <a:srgbClr val="2230B8"/>
              </a:solidFill>
              <a:effectLst/>
              <a:uLnTx/>
              <a:uFillTx/>
            </a:endParaRPr>
          </a:p>
        </p:txBody>
      </p:sp>
      <p:pic>
        <p:nvPicPr>
          <p:cNvPr id="7"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pic>
        <p:nvPicPr>
          <p:cNvPr id="102403" name="Picture 3" descr="https://encrypted-tbn1.gstatic.com/images?q=tbn:ANd9GcTmGPZMDMa5FIEwcqtrZlTPGMGqj1lFH4Kjb9NxsMzGALqc-Lex"/>
          <p:cNvPicPr>
            <a:picLocks noChangeAspect="1" noChangeArrowheads="1"/>
          </p:cNvPicPr>
          <p:nvPr/>
        </p:nvPicPr>
        <p:blipFill>
          <a:blip r:embed="rId3" cstate="print"/>
          <a:srcRect/>
          <a:stretch>
            <a:fillRect/>
          </a:stretch>
        </p:blipFill>
        <p:spPr bwMode="auto">
          <a:xfrm>
            <a:off x="323528" y="1628800"/>
            <a:ext cx="2466975" cy="1847851"/>
          </a:xfrm>
          <a:prstGeom prst="rect">
            <a:avLst/>
          </a:prstGeom>
          <a:noFill/>
        </p:spPr>
      </p:pic>
      <p:pic>
        <p:nvPicPr>
          <p:cNvPr id="102405" name="Picture 5" descr="Resultado de imagen para apicultura"/>
          <p:cNvPicPr>
            <a:picLocks noChangeAspect="1" noChangeArrowheads="1"/>
          </p:cNvPicPr>
          <p:nvPr/>
        </p:nvPicPr>
        <p:blipFill>
          <a:blip r:embed="rId4" cstate="print"/>
          <a:srcRect/>
          <a:stretch>
            <a:fillRect/>
          </a:stretch>
        </p:blipFill>
        <p:spPr bwMode="auto">
          <a:xfrm>
            <a:off x="5652120" y="1556792"/>
            <a:ext cx="2905125" cy="1571626"/>
          </a:xfrm>
          <a:prstGeom prst="rect">
            <a:avLst/>
          </a:prstGeom>
          <a:noFill/>
        </p:spPr>
      </p:pic>
      <p:pic>
        <p:nvPicPr>
          <p:cNvPr id="102407" name="Picture 7" descr="https://socialmediambiental.files.wordpress.com/2013/11/apiculturaurbana.jpeg"/>
          <p:cNvPicPr>
            <a:picLocks noChangeAspect="1" noChangeArrowheads="1"/>
          </p:cNvPicPr>
          <p:nvPr/>
        </p:nvPicPr>
        <p:blipFill>
          <a:blip r:embed="rId5" cstate="print"/>
          <a:srcRect/>
          <a:stretch>
            <a:fillRect/>
          </a:stretch>
        </p:blipFill>
        <p:spPr bwMode="auto">
          <a:xfrm>
            <a:off x="1" y="4454590"/>
            <a:ext cx="5724128" cy="21188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570538" y="44450"/>
            <a:ext cx="3538537" cy="706438"/>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CONCLUSIONES</a:t>
            </a:r>
            <a:endParaRPr lang="es-EC" sz="2800" dirty="0" smtClean="0">
              <a:solidFill>
                <a:srgbClr val="2230B8"/>
              </a:solidFill>
            </a:endParaRPr>
          </a:p>
        </p:txBody>
      </p:sp>
      <p:sp>
        <p:nvSpPr>
          <p:cNvPr id="5" name="4 CuadroTexto"/>
          <p:cNvSpPr txBox="1"/>
          <p:nvPr/>
        </p:nvSpPr>
        <p:spPr>
          <a:xfrm>
            <a:off x="539552" y="1052736"/>
            <a:ext cx="7991475" cy="5170646"/>
          </a:xfrm>
          <a:prstGeom prst="rect">
            <a:avLst/>
          </a:prstGeom>
          <a:noFill/>
        </p:spPr>
        <p:txBody>
          <a:bodyPr>
            <a:spAutoFit/>
          </a:bodyPr>
          <a:lstStyle/>
          <a:p>
            <a:pPr algn="just">
              <a:buFont typeface="Arial" pitchFamily="34" charset="0"/>
              <a:buChar char="•"/>
              <a:defRPr/>
            </a:pPr>
            <a:r>
              <a:rPr lang="es-EC" sz="2400" b="1" dirty="0"/>
              <a:t>Se logró muestrear la miel de </a:t>
            </a:r>
            <a:r>
              <a:rPr lang="es-EC" sz="2400" b="1" dirty="0" err="1"/>
              <a:t>apiarios</a:t>
            </a:r>
            <a:r>
              <a:rPr lang="es-EC" sz="2400" b="1" dirty="0"/>
              <a:t> de la zona rural y urbana</a:t>
            </a:r>
            <a:r>
              <a:rPr lang="es-EC" sz="2400" b="1" dirty="0" smtClean="0"/>
              <a:t>.</a:t>
            </a:r>
          </a:p>
          <a:p>
            <a:pPr algn="just">
              <a:buFont typeface="Arial" pitchFamily="34" charset="0"/>
              <a:buChar char="•"/>
              <a:defRPr/>
            </a:pPr>
            <a:endParaRPr lang="es-EC" sz="2400" b="1" dirty="0" smtClean="0"/>
          </a:p>
          <a:p>
            <a:pPr algn="just">
              <a:buFont typeface="Arial" pitchFamily="34" charset="0"/>
              <a:buChar char="•"/>
              <a:defRPr/>
            </a:pPr>
            <a:endParaRPr lang="es-EC" sz="2400" b="1" dirty="0"/>
          </a:p>
          <a:p>
            <a:pPr algn="just">
              <a:buFont typeface="Arial" pitchFamily="34" charset="0"/>
              <a:buChar char="•"/>
              <a:defRPr/>
            </a:pPr>
            <a:r>
              <a:rPr lang="es-EC" sz="2400" b="1" dirty="0">
                <a:solidFill>
                  <a:srgbClr val="00B050"/>
                </a:solidFill>
              </a:rPr>
              <a:t>Se evaluó la miel mediante análisis de acidez, azúcares reductores, humedad, índice de diastasa e </a:t>
            </a:r>
            <a:r>
              <a:rPr lang="es-EC" sz="2400" b="1" dirty="0" err="1" smtClean="0">
                <a:solidFill>
                  <a:srgbClr val="00B050"/>
                </a:solidFill>
              </a:rPr>
              <a:t>hidroximetilfurfural</a:t>
            </a:r>
            <a:r>
              <a:rPr lang="es-EC" sz="2400" b="1" dirty="0" smtClean="0">
                <a:solidFill>
                  <a:srgbClr val="00B050"/>
                </a:solidFill>
              </a:rPr>
              <a:t>.</a:t>
            </a:r>
          </a:p>
          <a:p>
            <a:pPr algn="just">
              <a:buFont typeface="Arial" pitchFamily="34" charset="0"/>
              <a:buChar char="•"/>
              <a:defRPr/>
            </a:pPr>
            <a:endParaRPr lang="es-EC" sz="2400" b="1" dirty="0" smtClean="0"/>
          </a:p>
          <a:p>
            <a:pPr algn="just">
              <a:buFont typeface="Arial" pitchFamily="34" charset="0"/>
              <a:buChar char="•"/>
              <a:defRPr/>
            </a:pPr>
            <a:endParaRPr lang="es-EC" sz="2400" b="1" dirty="0"/>
          </a:p>
          <a:p>
            <a:pPr algn="just">
              <a:buFont typeface="Arial" pitchFamily="34" charset="0"/>
              <a:buChar char="•"/>
              <a:defRPr/>
            </a:pPr>
            <a:r>
              <a:rPr lang="es-EC" sz="2400" b="1" dirty="0"/>
              <a:t>Por medio del método de ELISA no se encontró residuos de antibióticos en las muestras de miel, sin embargo existen técnicas más desarrolladas, pero más costosas, como son los </a:t>
            </a:r>
            <a:r>
              <a:rPr lang="es-EC" sz="2400" b="1" dirty="0" smtClean="0"/>
              <a:t>biochips.</a:t>
            </a:r>
          </a:p>
          <a:p>
            <a:pPr algn="just">
              <a:buFont typeface="Arial" pitchFamily="34" charset="0"/>
              <a:buChar char="•"/>
              <a:defRPr/>
            </a:pPr>
            <a:endParaRPr lang="es-EC" b="1" dirty="0"/>
          </a:p>
        </p:txBody>
      </p:sp>
      <p:pic>
        <p:nvPicPr>
          <p:cNvPr id="39940"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checkerboard(across)">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764704"/>
            <a:ext cx="8640960" cy="5262979"/>
          </a:xfrm>
          <a:prstGeom prst="rect">
            <a:avLst/>
          </a:prstGeom>
        </p:spPr>
        <p:txBody>
          <a:bodyPr wrap="square">
            <a:spAutoFit/>
          </a:bodyPr>
          <a:lstStyle/>
          <a:p>
            <a:pPr algn="just">
              <a:buFont typeface="Arial" pitchFamily="34" charset="0"/>
              <a:buChar char="•"/>
              <a:defRPr/>
            </a:pPr>
            <a:r>
              <a:rPr lang="es-EC" sz="2400" b="1" dirty="0"/>
              <a:t>Se analizó las muestras de miel para determinar metales pesados por espectrofotometría de absorción atómica. Todos los valores de metales pesados están dentro de los límites permisibles, excepto el cadmio.</a:t>
            </a:r>
          </a:p>
          <a:p>
            <a:pPr algn="just">
              <a:buFont typeface="Arial" pitchFamily="34" charset="0"/>
              <a:buChar char="•"/>
              <a:defRPr/>
            </a:pPr>
            <a:endParaRPr lang="es-EC" sz="2400" b="1" dirty="0" smtClean="0"/>
          </a:p>
          <a:p>
            <a:pPr algn="just">
              <a:buFont typeface="Arial" pitchFamily="34" charset="0"/>
              <a:buChar char="•"/>
              <a:defRPr/>
            </a:pPr>
            <a:endParaRPr lang="es-EC" sz="2400" b="1" dirty="0">
              <a:solidFill>
                <a:srgbClr val="00B050"/>
              </a:solidFill>
            </a:endParaRPr>
          </a:p>
          <a:p>
            <a:pPr algn="just">
              <a:buFont typeface="Arial" pitchFamily="34" charset="0"/>
              <a:buChar char="•"/>
              <a:defRPr/>
            </a:pPr>
            <a:r>
              <a:rPr lang="es-EC" sz="2400" b="1" dirty="0">
                <a:solidFill>
                  <a:srgbClr val="00B050"/>
                </a:solidFill>
              </a:rPr>
              <a:t>Se comprobó que la miel si puede ser aplicada como indicador ambiental ya que se encontró concentraciones de metales pesados en las zonas estudiadas.</a:t>
            </a:r>
          </a:p>
          <a:p>
            <a:pPr algn="just">
              <a:defRPr/>
            </a:pPr>
            <a:endParaRPr lang="es-EC" sz="2400" b="1" dirty="0" smtClean="0"/>
          </a:p>
          <a:p>
            <a:pPr algn="just">
              <a:defRPr/>
            </a:pPr>
            <a:endParaRPr lang="es-EC" sz="2400" b="1" dirty="0"/>
          </a:p>
          <a:p>
            <a:pPr algn="just">
              <a:buFont typeface="Arial" pitchFamily="34" charset="0"/>
              <a:buChar char="•"/>
              <a:defRPr/>
            </a:pPr>
            <a:r>
              <a:rPr lang="es-EC" sz="2400" b="1" dirty="0"/>
              <a:t>El único metal que mostró diferencia significativa entre las zona rural y urbana fue el plomo, sugiriendo que su principal fuente son </a:t>
            </a:r>
            <a:r>
              <a:rPr lang="es-EC" sz="2400" b="1" dirty="0" smtClean="0"/>
              <a:t>la mayor cantidad de industrias en el sector urbano.</a:t>
            </a:r>
            <a:endParaRPr lang="es-EC" sz="2400" dirty="0"/>
          </a:p>
        </p:txBody>
      </p:sp>
      <p:sp>
        <p:nvSpPr>
          <p:cNvPr id="5" name="Rectangle 2"/>
          <p:cNvSpPr>
            <a:spLocks noGrp="1" noChangeArrowheads="1"/>
          </p:cNvSpPr>
          <p:nvPr>
            <p:ph type="title"/>
          </p:nvPr>
        </p:nvSpPr>
        <p:spPr bwMode="auto">
          <a:xfrm>
            <a:off x="5570538" y="44450"/>
            <a:ext cx="3538537" cy="706438"/>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CONCLUSIONES</a:t>
            </a:r>
            <a:endParaRPr lang="es-EC" sz="2800" dirty="0" smtClean="0">
              <a:solidFill>
                <a:srgbClr val="2230B8"/>
              </a:solidFill>
            </a:endParaRPr>
          </a:p>
        </p:txBody>
      </p:sp>
      <p:pic>
        <p:nvPicPr>
          <p:cNvPr id="6"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heckerboard(across)">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checkerboard(across)">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641975" y="44450"/>
            <a:ext cx="3467100" cy="561975"/>
          </a:xfrm>
          <a:ln>
            <a:miter lim="800000"/>
            <a:headEnd/>
            <a:tailEnd/>
          </a:ln>
        </p:spPr>
        <p:txBody>
          <a:bodyPr vert="horz" wrap="square" lIns="91440" tIns="45720" rIns="91440" bIns="45720" numCol="1" anchor="t" anchorCtr="0" compatLnSpc="1">
            <a:prstTxWarp prst="textNoShape">
              <a:avLst/>
            </a:prstTxWarp>
            <a:normAutofit fontScale="90000"/>
          </a:bodyPr>
          <a:lstStyle/>
          <a:p>
            <a:pPr lvl="2" eaLnBrk="1" hangingPunct="1">
              <a:defRPr/>
            </a:pPr>
            <a:r>
              <a:rPr lang="es-ES" sz="2800" dirty="0" smtClean="0">
                <a:solidFill>
                  <a:srgbClr val="2230B8"/>
                </a:solidFill>
              </a:rPr>
              <a:t>RECOMENDACIONES</a:t>
            </a:r>
            <a:endParaRPr lang="es-EC" sz="2800" dirty="0" smtClean="0">
              <a:solidFill>
                <a:srgbClr val="2230B8"/>
              </a:solidFill>
            </a:endParaRPr>
          </a:p>
        </p:txBody>
      </p:sp>
      <p:sp>
        <p:nvSpPr>
          <p:cNvPr id="5" name="4 CuadroTexto"/>
          <p:cNvSpPr txBox="1"/>
          <p:nvPr/>
        </p:nvSpPr>
        <p:spPr>
          <a:xfrm>
            <a:off x="250825" y="908721"/>
            <a:ext cx="8642350" cy="5262979"/>
          </a:xfrm>
          <a:prstGeom prst="rect">
            <a:avLst/>
          </a:prstGeom>
          <a:noFill/>
        </p:spPr>
        <p:txBody>
          <a:bodyPr wrap="square">
            <a:spAutoFit/>
          </a:bodyPr>
          <a:lstStyle/>
          <a:p>
            <a:pPr algn="just">
              <a:buFont typeface="Arial" pitchFamily="34" charset="0"/>
              <a:buChar char="•"/>
              <a:defRPr/>
            </a:pPr>
            <a:r>
              <a:rPr lang="es-EC" sz="2400" dirty="0"/>
              <a:t>Para aseguramiento de la calidad de la miel de abeja en el país, se requiere más avances en el desarrollo </a:t>
            </a:r>
            <a:r>
              <a:rPr lang="es-EC" sz="2400" dirty="0" smtClean="0"/>
              <a:t>tecnológico.</a:t>
            </a:r>
          </a:p>
          <a:p>
            <a:pPr algn="just">
              <a:buFont typeface="Arial" pitchFamily="34" charset="0"/>
              <a:buChar char="•"/>
              <a:defRPr/>
            </a:pPr>
            <a:endParaRPr lang="es-EC" sz="2400" dirty="0" smtClean="0"/>
          </a:p>
          <a:p>
            <a:pPr algn="just">
              <a:buFont typeface="Arial" pitchFamily="34" charset="0"/>
              <a:buChar char="•"/>
              <a:defRPr/>
            </a:pPr>
            <a:endParaRPr lang="es-EC" sz="2400" dirty="0"/>
          </a:p>
          <a:p>
            <a:pPr algn="just">
              <a:buFont typeface="Arial" pitchFamily="34" charset="0"/>
              <a:buChar char="•"/>
              <a:defRPr/>
            </a:pPr>
            <a:r>
              <a:rPr lang="es-EC" sz="2400" b="1" dirty="0">
                <a:solidFill>
                  <a:srgbClr val="00B050"/>
                </a:solidFill>
              </a:rPr>
              <a:t>Se busque siempre mejorar la eficacia del los laboratorios, cuyos equipos sean certificados para el control de la calidad en base de normativas, los cuales deben contar con nuevas tecnologías como es el caso del uso de </a:t>
            </a:r>
            <a:r>
              <a:rPr lang="es-EC" sz="2400" b="1" dirty="0" smtClean="0">
                <a:solidFill>
                  <a:srgbClr val="00B050"/>
                </a:solidFill>
              </a:rPr>
              <a:t>biochips.</a:t>
            </a:r>
          </a:p>
          <a:p>
            <a:pPr algn="just">
              <a:buFont typeface="Arial" pitchFamily="34" charset="0"/>
              <a:buChar char="•"/>
              <a:defRPr/>
            </a:pPr>
            <a:endParaRPr lang="es-EC" sz="2400" dirty="0" smtClean="0"/>
          </a:p>
          <a:p>
            <a:pPr algn="just">
              <a:buFont typeface="Arial" pitchFamily="34" charset="0"/>
              <a:buChar char="•"/>
              <a:defRPr/>
            </a:pPr>
            <a:endParaRPr lang="es-EC" sz="2400" dirty="0" smtClean="0"/>
          </a:p>
          <a:p>
            <a:r>
              <a:rPr lang="es-EC" sz="2400" dirty="0" smtClean="0"/>
              <a:t>Para garantizar la confiabilidad de los resultados obtenidos se debe instalar mínimo cuatro colmenas de abejas en lugares contaminados a monitorearse, con un mínimo de tres estaciones.</a:t>
            </a:r>
          </a:p>
          <a:p>
            <a:pPr algn="just">
              <a:buFont typeface="Arial" pitchFamily="34" charset="0"/>
              <a:buChar char="•"/>
              <a:defRPr/>
            </a:pPr>
            <a:endParaRPr lang="es-EC" sz="2400" dirty="0"/>
          </a:p>
        </p:txBody>
      </p:sp>
      <p:pic>
        <p:nvPicPr>
          <p:cNvPr id="40964"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ox(in)">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641975" y="44450"/>
            <a:ext cx="3467100" cy="561975"/>
          </a:xfrm>
          <a:ln>
            <a:miter lim="800000"/>
            <a:headEnd/>
            <a:tailEnd/>
          </a:ln>
        </p:spPr>
        <p:txBody>
          <a:bodyPr vert="horz" wrap="square" lIns="91440" tIns="45720" rIns="91440" bIns="45720" numCol="1" anchor="t" anchorCtr="0" compatLnSpc="1">
            <a:prstTxWarp prst="textNoShape">
              <a:avLst/>
            </a:prstTxWarp>
            <a:normAutofit fontScale="90000"/>
          </a:bodyPr>
          <a:lstStyle/>
          <a:p>
            <a:pPr lvl="2" eaLnBrk="1" hangingPunct="1">
              <a:defRPr/>
            </a:pPr>
            <a:r>
              <a:rPr lang="es-ES" sz="2800" dirty="0" smtClean="0">
                <a:solidFill>
                  <a:srgbClr val="2230B8"/>
                </a:solidFill>
              </a:rPr>
              <a:t>RECOMENDACIONES</a:t>
            </a:r>
            <a:endParaRPr lang="es-EC" sz="2800" dirty="0" smtClean="0">
              <a:solidFill>
                <a:srgbClr val="2230B8"/>
              </a:solidFill>
            </a:endParaRPr>
          </a:p>
        </p:txBody>
      </p:sp>
      <p:sp>
        <p:nvSpPr>
          <p:cNvPr id="5" name="4 CuadroTexto"/>
          <p:cNvSpPr txBox="1"/>
          <p:nvPr/>
        </p:nvSpPr>
        <p:spPr>
          <a:xfrm>
            <a:off x="251520" y="980728"/>
            <a:ext cx="8642350" cy="4893647"/>
          </a:xfrm>
          <a:prstGeom prst="rect">
            <a:avLst/>
          </a:prstGeom>
          <a:noFill/>
        </p:spPr>
        <p:txBody>
          <a:bodyPr wrap="square">
            <a:spAutoFit/>
          </a:bodyPr>
          <a:lstStyle/>
          <a:p>
            <a:pPr algn="just">
              <a:buFont typeface="Arial" pitchFamily="34" charset="0"/>
              <a:buChar char="•"/>
            </a:pPr>
            <a:r>
              <a:rPr lang="es-EC" sz="2400" dirty="0" smtClean="0"/>
              <a:t>Respaldarse con una colmena de un tamaño acorde con el monitoreo a realizar, para reemplazar colmenas en caso que éstas sufran algún daño que perjudique el desarrollo del mismo, como por ejemplo enfermedades, pérdida de reina, entre otras.</a:t>
            </a:r>
          </a:p>
          <a:p>
            <a:pPr algn="just">
              <a:buFont typeface="Arial" pitchFamily="34" charset="0"/>
              <a:buChar char="•"/>
            </a:pPr>
            <a:endParaRPr lang="es-EC" sz="2400" dirty="0" smtClean="0"/>
          </a:p>
          <a:p>
            <a:pPr algn="just">
              <a:buFont typeface="Arial" pitchFamily="34" charset="0"/>
              <a:buChar char="•"/>
            </a:pPr>
            <a:endParaRPr lang="es-EC" sz="2400" b="1" dirty="0" smtClean="0">
              <a:solidFill>
                <a:srgbClr val="00B050"/>
              </a:solidFill>
            </a:endParaRPr>
          </a:p>
          <a:p>
            <a:pPr algn="just">
              <a:buFont typeface="Arial" pitchFamily="34" charset="0"/>
              <a:buChar char="•"/>
            </a:pPr>
            <a:r>
              <a:rPr lang="es-EC" sz="2400" b="1" dirty="0" smtClean="0">
                <a:solidFill>
                  <a:srgbClr val="00B050"/>
                </a:solidFill>
              </a:rPr>
              <a:t>Realizar estudios microscópicos de las partículas suspendidas en la superficie de la abeja por medio de un peinado con vaselina de las mismas.</a:t>
            </a:r>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r>
              <a:rPr lang="es-EC" sz="2400" dirty="0" smtClean="0"/>
              <a:t>Crear rutas de vuelo mediante cebos de interés para la abeja (miel, jarabe) para exigirlas a circular una zona determinada a monitorear</a:t>
            </a:r>
            <a:r>
              <a:rPr lang="es-EC" dirty="0" smtClean="0"/>
              <a:t>.</a:t>
            </a:r>
            <a:endParaRPr lang="es-EC" dirty="0"/>
          </a:p>
        </p:txBody>
      </p:sp>
      <p:pic>
        <p:nvPicPr>
          <p:cNvPr id="40964"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ox(in)">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867400" y="44450"/>
            <a:ext cx="3241675" cy="692150"/>
          </a:xfrm>
          <a:ln>
            <a:miter lim="800000"/>
            <a:headEnd/>
            <a:tailEnd/>
          </a:ln>
        </p:spPr>
        <p:txBody>
          <a:bodyPr vert="horz" wrap="square" lIns="91440" tIns="45720" rIns="91440" bIns="45720" numCol="1" anchor="t" anchorCtr="0" compatLnSpc="1">
            <a:prstTxWarp prst="textNoShape">
              <a:avLst/>
            </a:prstTxWarp>
            <a:normAutofit/>
          </a:bodyPr>
          <a:lstStyle/>
          <a:p>
            <a:pPr lvl="2" eaLnBrk="1" hangingPunct="1">
              <a:defRPr/>
            </a:pPr>
            <a:r>
              <a:rPr lang="es-ES" sz="2800" dirty="0" smtClean="0">
                <a:solidFill>
                  <a:srgbClr val="2230B8"/>
                </a:solidFill>
              </a:rPr>
              <a:t>INTRODUCCIÓN</a:t>
            </a:r>
            <a:endParaRPr lang="es-EC" sz="2800" dirty="0" smtClean="0">
              <a:solidFill>
                <a:srgbClr val="2230B8"/>
              </a:solidFill>
            </a:endParaRPr>
          </a:p>
        </p:txBody>
      </p:sp>
      <p:pic>
        <p:nvPicPr>
          <p:cNvPr id="5"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graphicFrame>
        <p:nvGraphicFramePr>
          <p:cNvPr id="7" name="6 Diagrama"/>
          <p:cNvGraphicFramePr/>
          <p:nvPr/>
        </p:nvGraphicFramePr>
        <p:xfrm>
          <a:off x="323528" y="908720"/>
          <a:ext cx="835292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23528" y="620688"/>
            <a:ext cx="849694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C" sz="2800" b="1" dirty="0" smtClean="0">
                <a:ln w="11430"/>
                <a:solidFill>
                  <a:srgbClr val="33CC33"/>
                </a:solidFill>
                <a:effectLst>
                  <a:glow rad="63500">
                    <a:srgbClr val="DEC0DA">
                      <a:alpha val="40000"/>
                    </a:srgbClr>
                  </a:glow>
                </a:effectLst>
              </a:rPr>
              <a:t>PARÁMETROS DE CONTROL DE CALIDAD DE LA MIEL</a:t>
            </a:r>
            <a:endParaRPr lang="es-EC" sz="2800" b="1" dirty="0">
              <a:ln w="11430"/>
              <a:solidFill>
                <a:srgbClr val="33CC33"/>
              </a:solidFill>
              <a:effectLst>
                <a:glow rad="63500">
                  <a:srgbClr val="DEC0DA">
                    <a:alpha val="40000"/>
                  </a:srgbClr>
                </a:glow>
              </a:effectLst>
            </a:endParaRPr>
          </a:p>
        </p:txBody>
      </p:sp>
      <p:sp>
        <p:nvSpPr>
          <p:cNvPr id="8" name="7 CuadroTexto"/>
          <p:cNvSpPr txBox="1"/>
          <p:nvPr/>
        </p:nvSpPr>
        <p:spPr>
          <a:xfrm>
            <a:off x="2915816" y="4941168"/>
            <a:ext cx="1512168" cy="369332"/>
          </a:xfrm>
          <a:prstGeom prst="rect">
            <a:avLst/>
          </a:prstGeom>
          <a:noFill/>
        </p:spPr>
        <p:txBody>
          <a:bodyPr wrap="square" rtlCol="0">
            <a:spAutoFit/>
          </a:bodyPr>
          <a:lstStyle/>
          <a:p>
            <a:r>
              <a:rPr lang="es-EC" dirty="0" smtClean="0"/>
              <a:t>Adicionales</a:t>
            </a:r>
            <a:endParaRPr lang="es-EC" dirty="0"/>
          </a:p>
        </p:txBody>
      </p:sp>
      <p:sp>
        <p:nvSpPr>
          <p:cNvPr id="9" name="8 Rectángulo"/>
          <p:cNvSpPr/>
          <p:nvPr/>
        </p:nvSpPr>
        <p:spPr>
          <a:xfrm>
            <a:off x="0" y="6237312"/>
            <a:ext cx="4572000" cy="430887"/>
          </a:xfrm>
          <a:prstGeom prst="rect">
            <a:avLst/>
          </a:prstGeom>
        </p:spPr>
        <p:txBody>
          <a:bodyPr>
            <a:spAutoFit/>
          </a:bodyPr>
          <a:lstStyle/>
          <a:p>
            <a:r>
              <a:rPr lang="es-EC" sz="1100" dirty="0" smtClean="0"/>
              <a:t>2mg/kg </a:t>
            </a:r>
            <a:r>
              <a:rPr lang="es-EC" sz="1100" dirty="0"/>
              <a:t>para plomo, 0,02mg/kg para cadmio, 1mg/kg para zinc y para arsénico 0,2mg/kg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633913" y="58738"/>
            <a:ext cx="4475162" cy="633412"/>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AGRADECIMIENTOS</a:t>
            </a:r>
            <a:endParaRPr lang="es-EC" sz="2800" dirty="0" smtClean="0">
              <a:solidFill>
                <a:srgbClr val="2230B8"/>
              </a:solidFill>
            </a:endParaRPr>
          </a:p>
        </p:txBody>
      </p:sp>
      <p:pic>
        <p:nvPicPr>
          <p:cNvPr id="41992"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pic>
        <p:nvPicPr>
          <p:cNvPr id="5121" name="Picture 1"/>
          <p:cNvPicPr>
            <a:picLocks noChangeAspect="1" noChangeArrowheads="1"/>
          </p:cNvPicPr>
          <p:nvPr/>
        </p:nvPicPr>
        <p:blipFill>
          <a:blip r:embed="rId3" cstate="print"/>
          <a:srcRect/>
          <a:stretch>
            <a:fillRect/>
          </a:stretch>
        </p:blipFill>
        <p:spPr bwMode="auto">
          <a:xfrm>
            <a:off x="5148064" y="1196752"/>
            <a:ext cx="3240360" cy="3214643"/>
          </a:xfrm>
          <a:prstGeom prst="rect">
            <a:avLst/>
          </a:prstGeom>
          <a:noFill/>
          <a:ln w="9525">
            <a:noFill/>
            <a:miter lim="800000"/>
            <a:headEnd/>
            <a:tailEnd/>
          </a:ln>
        </p:spPr>
      </p:pic>
      <p:pic>
        <p:nvPicPr>
          <p:cNvPr id="14338" name="Picture 2" descr="http://decv.espe.edu.ec/wp-content/uploads/2015/01/sello-biotec.jpg"/>
          <p:cNvPicPr>
            <a:picLocks noChangeAspect="1" noChangeArrowheads="1"/>
          </p:cNvPicPr>
          <p:nvPr/>
        </p:nvPicPr>
        <p:blipFill>
          <a:blip r:embed="rId4" cstate="print"/>
          <a:srcRect/>
          <a:stretch>
            <a:fillRect/>
          </a:stretch>
        </p:blipFill>
        <p:spPr bwMode="auto">
          <a:xfrm>
            <a:off x="611560" y="1196752"/>
            <a:ext cx="3600400" cy="371530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a:xfrm>
            <a:off x="1403648" y="2276872"/>
            <a:ext cx="6779096" cy="2952328"/>
          </a:xfrm>
        </p:spPr>
        <p:txBody>
          <a:bodyPr/>
          <a:lstStyle/>
          <a:p>
            <a:pPr algn="ctr">
              <a:buNone/>
            </a:pPr>
            <a:r>
              <a:rPr lang="es-EC" dirty="0" smtClean="0"/>
              <a:t>¡GRACIAS POR ACOMPAÑARME Y POR SU AYUDA!</a:t>
            </a: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867400" y="44450"/>
            <a:ext cx="3241675" cy="692150"/>
          </a:xfrm>
          <a:ln>
            <a:miter lim="800000"/>
            <a:headEnd/>
            <a:tailEnd/>
          </a:ln>
        </p:spPr>
        <p:txBody>
          <a:bodyPr vert="horz" wrap="square" lIns="91440" tIns="45720" rIns="91440" bIns="45720" numCol="1" anchor="t" anchorCtr="0" compatLnSpc="1">
            <a:prstTxWarp prst="textNoShape">
              <a:avLst/>
            </a:prstTxWarp>
            <a:normAutofit/>
          </a:bodyPr>
          <a:lstStyle/>
          <a:p>
            <a:pPr lvl="2" eaLnBrk="1" hangingPunct="1">
              <a:defRPr/>
            </a:pPr>
            <a:r>
              <a:rPr lang="es-ES" sz="2800" dirty="0" smtClean="0">
                <a:solidFill>
                  <a:srgbClr val="2230B8"/>
                </a:solidFill>
              </a:rPr>
              <a:t>INTRODUCCIÓN</a:t>
            </a:r>
            <a:endParaRPr lang="es-EC" sz="2800" dirty="0" smtClean="0">
              <a:solidFill>
                <a:srgbClr val="2230B8"/>
              </a:solidFill>
            </a:endParaRPr>
          </a:p>
        </p:txBody>
      </p:sp>
      <p:pic>
        <p:nvPicPr>
          <p:cNvPr id="5"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
        <p:nvSpPr>
          <p:cNvPr id="6" name="5 Rectángulo"/>
          <p:cNvSpPr/>
          <p:nvPr/>
        </p:nvSpPr>
        <p:spPr>
          <a:xfrm>
            <a:off x="3707904" y="4077073"/>
            <a:ext cx="5436096" cy="923330"/>
          </a:xfrm>
          <a:prstGeom prst="rect">
            <a:avLst/>
          </a:prstGeom>
        </p:spPr>
        <p:txBody>
          <a:bodyPr wrap="square">
            <a:spAutoFit/>
          </a:bodyPr>
          <a:lstStyle/>
          <a:p>
            <a:pPr algn="just"/>
            <a:r>
              <a:rPr lang="es-EC" dirty="0"/>
              <a:t>Ecuador tiene la capacidad de producir 1000 toneladas de miel al año por cada 20 hectáreas de </a:t>
            </a:r>
            <a:r>
              <a:rPr lang="es-EC" dirty="0" smtClean="0"/>
              <a:t>bosque. </a:t>
            </a:r>
          </a:p>
          <a:p>
            <a:pPr algn="just"/>
            <a:endParaRPr lang="es-EC" dirty="0"/>
          </a:p>
        </p:txBody>
      </p:sp>
      <p:sp>
        <p:nvSpPr>
          <p:cNvPr id="7" name="6 Rectángulo"/>
          <p:cNvSpPr/>
          <p:nvPr/>
        </p:nvSpPr>
        <p:spPr>
          <a:xfrm>
            <a:off x="251520" y="1196752"/>
            <a:ext cx="4572000" cy="923330"/>
          </a:xfrm>
          <a:prstGeom prst="rect">
            <a:avLst/>
          </a:prstGeom>
        </p:spPr>
        <p:txBody>
          <a:bodyPr>
            <a:spAutoFit/>
          </a:bodyPr>
          <a:lstStyle/>
          <a:p>
            <a:pPr algn="just"/>
            <a:r>
              <a:rPr lang="es-EC" dirty="0" smtClean="0"/>
              <a:t>No se tiene </a:t>
            </a:r>
            <a:r>
              <a:rPr lang="es-EC" dirty="0"/>
              <a:t>avances tecnológicos </a:t>
            </a:r>
            <a:r>
              <a:rPr lang="es-EC" dirty="0" smtClean="0"/>
              <a:t>por bajo nivel </a:t>
            </a:r>
            <a:r>
              <a:rPr lang="es-EC" dirty="0"/>
              <a:t>de protagonismo de los apicultores, falta de apoyo estatal y organización debilitada</a:t>
            </a:r>
          </a:p>
        </p:txBody>
      </p:sp>
      <p:sp>
        <p:nvSpPr>
          <p:cNvPr id="8" name="7 CuadroTexto"/>
          <p:cNvSpPr txBox="1"/>
          <p:nvPr/>
        </p:nvSpPr>
        <p:spPr>
          <a:xfrm>
            <a:off x="323528" y="620688"/>
            <a:ext cx="849694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C" sz="2800" b="1" dirty="0" smtClean="0">
                <a:ln w="11430"/>
                <a:solidFill>
                  <a:srgbClr val="33CC33"/>
                </a:solidFill>
                <a:effectLst>
                  <a:glow rad="63500">
                    <a:srgbClr val="DEC0DA">
                      <a:alpha val="40000"/>
                    </a:srgbClr>
                  </a:glow>
                </a:effectLst>
              </a:rPr>
              <a:t>SITUACIÓN DE LA APICULTURA EN EL ECUADOR</a:t>
            </a:r>
            <a:endParaRPr lang="es-EC" sz="2800" b="1" dirty="0">
              <a:ln w="11430"/>
              <a:solidFill>
                <a:srgbClr val="33CC33"/>
              </a:solidFill>
              <a:effectLst>
                <a:glow rad="63500">
                  <a:srgbClr val="DEC0DA">
                    <a:alpha val="40000"/>
                  </a:srgbClr>
                </a:glow>
              </a:effectLst>
            </a:endParaRPr>
          </a:p>
        </p:txBody>
      </p:sp>
      <p:pic>
        <p:nvPicPr>
          <p:cNvPr id="67586" name="Picture 2" descr="https://encrypted-tbn0.gstatic.com/images?q=tbn:ANd9GcSxbWjYYKtpNDDst4pEr1ssCjIJpfu_amf8YT7abI3qjKfTGVWm"/>
          <p:cNvPicPr>
            <a:picLocks noChangeAspect="1" noChangeArrowheads="1"/>
          </p:cNvPicPr>
          <p:nvPr/>
        </p:nvPicPr>
        <p:blipFill>
          <a:blip r:embed="rId3" cstate="print"/>
          <a:srcRect/>
          <a:stretch>
            <a:fillRect/>
          </a:stretch>
        </p:blipFill>
        <p:spPr bwMode="auto">
          <a:xfrm>
            <a:off x="5724128" y="1628800"/>
            <a:ext cx="2466975" cy="1847851"/>
          </a:xfrm>
          <a:prstGeom prst="rect">
            <a:avLst/>
          </a:prstGeom>
          <a:noFill/>
        </p:spPr>
      </p:pic>
      <p:sp>
        <p:nvSpPr>
          <p:cNvPr id="11" name="10 Rectángulo"/>
          <p:cNvSpPr/>
          <p:nvPr/>
        </p:nvSpPr>
        <p:spPr>
          <a:xfrm>
            <a:off x="-41966" y="5949280"/>
            <a:ext cx="4400628" cy="646331"/>
          </a:xfrm>
          <a:prstGeom prst="rect">
            <a:avLst/>
          </a:prstGeom>
        </p:spPr>
        <p:txBody>
          <a:bodyPr wrap="none">
            <a:spAutoFit/>
          </a:bodyPr>
          <a:lstStyle/>
          <a:p>
            <a:pPr algn="just"/>
            <a:r>
              <a:rPr lang="es-EC" dirty="0" smtClean="0"/>
              <a:t>La gran mayoría trabaja de forma individual.</a:t>
            </a:r>
          </a:p>
          <a:p>
            <a:pPr algn="just"/>
            <a:r>
              <a:rPr lang="es-EC" dirty="0" smtClean="0"/>
              <a:t>Limites: 12 a 90 Kg con 3.5 cosechas anuales.</a:t>
            </a:r>
          </a:p>
        </p:txBody>
      </p:sp>
      <p:sp>
        <p:nvSpPr>
          <p:cNvPr id="67588" name="AutoShape 4" descr="data:image/jpeg;base64,/9j/4AAQSkZJRgABAQAAAQABAAD/2wCEAAkGBxQTEhUUEhQVFRUUGBUXFxYYGBgXGBcXFRUXFxcXGBQYHSggGBwlGxQUITEhJSkrLi4uFx8zODMsNygtLiwBCgoKDg0OGxAQGywkICQsLCwsLCwsLCwsLCwsLCwsLC8sLCwsLCwsLCwsLCwsLCwsLCwsLCwsLCwsLCwsLCwsLP/AABEIAOEA4AMBEQACEQEDEQH/xAAcAAABBQEBAQAAAAAAAAAAAAAAAgQFBgcDAQj/xABPEAACAQMBAwgECAsHAgUFAAABAgMABBESBSExBhNBUWFxgZEHIjKhFCNCUpKxwdE0VGJyc4KTsrPh8BUWMzVDU6IkY3SjtNLxFyUmRKT/xAAaAQACAwEBAAAAAAAAAAAAAAAAAQIDBQQG/8QAOhEAAgECBAIHBwQBBAIDAAAAAAECAxEEEiExQVEFEzJhcYGxFDORocHR8CJCUuHxFSMksjSSQ2KC/9oADAMBAAIRAxEAPwDcaACgAoAKACgAoAKACgAoAZ7Q2pDAMyyKnYTvPco3mpwpTn2UU1sRSpK85JFXv/SFEu6GNn7W9Ufaa7IYCT7TsZVXpulHSEW/kV+75dXT+yUjH5K5Pm2a6o4Gkt9TNqdM4iW1l4L7kTcbeuX9qeTwYj3DFXxoU1tFHJPG4ie838bDKSdm9pmPeSfrqxRS2RzyqSluznTInWO5dfZdl7mI+o1Fxi90TjVnHZtD+35Q3SezPJ4nV+9mq5Yek94o6IY/EQ2m/X1Jez5e3K+2I5B2jSfNd3uqiWBpva6O2n01Xj2kmWLZ/L+B8CVWiPX7S+Y3+6uWeAmuzqaVHpqjPSacfmiz2d5HKuqN1cdanP8A8VxyhKLtJGpTqwqK8Hc71EsCgAoAKACgAoAKACgAoAKACgAoAKACgAoAjtsbbhtlzK+CeCjezdy/bwq2lRnUf6Uc2IxdLDq835cSg7Z5czS5WEc0h3ZG9z49Hh51pUsDCOstX8jz2J6Yq1NKf6V8yMtOTl3OdQjf1t5dzpz25beauliKVPS/wOangMTWebK/F/2T1n6O5D/iyqvYoLe84rml0hH9qO+n0HP98vgPl5E2af4k7HvdFHljPvql4+o9kjoXQ+Gj2pP4oWNh7LXiynvlb7DUPbK3P5FnsGAW/q/uKGyNldaftH/91L2utz+SH7F0f3fF/cP7r7Of2Xx+bL/7s1JY2sv8CfRuClt6/c4zejyIjMczjq1BWHmMVZHpCXFIql0HSfZk/kyHveQNwm+MpIOw6W8ju99dEMfTe+hxVeha8ey0/l+fErt9s6WE4ljZO8bvA8DXVCpCfZdzNq4erS7cWhrUyk621y8bBo2KMOlTg1GUVJWaJ06kqcs0HZlw2Ly+dcLcrrX56jDDvHBvDFcNXAJ6w0NrDdNSWlZXXNbl82dtGOdNcThh2cR2EcQe+s2dOUHaSPQUa1OtHNB3Q6qBaFABQAUAFABQAUAFABQAUAFAHhNAFL5Qcsjq5mzHOOd2sDIz1IPlHt4d9d9HB6Z6uiMTF9KPN1WHV3z+xHWPIuWQmW9l0Z3tvBfxY7l99WzxsILLTX2Oal0TUqPrMRK3qSce0LG03QR844+Vx/8AMb7K4qlWpU7TO6DwuG0pxu+f9jG85Xzv7GmMdgyfM/dVeVEZ46pLbQh7m/lk9uR27Cxx5cKZyyqTl2mxtigge0AFABigBcMzKcozKfySR9VA1Jx2ZK2vKa5T5esdTjPv3H30rI6IYurHjfxJu05Yow0zx4B4kesvip3/AF0rNao6446MlaovqF1yXs7sF4GCN1pw/WjPD3V008ZUho9Smr0bhsQs1PR932KbtvkvPbZLLrQfLXeP1hxX6q0aWKhU0Wj5GHiuja1DVq65ohK6TgHNhfSQuHiYqw6unsI6RUJ04zVpIto150ZZoOzNI5McsUnxHLiOXo+a5/JJ4HsNZOIwkqf6o6o9PgelIV/0T0l8n4FqrjNYKACgAoAKACgAoAKACgBEsoUFmIAAySeAAppNuyFKSirvYp93LPtElYiYrQe1IdxlxxwPm/0equ6Khh9Zay5cjGqSq455Yfpp8Xz/AKEf2jbWSmO0QPJwaQ79462+V3DArnqVZ1XeTJxlQwqy0Vd8/wC/sV/aG0pZjmRyeocFHctQOWpVnUf6mNKCsKACgAoAKACgAoAKACgAoAXDKyEMpKsOBBwfOgcW4u6LPsnlgw9W4Gpfngb/ABXp8KjY76OOa0qfE67X5JwXS87asqsd+72GPaPkn+sV10cZKGk9V8yvFdGUsQs9HR/J/Yz6/sZIXKSqVYdB6e0HpHbWrCcZq8WearUZ0pZZqzG9TKy98j+WONMNy27cEkPuVz9vnWbisJ++HwPQ9HdKbUqz8H9/uaBWYehCgAoAKACgAoAKAPGYAZO4DiaAbsVzabLMOcuCUtUOVTgZz0Mw46epeJ4muhS6pWj2ufL+zOqpVv1VNKa4fy8e7kit7a5QPN6iDm4huCDdkDhqx9Q3VV3s5a2Jc/0x0jyIamcoUAFABQAuGFnOlFLHqAyfdQSjFydkTllySnfe2mMflHJ8h99K51QwVSW+hM23ImMe3I7d2FH2mlmOmPR8P3NkhFyXtl/0897MftpXZesHRXA7jYFt/sp5UXZL2al/FHjbAtj/AKKeWKLsPZqX8UNpuSls3yCvcx+2i7IPBUnwI655EL/pysOxgD7xinmKJdHr9sviQt7yXuI94UOOtDn/AInfTujlng6seF/AhnUg4III4g7j5UzmatoOtnbRkgbVG2OsfJbsIosTp1ZU3eJb0lt9oxc3INMgH6yn5yN0js86lTqypO8TQkqONhlmtfmvAz/b+w5LV9LjKn2HHBh9h7K2aNeNVXR5nGYOeGnaW3B8yLq45C98huVONNvO27hG56+hCfqPhWbi8L++Hmeh6L6R2o1X4P6fY0Csw9CFABQAUAFABQBH7buo449Up9X5vS56F7v6O6pRbWxRXlGMbz25czO9rbUe4fU53D2VHBR2dvbUrGPWrSqyuxlQUhQAUAdba3aRgqKWY9A/rdQSjFydoq5bNlcjeDXDfqLw8W6fCouRo0sBxqPyLTa2iRjTGqqOwY8+uomhGEYK0VY70EjxmA4nFADaS/QdOe7f76koMg5o4ttQdCnzqXVi6wQdqn5vv/lT6sXWdx6Nq/k+/wDlS6sOs7jou016QR76XVsfWIcRXSNwYfV9dRcWiakmcr/ZsUwxIgbt6R3NxFK5CpShUX6kVHa3I91y0B1j5hwGHceDVJSM6tgZLWGvcVtWaNsjKup7iCKkcKvF8mi6bN2hFfRGC4A147s4+WnUw/rdRCcqcs0TShOGKg6dRa/mqKDyh2K9rKUbep3o/Qw+8dIrboVlVjdeZ5nGYSWGqZXtwfMi6uOQ1HkNyh5+PmpD8bGOPz14au8bgaxsXh+rlmWzPWdF47r4ZJ9pfNFqrjNYKACgAoA43l0sSM7nCqMn7h20EZzUI5mZntnajXEhdtwG5V6FH39ZqaVjCrVnVld+QwplIUAFAEtsPYMlwc+zGOLn6lHSaTdjpoYaVXuXMv8As7ZscC6Y1A62PE9pNR3NenShTVogb7UdMQ1kcTwUd7dPhUsltZaC667tDX0Fn1RmRs+4eA6fHNLfRIla2smM59pE7kGO08fKpqnzE58hm7FuJJ76nsQ3PAtAHumgA00AGmgA00AJK0wO0Ny68Du6jvFRcUxqTRIW+0Fbc3qn3edVuDWxYppnDbGw47gesNL9Djj4/OHZUU7FdbDwqrXfmUHaOz5baQasgg5RxwOOkHr7KluY9SlOjLXyZaYJI9o2xjkwJV6epuh17D0jwqdKo6UsyO1qGNouE9/zUzW/s3hkaOQYZDg/YR2EYNbkJqcVJHk61KVKbhLdHuzr14ZFkQ4ZTnv6wewjdRUgpxcWOhWlRmpx3RtGzL5Z4klT2XGe48CD2g5FYFSDhJxZ7ijWjWpqcdmOqgWhQAUAZ7yt2zz0mhD8Wh+k3Se4cB41NIxsXX6yWVbIgKZxhQAUAT/Jrk+ZzrkyIgfFz1Ds6zSbOzDYbrHmlt6l4mmjhQcFUDCqOzoApRi5PQ1JzhSiMIlkuN7ZSLoUcW7z1Va3GnotWc8VOvrLSPqO57hYhpQDI6BwHfVai5as6bqCsiMkcscscmrUrFbdwC0AKC0AKC0hnumgA00AGmgA00AJK0CEkUwElaYDi1vGTcd69XV3VCUUyUZND+4gjnjKsAynzB6x1EVVqmSlCNSNnsUS9s5bGdXU5XPqt0MOlG7cffUtzJnCeGqJrb80JDlhs5bu3W6hHrIMt1lB7QPapz7668HWySyPZ+ouksPHEUVWhuvT+jOq1zzBdvRttbS7W7H1XyydjDiPEb/Cs7H0rrOjd6FxNpOi9nqvE0Wss9KFAEDyu2pzMOlT68m4di/Kb7PGmkcmMrdXCy3ZnlTMUKACgCX5N7GNxJv3RrjUevqUdppN2OnDUOtlrsty+3dykCAAAYGFUbuH1CiEHJmtUqRpR9ERlhatO3OS+z0Dr7B2VdOSgssTkpU5VpZ57ElfXekaV4/uiqYxvqztlK2iIsCrSsUBQAsLSGKAoGKApAe6aAPdNAw00AeFaBCSKAPCtMQgigQgimAu3nKHI8R10mrjTsSVxBHcRFWGVbzB6x1EVS9GTnCNSNmVrYLNa3DW0u9JPYJ4E9BHfwI6xTeupwUG6NR0pbPYp3KzZPwa4ZQPUb1k/NPR4HI8q28NV6ynfjxPPdI4bqKzS2eqIu0uGjdXQ4ZCGHeDV0oqSaZyU6jpzU47o2+yuRLGki8HUMPEV56cXGTi+B7ynUVSCmuJ3qJMzDlDtDn52cH1R6q/mjp8Tk+NTSsYOIq9ZUb4cCNplAUAdrO2aR1RN7McD7SewDfQThBzkoriaVbwpawBRwUeLMenvJqMU5OxtpRoU/D5kPbxtcS5bhxPYOgCuqTVOOhwwjKvUuyfuphGgCjsUVyxWZ6mk7RVkQ/HeemrioWooAWBSGLApDFgUDFAUgPcUAGmgYYoA8xQI8IoAQRTEJIpgIYUCObCmI62dxobsPH76Uo3Q4ysztyg2Zz8Xq7pE9aNu0b8Z6ju91Up2FiKPWR03WxXuVUXwqxWcDEkJ9YdIx6si+eD4V2YKpkqZeDMzpGn7RhVUW8d/qZ3WweYNO9G99rtzGTviY4/NbePfqrHx0LVM3M9V0NWz0Mj/a/kS/Ki95q3cj2m9Re9v5ZPhXGjQxVTJTb8jFeWBkSLnY5ZEKlVKqcKQzYzjr3+6tDBZJTySincysPlcsrVym/25c/78n0q1fZqP8UdvVU+SD+3Ln/fk+lR7NR/ig6qnyR1t+Ut4h1JcyqeGQ2/FHs1H+CJRhGDvFHaXlfft7V5Oe9/5U1h6S2iiUv1doXa8tNoR+xeTDvKsPJgaUsNRlvFBD9HZLJsb0q3IcC8AmTcC6gJIo68D1W7sCuepgIW/Rp6Esze5rOz7tJo1liYOjgMrDpB/rhWXKLi7PckdLu2MiMgd4ywxrQ4de1T11GLs72uMwXanKbaEM0sXw64PNu6Z1YzpYjOPCtyFCjKKlkWpBtjb++W0Px24+n/ACqXs1H+KFmZ7/fPaH47cfT/AJUezUf4oeZh/fPaH47cfT/lR7NR/ggzMUnLbaI//dn8WB9xFHstH+KDMyb2P6Vb6IjnSlwvSGARvB0G7xBqmpgKUuzoNTZsPJblHDfw87ATuOHRvbjbGcMPqPA1k1qMqUssixO4/wBo2ZljaMSSRFsASRnS6nIOVJ7vLNVxlld7X8R2Pni95WbQjkkj+HXB5t3TOvjoYrn3Vvxw9FpPIilyaOP98tofjtx9P+VP2aj/ABQZmbL6N5mlsUlkuJJ3kyXLtq0MpKlF6gMCsjFpRquKVkia2LMRXOM5sKBHKRMgjeMgjI3EZ6Qeg1JCML21ysvIriWOC/uWiR2VCXySBu44378jwrap4elKCcoK4szRGjlbfYYfC58PnUNW5sjBzu6RU1hqK1yohwa57kzye1tGJHkZy2dxO4AMRu7d1Oe55npHJGr1cIpW5cdDQfRtdablk6JEPmpBHu1Vn4+N6d+TOjoWplruPNen4ya5f3WWjj6gXPicD6jWVE1ukJ6qPmZty1/BH/Oj/iLXdgPfrwfoc2G94vP0M7rdNEu/JXknDcxw5Da5Djc2B7RGcdwrKxOMqU6jirWRyyqz6zJEvu1fRZs6JMgTajuHxp8Tj+uNVU8dWk+HwOvENU46bjXZPouspXwRLpAyfjD4f12VOpjqsVpb4FOHlKpLXYb8rvRJAkRe0kkWQAkI51q+kZxnGVPUe2ih0hNytNaHVOCRjorXKjW/Qlfs0VxATkRMjr2CXUGHmmfGsrpCCUlLn9CcTTkFZpM+aeVH4Zc/ppf3zXoqPu4+CKnuS/o12BDe3bQz6tAhd/VbSdSvGBvHRhzVWLqypU80ef3HFXNPHom2f1TftTWb/qFbu+BZkR7/APSXZ/VN+1NH+oVu74DyI4XnoesmUiN5426G1Bx4qw3+Ypx6Rqp6pMXVox3lDsaSzuJLeXBZCN44MpGVYZ6CK16VRVIKaKmrMnvRTtdoNoxLn1LjMTjoOQSh7wwHmaoxtNTot8VqSg9T6IA3isAuPlXbn4Tcfp5/4rV6en2I+C9DnluMqmI0H0PcouZuDayH4u5xozwWYDd9Ibu8LXBj6OaGdbr0/onB8DamFY5M5sKYioeknlD8EtCEOJp8xx44qMeu/gD5kV14Sj1k9dkRZg4FbZAKAL7sW202lu3RIrt4rNIhH/Eedc7lecly+yPOdK08tfNzS+30J/krPou4D+WB9L1ftqjExzUpIo6PnkxMH3+pN8qptV1J+SQo/VA+3NYi2NrFyvVZTOWv4I/50f8AEWu3Ae/Xg/QWG94vP0M7rdNE2b0QPEI0eSSNebVsBnUHUzEcCerPnWBjYydZ2RVRheu5PgWzbe14nk3TRYUYHxid56f6xSpU5KOxDFScp6cCQ2DfwJGSZogWOf8AETgNw6e+qq0ZOVrM6cJHLC74kHyx5aWsKueejkdVISNHV2ZiN25ScDJ4mrsPhakraW7yyb1PnnPXxrfKjXvQnsxkhnuGBAmZFTtWLVlu7U5H6tZPSM05KHL6k4o01BWcyZ80cqPwy5/TS/vmvRUfdx8EVPctfoR/zF//AA0v8SGubpH3PmvRk6e5u4FYZaKApDFYoA+cvSptaO52jI8LBkRUi1DeGKZ1EEcRliM9legwVNwopS8SibuyO5CwGTaNoq8TMh8Fy59ymrMS7UZPuFHc+ngN9ebOg+UtufhVx+nn/itXqKfYj4L0OaW45sdiNLZ3FymT8GeIOP8AtyBst4MF8CajKqo1IwfG4JXVyLjcqQynDKQQRxBByCO4gVZo9GI+j+Rm3he2kc27XjTKB0SL7XgdxHYa8/iKXVVHH4eBcndEvIQASTgDeSeAA4k1SB878ueUBvbt5Afil9SIfkD5XexyfEdVegw1HqqaXHiVNjWx2Kz2txdHISEoi/lO7qD4BT5kVKVVKcYcWFiJq0Rqmz4P/s9g/U1yvnPIfsNcCl/yZrw9EZHTEP8AbhLxRxsZNMsbfNdD5MDVs1eLRiUZZakX3omr+TVLI3W7n/kawDcqO82+9lb5a/gj/nR/xFrswHv14P0LcN7xefoZ3W6aIhtPTj3U9QDSvUvuouwPML+T7qNR3FrjoxSEP9ivbiZTdLI8IPrLGQGPnxHYCD21Cpny/o37xo+i9gXcEsEbWpUw4CoF3BQu7Tp+SR1GvP1YzjJqe5YiUSqiR8zcqPwy5/TS/vmvR0fdx8EUvcabP2hLA2uCR4nwV1IdJ0kgkZHRkDyqcoRkrSVxXJH+91/+OXH7Q1X7PS/ih5nzD+99/wDjlx+0NHs9H+KDM+Y2vNvXUo0y3M7g8QZGwe8Z31KNGnHaK+AZmRwHADjwAHE9gFWCNr9D/Id4P+suUKSMpWGNhhkVvadh8liN2OIGeusbH4pT/wBuD04l9OFtWakBvrMLD5Q27+FXH6ef+K1epp9iPgvQ5Zbmm+gyBZIb5HAZXMKsDwKskgI8jWb0k2pQa7yynszO+VmwmsrqWBuCnMbfOjbeh8tx7Qa0KFVVYKS/GVyVmT/oo5RfBrvmnOIrnShzwWQZ5tuzOdJ7x1VRjaPWU8y3XoSgy7+l/lFzFuLZD8ZcghutYhub6WdP0q4sBRzzzvZeo5OxjNjaPNIkUYy8jKijtY4z3DiewGteUlFOT4FaNf5abIS12K0EfBOayfnMZVLMe8kmsrD1HUxGZ9/oTexjNa5A2HZMeeT1ofmzSe+WcfaKzL/8yXgvRGf0tG+FT5S+5DpxHeK6meaW5Mk1583SB5a/gj/nR/xFrswHv14P0L8N7xefoZ3W6aJvXILZ0J2NE7RRsxVhqKKTvkI4kVh4iUvaWrkqjtRbHEGyoSyjmYt5A9hevupucktzPi25JXLZPsS2Csfg8O4H/TTq7q4VUnfdmw0rFU2lyQsp1Ie3jBPB0AR17Qy49+6uuGIqQ2ZRYwrbmzjbXE0BOTE5XPWOKnxBBrbpzzwUuZBlw9De1WjvGgydE6E46A8YyGA69OoeXVXJj6adPNxROLNwSsUsPmXlT+G3P6aX9816Oh7uPgil7kz6MdgQ3t40NwGKCF3AVih1K8YG8djndVWMqypU80d7/clBJs1MeibZv+3L+2f76y/9Qr818EW5EKHok2b/ALcv7Z/vo/1CvzXwDJE6x+ibZg4xSHvml+xhSfSFfn8kPJEn9jckbK1Oq3to0b52NT/TbLe+qKmIq1O1JsaikTRqkkeUCPk7bv4Vcfp5/wCK1epp9iPgvQ5ZbmpegP2Lz8+D92SszpPePmWU+JJ+mPk5z9sLlB8ZbAk44tCcax+rjV51VgK2SeR7P1HNXRhg7PP7a2yke7Y2rLcymWdtTlVXPAAIuAAPM95NQp04045Y7DbuaP6HOTu5r2Qccxw56s4kf3aR3Gs/H1v/AI15koriWL0qf5bN+dF/EWufBe+Xn6BLYwmtsgbRsIf/AI5B+kf/ANTLWVL/AM1+H0RydJ/+G/H6kJZpqkRetlHmwFdc3aLZ5elHNOK70SrDBx1VgG2QPLX8Ef8AOj/iLXZgPfrwfoX4b3i8/Qzut00TeeQ95GNjW6mRA2/ILKD/AIjHgTWJXi/aZOwq/ubEhZ3kfOJ8ZH7S/LXr76jKLyvQ4qaedeJabraUOhvjouB+WvV31xxhK+zNiT0KrtLlRaQKWkuI92/SrB3PYFUk5rqhQqTdkii5g23tpG5uZpyMc65YDqHBR4KBW5Thkgo8iLLJ6I7QvtFGHCJJHJ6sroHmW91c2Olai1zHHc3tKwy0+ZeVP4bc/ppf3zXo6Hu4+CKXuW30Hf5i/wD4aX+JDXL0j7nzX1J09zeBWGXHQUDFikAqkM8NACaYj5O27+FXH6ef+K1epp9iPgvQ5ZbmpegL2Lz8+D92SszpPeHmWU9manIoIIIyCCCOsHcRWYixnzZy65PGxvJIgPi29eE/9tjuXvU5XwHXXosNW62mpceJRJWYx5ObHe7uY4E+WfWb5iDe7eA9+KnVqKnByYkrn0faWiRRpFGNKRqFUdQUYFeecnJtviWFV9Kv+WzfnRfxFrqwXvl5+hGWxhFbZA2TY745O2o+dLIP/OmP2Vltf8yXh9EcPSsrYRLm/uNeTMOu7gX/ALin6PrfZV2IeWlJ9xhYGGfEQXf6aj/aMemWRep3H/I1iGrUVptd7Kty4uFFsULDUzJhc7yA4JOOrca7uj4N1c1tFf0LsKnnuZ9mts0BJC9nup6gGheoe6i7HqeaV6l91GorigQOoUagSuxdgXN0wWCJm63IIRe0ud321VUrQpq8mNK5uXIbkolhCVyHmkwZZBwJHBVzwUZPfkmsXE4h1pd3AsSsWWWdUUu7KirvLMQAB1knhXMk27IkfMe37pJLqd0YFXlkZT1gucGvSUotQSfIpe5afQ3tCKLaOZZFQPDJGpYgAuXjIXJ6SFNc2PhKVHRcfuSpvU+ghWAXixQMWDSA9zQMM0COF3dJEpkkdURd7MxCqB2k04xcnZbgfJ+1bhXnmdSCryysp6w0jEHyIr1MItRSfJHLJ6mm+gfaESm6iaRRJIYmRSQC4UOG0jpIyNw66zek4SeWVtFcnTe5rzVlFhR/Styc+FWhkQZmttUiY4smPjE7cgAgdaiu3BVurqWezIyV0R3oi5Ocxb/CXHxlyAV/JhG9fpe13aanjq2aeRbL1IxRfGriGUb0t30aWDxs6h5Gj0JkajhwScccAA767cDBuqmloiMjENQ6xWzYgajsbakb7HtIEdS8ckxkQEal+MkKkjqIkBBrgdOSxMpNaWX0MvpiX+zCPeWD0c2uq71dEaMfE4UfWfKqcdK1O3NnJ0NTzYjNyQ45Vw6bqT8rDD9YfeDWUtjvxcctVkFNaoxyyKx4ZIB3dW+pxnKOiZQpNbM6RbKt9EkkgjRIgpY80XPrMFGEQEneRw66shOrOWWLd/EvownVbWa1if52wFuqNbSKyhcyts+4Vdx3lmMW4Y6TVsY1lK+ZP/8AS+5pOm+qyX15nVOT8TAMkETqwDK6orKykZDA43ggipdc9mzidOqnxLRBsK0ZVPwaDeAf8NOkd1cbq1E7XZqQtKKZHDYUasdNvGME4IjXr7qs61vdleV3Hq27DcF3dnAeVRzIeVi40J4A0mwSPXthIpVkDqdxUgEHvBozWd0NIarsG2/Fof2afdUutnzfxCx0XYFt+LQ7v+2n3UutnzZKw52ltCOCJ5pSVjjGWIBYgZxnSu88ajGDnJRjuwI48rrcb2W6UDizWl0qqOtmMeAO01Z7NPu/9o/cdydglDKGUhlYAhgcgg7wQekVQ1bRjOlIAoA4XNusilHVXU4yrAMDg5GQe0A1JNp3Qhj/AGBa/i0H7NPuqfWz5sLHsOxoFYOkESsN6sqKCO0ECk6kno2xWHRQ0rhY5lSeincVjkyY3Yx1DGPKncQmSMjiCKE0JpjG52VHKdTwo5G4FlU7uoE1NTcdExWbO2zeTlv6xa2i6AMxr91RnWnwbJQjzKVy+hiS5CQxxpoQatChcljnBxx3afOtLBZnC8nxPN9NVL1lBcF82WX0Z2WmB5SN8jYH5qbvrLeVcuPneajyO/oSllpOfN+gnl/a+tHJ1gofD1h9bVxRL+kIaqXkVGpGaFxn4Nc4xnm0xnhn4RDjNXYf3q8/RnZgu2/D6ouMcl+6TJbvZ61LAhknwHbJO8nhnPDdUY9TdZr28jSpyTuo8Hr4kPYlTHsnmwQqvOoDYLBksrgPkjcfXUndu4V0u96l+S/7L6BK9m/zYmWkDvs7OCUuJB//ACTkfZ5VU1ZVPBeqK8NLNBdxD7N2fGz3JaxSf/q7oc4xhGcSndh/W3VZOcko2m1oufIush9t/YcUjWsKAQCKSd4mjGBG6Jzitp4MNW8rwNQp1ZLNJ63SuMUdoc48EUyqtxFcwl0+ScrJpmiJ4o2PA5B4UsuVNx2af+GCGXKuSO4lMDSaDaoJlOGI+FuMwZ0jeEUamU8edWp0c0FmS308uPx+gu4lJJ2v7KOWAZ5xo3kiLmPUEYiaAuPZOoEY4HTg7iarsqVRxl8d/Bj3GkEdvBJEz7Oa1+MRFmjMWgO50IsnMvkqWYDBBGSO+pNzmmlO/c7/ACuCsuA+9IH+W3fXzR/eWoYb30fEHsxxM20WBXTZISCNWuaTTnp0GNQ3dkVFKiv5fBL6j1K/d7EjiuLC25j4WsVncIFbQCdElsA51kLuyfpV0RquUJzvlvJfUVtiQ5Mwg3TtDb/BEhDwzRalzJI3NtG/NpldIXOHzk6sdFV1m8izSzN6p8vzkNbkRtrasRuHvQxL2UgjiQBzriXK3R3DBLa3C9sQ4ZJq2nCSh1fCWr8eH53ie9ywbWZbi6t4GbNvJBJPpBwJyrIFBI9pFV9RXp1DO4YqiF4Qclve3gNj235PWsbq8UKRMp3c38UG9UjS6qQJBvJwc8Kg602rN38df8AkiE2tyetBc2SrbwhXkmDAIMMFtpGAbr3gHf1VdCtUyS/U9l6oVkOXsYor6xWKNEUR35CqMDJ+DkkDoySfOo55SpTbfGP1BJXXmN9h7NhuYVuLmNJ5ZTIWMgDiPDsvMop3IFCgEAbyMnJqU5yhLLF2Sttx7xMlZFis4JHAKxRhpWQMWxpUYRFJ9XO7CjpaqlmqSS4vQZW9gXCRXCjnNT36lptzALdKTIApZRhSjMg/RLuyTXRUTlHbSO3h+a+YrD/aGy256V5rRbtHKmEl4sxII1Bj5qbAX1gxyvHUM1CNT9KUZW576+aCxM8kZodEqRRSQGJ8SQyEHmyUVhowzKEKkMApxvO4VTXUrpt3vxJqxmu1rg3N07LvMj4XtGdK+4CtinHq6aT4I8TiJvEYhuPF6eiNg2ZZiGJI14IoHfjifPNYVSbnJyfE9nRpKlTUFwQ15S2XO27qPaHrL3rv+rI8aS3IYmnnptGZCpmEdopE5uSORCyyhQcMUYaXD7mAyN6jyqUJuElJF9Ct1Tbte5IrdxGKRpnvSq80uhLlizc9IsQAyVwNTqOPTVtOUpSslH4cte80aGJ626a27x9crEqRxyQXFtFEU5liFQQMMohEsUjFM6ipLDB1EHjU03dtNNvfv8mkW5ZKTafkOYpUiuVBjvbqaOMOMtEyxiQsh0gug1ZVlzpJxnfvqLTlDdJeevqTi9Ezts7ZmrnmVb63y5lKvIih3lLM5UIWA4cN3EVGc9r5Xw48PgS4EXtK+aG8swzM8CrIzu51OrXEnMoWbgU1Mo4bgashFSpy5/bUV7nblkoSOOYIDdQOxts8NegtIG6TGEV2Iz0deKVDVuP7Xv8AnO4kSWw5BHaiVmYa0N1M2eLOgkc7zuAxgAncMCq6izTsvBDucNkW1rdwmVUmVZpnl0uzRyRTJmNioRsxsccM79Wek1KbnTllbWitzTW/mGjOXJxre7HOiS6kMMmBHcOPi3AysnNpubccqzZ6x106qlT0sldcOIXuO9q3UE9sUlSbm55vgpC6FbUJChOdW5NSHfx7KjBShO6tdK49CV2herEAzBmDSRx+rpJzIwRSckbskZx5VVGObReIETcXyG8Zlt7qWW2VoSyc1zeJgkhGGkBOdMZ8KtUX1dnJJPXjw05BxPbmaNRLeyQ3MDonMFfixJKpIKaVViGbXKVXfnOR07xJu1NNPjx0/Lah3j/YUkItITDkQCJSusjIQL8s8MgZz41XUUs7vvcEV+EQPbxRxWt7LBEdUE6lVdepoWMiyacEjhgqcbxV7zKTbkk3uvvpYDtpjBjmMV9dqFEsbuVxGfW/0XaPDgLnJUkZpa6xvGPB/wCdQFttiOZIrxre7WOCOS5RzzQVlaE/JEhJJRjgHHnijq5RbpqSu3bjz8OYX4kncpHlLphJmCKVlAIzplRWdSucFsIvT0caqTesFxa+QEPfCJZl5lb1ZLmMzsLdo1VgNILOkj6Vf11yV454nFWxzOP6stlprf6IBdpb27HmTDPE+tLoiU+vO0LLh2kDOJNLaMqSMDTuxihua/VdPhpwv8LCZ32teQSSx2kxlLy6JUKkAI8bNJGNZOVc8yxAA3hD1GowjKMXOPDT46P1BHWPZavKzRvNC0h1OYpSAxx7RRgy54bwAaTm1HWztzQk7sRt5I7Gzl5vVrnYguzF3d3GCzO284Vd3QAABjdUqGatVV9kcnSNdUcO3xei8yv+jnZOuYzMPVi3L2ufuGfMV146rljkXEyOhsNnqOq9lt4ml1knpwoAzLlJs/mZ2UD1W9Ze4nh4HPuqaMLE0urqNcNyLpnOdmU/B5TgkB7MnAJO69hc7hv3KjHwNX4f3nlL/qzuwK/U3+blo5VbQiuIZI7fMsssckKqEfT8apXVI5GERcliSejdk4FOhGUJJy0Safw5d5ozinJSQyvmVbw6p5YgLW3UOhwJCskucsY234w361Sj7va+r/N0F7q6LXsC+idObjlaVowupmzq9YtgsdIBPqngOiuWrCSd2rXLIvQhtq2SSXkkTjMclk6MN/B59+D0EAkjp3VdCTUFJb5voRasRlra3DRTvdj14Lee2iP+4Ah5y43dMgWEAAfJbrqxuF0ocWm/ovLUDo4eS3s7aPGZIoZJdYYKIYFQsjYGcu+lcdQakrKUpPm0vF/YB3YGSG9bndGi8+MUx69KzwqqtnVw1x6ezMfWajK0qem8fR/ZhxG+ztnOba1nt8LcxxBRqyFmQMdUEvUM+y3FW7CQZSmlOUZbX+HevzUBvbXDSWEc3NSDRfNM8ZXMiILpyx0LnVgMDuzkcKlKKVVxuuza/DYfAk77akNxzcVvIJXM8DHQGIRY5BIzOcYQYU8enAquMJQu5K2j+YjnaWJe7vm56eL4yEYjZVB/6dBn1lOd4I3dVDlaEVZPR+ozrtESSXEMMRVhaqk0jS6sO5BSEEqPWYYaQ9R0ddKNlByfHRW+f2+IEa1hMY77Z7aA08ck1uV1c3iYnnItR3j4xWbHVLu4brFOKcKvJ2fPTZ/D0FbdEvByot9I5wtDIB60DI/OqRxVUUHXw3Fcg9FVOhPhqufD+vMLj83BeEuyPHqjc6HxrX1TxA8Kha0rbjISxtXfY8cSj132ekYU7jrNsF0nPA6t1XzkliHLhmv8xcAn29A9uyKxMrQlBBpfntZi0aDERkHVu37u2kqUlK72vvw35geXtkzXdsvOSxlLSUEx6Rkh4RpJZWHyW8qIyShLRPVb+YMNnR81cTC4eSRlQvDM+D/0zEGRAqKFWRWQA7ssNJHSATd4rKrc138PIBl8AuZ4HkXmVluHS6j1c4HjMek26HG4YVFBHD1m6zU80IyS1stHt5gW7k5crNCs6grzoBKkYKH5SEHgQ2RXLVTjLK+BKK4lG5aXrXV2sEXrBDoUdbn2j3Dh4GtLCQVKlnlx9DzHSVWWJxCow4aefE0DYuzVt4UiX5I3nrY7yfOsyrUdSbkz0WGoRoU1TjwH1Vl4UAQnKvZfPQ5UevH6y9o+UviPeBTTOXF0eshpujOamYh1guXTOh2XPHSSM+VBKM5R2di3cjtqmQPBKxYnJUsckg+0uT1cfGovTVGjg62dOnPUVdmSJimtgBw9Y+z0V1xyyV7FVTPTlluzvsvajKwDsSp3bznHbUalJNaFlDEOMrSehYZ49SkddcqdmaTV0QshZWwSQV3Du7KuVmil3TPeeY8WPmaLILsUkpHAkeNFguL5w8cmlYdxXOnrNKw7izKTxJosFwMhPSaLDuemQ9dFguHOHrosFw509Z86LBcRrxwosK4lnzx307CPDM3WfOiyC7OZlOMZOOrNOwrieeYcCR4mnZCuOdnwFm1sTgcO0/dUJuysicFfU4crttC2gJB+MfKoO3G9vD7qnhqPWz7luc3SGLWHpNrd6IieQPJ8xr8IlB5xx6oPFVPSe0/V31fjK+Z5I7I4+icE6a66fae3h/Zcq4DaCgAoAKAKDyw2NzT86g+Lc7/yXP2H76mmZGMoZJZ1s/UrlM4TrbTtG6upwynIoJRk4tSXA0HUt3Asie2Ojqb5Sn+uqnTnkfca8ksRTUo7/mhBEdB6K7DOJzYm0uEbnsU/Ya5qtP8Acjuw1f8AZLyJS8tQ46iOBqmMrHbKNyGdCpwRgirk7lL0PQaAFA0hiw1AHoNIZ7qoA91UAGqgDzVQB4TTASWoEIJpiEk0Ad7K0L7zuX6+wVGUrEoxuSdzOkSF2IVEGSeoCq4xcnZbsnOcacXKWiRT9k7Pa/n+FzgiFTiGM9IB3EjqzvPWewV3VKioQ6qG/FmNQoyxlb2ir2V2V+fnkXes83AoAKACgAoA5XNusilHGVYYIoIyipKzM127shreTSd6H2G6x1HtFTTuYdeg6UrcOBG0yglOT+2DbyZ4o2A4+0dopNXOjD13Slfg9y5bSshKoliwcjO75Q6x21ZSqW0ZoV6KqLPD/JBV1GeTmytr8EkPYG+w/fXNUpcYndQxX7Z/Elri3Vxv8DVCbR3NJkTcWrJx3jr/AK4VcpJlLi0cQ1MQoNQAoNSA91UDDVQAaqADVQAktTEeFqAE5zTAf2mzul/L76rlPkTjDmSLMFBJwABk9AAFVbssbSV2VyS3a/cF8raIcqvAzkfKI6E6uvjXWpKgrLten9mc4PGSvL3a2/8At3+HqWNFAAAGANwA4AVybmikkrIVQMKACgAoAKACgBttCxSZCkgyD5g9BB6DQQqU41I5ZGcba2O9u+G3qfZfoPf1HsqadzEr0JUnZ7cGR1MoJvk5t427aWyYid46VPzl+0UmrnXhsS6Ts9i3Xlgk6iSIjLDORwb7jU6dVx0Z3VaEaqzw/wAkDLGVOGGCOg11Jp6oz5RcXZj3Z+1Gj3H1l6ukdxqudJSL6WIlT03RYLW8SQeqc9YPHyrllBx3NGnVjUWjOc+zlO9fVPu8qam0NwTGEtm69GR1jf7qsUkytxaOGakRPdVIYaqADVQAFqYHqKW4AnupbBuO4dmsfaOPeag5rgTUHxHttEi7l3npPH3/AGVBtvclG3Ac1EmMp7TnT8Z7AO5OhiOl+sfk8OvPRNSy7b8ymVPrH+rblz8fsPBUC49oAKACgAoAKACgAoAKAON1bLIpR1DKeINBGUFJWkUTbvJh4cvHl4/+S946R2ippmRXwkqesdV6FfpnGSWxdtSW7er6yH2kPA9o6j20mrl9HESpPTbkXm1u4LxN3EcQdzr/AF5URlKOxqxlSxEfy6GF5sZ13r649/l0+FdEaye5yVMLKPZ1RG5IPSCPAirdzm1TJG221Iu5sOO3cfOqpUYvY6YYucd9SUg23GeOVPaPtFUujJbHVHF03voOhJG/SreRqFpIvU4S2aPGsYz8nyzRnY8iEf2anb5087F1aAbPjHX50Z2GSIljAnEoO/efKmlNkXOnHdo5jaoO6JGc9g0jzPCn1TWsnYr9pT0gmzskDtvlbA+Ym4eLcTScorsk1Ccu2/JDtFAGAMAdFVlqSWiPaBhQAUAFABQAUAFABQAUAFABQAUAFAFf2xyWjlyyfFv2D1Se1ftFNM462DhPVaMpu0tjzQH4xDj5w3qfHo8akmZlWhOn2l5jOGVlIZSVI4EHB86ZUm07otOyuWRGFnXUPnrx8V6fCouJoUse1pNeZZYZYLkZUq/uYeHEUKUo7HauqrLgxvPsBT7DEdh3irVXfEplgovssZSbDkHAqfHH11Yq8Sl4OotrHBtlTD5HkV++pdbDmVvDVVwPVsZxwVx44+2jPAFRrcEzsthcH5w73/nUesp/iJqjXfP4nZNiSH23+tvrqLrRWyLFhJvtMe2+xI145Y9vDyFVutJl0MJTjvqSCIAMAADqG6qm7nSkkrIVQMKACgAoAKACgAoAKACgAoAKACgAoAKACgAoA8YZ3GgCF2hyXgkyQvNt1puH0eFO7OWpg6c+FvAr95yMlX/DZXHUfVP3e+nmOOeAmuy7kRLsq4iOTHIpHSuT5MtO5zOjVhwf54Dy15T3MW5m1AdEg3+e40WRZHF1YaN38SXtuW6/6kRHarA+44pZTpj0gv3R+BIR8rrY8Sy96n7M0srLljqX4juvKe1P+qPot91FmT9so/y9RxFtiJvYLt3RyH36aLE1Xg9vRjyKTPQR37vdSLU7nSgYUAFABQAUAFABQAUAFABQAUAFABQAUAFABQAUAFABQAUAFABQBFbX9k0znq7FD2jxNSRk1Nxra8aZXDcueweFQZqYcs6cKR2o9oGFABQAUAFABQAUAFABQAUAFAB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7590" name="AutoShape 6" descr="data:image/jpeg;base64,/9j/4AAQSkZJRgABAQAAAQABAAD/2wCEAAkGBxQTEhUUEhQVFRUUGBUXFxYYGBgXGBcXFRUXFxcXGBQYHSggGBwlGxQUITEhJSkrLi4uFx8zODMsNygtLiwBCgoKDg0OGxAQGywkICQsLCwsLCwsLCwsLCwsLCwsLC8sLCwsLCwsLCwsLCwsLCwsLCwsLCwsLCwsLCwsLCwsLP/AABEIAOEA4AMBEQACEQEDEQH/xAAcAAABBQEBAQAAAAAAAAAAAAAAAgQFBgcDAQj/xABPEAACAQMBAwgECAsHAgUFAAABAgMABBESBSExBhNBUWFxgZEHIjKhFCNCUpKxwdE0VGJyc4KTsrPh8BUWMzVDU6IkY3SjtNLxFyUmRKT/xAAaAQACAwEBAAAAAAAAAAAAAAAAAQIDBQQG/8QAOhEAAgECBAIHBwQBBAIDAAAAAAECAxEEEiExQVEFEzJhcYGxFDORocHR8CJCUuHxFSMksjSSQ2KC/9oADAMBAAIRAxEAPwDcaACgAoAKACgAoAKACgAoAZ7Q2pDAMyyKnYTvPco3mpwpTn2UU1sRSpK85JFXv/SFEu6GNn7W9Ufaa7IYCT7TsZVXpulHSEW/kV+75dXT+yUjH5K5Pm2a6o4Gkt9TNqdM4iW1l4L7kTcbeuX9qeTwYj3DFXxoU1tFHJPG4ie838bDKSdm9pmPeSfrqxRS2RzyqSluznTInWO5dfZdl7mI+o1Fxi90TjVnHZtD+35Q3SezPJ4nV+9mq5Yek94o6IY/EQ2m/X1Jez5e3K+2I5B2jSfNd3uqiWBpva6O2n01Xj2kmWLZ/L+B8CVWiPX7S+Y3+6uWeAmuzqaVHpqjPSacfmiz2d5HKuqN1cdanP8A8VxyhKLtJGpTqwqK8Hc71EsCgAoAKACgAoAKACgAoAKACgAoAKACgAoAjtsbbhtlzK+CeCjezdy/bwq2lRnUf6Uc2IxdLDq835cSg7Z5czS5WEc0h3ZG9z49Hh51pUsDCOstX8jz2J6Yq1NKf6V8yMtOTl3OdQjf1t5dzpz25beauliKVPS/wOangMTWebK/F/2T1n6O5D/iyqvYoLe84rml0hH9qO+n0HP98vgPl5E2af4k7HvdFHljPvql4+o9kjoXQ+Gj2pP4oWNh7LXiynvlb7DUPbK3P5FnsGAW/q/uKGyNldaftH/91L2utz+SH7F0f3fF/cP7r7Of2Xx+bL/7s1JY2sv8CfRuClt6/c4zejyIjMczjq1BWHmMVZHpCXFIql0HSfZk/kyHveQNwm+MpIOw6W8ju99dEMfTe+hxVeha8ey0/l+fErt9s6WE4ljZO8bvA8DXVCpCfZdzNq4erS7cWhrUyk621y8bBo2KMOlTg1GUVJWaJ06kqcs0HZlw2Ly+dcLcrrX56jDDvHBvDFcNXAJ6w0NrDdNSWlZXXNbl82dtGOdNcThh2cR2EcQe+s2dOUHaSPQUa1OtHNB3Q6qBaFABQAUAFABQAUAFABQAUAFAHhNAFL5Qcsjq5mzHOOd2sDIz1IPlHt4d9d9HB6Z6uiMTF9KPN1WHV3z+xHWPIuWQmW9l0Z3tvBfxY7l99WzxsILLTX2Oal0TUqPrMRK3qSce0LG03QR844+Vx/8AMb7K4qlWpU7TO6DwuG0pxu+f9jG85Xzv7GmMdgyfM/dVeVEZ46pLbQh7m/lk9uR27Cxx5cKZyyqTl2mxtigge0AFABigBcMzKcozKfySR9VA1Jx2ZK2vKa5T5esdTjPv3H30rI6IYurHjfxJu05Yow0zx4B4kesvip3/AF0rNao6446MlaovqF1yXs7sF4GCN1pw/WjPD3V008ZUho9Smr0bhsQs1PR932KbtvkvPbZLLrQfLXeP1hxX6q0aWKhU0Wj5GHiuja1DVq65ohK6TgHNhfSQuHiYqw6unsI6RUJ04zVpIto150ZZoOzNI5McsUnxHLiOXo+a5/JJ4HsNZOIwkqf6o6o9PgelIV/0T0l8n4FqrjNYKACgAoAKACgAoAKACgBEsoUFmIAAySeAAppNuyFKSirvYp93LPtElYiYrQe1IdxlxxwPm/0equ6Khh9Zay5cjGqSq455Yfpp8Xz/AKEf2jbWSmO0QPJwaQ79462+V3DArnqVZ1XeTJxlQwqy0Vd8/wC/sV/aG0pZjmRyeocFHctQOWpVnUf6mNKCsKACgAoAKACgAoAKACgAoAXDKyEMpKsOBBwfOgcW4u6LPsnlgw9W4Gpfngb/ABXp8KjY76OOa0qfE67X5JwXS87asqsd+72GPaPkn+sV10cZKGk9V8yvFdGUsQs9HR/J/Yz6/sZIXKSqVYdB6e0HpHbWrCcZq8WearUZ0pZZqzG9TKy98j+WONMNy27cEkPuVz9vnWbisJ++HwPQ9HdKbUqz8H9/uaBWYehCgAoAKACgAoAKAPGYAZO4DiaAbsVzabLMOcuCUtUOVTgZz0Mw46epeJ4muhS6pWj2ufL+zOqpVv1VNKa4fy8e7kit7a5QPN6iDm4huCDdkDhqx9Q3VV3s5a2Jc/0x0jyIamcoUAFABQAuGFnOlFLHqAyfdQSjFydkTllySnfe2mMflHJ8h99K51QwVSW+hM23ImMe3I7d2FH2mlmOmPR8P3NkhFyXtl/0897MftpXZesHRXA7jYFt/sp5UXZL2al/FHjbAtj/AKKeWKLsPZqX8UNpuSls3yCvcx+2i7IPBUnwI655EL/pysOxgD7xinmKJdHr9sviQt7yXuI94UOOtDn/AInfTujlng6seF/AhnUg4III4g7j5UzmatoOtnbRkgbVG2OsfJbsIosTp1ZU3eJb0lt9oxc3INMgH6yn5yN0js86lTqypO8TQkqONhlmtfmvAz/b+w5LV9LjKn2HHBh9h7K2aNeNVXR5nGYOeGnaW3B8yLq45C98huVONNvO27hG56+hCfqPhWbi8L++Hmeh6L6R2o1X4P6fY0Csw9CFABQAUAFABQBH7buo449Up9X5vS56F7v6O6pRbWxRXlGMbz25czO9rbUe4fU53D2VHBR2dvbUrGPWrSqyuxlQUhQAUAdba3aRgqKWY9A/rdQSjFydoq5bNlcjeDXDfqLw8W6fCouRo0sBxqPyLTa2iRjTGqqOwY8+uomhGEYK0VY70EjxmA4nFADaS/QdOe7f76koMg5o4ttQdCnzqXVi6wQdqn5vv/lT6sXWdx6Nq/k+/wDlS6sOs7jou016QR76XVsfWIcRXSNwYfV9dRcWiakmcr/ZsUwxIgbt6R3NxFK5CpShUX6kVHa3I91y0B1j5hwGHceDVJSM6tgZLWGvcVtWaNsjKup7iCKkcKvF8mi6bN2hFfRGC4A147s4+WnUw/rdRCcqcs0TShOGKg6dRa/mqKDyh2K9rKUbep3o/Qw+8dIrboVlVjdeZ5nGYSWGqZXtwfMi6uOQ1HkNyh5+PmpD8bGOPz14au8bgaxsXh+rlmWzPWdF47r4ZJ9pfNFqrjNYKACgAoA43l0sSM7nCqMn7h20EZzUI5mZntnajXEhdtwG5V6FH39ZqaVjCrVnVld+QwplIUAFAEtsPYMlwc+zGOLn6lHSaTdjpoYaVXuXMv8As7ZscC6Y1A62PE9pNR3NenShTVogb7UdMQ1kcTwUd7dPhUsltZaC667tDX0Fn1RmRs+4eA6fHNLfRIla2smM59pE7kGO08fKpqnzE58hm7FuJJ76nsQ3PAtAHumgA00AGmgA00AJK0wO0Ny68Du6jvFRcUxqTRIW+0Fbc3qn3edVuDWxYppnDbGw47gesNL9Djj4/OHZUU7FdbDwqrXfmUHaOz5baQasgg5RxwOOkHr7KluY9SlOjLXyZaYJI9o2xjkwJV6epuh17D0jwqdKo6UsyO1qGNouE9/zUzW/s3hkaOQYZDg/YR2EYNbkJqcVJHk61KVKbhLdHuzr14ZFkQ4ZTnv6wewjdRUgpxcWOhWlRmpx3RtGzL5Z4klT2XGe48CD2g5FYFSDhJxZ7ijWjWpqcdmOqgWhQAUAZ7yt2zz0mhD8Wh+k3Se4cB41NIxsXX6yWVbIgKZxhQAUAT/Jrk+ZzrkyIgfFz1Ds6zSbOzDYbrHmlt6l4mmjhQcFUDCqOzoApRi5PQ1JzhSiMIlkuN7ZSLoUcW7z1Va3GnotWc8VOvrLSPqO57hYhpQDI6BwHfVai5as6bqCsiMkcscscmrUrFbdwC0AKC0AKC0hnumgA00AGmgA00AJK0CEkUwElaYDi1vGTcd69XV3VCUUyUZND+4gjnjKsAynzB6x1EVVqmSlCNSNnsUS9s5bGdXU5XPqt0MOlG7cffUtzJnCeGqJrb80JDlhs5bu3W6hHrIMt1lB7QPapz7668HWySyPZ+ouksPHEUVWhuvT+jOq1zzBdvRttbS7W7H1XyydjDiPEb/Cs7H0rrOjd6FxNpOi9nqvE0Wss9KFAEDyu2pzMOlT68m4di/Kb7PGmkcmMrdXCy3ZnlTMUKACgCX5N7GNxJv3RrjUevqUdppN2OnDUOtlrsty+3dykCAAAYGFUbuH1CiEHJmtUqRpR9ERlhatO3OS+z0Dr7B2VdOSgssTkpU5VpZ57ElfXekaV4/uiqYxvqztlK2iIsCrSsUBQAsLSGKAoGKApAe6aAPdNAw00AeFaBCSKAPCtMQgigQgimAu3nKHI8R10mrjTsSVxBHcRFWGVbzB6x1EVS9GTnCNSNmVrYLNa3DW0u9JPYJ4E9BHfwI6xTeupwUG6NR0pbPYp3KzZPwa4ZQPUb1k/NPR4HI8q28NV6ynfjxPPdI4bqKzS2eqIu0uGjdXQ4ZCGHeDV0oqSaZyU6jpzU47o2+yuRLGki8HUMPEV56cXGTi+B7ynUVSCmuJ3qJMzDlDtDn52cH1R6q/mjp8Tk+NTSsYOIq9ZUb4cCNplAUAdrO2aR1RN7McD7SewDfQThBzkoriaVbwpawBRwUeLMenvJqMU5OxtpRoU/D5kPbxtcS5bhxPYOgCuqTVOOhwwjKvUuyfuphGgCjsUVyxWZ6mk7RVkQ/HeemrioWooAWBSGLApDFgUDFAUgPcUAGmgYYoA8xQI8IoAQRTEJIpgIYUCObCmI62dxobsPH76Uo3Q4ysztyg2Zz8Xq7pE9aNu0b8Z6ju91Up2FiKPWR03WxXuVUXwqxWcDEkJ9YdIx6si+eD4V2YKpkqZeDMzpGn7RhVUW8d/qZ3WweYNO9G99rtzGTviY4/NbePfqrHx0LVM3M9V0NWz0Mj/a/kS/Ki95q3cj2m9Re9v5ZPhXGjQxVTJTb8jFeWBkSLnY5ZEKlVKqcKQzYzjr3+6tDBZJTySincysPlcsrVym/25c/78n0q1fZqP8UdvVU+SD+3Ln/fk+lR7NR/ig6qnyR1t+Ut4h1JcyqeGQ2/FHs1H+CJRhGDvFHaXlfft7V5Oe9/5U1h6S2iiUv1doXa8tNoR+xeTDvKsPJgaUsNRlvFBD9HZLJsb0q3IcC8AmTcC6gJIo68D1W7sCuepgIW/Rp6Esze5rOz7tJo1liYOjgMrDpB/rhWXKLi7PckdLu2MiMgd4ywxrQ4de1T11GLs72uMwXanKbaEM0sXw64PNu6Z1YzpYjOPCtyFCjKKlkWpBtjb++W0Px24+n/ACqXs1H+KFmZ7/fPaH47cfT/AJUezUf4oeZh/fPaH47cfT/lR7NR/ggzMUnLbaI//dn8WB9xFHstH+KDMyb2P6Vb6IjnSlwvSGARvB0G7xBqmpgKUuzoNTZsPJblHDfw87ATuOHRvbjbGcMPqPA1k1qMqUssixO4/wBo2ZljaMSSRFsASRnS6nIOVJ7vLNVxlld7X8R2Pni95WbQjkkj+HXB5t3TOvjoYrn3Vvxw9FpPIilyaOP98tofjtx9P+VP2aj/ABQZmbL6N5mlsUlkuJJ3kyXLtq0MpKlF6gMCsjFpRquKVkia2LMRXOM5sKBHKRMgjeMgjI3EZ6Qeg1JCML21ysvIriWOC/uWiR2VCXySBu44378jwrap4elKCcoK4szRGjlbfYYfC58PnUNW5sjBzu6RU1hqK1yohwa57kzye1tGJHkZy2dxO4AMRu7d1Oe55npHJGr1cIpW5cdDQfRtdablk6JEPmpBHu1Vn4+N6d+TOjoWplruPNen4ya5f3WWjj6gXPicD6jWVE1ukJ6qPmZty1/BH/Oj/iLXdgPfrwfoc2G94vP0M7rdNEu/JXknDcxw5Da5Djc2B7RGcdwrKxOMqU6jirWRyyqz6zJEvu1fRZs6JMgTajuHxp8Tj+uNVU8dWk+HwOvENU46bjXZPouspXwRLpAyfjD4f12VOpjqsVpb4FOHlKpLXYb8rvRJAkRe0kkWQAkI51q+kZxnGVPUe2ih0hNytNaHVOCRjorXKjW/Qlfs0VxATkRMjr2CXUGHmmfGsrpCCUlLn9CcTTkFZpM+aeVH4Zc/ppf3zXoqPu4+CKnuS/o12BDe3bQz6tAhd/VbSdSvGBvHRhzVWLqypU80ef3HFXNPHom2f1TftTWb/qFbu+BZkR7/APSXZ/VN+1NH+oVu74DyI4XnoesmUiN5426G1Bx4qw3+Ypx6Rqp6pMXVox3lDsaSzuJLeXBZCN44MpGVYZ6CK16VRVIKaKmrMnvRTtdoNoxLn1LjMTjoOQSh7wwHmaoxtNTot8VqSg9T6IA3isAuPlXbn4Tcfp5/4rV6en2I+C9DnluMqmI0H0PcouZuDayH4u5xozwWYDd9Ibu8LXBj6OaGdbr0/onB8DamFY5M5sKYioeknlD8EtCEOJp8xx44qMeu/gD5kV14Sj1k9dkRZg4FbZAKAL7sW202lu3RIrt4rNIhH/Eedc7lecly+yPOdK08tfNzS+30J/krPou4D+WB9L1ftqjExzUpIo6PnkxMH3+pN8qptV1J+SQo/VA+3NYi2NrFyvVZTOWv4I/50f8AEWu3Ae/Xg/QWG94vP0M7rdNE2b0QPEI0eSSNebVsBnUHUzEcCerPnWBjYydZ2RVRheu5PgWzbe14nk3TRYUYHxid56f6xSpU5KOxDFScp6cCQ2DfwJGSZogWOf8AETgNw6e+qq0ZOVrM6cJHLC74kHyx5aWsKueejkdVISNHV2ZiN25ScDJ4mrsPhakraW7yyb1PnnPXxrfKjXvQnsxkhnuGBAmZFTtWLVlu7U5H6tZPSM05KHL6k4o01BWcyZ80cqPwy5/TS/vmvRUfdx8EVPctfoR/zF//AA0v8SGubpH3PmvRk6e5u4FYZaKApDFYoA+cvSptaO52jI8LBkRUi1DeGKZ1EEcRliM9legwVNwopS8SibuyO5CwGTaNoq8TMh8Fy59ymrMS7UZPuFHc+ngN9ebOg+UtufhVx+nn/itXqKfYj4L0OaW45sdiNLZ3FymT8GeIOP8AtyBst4MF8CajKqo1IwfG4JXVyLjcqQynDKQQRxBByCO4gVZo9GI+j+Rm3he2kc27XjTKB0SL7XgdxHYa8/iKXVVHH4eBcndEvIQASTgDeSeAA4k1SB878ueUBvbt5Afil9SIfkD5XexyfEdVegw1HqqaXHiVNjWx2Kz2txdHISEoi/lO7qD4BT5kVKVVKcYcWFiJq0Rqmz4P/s9g/U1yvnPIfsNcCl/yZrw9EZHTEP8AbhLxRxsZNMsbfNdD5MDVs1eLRiUZZakX3omr+TVLI3W7n/kawDcqO82+9lb5a/gj/nR/xFrswHv14P0LcN7xefoZ3W6aIhtPTj3U9QDSvUvuouwPML+T7qNR3FrjoxSEP9ivbiZTdLI8IPrLGQGPnxHYCD21Cpny/o37xo+i9gXcEsEbWpUw4CoF3BQu7Tp+SR1GvP1YzjJqe5YiUSqiR8zcqPwy5/TS/vmvR0fdx8EUvcabP2hLA2uCR4nwV1IdJ0kgkZHRkDyqcoRkrSVxXJH+91/+OXH7Q1X7PS/ih5nzD+99/wDjlx+0NHs9H+KDM+Y2vNvXUo0y3M7g8QZGwe8Z31KNGnHaK+AZmRwHADjwAHE9gFWCNr9D/Id4P+suUKSMpWGNhhkVvadh8liN2OIGeusbH4pT/wBuD04l9OFtWakBvrMLD5Q27+FXH6ef+K1epp9iPgvQ5Zbmm+gyBZIb5HAZXMKsDwKskgI8jWb0k2pQa7yynszO+VmwmsrqWBuCnMbfOjbeh8tx7Qa0KFVVYKS/GVyVmT/oo5RfBrvmnOIrnShzwWQZ5tuzOdJ7x1VRjaPWU8y3XoSgy7+l/lFzFuLZD8ZcghutYhub6WdP0q4sBRzzzvZeo5OxjNjaPNIkUYy8jKijtY4z3DiewGteUlFOT4FaNf5abIS12K0EfBOayfnMZVLMe8kmsrD1HUxGZ9/oTexjNa5A2HZMeeT1ofmzSe+WcfaKzL/8yXgvRGf0tG+FT5S+5DpxHeK6meaW5Mk1583SB5a/gj/nR/xFrswHv14P0L8N7xefoZ3W6aJvXILZ0J2NE7RRsxVhqKKTvkI4kVh4iUvaWrkqjtRbHEGyoSyjmYt5A9hevupucktzPi25JXLZPsS2Csfg8O4H/TTq7q4VUnfdmw0rFU2lyQsp1Ie3jBPB0AR17Qy49+6uuGIqQ2ZRYwrbmzjbXE0BOTE5XPWOKnxBBrbpzzwUuZBlw9De1WjvGgydE6E46A8YyGA69OoeXVXJj6adPNxROLNwSsUsPmXlT+G3P6aX9816Oh7uPgil7kz6MdgQ3t40NwGKCF3AVih1K8YG8djndVWMqypU80d7/clBJs1MeibZv+3L+2f76y/9Qr818EW5EKHok2b/ALcv7Z/vo/1CvzXwDJE6x+ibZg4xSHvml+xhSfSFfn8kPJEn9jckbK1Oq3to0b52NT/TbLe+qKmIq1O1JsaikTRqkkeUCPk7bv4Vcfp5/wCK1epp9iPgvQ5ZbmpegP2Lz8+D92SszpPePmWU+JJ+mPk5z9sLlB8ZbAk44tCcax+rjV51VgK2SeR7P1HNXRhg7PP7a2yke7Y2rLcymWdtTlVXPAAIuAAPM95NQp04045Y7DbuaP6HOTu5r2Qccxw56s4kf3aR3Gs/H1v/AI15koriWL0qf5bN+dF/EWufBe+Xn6BLYwmtsgbRsIf/AI5B+kf/ANTLWVL/AM1+H0RydJ/+G/H6kJZpqkRetlHmwFdc3aLZ5elHNOK70SrDBx1VgG2QPLX8Ef8AOj/iLXZgPfrwfoX4b3i8/Qzut00TeeQ95GNjW6mRA2/ILKD/AIjHgTWJXi/aZOwq/ubEhZ3kfOJ8ZH7S/LXr76jKLyvQ4qaedeJabraUOhvjouB+WvV31xxhK+zNiT0KrtLlRaQKWkuI92/SrB3PYFUk5rqhQqTdkii5g23tpG5uZpyMc65YDqHBR4KBW5Thkgo8iLLJ6I7QvtFGHCJJHJ6sroHmW91c2Olai1zHHc3tKwy0+ZeVP4bc/ppf3zXo6Hu4+CKXuW30Hf5i/wD4aX+JDXL0j7nzX1J09zeBWGXHQUDFikAqkM8NACaYj5O27+FXH6ef+K1epp9iPgvQ5ZbmpegL2Lz8+D92SszpPeHmWU9manIoIIIyCCCOsHcRWYixnzZy65PGxvJIgPi29eE/9tjuXvU5XwHXXosNW62mpceJRJWYx5ObHe7uY4E+WfWb5iDe7eA9+KnVqKnByYkrn0faWiRRpFGNKRqFUdQUYFeecnJtviWFV9Kv+WzfnRfxFrqwXvl5+hGWxhFbZA2TY745O2o+dLIP/OmP2Vltf8yXh9EcPSsrYRLm/uNeTMOu7gX/ALin6PrfZV2IeWlJ9xhYGGfEQXf6aj/aMemWRep3H/I1iGrUVptd7Kty4uFFsULDUzJhc7yA4JOOrca7uj4N1c1tFf0LsKnnuZ9mts0BJC9nup6gGheoe6i7HqeaV6l91GorigQOoUagSuxdgXN0wWCJm63IIRe0ud321VUrQpq8mNK5uXIbkolhCVyHmkwZZBwJHBVzwUZPfkmsXE4h1pd3AsSsWWWdUUu7KirvLMQAB1knhXMk27IkfMe37pJLqd0YFXlkZT1gucGvSUotQSfIpe5afQ3tCKLaOZZFQPDJGpYgAuXjIXJ6SFNc2PhKVHRcfuSpvU+ghWAXixQMWDSA9zQMM0COF3dJEpkkdURd7MxCqB2k04xcnZbgfJ+1bhXnmdSCryysp6w0jEHyIr1MItRSfJHLJ6mm+gfaESm6iaRRJIYmRSQC4UOG0jpIyNw66zek4SeWVtFcnTe5rzVlFhR/Styc+FWhkQZmttUiY4smPjE7cgAgdaiu3BVurqWezIyV0R3oi5Ocxb/CXHxlyAV/JhG9fpe13aanjq2aeRbL1IxRfGriGUb0t30aWDxs6h5Gj0JkajhwScccAA767cDBuqmloiMjENQ6xWzYgajsbakb7HtIEdS8ckxkQEal+MkKkjqIkBBrgdOSxMpNaWX0MvpiX+zCPeWD0c2uq71dEaMfE4UfWfKqcdK1O3NnJ0NTzYjNyQ45Vw6bqT8rDD9YfeDWUtjvxcctVkFNaoxyyKx4ZIB3dW+pxnKOiZQpNbM6RbKt9EkkgjRIgpY80XPrMFGEQEneRw66shOrOWWLd/EvownVbWa1if52wFuqNbSKyhcyts+4Vdx3lmMW4Y6TVsY1lK+ZP/8AS+5pOm+qyX15nVOT8TAMkETqwDK6orKykZDA43ggipdc9mzidOqnxLRBsK0ZVPwaDeAf8NOkd1cbq1E7XZqQtKKZHDYUasdNvGME4IjXr7qs61vdleV3Hq27DcF3dnAeVRzIeVi40J4A0mwSPXthIpVkDqdxUgEHvBozWd0NIarsG2/Fof2afdUutnzfxCx0XYFt+LQ7v+2n3UutnzZKw52ltCOCJ5pSVjjGWIBYgZxnSu88ajGDnJRjuwI48rrcb2W6UDizWl0qqOtmMeAO01Z7NPu/9o/cdydglDKGUhlYAhgcgg7wQekVQ1bRjOlIAoA4XNusilHVXU4yrAMDg5GQe0A1JNp3Qhj/AGBa/i0H7NPuqfWz5sLHsOxoFYOkESsN6sqKCO0ECk6kno2xWHRQ0rhY5lSeincVjkyY3Yx1DGPKncQmSMjiCKE0JpjG52VHKdTwo5G4FlU7uoE1NTcdExWbO2zeTlv6xa2i6AMxr91RnWnwbJQjzKVy+hiS5CQxxpoQatChcljnBxx3afOtLBZnC8nxPN9NVL1lBcF82WX0Z2WmB5SN8jYH5qbvrLeVcuPneajyO/oSllpOfN+gnl/a+tHJ1gofD1h9bVxRL+kIaqXkVGpGaFxn4Nc4xnm0xnhn4RDjNXYf3q8/RnZgu2/D6ouMcl+6TJbvZ61LAhknwHbJO8nhnPDdUY9TdZr28jSpyTuo8Hr4kPYlTHsnmwQqvOoDYLBksrgPkjcfXUndu4V0u96l+S/7L6BK9m/zYmWkDvs7OCUuJB//ACTkfZ5VU1ZVPBeqK8NLNBdxD7N2fGz3JaxSf/q7oc4xhGcSndh/W3VZOcko2m1oufIush9t/YcUjWsKAQCKSd4mjGBG6Jzitp4MNW8rwNQp1ZLNJ63SuMUdoc48EUyqtxFcwl0+ScrJpmiJ4o2PA5B4UsuVNx2af+GCGXKuSO4lMDSaDaoJlOGI+FuMwZ0jeEUamU8edWp0c0FmS308uPx+gu4lJJ2v7KOWAZ5xo3kiLmPUEYiaAuPZOoEY4HTg7iarsqVRxl8d/Bj3GkEdvBJEz7Oa1+MRFmjMWgO50IsnMvkqWYDBBGSO+pNzmmlO/c7/ACuCsuA+9IH+W3fXzR/eWoYb30fEHsxxM20WBXTZISCNWuaTTnp0GNQ3dkVFKiv5fBL6j1K/d7EjiuLC25j4WsVncIFbQCdElsA51kLuyfpV0RquUJzvlvJfUVtiQ5Mwg3TtDb/BEhDwzRalzJI3NtG/NpldIXOHzk6sdFV1m8izSzN6p8vzkNbkRtrasRuHvQxL2UgjiQBzriXK3R3DBLa3C9sQ4ZJq2nCSh1fCWr8eH53ie9ywbWZbi6t4GbNvJBJPpBwJyrIFBI9pFV9RXp1DO4YqiF4Qclve3gNj235PWsbq8UKRMp3c38UG9UjS6qQJBvJwc8Kg602rN38df8AkiE2tyetBc2SrbwhXkmDAIMMFtpGAbr3gHf1VdCtUyS/U9l6oVkOXsYor6xWKNEUR35CqMDJ+DkkDoySfOo55SpTbfGP1BJXXmN9h7NhuYVuLmNJ5ZTIWMgDiPDsvMop3IFCgEAbyMnJqU5yhLLF2Sttx7xMlZFis4JHAKxRhpWQMWxpUYRFJ9XO7CjpaqlmqSS4vQZW9gXCRXCjnNT36lptzALdKTIApZRhSjMg/RLuyTXRUTlHbSO3h+a+YrD/aGy256V5rRbtHKmEl4sxII1Bj5qbAX1gxyvHUM1CNT9KUZW576+aCxM8kZodEqRRSQGJ8SQyEHmyUVhowzKEKkMApxvO4VTXUrpt3vxJqxmu1rg3N07LvMj4XtGdK+4CtinHq6aT4I8TiJvEYhuPF6eiNg2ZZiGJI14IoHfjifPNYVSbnJyfE9nRpKlTUFwQ15S2XO27qPaHrL3rv+rI8aS3IYmnnptGZCpmEdopE5uSORCyyhQcMUYaXD7mAyN6jyqUJuElJF9Ct1Tbte5IrdxGKRpnvSq80uhLlizc9IsQAyVwNTqOPTVtOUpSslH4cte80aGJ626a27x9crEqRxyQXFtFEU5liFQQMMohEsUjFM6ipLDB1EHjU03dtNNvfv8mkW5ZKTafkOYpUiuVBjvbqaOMOMtEyxiQsh0gug1ZVlzpJxnfvqLTlDdJeevqTi9Ezts7ZmrnmVb63y5lKvIih3lLM5UIWA4cN3EVGc9r5Xw48PgS4EXtK+aG8swzM8CrIzu51OrXEnMoWbgU1Mo4bgashFSpy5/bUV7nblkoSOOYIDdQOxts8NegtIG6TGEV2Iz0deKVDVuP7Xv8AnO4kSWw5BHaiVmYa0N1M2eLOgkc7zuAxgAncMCq6izTsvBDucNkW1rdwmVUmVZpnl0uzRyRTJmNioRsxsccM79Wek1KbnTllbWitzTW/mGjOXJxre7HOiS6kMMmBHcOPi3AysnNpubccqzZ6x106qlT0sldcOIXuO9q3UE9sUlSbm55vgpC6FbUJChOdW5NSHfx7KjBShO6tdK49CV2herEAzBmDSRx+rpJzIwRSckbskZx5VVGObReIETcXyG8Zlt7qWW2VoSyc1zeJgkhGGkBOdMZ8KtUX1dnJJPXjw05BxPbmaNRLeyQ3MDonMFfixJKpIKaVViGbXKVXfnOR07xJu1NNPjx0/Lah3j/YUkItITDkQCJSusjIQL8s8MgZz41XUUs7vvcEV+EQPbxRxWt7LBEdUE6lVdepoWMiyacEjhgqcbxV7zKTbkk3uvvpYDtpjBjmMV9dqFEsbuVxGfW/0XaPDgLnJUkZpa6xvGPB/wCdQFttiOZIrxre7WOCOS5RzzQVlaE/JEhJJRjgHHnijq5RbpqSu3bjz8OYX4kncpHlLphJmCKVlAIzplRWdSucFsIvT0caqTesFxa+QEPfCJZl5lb1ZLmMzsLdo1VgNILOkj6Vf11yV454nFWxzOP6stlprf6IBdpb27HmTDPE+tLoiU+vO0LLh2kDOJNLaMqSMDTuxihua/VdPhpwv8LCZ32teQSSx2kxlLy6JUKkAI8bNJGNZOVc8yxAA3hD1GowjKMXOPDT46P1BHWPZavKzRvNC0h1OYpSAxx7RRgy54bwAaTm1HWztzQk7sRt5I7Gzl5vVrnYguzF3d3GCzO284Vd3QAABjdUqGatVV9kcnSNdUcO3xei8yv+jnZOuYzMPVi3L2ufuGfMV146rljkXEyOhsNnqOq9lt4ml1knpwoAzLlJs/mZ2UD1W9Ze4nh4HPuqaMLE0urqNcNyLpnOdmU/B5TgkB7MnAJO69hc7hv3KjHwNX4f3nlL/qzuwK/U3+blo5VbQiuIZI7fMsssckKqEfT8apXVI5GERcliSejdk4FOhGUJJy0Safw5d5ozinJSQyvmVbw6p5YgLW3UOhwJCskucsY234w361Sj7va+r/N0F7q6LXsC+idObjlaVowupmzq9YtgsdIBPqngOiuWrCSd2rXLIvQhtq2SSXkkTjMclk6MN/B59+D0EAkjp3VdCTUFJb5voRasRlra3DRTvdj14Lee2iP+4Ah5y43dMgWEAAfJbrqxuF0ocWm/ovLUDo4eS3s7aPGZIoZJdYYKIYFQsjYGcu+lcdQakrKUpPm0vF/YB3YGSG9bndGi8+MUx69KzwqqtnVw1x6ezMfWajK0qem8fR/ZhxG+ztnOba1nt8LcxxBRqyFmQMdUEvUM+y3FW7CQZSmlOUZbX+HevzUBvbXDSWEc3NSDRfNM8ZXMiILpyx0LnVgMDuzkcKlKKVVxuuza/DYfAk77akNxzcVvIJXM8DHQGIRY5BIzOcYQYU8enAquMJQu5K2j+YjnaWJe7vm56eL4yEYjZVB/6dBn1lOd4I3dVDlaEVZPR+ozrtESSXEMMRVhaqk0jS6sO5BSEEqPWYYaQ9R0ddKNlByfHRW+f2+IEa1hMY77Z7aA08ck1uV1c3iYnnItR3j4xWbHVLu4brFOKcKvJ2fPTZ/D0FbdEvByot9I5wtDIB60DI/OqRxVUUHXw3Fcg9FVOhPhqufD+vMLj83BeEuyPHqjc6HxrX1TxA8Kha0rbjISxtXfY8cSj132ekYU7jrNsF0nPA6t1XzkliHLhmv8xcAn29A9uyKxMrQlBBpfntZi0aDERkHVu37u2kqUlK72vvw35geXtkzXdsvOSxlLSUEx6Rkh4RpJZWHyW8qIyShLRPVb+YMNnR81cTC4eSRlQvDM+D/0zEGRAqKFWRWQA7ssNJHSATd4rKrc138PIBl8AuZ4HkXmVluHS6j1c4HjMek26HG4YVFBHD1m6zU80IyS1stHt5gW7k5crNCs6grzoBKkYKH5SEHgQ2RXLVTjLK+BKK4lG5aXrXV2sEXrBDoUdbn2j3Dh4GtLCQVKlnlx9DzHSVWWJxCow4aefE0DYuzVt4UiX5I3nrY7yfOsyrUdSbkz0WGoRoU1TjwH1Vl4UAQnKvZfPQ5UevH6y9o+UviPeBTTOXF0eshpujOamYh1guXTOh2XPHSSM+VBKM5R2di3cjtqmQPBKxYnJUsckg+0uT1cfGovTVGjg62dOnPUVdmSJimtgBw9Y+z0V1xyyV7FVTPTlluzvsvajKwDsSp3bznHbUalJNaFlDEOMrSehYZ49SkddcqdmaTV0QshZWwSQV3Du7KuVmil3TPeeY8WPmaLILsUkpHAkeNFguL5w8cmlYdxXOnrNKw7izKTxJosFwMhPSaLDuemQ9dFguHOHrosFw509Z86LBcRrxwosK4lnzx307CPDM3WfOiyC7OZlOMZOOrNOwrieeYcCR4mnZCuOdnwFm1sTgcO0/dUJuysicFfU4crttC2gJB+MfKoO3G9vD7qnhqPWz7luc3SGLWHpNrd6IieQPJ8xr8IlB5xx6oPFVPSe0/V31fjK+Z5I7I4+icE6a66fae3h/Zcq4DaCgAoAKAKDyw2NzT86g+Lc7/yXP2H76mmZGMoZJZ1s/UrlM4TrbTtG6upwynIoJRk4tSXA0HUt3Asie2Ojqb5Sn+uqnTnkfca8ksRTUo7/mhBEdB6K7DOJzYm0uEbnsU/Ya5qtP8Acjuw1f8AZLyJS8tQ46iOBqmMrHbKNyGdCpwRgirk7lL0PQaAFA0hiw1AHoNIZ7qoA91UAGqgDzVQB4TTASWoEIJpiEk0Ad7K0L7zuX6+wVGUrEoxuSdzOkSF2IVEGSeoCq4xcnZbsnOcacXKWiRT9k7Pa/n+FzgiFTiGM9IB3EjqzvPWewV3VKioQ6qG/FmNQoyxlb2ir2V2V+fnkXes83AoAKACgAoA5XNusilHGVYYIoIyipKzM127shreTSd6H2G6x1HtFTTuYdeg6UrcOBG0yglOT+2DbyZ4o2A4+0dopNXOjD13Slfg9y5bSshKoliwcjO75Q6x21ZSqW0ZoV6KqLPD/JBV1GeTmytr8EkPYG+w/fXNUpcYndQxX7Z/Elri3Vxv8DVCbR3NJkTcWrJx3jr/AK4VcpJlLi0cQ1MQoNQAoNSA91UDDVQAaqADVQAktTEeFqAE5zTAf2mzul/L76rlPkTjDmSLMFBJwABk9AAFVbssbSV2VyS3a/cF8raIcqvAzkfKI6E6uvjXWpKgrLten9mc4PGSvL3a2/8At3+HqWNFAAAGANwA4AVybmikkrIVQMKACgAoAKACgBttCxSZCkgyD5g9BB6DQQqU41I5ZGcba2O9u+G3qfZfoPf1HsqadzEr0JUnZ7cGR1MoJvk5t427aWyYid46VPzl+0UmrnXhsS6Ts9i3Xlgk6iSIjLDORwb7jU6dVx0Z3VaEaqzw/wAkDLGVOGGCOg11Jp6oz5RcXZj3Z+1Gj3H1l6ukdxqudJSL6WIlT03RYLW8SQeqc9YPHyrllBx3NGnVjUWjOc+zlO9fVPu8qam0NwTGEtm69GR1jf7qsUkytxaOGakRPdVIYaqADVQAFqYHqKW4AnupbBuO4dmsfaOPeag5rgTUHxHttEi7l3npPH3/AGVBtvclG3Ac1EmMp7TnT8Z7AO5OhiOl+sfk8OvPRNSy7b8ymVPrH+rblz8fsPBUC49oAKACgAoAKACgAoAKAON1bLIpR1DKeINBGUFJWkUTbvJh4cvHl4/+S946R2ippmRXwkqesdV6FfpnGSWxdtSW7er6yH2kPA9o6j20mrl9HESpPTbkXm1u4LxN3EcQdzr/AF5URlKOxqxlSxEfy6GF5sZ13r649/l0+FdEaye5yVMLKPZ1RG5IPSCPAirdzm1TJG221Iu5sOO3cfOqpUYvY6YYucd9SUg23GeOVPaPtFUujJbHVHF03voOhJG/SreRqFpIvU4S2aPGsYz8nyzRnY8iEf2anb5087F1aAbPjHX50Z2GSIljAnEoO/efKmlNkXOnHdo5jaoO6JGc9g0jzPCn1TWsnYr9pT0gmzskDtvlbA+Ym4eLcTScorsk1Ccu2/JDtFAGAMAdFVlqSWiPaBhQAUAFABQAUAFABQAUAFABQAUAFAFf2xyWjlyyfFv2D1Se1ftFNM462DhPVaMpu0tjzQH4xDj5w3qfHo8akmZlWhOn2l5jOGVlIZSVI4EHB86ZUm07otOyuWRGFnXUPnrx8V6fCouJoUse1pNeZZYZYLkZUq/uYeHEUKUo7HauqrLgxvPsBT7DEdh3irVXfEplgovssZSbDkHAqfHH11Yq8Sl4OotrHBtlTD5HkV++pdbDmVvDVVwPVsZxwVx44+2jPAFRrcEzsthcH5w73/nUesp/iJqjXfP4nZNiSH23+tvrqLrRWyLFhJvtMe2+xI145Y9vDyFVutJl0MJTjvqSCIAMAADqG6qm7nSkkrIVQMKACgAoAKACgAoAKACgAoAKACgAoAKACgAoA8YZ3GgCF2hyXgkyQvNt1puH0eFO7OWpg6c+FvAr95yMlX/DZXHUfVP3e+nmOOeAmuy7kRLsq4iOTHIpHSuT5MtO5zOjVhwf54Dy15T3MW5m1AdEg3+e40WRZHF1YaN38SXtuW6/6kRHarA+44pZTpj0gv3R+BIR8rrY8Sy96n7M0srLljqX4juvKe1P+qPot91FmT9so/y9RxFtiJvYLt3RyH36aLE1Xg9vRjyKTPQR37vdSLU7nSgYUAFABQAUAFABQAUAFABQAUAFABQAUAFABQAUAFABQAUAFABQBFbX9k0znq7FD2jxNSRk1Nxra8aZXDcueweFQZqYcs6cKR2o9oGFABQAUAFABQAUAFABQAUAFABQ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7592" name="Picture 8" descr="http://www.albertsabin.edu.ar/images/img-bpm-curso.jpg"/>
          <p:cNvPicPr>
            <a:picLocks noChangeAspect="1" noChangeArrowheads="1"/>
          </p:cNvPicPr>
          <p:nvPr/>
        </p:nvPicPr>
        <p:blipFill>
          <a:blip r:embed="rId4" cstate="print"/>
          <a:srcRect/>
          <a:stretch>
            <a:fillRect/>
          </a:stretch>
        </p:blipFill>
        <p:spPr bwMode="auto">
          <a:xfrm>
            <a:off x="539552" y="3140968"/>
            <a:ext cx="2160240" cy="2174360"/>
          </a:xfrm>
          <a:prstGeom prst="rect">
            <a:avLst/>
          </a:prstGeom>
          <a:noFill/>
        </p:spPr>
      </p:pic>
      <p:pic>
        <p:nvPicPr>
          <p:cNvPr id="67593" name="Picture 9"/>
          <p:cNvPicPr>
            <a:picLocks noChangeAspect="1" noChangeArrowheads="1"/>
          </p:cNvPicPr>
          <p:nvPr/>
        </p:nvPicPr>
        <p:blipFill>
          <a:blip r:embed="rId5" cstate="print"/>
          <a:srcRect/>
          <a:stretch>
            <a:fillRect/>
          </a:stretch>
        </p:blipFill>
        <p:spPr bwMode="auto">
          <a:xfrm>
            <a:off x="2843808" y="3068960"/>
            <a:ext cx="24193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7" name="Picture 9" descr="http://marabuntaonline.com/wp-content/uploads/2014/10/Avion.jpg"/>
          <p:cNvPicPr>
            <a:picLocks noChangeAspect="1" noChangeArrowheads="1"/>
          </p:cNvPicPr>
          <p:nvPr/>
        </p:nvPicPr>
        <p:blipFill>
          <a:blip r:embed="rId3" cstate="print"/>
          <a:srcRect/>
          <a:stretch>
            <a:fillRect/>
          </a:stretch>
        </p:blipFill>
        <p:spPr bwMode="auto">
          <a:xfrm>
            <a:off x="6372200" y="4797152"/>
            <a:ext cx="2468490" cy="1098416"/>
          </a:xfrm>
          <a:prstGeom prst="rect">
            <a:avLst/>
          </a:prstGeom>
          <a:noFill/>
        </p:spPr>
      </p:pic>
      <p:sp>
        <p:nvSpPr>
          <p:cNvPr id="5" name="4 CuadroTexto"/>
          <p:cNvSpPr txBox="1"/>
          <p:nvPr/>
        </p:nvSpPr>
        <p:spPr>
          <a:xfrm>
            <a:off x="323528" y="620688"/>
            <a:ext cx="849694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C" sz="2800" b="1" dirty="0" smtClean="0">
                <a:ln w="11430"/>
                <a:solidFill>
                  <a:srgbClr val="33CC33"/>
                </a:solidFill>
                <a:effectLst>
                  <a:glow rad="63500">
                    <a:srgbClr val="DEC0DA">
                      <a:alpha val="40000"/>
                    </a:srgbClr>
                  </a:glow>
                </a:effectLst>
              </a:rPr>
              <a:t>LA MIEL COMO INDICADOR AMBIENTAL</a:t>
            </a:r>
            <a:endParaRPr lang="es-EC" sz="2800" b="1" dirty="0">
              <a:ln w="11430"/>
              <a:solidFill>
                <a:srgbClr val="33CC33"/>
              </a:solidFill>
              <a:effectLst>
                <a:glow rad="63500">
                  <a:srgbClr val="DEC0DA">
                    <a:alpha val="40000"/>
                  </a:srgbClr>
                </a:glow>
              </a:effectLst>
            </a:endParaRPr>
          </a:p>
        </p:txBody>
      </p:sp>
      <p:sp>
        <p:nvSpPr>
          <p:cNvPr id="6" name="Rectangle 2"/>
          <p:cNvSpPr>
            <a:spLocks noGrp="1" noChangeArrowheads="1"/>
          </p:cNvSpPr>
          <p:nvPr>
            <p:ph type="title"/>
          </p:nvPr>
        </p:nvSpPr>
        <p:spPr bwMode="auto">
          <a:xfrm>
            <a:off x="5867400" y="44450"/>
            <a:ext cx="3241675" cy="692150"/>
          </a:xfrm>
          <a:ln>
            <a:miter lim="800000"/>
            <a:headEnd/>
            <a:tailEnd/>
          </a:ln>
        </p:spPr>
        <p:txBody>
          <a:bodyPr vert="horz" wrap="square" lIns="91440" tIns="45720" rIns="91440" bIns="45720" numCol="1" anchor="t" anchorCtr="0" compatLnSpc="1">
            <a:prstTxWarp prst="textNoShape">
              <a:avLst/>
            </a:prstTxWarp>
            <a:normAutofit/>
          </a:bodyPr>
          <a:lstStyle/>
          <a:p>
            <a:pPr lvl="2" eaLnBrk="1" hangingPunct="1">
              <a:defRPr/>
            </a:pPr>
            <a:r>
              <a:rPr lang="es-ES" sz="2800" dirty="0" smtClean="0">
                <a:solidFill>
                  <a:srgbClr val="2230B8"/>
                </a:solidFill>
              </a:rPr>
              <a:t>INTRODUCCIÓN</a:t>
            </a:r>
            <a:endParaRPr lang="es-EC" sz="2800" dirty="0" smtClean="0">
              <a:solidFill>
                <a:srgbClr val="2230B8"/>
              </a:solidFill>
            </a:endParaRPr>
          </a:p>
        </p:txBody>
      </p:sp>
      <p:sp>
        <p:nvSpPr>
          <p:cNvPr id="7" name="6 Rectángulo"/>
          <p:cNvSpPr/>
          <p:nvPr/>
        </p:nvSpPr>
        <p:spPr>
          <a:xfrm>
            <a:off x="179512" y="1268760"/>
            <a:ext cx="7920880" cy="369332"/>
          </a:xfrm>
          <a:prstGeom prst="rect">
            <a:avLst/>
          </a:prstGeom>
          <a:ln>
            <a:solidFill>
              <a:srgbClr val="00B050"/>
            </a:solidFill>
          </a:ln>
        </p:spPr>
        <p:txBody>
          <a:bodyPr wrap="square">
            <a:spAutoFit/>
          </a:bodyPr>
          <a:lstStyle/>
          <a:p>
            <a:r>
              <a:rPr lang="es-EC" dirty="0"/>
              <a:t>El </a:t>
            </a:r>
            <a:r>
              <a:rPr lang="es-EC" dirty="0" err="1"/>
              <a:t>biomonitoreo</a:t>
            </a:r>
            <a:r>
              <a:rPr lang="es-EC" dirty="0"/>
              <a:t> tiene una gran ventaja: la </a:t>
            </a:r>
            <a:r>
              <a:rPr lang="es-EC" dirty="0" err="1" smtClean="0"/>
              <a:t>bioamplificación</a:t>
            </a:r>
            <a:r>
              <a:rPr lang="es-EC" dirty="0" smtClean="0"/>
              <a:t>.</a:t>
            </a:r>
            <a:endParaRPr lang="es-EC" dirty="0"/>
          </a:p>
        </p:txBody>
      </p:sp>
      <p:pic>
        <p:nvPicPr>
          <p:cNvPr id="68611" name="Picture 3"/>
          <p:cNvPicPr>
            <a:picLocks noChangeAspect="1" noChangeArrowheads="1"/>
          </p:cNvPicPr>
          <p:nvPr/>
        </p:nvPicPr>
        <p:blipFill>
          <a:blip r:embed="rId4" cstate="print"/>
          <a:srcRect/>
          <a:stretch>
            <a:fillRect/>
          </a:stretch>
        </p:blipFill>
        <p:spPr bwMode="auto">
          <a:xfrm>
            <a:off x="4860032" y="1772816"/>
            <a:ext cx="3625519" cy="1944216"/>
          </a:xfrm>
          <a:prstGeom prst="rect">
            <a:avLst/>
          </a:prstGeom>
          <a:noFill/>
          <a:ln w="9525">
            <a:noFill/>
            <a:miter lim="800000"/>
            <a:headEnd/>
            <a:tailEnd/>
          </a:ln>
        </p:spPr>
      </p:pic>
      <p:sp>
        <p:nvSpPr>
          <p:cNvPr id="10" name="9 Rectángulo"/>
          <p:cNvSpPr/>
          <p:nvPr/>
        </p:nvSpPr>
        <p:spPr>
          <a:xfrm>
            <a:off x="251520" y="2060848"/>
            <a:ext cx="3779912" cy="1200329"/>
          </a:xfrm>
          <a:prstGeom prst="rect">
            <a:avLst/>
          </a:prstGeom>
          <a:ln>
            <a:solidFill>
              <a:srgbClr val="00B050"/>
            </a:solidFill>
          </a:ln>
        </p:spPr>
        <p:txBody>
          <a:bodyPr wrap="square">
            <a:spAutoFit/>
          </a:bodyPr>
          <a:lstStyle/>
          <a:p>
            <a:pPr algn="just"/>
            <a:r>
              <a:rPr lang="es-EC" dirty="0"/>
              <a:t>Los contaminantes provienen del consumo de la miel y del polen, que se forma a partir del néctar de las plantas.</a:t>
            </a:r>
          </a:p>
        </p:txBody>
      </p:sp>
      <p:sp>
        <p:nvSpPr>
          <p:cNvPr id="11" name="10 Rectángulo"/>
          <p:cNvSpPr/>
          <p:nvPr/>
        </p:nvSpPr>
        <p:spPr>
          <a:xfrm>
            <a:off x="4572000" y="3861048"/>
            <a:ext cx="4572000" cy="646331"/>
          </a:xfrm>
          <a:prstGeom prst="rect">
            <a:avLst/>
          </a:prstGeom>
          <a:ln>
            <a:solidFill>
              <a:srgbClr val="00B050"/>
            </a:solidFill>
          </a:ln>
        </p:spPr>
        <p:txBody>
          <a:bodyPr>
            <a:spAutoFit/>
          </a:bodyPr>
          <a:lstStyle/>
          <a:p>
            <a:r>
              <a:rPr lang="es-EC" dirty="0" smtClean="0"/>
              <a:t>Organismo </a:t>
            </a:r>
            <a:r>
              <a:rPr lang="es-EC" dirty="0"/>
              <a:t>casi ubicuo, su cuerpo está cubierto de </a:t>
            </a:r>
            <a:r>
              <a:rPr lang="es-EC" dirty="0" smtClean="0"/>
              <a:t>pelos.</a:t>
            </a:r>
            <a:endParaRPr lang="es-EC" dirty="0"/>
          </a:p>
        </p:txBody>
      </p:sp>
      <p:pic>
        <p:nvPicPr>
          <p:cNvPr id="68613" name="Picture 5" descr="https://encrypted-tbn2.gstatic.com/images?q=tbn:ANd9GcR9HpmlQa3HyL11Qo8-dVDzmd8HFc7nGdgmNcFyW4rZkvVBQ0xGZg"/>
          <p:cNvPicPr>
            <a:picLocks noChangeAspect="1" noChangeArrowheads="1"/>
          </p:cNvPicPr>
          <p:nvPr/>
        </p:nvPicPr>
        <p:blipFill>
          <a:blip r:embed="rId5" cstate="print"/>
          <a:srcRect/>
          <a:stretch>
            <a:fillRect/>
          </a:stretch>
        </p:blipFill>
        <p:spPr bwMode="auto">
          <a:xfrm>
            <a:off x="2699792" y="4725144"/>
            <a:ext cx="2905125" cy="1571626"/>
          </a:xfrm>
          <a:prstGeom prst="rect">
            <a:avLst/>
          </a:prstGeom>
          <a:noFill/>
        </p:spPr>
      </p:pic>
      <p:sp>
        <p:nvSpPr>
          <p:cNvPr id="68615" name="AutoShape 7" descr="data:image/jpeg;base64,/9j/4AAQSkZJRgABAQAAAQABAAD/2wCEAAkGBhMSERUUExMWFRUVGBUaGBgWGRcXFxgYGBcZGBYXFxgbGyYfFxojGhgVIC8gIycpLCwsFh4xNTAqNSYrLCkBCQoKDgwOGg8PGiwkHxwsLCkpLCwsLCwpLCwpLCwsLCkpKSksLCksLCwpKSwsKSwsKSwsLCwpLCwsLCksLCksKf/AABEIALEBHQMBIgACEQEDEQH/xAAbAAABBQEBAAAAAAAAAAAAAAADAAECBAUGB//EAEYQAAECAwUDBwoDBwMEAwAAAAECEQADIQQSMUFRBWFxFSIyUoGRoQYTFEKSscHR4fBicoIWM0NTorLxB2OzI4OTwnPS4v/EABkBAQEBAQEBAAAAAAAAAAAAAAEAAgMEBf/EACsRAAIBAwMEAgEEAwEAAAAAAAABEQISIQMTMRRBUWEEMnFikaHRQuHwIv/aAAwDAQACEQMRAD8A9ZKDpAptmgxtZiK55MdlJxcFcWQ6weVZGxVEFTDEStUaywwi6hDjpVgU6QcXgKJhETMxRDUgiB5AqKhDCWowTzCjnBJUogwyZgrKs6urEbpHqnuMaSZhAhCbFcNpRQhfVPdFmXLVpBvSSMoQnLOQjLqYpQQMh84c2fIGITConKHlqVhFkgvoqhmIfzS8yIIFECsQmTHzjORhDDexiBkg/wCTDBO+CJYRoCHJ6c374lydL0PeYdE4iH9JgcjgqzLKkYA+MB80chF1c+BrVV40mzLSK67GpujFf0f8PhGh51WhgSrUY1LMwgCbOMw0FRJTEVTjBRahdrjwillgUyzpMDRYAKk90CE9omLS8WSlBptkChFdWzEs7mDi0wNU+LIuCt6GjfEPRkxbQQ+EHlpSfVEN0AkZno6dIgpA0jb82kYARWWvK6PCBVyLpgzRKTpB0kCDJkcPCJmzpOkLqMwOqWYgqUoZRV/aCQf4ye+Fy/J/nJ74zk24DqSqIhRgHLshX8VHeBhxh0bRknCYj2k/OHJkspeCofSKvK0pP8VHtCJDbMn+ajvEGRwXpd7SJKO6KHLUn+ajvECO3JH85HtCC1jKNBSzEDMihy1I/nI74Q2tIP8AGR7QhtBsv+eeJJnNFWTaUK6MxJ4EfODLmpGKh3gRQQZc4ZRATyMIqzdoS0isxPYQT4RlWnygrzAOKse7KFUyDqg6L0omHC45iXt9ed0+Hxi2nyhTmk9hBhdEBcbl+EFHSMqTtmUrO7x+kWBtaWPXHfGbWMl4qiaVZsYoJ2rLPrp7/nBk2sHBQ7xBDGQ6p2oiJXEfOvkYjd3RQQT0lgzQIT2yggkCBTUJSHLAaktCoLJM2gnKJpnHSKErakglr6X7ffBzaZY9ZPtD5xAFCi8QWrdCl22X1k+0PnDKtKTgpPtD5xCSCy1BEVLOkSColeiAD506Q3njB0rAyh1TRpFJQVfOmIlJOcWFKiF77aGSgCQYQJixfMCXa0DFSe8Qyyg8zn7QlIA56FP1VAkcdIgnaEpWBPfHmpmTet74H5+b1vf845LUNWM9JmWtO+BptadTHnXpE3X774cWmZqfvtjpvejO2z0YWpOphxbEanujzc2uZqfvthja16n77YN5ltnparYkMceyI8op08D84829Nma+H1h/T5mp++2Le9DYz0le0EjLwMFs0wTASCAxzpllHmJt8zrHuPzhJt626R8fnFveisZ6XbFmWkq5pY5KfwaGkWpK0Fd5gMia9gasebjaMzrHx+cNylM6x7j84N1lYekm0pehfeMO+JC0DJ481G1JnXPj84cbVmDCYfH5w7z8BtnpqZ5ZwTCXa+PjHmfK83+YfH5wuV5nXPefnFvei2z0gW/j3iGO0xvjzflWZ1/f84kNqzOv7/nDveisPReVePfEhtLR++PORtaZ1/E/OH5Wm9c95+cW96LbPR+V1jBShwUYdO3Jo9dY/Wr5x5xytN657zD8rzuue8xrfXgLGeiHayzipR/UYgq3E4kniTHn/LE7rnvMPyzO657zBvLwW2d8Lfv8YdNvjgOWJ3XPeYflid1z3mLeXgts7/lTf4w/KX28eena87rnvMPyxN657zE9ZeBsPQxtYpzbtgsnb6gXC1Dgpo815Vm9YxIbXm9Y+MZ3vQ2HqQ8oFZzyOKvrCX5RqGE8n9UeXcszeue/vh+W53XPeYzulYj039q1Zzj7X1hv2vP84j9UeZHbU3rHx+UJO2ZvW++6Nb3oLD0w+UxVQznB/EYblNHW8Y82G25vW++6HO3ZvW9/yg3hsQytmq63h9YjycX6fh9Y6hexR1j3RFWw09aPi9S/IyzmBsxXX8PrCGzlfzP6frHTDYI1iPIO+LqX5K6o53k05r/p+sPyaev/AE/WOg5D/EIbkI9YQdS/JTUc+rZp649n6wuTD1x7P1joTsE9YQx2CrrCnGLqX5KajA5LPXHs/WGOyvxj2frG+rYKusIXICuuPGHqX5K6owBsj8Y9k/OFyP8AjHd9Y3x5Pq6whuQFdYeMXUvyF1Rg8j/7g7vrC5H/ABju+sb58n19YeMP+zyusPGsPUvyN1QPyXsaEmYhQSslIIJSCwdiKvi47oxOSvxeHvrG1s+WZNtShxzpRw4qIH9EWVbAck3gxJ1zjO9VTqc8pM6tvbTOaVsY9Yez9YjyQesPZ+sek2DY1nsyZQnSPPLnTAkhSlICHAADJqaqS7xmnYsqfL85LQJa0PfSFKUCl+asPUaHLOkdt2uJMumqJk4jkn8Q7vrDck/iHs/WOsPk+NYcbBTqex459U/JzuZyXJP4x7P1hckjr/0/WOuGwEamHGwUYOYuqfkrmchyQnr+H1h+SE9c931jrxsKXrD8hS957Yuq9lczj+SE9c931h+SR/MPs/8A6jseQ5e9ofkWVoYurfkpZx3Jf+4fZH/2hcmf7h9kfOOz5HlB6RI7IlaeMHVMpZxfJg/mH2Uw/Jg/mH2RHbcky+rDclyurB1TCWcUNm/7h9kfOGOzfxn2R847cbKldWFyZK6o7YuqYyzieTB1/wCkfOFyWOufZHzjuOSpXUEIbKldURdUylnDDZI659n6xJOzE9f+kfEx2/JUoeqIXJkvqRdUxllgy8axC5TKNX0PSITLFujD0jUGb5k5ARBcr7+xB7bbpUopTMUxVkA9NTujas2wRMR5yVOlTE5sohQ4hQDdsYenmDVuJg50DjDDPGOnleSk1fRALfiH2YFN8jrQP4T8Ck/GCvSscVYBKco5+ucMB9/CNhfk1aB/BV7KvhAFbEmjGWsDek/ERztXZlDM28dKd/whirdljFyZs4jEGm4YdkC9G4+P3/iKwIHRIf15YJyK0A++CGwEevJ/80of+0JNl3nx+UCXIOAPZn94xPTaHAT0Iil+S/8A80qof80P6AevK/8ANKb++KXmiXcPpjQ/fuhgkjfuLvjr3YxmxjjwULTshZtyFiZIFEAPOlaqeiSVAVxaPQpHkGFJBVOQsMGSA6VZgO+B1aPNLbYAZpVmpIADP0S5qNxgmzbdbLOtS0rVcxABJFBVxq0euqhV00ucpHWmIiMHpFn2NLMxPnQXkksynTeKrxLs5Ls1fVEbkrZEgOsJQAwYAMUhheBU/OBbTTSOA2D/AKlymuzh5tRxcc0n70eNWbb5FrI83aTLIwSGUjc6aEd8c18h0ONalpeex2dKf1G2h5NLC1GXdVLckc9NBixchy0Yk2UU4lJ/IoKHekkA7njoUbOnpFQJg60sv2lJ53gYp7TsF9KpiQyk9MajUjJWPGNvS09RXaTk81VEdjmRaCZpSMBjF0r0+PhGfYJZAKiKrLjcMvhFxTE4fLfHGtZjwciYU5EO3f20aBvxLZNXwhJV37xGYGAh+8IdKm18D3QJNcG7PvD6QaVYJijzUKI3BXw7YIKB3b/Bhj2+Pzi8jyctJZpEzXoke+LMnyLtZ/hXeKkD4vBgbGzHvfdYcD6R0SPIS1HEy0cVacAYn+xBT07TJSOPvdoJQ7bOavMM+6H+n+Y1dp2Kx2YAzbfKrRkgO7bio+EVZs2wLk3rNaFzFuHTdIG81SOwx1elUqFX2Zm3MFQLyZx97+EKrjjAcP8AJYaD71hB3z8Twb74xi0IC3+Px+8IcTG39pgN7f8Af28SvnItq4itI7QbOIgcyxCNAW0NBZV04x9m1M2YpsQOKXG8AxStXkjZ5jhUoVxa8l/ZIjrxLTEhIRFYSOHl+QdnlKSqT5yURjcmTHIbDpUq0XTsuYkc212pP/df3pMdYuxoMCVspJwMVemq3NSk0m1wc7Ls9qHRt0/9Qlq96YHY9o7RUuYBaxcllKQpUpPOVddQYEdFwH1fSOjm7KU3MUnPpP2YQpWyikMADwOeZNMzXtMcOk0/BpV1GPyptEfxZC/zSlD3KintDygtstJmLkWSYlCVFQDhwA784YgA55x0S9nLyT4iKts2WuYyVSyUuCRSrF0g1qHAPYNYx0lHgr2ZUnb85SApWzZBCgCwWlKq6gpxhK2wk9LZSv0TUH3ERsGyqzQr2VfAQ/oVKv2vF0lPllf6MGbtKyM69n2pDO5Tzm1NFxVRtTZawWTbEsSCyCplChBoa5Ru7QkBSFSwpIUsEAuOa4YrZ8se4QrHsuVJlpQgMlIYanUk5kkuTqYy/ifqZXLwc3NnbKUQDap6GqypZD0IrzN8SlDZqQblvSDVgtChXQ6DsjeTsqz+f8/5sedu3POVe7pp4PFbbWz5c1CkrS6DdScBitLtn0Qa/ipGH8P9TNLUS4RwO0vR1EgTJc691Aod5UlJjOOzJYDpBRpdJjoJvkC81YsyClKH5ylg4ovJQBdcOpSXclkjMkNx+15lpsxTJnywhaqpdSWa8pF4kGgvXqlqB8IV8eqf/LcHS9QdBsvblslEBFoRccP50EkZUUKtuwjubJ/qZY5N+XaFm0XwyloRzCkiiGUxLV748cULQtKlypapstA560JVcSdCpmfDvEdnYP8ATiYbMJ9ovIIrMlAC8EBXOAV1rgKmbdHo09NUVKq0w3KiTXG2bLOti1FN2yGqDLCzNJugXbgBSnnOa5Aaxop2vslKrok2hamdilQLas6aRnWvZpsM28hjZpjOkVCS1CNxpG9s3YUpTzSApS2Lv0UgMlIybE8SY5anx3W5mDFy8FNXlBYkdHZqzh01JD6UKjDq8tEjobOkJ/OpPwRGpP2DIFC2vSDe+K07Y9mSCRMALdY+LAvHLpX5C8zJf+pdpK1IRZ7PLuM5ZRAJqBiHLVaHm+W9uXTzyEgv0ZWHeTBTZrGn11E1vBOJOtcXigq02cVCFK1Ciw7KcfsRh6C7leyvafKi3sEptUwFwmoSGAFSSznDVyYZW0rQoc61T1f9xQBH6YrzQCXIpXDDhUOW45mHBd8Rx10w3Axh0Ug635GmSX6S1q4zFn48e+BJsSRS5g7lQCj48W7IPMzcjw41rpDXWApXifvCJUoLn5GRKAYhKQ2BAbhh2GJpVg9cc1P8vt4gHB3b1UbBwTCUkliyhTWg47yIvRnkkpQOZ7wwPc+ZhEbjjTDshCaWxPHL7+cNjiAT+r3cPfFBEr4zJJO4+HhDJXTHDW9EUr3VGYNO75Q0xWpKe3POEDSRtUjEs+BrTsaCS9vLGZ1qI5czGxYbg6CMBXsrBE2li5FOsGV/n6R13ayZ1iPKY6+8QX9qTr/iOTl2hKjVQq4CXPuPAiB3BS8bpqyhzanIYhhGlrVDk6/9rOw8fhBUeVRGbnHsjiygnnXn/MArD8SdzwVKT240USa5BxrTsh36hO2T5W4V76V0gyfLDRj2xwhJSz3smYOH0ernf4RFc4it0q0uknvFD4d8aXyKik779tkjWCp8tEZx53Nnhw/NGZIBbhu8YIV5+D9veeEL+RUUnoJ8sUv7miP7YhyH/wAR5+QCQyge2pGVRRu2GDgMCQXzDZak1PbrD1DI7qd5W6VgI8rU5ywRwGu8Y0HhHHqDh/BnY0dykwkzMLygk5/AYBozvVFk6ubt+WR+6TXQAa6Y4mMA+VVnmTVAKBUl3SVLwCgrcCQQDuIikucQHcAPkFV0cNTOPO9lKKLYgAsQti/crLR46adTrTl8Ej16z7aADhyS5LKVie2tGFdBFMTrMywqQFedUpSiq8sFSgRiVOzP2RQCU3SRQON9cgfluiKlgCt7mvQ4BvV9xrmKRw3auwFjZpkWdCkS5SWvXmJ4EA3zzrpS+YeojWX5YzrtQUviwBZ8H9/dGIgE1DOwYHBh2aHAHLuZWIOOOIOegNH44wb1b7kgG0fKfzcvzU2Zzeihwom6BzWGYSOb2QXZtsVcFxbpYEF2fiC3DtjkPLoLvofoEc2rsQed2l090dB5PywmzSgtnCS4UOsVKHgfCO1UrTVU8i+DWNqV1lUd3aurN0YEmaXe8GFKuK8Se2FKKKsK0NAz6YVfAdkSnKDC7eIbFnJ4kjER5pYQRvFgynFXeoyYNnn2w18YjE7t5zwf4ZxCVcx8CmrPTonLugt5IcDdUPXepzThxiwQ6cMKB8ziDjp/jfDy65kGlSQaaUH3pE1AOMavTHxbI8aRWTvxD0umranf8DAQZC8MgwxDbxjlhDFQOb64UP3w8YYADqjHMthWg0bx7pEHpEq0o5AOQ3/CIhwQHJJD51JJ003dsJAJBbxqDn9mBgnM0yvMH/MDnSI3y1GNTibpbNsjx8IYIOVVJBxy8aBoYKOoNMwBgcte2IoS5zL8AK4YjDfT5o5uLrYb9GAOj6YwEySJhOQJGQJUNMeESQknADtLfKBkpJLEdoIG+pBr3xK6CKse99z45NC/QlZOAF0nCjhXgcRuhnu3WSnckC6WNCBlwMVFJxJlqSRhdfB9HOorCTLVgJqVO7guDrVuEYtcgWlIJFR7QCqHeKw0uYSGyf1VAF6OyTkzjCAFV1h5tbNiLxJyyJpXdBE2lKi71pTAgbyG35Y+NHYh74BYpUkkeskC9xLBxBbxALGhaiMN5rV8u2EJhSBdKmJPRIIFDriYglJqVOo+q7pVgzBy2L+GEEgJEwB2J3BToJcZHWrdsGTPrzwWbJljEkmlT2HSKybQkFlKUMKFN4BsCxxw+sOhQdPRxYlJYh9xLGu4xZItykAUqkkZ81nwug1c6YViHmwXYoxDOD8AyqjwgfmFBPrMHJCwC+ZJqAME5e+IgKpRBBJwIdtzs5Y73jSYoIpKqhg7MyVAULAitdc8oZaVhwpbneGoDWlX6LdsAnyymqicKlQAYMSzhX+dIhZNsrXeSEOHc4MaBnDjM/KsKU5RFqYqrpqC1Ut0u/h3QRcym+mudNc6UMVLXbQhLqSCxHqgDHJVQIHZLahSHSo4auw3DfXXCGHEkXxNILsRqQzGr5VNIrIs0sqKgAVmhVdSVAZZVFB4QG1W4ou80EFLlRAD5gOM4rcvSwADeD1cN9kCgbeeEaSqjBSavmQXy1YkZ0LfGAiQqoTMV/S+FWq7e9ozpnlEl2F1izkljo4jUlW4UAKSfzDIa6VyGTDGKKkskNfUmoKQBQuFAHcXHbEkzlO92jGqS9d1aY+MVpdsmJWErSEk4MRhWjZl8e2LSSH5xGjmrv8AhHbhA4QjTbWkAXgzMU3nxwp455QVE8F3JIL11J0JNDTAwMqSAAFMBhil33qf7aIzUJIwBxqwV3EMXd3xinGCDKlpAYDDJ3zLvlj7xETdSpySOxwRo43khuEASlgcBSpvEAfp7QafKCXlAN5w8FJcg4eqXGWVH3woQy5QVUHeQ1aYkk4n6wwkLYjuAHeKYdmukVhNL4IDfiKWcUAGZxgs22lWKTnpjVqvStcO+GOxEwlQqoGu+mY4nEMNdYgqeRTm5VzYeG6IJ2ql2LlQxcgZlwxbX4QazzEpcJBJID4Fh7RbAd8VvoIEq0BVRgGrV3DVBbBn7h2pKSQ94VO68RUYYt8oF6YlThOFa3ksHyoDTOHoHJowDsVXczgCCzDEa74HT3KCcmaHAqFBqYuH19UPueHmygSHAUVFiXZmFNN3dAV7SSQ5mEBqJdt2BDjhjWDyrO/QIOWDuccamtRE6YKBLlOei2XjiNQ1eyHvAAigAOrn7pV4YT1NQYUHOZtzKOG4ClISTdAN0hhg7pNc9TXOCGUMZMytSXLM6NAKA4uGfsgYJPVxJwB+84dYNCFEEUJJZ9QQfvdBpMxQeqK9YJJ7yRGhMWVi8qaaNjr3xOYssL8smnTGjg490SVIRQKQxIcMSWrix4QQhSWuTMaEet3fWNQhM617Xulgs8KB9+Lxa9MvJClyneoUGfA1GueEPaLEg/vpb7xi/b89IHJsUv8AhLu40USGGLY0w3ZQtUwUFOdtC6rmqWAoYqLuHbPKhz1jS9NUUBiiZdGDucMXJpjkcTA518E30iaHOPOGjh6YUYwKVNkkkebEsnq7q1Dsx45nsGpXBlple17QtKVc4KKa0IfOtWYGjRblT/OoCkXEkvgasMH10o8WJNnYOmYhTZKcEnxBxMQmJSbwmSwkD1pbDDh2dIZ4RlucJAV7Em0OCwKci4IHGo+8os2lCpiOYpJOIILEkVNCz4mvZwZC5VEoUqgLOzPjo4Y+6LSQWdkrFHq5ODDXE5BwDujLeeAkxLJbJoUy76Bg60FsQ1W0cvu3xatNiUoPL82pVCTRBJrSprrljui5I2xLZmKS+DkYnnULYkFwNQC8WStDEli7HNw1ek4qcMMmDYQutpzEFJhIs09wZwIQRUgoUAAQ4LKoMaaxGfYAbqpJSGZ3F18KkYUpnG8tMsKd2AwqFJL1AHO5rMcXziSGLFSBMSz0LsdCwSAmmYp3w7jbkUYlks80E3xeGTC+5rRgaVDvjQERW2hsdCjeJ80sgFilkuRzScSkFjju1jokKSkm66XIooApbJgo1L/4hTJALXrhYUcKvHFzo+FTp3q1IyUHNWfYqkpBVzqUMtlhO9QYPnTcYnZrJeDGYErJoCGugVD8aVD0jok2QDAKUGLkKrSopniMsMoHPmSilph84RjeFSaYF3zJBBzOLxrdbIw53nEABDLvXsDVgHJBID4ZZvGcRPCiLigQ97EEMa1yDv3R1czZ8rpJCkFIBF0AqGJGrFg4yfjClSQHIUsEhAKjUlhQlwWcuRUY6CitRJcFJm2G1qulC5alkAuCXIwKSAK447uNJGTeI82FJwF194IJIqHw7tItpsYTeICi9SUuGS4bfXHf2RblbWShLFRoBVQpwu55VfLhGXVGaUPspy/OBF2ahBABvc4qJIJIYpyAIgM2yTFVlAhV0O7pANc3rTPUb6ayUpWA5CXDoKXd3qTg/wDh3hLkhn84o3SakBmdhkxGUF0ZEzZdlWJaTNUSoO4DEBRVzaEBxdDEh2pgaAciyTDisBWJF1Tbmq7YYDPdGtzcUkXqsQAXU4BClFsX39mUFTFhJSpN18DR1YtmzM3tRq99iKCrFMJdTgJBcuKkBhiHA3e5oGrZynDTEJDVVdNCRSrkULaZ0jQYXuaA1HSsuRqKdItlrWJLQ/Nuhg2DAPiQWcjAkBvdEqqkUsxLNsKbX/qJVvBod4FHLZRYRs+ehIuzAWqUqSQBV2Cnciu6NeYopAJS+maQS4SAdaFtGEIuCFFmrhnvJbmtrXAxq+eRMafImqbmIUovW89SalWFdBwxjQsyJkkAKDtnzVbmAGFQ/bug6UHKgIxYH+rhwrlE02ZT0AB3KLEY67npkDA3OCIKtwwKkpLkULHQPeA313wQlLF2OHPrvoKVIDUB+MRCqutN4Mx1Zh1cAxFOMNNTKKQUoYguEmhyqDTNyB8q4jBDoUHuh3BKWJOe41PHfBFykKLrWEnNiwJ3Pphl7orLRcZTzEilASeILvRiO7GI3FjEywKkXkl69mGEUPsWStJE0DATEg9JsDprQCIemSyoBru858SakdoxgqrNMR0Cbp05wfLD7rBF2oCi5bs9WoMDUDtMX4/gvwPLWsvdIViwJGGrNSnjDX5frS7p3VD8Mqe+B+jomgKQq4OqCO2m/wB8DVMmBRQsBQozZNm1NcjAs8f0QUZBCiSDngA4o5ODeEKbOUklC5aSKuQx3M4L5eHGIoVJW/STdIfMjvIauMSQgpACFCZjzVajXWleyNSl/wBBSAXZ5Kuc5lk5ANXhmIsLVO5oSpKxo4dsTk8RUUMAuUUnB8QDrppTjERY6OmYH3HeR0fuhh/P8kCXOQTdmSboGCgCCDnUHweCGx1dE0Ko/OrpQaF2GPxiwqfMAZaAp6PeciuOLZHPMwNM6ScQUnAkOda0IJ4eJiXr+ygmuZMISJksKDlm5xHAHCrCKybTKFLpRWoClAlyMAaJDgYD3RcRJKSQidowfEDFiw18YrWi2rRSbKvaOArjTHERj8A/QRFkUGCFhQrRQAZw5wo/hiBDmeqWU30FzphQNQpD97ZaNAZaZZ5wvIJywY687Pfv7IKlcxLsq+xNXq1aViayT5CC2kjmlCUkmiq1NVGmH1g6fNqGIcM3m7yXcs5ZxSmLe6KU21JYCcgg6l3Yk5g0GNdwwgCrOmYxkrunBlKdwAE4k7vCC2WGexemEOlpjBLULEhIoqtAD8hDTrOhY5xBFCHcOXxG9qOSWrEmmpHOQFBxUAKZiwyYZh+MBs+1ksQoJDGiVOnNVWwNTnrviirlFkIiyoSXLgEeoVkM70vO9HzwApnBjeJJQbwxS6jfzJGjtocsorybSk3gklLEMcABkkHJ9TBRaQllp5wAdRbnKNau5fLTEmDM5CR0ymHOQ9UvddiCQ96ulPsRGTbZZpLIAHWriHa6XIwrxiVjtqZgJSUimONXqObwPyyh1SXd0pIzNHFQHBLKPzpEn2ZckLhd1XCakBrxI1cAGoJ9ndBUykJZRWScbpdKg4P4TvFWAcb4CnZaQynWBU3gq8KOzU0BxMWApKgAklgxZb3Sa0HDXQwtpDwCSoZKcFwXSw/DW8eddJ7BqAIkFEi6FgEYXGu1ZJdRLAgkb6nWEiWoJdTVDMFY6EgBiAaPmS2kAm2UFJqpJzUQ4OGQIbBq6bqC5ANLWAwUWYOxAfChYmpPHAgjSHnKDAkBxu5pruxArjTDGBEXhRSVKJYYBQ1O4VIp4QllRAT6odi3QGLZGqizZtnG5kZCGwsCynDFmYimAGH2KCJCWq6VEXknrY3Q2ejuw0EV5CmLOsFxeIa6A/OcDvD+MTl2kk0BoaCgp0jdvFwACn7MZmQCTRdArQuMTQ4EjQYlizvAA6w6FggA9KhyLuMSBwMWbOFvfZSaNdNE9Y1FWasQ8/LUoJuMGDMwO9866HJMbpjuaUBEIIwSXOSTefAFRJ/VjpEgtTc4slyU3ixJ1D/ZgXo8oM6lO7ljTCgqC2Q7YKZBdVxQDNVSnQb271mDhoy+YJjSbQ5JT20cPkkMzZ8X7hzrl4mtdwPgMO8xIyAslRIJdhdYPjQM27DB+yCAJyCzuTepUjEpL4RpeUaRzsmctDso8CcNKxeFtDMuXVqqfEAOzjE6Prujihtaaml4kYVrTQaRp7M2zeUEkXSaOKgnCr749T0FyMI3p9hfnJLYuQQ+9wzY57oJKtJQGvXmYh+adfe9KRXE1MtbKSCcCBkd7UfhFgzEqIvAM5YJowJ0+Mc3p4zkbQirVLX0ks7FyHIJyxgCNmKB5igMxUlsmD1B+6RAWcgkApIL0VpmPrnA5lmnAiqwSSzgqBYZHcGjNkfV/uZgtJtKkm6sDfUUdiDU090Tl2eWuoUBi+IGWbsd8VkW1QQb8sKTqnJ94qHY/SColS7jqOtGY9hxID1rnGYtzwUBfNzUYEHBgGBL6Nwga7Uh2XLIDl3DgF2pT45RAWaYOchRUxDAOWdmqKgYDe2OEOnaN0ATEO1Hxarn3bsM4I7r+AHTZEM4mtTjw5v32QeYtUtAZlb6EF9z82nae4xWEqVNUCjmO49appVxvctuglybJ5ySFgvR33Z0w3YQkKbapayEql896qODMfHPHIxOXs9iLkxjjzn4sHcDA5wP0xKgDNBQNBdAOuXu1EEmJlkHzZUDmCQwZ6hqYNTf3HBEJcyYgsoOBQMQoGjUFSThhClzZSqqFxRpQBD7yGx3inxn/wBRCeneGAagBbXB33b4czpTtMTjmHHc9Gy7Iu0x+xQNLIcFEzPorALBtab6HHdkaetZP/UkhQL4spgasTlQHtMV5ciT/DUpnzFDo5dhTNoGqzzi5HOFOs7Yb37tYxE/7MsSZMhRLC4SOknm4nBq0Z8sotWfZ7DmzulRlCodgxIYO7twGEDNrlLLTJRYUdiRTO9kKDTCJp2eh2kzlA1ug4PjjUMzxqGlljBFc1aB+6vUclAvAOCBeLO+GWkEl2pLkhSgzOGYakEEO4N7MUwiCpU9CEsApkljQKUDgXBxxpvEAVtP1Z0shGBCqZ0N8PVmq/vMFuSgtm0FwpwCo4lzS6wOYJe99axHz5QApVUkkuGLjed5YswfvhgiSq75slN0Uaia6vhnh4QRNnmS/XQeHNofWZjoa41MZaTMwR84FpBQczQhgC4N68HIZgMMsaw6JZdlAKAAFSEgZAVGNBn3w0yetLUUUOVOnTBRo6gOlSnxgSbShdUuQPVSU1AxAGINDi7mKGmOUWTKSS7JDkC8ApJd2e6cRg70Yb4ALGUm8Jj3tQwFc2NcCd2ZhgZnqJBL+oGIB9W8cM+DmJSJqwAm7kQCACpkDJizDDs3Qw1lENMVMzCSEpxBNRgWpifck6CCWVlEpEpmr1aNShIKgagnedIhZJiXChMUQDeLsVJupITzQBeUzB3g1qnc0lgUu9CAUVSxKS70fCta75rsTQyyAC15KmcObuYFeOnDsZRITzecKXgCejXNgWe7XGmVYpCZKNVIBJpeJUNecxLdmr4UizIsRCnTMwGChTJqgMH0z3RKiCSJTpAAPOJFBeCnqRRwcdOwwpYIwWHF44JTR6vXm1B4Agw90pa6b7HShACgXFSGOkPJmpKSVJIf1gQGoKgMajuY5RNOCyCUrzagm6pIdqc6mbAY1zicy1XugyQMlEnGoxL/AHui36K45i0C7kTzj6pYjJwaDB4SrBPSBUgVa6oJGNWA3vlnCsZaNQeXz/VgtmxMPCj6ZpGlsrpdkb9l6Kuz3iFCjnUbCz/n/cIaf0U/q/tTChR5avugfJlyMTxEWtsZfmH9iYUKO2pwD4NLYXSP5T7hEbZ0/wBI9xhQo82j9mc6eShM6av1fGL8nofpP/tChRa32Q18ktodPsV8YyNievxHwh4Ubq+g9jQP7qbxESl9OT/8aYeFFo8FQVJWfA/GNVHTHFH9sKFHLWM1lvbn7w/ljlpHTV+qHhR1/wATS4OnsH7v76sUvKD94eBh4UY0/sHcxVfv0/eUbsr94n86fhChRrU5Kot2Tp/9z4Ri7W/eK/KfeYUKCjuS5Lf8JPEf8aosI6SeB/vTDwo5vlhUAtXqflHviqj94P0++HhRqrhEzQsn8Tir3JinI6J7PeYUKNvuKJJwV+v3qgaegPyH/lTChRyr+pl8FSz4n9P/ABmOmkYD8if7lw8KN18G+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8619" name="AutoShape 11" descr="data:image/jpeg;base64,/9j/4AAQSkZJRgABAQAAAQABAAD/2wCEAAkGBxQSEhUUEhQVFhQXFhgXFxcWFxYcFxgaGBUYFxgXGBkYHyggGB4lHBQVITEhJSkrLi4uFx8zODMsNygtLisBCgoKDg0OGxAQGyskHCQsLCwsLywsLCwsLCwsLCwsLCwsLCwsLCwsLCwsLCwsLCwsLCwsLCw3NywsLCwsNzgrLP/AABEIAOUA3AMBIgACEQEDEQH/xAAcAAABBQEBAQAAAAAAAAAAAAAAAQIEBQYHAwj/xABFEAACAQIEBAMFBAYIBAcAAAABAgMAEQQSITEFBhNBIlFhMnGBkaEUQlKxIzNiwdHwBxUkU3KCkuEWQ7LSVHODk6Kzwv/EABoBAQADAQEBAAAAAAAAAAAAAAABAgQDBQb/xAArEQACAgEDAwMDBAMAAAAAAAAAAQIDEQQhMQUSQRMUUSIjMhVhgZFCUnH/2gAMAwEAAhEDEQA/AO40UU0tQDqK8g3r9fnRHKCSAQbb27eh9aA9aKYWt3H+9Ab1oB9FNBpGe29APopganCgFooooAooooAooooAooooAooooAooooAooooAooooAooooArN8ycSmE8OGgZI2kV3MkgJACZfCACNTm+laSq3jPBocUoEyZspup1DKfRhqL0Bz3B8fkw2HikOR5LY1rktbMkhsd9Fq1jx+JwrSxl4HYwNig4Vgtw4zq3iOhvpWji5fwkaxx9NAqh1RTtaT2xY73rwg5VwUYMYjHiykgsSxCG6rc65QRttQGfw/Nbzph8QUQI2JKqmudQkErEtroSRtbaocnGsT1MLiZXjdGjnlWKMEFbBcoJv4t/Le9a3HYbBwOsjqAzTKRYXHUyMqsQNvCWF6XC8sYON+skagjML38KhvbAB0AJ3FAVnBeNYrrYdJ3hkXExl1EYIMRC5u5OZbaX86gc6cVxEi4xInjjjgVAysDnkL7kEEZQLaedabhvAMLhmMkSKpI9q9wF3st/ZHupOM8uYTEMJJ41JICk3sGHbN+L0vQGQPNeLDMIUvHB0oypQkNeONmLPfwnx/SulR/z/AAqln5SwkkgkeFSRl9zZRZSy7MRYamrwCgFoNFBoBmemGceY+dZ/mbicq/ocOhaVhuNlHmTWMj5Sx1y4Yo3+M3PyrlObXCMl2pcHiMcmvn5tviBBCoJzZWJ29bVphLXHMEZoZyG/Wg2Pc3rV4OSaN0MhbU63Ohrzv1BwniSe7/oz0auUvyXk3Ian15x9q9K9VPJ6aCiivOaZVF2IA2uTYa7VIPSimhqM1AOopM1GagForyjnVtVII2uD3G4p4egHUUUUAUlLRQHO+aIUGLlOKgmmV40XDGMMbEHVQV/Vte5zHTUVRcRjlbFK/QdJRiYibo7yZA4BYy6KBl+6L12A0y9Acr4lwf8AszSNDIztjrvlDFzEPT8P+9OOG16nQl/q37RfpWa9umo6nT9rJmDeGuhY/igidYwrNIwJVRsbb3PbevH7biW9mAL553t8tKnBXuMTwzhBlkw6vFIMK0+IdI3zaR9JsuYdgTawNRYcKESAYyCaTDrHLGi5WbI+YZLgajQGzV0A43EL7UAJ7ZHv89NK9cPxlCwWS8ch+64t8jtamB3HlydDImDiWYEPY6MbsAWJUE+YW1XJNNUilNQTkW9LTaW9CTy6Yve1idz50tPpjmwJqCPBi8HhRLxKViNI9febaVq8bghIuX5HyPaqDksdRsRP+OUge5dK1YrPXXFxefJnoinFvHJ4YNGVQHNyO4qRekvRXePBoQt6zfPhH2Uf+fB/9y1ozXjPh1cWdQRcGx2uDcH4VYkxJ5nkCqvVQOccYSDa4jCk2te/bevXljHyzYuRlxgkwyllVGCBne+uWzXyrttrWlbgmHLmQwpnJuWyi5NrX+V6rRFgMNIGRI1kN8vTF2NzqBbS96JZIbSKTnTjOIgxIyS5YEUMwTIXBvqXR2XMtvw3NeGL4/OetOuKVDFiFiTDZR40Lqt2BNyWDEjTS1aLG5JmVzgy7LszqAQR2t3olnw3UEsuGKMu8jxiy27k/kanBHejGw8YeOBUjkdGaTEOVTJc5SN3kZQACdhcmrHgHGsVjGwi9cIGhZ5MqglykhUW10vbWteOF4WZFPSjdNWU208W5HvqVheHRRkFI1UqCBYWsCbkD4k1BJMQ6U6kWloSFFFFAFNY06kIoCv4pg863U5XXVWG9xrb3Hb41Dix88otEgVh7TShsvqFtqavLUAVOSriim+w4g6nEEeiolh7ri/zrznwGItYyRyqbZllTTTyy2+tXtqY43tU9xVwM3wxJWDCJzGFcoyv48pGpMbdxqN9BtXsqfZ8Qhd2YSoynMdAy3kLW2AtppRh4MTh0svTdRmY3JB1JbsNaxfHeaVxUaXjZHR8wYMMtjo3e5uNKrZNRRmuuVUc+TTca5hJcR4dxp7bdh2Cg7Xp8eDxxAImW/kRe/xFYzh0ZWOxOpOY28ya6Ty9iepCp77H4Vjrn6k8M5UWes9ylbFcQiBLRpKPTe3oBUSfnVXjeIIyzt4FRtPE5yg37b3rc2rC848NRsVh2jB6vUQsArWKhxrcC2lalDfY621zgsxZ5cA46mFwyxWvLc5lBvZr66/CrqDFYuUXChQfOqvlDhCdad5AM4kbKh3Av7VvI9j763CLas06JzlvLC/YUQnKO72KMxYsfeQ+lq8zx9otMRGV9V1H+9aK1VXMSr0WLW2099S6nBZTf8naUXCOUxuM4qpw7yxMDZbg0yLGzoAJE6lx4Wj0uewcH2T67VzsuY3WzZY2cCUE2W19d+x71vf+LMKG6auWIGyI7X07FQQa702qccvk406hT5e5GkZpWN+pKfwRtkjT0z/ePvqXhMHiYxaNcKgJuQFe/wASDqfWncAMgeRekyQ3DRlivfdQAbgDtfzNXq12bNEY5Kf7XPH+tjDr3eI6D/IdT768p8WMSRFG10IJlI7LtkPkx8vK9X1qRYwL2AF96jJbtGxxhQANgAB7gLCn0WpaqXCiiigCim5qi/1pFlDdRMpbIDcWLfh9/pQEyiqrD8x4WR2RJkZlBLAHYDc/ClwvMOGlz9OaNsgzPY+yPM+lAWlFVWG5kwsiO6zxlE9o30W5sCakx8TiaLqq6mOxOe/hsDYm/wAKAmU21UGC5vw8skiq6mKOMO0uYZNex8qs+HcWhxCloXV1Bscp2PrQHviEuCPMEVxyfhbLM8eUnK9wADrY3WuzNXkIlBvYXO5/3rlbX3mPV6RX4beMGE4Xy7K48S5B+1v8q2nCsAIEygk63qS0oAvcWFVUnNOGVsrSqNbX7VFdcYcFqqq6cIu6pOamEcBm+/F40Pkdre4gkfGnYvmWBFurq50sqnU37DzNZzn7jKPDHEjfrXXN5hQRmuO2tdZZislr7IqD3NBytGTEJpAOrL4mI7X2UeSjy9au6w6cw9MxOHRoyjKIg6ixXKL7an+NWMPNLEqBh2IYgEq4NvWwFWw8ZYrti4mnNUfNMDtF4NbG5HpUheOR7OGQn8YtUnDY2OQXRga4SlGawmXm4zjjJyvHrcEHY6EH+FV/C8X05o7EgrIo8ri/7x2rrHEuX4ZrkrY+a6GqUchR51bqNZWDWIXcH3VnWnnGWz2PHnoLFPMXsa6LUCvQCmKLaUt62o9xIfRUebFqpVWIDOSFHc2Fz8hXtmqSR1FNzUF6AdRTQ1F6ACKw78sz/bXyqn2QFsQlyNcQyZMpX8IGt/U1uqKA5NFwDFoRLNEyrHBOr+KLICy6GNEOi+/WvbBcv4jF4aH9EkIjwuRTmGWcnXLZdVQ+ut62/NPFzh0XLGr5yR43VUA73vqfcAapcBzk00cQw2GzSFXZkzWVFjbISD3u2g0oCtxvAcTieo5wywfooohHnQmTLMjMxKnKAAptfXWtVzTwpp8K8MQAOhVdlNjfIfIGofCubROqt0mXNhmxFiQbZTbJ79KhcV55MSpIIVKGISNmkAazG2VFFyxFu9hrvQFTxLl3F4o4iQ4cQFhhyqCRcz9J1ZlLIbA2Ww7Vf8l8HkiaaSSOSPPlAEkokc5QdSVJUb6WrT4acOisNmAI+NetANkNhf0rlfFeYJpZns5VQxACkjQG2tdUfUfCuO8WwhixEy/tMw9xNxWbUtpbHldTlOMY9pLWZ3XxMSPedauuWuBJMSz5hlNlKMVIPfUfCqXDDw+4V0PlnC9OBfM+I/GuGmy57+DnpIOyW74IGO5ZNrwzSrICCC0jFTbsQe1c14jgZZsY0LNmkZ7Fu2+4HYAdq7XI1gT6GuZ8nRibiMkvlnf4k2/I1rubliLOurqi5RivLNlwPleHDWZVvJlsWJ327fCrsR09aWui2WD0YVxisIi47CLIhUgG/wDOlc5cmOW6mxuVuPoTXT2rnHGMNaV17Zr15+sjhpoyaxNJSRe8C5hzMI5T4tgex99apTXIJpSD5MDXSuXeIdeFW72s3vG9d9NZ3LDK6TUubcWQueOIPDApjbp5pER5bfq1Y6t+7XzrMtxuWJMSsWK6whaMxObN1Ha98Obe0Tob7i9dCxCo3gfKc33Wtr8DvXlDw+JVCrGgCm4AAsD5j1rUbzC4bjkzLhpcweVzii6Zf1bJCzLDrqCpFie9qr8PzDPGUaPF9d3ws0rxkA5HS1hp7NrnwnyrpbYKPUhQDqbga3YWJ99qymF4FHgplkYyTOQyxqFW4B1YttmPrUpEOWDNYbmDFrFKwxCNfDdS+dXZHLIAwAPhXxEWPlVlxLiOJw3Wi+0swKwMZWVbxCSTJI49ALnyFaWKSJQwXBOM/tWSMX1vr4qn4GaLEB/0dreB1dRfzsfMWNMNBNMp+UcW/XnhE5xEKBGSQkEhmHiTMND+6tYKj4TBpEuWNFQeSi2tSagsLRRRQFFzJy6uLaJjI6PEWylQhFmFmurqRsNDWY4nyrNhhGMH1XsJQXV0WS0jFipupBW/kARXQzTWoDFcO5HthsOjTyxyJAYJDGV8asbkEkH5i1LjOQIG060qgxrEw/RkkL7Niykqf8NqvJMXLJK0SZY8uuZtS4PdRtaonFOFssRkzvNKhDpfa4OwUadzrvU4KdxeYKDpxogJOVQLm1zYW1r0LW91VI5gU6LFMWOwMbKPizCwHrXhI5e/2iZEUHWJCLadmY6nttTtHeh0yfapBlYiKMaMpIzOfL0W3xvWW5v4fIrqSRIbWuNJMvmw2Nt76WrXDiBkAXCr4duoRaNR2y/j77bVMwmACA5vGzasx7/7elROKksHG6j1VgwfL3DWlIAHhB8R7W8hXR41AAA2GlNgw6oLKoA8gLCvWuVVSgTp6FUsFbzBienh5X2yox+lYb+i/wDXzXBBy2IO/tCtD/SHicmDfWxOUeu+vvqk5Ia3EMUL75v+oVdwy+4z3b3xZ0YClryV799vWgSg7EaG2/51Y9A9GrOcycIL+NB4u/qKu8RigmUHMczZRZSbH1tsPWn5wTa4uO16pZBTWGUsrU44ZyjHwke0pB8rG9X3JWMMKSmQERCxBIO+1h6mttIF72HvqKmMiaSSEe0iguCDls22uxrlXQoMxVaF12dyZEweAEyZ5jmdtfCdE8gpG1PE00GjIZl7Mnt+gK9/eLe6o+PwsERjKO0JlfInS9gsQWN09kXCnxEVI+z4i1+ulvMqK1ZNe6HHjDf+Hn/0j+NQsZimd4nkHRSNs3jPjc5SMqqNhcjXWpQwczDx4iw/YCi4PmTt8KkYLhcUbXF2e28jl2UehYkgVOww2Pj4mjozqQbAkjY6C9jXhy7HaAMd5CZPUZzmCnzsCB8Kj8Xw+GkkSKS4lkvlZLgkJYkMy9tRod6uYmGwI0091VyWSeT1Q06kWlqC4UUUUAUlqWigIHEsGWGePSVQcp8/2W8war1VsUbSKViUC66+N/vf5R9davjTctTkq45Kv/hzD/3Y+tSYuEQra0a6baVOoplhQSGhBS5aWioLCWotS0hoDA/0i48hokUA5Tn1112AI8qr+T+KmXHSM4Ad4yFCi1rG/wC7evLn8n7V6ZRaq7kV7Y6L1zD/AOJrG7pd/b4yeFO1+6S8ZPfhQkhfECOGWW8UuZsskUoOYWVjbLISCbMpJsKby/gpJGnWJHjD4VGQhJUXqo7HUuAWa1gSQL114CltWw905lhJcROY8U0cqGTEAdOzAqkUZW5HbMRe5qFywJPt2HcRPHdpRN4Jb2NyBJIygNt209a6zloy+tAc4/pBwsjYlS+f7P0bLaFplEmY38K6q1stmqukw80ccueOWTNFhQxYODYZblwgJaw3UXvXWAtBWgOLw4dimWSGXoDGxvlSKRRkMUlzGpFwt7X7/OrVMOBlaSGf+ruvIVjCuWAKJkLRjx5c4k0t3rqdqMtAc04RwtpWwyyRS9Dq4h0jcMMsdmMWfy1sVB1GlU+ASY4qJooZI3LTK/glLKTG+QSSMAGGYLtcba12S1JloDlHC8OongaKDEdVIcR1yysoaQ5dMx0JOtiK9OQ1kGMiIjZI2hYOOnKBnGtndwM7D8Xeup5aMtAKtLSAUtAFFFFAFFFFAFJS0UAUUUlALRSUUAtFJRUA5tzvhA+OjQsq9RbXbYWNvn5VnOEWhx8YV1YLIBmU6HNoPzrSc7TXxsI/CU/6iawkmKEUiuxCgSA6+Ya9cZ9qWVzk+fvwrcrnJ9BIaW9UsvMeGijjeWaMCRQVOYeIdyPQedTl4jEbkSJ4VDscw0VhcMfQ+ddz348Ey9F6pG5jhQM0ksaoGCqcwObMLjTz9Knx8QR4erGwdMpYFSNbAm30oSTL0Xqg4FzXh8Sl1kRXylnQsMygGxv7ra1NwHG4Jr9KVHsCTYjYaE+71oCyvReqGXmzCriFgMqAtC02bMMuUEDf1ufkancI4xBicxhkV8u+Ui+uxt5etAWNFFFAFFFFAFFFFAFFFFAFFMbeqrinHocPo7+InRF1c97ACqyko7slJvguKKwuK52kN+jBYdmkbUj1QaqfjVdLzLjG/wCYiegTb3EmsVnUqIbZO0dPN+DpVJXKnxmIIs2KmI7i6C/yW/1rxGHB+9L/AO7L/wB1ZZdapXCOi0kzqk2NjQ2aRFPkzKD9TTP6zh/vY/8AWv8AGuXDBr3XN6vdj82uaJsGl/1af6V/hXF9cj4iW9m/k6j/AFnD/fR/61/jSHisP99F/rX+NcllwkYP6tfioqLJhk/Av+kVaPWk/wDEezfyXXPUqPiCVdXGUeybgH3jvWE4jBmZMoLWYaA2I17E6VquX4QZ+mqj9IPIWzKdSf8ALatlxzl+JYVeONWZRrYb6b/Orx1M5Zmlstzx7elyV3cn5M1icNimiiV2jf8As7J+jliVgxvYSE38NrbCpE3CJTFhUjeLNJCuGxYMi/q11BWx1NyayuEhQrqq3ub+Eaa7XqbHh0/Co9wH0I2qZdWjHZxZ60dI8cmp4lwHFLJI0Ud0M4eyFQ+URFAVJBA1Ivpternk3hM0OCkilXLITLYXv7Q01rERRD8Ug/8AWl/7qkxOyeJZpYz6OzX+Dkj5U/WavhkvRy+Sfg+XcU0UcTYdIujHKCwYHqmTYCwvbub+dWMvCMRB0GhgV/7H9ndQQuVtwT5i9U8fEsTe4xM3pm6f5ZdqlLzDjF/5qH0KHX610XWNP5KPSzG4vl/FrHh+nCjuMI8L6jwuZUfuPJWA9TVnyNwfERYmeaZHVZIYUXOys90aTMDlAA9oVGj50xKkF4omHcKSp+ZvVjhueU/5sEqn9gdQfEi1q1Q11E+JHN0TXg2FLVFg+acJKbLOl/Imx92tXKuDqDp53rSpp8M5tNcnpRSUVYgWiiigCiiigKPm/HPDhneK2YWuSL5VOhb4VzxYhqdyd2OpPvPeus4mFXUqwurCxB2INc449wZsK2lzCTZW/Ceyt6eteN1am2UO6D2NelnFPDK+nGnXFiO/p50yvl2muT0gpxcDfvtTKSeNmUqrZD52ufhSKTe4bxwO+1KD4iR7xYfM095vvKR77g0uEeJFs+DEh3zBg1/i5Fj3ttrTP7KGLHCyJf1DKfSyk2Fb/aV4ypHD1ZLZohSkXuG38zeoTYoXykjN2C6k/Aa1YTtHrbB29+XT66V5pi5FsEWKMDsFzfnawqY1xWzL97fA/g2AleVXAaNVa5LAqW9LHUVv8VIyRR2tYrZr7eprnzcfxKa3jNu3T1Ppe+ldHxKB4UvfVNR31Gtb6o5rk4vbBms/JZOZSzQSsxa8LFtGW+RgDbNb2R7zXkWCmyzwvraxYA/TSp/E+XpMPrH+kS/YeJRqdR3FQIjm0AXbUWIIv5gi9ZrEvKOyf7ntHiSP7pz+xKlh6m5r3gxAAzFZGNtMiM6/5WHhPwoiPmR6aDb99J9niY3sLj9lrfKs+avMWXxLHIk/GlQXZJV1tcow/Mb1Lw2MB1KvY+Ysfj5U3DYZQbhU9Ctxf3g17sdP5+lZ7ZVcQReKl5GM19tu3pTQPS9PdLU2OSx0riuSWxsyBxZgCPIgG1emDmlhYGCRksfZuWjP7OU6a+famHv5/wA61Y8D4I+KP3o4e77M3+DyHrW3R+tKeK2zlc61H6kbbl3i32mESWym5Vh5Eb29Ktai8P4ekCCOMWUfySfWpVq+xgmorPJ5D52AUtIKWrkBRRRQDSK8MTh1dSjgFSLEGpFNNQ1nZ8A5jxXhLYVwhuYz7D+f7Lev51EBrqOOwSTIUkW6n+bjyNc64xwx8M+V7mM+w/Y+jeTfnXzXUenOP3IcHo6fUZ+lkXpkDN2p65nYBFZ22AQXPx8q8ie3y/jU/A8XMUDRIgEjaNLe9+xPmDroKw6Smqb+68L4+TrbOUdonnNgmT9dLBEfIsZCfTwgZfrUmPhYbDNiDKgJAKBGzKbHxDYXJ220FV8SAbfPufed6Ejtv531JIB/Z7CtMdbpoNpV/wDDg6bnu5EMuWFwvuuf3V4PEzkKCCxOgGw8zbew/fVm43qtMpSZ8gGdkRVJGw8WY/l9Kx0tSk29jW8xSWS4wXC8JER13DSCx/SNoD2IA2+Na3FY4dMkkeFSR62F650uCDOkZ1JN2ZgCSFGY3J3JFXeM5hitlW7KRluB4FB0vmO9u4r0IW5jtwzhKGXuZ8yPIxlLMHck6M1hrYWF7bDy70ybCyMdXzW1GYeI+hZbXqYMOYyI21/Cw+8N6lRQ33NqxWaiakdlBYK2CNbAHDqHvYMspQ/AMGA00qSmAnIdobhUIuWOcD32AvUwRi2oHxqZw3iUuGDCIqVJJKPqCxGpvv5emld9Lq6pS7beDhdXPH0lbBJYeJi37YGn02r0kkBAt3/nWnYS8eqNkOpJXYkkkgqdCLnvVkMTBOp6+SCcezIuiP8As5Tue3n5U9rprm/TluvnyVVtkF9aKlqW9IHtfyHci1x+Kx2qz5b4YmIk/SMoUa9O/jk9bfhrPRop22dnwaJ3KMO5nty5wE4k9SS4gGw7yEf/AJ/Ot9GgUAAWA+lV8vF4I0kyurGFCzIhFwFG1httXpBxiErGxdU6gBRWIBN/SvrNNpoUQxE8qyyU3ksqKjnHR5+nnXqWvluM1vdUitJQKKKKAKKKKAKKKKAr+YMV0sNK/iGVCbqLsPUA1yaHi8jCeMSNIjYZZDnk6xBzHPILXCsBbwjauzuLjX61XY3hETxtGFCBgReMKG18iBUNZ2GcHFeK/oJZhhZpJsPGImz3zdMFhmu3cWvr2qPjuLhjJlkbLnjVSjADVSW8R0ANt67NwTl2PD5yWaR5AAzOF1UaAZQALVTca5KQXbCKi33iIARj6Gxyn5151+khnvUd/g013vhmD5SxbPHIGJOWUqtyTZcqm1zvudavbVHMZRsjp03G6sAD7xbQ/CvcGvl9Wn6jfbjJ6VbWNnk9urpa3xrxeJb5ra2t89/nS3pzKLVmUmWaIeIXKyP2BIPpmFhTMJFdXBAt1JFt5a7elTJVDAg7EWPu868MFGyF1bUFswttrv8AG9aIW/aa8oo47hh8OZLxk+KPKyN5g3t8ra+8V6YZr30sQSG94olhBIa5Vh7LL7Q9Py+VeUSydVmc5lcXLbFWAtt3BtV5OFlfO5GGmSyKbS30pjPWPGdkdBHNebm1j3+tzoAPMnavTCRPO4SFc7d73CD/ABNYgW9L1dHDJgJIs0UmKxThimULlXKNbXIAsK9bRdOtseXsjNbfGOy5PblzlkyWlxCWT7kTbk/if9wqqHB548czw4dtZSx6gQx5cmXOkl8ybAZbVeJzsrrfpSxq8MkkcjKviyDxALffyv5UNzsqXAgmdY1jMrgLlXqKCDvrvqBX09FEKliKPNnNzeWY/D8DxTOh+zMlo8QjgJGiB3jNrFTeQFj7Rr34jy3PnOeKZ+pDEidPp+EqCCpLHwWJB08q1uJ58gScx5WKK4jeQFbKzG1rXuQDoTbSvX/i8ZZXXDzFI3MebwAM4IBAuwsNdzXcqZubg08eNVooXLZ4yzShGjICBS6vfMjC1rAfnXTqw45zMjQFB0wJ2jnVrN7Mec5WU2O41r1wH9IEMh9iQK0bSRt4SXVBmPhU3BtsKA2dFUHLHMYxiswjaO1rXZTcHY+Em3uNXgoB9FFFAFFFFAFJalooBLUZaWigIHEuFxTjLKisPM7j3Eaj4VlcfyYym+Gk0/BJcgf4W3+d63BFJlrhbp67FiSLwslHg5ZicHPF+tgcAalkGdAPMsNqix46M7MPr++uuZKjYnh0UlupGj22zKDavLs6LVJ5i8GmOskuTmcbA2109KcxF9Nu2tbqXlPCMb9BB7tB9KZ/wfg/7kfM1mfQpf7F/er4MK8oGpIA9+1eMuNjGhYH8/pXRIOVsIpuIEP+IX/OrDCcOiiFo40QXvZVA/Krw6Gl+UiJa1vwc5w3DcTL+rhYL5yeDfvlOrCr3hvJffEvnH4Euq/5u5+dq2OWlAr0Kem0VbpZOE9RKR54bDJGuVFCr5AWH0qux/BupiI5s1siOuW2+cEX+F6tqTLXoJJcHAyb8nXjij6h/RQyxXtv1Rv8KVOULRTx9U/pREL29npoq3HvyfWtZajLUgxr8lWnZ45VWNpBI6mNGfNuQrEaAnU++vXHcoF4DEstiZ2mBIupLfcZfvCtblotQGK4fyKIyLy3HWaUgIFF2jyFQBoBYXp/CeSzCbdcZFjaOPLHGHAIsCzZbsQP962OWjLQGX5X5WOFlklaRWZ1C2RAi73uVGhb1rT0uWltQC0UUUAUUUUAUUUUAUUUUAlFFFABooopgCXovRRUFcgDS0UURIl6DRRULklBThRRUgKKKKkBRRRQBRRRQBRRR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8621" name="AutoShape 13" descr="data:image/jpeg;base64,/9j/4AAQSkZJRgABAQAAAQABAAD/2wCEAAkGBxQSEhUUEhQVFhQXFhgXFxcWFxYcFxgaGBUYFxgXGBkYHyggGB4lHBQVITEhJSkrLi4uFx8zODMsNygtLisBCgoKDg0OGxAQGyskHCQsLCwsLywsLCwsLCwsLCwsLCwsLCwsLCwsLCwsLCwsLCwsLCwsLCw3NywsLCwsNzgrLP/AABEIAOUA3AMBIgACEQEDEQH/xAAcAAABBQEBAQAAAAAAAAAAAAAAAQIEBQYHAwj/xABFEAACAQIEBAMFBAYIBAcAAAABAgMAEQQSITEFBhNBIlFhMnGBkaEUQlKxIzNiwdHwBxUkU3KCkuEWQ7LSVHODk6Kzwv/EABoBAQADAQEBAAAAAAAAAAAAAAABAgQDBQb/xAArEQACAgEDAwMDBAMAAAAAAAAAAQIDEQQhMQUSQRMUUSIjMhVhgZFCUnH/2gAMAwEAAhEDEQA/AO40UU0tQDqK8g3r9fnRHKCSAQbb27eh9aA9aKYWt3H+9Ab1oB9FNBpGe29APopganCgFooooAooooAooooAooooAooooAooooAooooAooooAooooArN8ycSmE8OGgZI2kV3MkgJACZfCACNTm+laSq3jPBocUoEyZspup1DKfRhqL0Bz3B8fkw2HikOR5LY1rktbMkhsd9Fq1jx+JwrSxl4HYwNig4Vgtw4zq3iOhvpWji5fwkaxx9NAqh1RTtaT2xY73rwg5VwUYMYjHiykgsSxCG6rc65QRttQGfw/Nbzph8QUQI2JKqmudQkErEtroSRtbaocnGsT1MLiZXjdGjnlWKMEFbBcoJv4t/Le9a3HYbBwOsjqAzTKRYXHUyMqsQNvCWF6XC8sYON+skagjML38KhvbAB0AJ3FAVnBeNYrrYdJ3hkXExl1EYIMRC5u5OZbaX86gc6cVxEi4xInjjjgVAysDnkL7kEEZQLaedabhvAMLhmMkSKpI9q9wF3st/ZHupOM8uYTEMJJ41JICk3sGHbN+L0vQGQPNeLDMIUvHB0oypQkNeONmLPfwnx/SulR/z/AAqln5SwkkgkeFSRl9zZRZSy7MRYamrwCgFoNFBoBmemGceY+dZ/mbicq/ocOhaVhuNlHmTWMj5Sx1y4Yo3+M3PyrlObXCMl2pcHiMcmvn5tviBBCoJzZWJ29bVphLXHMEZoZyG/Wg2Pc3rV4OSaN0MhbU63Ohrzv1BwniSe7/oz0auUvyXk3Ian15x9q9K9VPJ6aCiivOaZVF2IA2uTYa7VIPSimhqM1AOopM1GagForyjnVtVII2uD3G4p4egHUUUUAUlLRQHO+aIUGLlOKgmmV40XDGMMbEHVQV/Vte5zHTUVRcRjlbFK/QdJRiYibo7yZA4BYy6KBl+6L12A0y9Acr4lwf8AszSNDIztjrvlDFzEPT8P+9OOG16nQl/q37RfpWa9umo6nT9rJmDeGuhY/igidYwrNIwJVRsbb3PbevH7biW9mAL553t8tKnBXuMTwzhBlkw6vFIMK0+IdI3zaR9JsuYdgTawNRYcKESAYyCaTDrHLGi5WbI+YZLgajQGzV0A43EL7UAJ7ZHv89NK9cPxlCwWS8ch+64t8jtamB3HlydDImDiWYEPY6MbsAWJUE+YW1XJNNUilNQTkW9LTaW9CTy6Yve1idz50tPpjmwJqCPBi8HhRLxKViNI9febaVq8bghIuX5HyPaqDksdRsRP+OUge5dK1YrPXXFxefJnoinFvHJ4YNGVQHNyO4qRekvRXePBoQt6zfPhH2Uf+fB/9y1ozXjPh1cWdQRcGx2uDcH4VYkxJ5nkCqvVQOccYSDa4jCk2te/bevXljHyzYuRlxgkwyllVGCBne+uWzXyrttrWlbgmHLmQwpnJuWyi5NrX+V6rRFgMNIGRI1kN8vTF2NzqBbS96JZIbSKTnTjOIgxIyS5YEUMwTIXBvqXR2XMtvw3NeGL4/OetOuKVDFiFiTDZR40Lqt2BNyWDEjTS1aLG5JmVzgy7LszqAQR2t3olnw3UEsuGKMu8jxiy27k/kanBHejGw8YeOBUjkdGaTEOVTJc5SN3kZQACdhcmrHgHGsVjGwi9cIGhZ5MqglykhUW10vbWteOF4WZFPSjdNWU208W5HvqVheHRRkFI1UqCBYWsCbkD4k1BJMQ6U6kWloSFFFFAFNY06kIoCv4pg863U5XXVWG9xrb3Hb41Dix88otEgVh7TShsvqFtqavLUAVOSriim+w4g6nEEeiolh7ri/zrznwGItYyRyqbZllTTTyy2+tXtqY43tU9xVwM3wxJWDCJzGFcoyv48pGpMbdxqN9BtXsqfZ8Qhd2YSoynMdAy3kLW2AtppRh4MTh0svTdRmY3JB1JbsNaxfHeaVxUaXjZHR8wYMMtjo3e5uNKrZNRRmuuVUc+TTca5hJcR4dxp7bdh2Cg7Xp8eDxxAImW/kRe/xFYzh0ZWOxOpOY28ya6Ty9iepCp77H4Vjrn6k8M5UWes9ylbFcQiBLRpKPTe3oBUSfnVXjeIIyzt4FRtPE5yg37b3rc2rC848NRsVh2jB6vUQsArWKhxrcC2lalDfY621zgsxZ5cA46mFwyxWvLc5lBvZr66/CrqDFYuUXChQfOqvlDhCdad5AM4kbKh3Av7VvI9j763CLas06JzlvLC/YUQnKO72KMxYsfeQ+lq8zx9otMRGV9V1H+9aK1VXMSr0WLW2099S6nBZTf8naUXCOUxuM4qpw7yxMDZbg0yLGzoAJE6lx4Wj0uewcH2T67VzsuY3WzZY2cCUE2W19d+x71vf+LMKG6auWIGyI7X07FQQa702qccvk406hT5e5GkZpWN+pKfwRtkjT0z/ePvqXhMHiYxaNcKgJuQFe/wASDqfWncAMgeRekyQ3DRlivfdQAbgDtfzNXq12bNEY5Kf7XPH+tjDr3eI6D/IdT768p8WMSRFG10IJlI7LtkPkx8vK9X1qRYwL2AF96jJbtGxxhQANgAB7gLCn0WpaqXCiiigCim5qi/1pFlDdRMpbIDcWLfh9/pQEyiqrD8x4WR2RJkZlBLAHYDc/ClwvMOGlz9OaNsgzPY+yPM+lAWlFVWG5kwsiO6zxlE9o30W5sCakx8TiaLqq6mOxOe/hsDYm/wAKAmU21UGC5vw8skiq6mKOMO0uYZNex8qs+HcWhxCloXV1Bscp2PrQHviEuCPMEVxyfhbLM8eUnK9wADrY3WuzNXkIlBvYXO5/3rlbX3mPV6RX4beMGE4Xy7K48S5B+1v8q2nCsAIEygk63qS0oAvcWFVUnNOGVsrSqNbX7VFdcYcFqqq6cIu6pOamEcBm+/F40Pkdre4gkfGnYvmWBFurq50sqnU37DzNZzn7jKPDHEjfrXXN5hQRmuO2tdZZislr7IqD3NBytGTEJpAOrL4mI7X2UeSjy9au6w6cw9MxOHRoyjKIg6ixXKL7an+NWMPNLEqBh2IYgEq4NvWwFWw8ZYrti4mnNUfNMDtF4NbG5HpUheOR7OGQn8YtUnDY2OQXRga4SlGawmXm4zjjJyvHrcEHY6EH+FV/C8X05o7EgrIo8ri/7x2rrHEuX4ZrkrY+a6GqUchR51bqNZWDWIXcH3VnWnnGWz2PHnoLFPMXsa6LUCvQCmKLaUt62o9xIfRUebFqpVWIDOSFHc2Fz8hXtmqSR1FNzUF6AdRTQ1F6ACKw78sz/bXyqn2QFsQlyNcQyZMpX8IGt/U1uqKA5NFwDFoRLNEyrHBOr+KLICy6GNEOi+/WvbBcv4jF4aH9EkIjwuRTmGWcnXLZdVQ+ut62/NPFzh0XLGr5yR43VUA73vqfcAapcBzk00cQw2GzSFXZkzWVFjbISD3u2g0oCtxvAcTieo5wywfooohHnQmTLMjMxKnKAAptfXWtVzTwpp8K8MQAOhVdlNjfIfIGofCubROqt0mXNhmxFiQbZTbJ79KhcV55MSpIIVKGISNmkAazG2VFFyxFu9hrvQFTxLl3F4o4iQ4cQFhhyqCRcz9J1ZlLIbA2Ww7Vf8l8HkiaaSSOSPPlAEkokc5QdSVJUb6WrT4acOisNmAI+NetANkNhf0rlfFeYJpZns5VQxACkjQG2tdUfUfCuO8WwhixEy/tMw9xNxWbUtpbHldTlOMY9pLWZ3XxMSPedauuWuBJMSz5hlNlKMVIPfUfCqXDDw+4V0PlnC9OBfM+I/GuGmy57+DnpIOyW74IGO5ZNrwzSrICCC0jFTbsQe1c14jgZZsY0LNmkZ7Fu2+4HYAdq7XI1gT6GuZ8nRibiMkvlnf4k2/I1rubliLOurqi5RivLNlwPleHDWZVvJlsWJ327fCrsR09aWui2WD0YVxisIi47CLIhUgG/wDOlc5cmOW6mxuVuPoTXT2rnHGMNaV17Zr15+sjhpoyaxNJSRe8C5hzMI5T4tgex99apTXIJpSD5MDXSuXeIdeFW72s3vG9d9NZ3LDK6TUubcWQueOIPDApjbp5pER5bfq1Y6t+7XzrMtxuWJMSsWK6whaMxObN1Ha98Obe0Tob7i9dCxCo3gfKc33Wtr8DvXlDw+JVCrGgCm4AAsD5j1rUbzC4bjkzLhpcweVzii6Zf1bJCzLDrqCpFie9qr8PzDPGUaPF9d3ws0rxkA5HS1hp7NrnwnyrpbYKPUhQDqbga3YWJ99qymF4FHgplkYyTOQyxqFW4B1YttmPrUpEOWDNYbmDFrFKwxCNfDdS+dXZHLIAwAPhXxEWPlVlxLiOJw3Wi+0swKwMZWVbxCSTJI49ALnyFaWKSJQwXBOM/tWSMX1vr4qn4GaLEB/0dreB1dRfzsfMWNMNBNMp+UcW/XnhE5xEKBGSQkEhmHiTMND+6tYKj4TBpEuWNFQeSi2tSagsLRRRQFFzJy6uLaJjI6PEWylQhFmFmurqRsNDWY4nyrNhhGMH1XsJQXV0WS0jFipupBW/kARXQzTWoDFcO5HthsOjTyxyJAYJDGV8asbkEkH5i1LjOQIG060qgxrEw/RkkL7Niykqf8NqvJMXLJK0SZY8uuZtS4PdRtaonFOFssRkzvNKhDpfa4OwUadzrvU4KdxeYKDpxogJOVQLm1zYW1r0LW91VI5gU6LFMWOwMbKPizCwHrXhI5e/2iZEUHWJCLadmY6nttTtHeh0yfapBlYiKMaMpIzOfL0W3xvWW5v4fIrqSRIbWuNJMvmw2Nt76WrXDiBkAXCr4duoRaNR2y/j77bVMwmACA5vGzasx7/7elROKksHG6j1VgwfL3DWlIAHhB8R7W8hXR41AAA2GlNgw6oLKoA8gLCvWuVVSgTp6FUsFbzBienh5X2yox+lYb+i/wDXzXBBy2IO/tCtD/SHicmDfWxOUeu+vvqk5Ia3EMUL75v+oVdwy+4z3b3xZ0YClryV799vWgSg7EaG2/51Y9A9GrOcycIL+NB4u/qKu8RigmUHMczZRZSbH1tsPWn5wTa4uO16pZBTWGUsrU44ZyjHwke0pB8rG9X3JWMMKSmQERCxBIO+1h6mttIF72HvqKmMiaSSEe0iguCDls22uxrlXQoMxVaF12dyZEweAEyZ5jmdtfCdE8gpG1PE00GjIZl7Mnt+gK9/eLe6o+PwsERjKO0JlfInS9gsQWN09kXCnxEVI+z4i1+ulvMqK1ZNe6HHjDf+Hn/0j+NQsZimd4nkHRSNs3jPjc5SMqqNhcjXWpQwczDx4iw/YCi4PmTt8KkYLhcUbXF2e28jl2UehYkgVOww2Pj4mjozqQbAkjY6C9jXhy7HaAMd5CZPUZzmCnzsCB8Kj8Xw+GkkSKS4lkvlZLgkJYkMy9tRod6uYmGwI0091VyWSeT1Q06kWlqC4UUUUAUlqWigIHEsGWGePSVQcp8/2W8war1VsUbSKViUC66+N/vf5R9davjTctTkq45Kv/hzD/3Y+tSYuEQra0a6baVOoplhQSGhBS5aWioLCWotS0hoDA/0i48hokUA5Tn1112AI8qr+T+KmXHSM4Ad4yFCi1rG/wC7evLn8n7V6ZRaq7kV7Y6L1zD/AOJrG7pd/b4yeFO1+6S8ZPfhQkhfECOGWW8UuZsskUoOYWVjbLISCbMpJsKby/gpJGnWJHjD4VGQhJUXqo7HUuAWa1gSQL114CltWw905lhJcROY8U0cqGTEAdOzAqkUZW5HbMRe5qFywJPt2HcRPHdpRN4Jb2NyBJIygNt209a6zloy+tAc4/pBwsjYlS+f7P0bLaFplEmY38K6q1stmqukw80ccueOWTNFhQxYODYZblwgJaw3UXvXWAtBWgOLw4dimWSGXoDGxvlSKRRkMUlzGpFwt7X7/OrVMOBlaSGf+ruvIVjCuWAKJkLRjx5c4k0t3rqdqMtAc04RwtpWwyyRS9Dq4h0jcMMsdmMWfy1sVB1GlU+ASY4qJooZI3LTK/glLKTG+QSSMAGGYLtcba12S1JloDlHC8OongaKDEdVIcR1yysoaQ5dMx0JOtiK9OQ1kGMiIjZI2hYOOnKBnGtndwM7D8Xeup5aMtAKtLSAUtAFFFFAFFFFAFJS0UAUUUlALRSUUAtFJRUA5tzvhA+OjQsq9RbXbYWNvn5VnOEWhx8YV1YLIBmU6HNoPzrSc7TXxsI/CU/6iawkmKEUiuxCgSA6+Ya9cZ9qWVzk+fvwrcrnJ9BIaW9UsvMeGijjeWaMCRQVOYeIdyPQedTl4jEbkSJ4VDscw0VhcMfQ+ddz348Ey9F6pG5jhQM0ksaoGCqcwObMLjTz9Knx8QR4erGwdMpYFSNbAm30oSTL0Xqg4FzXh8Sl1kRXylnQsMygGxv7ra1NwHG4Jr9KVHsCTYjYaE+71oCyvReqGXmzCriFgMqAtC02bMMuUEDf1ufkancI4xBicxhkV8u+Ui+uxt5etAWNFFFAFFFFAFFFFAFFFFAFFMbeqrinHocPo7+InRF1c97ACqyko7slJvguKKwuK52kN+jBYdmkbUj1QaqfjVdLzLjG/wCYiegTb3EmsVnUqIbZO0dPN+DpVJXKnxmIIs2KmI7i6C/yW/1rxGHB+9L/AO7L/wB1ZZdapXCOi0kzqk2NjQ2aRFPkzKD9TTP6zh/vY/8AWv8AGuXDBr3XN6vdj82uaJsGl/1af6V/hXF9cj4iW9m/k6j/AFnD/fR/61/jSHisP99F/rX+NcllwkYP6tfioqLJhk/Av+kVaPWk/wDEezfyXXPUqPiCVdXGUeybgH3jvWE4jBmZMoLWYaA2I17E6VquX4QZ+mqj9IPIWzKdSf8ALatlxzl+JYVeONWZRrYb6b/Orx1M5Zmlstzx7elyV3cn5M1icNimiiV2jf8As7J+jliVgxvYSE38NrbCpE3CJTFhUjeLNJCuGxYMi/q11BWx1NyayuEhQrqq3ub+Eaa7XqbHh0/Co9wH0I2qZdWjHZxZ60dI8cmp4lwHFLJI0Ud0M4eyFQ+URFAVJBA1Ivpternk3hM0OCkilXLITLYXv7Q01rERRD8Ug/8AWl/7qkxOyeJZpYz6OzX+Dkj5U/WavhkvRy+Sfg+XcU0UcTYdIujHKCwYHqmTYCwvbub+dWMvCMRB0GhgV/7H9ndQQuVtwT5i9U8fEsTe4xM3pm6f5ZdqlLzDjF/5qH0KHX610XWNP5KPSzG4vl/FrHh+nCjuMI8L6jwuZUfuPJWA9TVnyNwfERYmeaZHVZIYUXOys90aTMDlAA9oVGj50xKkF4omHcKSp+ZvVjhueU/5sEqn9gdQfEi1q1Q11E+JHN0TXg2FLVFg+acJKbLOl/Imx92tXKuDqDp53rSpp8M5tNcnpRSUVYgWiiigCiiigKPm/HPDhneK2YWuSL5VOhb4VzxYhqdyd2OpPvPeus4mFXUqwurCxB2INc449wZsK2lzCTZW/Ceyt6eteN1am2UO6D2NelnFPDK+nGnXFiO/p50yvl2muT0gpxcDfvtTKSeNmUqrZD52ufhSKTe4bxwO+1KD4iR7xYfM095vvKR77g0uEeJFs+DEh3zBg1/i5Fj3ttrTP7KGLHCyJf1DKfSyk2Fb/aV4ypHD1ZLZohSkXuG38zeoTYoXykjN2C6k/Aa1YTtHrbB29+XT66V5pi5FsEWKMDsFzfnawqY1xWzL97fA/g2AleVXAaNVa5LAqW9LHUVv8VIyRR2tYrZr7eprnzcfxKa3jNu3T1Ppe+ldHxKB4UvfVNR31Gtb6o5rk4vbBms/JZOZSzQSsxa8LFtGW+RgDbNb2R7zXkWCmyzwvraxYA/TSp/E+XpMPrH+kS/YeJRqdR3FQIjm0AXbUWIIv5gi9ZrEvKOyf7ntHiSP7pz+xKlh6m5r3gxAAzFZGNtMiM6/5WHhPwoiPmR6aDb99J9niY3sLj9lrfKs+avMWXxLHIk/GlQXZJV1tcow/Mb1Lw2MB1KvY+Ysfj5U3DYZQbhU9Ctxf3g17sdP5+lZ7ZVcQReKl5GM19tu3pTQPS9PdLU2OSx0riuSWxsyBxZgCPIgG1emDmlhYGCRksfZuWjP7OU6a+famHv5/wA61Y8D4I+KP3o4e77M3+DyHrW3R+tKeK2zlc61H6kbbl3i32mESWym5Vh5Eb29Ktai8P4ekCCOMWUfySfWpVq+xgmorPJ5D52AUtIKWrkBRRRQDSK8MTh1dSjgFSLEGpFNNQ1nZ8A5jxXhLYVwhuYz7D+f7Lev51EBrqOOwSTIUkW6n+bjyNc64xwx8M+V7mM+w/Y+jeTfnXzXUenOP3IcHo6fUZ+lkXpkDN2p65nYBFZ22AQXPx8q8ie3y/jU/A8XMUDRIgEjaNLe9+xPmDroKw6Smqb+68L4+TrbOUdonnNgmT9dLBEfIsZCfTwgZfrUmPhYbDNiDKgJAKBGzKbHxDYXJ220FV8SAbfPufed6Ejtv531JIB/Z7CtMdbpoNpV/wDDg6bnu5EMuWFwvuuf3V4PEzkKCCxOgGw8zbew/fVm43qtMpSZ8gGdkRVJGw8WY/l9Kx0tSk29jW8xSWS4wXC8JER13DSCx/SNoD2IA2+Na3FY4dMkkeFSR62F650uCDOkZ1JN2ZgCSFGY3J3JFXeM5hitlW7KRluB4FB0vmO9u4r0IW5jtwzhKGXuZ8yPIxlLMHck6M1hrYWF7bDy70ybCyMdXzW1GYeI+hZbXqYMOYyI21/Cw+8N6lRQ33NqxWaiakdlBYK2CNbAHDqHvYMspQ/AMGA00qSmAnIdobhUIuWOcD32AvUwRi2oHxqZw3iUuGDCIqVJJKPqCxGpvv5emld9Lq6pS7beDhdXPH0lbBJYeJi37YGn02r0kkBAt3/nWnYS8eqNkOpJXYkkkgqdCLnvVkMTBOp6+SCcezIuiP8As5Tue3n5U9rprm/TluvnyVVtkF9aKlqW9IHtfyHci1x+Kx2qz5b4YmIk/SMoUa9O/jk9bfhrPRop22dnwaJ3KMO5nty5wE4k9SS4gGw7yEf/AJ/Ot9GgUAAWA+lV8vF4I0kyurGFCzIhFwFG1httXpBxiErGxdU6gBRWIBN/SvrNNpoUQxE8qyyU3ksqKjnHR5+nnXqWvluM1vdUitJQKKKKAKKKKAKKKKAr+YMV0sNK/iGVCbqLsPUA1yaHi8jCeMSNIjYZZDnk6xBzHPILXCsBbwjauzuLjX61XY3hETxtGFCBgReMKG18iBUNZ2GcHFeK/oJZhhZpJsPGImz3zdMFhmu3cWvr2qPjuLhjJlkbLnjVSjADVSW8R0ANt67NwTl2PD5yWaR5AAzOF1UaAZQALVTca5KQXbCKi33iIARj6Gxyn5151+khnvUd/g013vhmD5SxbPHIGJOWUqtyTZcqm1zvudavbVHMZRsjp03G6sAD7xbQ/CvcGvl9Wn6jfbjJ6VbWNnk9urpa3xrxeJb5ra2t89/nS3pzKLVmUmWaIeIXKyP2BIPpmFhTMJFdXBAt1JFt5a7elTJVDAg7EWPu868MFGyF1bUFswttrv8AG9aIW/aa8oo47hh8OZLxk+KPKyN5g3t8ra+8V6YZr30sQSG94olhBIa5Vh7LL7Q9Py+VeUSydVmc5lcXLbFWAtt3BtV5OFlfO5GGmSyKbS30pjPWPGdkdBHNebm1j3+tzoAPMnavTCRPO4SFc7d73CD/ABNYgW9L1dHDJgJIs0UmKxThimULlXKNbXIAsK9bRdOtseXsjNbfGOy5PblzlkyWlxCWT7kTbk/if9wqqHB548czw4dtZSx6gQx5cmXOkl8ybAZbVeJzsrrfpSxq8MkkcjKviyDxALffyv5UNzsqXAgmdY1jMrgLlXqKCDvrvqBX09FEKliKPNnNzeWY/D8DxTOh+zMlo8QjgJGiB3jNrFTeQFj7Rr34jy3PnOeKZ+pDEidPp+EqCCpLHwWJB08q1uJ58gScx5WKK4jeQFbKzG1rXuQDoTbSvX/i8ZZXXDzFI3MebwAM4IBAuwsNdzXcqZubg08eNVooXLZ4yzShGjICBS6vfMjC1rAfnXTqw45zMjQFB0wJ2jnVrN7Mec5WU2O41r1wH9IEMh9iQK0bSRt4SXVBmPhU3BtsKA2dFUHLHMYxiswjaO1rXZTcHY+Em3uNXgoB9FFFAFFFFAFJalooBLUZaWigIHEuFxTjLKisPM7j3Eaj4VlcfyYym+Gk0/BJcgf4W3+d63BFJlrhbp67FiSLwslHg5ZicHPF+tgcAalkGdAPMsNqix46M7MPr++uuZKjYnh0UlupGj22zKDavLs6LVJ5i8GmOskuTmcbA2109KcxF9Nu2tbqXlPCMb9BB7tB9KZ/wfg/7kfM1mfQpf7F/er4MK8oGpIA9+1eMuNjGhYH8/pXRIOVsIpuIEP+IX/OrDCcOiiFo40QXvZVA/Krw6Gl+UiJa1vwc5w3DcTL+rhYL5yeDfvlOrCr3hvJffEvnH4Euq/5u5+dq2OWlAr0Kem0VbpZOE9RKR54bDJGuVFCr5AWH0qux/BupiI5s1siOuW2+cEX+F6tqTLXoJJcHAyb8nXjij6h/RQyxXtv1Rv8KVOULRTx9U/pREL29npoq3HvyfWtZajLUgxr8lWnZ45VWNpBI6mNGfNuQrEaAnU++vXHcoF4DEstiZ2mBIupLfcZfvCtblotQGK4fyKIyLy3HWaUgIFF2jyFQBoBYXp/CeSzCbdcZFjaOPLHGHAIsCzZbsQP962OWjLQGX5X5WOFlklaRWZ1C2RAi73uVGhb1rT0uWltQC0UUUAUUUUAUUUUAUUUUAlFFFABooopgCXovRRUFcgDS0UURIl6DRRULklBThRRUgKKKKkBRRRQBRRRQBRRR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8625" name="Picture 17" descr="http://s3-eu-west-1.amazonaws.com/checkthis.com/asset/50bcbb413ce7000200000245/50bcbb413ce7000200000245-medium.jpg"/>
          <p:cNvPicPr>
            <a:picLocks noChangeAspect="1" noChangeArrowheads="1"/>
          </p:cNvPicPr>
          <p:nvPr/>
        </p:nvPicPr>
        <p:blipFill>
          <a:blip r:embed="rId6" cstate="print"/>
          <a:srcRect/>
          <a:stretch>
            <a:fillRect/>
          </a:stretch>
        </p:blipFill>
        <p:spPr bwMode="auto">
          <a:xfrm>
            <a:off x="395536" y="3284984"/>
            <a:ext cx="1990669" cy="3229889"/>
          </a:xfrm>
          <a:prstGeom prst="rect">
            <a:avLst/>
          </a:prstGeom>
          <a:noFill/>
        </p:spPr>
      </p:pic>
      <p:pic>
        <p:nvPicPr>
          <p:cNvPr id="19" name="17 Imagen"/>
          <p:cNvPicPr>
            <a:picLocks noChangeAspect="1" noChangeArrowheads="1"/>
          </p:cNvPicPr>
          <p:nvPr/>
        </p:nvPicPr>
        <p:blipFill>
          <a:blip r:embed="rId7" cstate="print"/>
          <a:srcRect/>
          <a:stretch>
            <a:fillRect/>
          </a:stretch>
        </p:blipFill>
        <p:spPr bwMode="auto">
          <a:xfrm>
            <a:off x="6072188" y="5929313"/>
            <a:ext cx="2870200" cy="703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5867400" y="44450"/>
            <a:ext cx="3241675" cy="692150"/>
          </a:xfrm>
          <a:ln>
            <a:miter lim="800000"/>
            <a:headEnd/>
            <a:tailEnd/>
          </a:ln>
        </p:spPr>
        <p:txBody>
          <a:bodyPr vert="horz" wrap="square" lIns="91440" tIns="45720" rIns="91440" bIns="45720" numCol="1" anchor="t" anchorCtr="0" compatLnSpc="1">
            <a:prstTxWarp prst="textNoShape">
              <a:avLst/>
            </a:prstTxWarp>
            <a:normAutofit/>
          </a:bodyPr>
          <a:lstStyle/>
          <a:p>
            <a:pPr lvl="2" eaLnBrk="1" hangingPunct="1">
              <a:defRPr/>
            </a:pPr>
            <a:r>
              <a:rPr lang="es-ES" sz="2800" dirty="0" smtClean="0">
                <a:solidFill>
                  <a:srgbClr val="2230B8"/>
                </a:solidFill>
              </a:rPr>
              <a:t>INTRODUCCIÓN</a:t>
            </a:r>
            <a:endParaRPr lang="es-EC" sz="2800" dirty="0" smtClean="0">
              <a:solidFill>
                <a:srgbClr val="2230B8"/>
              </a:solidFill>
            </a:endParaRPr>
          </a:p>
        </p:txBody>
      </p:sp>
      <p:pic>
        <p:nvPicPr>
          <p:cNvPr id="5"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
        <p:nvSpPr>
          <p:cNvPr id="8" name="7 CuadroTexto"/>
          <p:cNvSpPr txBox="1"/>
          <p:nvPr/>
        </p:nvSpPr>
        <p:spPr>
          <a:xfrm>
            <a:off x="323528" y="620688"/>
            <a:ext cx="8496944" cy="5232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C" sz="2800" b="1" dirty="0" smtClean="0">
                <a:ln w="11430"/>
                <a:solidFill>
                  <a:srgbClr val="33CC33"/>
                </a:solidFill>
                <a:effectLst>
                  <a:glow rad="63500">
                    <a:srgbClr val="DEC0DA">
                      <a:alpha val="40000"/>
                    </a:srgbClr>
                  </a:glow>
                </a:effectLst>
              </a:rPr>
              <a:t>LA MIEL COMO INDICADOR AMBIENTAL</a:t>
            </a:r>
            <a:endParaRPr lang="es-EC" sz="2800" b="1" dirty="0">
              <a:ln w="11430"/>
              <a:solidFill>
                <a:srgbClr val="33CC33"/>
              </a:solidFill>
              <a:effectLst>
                <a:glow rad="63500">
                  <a:srgbClr val="DEC0DA">
                    <a:alpha val="40000"/>
                  </a:srgbClr>
                </a:glow>
              </a:effectLst>
            </a:endParaRPr>
          </a:p>
        </p:txBody>
      </p:sp>
      <p:graphicFrame>
        <p:nvGraphicFramePr>
          <p:cNvPr id="9" name="8 Diagrama"/>
          <p:cNvGraphicFramePr/>
          <p:nvPr/>
        </p:nvGraphicFramePr>
        <p:xfrm>
          <a:off x="179512" y="1124744"/>
          <a:ext cx="864096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0" y="6396335"/>
            <a:ext cx="4572000" cy="461665"/>
          </a:xfrm>
          <a:prstGeom prst="rect">
            <a:avLst/>
          </a:prstGeom>
        </p:spPr>
        <p:txBody>
          <a:bodyPr wrap="square">
            <a:spAutoFit/>
          </a:bodyPr>
          <a:lstStyle/>
          <a:p>
            <a:endParaRPr lang="es-EC" sz="800" dirty="0" smtClean="0"/>
          </a:p>
          <a:p>
            <a:r>
              <a:rPr lang="en-US" sz="800" dirty="0" smtClean="0"/>
              <a:t> </a:t>
            </a:r>
            <a:r>
              <a:rPr lang="en-US" sz="800" i="1" dirty="0" smtClean="0"/>
              <a:t>The main goal of this study was to relate the heavy metals contents in honey samples to the pollution of the environment as a result of the industrial activities running in this area </a:t>
            </a:r>
            <a:endParaRPr lang="es-EC" sz="800" dirty="0"/>
          </a:p>
        </p:txBody>
      </p:sp>
      <p:pic>
        <p:nvPicPr>
          <p:cNvPr id="44034" name="Picture 2" descr="https://encrypted-tbn1.gstatic.com/images?q=tbn:ANd9GcSSDWhoyBHT7QQ2ZW53qr2PyUUmAbjbsl_LdwDm2dMaDvM3LN66Vg"/>
          <p:cNvPicPr>
            <a:picLocks noChangeAspect="1" noChangeArrowheads="1"/>
          </p:cNvPicPr>
          <p:nvPr/>
        </p:nvPicPr>
        <p:blipFill>
          <a:blip r:embed="rId8" cstate="print"/>
          <a:srcRect/>
          <a:stretch>
            <a:fillRect/>
          </a:stretch>
        </p:blipFill>
        <p:spPr bwMode="auto">
          <a:xfrm>
            <a:off x="6444208" y="1124745"/>
            <a:ext cx="2466975" cy="1440159"/>
          </a:xfrm>
          <a:prstGeom prst="rect">
            <a:avLst/>
          </a:prstGeom>
          <a:noFill/>
        </p:spPr>
      </p:pic>
      <p:sp>
        <p:nvSpPr>
          <p:cNvPr id="44036" name="AutoShape 4" descr="data:image/jpeg;base64,/9j/4AAQSkZJRgABAQAAAQABAAD/2wCEAAkGBxMTEhUUExQWFhUXGBoYGBgYGBYbHhsYHRsZGRgcGhwZHCggGBslGxwaITEhJSkrLi4uGB8zODMsNygtLisBCgoKDg0OGxAQGywkICUsLCwsLCwsLCwsLCwsLCwsLC8sLCwsLCwsLCwsLCwsLCwsLCwsLCwsLCwsLCwsLCwsLP/AABEIAMIBAwMBIgACEQEDEQH/xAAbAAACAwEBAQAAAAAAAAAAAAAEBQIDBgABB//EAD8QAAIBAwMCBAQDCAECBQUBAAECEQADIQQSMUFRBSJhcRMygZEGobEUI0JSwdHh8HIz8RVDYoKyJDSDktIH/8QAGQEAAwEBAQAAAAAAAAAAAAAAAQIDAAQF/8QAMREAAgIBAwIEBQIGAwAAAAAAAAECEQMSITEEQRMiUXEyYYGx8JHBFDNS0eHxBSNy/9oADAMBAAIRAxEAPwD5oVBAeCM/Wo6YAsS3Q/l0qFi7Bjkc/wB6LKgZA5ECpJ1sQPdVp/iRBEeveg108EE55x6elWI8DJ5MR+lFWDMjoJz6dYrJtI24BrBCjmJz+oofTWyWg8ZOOsc/nR+q0xOJ8vP0mq0swwwfT681VPYKZdp1MnryT9ePeu1oMjJIAGO/+xVmlfJwefyz96q1igGQZWYgd80y5CD3tceIx0oU5MgVO6hOTxUFMcU6CidtmHBin+mtsbII82HzPTMqw7EAEUkMEAxBkfXmi9IzrBUBukET68Hr1mlkrWwrD7OoxGInifvJ6DOKbqAPK2MYkZAKnHMD39AaC0SDdDzLTPAAmTP0I61Q2obGZ4A9YA/xQq2ZGq8E1+3eQSm4bSxAITJIILZBJA4yAsjNPLn41vW0O11uOeG2xgR8xaIwI4n3r5ve1hkAAD+EmTmT74A4pqG8mSZEbtsn07c1ntRnP0PoHhvjWp1KhrN1lFtuN0kz826RkDBH1FfStOxKgnmM+/WvgXhOq+GWCkrP8pKyCPyo2z+LdTatfBW4ygOT80tk8BmzFUlj1cDLJXJ90Jis345+M9PYlQ3xLg6LkA+rcfavk2q8ff8A817jHEhmYyO/MGllrxAOxhYX8x6kzTYsEXvMEsrrY0ni/wCJ9RqCd7QOirgAdo60oNw1dZsoRMlv+NDasbCew+uK9HHPHxEi7e7Jb68L0AfErfSZ9RA/uKIs3A2R9jj9abxYgLi9R3V2z1r1cUynF8MxO2hPFTIA557VT+0diO2PzoPV61VAiTnJH5/lUsmVRVsKLL12G+UGenNB6m+o24KrO2eIPIzMiixrUUb1IJI/LNK/EdRuXIBU/wAJzDd/zH2rmyZFWw6BbhW2HZmYs0GAcmc80kuHc/lBB5jmiLhG0TOJB/p7c0CWkzMetccnZSKDNrHJcT65/OuqVrVsAAWz/wAVP511JsbYu0Oe5NH3rJAJHTEcUBoxtgjPemty4MDPIyf9/wBmudvzGSTFqyDGP7UVY1JkQsnj0qGtskHIPPT8qhpb+1uIM9qfsK0MLikttA6Z7Y5g0HrWBcBekVfcu9flEzz+WaqvAEqwAMHMUsHvuBHJbBPPX+1U6m22wyDG4jjoKvVCZP1x64AozTAxDZkYxniq69O4TOTnj2qQEdZH+969uCBPXcamscAT196tYQ21bS4CR5cGeTHY+xkVZb0pNguARBBPsTt54P65qzwm15LiggE/L7zwah8Z08k8QrHiIIMDsPXrU1J20hRjpQFR94CsU8rMDuMxH36+w7UtsvJESO0c8dKeaG9JZW2lcEgkN5Rkz0jPvQvwAG/dnI3eYZG3EQDntn0poyVsYEJAuHHy/nImPem6atfhCQSSO2RjPvmKXbAr+djuMHjMYGQf961f4gDbIkgqw8pnp09iBEihKpSQoONf0yegJ/qOtW6vUnapPMRIj1yfvFLNS6zjnqfX0HSqWc13JdwDi5dUqoYliMziAftJGBVJvkg9eoNLwxPf/FEyNuKGk1B+n8QKoc+Y4X27zUfE/FNw2jqBu98z/SlPxO1RLVtCuzIutsOCam2oIx/vpQu6vC1MzUM7OrEHd2gR39e9MLF7cGUjJE8xHSPTpWeVsVL45A96m4+hqGxsjcQDtIInrjHbrQfiLCSJ6Gfc0D8cgMc0Mry09Zzmo5LQUhhpr0FcwACOJgyY+tFXmy20bjmGgATzx3pXYuEZ4B+v61crk9SfqeenpSRuggN63cbAU5k+hPX0qA8NMElgGn5etHWdZ5irEgcYz9h/mrNPYS47ISQRkEkDHLc+nSoTyOxk2LACMEGuq25pnkwxI6HP9q6jq+YQvepELiMT/vajbTyYbkAZpQtpp6R0ozTkhizQI6HrU5oBfrQ04kzB+361ReM8JBnkfT/NMNK/xD5lAAHJBOPpV2p8IX4Zub3lc7QBtycGegpFlS2kC7F1y0WXEYzzU1YoBuEBgQI/3tRNm3Kqw5JyQPlj9ahffkMMpIBnociimKUaW5jPIn/E0Tav+b2FDW2LAx2k/wBP0om1o4kkice+eke9bJXcz3KL2jDHHqfv/mg9U+5oECF9qeDTCYOAetQXwmG8rAzjaAd3qc8RAowypcmQDpmForPmVhxJGQJIIEYzVVzVIzuwDAMZjH2NFN4dePKbhbzOJ2k53bcx69K91vgbbgUBEgHaSJE9j/EKvFwu2xqVWU+F6vZKEYcQeAR9e1S1d5rQ2rHm6g8j+nrV+i0w37Lqy0HEwYHX1B4+1UeMaB0dQDuRspAkgTG3HXP9apLLj1UuRdV7Aiahyw3ZIEDceB6fWfrTjxq0ypb3boJJXd7D79pGPWqrPgNwLueIETIggcmBOT0g5zWju32gL81tUUW2G07DE+bOSIOeaiuojrTjQUk9jGtBqonvTzxjw64XSFljhjbgqc+U4jMc15p/BkjzMxOIA8sjMTORx+ddT6vGo6mxG0hGDBwavuvhfY09u/hgbgUZmTkqI3DngnBFUa/8PXCAbQLCDyYbEdD70ketwyaqQVJMQ1Emi9NoWeIMGYz/ALmhr6FSQeRXTrTdDEZrpqTWTj1r0IRuBHSa2oJBRJjvRp8PMHMn6f7+dW2PDri2je8oAjB+aCRDRGAZ5JHFCXGMzPOYpHNPhiuwLxBSh2zkgTmRQ1tsV2qcljJqANQbsolsE7/KM0xd1KBVkSBuJyJxmOlI91MDdYW8AkcmPXiaUDRJL4XMAmR/vvUtddRsqM8E+tDreVoG2OCT7cx2qv4qnERBn/B7mpOKuwJDG3cCgAAGAM8dK6kpLV1DQNQ2Zyg2YmJ/MGrLV1DHJMfnQzp5SAJj/c174bYJaARNB8Cs0/h11kWRgTxHI9f7+oq/xa27qXUDIKwFjodp445BPWvLA2jYT5jEZwJwOaJ8O0tyChRiRKjMHGCeeuMzOa82UkpavyjLdUYzWXblohSCsqre8jkZ4rzTsxBntj/NanxXRhwbZPEdJAPYRifWlI00DZgjiePvXfjzqUbrczRTpEZXAjy9c84/zRK3x5t3K8ET3/tNV3LOwiCW5H6Zrkklh1J+kHp+RoupbijizfUAAnHYdfWvTdXJS9bE4EkcERA6yKA09swJ9VPX6RVev8BlRctlgxaDbbmP5lgZ9qk4RT3dGZcbt4am2rDa0RKHcHHsRDAjpRmvvm0oNptmWm2ZjM52k4z0H5UnvXiibT5irDccyMmQc89/pRen23t3mkg4YyAZ4BHUz19Kr4abUnwJe4nt6pluS43A4Mk8HpPSmNzxZdqrkxuJBAhZI2hPQL1NQOoYJdtELg5IAzAiJH160qu3Ix09RXRoUt2Hk12l8ZLu5VWYAep8o7A49ff7UdZQuDEEMNxXgiJHJxtBkx71ibOueBkiBA/4zMfeTTJPFWLq8tuVcDzGRGZ7yOa5Z9L5riBo1mk1AlVgElQCAI+uM56Us8a0zqUuKGZWaGySZnEc457cUoueLXQoghZxHeBz6Uf4Z403DsZPXnrHuPek/hpQetfVGUUNbTMilmI2wTkgwJAO7rjqaPta1LhFxGm2DBmBkAZAHSCftmhvDbaMWWB5vK6nqs+YmR71ntXbuaW+RbbcMSduBMjb2jJrmWKGSTjwx9FcDrW2QoLrwSCSF2mWx29qVeI+Hhme5BA4IbuMQO8CmGmY6lNgZQ6PtZhIO0t5Tt4aDEEZozxW3sbYyMSAIMEbzOQAOkHnrFdGPI8bpvf9h1F0ZBwE8p6cfaRRS6cEQYPyk46D1+lD+J2Qlw7gQexOROR+WKETVfCYhsEf6Pzrtu90KPU8YC7mmQ6xtngY79cVndTqQxMCOTjj6fShdTqCXqu4pEyeDSQxqJmrBC5mvbeZqFSQkTVShBea0Hh9i41tgu4NiVI59p6ZqjwpFZCQq7l5PWat1L3FIZ92wcETBHIBz2qE5W9KFuwLWWbthzaYBSOQM1XZtGN2PX+tH6cC5N0qSQZnp6CK90Wst72/hTbGQDk4NbU649wgf7SOnH0rqqAXok89a6qUYYJAOCQf6UwBVcAQ0f79aU6PJnn/ABTnTadShuFs4Gevv7dKhNeohBrpI3TBgflimy61tgglgI3bf5ugn9TSJxvkdBJGP19KloNabcrAYMIiZ5HPEA9I9KjPGmvYK5NTrfEFYAtbh8ZxhdvEBo4jp0pLqLrMWIJgCM5x7Hr7Uw8K0XxLYDbslcMQJmAdozOPb1xXnifhxtPlQowH2gwTnn1PYYqGLRGWhcjNN7iVrktMYxjrVyqTkds/06VfpdKpV2VcjgSOBPJPMxQ51qKp3YeT5cj2nOf8V0xd7InRdaBwzDM+8iJB/pVY1Tr+8MwTj06/TAoUatrhXcds8Y/QU5XeWOy2GVgQTIGCDIHtEzVJ+VbjNCbWaNx57YPw2y0eaGn/ACMV2g8G1BDMoC7ckNgjnMH/AHFbzwC8tm2QLdu5BMs5BmZJGAAViDA4NN08Va4hfZaDiCWVUJj0BzMetck+vnF6VH6hWO+58tew5gblulo+WAQcggcA9PtQD6Y9QR6EGvs+j1jsQzLpfhSYLABlMiIgRM0D4t4zZld93TsAzSNvxDENgEHynjNPD/kJXpUL/PYLxJK7PlC6WACQYP8AuDROzasqDmRx0rcXPHLIQi1dS0SzFT8GduT0HE1Tb8ZItP8AF1SXJnbFszEHGQPtV/4nJLmH3/sT0L+owLsxPmBP06URbtso+IPMuVnAIPaOnf71PU3QXJDkDNW2nBDAsTu7xJYZU8e4+td3KAqLfCvHdlxviiVYhmOd0DoD61rdb4lZvoXT+NZKR80YOcGeKwItfEIVEE+nJrQ+GWr1kAlPKB/FtWZHqcx+VcfUYoWpLkopNDDTobRa/YXa7J8pllkcwR198dqJteO3nQq8AkCCCuGIBk4PHpViXw1tSJDcnbGZM/XpgYxSHVeIKhZVxyQCJjpHED/fauZRU3utwt0KfE9S/wAYm6AGTykARxgc9eT60r1rqcgyTk+9S17FmljJOZ/IH6igScRXoJUhVudaJkRyM0d+ytdUsgzHy5zHMfrS8f5px4LqbSrDuQxeeIgYyG7niKE20rQzFJ0527/4QYM8g060uhUacE/+ZJ3EDy9OeY/KtOuhtPbuBkJZ49wBJkeueIpK+gYKEW6Ta3EDdwMTtjn68TXN4/ibcA5Fsm24LqHG3b5cAEd49DzUvFb7IwQCF2iB8wIjkE8j2xTZ7SKvwnIbbG4gmZMiAf4pBGfSvNTqzdfKrlFs5AjySFIJ+QnAxzQU1dtG2FPhuoFuBtJVhkcgmcfQUnvEq5HrxTrX6T4ZVbdyZkhDPlyI4wep+lLH0bB8hsNBMdecfTNXg4vzLuFDU3xidKkwOJjgZ+vP1rq4aO2cm8wJyQRXVOl+WbcHsyBP0q7VXSFB56HHXmp6cs259sgtO0DHOcdBUfG4ZiiDagg+85PHMcUbuVAa3JJ4nb2wuC3JPvGMfWrdE1q3uk7o3bWg5yIJnJgTjH5UhawQRj78Vc+piVU4OTH507xp8BNh4F49sPJloXnA46EYnr0p0ireTbdZvnJHlG0sc9I6Rx718ztXCvBj/fzrV+Da25fWGMhSOAQ0D+Vu/wDeuLqen0+aO3zCjSabwZLNokvunBKgEAmTnpIrAeP6ZxcaVOAB9OQe2ZivoWtuIbQYOwXPTIf/AL4yelUa9Lbqd8hWDJPO2RM9hkCubpuolCWqW9jSSMDpbbSS3Mfbj61prF/YtsS/AyIHlxg98zVXiWpuwgR3YqGEtsyP4YhRBg7fWh9F489vaLlsgc7tsk9DgxIPXNem3LJG0kIO9WilA4x/MMZWJz6g5ECrbWu+EhByp5kHA9O44M1ZZ1dl1IBUs/mtiP4sBp3duSKkiK+9Q6FTOd3RhJHrgkf1EV5832kuA0FaLW/EAG6TBiCIxMGe/H3rL+Kfh+/LOpFyTmJmTJAyBJgfmKbW7Rt3NqqCpjzDgz1HbP61d4nfNuVJ3HLQZg8rz1/zT9P/ANcvJ3GcE1uYXzLIIIIwQehoi2xP2rRq3xDBQGOsCenH50OdKgYmIAXA+tdv8TvTW5yzSQku6bj1q/QaQyD/ALNO7OnUsN3HWp37Xwm2FYZTBB6EUX1FqgJk/DNEtu47CJFwkHsBPE9KJ8Z8UlpQZBjvIgzH8oHJoTU+KDT22ubVc4ADCRM9fpSR/wASG5akqqt5gQmJ6zB9/uK54weSWt+xZO1sTXV3CwaQmJie3Xtz9qD1OpJDyp3GTI5BmTMYI5+9C6a8DO7JjA4oQ6hpKuzAffjAHpE11xgkCmyvVajJEUCWq25lgOJjn1PX0o3xvwoWNg3q5aZKmVwYx1+9O5JNL1KJUAWnggnI6jvWp/DuptW911CBc3QCVBhCpDAA459KyNFi2VQMRhpg88UuSOpVZmaS34i9595JmZIXAgQJHrxQ+uYKYBPJ78H0/rSbR+IshmAfQ9q8s38ljkzNTWKnsLTHl12Uh1Yy38W4EyOPt61boriBSrfOFwMekD7TQAG9SYlgS0DseBH+8V4tvcoBB3CSRGe2O3SlcU1uawyym+SwkqRJByAcdOe0VHWWWtyQcSJOc4HM1XpsHY24GcEdT6+kV7rtUI6twSG7jnaRyPehpakEha8SZRChSOhKg/nXtRS6Om0DtPH5V5T6V6GoKu39hGwx/KMYFBKRuk4Hf1oe+CrHdya9XzLFZQoB7qBv4zVFvQt1x39qI0VmOZOeKI1Go2mBBP3H070ba2QNxff0TqfpP34+tOvAn2sgBEnvGPvgcUWum+JazAPf/tQep053eWfSI+UczxmpeJrWlmUg7xK4xZlAICHzZkKep/t3pt4FrDtNvbJZTtE4ORkHrnqOgrKanxEFsqvSfcCJn2pj4N4vsKkngCOkASYHb3Hap5MNwqg3uQ/GGje3cUKDtYBhzAwI2/Qz1pElx4jcwB6SYrd6jXWr6bnCmCDJ6lcmT/CDEY6NSPVeC27ktb/dwG8vm80HDAt0j9ap02dKOmS3QQbRhyACJMSuDwRGCOsc0402ja2ssI2jcWE4BkRjAP061n9NrQCdvkweD6bTHaa0ngv4yRFNt03KRBPM9xHv+lHqMmVK4Rv1QE1ZG74+9sPCyHUCW2gqDwYBImevtXtz8UyqqURtqyPie0AADJPWPSgvxiEcrctgKWXzJABHMflWYFo1TFgx5YqbhTHba2NRpvxFgA20Bk+YFgZj3xnNX27vxI3kW8xkHIPYxnjg/esobnbp60bb1F3IlpxIbjHRgenOCK6lgx9luTavk+iaPwaw1xR+0pJg7RBJ9I3Aj6T/AHO/F3hdmwhd9wuQNruWKu0AeYqMEdQYmJFfPbMgKzOQADwVeCTxtIMD0qXi/jevvJ8K9da5bVRc2sNogSFMEAkjNIsSiqaHqPZG08d/A+oayWstbuTBERlSDJBJg8g1g9b+FdRaTzCCCVgQZ6zia+t6D8f6VbFsfBuLAUNtUFQMBmGzkdZIFYPxLUeIXrt25aBv2WLbFQIdqAnaSqjcpiDVYQjVNAa9D5/dUg4kRVTE9Zp7a01xGO9GUnoyOOv0qvxNwWAEKQIMK2f/ANsimeHawWLV0z7VuBCQNzEwY8pE5ppq/DXvRd8oSFk5/iyT+dP/AAzxxV040twlhJMCNkQSDAHzbvvQCX8kL8h5UHB29xxOeK87JOSnVcGcvQy+t02w+WWXgN61QbpiJMDpWtTwwagqJRRdPl8wAEDggfL2k96z3iHhrWoJ4YtA6iCOf96VSE72fIYsYWvAGCOr22F0CRkREY/vUbf4dODcfYNm5jHBIlRzme/rRPg3jp2G07GCZEnG4fKeJJGcHGaJvNcuWRA3iDkGSFmeOgGTHrU3Kabv1NbF2l04USGJ44EEEjgzRLKyohLEcjaeJPOR35+lK21Hw/lO/cOc49vXpTPT+Ml/3ezchEKDyOp4Gfr3NPJS7GonqNSXUAjcCAN0cFZ6/lNA6u5sEZkCQSQwJOSJHofyqYW2FyxnO3JEHrK0G5AU9RkZ5zkH6GiluE8ZWGCpB7RHOa8qKeIGBO7711PuGh3qtGoUMTLAAZ69jQ/7OqZ5OeDM9qlqbh+UiCACev27DioWUa4RLAD6Dp2qKurbFPLebhlTtxMRgzQragKxkHJ5p6PD2RtpHlImeQT7igNX4JcMEDHbP39RQWWN02D3GGk1yFIByOD3PaOhqFpAzbTuxIg5kelKPDtPcVyNpxkiYmP8VoLlqIuAEFuuPrSSUYul3BQj8TsgXCJ6/wC47V4LLYng5Bpqvh63DckF3IxkzI79DS4akrNsgEDGR1z/AHrohJPZB2G+kvIbDqSVSIwATz2+lB6LUMu94LhUIUMRJHpPMDMChLLmQGUEdeR/v+aYWbCvACwB/wComB9YFDwkk/ma0hNdtuMsFHOJAOSZ2g85p/8AhD8NPqGuXdrhFyrQOZ4hiN0r1kAd+htbR2iMiYnloimWja0plVAz1kwPTNdGilu0BTimGH8F6t7oYWrl1Cu4sDbHXgifm29ATnr2bar/APzR2Fsi0ygqS+xhu3AEhStyIJ8okEiZwKnoPFrimVcoD6EfrT/S/ie6ogszepzV4450tLH1wMH4v+A3tvB0+o2ASbqJvXgHhc4J2nHftQx8M0liy1zU/tAJ+VWsPbZ2PEF4BgST/Wvof/jV+4fJcZe44+uIrJfiz8KX9QfinVG4ZI2XZIQdQpLH7RTNSS3oXVE+fa/U25i0rbRMbmBn6KBB+9DJqpJLgmRAgnHbma0er/A2ptgnbI7gc/SaXWvw3qWDn4eE+bntP6UHGfINSLrDaMjd+8DIhZgxVQx6BGUyD9DNMtHd8McKAbtpgJkuVXdmckzx6/SoaD8GXNouXFhQQYPHqDmfrRg/BCXGJW9HDbFUEhWysHdHfJ4pdemSTGsMVrLNJ1cA8Brz5HpuBn6GhfxNogihvi2zu4nzkj6ZHuaov/hG+CVkbJwWMHaOJjrHajPFPCECJu+GCABuRbhOBLbm3Q04ORP9bZJzUKihGkYe4Crg4Ixjv9TwelObN0CyIBUjAmMkkmR+lV3tAhuSxXaZgbWH6tIz60SwNxwjQVUHaQoSOB8pOK87qMbUFYewptvtL232hgwEziOo/QzTS5pJsgNJJaZHI6ECehHvxQ2s8G23W+aA0xAP0JB70XpNVKi1yxmD68/SufNqUYziAG1Xgdu2N0FgCJ2nywQI9juxSvT3XQXE8yh/KVAM4/MYpxfY2yFZiVuETBMcyJ6YOalfba28bdhIy3U56/w8D70kckqqW4xkLk5ABGfardG5Uz+frWjTSAFmZQCwEyZlsyVHaIod9DbUqAIzA58wHX0M/pVvGT2DYmu6gZnJOAccf3oU3c9Yq/VLBK5kciIg9jQu2rJDI9LivK9CD+YfY11EI4KGYDbpEE+8dD2P6U08D8Nc7bhK7N+05Egx2PHvVi+Gi0NxzP8AD2ExPrRumUb4QTP2OPXr/auOeW1SFXI50LhUKznIMyQIP8PST+Veay+WeEWEkL7AyOeJpUmryDweNvqecd4pjooeCX2gSSOhjj3IrinjUXqaG52KdZa+CrMVUzKSfTqB3GM+tA+H6R7h2ncF54+/sKbalAYYNuKkkAxxODXaEMZ2iSJJEgDHI+tFZqx2zabF2lUlnW0CxALDGcZYT15/Slmo8Mcp8UgAExBwZ9jWqdwAUtqGAO44wpIiSZncOh9BVoRWtNp7gIPzM7jzAiQG4wO8c1odS4u69PcGhGN0OjLyFEt0Hf2pnpfDittbkSJ254DDOPpTJdOun237UmG+UkmVmDkR/pp7fL3l227cLcKFAYEYJwJ5NVy9U9tK2fexFCzMX0ho7ieauTE496s8T0l20wF0QTEx07T+eO9D/tCgQOTGfb9K6ceWUktO6JyjTGFm6pPt6D+tNdNBiM89qS2rYDAHB6jPYEcHgzzTrw21EffE49D6CvSwZtQtDa5KWy6/9swDNTXRfGt2WW7gOVuQOcyTPpxTTR6MXLbLGCpH9ZoTUoNN4eAID7Q0DuTk/nQy1KXyoNVuaW3bVnCLkAS3oOAPvms5+IbXwXvsATKKVHSYIIPpjrXeGa1rf7OgDS7tvY5BUDueT19Kt/FOp+M6KiyNySTIHPy+p61KOS20yqlsZfT6t3uW2wsXRbvJyCYzI6f1qrwfSG1qLoWT8RgqEjCp8xkDtIH2rQ+OeCWf2wZZUuR8ReFZ1+VgR1IkH6VZotMbV4RhWJBc8wsSO08Cg4Nbvf5grc8OnXccLIPSkfjlhhuIWYwBjk8/0+9aP8RH4d0ESAyFZGYaCV9pz+VIPFPED8EK8Wy5YoeS8GRHY4/zV3na4W5mj51f1xLlSCCezN36gSDAr3SWZV3MBd2zcTknsFjOMk0z2Lful7wEneSFgRmTPaaUldttlPkTeHAMmSJEg8A9PauSeaWSLtVwZHmlW4CATlpI7Bc/lQvxAxHmO5WiB5ccn6TRdsOBufyzG2eow2PpVHiiKAuwbrjGWPp0+v8AaudPzUwhF47kaRtyDPOOg9KuF23HAIAAI7HuB1xS5bsMpYkhj5hwPr7Zoa443wpBBJAj8qVY7CEeJbVbDTmcnpiOP0qDXbgYM6ja38U52jpHSh3uw+70gg/nVXiGu3tOTHUmT6f2q0YcIw91Hgm9UuMwIR1DKAf+kZJO7+JsEY71nvGblhrzHToUtdA5k+vsPSnNq9ce1tRSXkMFBMBRz/ekjWwpABJc/MsSJ/rQw3fmYbA5WuowaRuqvPXFdXQE1WtZVYqJPecxxiRV+n8iF8ncYnP9OOozXulskJIA2+pxjjPeq0cuSpMZJYDChgCJ5yIj71wNWqAWWUUI6GCxkrkYI7Qe3eifCWXbtMSTzHAxH+80mLjDYIHIAgiDBz7/AKUd4h4lvui5bthMZXJUA4wScnmknBtUu5my8BpIWJk4GYEnM8EYphpixUkpw4nIHoB9zQmruLtD7oOF5ywIMmD/AKDXJ4q28bYCiN2IDRj6mpTi5R2QVIb3LuwAQDvg9ZgY/X9KjrL7bdxW3AhesnJ+bOfbig9XrtzbjJVQApxgdP8AIq3S37YJbDoAcQRPGQenWoPDp3CXjT77ecAkz7cZziOfcCmFm+Abex52xg8kYmD3xxUNVfU+YqiiFAgcg8z+WKBe6vw2BUAqdwgY55B+1c1Syc/p7hToc2dX8fdbvBAAWJZgJEgkxjJEf96xC3TgCO0R/jmtJ4VqEDDeqq0BQWAgjme5Zuah4v8ACti0iW1Vp3sZBMfw5BkdTEZxXo9C3Cbgovfj02Tsll8yv0OXTL5FuSrgD2Ye468c0ZpLqDbbWCzNAjqO/vS+7cDuEVWLQGBHBWfMc9xXMy22BTgCO/myB7GaPi5YS24W/uI1ZqfA7zXNTdknYZVImAQNre1F6hle0fjEbbaqoz8xBEz9P1ph4XpP2fSqVEyu7vLtkj3kxWV1lxb98adMTcPxIklZYSCPaftXr+ItOrkWmlQ21lkkLcZiVztCiNimAW9QBmjrHjFi6QqhwFO1PKSXJ/iMjir2tW/g3grmSu0ZggDgAfw0Z4Z4YyEPuBwIkZAPOaSk5ao9yiT7BOt0AuWyj4J/iGCG6GR1ms9+Gg/7RqbV1gQpG1SJjcNzAE8+am/4i0l28FW25tiQSwP5RSrXWHt31IPzoVfAmQpAI6E8VarQzZnvGviWnuC8d210xPRSCpHpDfcUDq71x3tBbe92LMABhbcfKOg80Tme9d+ItJfFqwb4L7iGdx8wAbj/ANQIzTbTKbBdfhTdYQr8kKACIPQAzPqK5Y75O4rPn7q3xfqP1n8qB1Vp33cQGCxPrMxTLXXQjEPu+baWMckS3TGTQqwJjPm9pPf/ABWyS8m3qKit7aogliXmMDoJjJEiqi21ZWIECTzk9h0mirqXGYSDDHA24OJktiaG8RfaTbjYpGQeD1xk1njbjbHUkRTVWritbcKoYqVaCWGenZYmTSkbVJXB2lhuGJHf71XdEGR9KuUoFQqCWEh54P8ALH0pIx08GK3t8Geee9V3EAYxzM+w6/Wr7XlBJ6jqKlpbq/EJuDfIjByJ6010YnofGHQFVYgE5AGYg8+lCajUJvVlAUxmO84n1ozxe4keQYB54mlTWp3EkxgAnv1oQUX5qoYIvahSSfiPntj8q8oVSBiuqtBs1xv7lAkhTAjiIJ6de1R8RQS0EAAD09/81XZtwIbAJkNMkLwT7VzWQI/ebyffB6GZrm0pMUssorz8sT0nOcQeKZP4cPh27ikiJPlA4noJ6HvQ6BxbUbZmf0PXjjM15otQxsC1uWC0PjA/lIbsZM+1Rk5PddjFrX/iMBO6PL5gYE5J68+lSu2WTuxVuwYCQDiDic1f4ZpS1sm6NpWVUkgAiCoIjJyef70fe8LOHWYFsEsFBEREMZxBBAgGpvKoypj6QGzZUFo/eLBYEkrysHk88CPShdM6K3lUkHn69uxojTXyh27AI+YOAeoODFE/siXA3lIG3ygsBDSMR1HrNM5JupcCuqFOpe4RCbt2QRO6R0wKcWdP8NUV9vmhoyOY59KvQGwEthjuO4mM8ZUZ9yKQ6i/d+Vcs3yiMgTmZ6UicpzqH++wraRqPhFf3eIJ5VuhHQ+3WiP2G0z+ZLptuP3bXHady4kleF5EVlND4y1tdtxlaAc+xjbxjrR+l/EBaLiofhp0LdZJjnmY4oQ8XFcZL5WnXz+5nQ308WjaYj5GgK5n1jI49Ks8S0a2+VARrguJDDgnj1yetAeJa74mmtkuC1wluxDduf5Tj2onxMo2nBBIYFApOd0MA8EcVXHklOep8v9Pt9QcKjVvr2NphgyV46GRH16+k0DptULd9mcjdugKoyxBIUgDJOaWWg1gsodns3FJnkoQRtJPYj9Khca2mzVJJuC4zrMfywMe4mvXyShGN91uIrCvxD4+63106pu3OC5glj3B9uIre6HXoW+EHHxFUEqOxE4BFYdL1tW/aoBeSoMhdrZLEj+INMTR/4d1ZLPqmiYIXex4GAB36Zrz5ZvB5W7r6X/spGrNhdbdWS/F+q2hFFz94rqRMjyk7SRJ+uO1Nb/jIFoNcxKyIiD3CyZJjpFZf8V/F1D71trNkqySwlgxEqwPsTjsK7oyWSDS5r9DNl7alClou28qrhsEZYiIHpIiqNb4q9tTcLLuaQqiDCkk5EcEET9KSrrUFxxbaEeC28SUEAsAOS2Ionw57d5mtplMDzckcAAD5RiSKnCepaVyuP8gkZvxi4G87qY9VMAwQp+/6UNoLDKSxtb0YSEeZEASw7An9abePW2uMwQY0+2QYEvO5ic8AQPdvSnPg1qWD3m23CphMbYIBwOP+1XWNKXme/wCWTEC6V3NsqdijymS8DuF83b1qrxshrQsMqkkn4LDDFiV+Yk4HPPetrqHtGU3ohaACAs7jOMYEd6+e/irTXbCgs5aSQrQQQDmMjzH16U2fFcNvcKEmhs7TDbGyRB6dDHrNVeJsoaF3BRwDzHSaHbUKGB5+/r1ry8u5gRx3rh0+a2VLdOhcklsR9qt+NkFf4R2GY/pVFxlhAvzHnOPeo3NyyCAD/fNHTe5gu9ZLQ9wHaxBAUfeOlC6lVOLfE4HWO7UTZbb8MOxAg+uOMfWgReK/ERVU7yuWGRBnynpNCKYS/wD8Bvc7TnPynrkV1SL6nvcHoDj6Z4rqa36gD7urUqVKnB83GDOPpUXvwQwEAQAowTAyR6GpeB6c3CwJOMjEj61foLxd2DLvYrC5EKBzjvHFSk0gFOnS4yggnYMT0E0wSw6xgshHKjBEwYjOCaJs+HEMbW8BSFbcfQGODHMZppbcC0qA7V6gESZ5Exxz7Vyzz/0jIEs6RgVbynEZPTtHGZ98GitQ5Y+YlGiAFOCB0I6jrigPjKikwW24J++0dhx+VWeHXAGFx3LCQSNsGCCDBPUGpTvdmt9g1N7W9gZiPKWUNLGAQBuIowX9tuDJIbYmVYRiRPIIorTva3MF2xIjcBuIPbExQWt0Ae6cqNjsNuAAAJBmMyDxXGsupuMuOTV6Fer0yiJYMzkHrKxIbd0MyIiqvEvD7ifCvcg+UGTjqOOf8UXqLoMfCECNzSQSoOOJzPEj0qOp1DbArrKnEDOzBz755ro6eSun+f5M0IvFtLb/AGUnYN5CkMZk8bp/OgPB9IVE/EHlmJEKx9CR9K2euuaY2kU7XbbAB7xyMYI/rWc1iKrLElUB+bg7uTt96782WU0osklRVc1afDUKQbgJIEcEjI/rRZv3mspbRSzGSABk/wAxPYCJpKmnJYPuUSeJ+mexpjf1mx5S5nbEdj6dq0YaVV/jByPrel+Iik7xtt9IAJjmTzFLPDNOZ33DOYBPAEfnivfG/Ef3di1bkEKNzlpycEfnTO2ym1bBUrAMLBEscT7E0nXdRBRi4LkeMbYbotOjXCt2CtoAgKSVxkSTzXv4o8SDKvwWE3A0MOAvBAHQkCQfSvfDdA/ybwgVZYGJZzP8XaKS+LGAPKEQSJ6+p9v710Q6rDLG4wrU939RNElsy7XfiK5ctrvkFQAgwAQBE0VrPGriWUvSIcDexaSWHAUDiO3rSvRaOWY3EZtg8ysAIHKiORIk0tuW03NIY28cRAM5gE5PH2rh6eKwtqKa9vzsPK3yF6nXq9wgps6gzuJnbI7dJx3ovVt8INqbTbThVtqYJbvtHNIrNobtsyVSV9ST3qo3NxO5t23AHEn3nIFehBNS1IVj3w5VeNjbnMm6WmGJ8zfY4FSt3Wu6sFgxTLErIgDHPTGKD8EskgM4hCYEThh8zR26RU9T4lcN99h3BvKsCDHc+lWll1Q3XfsCnYfqfFdLb1BFvg7QS0EIomYnMnAx60l/Fd9bssobZuJRmksQei9gTVHingAtwxuMGK7vMOT/ABGegFB6zwq7KlWDIAAGExHH6ma6FklKDtAqmJXRRlh0OOIP+K6CxO0cCTHQDk001i7U86fJIJHEwe5zmk9u6ckYmQfWa5mvQotx74Tp1YNCkkgBSMx3+ppfqNM2+H3KVaIYfafWmP4fvXP3SWTLszDaAIgsACSfY0Z4veQO6P8A9QeVycktMFvTEEUbpG7iNtMR5lBzHrA7f73oMICfYHPPXrTJ7zAlLRBDGWIGY568RSwk5mMdozHrU+Rjy7rWUkBzA4r2qLlzPH6V1NpCarT4Ux/Kv/xqGhxYuEYO7+ldXVzvhioJ/DjE85+bn2rRafj/APL/AENeV1eZ1PxMcA8SMOgGB5MDFXP8rjoGYgesiurqZcL3BIFPyqesPn6LRWmz8IHIKyQeJg5rq6h2X56ixBvCmJuODkAtA7YP9h9q0XiR8lr1Yz646966uqWX+avZjS+Ey2u/6tv3b9RRn4sxctx/KK6ur0cXC/8AL+6IvgR6rFwRUdP/ANQ+4rq6qP8AY0SetP7pPc/0rbeGeb4G7Pk65/Wva6vP634I+z+xbHyeeNH90v8AyP60DrRODkbBg+611dR6DhAl8RbqXJJYkkm2JJycTGazhP7sfX9a8rq783wr6/uI+Sq5y/sv/wAamij9lsGBMtmurqu/hA+B3oz/APTE9kYj3gUrT/7RD1IbP/uNdXVRcL2CuC7wy4WuWgxLCIgknHbNGawQlwD+Vf1Wurqqv7fYn2Mb4p8jf8hQdoZX/kv611dUFwWQ78GcrqDtJXJ4x19KC1WdSxOSXMk5nzV1dTL+WAnYHn/9n/8AVIrn+/lXtdSQGieNXtdXU4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4038" name="AutoShape 6" descr="data:image/jpeg;base64,/9j/4AAQSkZJRgABAQAAAQABAAD/2wCEAAkGBxMTEhUUExQWFhUXGBoYGBgYGBYbHhsYHRsZGRgcGhwZHCggGBslGxwaITEhJSkrLi4uGB8zODMsNygtLisBCgoKDg0OGxAQGywkICUsLCwsLCwsLCwsLCwsLCwsLC8sLCwsLCwsLCwsLCwsLCwsLCwsLCwsLCwsLCwsLCwsLP/AABEIAMIBAwMBIgACEQEDEQH/xAAbAAACAwEBAQAAAAAAAAAAAAAEBQIDBgABB//EAD8QAAIBAwMCBAQDCAECBQUBAAECEQADIQQSMUFRBSJhcRMygZEGobEUI0JSwdHh8HIz8RVDYoKyJDSDktIH/8QAGQEAAwEBAQAAAAAAAAAAAAAAAQIDAAQF/8QAMREAAgIBAwIEBQIGAwAAAAAAAAECEQMSITEEQRMiUXEyYYGx8JHBFDNS0eHxBSNy/9oADAMBAAIRAxEAPwD5oVBAeCM/Wo6YAsS3Q/l0qFi7Bjkc/wB6LKgZA5ECpJ1sQPdVp/iRBEeveg108EE55x6elWI8DJ5MR+lFWDMjoJz6dYrJtI24BrBCjmJz+oofTWyWg8ZOOsc/nR+q0xOJ8vP0mq0swwwfT681VPYKZdp1MnryT9ePeu1oMjJIAGO/+xVmlfJwefyz96q1igGQZWYgd80y5CD3tceIx0oU5MgVO6hOTxUFMcU6CidtmHBin+mtsbII82HzPTMqw7EAEUkMEAxBkfXmi9IzrBUBukET68Hr1mlkrWwrD7OoxGInifvJ6DOKbqAPK2MYkZAKnHMD39AaC0SDdDzLTPAAmTP0I61Q2obGZ4A9YA/xQq2ZGq8E1+3eQSm4bSxAITJIILZBJA4yAsjNPLn41vW0O11uOeG2xgR8xaIwI4n3r5ve1hkAAD+EmTmT74A4pqG8mSZEbtsn07c1ntRnP0PoHhvjWp1KhrN1lFtuN0kz826RkDBH1FfStOxKgnmM+/WvgXhOq+GWCkrP8pKyCPyo2z+LdTatfBW4ygOT80tk8BmzFUlj1cDLJXJ90Jis345+M9PYlQ3xLg6LkA+rcfavk2q8ff8A817jHEhmYyO/MGllrxAOxhYX8x6kzTYsEXvMEsrrY0ni/wCJ9RqCd7QOirgAdo60oNw1dZsoRMlv+NDasbCew+uK9HHPHxEi7e7Jb68L0AfErfSZ9RA/uKIs3A2R9jj9abxYgLi9R3V2z1r1cUynF8MxO2hPFTIA557VT+0diO2PzoPV61VAiTnJH5/lUsmVRVsKLL12G+UGenNB6m+o24KrO2eIPIzMiixrUUb1IJI/LNK/EdRuXIBU/wAJzDd/zH2rmyZFWw6BbhW2HZmYs0GAcmc80kuHc/lBB5jmiLhG0TOJB/p7c0CWkzMetccnZSKDNrHJcT65/OuqVrVsAAWz/wAVP511JsbYu0Oe5NH3rJAJHTEcUBoxtgjPemty4MDPIyf9/wBmudvzGSTFqyDGP7UVY1JkQsnj0qGtskHIPPT8qhpb+1uIM9qfsK0MLikttA6Z7Y5g0HrWBcBekVfcu9flEzz+WaqvAEqwAMHMUsHvuBHJbBPPX+1U6m22wyDG4jjoKvVCZP1x64AozTAxDZkYxniq69O4TOTnj2qQEdZH+969uCBPXcamscAT196tYQ21bS4CR5cGeTHY+xkVZb0pNguARBBPsTt54P65qzwm15LiggE/L7zwah8Z08k8QrHiIIMDsPXrU1J20hRjpQFR94CsU8rMDuMxH36+w7UtsvJESO0c8dKeaG9JZW2lcEgkN5Rkz0jPvQvwAG/dnI3eYZG3EQDntn0poyVsYEJAuHHy/nImPem6atfhCQSSO2RjPvmKXbAr+djuMHjMYGQf961f4gDbIkgqw8pnp09iBEihKpSQoONf0yegJ/qOtW6vUnapPMRIj1yfvFLNS6zjnqfX0HSqWc13JdwDi5dUqoYliMziAftJGBVJvkg9eoNLwxPf/FEyNuKGk1B+n8QKoc+Y4X27zUfE/FNw2jqBu98z/SlPxO1RLVtCuzIutsOCam2oIx/vpQu6vC1MzUM7OrEHd2gR39e9MLF7cGUjJE8xHSPTpWeVsVL45A96m4+hqGxsjcQDtIInrjHbrQfiLCSJ6Gfc0D8cgMc0Mry09Zzmo5LQUhhpr0FcwACOJgyY+tFXmy20bjmGgATzx3pXYuEZ4B+v61crk9SfqeenpSRuggN63cbAU5k+hPX0qA8NMElgGn5etHWdZ5irEgcYz9h/mrNPYS47ISQRkEkDHLc+nSoTyOxk2LACMEGuq25pnkwxI6HP9q6jq+YQvepELiMT/vajbTyYbkAZpQtpp6R0ozTkhizQI6HrU5oBfrQ04kzB+361ReM8JBnkfT/NMNK/xD5lAAHJBOPpV2p8IX4Zub3lc7QBtycGegpFlS2kC7F1y0WXEYzzU1YoBuEBgQI/3tRNm3Kqw5JyQPlj9ahffkMMpIBnociimKUaW5jPIn/E0Tav+b2FDW2LAx2k/wBP0om1o4kkice+eke9bJXcz3KL2jDHHqfv/mg9U+5oECF9qeDTCYOAetQXwmG8rAzjaAd3qc8RAowypcmQDpmForPmVhxJGQJIIEYzVVzVIzuwDAMZjH2NFN4dePKbhbzOJ2k53bcx69K91vgbbgUBEgHaSJE9j/EKvFwu2xqVWU+F6vZKEYcQeAR9e1S1d5rQ2rHm6g8j+nrV+i0w37Lqy0HEwYHX1B4+1UeMaB0dQDuRspAkgTG3HXP9apLLj1UuRdV7Aiahyw3ZIEDceB6fWfrTjxq0ypb3boJJXd7D79pGPWqrPgNwLueIETIggcmBOT0g5zWju32gL81tUUW2G07DE+bOSIOeaiuojrTjQUk9jGtBqonvTzxjw64XSFljhjbgqc+U4jMc15p/BkjzMxOIA8sjMTORx+ddT6vGo6mxG0hGDBwavuvhfY09u/hgbgUZmTkqI3DngnBFUa/8PXCAbQLCDyYbEdD70ketwyaqQVJMQ1Emi9NoWeIMGYz/ALmhr6FSQeRXTrTdDEZrpqTWTj1r0IRuBHSa2oJBRJjvRp8PMHMn6f7+dW2PDri2je8oAjB+aCRDRGAZ5JHFCXGMzPOYpHNPhiuwLxBSh2zkgTmRQ1tsV2qcljJqANQbsolsE7/KM0xd1KBVkSBuJyJxmOlI91MDdYW8AkcmPXiaUDRJL4XMAmR/vvUtddRsqM8E+tDreVoG2OCT7cx2qv4qnERBn/B7mpOKuwJDG3cCgAAGAM8dK6kpLV1DQNQ2Zyg2YmJ/MGrLV1DHJMfnQzp5SAJj/c174bYJaARNB8Cs0/h11kWRgTxHI9f7+oq/xa27qXUDIKwFjodp445BPWvLA2jYT5jEZwJwOaJ8O0tyChRiRKjMHGCeeuMzOa82UkpavyjLdUYzWXblohSCsqre8jkZ4rzTsxBntj/NanxXRhwbZPEdJAPYRifWlI00DZgjiePvXfjzqUbrczRTpEZXAjy9c84/zRK3x5t3K8ET3/tNV3LOwiCW5H6Zrkklh1J+kHp+RoupbijizfUAAnHYdfWvTdXJS9bE4EkcERA6yKA09swJ9VPX6RVev8BlRctlgxaDbbmP5lgZ9qk4RT3dGZcbt4am2rDa0RKHcHHsRDAjpRmvvm0oNptmWm2ZjM52k4z0H5UnvXiibT5irDccyMmQc89/pRen23t3mkg4YyAZ4BHUz19Kr4abUnwJe4nt6pluS43A4Mk8HpPSmNzxZdqrkxuJBAhZI2hPQL1NQOoYJdtELg5IAzAiJH160qu3Ix09RXRoUt2Hk12l8ZLu5VWYAep8o7A49ff7UdZQuDEEMNxXgiJHJxtBkx71ibOueBkiBA/4zMfeTTJPFWLq8tuVcDzGRGZ7yOa5Z9L5riBo1mk1AlVgElQCAI+uM56Us8a0zqUuKGZWaGySZnEc457cUoueLXQoghZxHeBz6Uf4Z403DsZPXnrHuPek/hpQetfVGUUNbTMilmI2wTkgwJAO7rjqaPta1LhFxGm2DBmBkAZAHSCftmhvDbaMWWB5vK6nqs+YmR71ntXbuaW+RbbcMSduBMjb2jJrmWKGSTjwx9FcDrW2QoLrwSCSF2mWx29qVeI+Hhme5BA4IbuMQO8CmGmY6lNgZQ6PtZhIO0t5Tt4aDEEZozxW3sbYyMSAIMEbzOQAOkHnrFdGPI8bpvf9h1F0ZBwE8p6cfaRRS6cEQYPyk46D1+lD+J2Qlw7gQexOROR+WKETVfCYhsEf6Pzrtu90KPU8YC7mmQ6xtngY79cVndTqQxMCOTjj6fShdTqCXqu4pEyeDSQxqJmrBC5mvbeZqFSQkTVShBea0Hh9i41tgu4NiVI59p6ZqjwpFZCQq7l5PWat1L3FIZ92wcETBHIBz2qE5W9KFuwLWWbthzaYBSOQM1XZtGN2PX+tH6cC5N0qSQZnp6CK90Wst72/hTbGQDk4NbU649wgf7SOnH0rqqAXok89a6qUYYJAOCQf6UwBVcAQ0f79aU6PJnn/ABTnTadShuFs4Gevv7dKhNeohBrpI3TBgflimy61tgglgI3bf5ugn9TSJxvkdBJGP19KloNabcrAYMIiZ5HPEA9I9KjPGmvYK5NTrfEFYAtbh8ZxhdvEBo4jp0pLqLrMWIJgCM5x7Hr7Uw8K0XxLYDbslcMQJmAdozOPb1xXnifhxtPlQowH2gwTnn1PYYqGLRGWhcjNN7iVrktMYxjrVyqTkds/06VfpdKpV2VcjgSOBPJPMxQ51qKp3YeT5cj2nOf8V0xd7InRdaBwzDM+8iJB/pVY1Tr+8MwTj06/TAoUatrhXcds8Y/QU5XeWOy2GVgQTIGCDIHtEzVJ+VbjNCbWaNx57YPw2y0eaGn/ACMV2g8G1BDMoC7ckNgjnMH/AHFbzwC8tm2QLdu5BMs5BmZJGAAViDA4NN08Va4hfZaDiCWVUJj0BzMetck+vnF6VH6hWO+58tew5gblulo+WAQcggcA9PtQD6Y9QR6EGvs+j1jsQzLpfhSYLABlMiIgRM0D4t4zZld93TsAzSNvxDENgEHynjNPD/kJXpUL/PYLxJK7PlC6WACQYP8AuDROzasqDmRx0rcXPHLIQi1dS0SzFT8GduT0HE1Tb8ZItP8AF1SXJnbFszEHGQPtV/4nJLmH3/sT0L+owLsxPmBP06URbtso+IPMuVnAIPaOnf71PU3QXJDkDNW2nBDAsTu7xJYZU8e4+td3KAqLfCvHdlxviiVYhmOd0DoD61rdb4lZvoXT+NZKR80YOcGeKwItfEIVEE+nJrQ+GWr1kAlPKB/FtWZHqcx+VcfUYoWpLkopNDDTobRa/YXa7J8pllkcwR198dqJteO3nQq8AkCCCuGIBk4PHpViXw1tSJDcnbGZM/XpgYxSHVeIKhZVxyQCJjpHED/fauZRU3utwt0KfE9S/wAYm6AGTykARxgc9eT60r1rqcgyTk+9S17FmljJOZ/IH6igScRXoJUhVudaJkRyM0d+ytdUsgzHy5zHMfrS8f5px4LqbSrDuQxeeIgYyG7niKE20rQzFJ0527/4QYM8g060uhUacE/+ZJ3EDy9OeY/KtOuhtPbuBkJZ49wBJkeueIpK+gYKEW6Ta3EDdwMTtjn68TXN4/ibcA5Fsm24LqHG3b5cAEd49DzUvFb7IwQCF2iB8wIjkE8j2xTZ7SKvwnIbbG4gmZMiAf4pBGfSvNTqzdfKrlFs5AjySFIJ+QnAxzQU1dtG2FPhuoFuBtJVhkcgmcfQUnvEq5HrxTrX6T4ZVbdyZkhDPlyI4wep+lLH0bB8hsNBMdecfTNXg4vzLuFDU3xidKkwOJjgZ+vP1rq4aO2cm8wJyQRXVOl+WbcHsyBP0q7VXSFB56HHXmp6cs259sgtO0DHOcdBUfG4ZiiDagg+85PHMcUbuVAa3JJ4nb2wuC3JPvGMfWrdE1q3uk7o3bWg5yIJnJgTjH5UhawQRj78Vc+piVU4OTH507xp8BNh4F49sPJloXnA46EYnr0p0ireTbdZvnJHlG0sc9I6Rx718ztXCvBj/fzrV+Da25fWGMhSOAQ0D+Vu/wDeuLqen0+aO3zCjSabwZLNokvunBKgEAmTnpIrAeP6ZxcaVOAB9OQe2ZivoWtuIbQYOwXPTIf/AL4yelUa9Lbqd8hWDJPO2RM9hkCubpuolCWqW9jSSMDpbbSS3Mfbj61prF/YtsS/AyIHlxg98zVXiWpuwgR3YqGEtsyP4YhRBg7fWh9F489vaLlsgc7tsk9DgxIPXNem3LJG0kIO9WilA4x/MMZWJz6g5ECrbWu+EhByp5kHA9O44M1ZZ1dl1IBUs/mtiP4sBp3duSKkiK+9Q6FTOd3RhJHrgkf1EV5832kuA0FaLW/EAG6TBiCIxMGe/H3rL+Kfh+/LOpFyTmJmTJAyBJgfmKbW7Rt3NqqCpjzDgz1HbP61d4nfNuVJ3HLQZg8rz1/zT9P/ANcvJ3GcE1uYXzLIIIIwQehoi2xP2rRq3xDBQGOsCenH50OdKgYmIAXA+tdv8TvTW5yzSQku6bj1q/QaQyD/ALNO7OnUsN3HWp37Xwm2FYZTBB6EUX1FqgJk/DNEtu47CJFwkHsBPE9KJ8Z8UlpQZBjvIgzH8oHJoTU+KDT22ubVc4ADCRM9fpSR/wASG5akqqt5gQmJ6zB9/uK54weSWt+xZO1sTXV3CwaQmJie3Xtz9qD1OpJDyp3GTI5BmTMYI5+9C6a8DO7JjA4oQ6hpKuzAffjAHpE11xgkCmyvVajJEUCWq25lgOJjn1PX0o3xvwoWNg3q5aZKmVwYx1+9O5JNL1KJUAWnggnI6jvWp/DuptW911CBc3QCVBhCpDAA459KyNFi2VQMRhpg88UuSOpVZmaS34i9595JmZIXAgQJHrxQ+uYKYBPJ78H0/rSbR+IshmAfQ9q8s38ljkzNTWKnsLTHl12Uh1Yy38W4EyOPt61boriBSrfOFwMekD7TQAG9SYlgS0DseBH+8V4tvcoBB3CSRGe2O3SlcU1uawyym+SwkqRJByAcdOe0VHWWWtyQcSJOc4HM1XpsHY24GcEdT6+kV7rtUI6twSG7jnaRyPehpakEha8SZRChSOhKg/nXtRS6Om0DtPH5V5T6V6GoKu39hGwx/KMYFBKRuk4Hf1oe+CrHdya9XzLFZQoB7qBv4zVFvQt1x39qI0VmOZOeKI1Go2mBBP3H070ba2QNxff0TqfpP34+tOvAn2sgBEnvGPvgcUWum+JazAPf/tQep053eWfSI+UczxmpeJrWlmUg7xK4xZlAICHzZkKep/t3pt4FrDtNvbJZTtE4ORkHrnqOgrKanxEFsqvSfcCJn2pj4N4vsKkngCOkASYHb3Hap5MNwqg3uQ/GGje3cUKDtYBhzAwI2/Qz1pElx4jcwB6SYrd6jXWr6bnCmCDJ6lcmT/CDEY6NSPVeC27ktb/dwG8vm80HDAt0j9ap02dKOmS3QQbRhyACJMSuDwRGCOsc0402ja2ssI2jcWE4BkRjAP061n9NrQCdvkweD6bTHaa0ngv4yRFNt03KRBPM9xHv+lHqMmVK4Rv1QE1ZG74+9sPCyHUCW2gqDwYBImevtXtz8UyqqURtqyPie0AADJPWPSgvxiEcrctgKWXzJABHMflWYFo1TFgx5YqbhTHba2NRpvxFgA20Bk+YFgZj3xnNX27vxI3kW8xkHIPYxnjg/esobnbp60bb1F3IlpxIbjHRgenOCK6lgx9luTavk+iaPwaw1xR+0pJg7RBJ9I3Aj6T/AHO/F3hdmwhd9wuQNruWKu0AeYqMEdQYmJFfPbMgKzOQADwVeCTxtIMD0qXi/jevvJ8K9da5bVRc2sNogSFMEAkjNIsSiqaHqPZG08d/A+oayWstbuTBERlSDJBJg8g1g9b+FdRaTzCCCVgQZ6zia+t6D8f6VbFsfBuLAUNtUFQMBmGzkdZIFYPxLUeIXrt25aBv2WLbFQIdqAnaSqjcpiDVYQjVNAa9D5/dUg4kRVTE9Zp7a01xGO9GUnoyOOv0qvxNwWAEKQIMK2f/ANsimeHawWLV0z7VuBCQNzEwY8pE5ppq/DXvRd8oSFk5/iyT+dP/AAzxxV040twlhJMCNkQSDAHzbvvQCX8kL8h5UHB29xxOeK87JOSnVcGcvQy+t02w+WWXgN61QbpiJMDpWtTwwagqJRRdPl8wAEDggfL2k96z3iHhrWoJ4YtA6iCOf96VSE72fIYsYWvAGCOr22F0CRkREY/vUbf4dODcfYNm5jHBIlRzme/rRPg3jp2G07GCZEnG4fKeJJGcHGaJvNcuWRA3iDkGSFmeOgGTHrU3Kabv1NbF2l04USGJ44EEEjgzRLKyohLEcjaeJPOR35+lK21Hw/lO/cOc49vXpTPT+Ml/3ezchEKDyOp4Gfr3NPJS7GonqNSXUAjcCAN0cFZ6/lNA6u5sEZkCQSQwJOSJHofyqYW2FyxnO3JEHrK0G5AU9RkZ5zkH6GiluE8ZWGCpB7RHOa8qKeIGBO7711PuGh3qtGoUMTLAAZ69jQ/7OqZ5OeDM9qlqbh+UiCACev27DioWUa4RLAD6Dp2qKurbFPLebhlTtxMRgzQragKxkHJ5p6PD2RtpHlImeQT7igNX4JcMEDHbP39RQWWN02D3GGk1yFIByOD3PaOhqFpAzbTuxIg5kelKPDtPcVyNpxkiYmP8VoLlqIuAEFuuPrSSUYul3BQj8TsgXCJ6/wC47V4LLYng5Bpqvh63DckF3IxkzI79DS4akrNsgEDGR1z/AHrohJPZB2G+kvIbDqSVSIwATz2+lB6LUMu94LhUIUMRJHpPMDMChLLmQGUEdeR/v+aYWbCvACwB/wComB9YFDwkk/ma0hNdtuMsFHOJAOSZ2g85p/8AhD8NPqGuXdrhFyrQOZ4hiN0r1kAd+htbR2iMiYnloimWja0plVAz1kwPTNdGilu0BTimGH8F6t7oYWrl1Cu4sDbHXgifm29ATnr2bar/APzR2Fsi0ygqS+xhu3AEhStyIJ8okEiZwKnoPFrimVcoD6EfrT/S/ie6ogszepzV4450tLH1wMH4v+A3tvB0+o2ASbqJvXgHhc4J2nHftQx8M0liy1zU/tAJ+VWsPbZ2PEF4BgST/Wvof/jV+4fJcZe44+uIrJfiz8KX9QfinVG4ZI2XZIQdQpLH7RTNSS3oXVE+fa/U25i0rbRMbmBn6KBB+9DJqpJLgmRAgnHbma0er/A2ptgnbI7gc/SaXWvw3qWDn4eE+bntP6UHGfINSLrDaMjd+8DIhZgxVQx6BGUyD9DNMtHd8McKAbtpgJkuVXdmckzx6/SoaD8GXNouXFhQQYPHqDmfrRg/BCXGJW9HDbFUEhWysHdHfJ4pdemSTGsMVrLNJ1cA8Brz5HpuBn6GhfxNogihvi2zu4nzkj6ZHuaov/hG+CVkbJwWMHaOJjrHajPFPCECJu+GCABuRbhOBLbm3Q04ORP9bZJzUKihGkYe4Crg4Ixjv9TwelObN0CyIBUjAmMkkmR+lV3tAhuSxXaZgbWH6tIz60SwNxwjQVUHaQoSOB8pOK87qMbUFYewptvtL232hgwEziOo/QzTS5pJsgNJJaZHI6ECehHvxQ2s8G23W+aA0xAP0JB70XpNVKi1yxmD68/SufNqUYziAG1Xgdu2N0FgCJ2nywQI9juxSvT3XQXE8yh/KVAM4/MYpxfY2yFZiVuETBMcyJ6YOalfba28bdhIy3U56/w8D70kckqqW4xkLk5ABGfardG5Uz+frWjTSAFmZQCwEyZlsyVHaIod9DbUqAIzA58wHX0M/pVvGT2DYmu6gZnJOAccf3oU3c9Yq/VLBK5kciIg9jQu2rJDI9LivK9CD+YfY11EI4KGYDbpEE+8dD2P6U08D8Nc7bhK7N+05Egx2PHvVi+Gi0NxzP8AD2ExPrRumUb4QTP2OPXr/auOeW1SFXI50LhUKznIMyQIP8PST+Veay+WeEWEkL7AyOeJpUmryDweNvqecd4pjooeCX2gSSOhjj3IrinjUXqaG52KdZa+CrMVUzKSfTqB3GM+tA+H6R7h2ncF54+/sKbalAYYNuKkkAxxODXaEMZ2iSJJEgDHI+tFZqx2zabF2lUlnW0CxALDGcZYT15/Slmo8Mcp8UgAExBwZ9jWqdwAUtqGAO44wpIiSZncOh9BVoRWtNp7gIPzM7jzAiQG4wO8c1odS4u69PcGhGN0OjLyFEt0Hf2pnpfDittbkSJ254DDOPpTJdOun237UmG+UkmVmDkR/pp7fL3l227cLcKFAYEYJwJ5NVy9U9tK2fexFCzMX0ho7ieauTE496s8T0l20wF0QTEx07T+eO9D/tCgQOTGfb9K6ceWUktO6JyjTGFm6pPt6D+tNdNBiM89qS2rYDAHB6jPYEcHgzzTrw21EffE49D6CvSwZtQtDa5KWy6/9swDNTXRfGt2WW7gOVuQOcyTPpxTTR6MXLbLGCpH9ZoTUoNN4eAID7Q0DuTk/nQy1KXyoNVuaW3bVnCLkAS3oOAPvms5+IbXwXvsATKKVHSYIIPpjrXeGa1rf7OgDS7tvY5BUDueT19Kt/FOp+M6KiyNySTIHPy+p61KOS20yqlsZfT6t3uW2wsXRbvJyCYzI6f1qrwfSG1qLoWT8RgqEjCp8xkDtIH2rQ+OeCWf2wZZUuR8ReFZ1+VgR1IkH6VZotMbV4RhWJBc8wsSO08Cg4Nbvf5grc8OnXccLIPSkfjlhhuIWYwBjk8/0+9aP8RH4d0ESAyFZGYaCV9pz+VIPFPED8EK8Wy5YoeS8GRHY4/zV3na4W5mj51f1xLlSCCezN36gSDAr3SWZV3MBd2zcTknsFjOMk0z2Lful7wEneSFgRmTPaaUldttlPkTeHAMmSJEg8A9PauSeaWSLtVwZHmlW4CATlpI7Bc/lQvxAxHmO5WiB5ccn6TRdsOBufyzG2eow2PpVHiiKAuwbrjGWPp0+v8AaudPzUwhF47kaRtyDPOOg9KuF23HAIAAI7HuB1xS5bsMpYkhj5hwPr7Zoa443wpBBJAj8qVY7CEeJbVbDTmcnpiOP0qDXbgYM6ja38U52jpHSh3uw+70gg/nVXiGu3tOTHUmT6f2q0YcIw91Hgm9UuMwIR1DKAf+kZJO7+JsEY71nvGblhrzHToUtdA5k+vsPSnNq9ce1tRSXkMFBMBRz/ekjWwpABJc/MsSJ/rQw3fmYbA5WuowaRuqvPXFdXQE1WtZVYqJPecxxiRV+n8iF8ncYnP9OOozXulskJIA2+pxjjPeq0cuSpMZJYDChgCJ5yIj71wNWqAWWUUI6GCxkrkYI7Qe3eifCWXbtMSTzHAxH+80mLjDYIHIAgiDBz7/AKUd4h4lvui5bthMZXJUA4wScnmknBtUu5my8BpIWJk4GYEnM8EYphpixUkpw4nIHoB9zQmruLtD7oOF5ywIMmD/AKDXJ4q28bYCiN2IDRj6mpTi5R2QVIb3LuwAQDvg9ZgY/X9KjrL7bdxW3AhesnJ+bOfbig9XrtzbjJVQApxgdP8AIq3S37YJbDoAcQRPGQenWoPDp3CXjT77ecAkz7cZziOfcCmFm+Abex52xg8kYmD3xxUNVfU+YqiiFAgcg8z+WKBe6vw2BUAqdwgY55B+1c1Syc/p7hToc2dX8fdbvBAAWJZgJEgkxjJEf96xC3TgCO0R/jmtJ4VqEDDeqq0BQWAgjme5Zuah4v8ACti0iW1Vp3sZBMfw5BkdTEZxXo9C3Cbgovfj02Tsll8yv0OXTL5FuSrgD2Ye468c0ZpLqDbbWCzNAjqO/vS+7cDuEVWLQGBHBWfMc9xXMy22BTgCO/myB7GaPi5YS24W/uI1ZqfA7zXNTdknYZVImAQNre1F6hle0fjEbbaqoz8xBEz9P1ph4XpP2fSqVEyu7vLtkj3kxWV1lxb98adMTcPxIklZYSCPaftXr+ItOrkWmlQ21lkkLcZiVztCiNimAW9QBmjrHjFi6QqhwFO1PKSXJ/iMjir2tW/g3grmSu0ZggDgAfw0Z4Z4YyEPuBwIkZAPOaSk5ao9yiT7BOt0AuWyj4J/iGCG6GR1ms9+Gg/7RqbV1gQpG1SJjcNzAE8+am/4i0l28FW25tiQSwP5RSrXWHt31IPzoVfAmQpAI6E8VarQzZnvGviWnuC8d210xPRSCpHpDfcUDq71x3tBbe92LMABhbcfKOg80Tme9d+ItJfFqwb4L7iGdx8wAbj/ANQIzTbTKbBdfhTdYQr8kKACIPQAzPqK5Y75O4rPn7q3xfqP1n8qB1Vp33cQGCxPrMxTLXXQjEPu+baWMckS3TGTQqwJjPm9pPf/ABWyS8m3qKit7aogliXmMDoJjJEiqi21ZWIECTzk9h0mirqXGYSDDHA24OJktiaG8RfaTbjYpGQeD1xk1njbjbHUkRTVWritbcKoYqVaCWGenZYmTSkbVJXB2lhuGJHf71XdEGR9KuUoFQqCWEh54P8ALH0pIx08GK3t8Geee9V3EAYxzM+w6/Wr7XlBJ6jqKlpbq/EJuDfIjByJ6010YnofGHQFVYgE5AGYg8+lCajUJvVlAUxmO84n1ozxe4keQYB54mlTWp3EkxgAnv1oQUX5qoYIvahSSfiPntj8q8oVSBiuqtBs1xv7lAkhTAjiIJ6de1R8RQS0EAAD09/81XZtwIbAJkNMkLwT7VzWQI/ebyffB6GZrm0pMUssorz8sT0nOcQeKZP4cPh27ikiJPlA4noJ6HvQ6BxbUbZmf0PXjjM15otQxsC1uWC0PjA/lIbsZM+1Rk5PddjFrX/iMBO6PL5gYE5J68+lSu2WTuxVuwYCQDiDic1f4ZpS1sm6NpWVUkgAiCoIjJyef70fe8LOHWYFsEsFBEREMZxBBAgGpvKoypj6QGzZUFo/eLBYEkrysHk88CPShdM6K3lUkHn69uxojTXyh27AI+YOAeoODFE/siXA3lIG3ygsBDSMR1HrNM5JupcCuqFOpe4RCbt2QRO6R0wKcWdP8NUV9vmhoyOY59KvQGwEthjuO4mM8ZUZ9yKQ6i/d+Vcs3yiMgTmZ6UicpzqH++wraRqPhFf3eIJ5VuhHQ+3WiP2G0z+ZLptuP3bXHady4kleF5EVlND4y1tdtxlaAc+xjbxjrR+l/EBaLiofhp0LdZJjnmY4oQ8XFcZL5WnXz+5nQ308WjaYj5GgK5n1jI49Ks8S0a2+VARrguJDDgnj1yetAeJa74mmtkuC1wluxDduf5Tj2onxMo2nBBIYFApOd0MA8EcVXHklOep8v9Pt9QcKjVvr2NphgyV46GRH16+k0DptULd9mcjdugKoyxBIUgDJOaWWg1gsodns3FJnkoQRtJPYj9Khca2mzVJJuC4zrMfywMe4mvXyShGN91uIrCvxD4+63106pu3OC5glj3B9uIre6HXoW+EHHxFUEqOxE4BFYdL1tW/aoBeSoMhdrZLEj+INMTR/4d1ZLPqmiYIXex4GAB36Zrz5ZvB5W7r6X/spGrNhdbdWS/F+q2hFFz94rqRMjyk7SRJ+uO1Nb/jIFoNcxKyIiD3CyZJjpFZf8V/F1D71trNkqySwlgxEqwPsTjsK7oyWSDS5r9DNl7alClou28qrhsEZYiIHpIiqNb4q9tTcLLuaQqiDCkk5EcEET9KSrrUFxxbaEeC28SUEAsAOS2Ionw57d5mtplMDzckcAAD5RiSKnCepaVyuP8gkZvxi4G87qY9VMAwQp+/6UNoLDKSxtb0YSEeZEASw7An9abePW2uMwQY0+2QYEvO5ic8AQPdvSnPg1qWD3m23CphMbYIBwOP+1XWNKXme/wCWTEC6V3NsqdijymS8DuF83b1qrxshrQsMqkkn4LDDFiV+Yk4HPPetrqHtGU3ohaACAs7jOMYEd6+e/irTXbCgs5aSQrQQQDmMjzH16U2fFcNvcKEmhs7TDbGyRB6dDHrNVeJsoaF3BRwDzHSaHbUKGB5+/r1ry8u5gRx3rh0+a2VLdOhcklsR9qt+NkFf4R2GY/pVFxlhAvzHnOPeo3NyyCAD/fNHTe5gu9ZLQ9wHaxBAUfeOlC6lVOLfE4HWO7UTZbb8MOxAg+uOMfWgReK/ERVU7yuWGRBnynpNCKYS/wD8Bvc7TnPynrkV1SL6nvcHoDj6Z4rqa36gD7urUqVKnB83GDOPpUXvwQwEAQAowTAyR6GpeB6c3CwJOMjEj61foLxd2DLvYrC5EKBzjvHFSk0gFOnS4yggnYMT0E0wSw6xgshHKjBEwYjOCaJs+HEMbW8BSFbcfQGODHMZppbcC0qA7V6gESZ5Exxz7Vyzz/0jIEs6RgVbynEZPTtHGZ98GitQ5Y+YlGiAFOCB0I6jrigPjKikwW24J++0dhx+VWeHXAGFx3LCQSNsGCCDBPUGpTvdmt9g1N7W9gZiPKWUNLGAQBuIowX9tuDJIbYmVYRiRPIIorTva3MF2xIjcBuIPbExQWt0Ae6cqNjsNuAAAJBmMyDxXGsupuMuOTV6Fer0yiJYMzkHrKxIbd0MyIiqvEvD7ifCvcg+UGTjqOOf8UXqLoMfCECNzSQSoOOJzPEj0qOp1DbArrKnEDOzBz755ro6eSun+f5M0IvFtLb/AGUnYN5CkMZk8bp/OgPB9IVE/EHlmJEKx9CR9K2euuaY2kU7XbbAB7xyMYI/rWc1iKrLElUB+bg7uTt96782WU0osklRVc1afDUKQbgJIEcEjI/rRZv3mspbRSzGSABk/wAxPYCJpKmnJYPuUSeJ+mexpjf1mx5S5nbEdj6dq0YaVV/jByPrel+Iik7xtt9IAJjmTzFLPDNOZ33DOYBPAEfnivfG/Ef3di1bkEKNzlpycEfnTO2ym1bBUrAMLBEscT7E0nXdRBRi4LkeMbYbotOjXCt2CtoAgKSVxkSTzXv4o8SDKvwWE3A0MOAvBAHQkCQfSvfDdA/ybwgVZYGJZzP8XaKS+LGAPKEQSJ6+p9v710Q6rDLG4wrU939RNElsy7XfiK5ctrvkFQAgwAQBE0VrPGriWUvSIcDexaSWHAUDiO3rSvRaOWY3EZtg8ysAIHKiORIk0tuW03NIY28cRAM5gE5PH2rh6eKwtqKa9vzsPK3yF6nXq9wgps6gzuJnbI7dJx3ovVt8INqbTbThVtqYJbvtHNIrNobtsyVSV9ST3qo3NxO5t23AHEn3nIFehBNS1IVj3w5VeNjbnMm6WmGJ8zfY4FSt3Wu6sFgxTLErIgDHPTGKD8EskgM4hCYEThh8zR26RU9T4lcN99h3BvKsCDHc+lWll1Q3XfsCnYfqfFdLb1BFvg7QS0EIomYnMnAx60l/Fd9bssobZuJRmksQei9gTVHingAtwxuMGK7vMOT/ABGegFB6zwq7KlWDIAAGExHH6ma6FklKDtAqmJXRRlh0OOIP+K6CxO0cCTHQDk001i7U86fJIJHEwe5zmk9u6ckYmQfWa5mvQotx74Tp1YNCkkgBSMx3+ppfqNM2+H3KVaIYfafWmP4fvXP3SWTLszDaAIgsACSfY0Z4veQO6P8A9QeVycktMFvTEEUbpG7iNtMR5lBzHrA7f73oMICfYHPPXrTJ7zAlLRBDGWIGY568RSwk5mMdozHrU+Rjy7rWUkBzA4r2qLlzPH6V1NpCarT4Ux/Kv/xqGhxYuEYO7+ldXVzvhioJ/DjE85+bn2rRafj/APL/AENeV1eZ1PxMcA8SMOgGB5MDFXP8rjoGYgesiurqZcL3BIFPyqesPn6LRWmz8IHIKyQeJg5rq6h2X56ixBvCmJuODkAtA7YP9h9q0XiR8lr1Yz646966uqWX+avZjS+Ey2u/6tv3b9RRn4sxctx/KK6ur0cXC/8AL+6IvgR6rFwRUdP/ANQ+4rq6qP8AY0SetP7pPc/0rbeGeb4G7Pk65/Wva6vP634I+z+xbHyeeNH90v8AyP60DrRODkbBg+611dR6DhAl8RbqXJJYkkm2JJycTGazhP7sfX9a8rq783wr6/uI+Sq5y/sv/wAamij9lsGBMtmurqu/hA+B3oz/APTE9kYj3gUrT/7RD1IbP/uNdXVRcL2CuC7wy4WuWgxLCIgknHbNGawQlwD+Vf1Wurqqv7fYn2Mb4p8jf8hQdoZX/kv611dUFwWQ78GcrqDtJXJ4x19KC1WdSxOSXMk5nzV1dTL+WAnYHn/9n/8AVIrn+/lXtdSQGieNXtdXU4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4040" name="AutoShape 8" descr="data:image/jpeg;base64,/9j/4AAQSkZJRgABAQAAAQABAAD/2wCEAAkGBxMTEhUUExQWFhUXGBoYGBgYGBYbHhsYHRsZGRgcGhwZHCggGBslGxwaITEhJSkrLi4uGB8zODMsNygtLisBCgoKDg0OGxAQGywkICUsLCwsLCwsLCwsLCwsLCwsLC8sLCwsLCwsLCwsLCwsLCwsLCwsLCwsLCwsLCwsLCwsLP/AABEIAMIBAwMBIgACEQEDEQH/xAAbAAACAwEBAQAAAAAAAAAAAAAEBQIDBgABB//EAD8QAAIBAwMCBAQDCAECBQUBAAECEQADIQQSMUFRBSJhcRMygZEGobEUI0JSwdHh8HIz8RVDYoKyJDSDktIH/8QAGQEAAwEBAQAAAAAAAAAAAAAAAQIDAAQF/8QAMREAAgIBAwIEBQIGAwAAAAAAAAECEQMSITEEQRMiUXEyYYGx8JHBFDNS0eHxBSNy/9oADAMBAAIRAxEAPwD5oVBAeCM/Wo6YAsS3Q/l0qFi7Bjkc/wB6LKgZA5ECpJ1sQPdVp/iRBEeveg108EE55x6elWI8DJ5MR+lFWDMjoJz6dYrJtI24BrBCjmJz+oofTWyWg8ZOOsc/nR+q0xOJ8vP0mq0swwwfT681VPYKZdp1MnryT9ePeu1oMjJIAGO/+xVmlfJwefyz96q1igGQZWYgd80y5CD3tceIx0oU5MgVO6hOTxUFMcU6CidtmHBin+mtsbII82HzPTMqw7EAEUkMEAxBkfXmi9IzrBUBukET68Hr1mlkrWwrD7OoxGInifvJ6DOKbqAPK2MYkZAKnHMD39AaC0SDdDzLTPAAmTP0I61Q2obGZ4A9YA/xQq2ZGq8E1+3eQSm4bSxAITJIILZBJA4yAsjNPLn41vW0O11uOeG2xgR8xaIwI4n3r5ve1hkAAD+EmTmT74A4pqG8mSZEbtsn07c1ntRnP0PoHhvjWp1KhrN1lFtuN0kz826RkDBH1FfStOxKgnmM+/WvgXhOq+GWCkrP8pKyCPyo2z+LdTatfBW4ygOT80tk8BmzFUlj1cDLJXJ90Jis345+M9PYlQ3xLg6LkA+rcfavk2q8ff8A817jHEhmYyO/MGllrxAOxhYX8x6kzTYsEXvMEsrrY0ni/wCJ9RqCd7QOirgAdo60oNw1dZsoRMlv+NDasbCew+uK9HHPHxEi7e7Jb68L0AfErfSZ9RA/uKIs3A2R9jj9abxYgLi9R3V2z1r1cUynF8MxO2hPFTIA557VT+0diO2PzoPV61VAiTnJH5/lUsmVRVsKLL12G+UGenNB6m+o24KrO2eIPIzMiixrUUb1IJI/LNK/EdRuXIBU/wAJzDd/zH2rmyZFWw6BbhW2HZmYs0GAcmc80kuHc/lBB5jmiLhG0TOJB/p7c0CWkzMetccnZSKDNrHJcT65/OuqVrVsAAWz/wAVP511JsbYu0Oe5NH3rJAJHTEcUBoxtgjPemty4MDPIyf9/wBmudvzGSTFqyDGP7UVY1JkQsnj0qGtskHIPPT8qhpb+1uIM9qfsK0MLikttA6Z7Y5g0HrWBcBekVfcu9flEzz+WaqvAEqwAMHMUsHvuBHJbBPPX+1U6m22wyDG4jjoKvVCZP1x64AozTAxDZkYxniq69O4TOTnj2qQEdZH+969uCBPXcamscAT196tYQ21bS4CR5cGeTHY+xkVZb0pNguARBBPsTt54P65qzwm15LiggE/L7zwah8Z08k8QrHiIIMDsPXrU1J20hRjpQFR94CsU8rMDuMxH36+w7UtsvJESO0c8dKeaG9JZW2lcEgkN5Rkz0jPvQvwAG/dnI3eYZG3EQDntn0poyVsYEJAuHHy/nImPem6atfhCQSSO2RjPvmKXbAr+djuMHjMYGQf961f4gDbIkgqw8pnp09iBEihKpSQoONf0yegJ/qOtW6vUnapPMRIj1yfvFLNS6zjnqfX0HSqWc13JdwDi5dUqoYliMziAftJGBVJvkg9eoNLwxPf/FEyNuKGk1B+n8QKoc+Y4X27zUfE/FNw2jqBu98z/SlPxO1RLVtCuzIutsOCam2oIx/vpQu6vC1MzUM7OrEHd2gR39e9MLF7cGUjJE8xHSPTpWeVsVL45A96m4+hqGxsjcQDtIInrjHbrQfiLCSJ6Gfc0D8cgMc0Mry09Zzmo5LQUhhpr0FcwACOJgyY+tFXmy20bjmGgATzx3pXYuEZ4B+v61crk9SfqeenpSRuggN63cbAU5k+hPX0qA8NMElgGn5etHWdZ5irEgcYz9h/mrNPYS47ISQRkEkDHLc+nSoTyOxk2LACMEGuq25pnkwxI6HP9q6jq+YQvepELiMT/vajbTyYbkAZpQtpp6R0ozTkhizQI6HrU5oBfrQ04kzB+361ReM8JBnkfT/NMNK/xD5lAAHJBOPpV2p8IX4Zub3lc7QBtycGegpFlS2kC7F1y0WXEYzzU1YoBuEBgQI/3tRNm3Kqw5JyQPlj9ahffkMMpIBnociimKUaW5jPIn/E0Tav+b2FDW2LAx2k/wBP0om1o4kkice+eke9bJXcz3KL2jDHHqfv/mg9U+5oECF9qeDTCYOAetQXwmG8rAzjaAd3qc8RAowypcmQDpmForPmVhxJGQJIIEYzVVzVIzuwDAMZjH2NFN4dePKbhbzOJ2k53bcx69K91vgbbgUBEgHaSJE9j/EKvFwu2xqVWU+F6vZKEYcQeAR9e1S1d5rQ2rHm6g8j+nrV+i0w37Lqy0HEwYHX1B4+1UeMaB0dQDuRspAkgTG3HXP9apLLj1UuRdV7Aiahyw3ZIEDceB6fWfrTjxq0ypb3boJJXd7D79pGPWqrPgNwLueIETIggcmBOT0g5zWju32gL81tUUW2G07DE+bOSIOeaiuojrTjQUk9jGtBqonvTzxjw64XSFljhjbgqc+U4jMc15p/BkjzMxOIA8sjMTORx+ddT6vGo6mxG0hGDBwavuvhfY09u/hgbgUZmTkqI3DngnBFUa/8PXCAbQLCDyYbEdD70ketwyaqQVJMQ1Emi9NoWeIMGYz/ALmhr6FSQeRXTrTdDEZrpqTWTj1r0IRuBHSa2oJBRJjvRp8PMHMn6f7+dW2PDri2je8oAjB+aCRDRGAZ5JHFCXGMzPOYpHNPhiuwLxBSh2zkgTmRQ1tsV2qcljJqANQbsolsE7/KM0xd1KBVkSBuJyJxmOlI91MDdYW8AkcmPXiaUDRJL4XMAmR/vvUtddRsqM8E+tDreVoG2OCT7cx2qv4qnERBn/B7mpOKuwJDG3cCgAAGAM8dK6kpLV1DQNQ2Zyg2YmJ/MGrLV1DHJMfnQzp5SAJj/c174bYJaARNB8Cs0/h11kWRgTxHI9f7+oq/xa27qXUDIKwFjodp445BPWvLA2jYT5jEZwJwOaJ8O0tyChRiRKjMHGCeeuMzOa82UkpavyjLdUYzWXblohSCsqre8jkZ4rzTsxBntj/NanxXRhwbZPEdJAPYRifWlI00DZgjiePvXfjzqUbrczRTpEZXAjy9c84/zRK3x5t3K8ET3/tNV3LOwiCW5H6Zrkklh1J+kHp+RoupbijizfUAAnHYdfWvTdXJS9bE4EkcERA6yKA09swJ9VPX6RVev8BlRctlgxaDbbmP5lgZ9qk4RT3dGZcbt4am2rDa0RKHcHHsRDAjpRmvvm0oNptmWm2ZjM52k4z0H5UnvXiibT5irDccyMmQc89/pRen23t3mkg4YyAZ4BHUz19Kr4abUnwJe4nt6pluS43A4Mk8HpPSmNzxZdqrkxuJBAhZI2hPQL1NQOoYJdtELg5IAzAiJH160qu3Ix09RXRoUt2Hk12l8ZLu5VWYAep8o7A49ff7UdZQuDEEMNxXgiJHJxtBkx71ibOueBkiBA/4zMfeTTJPFWLq8tuVcDzGRGZ7yOa5Z9L5riBo1mk1AlVgElQCAI+uM56Us8a0zqUuKGZWaGySZnEc457cUoueLXQoghZxHeBz6Uf4Z403DsZPXnrHuPek/hpQetfVGUUNbTMilmI2wTkgwJAO7rjqaPta1LhFxGm2DBmBkAZAHSCftmhvDbaMWWB5vK6nqs+YmR71ntXbuaW+RbbcMSduBMjb2jJrmWKGSTjwx9FcDrW2QoLrwSCSF2mWx29qVeI+Hhme5BA4IbuMQO8CmGmY6lNgZQ6PtZhIO0t5Tt4aDEEZozxW3sbYyMSAIMEbzOQAOkHnrFdGPI8bpvf9h1F0ZBwE8p6cfaRRS6cEQYPyk46D1+lD+J2Qlw7gQexOROR+WKETVfCYhsEf6Pzrtu90KPU8YC7mmQ6xtngY79cVndTqQxMCOTjj6fShdTqCXqu4pEyeDSQxqJmrBC5mvbeZqFSQkTVShBea0Hh9i41tgu4NiVI59p6ZqjwpFZCQq7l5PWat1L3FIZ92wcETBHIBz2qE5W9KFuwLWWbthzaYBSOQM1XZtGN2PX+tH6cC5N0qSQZnp6CK90Wst72/hTbGQDk4NbU649wgf7SOnH0rqqAXok89a6qUYYJAOCQf6UwBVcAQ0f79aU6PJnn/ABTnTadShuFs4Gevv7dKhNeohBrpI3TBgflimy61tgglgI3bf5ugn9TSJxvkdBJGP19KloNabcrAYMIiZ5HPEA9I9KjPGmvYK5NTrfEFYAtbh8ZxhdvEBo4jp0pLqLrMWIJgCM5x7Hr7Uw8K0XxLYDbslcMQJmAdozOPb1xXnifhxtPlQowH2gwTnn1PYYqGLRGWhcjNN7iVrktMYxjrVyqTkds/06VfpdKpV2VcjgSOBPJPMxQ51qKp3YeT5cj2nOf8V0xd7InRdaBwzDM+8iJB/pVY1Tr+8MwTj06/TAoUatrhXcds8Y/QU5XeWOy2GVgQTIGCDIHtEzVJ+VbjNCbWaNx57YPw2y0eaGn/ACMV2g8G1BDMoC7ckNgjnMH/AHFbzwC8tm2QLdu5BMs5BmZJGAAViDA4NN08Va4hfZaDiCWVUJj0BzMetck+vnF6VH6hWO+58tew5gblulo+WAQcggcA9PtQD6Y9QR6EGvs+j1jsQzLpfhSYLABlMiIgRM0D4t4zZld93TsAzSNvxDENgEHynjNPD/kJXpUL/PYLxJK7PlC6WACQYP8AuDROzasqDmRx0rcXPHLIQi1dS0SzFT8GduT0HE1Tb8ZItP8AF1SXJnbFszEHGQPtV/4nJLmH3/sT0L+owLsxPmBP06URbtso+IPMuVnAIPaOnf71PU3QXJDkDNW2nBDAsTu7xJYZU8e4+td3KAqLfCvHdlxviiVYhmOd0DoD61rdb4lZvoXT+NZKR80YOcGeKwItfEIVEE+nJrQ+GWr1kAlPKB/FtWZHqcx+VcfUYoWpLkopNDDTobRa/YXa7J8pllkcwR198dqJteO3nQq8AkCCCuGIBk4PHpViXw1tSJDcnbGZM/XpgYxSHVeIKhZVxyQCJjpHED/fauZRU3utwt0KfE9S/wAYm6AGTykARxgc9eT60r1rqcgyTk+9S17FmljJOZ/IH6igScRXoJUhVudaJkRyM0d+ytdUsgzHy5zHMfrS8f5px4LqbSrDuQxeeIgYyG7niKE20rQzFJ0527/4QYM8g060uhUacE/+ZJ3EDy9OeY/KtOuhtPbuBkJZ49wBJkeueIpK+gYKEW6Ta3EDdwMTtjn68TXN4/ibcA5Fsm24LqHG3b5cAEd49DzUvFb7IwQCF2iB8wIjkE8j2xTZ7SKvwnIbbG4gmZMiAf4pBGfSvNTqzdfKrlFs5AjySFIJ+QnAxzQU1dtG2FPhuoFuBtJVhkcgmcfQUnvEq5HrxTrX6T4ZVbdyZkhDPlyI4wep+lLH0bB8hsNBMdecfTNXg4vzLuFDU3xidKkwOJjgZ+vP1rq4aO2cm8wJyQRXVOl+WbcHsyBP0q7VXSFB56HHXmp6cs259sgtO0DHOcdBUfG4ZiiDagg+85PHMcUbuVAa3JJ4nb2wuC3JPvGMfWrdE1q3uk7o3bWg5yIJnJgTjH5UhawQRj78Vc+piVU4OTH507xp8BNh4F49sPJloXnA46EYnr0p0ireTbdZvnJHlG0sc9I6Rx718ztXCvBj/fzrV+Da25fWGMhSOAQ0D+Vu/wDeuLqen0+aO3zCjSabwZLNokvunBKgEAmTnpIrAeP6ZxcaVOAB9OQe2ZivoWtuIbQYOwXPTIf/AL4yelUa9Lbqd8hWDJPO2RM9hkCubpuolCWqW9jSSMDpbbSS3Mfbj61prF/YtsS/AyIHlxg98zVXiWpuwgR3YqGEtsyP4YhRBg7fWh9F489vaLlsgc7tsk9DgxIPXNem3LJG0kIO9WilA4x/MMZWJz6g5ECrbWu+EhByp5kHA9O44M1ZZ1dl1IBUs/mtiP4sBp3duSKkiK+9Q6FTOd3RhJHrgkf1EV5832kuA0FaLW/EAG6TBiCIxMGe/H3rL+Kfh+/LOpFyTmJmTJAyBJgfmKbW7Rt3NqqCpjzDgz1HbP61d4nfNuVJ3HLQZg8rz1/zT9P/ANcvJ3GcE1uYXzLIIIIwQehoi2xP2rRq3xDBQGOsCenH50OdKgYmIAXA+tdv8TvTW5yzSQku6bj1q/QaQyD/ALNO7OnUsN3HWp37Xwm2FYZTBB6EUX1FqgJk/DNEtu47CJFwkHsBPE9KJ8Z8UlpQZBjvIgzH8oHJoTU+KDT22ubVc4ADCRM9fpSR/wASG5akqqt5gQmJ6zB9/uK54weSWt+xZO1sTXV3CwaQmJie3Xtz9qD1OpJDyp3GTI5BmTMYI5+9C6a8DO7JjA4oQ6hpKuzAffjAHpE11xgkCmyvVajJEUCWq25lgOJjn1PX0o3xvwoWNg3q5aZKmVwYx1+9O5JNL1KJUAWnggnI6jvWp/DuptW911CBc3QCVBhCpDAA459KyNFi2VQMRhpg88UuSOpVZmaS34i9595JmZIXAgQJHrxQ+uYKYBPJ78H0/rSbR+IshmAfQ9q8s38ljkzNTWKnsLTHl12Uh1Yy38W4EyOPt61boriBSrfOFwMekD7TQAG9SYlgS0DseBH+8V4tvcoBB3CSRGe2O3SlcU1uawyym+SwkqRJByAcdOe0VHWWWtyQcSJOc4HM1XpsHY24GcEdT6+kV7rtUI6twSG7jnaRyPehpakEha8SZRChSOhKg/nXtRS6Om0DtPH5V5T6V6GoKu39hGwx/KMYFBKRuk4Hf1oe+CrHdya9XzLFZQoB7qBv4zVFvQt1x39qI0VmOZOeKI1Go2mBBP3H070ba2QNxff0TqfpP34+tOvAn2sgBEnvGPvgcUWum+JazAPf/tQep053eWfSI+UczxmpeJrWlmUg7xK4xZlAICHzZkKep/t3pt4FrDtNvbJZTtE4ORkHrnqOgrKanxEFsqvSfcCJn2pj4N4vsKkngCOkASYHb3Hap5MNwqg3uQ/GGje3cUKDtYBhzAwI2/Qz1pElx4jcwB6SYrd6jXWr6bnCmCDJ6lcmT/CDEY6NSPVeC27ktb/dwG8vm80HDAt0j9ap02dKOmS3QQbRhyACJMSuDwRGCOsc0402ja2ssI2jcWE4BkRjAP061n9NrQCdvkweD6bTHaa0ngv4yRFNt03KRBPM9xHv+lHqMmVK4Rv1QE1ZG74+9sPCyHUCW2gqDwYBImevtXtz8UyqqURtqyPie0AADJPWPSgvxiEcrctgKWXzJABHMflWYFo1TFgx5YqbhTHba2NRpvxFgA20Bk+YFgZj3xnNX27vxI3kW8xkHIPYxnjg/esobnbp60bb1F3IlpxIbjHRgenOCK6lgx9luTavk+iaPwaw1xR+0pJg7RBJ9I3Aj6T/AHO/F3hdmwhd9wuQNruWKu0AeYqMEdQYmJFfPbMgKzOQADwVeCTxtIMD0qXi/jevvJ8K9da5bVRc2sNogSFMEAkjNIsSiqaHqPZG08d/A+oayWstbuTBERlSDJBJg8g1g9b+FdRaTzCCCVgQZ6zia+t6D8f6VbFsfBuLAUNtUFQMBmGzkdZIFYPxLUeIXrt25aBv2WLbFQIdqAnaSqjcpiDVYQjVNAa9D5/dUg4kRVTE9Zp7a01xGO9GUnoyOOv0qvxNwWAEKQIMK2f/ANsimeHawWLV0z7VuBCQNzEwY8pE5ppq/DXvRd8oSFk5/iyT+dP/AAzxxV040twlhJMCNkQSDAHzbvvQCX8kL8h5UHB29xxOeK87JOSnVcGcvQy+t02w+WWXgN61QbpiJMDpWtTwwagqJRRdPl8wAEDggfL2k96z3iHhrWoJ4YtA6iCOf96VSE72fIYsYWvAGCOr22F0CRkREY/vUbf4dODcfYNm5jHBIlRzme/rRPg3jp2G07GCZEnG4fKeJJGcHGaJvNcuWRA3iDkGSFmeOgGTHrU3Kabv1NbF2l04USGJ44EEEjgzRLKyohLEcjaeJPOR35+lK21Hw/lO/cOc49vXpTPT+Ml/3ezchEKDyOp4Gfr3NPJS7GonqNSXUAjcCAN0cFZ6/lNA6u5sEZkCQSQwJOSJHofyqYW2FyxnO3JEHrK0G5AU9RkZ5zkH6GiluE8ZWGCpB7RHOa8qKeIGBO7711PuGh3qtGoUMTLAAZ69jQ/7OqZ5OeDM9qlqbh+UiCACev27DioWUa4RLAD6Dp2qKurbFPLebhlTtxMRgzQragKxkHJ5p6PD2RtpHlImeQT7igNX4JcMEDHbP39RQWWN02D3GGk1yFIByOD3PaOhqFpAzbTuxIg5kelKPDtPcVyNpxkiYmP8VoLlqIuAEFuuPrSSUYul3BQj8TsgXCJ6/wC47V4LLYng5Bpqvh63DckF3IxkzI79DS4akrNsgEDGR1z/AHrohJPZB2G+kvIbDqSVSIwATz2+lB6LUMu94LhUIUMRJHpPMDMChLLmQGUEdeR/v+aYWbCvACwB/wComB9YFDwkk/ma0hNdtuMsFHOJAOSZ2g85p/8AhD8NPqGuXdrhFyrQOZ4hiN0r1kAd+htbR2iMiYnloimWja0plVAz1kwPTNdGilu0BTimGH8F6t7oYWrl1Cu4sDbHXgifm29ATnr2bar/APzR2Fsi0ygqS+xhu3AEhStyIJ8okEiZwKnoPFrimVcoD6EfrT/S/ie6ogszepzV4450tLH1wMH4v+A3tvB0+o2ASbqJvXgHhc4J2nHftQx8M0liy1zU/tAJ+VWsPbZ2PEF4BgST/Wvof/jV+4fJcZe44+uIrJfiz8KX9QfinVG4ZI2XZIQdQpLH7RTNSS3oXVE+fa/U25i0rbRMbmBn6KBB+9DJqpJLgmRAgnHbma0er/A2ptgnbI7gc/SaXWvw3qWDn4eE+bntP6UHGfINSLrDaMjd+8DIhZgxVQx6BGUyD9DNMtHd8McKAbtpgJkuVXdmckzx6/SoaD8GXNouXFhQQYPHqDmfrRg/BCXGJW9HDbFUEhWysHdHfJ4pdemSTGsMVrLNJ1cA8Brz5HpuBn6GhfxNogihvi2zu4nzkj6ZHuaov/hG+CVkbJwWMHaOJjrHajPFPCECJu+GCABuRbhOBLbm3Q04ORP9bZJzUKihGkYe4Crg4Ixjv9TwelObN0CyIBUjAmMkkmR+lV3tAhuSxXaZgbWH6tIz60SwNxwjQVUHaQoSOB8pOK87qMbUFYewptvtL232hgwEziOo/QzTS5pJsgNJJaZHI6ECehHvxQ2s8G23W+aA0xAP0JB70XpNVKi1yxmD68/SufNqUYziAG1Xgdu2N0FgCJ2nywQI9juxSvT3XQXE8yh/KVAM4/MYpxfY2yFZiVuETBMcyJ6YOalfba28bdhIy3U56/w8D70kckqqW4xkLk5ABGfardG5Uz+frWjTSAFmZQCwEyZlsyVHaIod9DbUqAIzA58wHX0M/pVvGT2DYmu6gZnJOAccf3oU3c9Yq/VLBK5kciIg9jQu2rJDI9LivK9CD+YfY11EI4KGYDbpEE+8dD2P6U08D8Nc7bhK7N+05Egx2PHvVi+Gi0NxzP8AD2ExPrRumUb4QTP2OPXr/auOeW1SFXI50LhUKznIMyQIP8PST+Veay+WeEWEkL7AyOeJpUmryDweNvqecd4pjooeCX2gSSOhjj3IrinjUXqaG52KdZa+CrMVUzKSfTqB3GM+tA+H6R7h2ncF54+/sKbalAYYNuKkkAxxODXaEMZ2iSJJEgDHI+tFZqx2zabF2lUlnW0CxALDGcZYT15/Slmo8Mcp8UgAExBwZ9jWqdwAUtqGAO44wpIiSZncOh9BVoRWtNp7gIPzM7jzAiQG4wO8c1odS4u69PcGhGN0OjLyFEt0Hf2pnpfDittbkSJ254DDOPpTJdOun237UmG+UkmVmDkR/pp7fL3l227cLcKFAYEYJwJ5NVy9U9tK2fexFCzMX0ho7ieauTE496s8T0l20wF0QTEx07T+eO9D/tCgQOTGfb9K6ceWUktO6JyjTGFm6pPt6D+tNdNBiM89qS2rYDAHB6jPYEcHgzzTrw21EffE49D6CvSwZtQtDa5KWy6/9swDNTXRfGt2WW7gOVuQOcyTPpxTTR6MXLbLGCpH9ZoTUoNN4eAID7Q0DuTk/nQy1KXyoNVuaW3bVnCLkAS3oOAPvms5+IbXwXvsATKKVHSYIIPpjrXeGa1rf7OgDS7tvY5BUDueT19Kt/FOp+M6KiyNySTIHPy+p61KOS20yqlsZfT6t3uW2wsXRbvJyCYzI6f1qrwfSG1qLoWT8RgqEjCp8xkDtIH2rQ+OeCWf2wZZUuR8ReFZ1+VgR1IkH6VZotMbV4RhWJBc8wsSO08Cg4Nbvf5grc8OnXccLIPSkfjlhhuIWYwBjk8/0+9aP8RH4d0ESAyFZGYaCV9pz+VIPFPED8EK8Wy5YoeS8GRHY4/zV3na4W5mj51f1xLlSCCezN36gSDAr3SWZV3MBd2zcTknsFjOMk0z2Lful7wEneSFgRmTPaaUldttlPkTeHAMmSJEg8A9PauSeaWSLtVwZHmlW4CATlpI7Bc/lQvxAxHmO5WiB5ccn6TRdsOBufyzG2eow2PpVHiiKAuwbrjGWPp0+v8AaudPzUwhF47kaRtyDPOOg9KuF23HAIAAI7HuB1xS5bsMpYkhj5hwPr7Zoa443wpBBJAj8qVY7CEeJbVbDTmcnpiOP0qDXbgYM6ja38U52jpHSh3uw+70gg/nVXiGu3tOTHUmT6f2q0YcIw91Hgm9UuMwIR1DKAf+kZJO7+JsEY71nvGblhrzHToUtdA5k+vsPSnNq9ce1tRSXkMFBMBRz/ekjWwpABJc/MsSJ/rQw3fmYbA5WuowaRuqvPXFdXQE1WtZVYqJPecxxiRV+n8iF8ncYnP9OOozXulskJIA2+pxjjPeq0cuSpMZJYDChgCJ5yIj71wNWqAWWUUI6GCxkrkYI7Qe3eifCWXbtMSTzHAxH+80mLjDYIHIAgiDBz7/AKUd4h4lvui5bthMZXJUA4wScnmknBtUu5my8BpIWJk4GYEnM8EYphpixUkpw4nIHoB9zQmruLtD7oOF5ywIMmD/AKDXJ4q28bYCiN2IDRj6mpTi5R2QVIb3LuwAQDvg9ZgY/X9KjrL7bdxW3AhesnJ+bOfbig9XrtzbjJVQApxgdP8AIq3S37YJbDoAcQRPGQenWoPDp3CXjT77ecAkz7cZziOfcCmFm+Abex52xg8kYmD3xxUNVfU+YqiiFAgcg8z+WKBe6vw2BUAqdwgY55B+1c1Syc/p7hToc2dX8fdbvBAAWJZgJEgkxjJEf96xC3TgCO0R/jmtJ4VqEDDeqq0BQWAgjme5Zuah4v8ACti0iW1Vp3sZBMfw5BkdTEZxXo9C3Cbgovfj02Tsll8yv0OXTL5FuSrgD2Ye468c0ZpLqDbbWCzNAjqO/vS+7cDuEVWLQGBHBWfMc9xXMy22BTgCO/myB7GaPi5YS24W/uI1ZqfA7zXNTdknYZVImAQNre1F6hle0fjEbbaqoz8xBEz9P1ph4XpP2fSqVEyu7vLtkj3kxWV1lxb98adMTcPxIklZYSCPaftXr+ItOrkWmlQ21lkkLcZiVztCiNimAW9QBmjrHjFi6QqhwFO1PKSXJ/iMjir2tW/g3grmSu0ZggDgAfw0Z4Z4YyEPuBwIkZAPOaSk5ao9yiT7BOt0AuWyj4J/iGCG6GR1ms9+Gg/7RqbV1gQpG1SJjcNzAE8+am/4i0l28FW25tiQSwP5RSrXWHt31IPzoVfAmQpAI6E8VarQzZnvGviWnuC8d210xPRSCpHpDfcUDq71x3tBbe92LMABhbcfKOg80Tme9d+ItJfFqwb4L7iGdx8wAbj/ANQIzTbTKbBdfhTdYQr8kKACIPQAzPqK5Y75O4rPn7q3xfqP1n8qB1Vp33cQGCxPrMxTLXXQjEPu+baWMckS3TGTQqwJjPm9pPf/ABWyS8m3qKit7aogliXmMDoJjJEiqi21ZWIECTzk9h0mirqXGYSDDHA24OJktiaG8RfaTbjYpGQeD1xk1njbjbHUkRTVWritbcKoYqVaCWGenZYmTSkbVJXB2lhuGJHf71XdEGR9KuUoFQqCWEh54P8ALH0pIx08GK3t8Geee9V3EAYxzM+w6/Wr7XlBJ6jqKlpbq/EJuDfIjByJ6010YnofGHQFVYgE5AGYg8+lCajUJvVlAUxmO84n1ozxe4keQYB54mlTWp3EkxgAnv1oQUX5qoYIvahSSfiPntj8q8oVSBiuqtBs1xv7lAkhTAjiIJ6de1R8RQS0EAAD09/81XZtwIbAJkNMkLwT7VzWQI/ebyffB6GZrm0pMUssorz8sT0nOcQeKZP4cPh27ikiJPlA4noJ6HvQ6BxbUbZmf0PXjjM15otQxsC1uWC0PjA/lIbsZM+1Rk5PddjFrX/iMBO6PL5gYE5J68+lSu2WTuxVuwYCQDiDic1f4ZpS1sm6NpWVUkgAiCoIjJyef70fe8LOHWYFsEsFBEREMZxBBAgGpvKoypj6QGzZUFo/eLBYEkrysHk88CPShdM6K3lUkHn69uxojTXyh27AI+YOAeoODFE/siXA3lIG3ygsBDSMR1HrNM5JupcCuqFOpe4RCbt2QRO6R0wKcWdP8NUV9vmhoyOY59KvQGwEthjuO4mM8ZUZ9yKQ6i/d+Vcs3yiMgTmZ6UicpzqH++wraRqPhFf3eIJ5VuhHQ+3WiP2G0z+ZLptuP3bXHady4kleF5EVlND4y1tdtxlaAc+xjbxjrR+l/EBaLiofhp0LdZJjnmY4oQ8XFcZL5WnXz+5nQ308WjaYj5GgK5n1jI49Ks8S0a2+VARrguJDDgnj1yetAeJa74mmtkuC1wluxDduf5Tj2onxMo2nBBIYFApOd0MA8EcVXHklOep8v9Pt9QcKjVvr2NphgyV46GRH16+k0DptULd9mcjdugKoyxBIUgDJOaWWg1gsodns3FJnkoQRtJPYj9Khca2mzVJJuC4zrMfywMe4mvXyShGN91uIrCvxD4+63106pu3OC5glj3B9uIre6HXoW+EHHxFUEqOxE4BFYdL1tW/aoBeSoMhdrZLEj+INMTR/4d1ZLPqmiYIXex4GAB36Zrz5ZvB5W7r6X/spGrNhdbdWS/F+q2hFFz94rqRMjyk7SRJ+uO1Nb/jIFoNcxKyIiD3CyZJjpFZf8V/F1D71trNkqySwlgxEqwPsTjsK7oyWSDS5r9DNl7alClou28qrhsEZYiIHpIiqNb4q9tTcLLuaQqiDCkk5EcEET9KSrrUFxxbaEeC28SUEAsAOS2Ionw57d5mtplMDzckcAAD5RiSKnCepaVyuP8gkZvxi4G87qY9VMAwQp+/6UNoLDKSxtb0YSEeZEASw7An9abePW2uMwQY0+2QYEvO5ic8AQPdvSnPg1qWD3m23CphMbYIBwOP+1XWNKXme/wCWTEC6V3NsqdijymS8DuF83b1qrxshrQsMqkkn4LDDFiV+Yk4HPPetrqHtGU3ohaACAs7jOMYEd6+e/irTXbCgs5aSQrQQQDmMjzH16U2fFcNvcKEmhs7TDbGyRB6dDHrNVeJsoaF3BRwDzHSaHbUKGB5+/r1ry8u5gRx3rh0+a2VLdOhcklsR9qt+NkFf4R2GY/pVFxlhAvzHnOPeo3NyyCAD/fNHTe5gu9ZLQ9wHaxBAUfeOlC6lVOLfE4HWO7UTZbb8MOxAg+uOMfWgReK/ERVU7yuWGRBnynpNCKYS/wD8Bvc7TnPynrkV1SL6nvcHoDj6Z4rqa36gD7urUqVKnB83GDOPpUXvwQwEAQAowTAyR6GpeB6c3CwJOMjEj61foLxd2DLvYrC5EKBzjvHFSk0gFOnS4yggnYMT0E0wSw6xgshHKjBEwYjOCaJs+HEMbW8BSFbcfQGODHMZppbcC0qA7V6gESZ5Exxz7Vyzz/0jIEs6RgVbynEZPTtHGZ98GitQ5Y+YlGiAFOCB0I6jrigPjKikwW24J++0dhx+VWeHXAGFx3LCQSNsGCCDBPUGpTvdmt9g1N7W9gZiPKWUNLGAQBuIowX9tuDJIbYmVYRiRPIIorTva3MF2xIjcBuIPbExQWt0Ae6cqNjsNuAAAJBmMyDxXGsupuMuOTV6Fer0yiJYMzkHrKxIbd0MyIiqvEvD7ifCvcg+UGTjqOOf8UXqLoMfCECNzSQSoOOJzPEj0qOp1DbArrKnEDOzBz755ro6eSun+f5M0IvFtLb/AGUnYN5CkMZk8bp/OgPB9IVE/EHlmJEKx9CR9K2euuaY2kU7XbbAB7xyMYI/rWc1iKrLElUB+bg7uTt96782WU0osklRVc1afDUKQbgJIEcEjI/rRZv3mspbRSzGSABk/wAxPYCJpKmnJYPuUSeJ+mexpjf1mx5S5nbEdj6dq0YaVV/jByPrel+Iik7xtt9IAJjmTzFLPDNOZ33DOYBPAEfnivfG/Ef3di1bkEKNzlpycEfnTO2ym1bBUrAMLBEscT7E0nXdRBRi4LkeMbYbotOjXCt2CtoAgKSVxkSTzXv4o8SDKvwWE3A0MOAvBAHQkCQfSvfDdA/ybwgVZYGJZzP8XaKS+LGAPKEQSJ6+p9v710Q6rDLG4wrU939RNElsy7XfiK5ctrvkFQAgwAQBE0VrPGriWUvSIcDexaSWHAUDiO3rSvRaOWY3EZtg8ysAIHKiORIk0tuW03NIY28cRAM5gE5PH2rh6eKwtqKa9vzsPK3yF6nXq9wgps6gzuJnbI7dJx3ovVt8INqbTbThVtqYJbvtHNIrNobtsyVSV9ST3qo3NxO5t23AHEn3nIFehBNS1IVj3w5VeNjbnMm6WmGJ8zfY4FSt3Wu6sFgxTLErIgDHPTGKD8EskgM4hCYEThh8zR26RU9T4lcN99h3BvKsCDHc+lWll1Q3XfsCnYfqfFdLb1BFvg7QS0EIomYnMnAx60l/Fd9bssobZuJRmksQei9gTVHingAtwxuMGK7vMOT/ABGegFB6zwq7KlWDIAAGExHH6ma6FklKDtAqmJXRRlh0OOIP+K6CxO0cCTHQDk001i7U86fJIJHEwe5zmk9u6ckYmQfWa5mvQotx74Tp1YNCkkgBSMx3+ppfqNM2+H3KVaIYfafWmP4fvXP3SWTLszDaAIgsACSfY0Z4veQO6P8A9QeVycktMFvTEEUbpG7iNtMR5lBzHrA7f73oMICfYHPPXrTJ7zAlLRBDGWIGY568RSwk5mMdozHrU+Rjy7rWUkBzA4r2qLlzPH6V1NpCarT4Ux/Kv/xqGhxYuEYO7+ldXVzvhioJ/DjE85+bn2rRafj/APL/AENeV1eZ1PxMcA8SMOgGB5MDFXP8rjoGYgesiurqZcL3BIFPyqesPn6LRWmz8IHIKyQeJg5rq6h2X56ixBvCmJuODkAtA7YP9h9q0XiR8lr1Yz646966uqWX+avZjS+Ey2u/6tv3b9RRn4sxctx/KK6ur0cXC/8AL+6IvgR6rFwRUdP/ANQ+4rq6qP8AY0SetP7pPc/0rbeGeb4G7Pk65/Wva6vP634I+z+xbHyeeNH90v8AyP60DrRODkbBg+611dR6DhAl8RbqXJJYkkm2JJycTGazhP7sfX9a8rq783wr6/uI+Sq5y/sv/wAamij9lsGBMtmurqu/hA+B3oz/APTE9kYj3gUrT/7RD1IbP/uNdXVRcL2CuC7wy4WuWgxLCIgknHbNGawQlwD+Vf1Wurqqv7fYn2Mb4p8jf8hQdoZX/kv611dUFwWQ78GcrqDtJXJ4x19KC1WdSxOSXMk5nzV1dTL+WAnYHn/9n/8AVIrn+/lXtdSQGieNXtdXU4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4042" name="AutoShape 10" descr="data:image/jpeg;base64,/9j/4AAQSkZJRgABAQAAAQABAAD/2wCEAAkGBxMTEhUUExQWFhUXGBoYGBgYGBYbHhsYHRsZGRgcGhwZHCggGBslGxwaITEhJSkrLi4uGB8zODMsNygtLisBCgoKDg0OGxAQGywkICUsLCwsLCwsLCwsLCwsLCwsLC8sLCwsLCwsLCwsLCwsLCwsLCwsLCwsLCwsLCwsLCwsLP/AABEIAMIBAwMBIgACEQEDEQH/xAAbAAACAwEBAQAAAAAAAAAAAAAEBQIDBgABB//EAD8QAAIBAwMCBAQDCAECBQUBAAECEQADIQQSMUFRBSJhcRMygZEGobEUI0JSwdHh8HIz8RVDYoKyJDSDktIH/8QAGQEAAwEBAQAAAAAAAAAAAAAAAQIDAAQF/8QAMREAAgIBAwIEBQIGAwAAAAAAAAECEQMSITEEQRMiUXEyYYGx8JHBFDNS0eHxBSNy/9oADAMBAAIRAxEAPwD5oVBAeCM/Wo6YAsS3Q/l0qFi7Bjkc/wB6LKgZA5ECpJ1sQPdVp/iRBEeveg108EE55x6elWI8DJ5MR+lFWDMjoJz6dYrJtI24BrBCjmJz+oofTWyWg8ZOOsc/nR+q0xOJ8vP0mq0swwwfT681VPYKZdp1MnryT9ePeu1oMjJIAGO/+xVmlfJwefyz96q1igGQZWYgd80y5CD3tceIx0oU5MgVO6hOTxUFMcU6CidtmHBin+mtsbII82HzPTMqw7EAEUkMEAxBkfXmi9IzrBUBukET68Hr1mlkrWwrD7OoxGInifvJ6DOKbqAPK2MYkZAKnHMD39AaC0SDdDzLTPAAmTP0I61Q2obGZ4A9YA/xQq2ZGq8E1+3eQSm4bSxAITJIILZBJA4yAsjNPLn41vW0O11uOeG2xgR8xaIwI4n3r5ve1hkAAD+EmTmT74A4pqG8mSZEbtsn07c1ntRnP0PoHhvjWp1KhrN1lFtuN0kz826RkDBH1FfStOxKgnmM+/WvgXhOq+GWCkrP8pKyCPyo2z+LdTatfBW4ygOT80tk8BmzFUlj1cDLJXJ90Jis345+M9PYlQ3xLg6LkA+rcfavk2q8ff8A817jHEhmYyO/MGllrxAOxhYX8x6kzTYsEXvMEsrrY0ni/wCJ9RqCd7QOirgAdo60oNw1dZsoRMlv+NDasbCew+uK9HHPHxEi7e7Jb68L0AfErfSZ9RA/uKIs3A2R9jj9abxYgLi9R3V2z1r1cUynF8MxO2hPFTIA557VT+0diO2PzoPV61VAiTnJH5/lUsmVRVsKLL12G+UGenNB6m+o24KrO2eIPIzMiixrUUb1IJI/LNK/EdRuXIBU/wAJzDd/zH2rmyZFWw6BbhW2HZmYs0GAcmc80kuHc/lBB5jmiLhG0TOJB/p7c0CWkzMetccnZSKDNrHJcT65/OuqVrVsAAWz/wAVP511JsbYu0Oe5NH3rJAJHTEcUBoxtgjPemty4MDPIyf9/wBmudvzGSTFqyDGP7UVY1JkQsnj0qGtskHIPPT8qhpb+1uIM9qfsK0MLikttA6Z7Y5g0HrWBcBekVfcu9flEzz+WaqvAEqwAMHMUsHvuBHJbBPPX+1U6m22wyDG4jjoKvVCZP1x64AozTAxDZkYxniq69O4TOTnj2qQEdZH+969uCBPXcamscAT196tYQ21bS4CR5cGeTHY+xkVZb0pNguARBBPsTt54P65qzwm15LiggE/L7zwah8Z08k8QrHiIIMDsPXrU1J20hRjpQFR94CsU8rMDuMxH36+w7UtsvJESO0c8dKeaG9JZW2lcEgkN5Rkz0jPvQvwAG/dnI3eYZG3EQDntn0poyVsYEJAuHHy/nImPem6atfhCQSSO2RjPvmKXbAr+djuMHjMYGQf961f4gDbIkgqw8pnp09iBEihKpSQoONf0yegJ/qOtW6vUnapPMRIj1yfvFLNS6zjnqfX0HSqWc13JdwDi5dUqoYliMziAftJGBVJvkg9eoNLwxPf/FEyNuKGk1B+n8QKoc+Y4X27zUfE/FNw2jqBu98z/SlPxO1RLVtCuzIutsOCam2oIx/vpQu6vC1MzUM7OrEHd2gR39e9MLF7cGUjJE8xHSPTpWeVsVL45A96m4+hqGxsjcQDtIInrjHbrQfiLCSJ6Gfc0D8cgMc0Mry09Zzmo5LQUhhpr0FcwACOJgyY+tFXmy20bjmGgATzx3pXYuEZ4B+v61crk9SfqeenpSRuggN63cbAU5k+hPX0qA8NMElgGn5etHWdZ5irEgcYz9h/mrNPYS47ISQRkEkDHLc+nSoTyOxk2LACMEGuq25pnkwxI6HP9q6jq+YQvepELiMT/vajbTyYbkAZpQtpp6R0ozTkhizQI6HrU5oBfrQ04kzB+361ReM8JBnkfT/NMNK/xD5lAAHJBOPpV2p8IX4Zub3lc7QBtycGegpFlS2kC7F1y0WXEYzzU1YoBuEBgQI/3tRNm3Kqw5JyQPlj9ahffkMMpIBnociimKUaW5jPIn/E0Tav+b2FDW2LAx2k/wBP0om1o4kkice+eke9bJXcz3KL2jDHHqfv/mg9U+5oECF9qeDTCYOAetQXwmG8rAzjaAd3qc8RAowypcmQDpmForPmVhxJGQJIIEYzVVzVIzuwDAMZjH2NFN4dePKbhbzOJ2k53bcx69K91vgbbgUBEgHaSJE9j/EKvFwu2xqVWU+F6vZKEYcQeAR9e1S1d5rQ2rHm6g8j+nrV+i0w37Lqy0HEwYHX1B4+1UeMaB0dQDuRspAkgTG3HXP9apLLj1UuRdV7Aiahyw3ZIEDceB6fWfrTjxq0ypb3boJJXd7D79pGPWqrPgNwLueIETIggcmBOT0g5zWju32gL81tUUW2G07DE+bOSIOeaiuojrTjQUk9jGtBqonvTzxjw64XSFljhjbgqc+U4jMc15p/BkjzMxOIA8sjMTORx+ddT6vGo6mxG0hGDBwavuvhfY09u/hgbgUZmTkqI3DngnBFUa/8PXCAbQLCDyYbEdD70ketwyaqQVJMQ1Emi9NoWeIMGYz/ALmhr6FSQeRXTrTdDEZrpqTWTj1r0IRuBHSa2oJBRJjvRp8PMHMn6f7+dW2PDri2je8oAjB+aCRDRGAZ5JHFCXGMzPOYpHNPhiuwLxBSh2zkgTmRQ1tsV2qcljJqANQbsolsE7/KM0xd1KBVkSBuJyJxmOlI91MDdYW8AkcmPXiaUDRJL4XMAmR/vvUtddRsqM8E+tDreVoG2OCT7cx2qv4qnERBn/B7mpOKuwJDG3cCgAAGAM8dK6kpLV1DQNQ2Zyg2YmJ/MGrLV1DHJMfnQzp5SAJj/c174bYJaARNB8Cs0/h11kWRgTxHI9f7+oq/xa27qXUDIKwFjodp445BPWvLA2jYT5jEZwJwOaJ8O0tyChRiRKjMHGCeeuMzOa82UkpavyjLdUYzWXblohSCsqre8jkZ4rzTsxBntj/NanxXRhwbZPEdJAPYRifWlI00DZgjiePvXfjzqUbrczRTpEZXAjy9c84/zRK3x5t3K8ET3/tNV3LOwiCW5H6Zrkklh1J+kHp+RoupbijizfUAAnHYdfWvTdXJS9bE4EkcERA6yKA09swJ9VPX6RVev8BlRctlgxaDbbmP5lgZ9qk4RT3dGZcbt4am2rDa0RKHcHHsRDAjpRmvvm0oNptmWm2ZjM52k4z0H5UnvXiibT5irDccyMmQc89/pRen23t3mkg4YyAZ4BHUz19Kr4abUnwJe4nt6pluS43A4Mk8HpPSmNzxZdqrkxuJBAhZI2hPQL1NQOoYJdtELg5IAzAiJH160qu3Ix09RXRoUt2Hk12l8ZLu5VWYAep8o7A49ff7UdZQuDEEMNxXgiJHJxtBkx71ibOueBkiBA/4zMfeTTJPFWLq8tuVcDzGRGZ7yOa5Z9L5riBo1mk1AlVgElQCAI+uM56Us8a0zqUuKGZWaGySZnEc457cUoueLXQoghZxHeBz6Uf4Z403DsZPXnrHuPek/hpQetfVGUUNbTMilmI2wTkgwJAO7rjqaPta1LhFxGm2DBmBkAZAHSCftmhvDbaMWWB5vK6nqs+YmR71ntXbuaW+RbbcMSduBMjb2jJrmWKGSTjwx9FcDrW2QoLrwSCSF2mWx29qVeI+Hhme5BA4IbuMQO8CmGmY6lNgZQ6PtZhIO0t5Tt4aDEEZozxW3sbYyMSAIMEbzOQAOkHnrFdGPI8bpvf9h1F0ZBwE8p6cfaRRS6cEQYPyk46D1+lD+J2Qlw7gQexOROR+WKETVfCYhsEf6Pzrtu90KPU8YC7mmQ6xtngY79cVndTqQxMCOTjj6fShdTqCXqu4pEyeDSQxqJmrBC5mvbeZqFSQkTVShBea0Hh9i41tgu4NiVI59p6ZqjwpFZCQq7l5PWat1L3FIZ92wcETBHIBz2qE5W9KFuwLWWbthzaYBSOQM1XZtGN2PX+tH6cC5N0qSQZnp6CK90Wst72/hTbGQDk4NbU649wgf7SOnH0rqqAXok89a6qUYYJAOCQf6UwBVcAQ0f79aU6PJnn/ABTnTadShuFs4Gevv7dKhNeohBrpI3TBgflimy61tgglgI3bf5ugn9TSJxvkdBJGP19KloNabcrAYMIiZ5HPEA9I9KjPGmvYK5NTrfEFYAtbh8ZxhdvEBo4jp0pLqLrMWIJgCM5x7Hr7Uw8K0XxLYDbslcMQJmAdozOPb1xXnifhxtPlQowH2gwTnn1PYYqGLRGWhcjNN7iVrktMYxjrVyqTkds/06VfpdKpV2VcjgSOBPJPMxQ51qKp3YeT5cj2nOf8V0xd7InRdaBwzDM+8iJB/pVY1Tr+8MwTj06/TAoUatrhXcds8Y/QU5XeWOy2GVgQTIGCDIHtEzVJ+VbjNCbWaNx57YPw2y0eaGn/ACMV2g8G1BDMoC7ckNgjnMH/AHFbzwC8tm2QLdu5BMs5BmZJGAAViDA4NN08Va4hfZaDiCWVUJj0BzMetck+vnF6VH6hWO+58tew5gblulo+WAQcggcA9PtQD6Y9QR6EGvs+j1jsQzLpfhSYLABlMiIgRM0D4t4zZld93TsAzSNvxDENgEHynjNPD/kJXpUL/PYLxJK7PlC6WACQYP8AuDROzasqDmRx0rcXPHLIQi1dS0SzFT8GduT0HE1Tb8ZItP8AF1SXJnbFszEHGQPtV/4nJLmH3/sT0L+owLsxPmBP06URbtso+IPMuVnAIPaOnf71PU3QXJDkDNW2nBDAsTu7xJYZU8e4+td3KAqLfCvHdlxviiVYhmOd0DoD61rdb4lZvoXT+NZKR80YOcGeKwItfEIVEE+nJrQ+GWr1kAlPKB/FtWZHqcx+VcfUYoWpLkopNDDTobRa/YXa7J8pllkcwR198dqJteO3nQq8AkCCCuGIBk4PHpViXw1tSJDcnbGZM/XpgYxSHVeIKhZVxyQCJjpHED/fauZRU3utwt0KfE9S/wAYm6AGTykARxgc9eT60r1rqcgyTk+9S17FmljJOZ/IH6igScRXoJUhVudaJkRyM0d+ytdUsgzHy5zHMfrS8f5px4LqbSrDuQxeeIgYyG7niKE20rQzFJ0527/4QYM8g060uhUacE/+ZJ3EDy9OeY/KtOuhtPbuBkJZ49wBJkeueIpK+gYKEW6Ta3EDdwMTtjn68TXN4/ibcA5Fsm24LqHG3b5cAEd49DzUvFb7IwQCF2iB8wIjkE8j2xTZ7SKvwnIbbG4gmZMiAf4pBGfSvNTqzdfKrlFs5AjySFIJ+QnAxzQU1dtG2FPhuoFuBtJVhkcgmcfQUnvEq5HrxTrX6T4ZVbdyZkhDPlyI4wep+lLH0bB8hsNBMdecfTNXg4vzLuFDU3xidKkwOJjgZ+vP1rq4aO2cm8wJyQRXVOl+WbcHsyBP0q7VXSFB56HHXmp6cs259sgtO0DHOcdBUfG4ZiiDagg+85PHMcUbuVAa3JJ4nb2wuC3JPvGMfWrdE1q3uk7o3bWg5yIJnJgTjH5UhawQRj78Vc+piVU4OTH507xp8BNh4F49sPJloXnA46EYnr0p0ireTbdZvnJHlG0sc9I6Rx718ztXCvBj/fzrV+Da25fWGMhSOAQ0D+Vu/wDeuLqen0+aO3zCjSabwZLNokvunBKgEAmTnpIrAeP6ZxcaVOAB9OQe2ZivoWtuIbQYOwXPTIf/AL4yelUa9Lbqd8hWDJPO2RM9hkCubpuolCWqW9jSSMDpbbSS3Mfbj61prF/YtsS/AyIHlxg98zVXiWpuwgR3YqGEtsyP4YhRBg7fWh9F489vaLlsgc7tsk9DgxIPXNem3LJG0kIO9WilA4x/MMZWJz6g5ECrbWu+EhByp5kHA9O44M1ZZ1dl1IBUs/mtiP4sBp3duSKkiK+9Q6FTOd3RhJHrgkf1EV5832kuA0FaLW/EAG6TBiCIxMGe/H3rL+Kfh+/LOpFyTmJmTJAyBJgfmKbW7Rt3NqqCpjzDgz1HbP61d4nfNuVJ3HLQZg8rz1/zT9P/ANcvJ3GcE1uYXzLIIIIwQehoi2xP2rRq3xDBQGOsCenH50OdKgYmIAXA+tdv8TvTW5yzSQku6bj1q/QaQyD/ALNO7OnUsN3HWp37Xwm2FYZTBB6EUX1FqgJk/DNEtu47CJFwkHsBPE9KJ8Z8UlpQZBjvIgzH8oHJoTU+KDT22ubVc4ADCRM9fpSR/wASG5akqqt5gQmJ6zB9/uK54weSWt+xZO1sTXV3CwaQmJie3Xtz9qD1OpJDyp3GTI5BmTMYI5+9C6a8DO7JjA4oQ6hpKuzAffjAHpE11xgkCmyvVajJEUCWq25lgOJjn1PX0o3xvwoWNg3q5aZKmVwYx1+9O5JNL1KJUAWnggnI6jvWp/DuptW911CBc3QCVBhCpDAA459KyNFi2VQMRhpg88UuSOpVZmaS34i9595JmZIXAgQJHrxQ+uYKYBPJ78H0/rSbR+IshmAfQ9q8s38ljkzNTWKnsLTHl12Uh1Yy38W4EyOPt61boriBSrfOFwMekD7TQAG9SYlgS0DseBH+8V4tvcoBB3CSRGe2O3SlcU1uawyym+SwkqRJByAcdOe0VHWWWtyQcSJOc4HM1XpsHY24GcEdT6+kV7rtUI6twSG7jnaRyPehpakEha8SZRChSOhKg/nXtRS6Om0DtPH5V5T6V6GoKu39hGwx/KMYFBKRuk4Hf1oe+CrHdya9XzLFZQoB7qBv4zVFvQt1x39qI0VmOZOeKI1Go2mBBP3H070ba2QNxff0TqfpP34+tOvAn2sgBEnvGPvgcUWum+JazAPf/tQep053eWfSI+UczxmpeJrWlmUg7xK4xZlAICHzZkKep/t3pt4FrDtNvbJZTtE4ORkHrnqOgrKanxEFsqvSfcCJn2pj4N4vsKkngCOkASYHb3Hap5MNwqg3uQ/GGje3cUKDtYBhzAwI2/Qz1pElx4jcwB6SYrd6jXWr6bnCmCDJ6lcmT/CDEY6NSPVeC27ktb/dwG8vm80HDAt0j9ap02dKOmS3QQbRhyACJMSuDwRGCOsc0402ja2ssI2jcWE4BkRjAP061n9NrQCdvkweD6bTHaa0ngv4yRFNt03KRBPM9xHv+lHqMmVK4Rv1QE1ZG74+9sPCyHUCW2gqDwYBImevtXtz8UyqqURtqyPie0AADJPWPSgvxiEcrctgKWXzJABHMflWYFo1TFgx5YqbhTHba2NRpvxFgA20Bk+YFgZj3xnNX27vxI3kW8xkHIPYxnjg/esobnbp60bb1F3IlpxIbjHRgenOCK6lgx9luTavk+iaPwaw1xR+0pJg7RBJ9I3Aj6T/AHO/F3hdmwhd9wuQNruWKu0AeYqMEdQYmJFfPbMgKzOQADwVeCTxtIMD0qXi/jevvJ8K9da5bVRc2sNogSFMEAkjNIsSiqaHqPZG08d/A+oayWstbuTBERlSDJBJg8g1g9b+FdRaTzCCCVgQZ6zia+t6D8f6VbFsfBuLAUNtUFQMBmGzkdZIFYPxLUeIXrt25aBv2WLbFQIdqAnaSqjcpiDVYQjVNAa9D5/dUg4kRVTE9Zp7a01xGO9GUnoyOOv0qvxNwWAEKQIMK2f/ANsimeHawWLV0z7VuBCQNzEwY8pE5ppq/DXvRd8oSFk5/iyT+dP/AAzxxV040twlhJMCNkQSDAHzbvvQCX8kL8h5UHB29xxOeK87JOSnVcGcvQy+t02w+WWXgN61QbpiJMDpWtTwwagqJRRdPl8wAEDggfL2k96z3iHhrWoJ4YtA6iCOf96VSE72fIYsYWvAGCOr22F0CRkREY/vUbf4dODcfYNm5jHBIlRzme/rRPg3jp2G07GCZEnG4fKeJJGcHGaJvNcuWRA3iDkGSFmeOgGTHrU3Kabv1NbF2l04USGJ44EEEjgzRLKyohLEcjaeJPOR35+lK21Hw/lO/cOc49vXpTPT+Ml/3ezchEKDyOp4Gfr3NPJS7GonqNSXUAjcCAN0cFZ6/lNA6u5sEZkCQSQwJOSJHofyqYW2FyxnO3JEHrK0G5AU9RkZ5zkH6GiluE8ZWGCpB7RHOa8qKeIGBO7711PuGh3qtGoUMTLAAZ69jQ/7OqZ5OeDM9qlqbh+UiCACev27DioWUa4RLAD6Dp2qKurbFPLebhlTtxMRgzQragKxkHJ5p6PD2RtpHlImeQT7igNX4JcMEDHbP39RQWWN02D3GGk1yFIByOD3PaOhqFpAzbTuxIg5kelKPDtPcVyNpxkiYmP8VoLlqIuAEFuuPrSSUYul3BQj8TsgXCJ6/wC47V4LLYng5Bpqvh63DckF3IxkzI79DS4akrNsgEDGR1z/AHrohJPZB2G+kvIbDqSVSIwATz2+lB6LUMu94LhUIUMRJHpPMDMChLLmQGUEdeR/v+aYWbCvACwB/wComB9YFDwkk/ma0hNdtuMsFHOJAOSZ2g85p/8AhD8NPqGuXdrhFyrQOZ4hiN0r1kAd+htbR2iMiYnloimWja0plVAz1kwPTNdGilu0BTimGH8F6t7oYWrl1Cu4sDbHXgifm29ATnr2bar/APzR2Fsi0ygqS+xhu3AEhStyIJ8okEiZwKnoPFrimVcoD6EfrT/S/ie6ogszepzV4450tLH1wMH4v+A3tvB0+o2ASbqJvXgHhc4J2nHftQx8M0liy1zU/tAJ+VWsPbZ2PEF4BgST/Wvof/jV+4fJcZe44+uIrJfiz8KX9QfinVG4ZI2XZIQdQpLH7RTNSS3oXVE+fa/U25i0rbRMbmBn6KBB+9DJqpJLgmRAgnHbma0er/A2ptgnbI7gc/SaXWvw3qWDn4eE+bntP6UHGfINSLrDaMjd+8DIhZgxVQx6BGUyD9DNMtHd8McKAbtpgJkuVXdmckzx6/SoaD8GXNouXFhQQYPHqDmfrRg/BCXGJW9HDbFUEhWysHdHfJ4pdemSTGsMVrLNJ1cA8Brz5HpuBn6GhfxNogihvi2zu4nzkj6ZHuaov/hG+CVkbJwWMHaOJjrHajPFPCECJu+GCABuRbhOBLbm3Q04ORP9bZJzUKihGkYe4Crg4Ixjv9TwelObN0CyIBUjAmMkkmR+lV3tAhuSxXaZgbWH6tIz60SwNxwjQVUHaQoSOB8pOK87qMbUFYewptvtL232hgwEziOo/QzTS5pJsgNJJaZHI6ECehHvxQ2s8G23W+aA0xAP0JB70XpNVKi1yxmD68/SufNqUYziAG1Xgdu2N0FgCJ2nywQI9juxSvT3XQXE8yh/KVAM4/MYpxfY2yFZiVuETBMcyJ6YOalfba28bdhIy3U56/w8D70kckqqW4xkLk5ABGfardG5Uz+frWjTSAFmZQCwEyZlsyVHaIod9DbUqAIzA58wHX0M/pVvGT2DYmu6gZnJOAccf3oU3c9Yq/VLBK5kciIg9jQu2rJDI9LivK9CD+YfY11EI4KGYDbpEE+8dD2P6U08D8Nc7bhK7N+05Egx2PHvVi+Gi0NxzP8AD2ExPrRumUb4QTP2OPXr/auOeW1SFXI50LhUKznIMyQIP8PST+Veay+WeEWEkL7AyOeJpUmryDweNvqecd4pjooeCX2gSSOhjj3IrinjUXqaG52KdZa+CrMVUzKSfTqB3GM+tA+H6R7h2ncF54+/sKbalAYYNuKkkAxxODXaEMZ2iSJJEgDHI+tFZqx2zabF2lUlnW0CxALDGcZYT15/Slmo8Mcp8UgAExBwZ9jWqdwAUtqGAO44wpIiSZncOh9BVoRWtNp7gIPzM7jzAiQG4wO8c1odS4u69PcGhGN0OjLyFEt0Hf2pnpfDittbkSJ254DDOPpTJdOun237UmG+UkmVmDkR/pp7fL3l227cLcKFAYEYJwJ5NVy9U9tK2fexFCzMX0ho7ieauTE496s8T0l20wF0QTEx07T+eO9D/tCgQOTGfb9K6ceWUktO6JyjTGFm6pPt6D+tNdNBiM89qS2rYDAHB6jPYEcHgzzTrw21EffE49D6CvSwZtQtDa5KWy6/9swDNTXRfGt2WW7gOVuQOcyTPpxTTR6MXLbLGCpH9ZoTUoNN4eAID7Q0DuTk/nQy1KXyoNVuaW3bVnCLkAS3oOAPvms5+IbXwXvsATKKVHSYIIPpjrXeGa1rf7OgDS7tvY5BUDueT19Kt/FOp+M6KiyNySTIHPy+p61KOS20yqlsZfT6t3uW2wsXRbvJyCYzI6f1qrwfSG1qLoWT8RgqEjCp8xkDtIH2rQ+OeCWf2wZZUuR8ReFZ1+VgR1IkH6VZotMbV4RhWJBc8wsSO08Cg4Nbvf5grc8OnXccLIPSkfjlhhuIWYwBjk8/0+9aP8RH4d0ESAyFZGYaCV9pz+VIPFPED8EK8Wy5YoeS8GRHY4/zV3na4W5mj51f1xLlSCCezN36gSDAr3SWZV3MBd2zcTknsFjOMk0z2Lful7wEneSFgRmTPaaUldttlPkTeHAMmSJEg8A9PauSeaWSLtVwZHmlW4CATlpI7Bc/lQvxAxHmO5WiB5ccn6TRdsOBufyzG2eow2PpVHiiKAuwbrjGWPp0+v8AaudPzUwhF47kaRtyDPOOg9KuF23HAIAAI7HuB1xS5bsMpYkhj5hwPr7Zoa443wpBBJAj8qVY7CEeJbVbDTmcnpiOP0qDXbgYM6ja38U52jpHSh3uw+70gg/nVXiGu3tOTHUmT6f2q0YcIw91Hgm9UuMwIR1DKAf+kZJO7+JsEY71nvGblhrzHToUtdA5k+vsPSnNq9ce1tRSXkMFBMBRz/ekjWwpABJc/MsSJ/rQw3fmYbA5WuowaRuqvPXFdXQE1WtZVYqJPecxxiRV+n8iF8ncYnP9OOozXulskJIA2+pxjjPeq0cuSpMZJYDChgCJ5yIj71wNWqAWWUUI6GCxkrkYI7Qe3eifCWXbtMSTzHAxH+80mLjDYIHIAgiDBz7/AKUd4h4lvui5bthMZXJUA4wScnmknBtUu5my8BpIWJk4GYEnM8EYphpixUkpw4nIHoB9zQmruLtD7oOF5ywIMmD/AKDXJ4q28bYCiN2IDRj6mpTi5R2QVIb3LuwAQDvg9ZgY/X9KjrL7bdxW3AhesnJ+bOfbig9XrtzbjJVQApxgdP8AIq3S37YJbDoAcQRPGQenWoPDp3CXjT77ecAkz7cZziOfcCmFm+Abex52xg8kYmD3xxUNVfU+YqiiFAgcg8z+WKBe6vw2BUAqdwgY55B+1c1Syc/p7hToc2dX8fdbvBAAWJZgJEgkxjJEf96xC3TgCO0R/jmtJ4VqEDDeqq0BQWAgjme5Zuah4v8ACti0iW1Vp3sZBMfw5BkdTEZxXo9C3Cbgovfj02Tsll8yv0OXTL5FuSrgD2Ye468c0ZpLqDbbWCzNAjqO/vS+7cDuEVWLQGBHBWfMc9xXMy22BTgCO/myB7GaPi5YS24W/uI1ZqfA7zXNTdknYZVImAQNre1F6hle0fjEbbaqoz8xBEz9P1ph4XpP2fSqVEyu7vLtkj3kxWV1lxb98adMTcPxIklZYSCPaftXr+ItOrkWmlQ21lkkLcZiVztCiNimAW9QBmjrHjFi6QqhwFO1PKSXJ/iMjir2tW/g3grmSu0ZggDgAfw0Z4Z4YyEPuBwIkZAPOaSk5ao9yiT7BOt0AuWyj4J/iGCG6GR1ms9+Gg/7RqbV1gQpG1SJjcNzAE8+am/4i0l28FW25tiQSwP5RSrXWHt31IPzoVfAmQpAI6E8VarQzZnvGviWnuC8d210xPRSCpHpDfcUDq71x3tBbe92LMABhbcfKOg80Tme9d+ItJfFqwb4L7iGdx8wAbj/ANQIzTbTKbBdfhTdYQr8kKACIPQAzPqK5Y75O4rPn7q3xfqP1n8qB1Vp33cQGCxPrMxTLXXQjEPu+baWMckS3TGTQqwJjPm9pPf/ABWyS8m3qKit7aogliXmMDoJjJEiqi21ZWIECTzk9h0mirqXGYSDDHA24OJktiaG8RfaTbjYpGQeD1xk1njbjbHUkRTVWritbcKoYqVaCWGenZYmTSkbVJXB2lhuGJHf71XdEGR9KuUoFQqCWEh54P8ALH0pIx08GK3t8Geee9V3EAYxzM+w6/Wr7XlBJ6jqKlpbq/EJuDfIjByJ6010YnofGHQFVYgE5AGYg8+lCajUJvVlAUxmO84n1ozxe4keQYB54mlTWp3EkxgAnv1oQUX5qoYIvahSSfiPntj8q8oVSBiuqtBs1xv7lAkhTAjiIJ6de1R8RQS0EAAD09/81XZtwIbAJkNMkLwT7VzWQI/ebyffB6GZrm0pMUssorz8sT0nOcQeKZP4cPh27ikiJPlA4noJ6HvQ6BxbUbZmf0PXjjM15otQxsC1uWC0PjA/lIbsZM+1Rk5PddjFrX/iMBO6PL5gYE5J68+lSu2WTuxVuwYCQDiDic1f4ZpS1sm6NpWVUkgAiCoIjJyef70fe8LOHWYFsEsFBEREMZxBBAgGpvKoypj6QGzZUFo/eLBYEkrysHk88CPShdM6K3lUkHn69uxojTXyh27AI+YOAeoODFE/siXA3lIG3ygsBDSMR1HrNM5JupcCuqFOpe4RCbt2QRO6R0wKcWdP8NUV9vmhoyOY59KvQGwEthjuO4mM8ZUZ9yKQ6i/d+Vcs3yiMgTmZ6UicpzqH++wraRqPhFf3eIJ5VuhHQ+3WiP2G0z+ZLptuP3bXHady4kleF5EVlND4y1tdtxlaAc+xjbxjrR+l/EBaLiofhp0LdZJjnmY4oQ8XFcZL5WnXz+5nQ308WjaYj5GgK5n1jI49Ks8S0a2+VARrguJDDgnj1yetAeJa74mmtkuC1wluxDduf5Tj2onxMo2nBBIYFApOd0MA8EcVXHklOep8v9Pt9QcKjVvr2NphgyV46GRH16+k0DptULd9mcjdugKoyxBIUgDJOaWWg1gsodns3FJnkoQRtJPYj9Khca2mzVJJuC4zrMfywMe4mvXyShGN91uIrCvxD4+63106pu3OC5glj3B9uIre6HXoW+EHHxFUEqOxE4BFYdL1tW/aoBeSoMhdrZLEj+INMTR/4d1ZLPqmiYIXex4GAB36Zrz5ZvB5W7r6X/spGrNhdbdWS/F+q2hFFz94rqRMjyk7SRJ+uO1Nb/jIFoNcxKyIiD3CyZJjpFZf8V/F1D71trNkqySwlgxEqwPsTjsK7oyWSDS5r9DNl7alClou28qrhsEZYiIHpIiqNb4q9tTcLLuaQqiDCkk5EcEET9KSrrUFxxbaEeC28SUEAsAOS2Ionw57d5mtplMDzckcAAD5RiSKnCepaVyuP8gkZvxi4G87qY9VMAwQp+/6UNoLDKSxtb0YSEeZEASw7An9abePW2uMwQY0+2QYEvO5ic8AQPdvSnPg1qWD3m23CphMbYIBwOP+1XWNKXme/wCWTEC6V3NsqdijymS8DuF83b1qrxshrQsMqkkn4LDDFiV+Yk4HPPetrqHtGU3ohaACAs7jOMYEd6+e/irTXbCgs5aSQrQQQDmMjzH16U2fFcNvcKEmhs7TDbGyRB6dDHrNVeJsoaF3BRwDzHSaHbUKGB5+/r1ry8u5gRx3rh0+a2VLdOhcklsR9qt+NkFf4R2GY/pVFxlhAvzHnOPeo3NyyCAD/fNHTe5gu9ZLQ9wHaxBAUfeOlC6lVOLfE4HWO7UTZbb8MOxAg+uOMfWgReK/ERVU7yuWGRBnynpNCKYS/wD8Bvc7TnPynrkV1SL6nvcHoDj6Z4rqa36gD7urUqVKnB83GDOPpUXvwQwEAQAowTAyR6GpeB6c3CwJOMjEj61foLxd2DLvYrC5EKBzjvHFSk0gFOnS4yggnYMT0E0wSw6xgshHKjBEwYjOCaJs+HEMbW8BSFbcfQGODHMZppbcC0qA7V6gESZ5Exxz7Vyzz/0jIEs6RgVbynEZPTtHGZ98GitQ5Y+YlGiAFOCB0I6jrigPjKikwW24J++0dhx+VWeHXAGFx3LCQSNsGCCDBPUGpTvdmt9g1N7W9gZiPKWUNLGAQBuIowX9tuDJIbYmVYRiRPIIorTva3MF2xIjcBuIPbExQWt0Ae6cqNjsNuAAAJBmMyDxXGsupuMuOTV6Fer0yiJYMzkHrKxIbd0MyIiqvEvD7ifCvcg+UGTjqOOf8UXqLoMfCECNzSQSoOOJzPEj0qOp1DbArrKnEDOzBz755ro6eSun+f5M0IvFtLb/AGUnYN5CkMZk8bp/OgPB9IVE/EHlmJEKx9CR9K2euuaY2kU7XbbAB7xyMYI/rWc1iKrLElUB+bg7uTt96782WU0osklRVc1afDUKQbgJIEcEjI/rRZv3mspbRSzGSABk/wAxPYCJpKmnJYPuUSeJ+mexpjf1mx5S5nbEdj6dq0YaVV/jByPrel+Iik7xtt9IAJjmTzFLPDNOZ33DOYBPAEfnivfG/Ef3di1bkEKNzlpycEfnTO2ym1bBUrAMLBEscT7E0nXdRBRi4LkeMbYbotOjXCt2CtoAgKSVxkSTzXv4o8SDKvwWE3A0MOAvBAHQkCQfSvfDdA/ybwgVZYGJZzP8XaKS+LGAPKEQSJ6+p9v710Q6rDLG4wrU939RNElsy7XfiK5ctrvkFQAgwAQBE0VrPGriWUvSIcDexaSWHAUDiO3rSvRaOWY3EZtg8ysAIHKiORIk0tuW03NIY28cRAM5gE5PH2rh6eKwtqKa9vzsPK3yF6nXq9wgps6gzuJnbI7dJx3ovVt8INqbTbThVtqYJbvtHNIrNobtsyVSV9ST3qo3NxO5t23AHEn3nIFehBNS1IVj3w5VeNjbnMm6WmGJ8zfY4FSt3Wu6sFgxTLErIgDHPTGKD8EskgM4hCYEThh8zR26RU9T4lcN99h3BvKsCDHc+lWll1Q3XfsCnYfqfFdLb1BFvg7QS0EIomYnMnAx60l/Fd9bssobZuJRmksQei9gTVHingAtwxuMGK7vMOT/ABGegFB6zwq7KlWDIAAGExHH6ma6FklKDtAqmJXRRlh0OOIP+K6CxO0cCTHQDk001i7U86fJIJHEwe5zmk9u6ckYmQfWa5mvQotx74Tp1YNCkkgBSMx3+ppfqNM2+H3KVaIYfafWmP4fvXP3SWTLszDaAIgsACSfY0Z4veQO6P8A9QeVycktMFvTEEUbpG7iNtMR5lBzHrA7f73oMICfYHPPXrTJ7zAlLRBDGWIGY568RSwk5mMdozHrU+Rjy7rWUkBzA4r2qLlzPH6V1NpCarT4Ux/Kv/xqGhxYuEYO7+ldXVzvhioJ/DjE85+bn2rRafj/APL/AENeV1eZ1PxMcA8SMOgGB5MDFXP8rjoGYgesiurqZcL3BIFPyqesPn6LRWmz8IHIKyQeJg5rq6h2X56ixBvCmJuODkAtA7YP9h9q0XiR8lr1Yz646966uqWX+avZjS+Ey2u/6tv3b9RRn4sxctx/KK6ur0cXC/8AL+6IvgR6rFwRUdP/ANQ+4rq6qP8AY0SetP7pPc/0rbeGeb4G7Pk65/Wva6vP634I+z+xbHyeeNH90v8AyP60DrRODkbBg+611dR6DhAl8RbqXJJYkkm2JJycTGazhP7sfX9a8rq783wr6/uI+Sq5y/sv/wAamij9lsGBMtmurqu/hA+B3oz/APTE9kYj3gUrT/7RD1IbP/uNdXVRcL2CuC7wy4WuWgxLCIgknHbNGawQlwD+Vf1Wurqqv7fYn2Mb4p8jf8hQdoZX/kv611dUFwWQ78GcrqDtJXJ4x19KC1WdSxOSXMk5nzV1dTL+WAnYHn/9n/8AVIrn+/lXtdSQGieNXtdXU4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4044" name="AutoShape 12" descr="data:image/jpeg;base64,/9j/4AAQSkZJRgABAQAAAQABAAD/2wCEAAkGBxQTEhUUExQVFRUXFxUXFhcYGRgaGhgYFRQXFxQXFxgYHCggGBwlHBQVITEhJSkrLi4uFx8zODMsNygtLisBCgoKDg0OGhAQGywkHCQsLCwsLCwsLCwsLCwsLCwsLCwsLCwsLCwsLCwsLCwsLCwsLCwsLCw3NywsLCwrNywrK//AABEIAK4BIgMBIgACEQEDEQH/xAAbAAACAwEBAQAAAAAAAAAAAAADBAIFBgABB//EADwQAAEDAgQEBAQFAgUFAQEAAAEAAhEDIQQSMUEFUWFxEyKBkTJCobEGFFLB0SPwFWKCkuEzQ1Ny8RYk/8QAGAEAAwEBAAAAAAAAAAAAAAAAAAECAwT/xAAlEQACAgEEAgMAAwEAAAAAAAAAAQIREgMTITFBYQQUUSJxgVL/2gAMAwEAAhEDEQA/APuK5eZl2ZAHq5eSulAHq5RLxzCC7GMHzBFCsYXJb89T/UF351n6gnTC0MrkhU4owaSUP/F2/pKeLFkiyXKnrcVJ+EQPcpJ2Nn5nSmoCc0jSkrzOOYWXqYp25JCG6ueSe2TuGqdVA3HuoHFM/UFlnVXQgnElNaSfkW6bAYlp+Ye6I1wOixrKhO4TNIltw6EPTryC1TVKJqDmPdZmpiydXE+qHnBS2ytw1QqA6Ee69LxzCyRfCE6r1T2vYtw1zsSwaub7hSFdp+Ye4WMDivC87p7XsW6bcOUH1WjUgeqxQqleZ+aez7DeNj+ep/rb7papxqkDFz2H/Kyhcol8prRRO8zVf47T5O9h/KLS4xSPzR3ssfnUS9PZiG6zdNxlM/O33C8bjqZ0e33CwhqKBqJbHse8z6CcUz9bfcL1tdp0c0+oXzrxFE1EbHsN70fS1y+dU+JVG2D3Adyp/wCKVR/3He5U7DHvI+hL1YEcarf+Qrktpj3kJM4m7m73TDOIOO7lUU8Z2+iK2o46NE9CAuffaFjZoKGPd+orqmO5u+qqKdV5G++jhruovoHeeyn7HIUW/wCbG7l7TxI5/ZVlLhxPPtZOUOGvHwyz2JUv5K/QxY1+cbup/n29UjVY8Q0uBJFrDnpOylSw5PxODepj+UvsfrDEcGOaV35lp5e6TcabTBeHf6T9IQKtRseUBNa9iotwxx0iPRQr04Gt/T6KnLnQCHC8+nSEA4dxu4u9ir3vY6LkOPMe65wIHNVzcOxo5HqVF7YFnEnuj7JOJYtdsTC4mRsqgvOqNTrdUn8n8HiWVKo1vX3TNiPl7XSbYygl1udgoVazQPKSTO5+yh/IZptNKxpzWjWy8Dm7fZJnEFEp4giCBP2SeuxKKDGoN1LxWRa3oonG2u1pP7KDsa0mC2OhAKn7EgaQZtYbAnsgVsfY+QoWNx4AGSzugsoUOJV6gLRef8o+5Rvy7E0vBAY4nRh9FNmL/U0+yZpYKp8xA7X+yLiMC0iS+49Puk/mq6snAXqV6ZFiR/fRe0aU6RfqEsKLWOEnMOUn9kTEVbw0wOQaSPcI+3LpMMQrW3AtPqR7rsXSyxYunWAYHVLUGVp+Yj2+69xlaowAkkAdiL9rp/YnfZWKoHI5FEYGHWR7IbeJv3yGP3+yHX4g2SCxlom5GpgJ782ycUOnCUz88Hr/APUjXoNGlQHoL/VCJYRYEf6pFu6WBI2MdpVw1p/9CxQVkExmPoExSDdMpd3Q/wA80bR9F7+fbsFT15ixRLM39H1K5efmm8ivUt+Q6Rl/y7rQc3Yohp1APg9Z+6qqFRwvm05fcJ6ljHNIIqTG1zPus22XQxSz5gXAADbNHqrClVpamp1ifoqDEVwTmPddSrF0ZWKGrA1VPjlAWDXd8xTg44HaMMRzMknfRZ/h9AzLm23H8LRYTHuazIAMuwImOxXJqYIaD4YEny0tZJkkD3hNNw1Uk/0qeXYzN+6XZjHbD6JqhjKn6SuaWo0VSOZw2odW0R/plceBEmS8DsI/dPU67z8oHqjNe7cBZ/Yki8EInhjwAA5pAIIkXt1UqmDqvscgF53ViKmp0hEbWsDspfyZhgikZwBw+YT2lTr4dzXQymADEuABHtsrrNPJDqm1+ya+VN9hVGdr8JrPOo6XAHaFE8GqRYgDmIP7q1rcMZGro5BxShwxYGik0gg3kn7jVbx12wxQk3htRph58o6TYJrBYZjhMOcCdSBbsmG0S2S1ziSIIcLT3XuGx7sxY4jQS0QIPNVPVbHSF8Oymxxzi+0kR0tzTTfDvBEm3bsoY+vW0p0maiHWmNyQUVrHOABqtD4mG2+ilzb5RSiivxFcZoDXkiGghluplAr4Z1/I/p/NlbOwry0gvJEzbkNpUcK6sZ8Robfy3m20qlrhgjOMo6yQOdnWRqdBpg+OBOms9oWgqu8rpAPS10hUw2cAw1vQwr37RO2hd9VrPiqudJ5gAR2SeJxzSTlBOkSZ036pKtS/qupsLiWgjLb3Xj8HU/Q6w5fwrqK7IkWuHwNR4kENB5W9wAitpOu0VAHN2H0nbdVOGY8FoivN9NL8yU+ODvPzEdwok68gohzSdll9QMiwANlS1jBMvk85JHsmOI4MUWl9R07AAEyTvGyq8TRezK4wWv5fLPPda6dNWJngrg2za/3bkue5uhkHnzUjTAiNSRYAg/bReupOkgeaJJOw/n0WrkTVnjqrQPmjtdFpYhpEjNfnb1SjKOZsQWwdTYOPRTbhagsLnr0RwPFjT3uAvBtqTyUPGESQI/vRenDVCQCCBqTOndLVWOZo6QNhyPJCdixDT2XJJz7/AD/36L1VYsREcJdBkho5lHZweSP6snSFphgBvfuptwIF4AK45fLNKKE8MYIDzJOgi9tYTdPCMptJDTAvYXPZPYlrGlpcJMwLSQvak3gWWL12xClOu4gFrLnQOt7prD16zILgwAG+UEkg8uSVxeJ8MSd9O/JEoVfEpz5g49Rb91Vpq0h8fhbVcW6WBoA1J6iNuSNh+KVDOanluYvPqs26i91QHxCABoE2J5rJ6aGjRDHO2AR2Y528BZynUI3PZSFedVD0kVZpTxIc0nj+PNptJuYGgBMqm8RRzpLRS7Bs9o/iutUHlouBn5tI/lP4PilR5zu8o0DD95Vc4ygVQ/5d9TyW+Om+kIv6vEXXiJQjj3ZbuA5md/VZqpgyXT4jxpK7/DwZDzmBI1m0eqa0Y/oFwX1z5m4jynSQD7FAqcLLnF7qjs5Iu0QLdFXP4Y22UluUyACf3TdLibwDmBkaWWiWPRUUr5NQ+kfCAa5zyWwXgwR6C8pWnSYCHFzswECwiyp8HxJ5cXGRIEEH+NE9ieNMawuqAPA9HehUdOkaceCdR9TN5akN5DW+5XtRziwtLyTYh03EdNEDguKZii7ww9saZhrzuBAUeI45lFxa8OJtGWCDO0opp9Cp0AOMb5vMQZvNp5lDqYymS25O45D3XO4wDGWi4zzIsh4XHNYD/wDzC0nM+/7rZR/UKvZWjGU6ddzqeZzyPNt3hxV7WwzntAbVc3T0VXi+J03uzeE21vLO/ReHjgptAFN0T8LpiN9VbVk4pF/Qo6AVnWAB83LurOgR+ufWV89xnEqbntysyAC+U2+qaw3GA1pAkXnqY3Wc9BvkFJI2GPwzHNMAOd8uaYlV7qTGUvNla49y2Zt3VXT/ABDm3tfa6hheOioT5ZaNDGp/ZQoTXANplu7E02gAsLjFyG6quHGT4hii7JtsVNnEyTHhkjaEOvxGJzNDeX8d0435EOVi15aTtcNI3TEjoFRVeLOa0Et12AMgcyp0sa12XM51zYZY+qbjIPJdtjN8YAi4j6ojTRDpBZmI5bBZTieIbJi2xJOvtsgU82WQWwQbnZLbb5sh3dGofSYST4guTuFyyowlTnT+q5Vtewou3Yxy8OMdzSrKzSYkIhe3msHBF4jDaxOqMGzuk6eJHIkAT0juhYbFNLvK5xdJiNbbWRgUoFgaLDrdTGHb3SWHxbamZ9V4p5XQcx8xI/ygXRhxHDH4XPd7D7pOMl0PD2GdTjRQVdxauXsIoSHSLlw03CNw6sWsAqBrnc5P8oxdWRXI3K5efmv8rfY/ypjEHk3/AGhFjxo8c3rKk0L0V3dPYfwkcRxotcWtJLvp77prkdDVWq0GHOAPUwuFYZssyYmBf3I0VU7AVq5FSplHKZJg/ZFrcNqFuUVSAYkARmA0m6vGPlhj+jOMx1NgBJBkxY+6aoYQ1GhzDLSqEfhzXz69E1heG1abYZVI/vqhqNcMSX6XreFu3I9wvGcNYDJeJOupSApVIEVSHXvAIv0XvgVd6kz0H0UdeTTFeEWIpUW/qd0EALjiGD4abf8AV5vuq40KgEB/0S9bDVSf+plHQX9U1/YdFwcW9xDS8NZvYwPRoUMQ0NA8weDyG42IOiqDTqt/7s23aFCkawF3NPdsfZXZLbGHYJhuA5nVpj6aJbinDnOFnlzYHl7c+ai44g/MwehQG4avJBqnoYEKouubF/gF9ZuQU6tMMiPM1kTGknVP0XUy0HMHcidkrWwDyPjzHrooUOCAiHm/ST/wtJTTXY0n4RPGNpkSC2fuq+rANjbTn6pmrwLLdryPQH2SGEoipILSQ2ZOk9+acZcdmbTuqPS0NMhzT9UaljKrR8TP/WITPD6cnJSbfmRYehF1dVsA/LBZe21jz0RKasa0nRnWY1xaS4umZlp+l9AmcNiabn6kTq0+aTGuqFisFUdUytY6dJDSW352TmG4TWpAZcpIO4gAbotAoSG34Vhp/NBuDeQka+LHhggw4WgH6lROExTWuEtc0zIkk32S/BqAzGnUpkEj26SoSpXZLTGcRFWmNDGhvEfylMBQ8N3hl7Xl0EATYdSrapwD9LsrdhyR6nBKtOlnZTDzNnOFvdUpWqQKBF2HbJu/3K5IfmMd+ln0XqnCRWD9lfhYb5paba3nsjjiVOoC1xI6aSqbC8M8QEMcGuMn4pFh10VnwTgBa9r6+UsBBs7XvKKj22aaelKXRcUeEeI39LAPM8kgRy6qqr8TdSe5uHqDwsoAdFxzgxOspv8AF+OqOeG03sFKPKxp+pCzTcLWdDW5ROgBF0Q57NNR4/xRPEPymX1HX1ltzPdeYepTcCR4pM2IEfsrClwfFExlaepT7eA1zM1KbBykfsVTkkYYS/BbhgLWOLGFs7uM97JjBtzf1nWI5kxA5BNYb8PhoAOIgDZoJTzOG0Rq+o+0RED2JWMpotQfkDS4hTy5swjuvBxVxP8ATpZ7i87blP0cFQAgUZ7kfwrfCOA+GiwRpMlYOUSsfZT5cTUb5W0mTsZmP2XuH4A5zR4pbmB1bPstJTzzMNb2A3TIL+Z/vssXq10VgiqGBdENabaWMIdHg9YuJcGtb8vPrMq4LzuT7qLtdfqp3RtIRHBzu5vuFCtw5rWlxe2wJ15JKni3fmahM5BIA7WT+Hwbnl7nk5XfC0/Krc67BUKcIfSrAwSI2LSm/Ca18Xyx8Ub8oJTVGhTpgCw7kKHFawZTLsoI6xvpqpepzwPpA6VBpIM+U2BAABO4Eo54e3XzEcrCFS8L4g5zTTqNbzBG/KCnqDHCpnzme+vSFcpxjx5BTi1yFfw8R8E9z/wgtwLARmpiN/M5P4yq4xkIb+onzew2S7XkC7s3ObSoetS4YOSA1qTCP6dJu13EnvZK4qk8RlYzqcqsmVxpv2U31CBo70BJUb82yLYvSw5d8LWz/wCo/hFbQduB6AfwpMkCRLd7790/QqZxO6rckzROyqr4V+oP2/hUVJ7HVCG1CKgsWnyn2WyqsEEb9VWYfgtIHO9jTU1zCfTUq46lXZDi2+CpxfjtafDzOdtf7qt4Liq76rhiKtak0zJaAQ0xa52Wlx/E6dOqymZl+hiQE5Ww3lIblJIgzae61hr49oWLbqzE08LWFSpUoYweHM5j8wm8iLarQcLx/i6VPMNRIPvyXY7hT/CeylTY0uBFlleC/hDFUqmY1QwDlNxOi1lqKabugeUejaYslrfkcdpDTfZVGHxlXOW1cM2P/JlLB7gq0dh2ujMwSDI5zzTAqP3EjquXexJzd8lfXxuGFnN9GuP7qDsZRe40prNgAgkyIP6eSJicJSeZdSYTzKjSwFNjswBnvK0Wukg3KAO4IJ/67/8AZ/yuT/5jv7LlP2gziY3wm/pafRdR4cTMvmn+k6T0R2tRmjMAOS2bKjwU+M4DPmY70Onuqx/CHA3cJ2gwf2K1YpiQSTbaTHtuoYySBkDcw0lCm0RKF8mYfiXUmls1SdpBv0lE4Xjqhu4ObFzmlXONwtSqwDMGv2ImEvhuDYlrHEOFSNh8UHutM017JqV8BcPxunmymZ+notDgageJERsshipa3z0nEjnYo+B4iWBuZ+WxMNPw30hZSjkuCovnkteL8cdRxDKQZYgEnnOwWuw72kAhYzD4vDznIJfzN0pxbixqkCm/w287ifRTLSySSNOFyb3iXEjTYAwNL3GAeVtSlnY/Evb5OxAAESNZOqxlbiAp0m+cPeecx6yjYfj8NOdrZ0Pmd9BMJR0KRonF9sbxLqjWiaxfUBg02ze/Mo541DmB7DngWzfsshxbGvq187CIMaHSNpOqtKmN8rTmBeBEb21219Vo9FGTjzwbfAV6TZM+c6iCPQTqg8ZxNd1Mfl2kOPOBblcrP4Tiri1paxsakkyZ3PRe1PxUxlnmDfSSFlLSadoqTSRbYThT6jGis92YToZj1Vli8ADSyEZ+jnEetlQYX8V03EZX+67if4jMGHa2sdFDhNsnKKXBaYThzKbHQwufBiZ9ImF5wuvU83jMaImNv/ipML+IS1kOfJOhJukuIfinymWzYjUXnoFS0ZSdNEOaL6v+ImVKjadE+aYOWCJ7lOf4jUpCajQ7MQGtET1Mr5hw0Mo1RUc0u+YCTrtpyWjH4qNv6cumZuRA9VpP4yXESc/0+htxjA0E+WYsbXOy9q8Spt+J7RzMhZPDcao4hkOgOGvQ9F5WbTewtLGEGxIdEjtssFoc8m8Va7HOM/i7DtFnZxMOAnTYyEpR/FbyM7GeQEyIJIEeX6wqhxo0wWmnTLPQuHr/AHqqoYZ8FzH5aWaS5rvMANuq6oaECJJp9n0rhv4jbWYWkNp1cpIzGATFhJVDw/jWJZWAxUBhFiIcDOhaW2jVV2HxdJ5/pg1M1nZ8pNo56Dsn8Ph2sIgEN/RDSI7zKNuCtUUk5KzTeHTcQ/KwnUGBPuiUq7o8wj1WWpVXseS1pLSdLADsJsrdtYwuWcMexW0Wn5hDxWMOU5ZJ5TCSD12YLKxZNlPhKeID3y54DtSSCY2HRS/EPGX0qYyBxO7hsOasq+LYz4iL7b+yEw0qgIbBG4/4Wymu2iPRTcA/EgqDLUMkbxrKssV+IKNIw51+QXtLh1Nnwta3sAk8f+H6NQ5nAgjcEym3pSfJDtKhv/8AS0P83+0rlkHY2mCRmda2h29FyezAmy1nqvWVIQphEDyFuqZ1z4YbxuanmQQ8KUwpZFhRVhe/4p4cnNl5nol3CdEliHEkjLm6f/VKimNWugHE+LnFObTD7C9227yh4zBNpUrNa55Ny2fh5mUqGV3OkBrYFgDbporfCUy2STLiInl2W9qKFd3ZSGqHAwDO8WXeCBlmfXdXtHCt11K6vwym8yRB6GEZoSRWihQIuXT3QGYGiXDM9/SSrY8JpgWkeqF/hI/U76JKS8MdAH8GpBwGdwB0bt7rzEcEdBNN09LfdNvwhPwuu34ZXNFYSTB/fshP2N0Z+pSxFNuUN15GSoYDB1XGaoMdf7lW7sA51QVX68g429AouDA7zSzlvfci60zMnATPCXGQHSI2EfUoX5JzHtpeJBd/ln6rQ0aILTkeSDeeSRry2s0AZiYklunqkpsHCkDb+Hi7Ws4ieQ2TOF4KxtjnPUnVWwtt6LnuOw7qM5BggA4XRgeXTS6ieD0pkZvQmEy7UXQn5i4RYDXqpyY2kBPCKexcOxXHhjYLZdB6/unA4r2SlmxlK/gDb5XOE9ZURwmq0ZWuBbuDN1dly6VS1GKirweBdSILWNDtyCb+6tqGJfPmYB2MyuzrnFS5WaR1MehDGYyuA8taYERHVG4VxGsQJpmOZITBbIUmCBCJNNdCk03YgTijVLpcQTIAIAHLfRPv4pXyjyZXaEfYzK6pig0EmwCUoYmlX3c6LwSljfNEMVa3FVXGWh0SMxiRa0FWFKhUoMLyIIALo1jvup1Mb4LZpMbzI/fVCHGfGaWvOUbEGAeibTfjgEkiFP8AEXlnnpI/hNjjZLC/KD+m4E++qyPGqb2uF25NoN1WYjjb8pZPw6WC1Xx0+kS5tGk//QVP/DR/2rlkxxx3L6Bctfrk5M+gmi7cR1RaYZF3D2Wc4xxY02jUkm06dUlh+PlxItpYDcrGMG1aOuWqr6NXIJsZUKtW6yOFxVV1QGXC60j3ARmMSlONGOVjBepGoNDdApGdN1IiOSzHbPQwDRSHdeBcWjmgXLJweiIHFKVKrG/E4DuUWjUa4S0yOYRTGg7nFRLiuD+qI2vHI9wg0SQDKp6I3jtOrB6GPoovewtJAdI2kX9EDWmn0wRKpuJVQ18uYI+U9Vfuw9NzQXZjN9Yj21QvCoSN40uJ6pqVDlpcdlRwWo6+YQTckbjbsp4zjIp1cpEg7jmrui6k2SGEze8IZrMmRTp+on2Tck/BLhS7IMeTe0WjmuL9brqnEakw1jdDBhsAoeHxVQjz5Z6AR9kieCWfYxK8NNxcDNuQ+6zvFW4h7xkBgSJtvqEShxN9AZXlzifYRoqw44M75NGJUoPJJ4fGGo0EFe1GzqXAAyL6rOgY1lK7KUPxIXpKGh1YSFI0v7lBJXFyKDFDDKM/MB3KkKAPztHv/CR8ReGsqUTRJHvF6DHMLPEbfkDsk+E0aVJl3eoH8qu49xB7T5RaDJVDT4iXeXXoumOm3EiU0n0bWrUoVGOh7u4hZx1BuWHOcAJuL9kLwmhrnNdJi4GyWw2IMpxhXRnKVjwfTfAe5xAsCRf6IOO4XTpPBa8kmNIIvdHwNNjicwIGynj8CXXBYB6z6J5UxJMX/K0jefsuQPCH9krk/wDRUy34jRc9pFj0yyq3A8LcDIaGkLQOP9/deNcsFqNI2cbAUqLgZK7FUi60GecpqVIGyzy8g0geGBa2DsqXj1aoXCJDRym/dXvid1wPMojOndCaVUUHB8dVkNAcW7yP3Wh8WNV6wckOtVAIBiTonKWT4GlSMzx8kvzNM6WvspcJ4m6lIMkESBcAfRaN5H6R7LOcVqPJOVpy6+q3i01iRJVyi0pfiIE3bCZxvFC1oLAHTtKzeCa17STY8kHC4gh+V9xyQ9NWGbSNJSxJc4OBAJu4T9la+NuLrN1G5Lsgz7BEpcRc1sOy5vp2WbjfRSm4lpxDihDZGukfeFTMxzmiSw3FjdenGucIgTdV+LqVw3K6S1OEPApSy5NFw3iJdvIGp5Juri6Ugm7tRCxdDHupjK0a89Vz8U4GXTP93T2ObROfBtcFj6byQ2x5GxTjWbyViKeMcKgeDctg/wAlabh2KLmyfuPdZz02i4SsbNM5iS62w5FI4k1HO8gaQNSUahxNjnZZvpPVNmkdio5QyLDAgjbZLYvF+HBJGXSOqNUBy6ZiPqkMZw7xgC7M3mE41fIm2O4fHsqfCbpf/Ez4mVrSRpN0Ph3Cm0tCT3TjacGwsm6T4FyMSSf7+y8pTfMZ/hRpiN1KOUKCj1yVxExZMuSOMqENMAkqovkMil4nhy6b6qno8PqNNtJ1T1euXTPtyQ2VXC4Pp13XXGTSMm7Z5SwxANu6JRoPa7SGnYogaXCTEyjF0CxzEbHcd5RnfAj3ITcOGWdFYPxzGMkgE7AXVJVxYcILWt7TdAygXBtuFFDyHDx0/pC5V/gD/N9Vy0qIrZqabvRevrxJOgS+bRArlxsDAXJRs2dQ4g6ofLAHunfzbQBmddVFPDeGJmeiBT4a+qS4OHO5O3QBarTTZDtGjp4hp0IU/GHNVeGpFszE7wqrjeIcIIJgbKFp26Hk6LupxYgkAeUaful69cvAvl3WbZjnE5ZMnco1LEPabnVa7VGb1GaMYiBBcI9UpjxIzNdJ5qnxGOLZzeYbJylXJph8kTqLIwa5KUuATBBu2QpPoNMOAIPSyqMW52d0OMd1KjXJaRJBG62em+7IbXRfUcS0CHGT7RKjiGMO8jlP0lZ3xiZlSwld2YGZBMQp2X2Ny4LnxGzFx0lMVMY0tiD0idF692UAwL3EduqADJMCOayYqaE6lEycjvQ6qLaOYgaO3lWeFa1s5xm7aqeONNtPOxpBsrU+aChSiGNd5jfn/wAJ0U3OB8J19yLSORSNHECpOds/RDxFUMLQzNfmUnFt+wTofwmHdSId8w1DrfXdaTAYl7gc3oRyWXzEgSf3v6q34VOkmOSy1OVyXDsvZ3XZ+SCTCj1WBowtSoAhDEAjMLqDxzv0XjbWAATEGbUKKClfEhFpVEmAcINamDfkiZoXOUZNA+EVGM4XTeZ0PMKvPATs+B2utBUYNUAu7reOo64FSM6/grmnyvP7eqiOFVCbPaY+iusWwwb7Kg8MkzmIOkgkepW0ZNomSSGRwU/9x4toQgV8MGmGnMfRDx9V27iQBokDiTIVxUiG0ui0/K1On+4Lkj+cK5V/MMk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4046" name="AutoShape 14" descr="data:image/jpeg;base64,/9j/4AAQSkZJRgABAQAAAQABAAD/2wCEAAkGBxQTEhUUExQVFRUXFxUXFhcYGRgaGhgYFRQXFxQXFxgYHCggGBwlHBQVITEhJSkrLi4uFx8zODMsNygtLisBCgoKDg0OGhAQGywkHCQsLCwsLCwsLCwsLCwsLCwsLCwsLCwsLCwsLCwsLCwsLCwsLCwsLCw3NywsLCwrNywrK//AABEIAK4BIgMBIgACEQEDEQH/xAAbAAACAwEBAQAAAAAAAAAAAAADBAIFBgABB//EADwQAAEDAgQEBAQFAgUFAQEAAAEAAhEDIQQSMUEFUWFxEyKBkTJCobEGFFLB0SPwFWKCkuEzQ1Ny8RYk/8QAGAEAAwEBAAAAAAAAAAAAAAAAAAECAwT/xAAlEQACAgEEAgMAAwEAAAAAAAAAAQIREgMTITFBYQQUUSJxgVL/2gAMAwEAAhEDEQA/APuK5eZl2ZAHq5eSulAHq5RLxzCC7GMHzBFCsYXJb89T/UF351n6gnTC0MrkhU4owaSUP/F2/pKeLFkiyXKnrcVJ+EQPcpJ2Nn5nSmoCc0jSkrzOOYWXqYp25JCG6ueSe2TuGqdVA3HuoHFM/UFlnVXQgnElNaSfkW6bAYlp+Ye6I1wOixrKhO4TNIltw6EPTryC1TVKJqDmPdZmpiydXE+qHnBS2ytw1QqA6Ee69LxzCyRfCE6r1T2vYtw1zsSwaub7hSFdp+Ye4WMDivC87p7XsW6bcOUH1WjUgeqxQqleZ+aez7DeNj+ep/rb7papxqkDFz2H/Kyhcol8prRRO8zVf47T5O9h/KLS4xSPzR3ssfnUS9PZiG6zdNxlM/O33C8bjqZ0e33CwhqKBqJbHse8z6CcUz9bfcL1tdp0c0+oXzrxFE1EbHsN70fS1y+dU+JVG2D3Adyp/wCKVR/3He5U7DHvI+hL1YEcarf+Qrktpj3kJM4m7m73TDOIOO7lUU8Z2+iK2o46NE9CAuffaFjZoKGPd+orqmO5u+qqKdV5G++jhruovoHeeyn7HIUW/wCbG7l7TxI5/ZVlLhxPPtZOUOGvHwyz2JUv5K/QxY1+cbup/n29UjVY8Q0uBJFrDnpOylSw5PxODepj+UvsfrDEcGOaV35lp5e6TcabTBeHf6T9IQKtRseUBNa9iotwxx0iPRQr04Gt/T6KnLnQCHC8+nSEA4dxu4u9ir3vY6LkOPMe65wIHNVzcOxo5HqVF7YFnEnuj7JOJYtdsTC4mRsqgvOqNTrdUn8n8HiWVKo1vX3TNiPl7XSbYygl1udgoVazQPKSTO5+yh/IZptNKxpzWjWy8Dm7fZJnEFEp4giCBP2SeuxKKDGoN1LxWRa3oonG2u1pP7KDsa0mC2OhAKn7EgaQZtYbAnsgVsfY+QoWNx4AGSzugsoUOJV6gLRef8o+5Rvy7E0vBAY4nRh9FNmL/U0+yZpYKp8xA7X+yLiMC0iS+49Puk/mq6snAXqV6ZFiR/fRe0aU6RfqEsKLWOEnMOUn9kTEVbw0wOQaSPcI+3LpMMQrW3AtPqR7rsXSyxYunWAYHVLUGVp+Yj2+69xlaowAkkAdiL9rp/YnfZWKoHI5FEYGHWR7IbeJv3yGP3+yHX4g2SCxlom5GpgJ782ycUOnCUz88Hr/APUjXoNGlQHoL/VCJYRYEf6pFu6WBI2MdpVw1p/9CxQVkExmPoExSDdMpd3Q/wA80bR9F7+fbsFT15ixRLM39H1K5efmm8ivUt+Q6Rl/y7rQc3Yohp1APg9Z+6qqFRwvm05fcJ6ljHNIIqTG1zPus22XQxSz5gXAADbNHqrClVpamp1ifoqDEVwTmPddSrF0ZWKGrA1VPjlAWDXd8xTg44HaMMRzMknfRZ/h9AzLm23H8LRYTHuazIAMuwImOxXJqYIaD4YEny0tZJkkD3hNNw1Uk/0qeXYzN+6XZjHbD6JqhjKn6SuaWo0VSOZw2odW0R/plceBEmS8DsI/dPU67z8oHqjNe7cBZ/Yki8EInhjwAA5pAIIkXt1UqmDqvscgF53ViKmp0hEbWsDspfyZhgikZwBw+YT2lTr4dzXQymADEuABHtsrrNPJDqm1+ya+VN9hVGdr8JrPOo6XAHaFE8GqRYgDmIP7q1rcMZGro5BxShwxYGik0gg3kn7jVbx12wxQk3htRph58o6TYJrBYZjhMOcCdSBbsmG0S2S1ziSIIcLT3XuGx7sxY4jQS0QIPNVPVbHSF8Oymxxzi+0kR0tzTTfDvBEm3bsoY+vW0p0maiHWmNyQUVrHOABqtD4mG2+ilzb5RSiivxFcZoDXkiGghluplAr4Z1/I/p/NlbOwry0gvJEzbkNpUcK6sZ8Robfy3m20qlrhgjOMo6yQOdnWRqdBpg+OBOms9oWgqu8rpAPS10hUw2cAw1vQwr37RO2hd9VrPiqudJ5gAR2SeJxzSTlBOkSZ036pKtS/qupsLiWgjLb3Xj8HU/Q6w5fwrqK7IkWuHwNR4kENB5W9wAitpOu0VAHN2H0nbdVOGY8FoivN9NL8yU+ODvPzEdwok68gohzSdll9QMiwANlS1jBMvk85JHsmOI4MUWl9R07AAEyTvGyq8TRezK4wWv5fLPPda6dNWJngrg2za/3bkue5uhkHnzUjTAiNSRYAg/bReupOkgeaJJOw/n0WrkTVnjqrQPmjtdFpYhpEjNfnb1SjKOZsQWwdTYOPRTbhagsLnr0RwPFjT3uAvBtqTyUPGESQI/vRenDVCQCCBqTOndLVWOZo6QNhyPJCdixDT2XJJz7/AD/36L1VYsREcJdBkho5lHZweSP6snSFphgBvfuptwIF4AK45fLNKKE8MYIDzJOgi9tYTdPCMptJDTAvYXPZPYlrGlpcJMwLSQvak3gWWL12xClOu4gFrLnQOt7prD16zILgwAG+UEkg8uSVxeJ8MSd9O/JEoVfEpz5g49Rb91Vpq0h8fhbVcW6WBoA1J6iNuSNh+KVDOanluYvPqs26i91QHxCABoE2J5rJ6aGjRDHO2AR2Y528BZynUI3PZSFedVD0kVZpTxIc0nj+PNptJuYGgBMqm8RRzpLRS7Bs9o/iutUHlouBn5tI/lP4PilR5zu8o0DD95Vc4ygVQ/5d9TyW+Om+kIv6vEXXiJQjj3ZbuA5md/VZqpgyXT4jxpK7/DwZDzmBI1m0eqa0Y/oFwX1z5m4jynSQD7FAqcLLnF7qjs5Iu0QLdFXP4Y22UluUyACf3TdLibwDmBkaWWiWPRUUr5NQ+kfCAa5zyWwXgwR6C8pWnSYCHFzswECwiyp8HxJ5cXGRIEEH+NE9ieNMawuqAPA9HehUdOkaceCdR9TN5akN5DW+5XtRziwtLyTYh03EdNEDguKZii7ww9saZhrzuBAUeI45lFxa8OJtGWCDO0opp9Cp0AOMb5vMQZvNp5lDqYymS25O45D3XO4wDGWi4zzIsh4XHNYD/wDzC0nM+/7rZR/UKvZWjGU6ddzqeZzyPNt3hxV7WwzntAbVc3T0VXi+J03uzeE21vLO/ReHjgptAFN0T8LpiN9VbVk4pF/Qo6AVnWAB83LurOgR+ufWV89xnEqbntysyAC+U2+qaw3GA1pAkXnqY3Wc9BvkFJI2GPwzHNMAOd8uaYlV7qTGUvNla49y2Zt3VXT/ABDm3tfa6hheOioT5ZaNDGp/ZQoTXANplu7E02gAsLjFyG6quHGT4hii7JtsVNnEyTHhkjaEOvxGJzNDeX8d0435EOVi15aTtcNI3TEjoFRVeLOa0Et12AMgcyp0sa12XM51zYZY+qbjIPJdtjN8YAi4j6ojTRDpBZmI5bBZTieIbJi2xJOvtsgU82WQWwQbnZLbb5sh3dGofSYST4guTuFyyowlTnT+q5Vtewou3Yxy8OMdzSrKzSYkIhe3msHBF4jDaxOqMGzuk6eJHIkAT0juhYbFNLvK5xdJiNbbWRgUoFgaLDrdTGHb3SWHxbamZ9V4p5XQcx8xI/ygXRhxHDH4XPd7D7pOMl0PD2GdTjRQVdxauXsIoSHSLlw03CNw6sWsAqBrnc5P8oxdWRXI3K5efmv8rfY/ypjEHk3/AGhFjxo8c3rKk0L0V3dPYfwkcRxotcWtJLvp77prkdDVWq0GHOAPUwuFYZssyYmBf3I0VU7AVq5FSplHKZJg/ZFrcNqFuUVSAYkARmA0m6vGPlhj+jOMx1NgBJBkxY+6aoYQ1GhzDLSqEfhzXz69E1heG1abYZVI/vqhqNcMSX6XreFu3I9wvGcNYDJeJOupSApVIEVSHXvAIv0XvgVd6kz0H0UdeTTFeEWIpUW/qd0EALjiGD4abf8AV5vuq40KgEB/0S9bDVSf+plHQX9U1/YdFwcW9xDS8NZvYwPRoUMQ0NA8weDyG42IOiqDTqt/7s23aFCkawF3NPdsfZXZLbGHYJhuA5nVpj6aJbinDnOFnlzYHl7c+ai44g/MwehQG4avJBqnoYEKouubF/gF9ZuQU6tMMiPM1kTGknVP0XUy0HMHcidkrWwDyPjzHrooUOCAiHm/ST/wtJTTXY0n4RPGNpkSC2fuq+rANjbTn6pmrwLLdryPQH2SGEoipILSQ2ZOk9+acZcdmbTuqPS0NMhzT9UaljKrR8TP/WITPD6cnJSbfmRYehF1dVsA/LBZe21jz0RKasa0nRnWY1xaS4umZlp+l9AmcNiabn6kTq0+aTGuqFisFUdUytY6dJDSW352TmG4TWpAZcpIO4gAbotAoSG34Vhp/NBuDeQka+LHhggw4WgH6lROExTWuEtc0zIkk32S/BqAzGnUpkEj26SoSpXZLTGcRFWmNDGhvEfylMBQ8N3hl7Xl0EATYdSrapwD9LsrdhyR6nBKtOlnZTDzNnOFvdUpWqQKBF2HbJu/3K5IfmMd+ln0XqnCRWD9lfhYb5paba3nsjjiVOoC1xI6aSqbC8M8QEMcGuMn4pFh10VnwTgBa9r6+UsBBs7XvKKj22aaelKXRcUeEeI39LAPM8kgRy6qqr8TdSe5uHqDwsoAdFxzgxOspv8AF+OqOeG03sFKPKxp+pCzTcLWdDW5ROgBF0Q57NNR4/xRPEPymX1HX1ltzPdeYepTcCR4pM2IEfsrClwfFExlaepT7eA1zM1KbBykfsVTkkYYS/BbhgLWOLGFs7uM97JjBtzf1nWI5kxA5BNYb8PhoAOIgDZoJTzOG0Rq+o+0RED2JWMpotQfkDS4hTy5swjuvBxVxP8ATpZ7i87blP0cFQAgUZ7kfwrfCOA+GiwRpMlYOUSsfZT5cTUb5W0mTsZmP2XuH4A5zR4pbmB1bPstJTzzMNb2A3TIL+Z/vssXq10VgiqGBdENabaWMIdHg9YuJcGtb8vPrMq4LzuT7qLtdfqp3RtIRHBzu5vuFCtw5rWlxe2wJ15JKni3fmahM5BIA7WT+Hwbnl7nk5XfC0/Krc67BUKcIfSrAwSI2LSm/Ca18Xyx8Ub8oJTVGhTpgCw7kKHFawZTLsoI6xvpqpepzwPpA6VBpIM+U2BAABO4Eo54e3XzEcrCFS8L4g5zTTqNbzBG/KCnqDHCpnzme+vSFcpxjx5BTi1yFfw8R8E9z/wgtwLARmpiN/M5P4yq4xkIb+onzew2S7XkC7s3ObSoetS4YOSA1qTCP6dJu13EnvZK4qk8RlYzqcqsmVxpv2U31CBo70BJUb82yLYvSw5d8LWz/wCo/hFbQduB6AfwpMkCRLd7790/QqZxO6rckzROyqr4V+oP2/hUVJ7HVCG1CKgsWnyn2WyqsEEb9VWYfgtIHO9jTU1zCfTUq46lXZDi2+CpxfjtafDzOdtf7qt4Liq76rhiKtak0zJaAQ0xa52Wlx/E6dOqymZl+hiQE5Ww3lIblJIgzae61hr49oWLbqzE08LWFSpUoYweHM5j8wm8iLarQcLx/i6VPMNRIPvyXY7hT/CeylTY0uBFlleC/hDFUqmY1QwDlNxOi1lqKabugeUejaYslrfkcdpDTfZVGHxlXOW1cM2P/JlLB7gq0dh2ujMwSDI5zzTAqP3EjquXexJzd8lfXxuGFnN9GuP7qDsZRe40prNgAgkyIP6eSJicJSeZdSYTzKjSwFNjswBnvK0Wukg3KAO4IJ/67/8AZ/yuT/5jv7LlP2gziY3wm/pafRdR4cTMvmn+k6T0R2tRmjMAOS2bKjwU+M4DPmY70Onuqx/CHA3cJ2gwf2K1YpiQSTbaTHtuoYySBkDcw0lCm0RKF8mYfiXUmls1SdpBv0lE4Xjqhu4ObFzmlXONwtSqwDMGv2ImEvhuDYlrHEOFSNh8UHutM017JqV8BcPxunmymZ+notDgageJERsshipa3z0nEjnYo+B4iWBuZ+WxMNPw30hZSjkuCovnkteL8cdRxDKQZYgEnnOwWuw72kAhYzD4vDznIJfzN0pxbixqkCm/w287ifRTLSySSNOFyb3iXEjTYAwNL3GAeVtSlnY/Evb5OxAAESNZOqxlbiAp0m+cPeecx6yjYfj8NOdrZ0Pmd9BMJR0KRonF9sbxLqjWiaxfUBg02ze/Mo541DmB7DngWzfsshxbGvq187CIMaHSNpOqtKmN8rTmBeBEb21219Vo9FGTjzwbfAV6TZM+c6iCPQTqg8ZxNd1Mfl2kOPOBblcrP4Tiri1paxsakkyZ3PRe1PxUxlnmDfSSFlLSadoqTSRbYThT6jGis92YToZj1Vli8ADSyEZ+jnEetlQYX8V03EZX+67if4jMGHa2sdFDhNsnKKXBaYThzKbHQwufBiZ9ImF5wuvU83jMaImNv/ipML+IS1kOfJOhJukuIfinymWzYjUXnoFS0ZSdNEOaL6v+ImVKjadE+aYOWCJ7lOf4jUpCajQ7MQGtET1Mr5hw0Mo1RUc0u+YCTrtpyWjH4qNv6cumZuRA9VpP4yXESc/0+htxjA0E+WYsbXOy9q8Spt+J7RzMhZPDcao4hkOgOGvQ9F5WbTewtLGEGxIdEjtssFoc8m8Va7HOM/i7DtFnZxMOAnTYyEpR/FbyM7GeQEyIJIEeX6wqhxo0wWmnTLPQuHr/AHqqoYZ8FzH5aWaS5rvMANuq6oaECJJp9n0rhv4jbWYWkNp1cpIzGATFhJVDw/jWJZWAxUBhFiIcDOhaW2jVV2HxdJ5/pg1M1nZ8pNo56Dsn8Ph2sIgEN/RDSI7zKNuCtUUk5KzTeHTcQ/KwnUGBPuiUq7o8wj1WWpVXseS1pLSdLADsJsrdtYwuWcMexW0Wn5hDxWMOU5ZJ5TCSD12YLKxZNlPhKeID3y54DtSSCY2HRS/EPGX0qYyBxO7hsOasq+LYz4iL7b+yEw0qgIbBG4/4Wymu2iPRTcA/EgqDLUMkbxrKssV+IKNIw51+QXtLh1Nnwta3sAk8f+H6NQ5nAgjcEym3pSfJDtKhv/8AS0P83+0rlkHY2mCRmda2h29FyezAmy1nqvWVIQphEDyFuqZ1z4YbxuanmQQ8KUwpZFhRVhe/4p4cnNl5nol3CdEliHEkjLm6f/VKimNWugHE+LnFObTD7C9227yh4zBNpUrNa55Ny2fh5mUqGV3OkBrYFgDbporfCUy2STLiInl2W9qKFd3ZSGqHAwDO8WXeCBlmfXdXtHCt11K6vwym8yRB6GEZoSRWihQIuXT3QGYGiXDM9/SSrY8JpgWkeqF/hI/U76JKS8MdAH8GpBwGdwB0bt7rzEcEdBNN09LfdNvwhPwuu34ZXNFYSTB/fshP2N0Z+pSxFNuUN15GSoYDB1XGaoMdf7lW7sA51QVX68g429AouDA7zSzlvfci60zMnATPCXGQHSI2EfUoX5JzHtpeJBd/ln6rQ0aILTkeSDeeSRry2s0AZiYklunqkpsHCkDb+Hi7Ws4ieQ2TOF4KxtjnPUnVWwtt6LnuOw7qM5BggA4XRgeXTS6ieD0pkZvQmEy7UXQn5i4RYDXqpyY2kBPCKexcOxXHhjYLZdB6/unA4r2SlmxlK/gDb5XOE9ZURwmq0ZWuBbuDN1dly6VS1GKirweBdSILWNDtyCb+6tqGJfPmYB2MyuzrnFS5WaR1MehDGYyuA8taYERHVG4VxGsQJpmOZITBbIUmCBCJNNdCk03YgTijVLpcQTIAIAHLfRPv4pXyjyZXaEfYzK6pig0EmwCUoYmlX3c6LwSljfNEMVa3FVXGWh0SMxiRa0FWFKhUoMLyIIALo1jvup1Mb4LZpMbzI/fVCHGfGaWvOUbEGAeibTfjgEkiFP8AEXlnnpI/hNjjZLC/KD+m4E++qyPGqb2uF25NoN1WYjjb8pZPw6WC1Xx0+kS5tGk//QVP/DR/2rlkxxx3L6Bctfrk5M+gmi7cR1RaYZF3D2Wc4xxY02jUkm06dUlh+PlxItpYDcrGMG1aOuWqr6NXIJsZUKtW6yOFxVV1QGXC60j3ARmMSlONGOVjBepGoNDdApGdN1IiOSzHbPQwDRSHdeBcWjmgXLJweiIHFKVKrG/E4DuUWjUa4S0yOYRTGg7nFRLiuD+qI2vHI9wg0SQDKp6I3jtOrB6GPoovewtJAdI2kX9EDWmn0wRKpuJVQ18uYI+U9Vfuw9NzQXZjN9Yj21QvCoSN40uJ6pqVDlpcdlRwWo6+YQTckbjbsp4zjIp1cpEg7jmrui6k2SGEze8IZrMmRTp+on2Tck/BLhS7IMeTe0WjmuL9brqnEakw1jdDBhsAoeHxVQjz5Z6AR9kieCWfYxK8NNxcDNuQ+6zvFW4h7xkBgSJtvqEShxN9AZXlzifYRoqw44M75NGJUoPJJ4fGGo0EFe1GzqXAAyL6rOgY1lK7KUPxIXpKGh1YSFI0v7lBJXFyKDFDDKM/MB3KkKAPztHv/CR8ReGsqUTRJHvF6DHMLPEbfkDsk+E0aVJl3eoH8qu49xB7T5RaDJVDT4iXeXXoumOm3EiU0n0bWrUoVGOh7u4hZx1BuWHOcAJuL9kLwmhrnNdJi4GyWw2IMpxhXRnKVjwfTfAe5xAsCRf6IOO4XTpPBa8kmNIIvdHwNNjicwIGynj8CXXBYB6z6J5UxJMX/K0jefsuQPCH9krk/wDRUy34jRc9pFj0yyq3A8LcDIaGkLQOP9/deNcsFqNI2cbAUqLgZK7FUi60GecpqVIGyzy8g0geGBa2DsqXj1aoXCJDRym/dXvid1wPMojOndCaVUUHB8dVkNAcW7yP3Wh8WNV6wckOtVAIBiTonKWT4GlSMzx8kvzNM6WvspcJ4m6lIMkESBcAfRaN5H6R7LOcVqPJOVpy6+q3i01iRJVyi0pfiIE3bCZxvFC1oLAHTtKzeCa17STY8kHC4gh+V9xyQ9NWGbSNJSxJc4OBAJu4T9la+NuLrN1G5Lsgz7BEpcRc1sOy5vp2WbjfRSm4lpxDihDZGukfeFTMxzmiSw3FjdenGucIgTdV+LqVw3K6S1OEPApSy5NFw3iJdvIGp5Juri6Ugm7tRCxdDHupjK0a89Vz8U4GXTP93T2ObROfBtcFj6byQ2x5GxTjWbyViKeMcKgeDctg/wAlabh2KLmyfuPdZz02i4SsbNM5iS62w5FI4k1HO8gaQNSUahxNjnZZvpPVNmkdio5QyLDAgjbZLYvF+HBJGXSOqNUBy6ZiPqkMZw7xgC7M3mE41fIm2O4fHsqfCbpf/Ez4mVrSRpN0Ph3Cm0tCT3TjacGwsm6T4FyMSSf7+y8pTfMZ/hRpiN1KOUKCj1yVxExZMuSOMqENMAkqovkMil4nhy6b6qno8PqNNtJ1T1euXTPtyQ2VXC4Pp13XXGTSMm7Z5SwxANu6JRoPa7SGnYogaXCTEyjF0CxzEbHcd5RnfAj3ITcOGWdFYPxzGMkgE7AXVJVxYcILWt7TdAygXBtuFFDyHDx0/pC5V/gD/N9Vy0qIrZqabvRevrxJOgS+bRArlxsDAXJRs2dQ4g6ofLAHunfzbQBmddVFPDeGJmeiBT4a+qS4OHO5O3QBarTTZDtGjp4hp0IU/GHNVeGpFszE7wqrjeIcIIJgbKFp26Hk6LupxYgkAeUaful69cvAvl3WbZjnE5ZMnco1LEPabnVa7VGb1GaMYiBBcI9UpjxIzNdJ5qnxGOLZzeYbJylXJph8kTqLIwa5KUuATBBu2QpPoNMOAIPSyqMW52d0OMd1KjXJaRJBG62em+7IbXRfUcS0CHGT7RKjiGMO8jlP0lZ3xiZlSwld2YGZBMQp2X2Ny4LnxGzFx0lMVMY0tiD0idF692UAwL3EduqADJMCOayYqaE6lEycjvQ6qLaOYgaO3lWeFa1s5xm7aqeONNtPOxpBsrU+aChSiGNd5jfn/wAJ0U3OB8J19yLSORSNHECpOds/RDxFUMLQzNfmUnFt+wTofwmHdSId8w1DrfXdaTAYl7gc3oRyWXzEgSf3v6q34VOkmOSy1OVyXDsvZ3XZ+SCTCj1WBowtSoAhDEAjMLqDxzv0XjbWAATEGbUKKClfEhFpVEmAcINamDfkiZoXOUZNA+EVGM4XTeZ0PMKvPATs+B2utBUYNUAu7reOo64FSM6/grmnyvP7eqiOFVCbPaY+iusWwwb7Kg8MkzmIOkgkepW0ZNomSSGRwU/9x4toQgV8MGmGnMfRDx9V27iQBokDiTIVxUiG0ui0/K1On+4Lkj+cK5V/MMk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4048" name="AutoShape 16" descr="data:image/jpeg;base64,/9j/4AAQSkZJRgABAQAAAQABAAD/2wCEAAkGBxQTEhUUExQVFRUXFxUXFhcYGRgaGhgYFRQXFxQXFxgYHCggGBwlHBQVITEhJSkrLi4uFx8zODMsNygtLisBCgoKDg0OGhAQGywkHCQsLCwsLCwsLCwsLCwsLCwsLCwsLCwsLCwsLCwsLCwsLCwsLCwsLCw3NywsLCwrNywrK//AABEIAK4BIgMBIgACEQEDEQH/xAAbAAACAwEBAQAAAAAAAAAAAAADBAIFBgABB//EADwQAAEDAgQEBAQFAgUFAQEAAAEAAhEDIQQSMUEFUWFxEyKBkTJCobEGFFLB0SPwFWKCkuEzQ1Ny8RYk/8QAGAEAAwEBAAAAAAAAAAAAAAAAAAECAwT/xAAlEQACAgEEAgMAAwEAAAAAAAAAAQIREgMTITFBYQQUUSJxgVL/2gAMAwEAAhEDEQA/APuK5eZl2ZAHq5eSulAHq5RLxzCC7GMHzBFCsYXJb89T/UF351n6gnTC0MrkhU4owaSUP/F2/pKeLFkiyXKnrcVJ+EQPcpJ2Nn5nSmoCc0jSkrzOOYWXqYp25JCG6ueSe2TuGqdVA3HuoHFM/UFlnVXQgnElNaSfkW6bAYlp+Ye6I1wOixrKhO4TNIltw6EPTryC1TVKJqDmPdZmpiydXE+qHnBS2ytw1QqA6Ee69LxzCyRfCE6r1T2vYtw1zsSwaub7hSFdp+Ye4WMDivC87p7XsW6bcOUH1WjUgeqxQqleZ+aez7DeNj+ep/rb7papxqkDFz2H/Kyhcol8prRRO8zVf47T5O9h/KLS4xSPzR3ssfnUS9PZiG6zdNxlM/O33C8bjqZ0e33CwhqKBqJbHse8z6CcUz9bfcL1tdp0c0+oXzrxFE1EbHsN70fS1y+dU+JVG2D3Adyp/wCKVR/3He5U7DHvI+hL1YEcarf+Qrktpj3kJM4m7m73TDOIOO7lUU8Z2+iK2o46NE9CAuffaFjZoKGPd+orqmO5u+qqKdV5G++jhruovoHeeyn7HIUW/wCbG7l7TxI5/ZVlLhxPPtZOUOGvHwyz2JUv5K/QxY1+cbup/n29UjVY8Q0uBJFrDnpOylSw5PxODepj+UvsfrDEcGOaV35lp5e6TcabTBeHf6T9IQKtRseUBNa9iotwxx0iPRQr04Gt/T6KnLnQCHC8+nSEA4dxu4u9ir3vY6LkOPMe65wIHNVzcOxo5HqVF7YFnEnuj7JOJYtdsTC4mRsqgvOqNTrdUn8n8HiWVKo1vX3TNiPl7XSbYygl1udgoVazQPKSTO5+yh/IZptNKxpzWjWy8Dm7fZJnEFEp4giCBP2SeuxKKDGoN1LxWRa3oonG2u1pP7KDsa0mC2OhAKn7EgaQZtYbAnsgVsfY+QoWNx4AGSzugsoUOJV6gLRef8o+5Rvy7E0vBAY4nRh9FNmL/U0+yZpYKp8xA7X+yLiMC0iS+49Puk/mq6snAXqV6ZFiR/fRe0aU6RfqEsKLWOEnMOUn9kTEVbw0wOQaSPcI+3LpMMQrW3AtPqR7rsXSyxYunWAYHVLUGVp+Yj2+69xlaowAkkAdiL9rp/YnfZWKoHI5FEYGHWR7IbeJv3yGP3+yHX4g2SCxlom5GpgJ782ycUOnCUz88Hr/APUjXoNGlQHoL/VCJYRYEf6pFu6WBI2MdpVw1p/9CxQVkExmPoExSDdMpd3Q/wA80bR9F7+fbsFT15ixRLM39H1K5efmm8ivUt+Q6Rl/y7rQc3Yohp1APg9Z+6qqFRwvm05fcJ6ljHNIIqTG1zPus22XQxSz5gXAADbNHqrClVpamp1ifoqDEVwTmPddSrF0ZWKGrA1VPjlAWDXd8xTg44HaMMRzMknfRZ/h9AzLm23H8LRYTHuazIAMuwImOxXJqYIaD4YEny0tZJkkD3hNNw1Uk/0qeXYzN+6XZjHbD6JqhjKn6SuaWo0VSOZw2odW0R/plceBEmS8DsI/dPU67z8oHqjNe7cBZ/Yki8EInhjwAA5pAIIkXt1UqmDqvscgF53ViKmp0hEbWsDspfyZhgikZwBw+YT2lTr4dzXQymADEuABHtsrrNPJDqm1+ya+VN9hVGdr8JrPOo6XAHaFE8GqRYgDmIP7q1rcMZGro5BxShwxYGik0gg3kn7jVbx12wxQk3htRph58o6TYJrBYZjhMOcCdSBbsmG0S2S1ziSIIcLT3XuGx7sxY4jQS0QIPNVPVbHSF8Oymxxzi+0kR0tzTTfDvBEm3bsoY+vW0p0maiHWmNyQUVrHOABqtD4mG2+ilzb5RSiivxFcZoDXkiGghluplAr4Z1/I/p/NlbOwry0gvJEzbkNpUcK6sZ8Robfy3m20qlrhgjOMo6yQOdnWRqdBpg+OBOms9oWgqu8rpAPS10hUw2cAw1vQwr37RO2hd9VrPiqudJ5gAR2SeJxzSTlBOkSZ036pKtS/qupsLiWgjLb3Xj8HU/Q6w5fwrqK7IkWuHwNR4kENB5W9wAitpOu0VAHN2H0nbdVOGY8FoivN9NL8yU+ODvPzEdwok68gohzSdll9QMiwANlS1jBMvk85JHsmOI4MUWl9R07AAEyTvGyq8TRezK4wWv5fLPPda6dNWJngrg2za/3bkue5uhkHnzUjTAiNSRYAg/bReupOkgeaJJOw/n0WrkTVnjqrQPmjtdFpYhpEjNfnb1SjKOZsQWwdTYOPRTbhagsLnr0RwPFjT3uAvBtqTyUPGESQI/vRenDVCQCCBqTOndLVWOZo6QNhyPJCdixDT2XJJz7/AD/36L1VYsREcJdBkho5lHZweSP6snSFphgBvfuptwIF4AK45fLNKKE8MYIDzJOgi9tYTdPCMptJDTAvYXPZPYlrGlpcJMwLSQvak3gWWL12xClOu4gFrLnQOt7prD16zILgwAG+UEkg8uSVxeJ8MSd9O/JEoVfEpz5g49Rb91Vpq0h8fhbVcW6WBoA1J6iNuSNh+KVDOanluYvPqs26i91QHxCABoE2J5rJ6aGjRDHO2AR2Y528BZynUI3PZSFedVD0kVZpTxIc0nj+PNptJuYGgBMqm8RRzpLRS7Bs9o/iutUHlouBn5tI/lP4PilR5zu8o0DD95Vc4ygVQ/5d9TyW+Om+kIv6vEXXiJQjj3ZbuA5md/VZqpgyXT4jxpK7/DwZDzmBI1m0eqa0Y/oFwX1z5m4jynSQD7FAqcLLnF7qjs5Iu0QLdFXP4Y22UluUyACf3TdLibwDmBkaWWiWPRUUr5NQ+kfCAa5zyWwXgwR6C8pWnSYCHFzswECwiyp8HxJ5cXGRIEEH+NE9ieNMawuqAPA9HehUdOkaceCdR9TN5akN5DW+5XtRziwtLyTYh03EdNEDguKZii7ww9saZhrzuBAUeI45lFxa8OJtGWCDO0opp9Cp0AOMb5vMQZvNp5lDqYymS25O45D3XO4wDGWi4zzIsh4XHNYD/wDzC0nM+/7rZR/UKvZWjGU6ddzqeZzyPNt3hxV7WwzntAbVc3T0VXi+J03uzeE21vLO/ReHjgptAFN0T8LpiN9VbVk4pF/Qo6AVnWAB83LurOgR+ufWV89xnEqbntysyAC+U2+qaw3GA1pAkXnqY3Wc9BvkFJI2GPwzHNMAOd8uaYlV7qTGUvNla49y2Zt3VXT/ABDm3tfa6hheOioT5ZaNDGp/ZQoTXANplu7E02gAsLjFyG6quHGT4hii7JtsVNnEyTHhkjaEOvxGJzNDeX8d0435EOVi15aTtcNI3TEjoFRVeLOa0Et12AMgcyp0sa12XM51zYZY+qbjIPJdtjN8YAi4j6ojTRDpBZmI5bBZTieIbJi2xJOvtsgU82WQWwQbnZLbb5sh3dGofSYST4guTuFyyowlTnT+q5Vtewou3Yxy8OMdzSrKzSYkIhe3msHBF4jDaxOqMGzuk6eJHIkAT0juhYbFNLvK5xdJiNbbWRgUoFgaLDrdTGHb3SWHxbamZ9V4p5XQcx8xI/ygXRhxHDH4XPd7D7pOMl0PD2GdTjRQVdxauXsIoSHSLlw03CNw6sWsAqBrnc5P8oxdWRXI3K5efmv8rfY/ypjEHk3/AGhFjxo8c3rKk0L0V3dPYfwkcRxotcWtJLvp77prkdDVWq0GHOAPUwuFYZssyYmBf3I0VU7AVq5FSplHKZJg/ZFrcNqFuUVSAYkARmA0m6vGPlhj+jOMx1NgBJBkxY+6aoYQ1GhzDLSqEfhzXz69E1heG1abYZVI/vqhqNcMSX6XreFu3I9wvGcNYDJeJOupSApVIEVSHXvAIv0XvgVd6kz0H0UdeTTFeEWIpUW/qd0EALjiGD4abf8AV5vuq40KgEB/0S9bDVSf+plHQX9U1/YdFwcW9xDS8NZvYwPRoUMQ0NA8weDyG42IOiqDTqt/7s23aFCkawF3NPdsfZXZLbGHYJhuA5nVpj6aJbinDnOFnlzYHl7c+ai44g/MwehQG4avJBqnoYEKouubF/gF9ZuQU6tMMiPM1kTGknVP0XUy0HMHcidkrWwDyPjzHrooUOCAiHm/ST/wtJTTXY0n4RPGNpkSC2fuq+rANjbTn6pmrwLLdryPQH2SGEoipILSQ2ZOk9+acZcdmbTuqPS0NMhzT9UaljKrR8TP/WITPD6cnJSbfmRYehF1dVsA/LBZe21jz0RKasa0nRnWY1xaS4umZlp+l9AmcNiabn6kTq0+aTGuqFisFUdUytY6dJDSW352TmG4TWpAZcpIO4gAbotAoSG34Vhp/NBuDeQka+LHhggw4WgH6lROExTWuEtc0zIkk32S/BqAzGnUpkEj26SoSpXZLTGcRFWmNDGhvEfylMBQ8N3hl7Xl0EATYdSrapwD9LsrdhyR6nBKtOlnZTDzNnOFvdUpWqQKBF2HbJu/3K5IfmMd+ln0XqnCRWD9lfhYb5paba3nsjjiVOoC1xI6aSqbC8M8QEMcGuMn4pFh10VnwTgBa9r6+UsBBs7XvKKj22aaelKXRcUeEeI39LAPM8kgRy6qqr8TdSe5uHqDwsoAdFxzgxOspv8AF+OqOeG03sFKPKxp+pCzTcLWdDW5ROgBF0Q57NNR4/xRPEPymX1HX1ltzPdeYepTcCR4pM2IEfsrClwfFExlaepT7eA1zM1KbBykfsVTkkYYS/BbhgLWOLGFs7uM97JjBtzf1nWI5kxA5BNYb8PhoAOIgDZoJTzOG0Rq+o+0RED2JWMpotQfkDS4hTy5swjuvBxVxP8ATpZ7i87blP0cFQAgUZ7kfwrfCOA+GiwRpMlYOUSsfZT5cTUb5W0mTsZmP2XuH4A5zR4pbmB1bPstJTzzMNb2A3TIL+Z/vssXq10VgiqGBdENabaWMIdHg9YuJcGtb8vPrMq4LzuT7qLtdfqp3RtIRHBzu5vuFCtw5rWlxe2wJ15JKni3fmahM5BIA7WT+Hwbnl7nk5XfC0/Krc67BUKcIfSrAwSI2LSm/Ca18Xyx8Ub8oJTVGhTpgCw7kKHFawZTLsoI6xvpqpepzwPpA6VBpIM+U2BAABO4Eo54e3XzEcrCFS8L4g5zTTqNbzBG/KCnqDHCpnzme+vSFcpxjx5BTi1yFfw8R8E9z/wgtwLARmpiN/M5P4yq4xkIb+onzew2S7XkC7s3ObSoetS4YOSA1qTCP6dJu13EnvZK4qk8RlYzqcqsmVxpv2U31CBo70BJUb82yLYvSw5d8LWz/wCo/hFbQduB6AfwpMkCRLd7790/QqZxO6rckzROyqr4V+oP2/hUVJ7HVCG1CKgsWnyn2WyqsEEb9VWYfgtIHO9jTU1zCfTUq46lXZDi2+CpxfjtafDzOdtf7qt4Liq76rhiKtak0zJaAQ0xa52Wlx/E6dOqymZl+hiQE5Ww3lIblJIgzae61hr49oWLbqzE08LWFSpUoYweHM5j8wm8iLarQcLx/i6VPMNRIPvyXY7hT/CeylTY0uBFlleC/hDFUqmY1QwDlNxOi1lqKabugeUejaYslrfkcdpDTfZVGHxlXOW1cM2P/JlLB7gq0dh2ujMwSDI5zzTAqP3EjquXexJzd8lfXxuGFnN9GuP7qDsZRe40prNgAgkyIP6eSJicJSeZdSYTzKjSwFNjswBnvK0Wukg3KAO4IJ/67/8AZ/yuT/5jv7LlP2gziY3wm/pafRdR4cTMvmn+k6T0R2tRmjMAOS2bKjwU+M4DPmY70Onuqx/CHA3cJ2gwf2K1YpiQSTbaTHtuoYySBkDcw0lCm0RKF8mYfiXUmls1SdpBv0lE4Xjqhu4ObFzmlXONwtSqwDMGv2ImEvhuDYlrHEOFSNh8UHutM017JqV8BcPxunmymZ+notDgageJERsshipa3z0nEjnYo+B4iWBuZ+WxMNPw30hZSjkuCovnkteL8cdRxDKQZYgEnnOwWuw72kAhYzD4vDznIJfzN0pxbixqkCm/w287ifRTLSySSNOFyb3iXEjTYAwNL3GAeVtSlnY/Evb5OxAAESNZOqxlbiAp0m+cPeecx6yjYfj8NOdrZ0Pmd9BMJR0KRonF9sbxLqjWiaxfUBg02ze/Mo541DmB7DngWzfsshxbGvq187CIMaHSNpOqtKmN8rTmBeBEb21219Vo9FGTjzwbfAV6TZM+c6iCPQTqg8ZxNd1Mfl2kOPOBblcrP4Tiri1paxsakkyZ3PRe1PxUxlnmDfSSFlLSadoqTSRbYThT6jGis92YToZj1Vli8ADSyEZ+jnEetlQYX8V03EZX+67if4jMGHa2sdFDhNsnKKXBaYThzKbHQwufBiZ9ImF5wuvU83jMaImNv/ipML+IS1kOfJOhJukuIfinymWzYjUXnoFS0ZSdNEOaL6v+ImVKjadE+aYOWCJ7lOf4jUpCajQ7MQGtET1Mr5hw0Mo1RUc0u+YCTrtpyWjH4qNv6cumZuRA9VpP4yXESc/0+htxjA0E+WYsbXOy9q8Spt+J7RzMhZPDcao4hkOgOGvQ9F5WbTewtLGEGxIdEjtssFoc8m8Va7HOM/i7DtFnZxMOAnTYyEpR/FbyM7GeQEyIJIEeX6wqhxo0wWmnTLPQuHr/AHqqoYZ8FzH5aWaS5rvMANuq6oaECJJp9n0rhv4jbWYWkNp1cpIzGATFhJVDw/jWJZWAxUBhFiIcDOhaW2jVV2HxdJ5/pg1M1nZ8pNo56Dsn8Ph2sIgEN/RDSI7zKNuCtUUk5KzTeHTcQ/KwnUGBPuiUq7o8wj1WWpVXseS1pLSdLADsJsrdtYwuWcMexW0Wn5hDxWMOU5ZJ5TCSD12YLKxZNlPhKeID3y54DtSSCY2HRS/EPGX0qYyBxO7hsOasq+LYz4iL7b+yEw0qgIbBG4/4Wymu2iPRTcA/EgqDLUMkbxrKssV+IKNIw51+QXtLh1Nnwta3sAk8f+H6NQ5nAgjcEym3pSfJDtKhv/8AS0P83+0rlkHY2mCRmda2h29FyezAmy1nqvWVIQphEDyFuqZ1z4YbxuanmQQ8KUwpZFhRVhe/4p4cnNl5nol3CdEliHEkjLm6f/VKimNWugHE+LnFObTD7C9227yh4zBNpUrNa55Ny2fh5mUqGV3OkBrYFgDbporfCUy2STLiInl2W9qKFd3ZSGqHAwDO8WXeCBlmfXdXtHCt11K6vwym8yRB6GEZoSRWihQIuXT3QGYGiXDM9/SSrY8JpgWkeqF/hI/U76JKS8MdAH8GpBwGdwB0bt7rzEcEdBNN09LfdNvwhPwuu34ZXNFYSTB/fshP2N0Z+pSxFNuUN15GSoYDB1XGaoMdf7lW7sA51QVX68g429AouDA7zSzlvfci60zMnATPCXGQHSI2EfUoX5JzHtpeJBd/ln6rQ0aILTkeSDeeSRry2s0AZiYklunqkpsHCkDb+Hi7Ws4ieQ2TOF4KxtjnPUnVWwtt6LnuOw7qM5BggA4XRgeXTS6ieD0pkZvQmEy7UXQn5i4RYDXqpyY2kBPCKexcOxXHhjYLZdB6/unA4r2SlmxlK/gDb5XOE9ZURwmq0ZWuBbuDN1dly6VS1GKirweBdSILWNDtyCb+6tqGJfPmYB2MyuzrnFS5WaR1MehDGYyuA8taYERHVG4VxGsQJpmOZITBbIUmCBCJNNdCk03YgTijVLpcQTIAIAHLfRPv4pXyjyZXaEfYzK6pig0EmwCUoYmlX3c6LwSljfNEMVa3FVXGWh0SMxiRa0FWFKhUoMLyIIALo1jvup1Mb4LZpMbzI/fVCHGfGaWvOUbEGAeibTfjgEkiFP8AEXlnnpI/hNjjZLC/KD+m4E++qyPGqb2uF25NoN1WYjjb8pZPw6WC1Xx0+kS5tGk//QVP/DR/2rlkxxx3L6Bctfrk5M+gmi7cR1RaYZF3D2Wc4xxY02jUkm06dUlh+PlxItpYDcrGMG1aOuWqr6NXIJsZUKtW6yOFxVV1QGXC60j3ARmMSlONGOVjBepGoNDdApGdN1IiOSzHbPQwDRSHdeBcWjmgXLJweiIHFKVKrG/E4DuUWjUa4S0yOYRTGg7nFRLiuD+qI2vHI9wg0SQDKp6I3jtOrB6GPoovewtJAdI2kX9EDWmn0wRKpuJVQ18uYI+U9Vfuw9NzQXZjN9Yj21QvCoSN40uJ6pqVDlpcdlRwWo6+YQTckbjbsp4zjIp1cpEg7jmrui6k2SGEze8IZrMmRTp+on2Tck/BLhS7IMeTe0WjmuL9brqnEakw1jdDBhsAoeHxVQjz5Z6AR9kieCWfYxK8NNxcDNuQ+6zvFW4h7xkBgSJtvqEShxN9AZXlzifYRoqw44M75NGJUoPJJ4fGGo0EFe1GzqXAAyL6rOgY1lK7KUPxIXpKGh1YSFI0v7lBJXFyKDFDDKM/MB3KkKAPztHv/CR8ReGsqUTRJHvF6DHMLPEbfkDsk+E0aVJl3eoH8qu49xB7T5RaDJVDT4iXeXXoumOm3EiU0n0bWrUoVGOh7u4hZx1BuWHOcAJuL9kLwmhrnNdJi4GyWw2IMpxhXRnKVjwfTfAe5xAsCRf6IOO4XTpPBa8kmNIIvdHwNNjicwIGynj8CXXBYB6z6J5UxJMX/K0jefsuQPCH9krk/wDRUy34jRc9pFj0yyq3A8LcDIaGkLQOP9/deNcsFqNI2cbAUqLgZK7FUi60GecpqVIGyzy8g0geGBa2DsqXj1aoXCJDRym/dXvid1wPMojOndCaVUUHB8dVkNAcW7yP3Wh8WNV6wckOtVAIBiTonKWT4GlSMzx8kvzNM6WvspcJ4m6lIMkESBcAfRaN5H6R7LOcVqPJOVpy6+q3i01iRJVyi0pfiIE3bCZxvFC1oLAHTtKzeCa17STY8kHC4gh+V9xyQ9NWGbSNJSxJc4OBAJu4T9la+NuLrN1G5Lsgz7BEpcRc1sOy5vp2WbjfRSm4lpxDihDZGukfeFTMxzmiSw3FjdenGucIgTdV+LqVw3K6S1OEPApSy5NFw3iJdvIGp5Juri6Ugm7tRCxdDHupjK0a89Vz8U4GXTP93T2ObROfBtcFj6byQ2x5GxTjWbyViKeMcKgeDctg/wAlabh2KLmyfuPdZz02i4SsbNM5iS62w5FI4k1HO8gaQNSUahxNjnZZvpPVNmkdio5QyLDAgjbZLYvF+HBJGXSOqNUBy6ZiPqkMZw7xgC7M3mE41fIm2O4fHsqfCbpf/Ez4mVrSRpN0Ph3Cm0tCT3TjacGwsm6T4FyMSSf7+y8pTfMZ/hRpiN1KOUKCj1yVxExZMuSOMqENMAkqovkMil4nhy6b6qno8PqNNtJ1T1euXTPtyQ2VXC4Pp13XXGTSMm7Z5SwxANu6JRoPa7SGnYogaXCTEyjF0CxzEbHcd5RnfAj3ITcOGWdFYPxzGMkgE7AXVJVxYcILWt7TdAygXBtuFFDyHDx0/pC5V/gD/N9Vy0qIrZqabvRevrxJOgS+bRArlxsDAXJRs2dQ4g6ofLAHunfzbQBmddVFPDeGJmeiBT4a+qS4OHO5O3QBarTTZDtGjp4hp0IU/GHNVeGpFszE7wqrjeIcIIJgbKFp26Hk6LupxYgkAeUaful69cvAvl3WbZjnE5ZMnco1LEPabnVa7VGb1GaMYiBBcI9UpjxIzNdJ5qnxGOLZzeYbJylXJph8kTqLIwa5KUuATBBu2QpPoNMOAIPSyqMW52d0OMd1KjXJaRJBG62em+7IbXRfUcS0CHGT7RKjiGMO8jlP0lZ3xiZlSwld2YGZBMQp2X2Ny4LnxGzFx0lMVMY0tiD0idF692UAwL3EduqADJMCOayYqaE6lEycjvQ6qLaOYgaO3lWeFa1s5xm7aqeONNtPOxpBsrU+aChSiGNd5jfn/wAJ0U3OB8J19yLSORSNHECpOds/RDxFUMLQzNfmUnFt+wTofwmHdSId8w1DrfXdaTAYl7gc3oRyWXzEgSf3v6q34VOkmOSy1OVyXDsvZ3XZ+SCTCj1WBowtSoAhDEAjMLqDxzv0XjbWAATEGbUKKClfEhFpVEmAcINamDfkiZoXOUZNA+EVGM4XTeZ0PMKvPATs+B2utBUYNUAu7reOo64FSM6/grmnyvP7eqiOFVCbPaY+iusWwwb7Kg8MkzmIOkgkepW0ZNomSSGRwU/9x4toQgV8MGmGnMfRDx9V27iQBokDiTIVxUiG0ui0/K1On+4Lkj+cK5V/MMk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4050" name="Picture 18" descr="http://www.portaldesalta.gov.ar/fot2009/acambco1.jpg"/>
          <p:cNvPicPr>
            <a:picLocks noChangeAspect="1" noChangeArrowheads="1"/>
          </p:cNvPicPr>
          <p:nvPr/>
        </p:nvPicPr>
        <p:blipFill>
          <a:blip r:embed="rId9" cstate="print"/>
          <a:srcRect/>
          <a:stretch>
            <a:fillRect/>
          </a:stretch>
        </p:blipFill>
        <p:spPr bwMode="auto">
          <a:xfrm>
            <a:off x="179512" y="1196752"/>
            <a:ext cx="2506085" cy="150489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578600" y="44450"/>
            <a:ext cx="2457450" cy="706438"/>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HIPÓTESIS</a:t>
            </a:r>
            <a:endParaRPr lang="es-EC" sz="2800" dirty="0" smtClean="0">
              <a:solidFill>
                <a:srgbClr val="2230B8"/>
              </a:solidFill>
            </a:endParaRPr>
          </a:p>
        </p:txBody>
      </p:sp>
      <p:sp>
        <p:nvSpPr>
          <p:cNvPr id="11267" name="4 CuadroTexto"/>
          <p:cNvSpPr txBox="1">
            <a:spLocks noChangeArrowheads="1"/>
          </p:cNvSpPr>
          <p:nvPr/>
        </p:nvSpPr>
        <p:spPr bwMode="auto">
          <a:xfrm>
            <a:off x="395288" y="2117725"/>
            <a:ext cx="8280400" cy="1815882"/>
          </a:xfrm>
          <a:prstGeom prst="rect">
            <a:avLst/>
          </a:prstGeom>
          <a:noFill/>
          <a:ln w="9525">
            <a:noFill/>
            <a:miter lim="800000"/>
            <a:headEnd/>
            <a:tailEnd/>
          </a:ln>
        </p:spPr>
        <p:txBody>
          <a:bodyPr>
            <a:spAutoFit/>
          </a:bodyPr>
          <a:lstStyle/>
          <a:p>
            <a:pPr algn="ctr"/>
            <a:r>
              <a:rPr lang="es-EC" sz="2800" dirty="0"/>
              <a:t>Existe diferencia significativa de la concentración de metales pesados en la miel de abeja entre las zonas contaminadas (urbanas) y no contaminadas (rurales) de la provincia de Pichincha.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421438" y="44450"/>
            <a:ext cx="2614612" cy="825500"/>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OBJETIVOS</a:t>
            </a:r>
            <a:endParaRPr lang="es-EC" sz="2800" dirty="0" smtClean="0">
              <a:solidFill>
                <a:srgbClr val="2230B8"/>
              </a:solidFill>
            </a:endParaRPr>
          </a:p>
        </p:txBody>
      </p:sp>
      <p:sp>
        <p:nvSpPr>
          <p:cNvPr id="12291" name="7 CuadroTexto"/>
          <p:cNvSpPr txBox="1">
            <a:spLocks noChangeArrowheads="1"/>
          </p:cNvSpPr>
          <p:nvPr/>
        </p:nvSpPr>
        <p:spPr bwMode="auto">
          <a:xfrm>
            <a:off x="250825" y="1806575"/>
            <a:ext cx="8785225" cy="1200329"/>
          </a:xfrm>
          <a:prstGeom prst="rect">
            <a:avLst/>
          </a:prstGeom>
          <a:noFill/>
          <a:ln w="9525">
            <a:noFill/>
            <a:miter lim="800000"/>
            <a:headEnd/>
            <a:tailEnd/>
          </a:ln>
        </p:spPr>
        <p:txBody>
          <a:bodyPr>
            <a:spAutoFit/>
          </a:bodyPr>
          <a:lstStyle/>
          <a:p>
            <a:pPr algn="just"/>
            <a:r>
              <a:rPr kumimoji="0" lang="es-EC" sz="2400" b="0" i="0" u="none" strike="noStrike" cap="none" normalizeH="0" baseline="0" dirty="0" smtClean="0" bmk="">
                <a:ln>
                  <a:noFill/>
                </a:ln>
                <a:solidFill>
                  <a:schemeClr val="tx1"/>
                </a:solidFill>
                <a:effectLst/>
                <a:latin typeface="+mj-lt"/>
                <a:ea typeface="Calibri" pitchFamily="34" charset="0"/>
                <a:cs typeface="Times New Roman" pitchFamily="18" charset="0"/>
              </a:rPr>
              <a:t>Determinación de metales pesados en miel de abeja para su evaluación como indicador ambiental en zonas contaminadas, en la provincia de Pichincha-Ecuador.</a:t>
            </a:r>
            <a:endParaRPr lang="es-EC" sz="2400" dirty="0">
              <a:latin typeface="+mj-lt"/>
            </a:endParaRPr>
          </a:p>
        </p:txBody>
      </p:sp>
      <p:pic>
        <p:nvPicPr>
          <p:cNvPr id="12293" name="17 Imagen"/>
          <p:cNvPicPr>
            <a:picLocks noChangeAspect="1" noChangeArrowheads="1"/>
          </p:cNvPicPr>
          <p:nvPr/>
        </p:nvPicPr>
        <p:blipFill>
          <a:blip r:embed="rId2" cstate="print"/>
          <a:srcRect/>
          <a:stretch>
            <a:fillRect/>
          </a:stretch>
        </p:blipFill>
        <p:spPr bwMode="auto">
          <a:xfrm>
            <a:off x="6072188" y="5929313"/>
            <a:ext cx="2870200" cy="703262"/>
          </a:xfrm>
          <a:prstGeom prst="rect">
            <a:avLst/>
          </a:prstGeom>
          <a:noFill/>
          <a:ln w="9525">
            <a:noFill/>
            <a:miter lim="800000"/>
            <a:headEnd/>
            <a:tailEnd/>
          </a:ln>
        </p:spPr>
      </p:pic>
      <p:sp>
        <p:nvSpPr>
          <p:cNvPr id="3" name="2 CuadroTexto"/>
          <p:cNvSpPr txBox="1"/>
          <p:nvPr/>
        </p:nvSpPr>
        <p:spPr>
          <a:xfrm>
            <a:off x="395536" y="1196752"/>
            <a:ext cx="2880320" cy="523220"/>
          </a:xfrm>
          <a:prstGeom prst="rect">
            <a:avLst/>
          </a:prstGeom>
          <a:noFill/>
        </p:spPr>
        <p:txBody>
          <a:bodyPr>
            <a:spAutoFit/>
          </a:bodyPr>
          <a:lstStyle/>
          <a:p>
            <a:pPr>
              <a:defRPr/>
            </a:pPr>
            <a:r>
              <a:rPr lang="es-EC" sz="2800" b="1" dirty="0" smtClean="0">
                <a:ln w="11430"/>
                <a:solidFill>
                  <a:srgbClr val="33CC33"/>
                </a:solidFill>
                <a:effectLst>
                  <a:glow rad="63500">
                    <a:srgbClr val="DEC0DA">
                      <a:alpha val="40000"/>
                    </a:srgbClr>
                  </a:glow>
                </a:effectLst>
              </a:rPr>
              <a:t>General:</a:t>
            </a:r>
            <a:endParaRPr lang="es-EC" sz="28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pic>
        <p:nvPicPr>
          <p:cNvPr id="43010" name="Picture 2" descr="http://static.blogo.it/ecologiablog/abejas.jpg"/>
          <p:cNvPicPr>
            <a:picLocks noChangeAspect="1" noChangeArrowheads="1"/>
          </p:cNvPicPr>
          <p:nvPr/>
        </p:nvPicPr>
        <p:blipFill>
          <a:blip r:embed="rId3" cstate="print"/>
          <a:srcRect/>
          <a:stretch>
            <a:fillRect/>
          </a:stretch>
        </p:blipFill>
        <p:spPr bwMode="auto">
          <a:xfrm>
            <a:off x="1043608" y="3068960"/>
            <a:ext cx="4114800" cy="30861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738809"/>
            <a:ext cx="8785225" cy="3600986"/>
          </a:xfrm>
          <a:prstGeom prst="rect">
            <a:avLst/>
          </a:prstGeom>
          <a:noFill/>
        </p:spPr>
        <p:txBody>
          <a:bodyPr>
            <a:spAutoFit/>
          </a:bodyPr>
          <a:lstStyle/>
          <a:p>
            <a:pPr lvl="0" algn="just">
              <a:buFont typeface="Arial" pitchFamily="34" charset="0"/>
              <a:buChar char="•"/>
            </a:pPr>
            <a:r>
              <a:rPr lang="es-EC" sz="2000" dirty="0">
                <a:latin typeface="+mj-lt"/>
              </a:rPr>
              <a:t>Muestrear la miel de abeja en zonas contaminadas y en zonas con baja contaminación en la provincia de Pichincha</a:t>
            </a:r>
            <a:r>
              <a:rPr lang="es-EC" sz="2000" dirty="0" smtClean="0">
                <a:latin typeface="+mj-lt"/>
              </a:rPr>
              <a:t>.</a:t>
            </a:r>
          </a:p>
          <a:p>
            <a:pPr lvl="0" algn="just">
              <a:buFont typeface="Arial" pitchFamily="34" charset="0"/>
              <a:buChar char="•"/>
            </a:pPr>
            <a:endParaRPr lang="es-EC" sz="2000" dirty="0">
              <a:latin typeface="+mj-lt"/>
            </a:endParaRPr>
          </a:p>
          <a:p>
            <a:pPr lvl="0" algn="just">
              <a:buFont typeface="Arial" pitchFamily="34" charset="0"/>
              <a:buChar char="•"/>
            </a:pPr>
            <a:r>
              <a:rPr lang="es-EC" sz="2000" dirty="0">
                <a:latin typeface="+mj-lt"/>
              </a:rPr>
              <a:t>Evaluar la calidad de la miel de abeja mediante análisis de: acidez, azúcares, metales pesados, residuos de antibióticos, humedad, índice de diastasa, de </a:t>
            </a:r>
            <a:r>
              <a:rPr lang="es-EC" sz="2000" dirty="0" err="1">
                <a:latin typeface="+mj-lt"/>
              </a:rPr>
              <a:t>hidrometilfurfural</a:t>
            </a:r>
            <a:r>
              <a:rPr lang="es-EC" sz="2000" dirty="0" smtClean="0">
                <a:latin typeface="+mj-lt"/>
              </a:rPr>
              <a:t>.</a:t>
            </a:r>
          </a:p>
          <a:p>
            <a:pPr lvl="0" algn="just">
              <a:buFont typeface="Arial" pitchFamily="34" charset="0"/>
              <a:buChar char="•"/>
            </a:pPr>
            <a:endParaRPr lang="es-EC" sz="2000" dirty="0">
              <a:latin typeface="+mj-lt"/>
            </a:endParaRPr>
          </a:p>
          <a:p>
            <a:pPr lvl="0" algn="just">
              <a:buFont typeface="Arial" pitchFamily="34" charset="0"/>
              <a:buChar char="•"/>
            </a:pPr>
            <a:r>
              <a:rPr lang="es-EC" sz="2000" dirty="0">
                <a:latin typeface="+mj-lt"/>
              </a:rPr>
              <a:t>Evaluar la miel de abeja como indicador ambiental mediante cuantificación de metales pesados utilizando espectrofotometría de absorción atómica.</a:t>
            </a:r>
          </a:p>
          <a:p>
            <a:pPr algn="just"/>
            <a:r>
              <a:rPr lang="es-EC" sz="2400" dirty="0">
                <a:latin typeface="+mj-lt"/>
              </a:rPr>
              <a:t> </a:t>
            </a:r>
          </a:p>
          <a:p>
            <a:pPr lvl="2" algn="just" eaLnBrk="0" fontAlgn="base" hangingPunct="0">
              <a:spcBef>
                <a:spcPct val="0"/>
              </a:spcBef>
              <a:spcAft>
                <a:spcPct val="0"/>
              </a:spcAft>
            </a:pPr>
            <a:endParaRPr kumimoji="0" lang="es-EC" sz="2400" b="0" i="0" u="none" strike="noStrike" cap="none" normalizeH="0" baseline="0" dirty="0" smtClean="0">
              <a:ln>
                <a:noFill/>
              </a:ln>
              <a:solidFill>
                <a:schemeClr val="tx1"/>
              </a:solidFill>
              <a:effectLst/>
              <a:latin typeface="+mj-lt"/>
              <a:ea typeface="Calibri" pitchFamily="34" charset="0"/>
              <a:cs typeface="Times New Roman" pitchFamily="18" charset="0"/>
            </a:endParaRPr>
          </a:p>
        </p:txBody>
      </p:sp>
      <p:sp>
        <p:nvSpPr>
          <p:cNvPr id="5" name="4 CuadroTexto"/>
          <p:cNvSpPr txBox="1"/>
          <p:nvPr/>
        </p:nvSpPr>
        <p:spPr>
          <a:xfrm>
            <a:off x="144711" y="1052736"/>
            <a:ext cx="2448272" cy="461665"/>
          </a:xfrm>
          <a:prstGeom prst="rect">
            <a:avLst/>
          </a:prstGeom>
          <a:noFill/>
        </p:spPr>
        <p:txBody>
          <a:bodyPr>
            <a:spAutoFit/>
          </a:bodyPr>
          <a:lstStyle/>
          <a:p>
            <a:pPr>
              <a:defRPr/>
            </a:pPr>
            <a:r>
              <a:rPr lang="es-EC" sz="2400" b="1" dirty="0" smtClean="0">
                <a:ln w="11430"/>
                <a:solidFill>
                  <a:srgbClr val="33CC33"/>
                </a:solidFill>
                <a:effectLst>
                  <a:glow rad="63500">
                    <a:srgbClr val="DEC0DA">
                      <a:alpha val="40000"/>
                    </a:srgbClr>
                  </a:glow>
                </a:effectLst>
              </a:rPr>
              <a:t>Específicos:</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2"/>
          <p:cNvSpPr>
            <a:spLocks noGrp="1" noChangeArrowheads="1"/>
          </p:cNvSpPr>
          <p:nvPr>
            <p:ph type="title"/>
          </p:nvPr>
        </p:nvSpPr>
        <p:spPr bwMode="auto">
          <a:xfrm>
            <a:off x="6421438" y="44450"/>
            <a:ext cx="2614612" cy="825500"/>
          </a:xfrm>
          <a:ln>
            <a:miter lim="800000"/>
            <a:headEnd/>
            <a:tailEnd/>
          </a:ln>
        </p:spPr>
        <p:txBody>
          <a:bodyPr vert="horz" wrap="square" lIns="91440" tIns="45720" rIns="91440" bIns="45720" numCol="1" anchor="t" anchorCtr="0" compatLnSpc="1">
            <a:prstTxWarp prst="textNoShape">
              <a:avLst/>
            </a:prstTxWarp>
          </a:bodyPr>
          <a:lstStyle/>
          <a:p>
            <a:pPr lvl="2" eaLnBrk="1" hangingPunct="1">
              <a:defRPr/>
            </a:pPr>
            <a:r>
              <a:rPr lang="es-ES" sz="2800" dirty="0" smtClean="0">
                <a:solidFill>
                  <a:srgbClr val="2230B8"/>
                </a:solidFill>
              </a:rPr>
              <a:t>OBJETIVOS</a:t>
            </a:r>
            <a:endParaRPr lang="es-EC" sz="2800" dirty="0" smtClean="0">
              <a:solidFill>
                <a:srgbClr val="2230B8"/>
              </a:solidFill>
            </a:endParaRPr>
          </a:p>
        </p:txBody>
      </p:sp>
      <p:sp>
        <p:nvSpPr>
          <p:cNvPr id="14338" name="AutoShape 2" descr="Resultado de imagen para espectrofotometría de absorción atóm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4340" name="AutoShape 4" descr="Resultado de imagen para espectrofotometría de absorción atóm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4342" name="Picture 6" descr="https://materialesdeingenieriacecar.files.wordpress.com/2012/02/t_geoquimica3.gif"/>
          <p:cNvPicPr>
            <a:picLocks noChangeAspect="1" noChangeArrowheads="1"/>
          </p:cNvPicPr>
          <p:nvPr/>
        </p:nvPicPr>
        <p:blipFill>
          <a:blip r:embed="rId2" cstate="print"/>
          <a:srcRect/>
          <a:stretch>
            <a:fillRect/>
          </a:stretch>
        </p:blipFill>
        <p:spPr bwMode="auto">
          <a:xfrm>
            <a:off x="2915816" y="4917384"/>
            <a:ext cx="2520280" cy="1940616"/>
          </a:xfrm>
          <a:prstGeom prst="rect">
            <a:avLst/>
          </a:prstGeom>
          <a:noFill/>
        </p:spPr>
      </p:pic>
      <p:pic>
        <p:nvPicPr>
          <p:cNvPr id="14344" name="Picture 8" descr="http://thumbs.dreamstime.com/x/el-raspar-de-exceso-de-miel-en-colmena-comercial-55238733.jpg"/>
          <p:cNvPicPr>
            <a:picLocks noChangeAspect="1" noChangeArrowheads="1"/>
          </p:cNvPicPr>
          <p:nvPr/>
        </p:nvPicPr>
        <p:blipFill>
          <a:blip r:embed="rId3" cstate="print"/>
          <a:srcRect/>
          <a:stretch>
            <a:fillRect/>
          </a:stretch>
        </p:blipFill>
        <p:spPr bwMode="auto">
          <a:xfrm>
            <a:off x="-1" y="4941169"/>
            <a:ext cx="2871659" cy="1916832"/>
          </a:xfrm>
          <a:prstGeom prst="rect">
            <a:avLst/>
          </a:prstGeom>
          <a:noFill/>
        </p:spPr>
      </p:pic>
      <p:pic>
        <p:nvPicPr>
          <p:cNvPr id="11" name="17 Imagen"/>
          <p:cNvPicPr>
            <a:picLocks noChangeAspect="1" noChangeArrowheads="1"/>
          </p:cNvPicPr>
          <p:nvPr/>
        </p:nvPicPr>
        <p:blipFill>
          <a:blip r:embed="rId4" cstate="print"/>
          <a:srcRect/>
          <a:stretch>
            <a:fillRect/>
          </a:stretch>
        </p:blipFill>
        <p:spPr bwMode="auto">
          <a:xfrm>
            <a:off x="6072188" y="5929313"/>
            <a:ext cx="2870200" cy="70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6169</TotalTime>
  <Words>1542</Words>
  <Application>Microsoft Office PowerPoint</Application>
  <PresentationFormat>Presentación en pantalla (4:3)</PresentationFormat>
  <Paragraphs>180</Paragraphs>
  <Slides>31</Slides>
  <Notes>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Tema de Office</vt:lpstr>
      <vt:lpstr>CorelDRAW</vt:lpstr>
      <vt:lpstr>Diapositiva 1</vt:lpstr>
      <vt:lpstr>JUSTIFICACIÓN</vt:lpstr>
      <vt:lpstr>INTRODUCCIÓN</vt:lpstr>
      <vt:lpstr>INTRODUCCIÓN</vt:lpstr>
      <vt:lpstr>INTRODUCCIÓN</vt:lpstr>
      <vt:lpstr>INTRODUCCIÓN</vt:lpstr>
      <vt:lpstr>HIPÓTESIS</vt:lpstr>
      <vt:lpstr>OBJETIVOS</vt:lpstr>
      <vt:lpstr>OBJETIVOS</vt:lpstr>
      <vt:lpstr>METODOLOGÍA</vt:lpstr>
      <vt:lpstr>METODOLOGÍA</vt:lpstr>
      <vt:lpstr>METODOLOGÍA</vt:lpstr>
      <vt:lpstr>METODOLOGÍA</vt:lpstr>
      <vt:lpstr>METODOLOGÍA</vt:lpstr>
      <vt:lpstr>RESULTADOS</vt:lpstr>
      <vt:lpstr>Diapositiva 16</vt:lpstr>
      <vt:lpstr>Diapositiva 17</vt:lpstr>
      <vt:lpstr>Diapositiva 18</vt:lpstr>
      <vt:lpstr>MIEL DE ABEJA Y CONTROL DE CALIDAD</vt:lpstr>
      <vt:lpstr>Diapositiva 20</vt:lpstr>
      <vt:lpstr>Diapositiva 21</vt:lpstr>
      <vt:lpstr>Diapositiva 22</vt:lpstr>
      <vt:lpstr>Diapositiva 23</vt:lpstr>
      <vt:lpstr>Diapositiva 24</vt:lpstr>
      <vt:lpstr>Diapositiva 25</vt:lpstr>
      <vt:lpstr>CONCLUSIONES</vt:lpstr>
      <vt:lpstr>CONCLUSIONES</vt:lpstr>
      <vt:lpstr>RECOMENDACIONES</vt:lpstr>
      <vt:lpstr>RECOMENDACIONES</vt:lpstr>
      <vt:lpstr>AGRADECIMIENTOS</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25</cp:revision>
  <dcterms:created xsi:type="dcterms:W3CDTF">2015-07-06T22:57:08Z</dcterms:created>
  <dcterms:modified xsi:type="dcterms:W3CDTF">2015-08-04T15:43:15Z</dcterms:modified>
</cp:coreProperties>
</file>