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708" r:id="rId1"/>
  </p:sldMasterIdLst>
  <p:notesMasterIdLst>
    <p:notesMasterId r:id="rId26"/>
  </p:notesMasterIdLst>
  <p:sldIdLst>
    <p:sldId id="266" r:id="rId2"/>
    <p:sldId id="267" r:id="rId3"/>
    <p:sldId id="258" r:id="rId4"/>
    <p:sldId id="277" r:id="rId5"/>
    <p:sldId id="278" r:id="rId6"/>
    <p:sldId id="342" r:id="rId7"/>
    <p:sldId id="395" r:id="rId8"/>
    <p:sldId id="345" r:id="rId9"/>
    <p:sldId id="377" r:id="rId10"/>
    <p:sldId id="294" r:id="rId11"/>
    <p:sldId id="396" r:id="rId12"/>
    <p:sldId id="394" r:id="rId13"/>
    <p:sldId id="393" r:id="rId14"/>
    <p:sldId id="349" r:id="rId15"/>
    <p:sldId id="353" r:id="rId16"/>
    <p:sldId id="388" r:id="rId17"/>
    <p:sldId id="352" r:id="rId18"/>
    <p:sldId id="383" r:id="rId19"/>
    <p:sldId id="389" r:id="rId20"/>
    <p:sldId id="391" r:id="rId21"/>
    <p:sldId id="368" r:id="rId22"/>
    <p:sldId id="390" r:id="rId23"/>
    <p:sldId id="369" r:id="rId24"/>
    <p:sldId id="372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9" autoAdjust="0"/>
    <p:restoredTop sz="97869" autoAdjust="0"/>
  </p:normalViewPr>
  <p:slideViewPr>
    <p:cSldViewPr>
      <p:cViewPr varScale="1">
        <p:scale>
          <a:sx n="45" d="100"/>
          <a:sy n="45" d="100"/>
        </p:scale>
        <p:origin x="-116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C0056-A294-4643-A8C7-CB230247EACC}" type="doc">
      <dgm:prSet loTypeId="urn:microsoft.com/office/officeart/2005/8/layout/pyramid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B70221F-7A57-4FDC-8B32-311A955E47DA}">
      <dgm:prSet phldrT="[Texto]" custT="1"/>
      <dgm:spPr/>
      <dgm:t>
        <a:bodyPr/>
        <a:lstStyle/>
        <a:p>
          <a:pPr algn="just"/>
          <a:r>
            <a:rPr lang="es-EC" sz="1100" dirty="0" smtClean="0"/>
            <a:t>Describir la situación actual de la gestión de riesgos en la Seguridad de la Información</a:t>
          </a:r>
          <a:endParaRPr lang="en-US" sz="1100" dirty="0"/>
        </a:p>
      </dgm:t>
    </dgm:pt>
    <dgm:pt modelId="{1C167102-27AA-4A68-B221-C679ABE93122}" type="parTrans" cxnId="{73C5BA7F-24BF-4D91-B55C-84C9E64537D1}">
      <dgm:prSet/>
      <dgm:spPr/>
      <dgm:t>
        <a:bodyPr/>
        <a:lstStyle/>
        <a:p>
          <a:pPr algn="just"/>
          <a:endParaRPr lang="en-US"/>
        </a:p>
      </dgm:t>
    </dgm:pt>
    <dgm:pt modelId="{2D363CEC-D463-4EC8-A0E5-BED71F98D84C}" type="sibTrans" cxnId="{73C5BA7F-24BF-4D91-B55C-84C9E64537D1}">
      <dgm:prSet/>
      <dgm:spPr/>
      <dgm:t>
        <a:bodyPr/>
        <a:lstStyle/>
        <a:p>
          <a:pPr algn="just"/>
          <a:endParaRPr lang="en-US"/>
        </a:p>
      </dgm:t>
    </dgm:pt>
    <dgm:pt modelId="{95FBFE64-BC77-4B67-BD53-9DAC79BCCAD5}">
      <dgm:prSet phldrT="[Texto]"/>
      <dgm:spPr/>
      <dgm:t>
        <a:bodyPr/>
        <a:lstStyle/>
        <a:p>
          <a:pPr algn="just"/>
          <a:r>
            <a:rPr lang="es-EC" dirty="0" smtClean="0"/>
            <a:t>Describir el estándar ISO/IEC 31000 (ISO, 2009)</a:t>
          </a:r>
          <a:endParaRPr lang="en-US" dirty="0"/>
        </a:p>
      </dgm:t>
    </dgm:pt>
    <dgm:pt modelId="{F83F88F7-03ED-45CF-B6A0-A865D5CEB66D}" type="parTrans" cxnId="{E6934408-A981-4387-BF95-4CDA12B5758B}">
      <dgm:prSet/>
      <dgm:spPr/>
      <dgm:t>
        <a:bodyPr/>
        <a:lstStyle/>
        <a:p>
          <a:pPr algn="just"/>
          <a:endParaRPr lang="en-US"/>
        </a:p>
      </dgm:t>
    </dgm:pt>
    <dgm:pt modelId="{492FCB17-BF7F-40DB-98AD-22A3BF3C0E98}" type="sibTrans" cxnId="{E6934408-A981-4387-BF95-4CDA12B5758B}">
      <dgm:prSet/>
      <dgm:spPr/>
      <dgm:t>
        <a:bodyPr/>
        <a:lstStyle/>
        <a:p>
          <a:pPr algn="just"/>
          <a:endParaRPr lang="en-US"/>
        </a:p>
      </dgm:t>
    </dgm:pt>
    <dgm:pt modelId="{AAF2CF27-23A8-495F-AA93-E17A6B7E79C3}">
      <dgm:prSet phldrT="[Texto]"/>
      <dgm:spPr/>
      <dgm:t>
        <a:bodyPr/>
        <a:lstStyle/>
        <a:p>
          <a:pPr algn="just"/>
          <a:r>
            <a:rPr lang="es-EC" dirty="0" smtClean="0"/>
            <a:t>Describir el estándar ISO/IEC 27005 (ISO,2008)</a:t>
          </a:r>
          <a:endParaRPr lang="en-US" dirty="0"/>
        </a:p>
      </dgm:t>
    </dgm:pt>
    <dgm:pt modelId="{59E2B004-92E2-4FA9-9E27-AC95BD6C6EBD}" type="parTrans" cxnId="{13F30FAF-EE2B-44A2-9D46-50F3A424F501}">
      <dgm:prSet/>
      <dgm:spPr/>
      <dgm:t>
        <a:bodyPr/>
        <a:lstStyle/>
        <a:p>
          <a:pPr algn="just"/>
          <a:endParaRPr lang="en-US"/>
        </a:p>
      </dgm:t>
    </dgm:pt>
    <dgm:pt modelId="{39B09BB8-22E9-4180-939F-ABBF04D83ABF}" type="sibTrans" cxnId="{13F30FAF-EE2B-44A2-9D46-50F3A424F501}">
      <dgm:prSet/>
      <dgm:spPr/>
      <dgm:t>
        <a:bodyPr/>
        <a:lstStyle/>
        <a:p>
          <a:pPr algn="just"/>
          <a:endParaRPr lang="en-US"/>
        </a:p>
      </dgm:t>
    </dgm:pt>
    <dgm:pt modelId="{3DB39941-C2B9-4042-A414-75FCE6F2EAF8}">
      <dgm:prSet phldrT="[Texto]"/>
      <dgm:spPr/>
      <dgm:t>
        <a:bodyPr/>
        <a:lstStyle/>
        <a:p>
          <a:pPr algn="just"/>
          <a:r>
            <a:rPr lang="es-EC" dirty="0" smtClean="0"/>
            <a:t>Realizar el análisis de compatibilidad entre las normas ISO/IEC 31000 (ISO,2009) e ISO/IEC 27005 (ISO, 2008)</a:t>
          </a:r>
          <a:endParaRPr lang="en-US" dirty="0"/>
        </a:p>
      </dgm:t>
    </dgm:pt>
    <dgm:pt modelId="{F1D67B02-F8AC-481E-ADDE-3EC2030BEDA4}" type="parTrans" cxnId="{E6BD9CAE-8C6F-429B-83E8-FC7A09507AC5}">
      <dgm:prSet/>
      <dgm:spPr/>
      <dgm:t>
        <a:bodyPr/>
        <a:lstStyle/>
        <a:p>
          <a:pPr algn="just"/>
          <a:endParaRPr lang="en-US"/>
        </a:p>
      </dgm:t>
    </dgm:pt>
    <dgm:pt modelId="{90F648DD-4918-4E3A-8D28-841F550B11B7}" type="sibTrans" cxnId="{E6BD9CAE-8C6F-429B-83E8-FC7A09507AC5}">
      <dgm:prSet/>
      <dgm:spPr/>
      <dgm:t>
        <a:bodyPr/>
        <a:lstStyle/>
        <a:p>
          <a:pPr algn="just"/>
          <a:endParaRPr lang="en-US"/>
        </a:p>
      </dgm:t>
    </dgm:pt>
    <dgm:pt modelId="{9E92735C-2012-41DF-91EF-E13E12B1E7AA}">
      <dgm:prSet phldrT="[Texto]"/>
      <dgm:spPr/>
      <dgm:t>
        <a:bodyPr/>
        <a:lstStyle/>
        <a:p>
          <a:r>
            <a:rPr lang="es-EC" dirty="0" smtClean="0"/>
            <a:t>Definir el esquema de integración entre las normas ISO/IEC 31000 (ISO, 2009) e  ISO/IEC 27005 (ISO, 2008)</a:t>
          </a:r>
          <a:endParaRPr lang="en-US" dirty="0"/>
        </a:p>
      </dgm:t>
    </dgm:pt>
    <dgm:pt modelId="{DEC223DD-440B-4F8F-8073-88B87E0BEE59}" type="parTrans" cxnId="{D0FD49C0-6093-495B-8A90-A903B4BADF0A}">
      <dgm:prSet/>
      <dgm:spPr/>
      <dgm:t>
        <a:bodyPr/>
        <a:lstStyle/>
        <a:p>
          <a:endParaRPr lang="en-US"/>
        </a:p>
      </dgm:t>
    </dgm:pt>
    <dgm:pt modelId="{10FA7BA2-D3F0-4BBE-8B8B-38C839FF2FBF}" type="sibTrans" cxnId="{D0FD49C0-6093-495B-8A90-A903B4BADF0A}">
      <dgm:prSet/>
      <dgm:spPr/>
      <dgm:t>
        <a:bodyPr/>
        <a:lstStyle/>
        <a:p>
          <a:endParaRPr lang="en-US"/>
        </a:p>
      </dgm:t>
    </dgm:pt>
    <dgm:pt modelId="{9A9B8D7C-C79D-448D-8502-4B19A318F19A}" type="pres">
      <dgm:prSet presAssocID="{E7AC0056-A294-4643-A8C7-CB230247EAC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736B018-D68C-43D9-A6B4-E6A8B0E1D825}" type="pres">
      <dgm:prSet presAssocID="{E7AC0056-A294-4643-A8C7-CB230247EACC}" presName="pyramid" presStyleLbl="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0F2D9D5-8F68-47D5-AD00-4433C4CC7EB3}" type="pres">
      <dgm:prSet presAssocID="{E7AC0056-A294-4643-A8C7-CB230247EACC}" presName="theList" presStyleCnt="0"/>
      <dgm:spPr/>
    </dgm:pt>
    <dgm:pt modelId="{89C2EFFF-F1D4-4BFB-9969-1428CFD54FCF}" type="pres">
      <dgm:prSet presAssocID="{1B70221F-7A57-4FDC-8B32-311A955E47DA}" presName="aNode" presStyleLbl="fgAcc1" presStyleIdx="0" presStyleCnt="5" custScaleY="33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EE522-221A-4C9D-9A66-2F1A4A9877A4}" type="pres">
      <dgm:prSet presAssocID="{1B70221F-7A57-4FDC-8B32-311A955E47DA}" presName="aSpace" presStyleCnt="0"/>
      <dgm:spPr/>
    </dgm:pt>
    <dgm:pt modelId="{929EFD14-1B05-4A76-8353-53F8DBC80EDB}" type="pres">
      <dgm:prSet presAssocID="{95FBFE64-BC77-4B67-BD53-9DAC79BCCAD5}" presName="aNode" presStyleLbl="fgAcc1" presStyleIdx="1" presStyleCnt="5" custScaleY="28812" custLinFactNeighborY="-59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41C9D-C7CC-48B8-B23C-91FBDEE158CF}" type="pres">
      <dgm:prSet presAssocID="{95FBFE64-BC77-4B67-BD53-9DAC79BCCAD5}" presName="aSpace" presStyleCnt="0"/>
      <dgm:spPr/>
    </dgm:pt>
    <dgm:pt modelId="{DED77F30-5574-4DB3-84B4-18CCF866A8D2}" type="pres">
      <dgm:prSet presAssocID="{AAF2CF27-23A8-495F-AA93-E17A6B7E79C3}" presName="aNode" presStyleLbl="fgAcc1" presStyleIdx="2" presStyleCnt="5" custScaleY="21845" custLinFactNeighborX="968" custLinFactNeighborY="-79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3E17D-68E8-4D74-A0B5-E412788A3C77}" type="pres">
      <dgm:prSet presAssocID="{AAF2CF27-23A8-495F-AA93-E17A6B7E79C3}" presName="aSpace" presStyleCnt="0"/>
      <dgm:spPr/>
    </dgm:pt>
    <dgm:pt modelId="{B8F53766-D851-4622-BA0D-8E978DAC0CF3}" type="pres">
      <dgm:prSet presAssocID="{3DB39941-C2B9-4042-A414-75FCE6F2EAF8}" presName="aNode" presStyleLbl="fgAcc1" presStyleIdx="3" presStyleCnt="5" custScaleY="35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BF908-F178-41F1-A004-994A1F9314A8}" type="pres">
      <dgm:prSet presAssocID="{3DB39941-C2B9-4042-A414-75FCE6F2EAF8}" presName="aSpace" presStyleCnt="0"/>
      <dgm:spPr/>
    </dgm:pt>
    <dgm:pt modelId="{AEBBCFDE-CDB1-4A7A-8425-A958E189CB2D}" type="pres">
      <dgm:prSet presAssocID="{9E92735C-2012-41DF-91EF-E13E12B1E7AA}" presName="aNode" presStyleLbl="fgAcc1" presStyleIdx="4" presStyleCnt="5" custScaleY="35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76F2F-4C13-4498-B429-FE49B6CD19FA}" type="pres">
      <dgm:prSet presAssocID="{9E92735C-2012-41DF-91EF-E13E12B1E7AA}" presName="aSpace" presStyleCnt="0"/>
      <dgm:spPr/>
    </dgm:pt>
  </dgm:ptLst>
  <dgm:cxnLst>
    <dgm:cxn modelId="{2EFC3575-0340-4E50-8538-DD8E41A5ACA6}" type="presOf" srcId="{AAF2CF27-23A8-495F-AA93-E17A6B7E79C3}" destId="{DED77F30-5574-4DB3-84B4-18CCF866A8D2}" srcOrd="0" destOrd="0" presId="urn:microsoft.com/office/officeart/2005/8/layout/pyramid2"/>
    <dgm:cxn modelId="{7C1CDD26-2CF6-4E3E-AEF1-D82D72BF3503}" type="presOf" srcId="{3DB39941-C2B9-4042-A414-75FCE6F2EAF8}" destId="{B8F53766-D851-4622-BA0D-8E978DAC0CF3}" srcOrd="0" destOrd="0" presId="urn:microsoft.com/office/officeart/2005/8/layout/pyramid2"/>
    <dgm:cxn modelId="{731FCEB7-5EAA-4D51-B418-CCDC7FF00C87}" type="presOf" srcId="{1B70221F-7A57-4FDC-8B32-311A955E47DA}" destId="{89C2EFFF-F1D4-4BFB-9969-1428CFD54FCF}" srcOrd="0" destOrd="0" presId="urn:microsoft.com/office/officeart/2005/8/layout/pyramid2"/>
    <dgm:cxn modelId="{73C5BA7F-24BF-4D91-B55C-84C9E64537D1}" srcId="{E7AC0056-A294-4643-A8C7-CB230247EACC}" destId="{1B70221F-7A57-4FDC-8B32-311A955E47DA}" srcOrd="0" destOrd="0" parTransId="{1C167102-27AA-4A68-B221-C679ABE93122}" sibTransId="{2D363CEC-D463-4EC8-A0E5-BED71F98D84C}"/>
    <dgm:cxn modelId="{A4C6403D-1776-4E58-A82E-737EAADCF13B}" type="presOf" srcId="{E7AC0056-A294-4643-A8C7-CB230247EACC}" destId="{9A9B8D7C-C79D-448D-8502-4B19A318F19A}" srcOrd="0" destOrd="0" presId="urn:microsoft.com/office/officeart/2005/8/layout/pyramid2"/>
    <dgm:cxn modelId="{13F30FAF-EE2B-44A2-9D46-50F3A424F501}" srcId="{E7AC0056-A294-4643-A8C7-CB230247EACC}" destId="{AAF2CF27-23A8-495F-AA93-E17A6B7E79C3}" srcOrd="2" destOrd="0" parTransId="{59E2B004-92E2-4FA9-9E27-AC95BD6C6EBD}" sibTransId="{39B09BB8-22E9-4180-939F-ABBF04D83ABF}"/>
    <dgm:cxn modelId="{E6BD9CAE-8C6F-429B-83E8-FC7A09507AC5}" srcId="{E7AC0056-A294-4643-A8C7-CB230247EACC}" destId="{3DB39941-C2B9-4042-A414-75FCE6F2EAF8}" srcOrd="3" destOrd="0" parTransId="{F1D67B02-F8AC-481E-ADDE-3EC2030BEDA4}" sibTransId="{90F648DD-4918-4E3A-8D28-841F550B11B7}"/>
    <dgm:cxn modelId="{E10DF299-3C98-4A19-BCF0-BF141EF09159}" type="presOf" srcId="{95FBFE64-BC77-4B67-BD53-9DAC79BCCAD5}" destId="{929EFD14-1B05-4A76-8353-53F8DBC80EDB}" srcOrd="0" destOrd="0" presId="urn:microsoft.com/office/officeart/2005/8/layout/pyramid2"/>
    <dgm:cxn modelId="{D0FD49C0-6093-495B-8A90-A903B4BADF0A}" srcId="{E7AC0056-A294-4643-A8C7-CB230247EACC}" destId="{9E92735C-2012-41DF-91EF-E13E12B1E7AA}" srcOrd="4" destOrd="0" parTransId="{DEC223DD-440B-4F8F-8073-88B87E0BEE59}" sibTransId="{10FA7BA2-D3F0-4BBE-8B8B-38C839FF2FBF}"/>
    <dgm:cxn modelId="{E6934408-A981-4387-BF95-4CDA12B5758B}" srcId="{E7AC0056-A294-4643-A8C7-CB230247EACC}" destId="{95FBFE64-BC77-4B67-BD53-9DAC79BCCAD5}" srcOrd="1" destOrd="0" parTransId="{F83F88F7-03ED-45CF-B6A0-A865D5CEB66D}" sibTransId="{492FCB17-BF7F-40DB-98AD-22A3BF3C0E98}"/>
    <dgm:cxn modelId="{3A8BB78F-3076-4A2B-9C02-C8129F1386EF}" type="presOf" srcId="{9E92735C-2012-41DF-91EF-E13E12B1E7AA}" destId="{AEBBCFDE-CDB1-4A7A-8425-A958E189CB2D}" srcOrd="0" destOrd="0" presId="urn:microsoft.com/office/officeart/2005/8/layout/pyramid2"/>
    <dgm:cxn modelId="{7E6A4F1C-4C41-404C-A1BF-4B20AC87FE57}" type="presParOf" srcId="{9A9B8D7C-C79D-448D-8502-4B19A318F19A}" destId="{9736B018-D68C-43D9-A6B4-E6A8B0E1D825}" srcOrd="0" destOrd="0" presId="urn:microsoft.com/office/officeart/2005/8/layout/pyramid2"/>
    <dgm:cxn modelId="{E6692A56-032F-4C89-8163-59E729E4185B}" type="presParOf" srcId="{9A9B8D7C-C79D-448D-8502-4B19A318F19A}" destId="{90F2D9D5-8F68-47D5-AD00-4433C4CC7EB3}" srcOrd="1" destOrd="0" presId="urn:microsoft.com/office/officeart/2005/8/layout/pyramid2"/>
    <dgm:cxn modelId="{EAE343D4-56D7-4487-BB20-8FF9AB6B12AD}" type="presParOf" srcId="{90F2D9D5-8F68-47D5-AD00-4433C4CC7EB3}" destId="{89C2EFFF-F1D4-4BFB-9969-1428CFD54FCF}" srcOrd="0" destOrd="0" presId="urn:microsoft.com/office/officeart/2005/8/layout/pyramid2"/>
    <dgm:cxn modelId="{3FF3C977-C1CC-46CC-B39A-D44078F88AEE}" type="presParOf" srcId="{90F2D9D5-8F68-47D5-AD00-4433C4CC7EB3}" destId="{3BFEE522-221A-4C9D-9A66-2F1A4A9877A4}" srcOrd="1" destOrd="0" presId="urn:microsoft.com/office/officeart/2005/8/layout/pyramid2"/>
    <dgm:cxn modelId="{778087EA-C41E-443B-B70A-6C838211BB9E}" type="presParOf" srcId="{90F2D9D5-8F68-47D5-AD00-4433C4CC7EB3}" destId="{929EFD14-1B05-4A76-8353-53F8DBC80EDB}" srcOrd="2" destOrd="0" presId="urn:microsoft.com/office/officeart/2005/8/layout/pyramid2"/>
    <dgm:cxn modelId="{3B5A4933-A78D-47B9-8962-F1B3351F5974}" type="presParOf" srcId="{90F2D9D5-8F68-47D5-AD00-4433C4CC7EB3}" destId="{C0641C9D-C7CC-48B8-B23C-91FBDEE158CF}" srcOrd="3" destOrd="0" presId="urn:microsoft.com/office/officeart/2005/8/layout/pyramid2"/>
    <dgm:cxn modelId="{4E0F3A83-9622-4210-A489-AE725009BB00}" type="presParOf" srcId="{90F2D9D5-8F68-47D5-AD00-4433C4CC7EB3}" destId="{DED77F30-5574-4DB3-84B4-18CCF866A8D2}" srcOrd="4" destOrd="0" presId="urn:microsoft.com/office/officeart/2005/8/layout/pyramid2"/>
    <dgm:cxn modelId="{9120EC46-4F84-4852-BC46-642146A24110}" type="presParOf" srcId="{90F2D9D5-8F68-47D5-AD00-4433C4CC7EB3}" destId="{C333E17D-68E8-4D74-A0B5-E412788A3C77}" srcOrd="5" destOrd="0" presId="urn:microsoft.com/office/officeart/2005/8/layout/pyramid2"/>
    <dgm:cxn modelId="{263209A3-0521-41EC-93EF-33B86430E1CA}" type="presParOf" srcId="{90F2D9D5-8F68-47D5-AD00-4433C4CC7EB3}" destId="{B8F53766-D851-4622-BA0D-8E978DAC0CF3}" srcOrd="6" destOrd="0" presId="urn:microsoft.com/office/officeart/2005/8/layout/pyramid2"/>
    <dgm:cxn modelId="{5EE484FF-E516-4576-9E3E-ED8D8310CF7B}" type="presParOf" srcId="{90F2D9D5-8F68-47D5-AD00-4433C4CC7EB3}" destId="{443BF908-F178-41F1-A004-994A1F9314A8}" srcOrd="7" destOrd="0" presId="urn:microsoft.com/office/officeart/2005/8/layout/pyramid2"/>
    <dgm:cxn modelId="{22DD5539-73E5-49F8-9C5F-D7ACB0A2CBC6}" type="presParOf" srcId="{90F2D9D5-8F68-47D5-AD00-4433C4CC7EB3}" destId="{AEBBCFDE-CDB1-4A7A-8425-A958E189CB2D}" srcOrd="8" destOrd="0" presId="urn:microsoft.com/office/officeart/2005/8/layout/pyramid2"/>
    <dgm:cxn modelId="{EB96B4A5-F262-4191-828B-B11BE70D76B4}" type="presParOf" srcId="{90F2D9D5-8F68-47D5-AD00-4433C4CC7EB3}" destId="{D2F76F2F-4C13-4498-B429-FE49B6CD19F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E92D46-36D9-4F10-B21E-1076EAD98C40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5540ADD-729B-49C3-A7F0-FE01EECCDDF8}">
      <dgm:prSet phldrT="[Texto]" custT="1"/>
      <dgm:spPr/>
      <dgm:t>
        <a:bodyPr/>
        <a:lstStyle/>
        <a:p>
          <a:r>
            <a:rPr lang="es-EC" sz="1500" dirty="0" smtClean="0">
              <a:latin typeface="Arial" panose="020B0604020202020204" pitchFamily="34" charset="0"/>
              <a:cs typeface="Arial" panose="020B0604020202020204" pitchFamily="34" charset="0"/>
            </a:rPr>
            <a:t>Establecimiento del Contexto (+)</a:t>
          </a:r>
        </a:p>
        <a:p>
          <a:r>
            <a:rPr lang="es-EC" sz="1500" dirty="0" smtClean="0">
              <a:latin typeface="Arial" panose="020B0604020202020204" pitchFamily="34" charset="0"/>
              <a:cs typeface="Arial" panose="020B0604020202020204" pitchFamily="34" charset="0"/>
            </a:rPr>
            <a:t>ISO 31000 e ISO 27005</a:t>
          </a:r>
          <a:endParaRPr lang="es-EC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E5B188-2D34-4C6C-996A-46F533A7C80A}" type="parTrans" cxnId="{68575CC6-046A-4EE7-AF64-8E097FA43363}">
      <dgm:prSet/>
      <dgm:spPr/>
      <dgm:t>
        <a:bodyPr/>
        <a:lstStyle/>
        <a:p>
          <a:endParaRPr lang="es-EC" sz="15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04A9E3-A75D-4661-8A6A-34D144F2217E}" type="sibTrans" cxnId="{68575CC6-046A-4EE7-AF64-8E097FA43363}">
      <dgm:prSet custT="1"/>
      <dgm:spPr/>
      <dgm:t>
        <a:bodyPr/>
        <a:lstStyle/>
        <a:p>
          <a:r>
            <a:rPr lang="es-EC" sz="1500" dirty="0" smtClean="0">
              <a:latin typeface="Arial" panose="020B0604020202020204" pitchFamily="34" charset="0"/>
              <a:cs typeface="Arial" panose="020B0604020202020204" pitchFamily="34" charset="0"/>
            </a:rPr>
            <a:t>Comunicación y Consulta (+)</a:t>
          </a:r>
        </a:p>
        <a:p>
          <a:r>
            <a:rPr lang="es-EC" sz="1500" dirty="0" smtClean="0">
              <a:latin typeface="Arial" panose="020B0604020202020204" pitchFamily="34" charset="0"/>
              <a:cs typeface="Arial" panose="020B0604020202020204" pitchFamily="34" charset="0"/>
            </a:rPr>
            <a:t>ISO 31000 e </a:t>
          </a:r>
        </a:p>
        <a:p>
          <a:r>
            <a:rPr lang="es-EC" sz="1500" dirty="0" smtClean="0">
              <a:latin typeface="Arial" panose="020B0604020202020204" pitchFamily="34" charset="0"/>
              <a:cs typeface="Arial" panose="020B0604020202020204" pitchFamily="34" charset="0"/>
            </a:rPr>
            <a:t>ISO 27005</a:t>
          </a:r>
          <a:endParaRPr lang="es-EC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8EBAB6-8C01-4C16-B7CA-4046CE6372CE}">
      <dgm:prSet phldrT="[Texto]" custT="1"/>
      <dgm:spPr>
        <a:gradFill rotWithShape="0">
          <a:gsLst>
            <a:gs pos="64000">
              <a:schemeClr val="bg2">
                <a:lumMod val="50000"/>
              </a:schemeClr>
            </a:gs>
            <a:gs pos="99000">
              <a:schemeClr val="accent5">
                <a:hueOff val="-3973551"/>
                <a:satOff val="15924"/>
                <a:lumOff val="3451"/>
                <a:alphaOff val="0"/>
                <a:tint val="86000"/>
                <a:satMod val="115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r>
            <a:rPr lang="es-EC" sz="1500" dirty="0" smtClean="0">
              <a:latin typeface="Arial" panose="020B0604020202020204" pitchFamily="34" charset="0"/>
              <a:cs typeface="Arial" panose="020B0604020202020204" pitchFamily="34" charset="0"/>
            </a:rPr>
            <a:t>Valoración/</a:t>
          </a:r>
        </a:p>
        <a:p>
          <a:r>
            <a:rPr lang="es-EC" sz="1500" dirty="0" smtClean="0">
              <a:latin typeface="Arial" panose="020B0604020202020204" pitchFamily="34" charset="0"/>
              <a:cs typeface="Arial" panose="020B0604020202020204" pitchFamily="34" charset="0"/>
            </a:rPr>
            <a:t>Evaluación del Riesgo  (+) ISO 31000 e ISO 27005</a:t>
          </a:r>
          <a:endParaRPr lang="es-EC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588AA6-D409-4CD3-84CA-C16C777D669C}" type="parTrans" cxnId="{DBD1AB2F-D60D-487F-980D-9513037DA605}">
      <dgm:prSet/>
      <dgm:spPr/>
      <dgm:t>
        <a:bodyPr/>
        <a:lstStyle/>
        <a:p>
          <a:endParaRPr lang="es-EC" sz="15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B1CB42-CE79-49F8-85F7-58AA45781891}" type="sibTrans" cxnId="{DBD1AB2F-D60D-487F-980D-9513037DA605}">
      <dgm:prSet custT="1"/>
      <dgm:spPr/>
      <dgm:t>
        <a:bodyPr/>
        <a:lstStyle/>
        <a:p>
          <a:r>
            <a:rPr lang="es-EC" sz="1500" dirty="0" smtClean="0">
              <a:latin typeface="Arial" panose="020B0604020202020204" pitchFamily="34" charset="0"/>
              <a:cs typeface="Arial" panose="020B0604020202020204" pitchFamily="34" charset="0"/>
            </a:rPr>
            <a:t>Tratamiento del Riesgo (+)</a:t>
          </a:r>
        </a:p>
        <a:p>
          <a:r>
            <a:rPr lang="es-EC" sz="1500" dirty="0" smtClean="0">
              <a:latin typeface="Arial" panose="020B0604020202020204" pitchFamily="34" charset="0"/>
              <a:cs typeface="Arial" panose="020B0604020202020204" pitchFamily="34" charset="0"/>
            </a:rPr>
            <a:t>ISO 31000 e ISO 27005</a:t>
          </a:r>
          <a:endParaRPr lang="es-EC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B0054F-78AB-40C7-9C7D-14FBCE685F4B}">
      <dgm:prSet phldrT="[Texto]" custT="1"/>
      <dgm:spPr>
        <a:gradFill rotWithShape="0">
          <a:gsLst>
            <a:gs pos="74000">
              <a:schemeClr val="accent2">
                <a:lumMod val="50000"/>
              </a:schemeClr>
            </a:gs>
            <a:gs pos="15000">
              <a:srgbClr val="C00000"/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r>
            <a:rPr lang="es-EC" sz="1300" dirty="0" smtClean="0">
              <a:latin typeface="Arial" panose="020B0604020202020204" pitchFamily="34" charset="0"/>
              <a:cs typeface="Arial" panose="020B0604020202020204" pitchFamily="34" charset="0"/>
            </a:rPr>
            <a:t>Aceptación del Riesgo en la Seguridad de la información (-)</a:t>
          </a:r>
        </a:p>
        <a:p>
          <a:r>
            <a:rPr lang="es-EC" sz="1300" dirty="0" smtClean="0">
              <a:latin typeface="Arial" panose="020B0604020202020204" pitchFamily="34" charset="0"/>
              <a:cs typeface="Arial" panose="020B0604020202020204" pitchFamily="34" charset="0"/>
            </a:rPr>
            <a:t>ISO 27005</a:t>
          </a:r>
          <a:endParaRPr lang="es-EC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1E63D2-BD86-4265-9EFF-65E8C1185F0D}" type="sibTrans" cxnId="{A9BD58D3-210C-49E9-BD03-4954F1640533}">
      <dgm:prSet custT="1"/>
      <dgm:spPr/>
      <dgm:t>
        <a:bodyPr/>
        <a:lstStyle/>
        <a:p>
          <a:r>
            <a:rPr lang="es-EC" sz="1300" dirty="0" smtClean="0">
              <a:latin typeface="Arial" panose="020B0604020202020204" pitchFamily="34" charset="0"/>
              <a:cs typeface="Arial" panose="020B0604020202020204" pitchFamily="34" charset="0"/>
            </a:rPr>
            <a:t>Monitoreo y Revisión (+) </a:t>
          </a:r>
        </a:p>
        <a:p>
          <a:r>
            <a:rPr lang="es-EC" sz="1300" dirty="0" smtClean="0">
              <a:latin typeface="Arial" panose="020B0604020202020204" pitchFamily="34" charset="0"/>
              <a:cs typeface="Arial" panose="020B0604020202020204" pitchFamily="34" charset="0"/>
            </a:rPr>
            <a:t>ISO 31000 e ISO 27005</a:t>
          </a:r>
          <a:endParaRPr lang="es-EC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C70877-7AE5-4815-AFFC-E9A382D6E83E}" type="parTrans" cxnId="{A9BD58D3-210C-49E9-BD03-4954F1640533}">
      <dgm:prSet/>
      <dgm:spPr/>
      <dgm:t>
        <a:bodyPr/>
        <a:lstStyle/>
        <a:p>
          <a:endParaRPr lang="es-EC" sz="15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8F7A8F-B3AD-4E65-AEF8-E365D1691363}">
      <dgm:prSet phldrT="[Texto]" custT="1"/>
      <dgm:spPr/>
      <dgm:t>
        <a:bodyPr/>
        <a:lstStyle/>
        <a:p>
          <a:pPr algn="ctr"/>
          <a:r>
            <a:rPr lang="es-EC" sz="1500" b="1" dirty="0" smtClean="0">
              <a:latin typeface="Century Gothic" panose="020B0502020202020204" pitchFamily="34" charset="0"/>
              <a:cs typeface="Arial" panose="020B0604020202020204" pitchFamily="34" charset="0"/>
            </a:rPr>
            <a:t>INTEGRACION DE</a:t>
          </a:r>
        </a:p>
        <a:p>
          <a:pPr algn="ctr"/>
          <a:r>
            <a:rPr lang="es-EC" sz="1500" b="1" dirty="0" smtClean="0">
              <a:latin typeface="Century Gothic" panose="020B0502020202020204" pitchFamily="34" charset="0"/>
              <a:cs typeface="Arial" panose="020B0604020202020204" pitchFamily="34" charset="0"/>
            </a:rPr>
            <a:t> PROCESOS</a:t>
          </a:r>
          <a:endParaRPr lang="es-EC" sz="1500" b="1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2C1C7EDD-EEA7-4E5F-AAB6-1D0BDDA3D606}" type="sibTrans" cxnId="{C8CE9AE2-653D-49C5-8B3E-D64AAC355BCF}">
      <dgm:prSet/>
      <dgm:spPr/>
      <dgm:t>
        <a:bodyPr/>
        <a:lstStyle/>
        <a:p>
          <a:endParaRPr lang="es-EC" sz="15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0F7544-586C-4B6C-A37B-EB92459AE881}" type="parTrans" cxnId="{C8CE9AE2-653D-49C5-8B3E-D64AAC355BCF}">
      <dgm:prSet/>
      <dgm:spPr/>
      <dgm:t>
        <a:bodyPr/>
        <a:lstStyle/>
        <a:p>
          <a:endParaRPr lang="es-EC" sz="15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58D1AF-E023-45C0-9777-82BC0FE37D0A}" type="pres">
      <dgm:prSet presAssocID="{EDE92D46-36D9-4F10-B21E-1076EAD98C4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FFD5AC5-2770-4361-9CE4-A6CF5F9443D9}" type="pres">
      <dgm:prSet presAssocID="{55540ADD-729B-49C3-A7F0-FE01EECCDDF8}" presName="composite" presStyleCnt="0"/>
      <dgm:spPr/>
      <dgm:t>
        <a:bodyPr/>
        <a:lstStyle/>
        <a:p>
          <a:endParaRPr lang="en-US"/>
        </a:p>
      </dgm:t>
    </dgm:pt>
    <dgm:pt modelId="{F2DE9C5A-20F9-4905-8EEA-102A16503F1A}" type="pres">
      <dgm:prSet presAssocID="{55540ADD-729B-49C3-A7F0-FE01EECCDDF8}" presName="Parent1" presStyleLbl="node1" presStyleIdx="0" presStyleCnt="6" custScaleX="145661" custLinFactNeighborX="89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53F87C-5221-4F43-A8B9-CB53862ED657}" type="pres">
      <dgm:prSet presAssocID="{55540ADD-729B-49C3-A7F0-FE01EECCDDF8}" presName="Childtext1" presStyleLbl="revTx" presStyleIdx="0" presStyleCnt="3" custLinFactNeighborX="189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1BEEA4-D613-4272-AFD2-D8E4AD41E11C}" type="pres">
      <dgm:prSet presAssocID="{55540ADD-729B-49C3-A7F0-FE01EECCDDF8}" presName="BalanceSpacing" presStyleCnt="0"/>
      <dgm:spPr/>
      <dgm:t>
        <a:bodyPr/>
        <a:lstStyle/>
        <a:p>
          <a:endParaRPr lang="en-US"/>
        </a:p>
      </dgm:t>
    </dgm:pt>
    <dgm:pt modelId="{413D5C0D-24F3-42E4-9B8D-801523469BBB}" type="pres">
      <dgm:prSet presAssocID="{55540ADD-729B-49C3-A7F0-FE01EECCDDF8}" presName="BalanceSpacing1" presStyleCnt="0"/>
      <dgm:spPr/>
      <dgm:t>
        <a:bodyPr/>
        <a:lstStyle/>
        <a:p>
          <a:endParaRPr lang="en-US"/>
        </a:p>
      </dgm:t>
    </dgm:pt>
    <dgm:pt modelId="{4A4BD12A-0B7E-4A1E-8D28-50370561E522}" type="pres">
      <dgm:prSet presAssocID="{3104A9E3-A75D-4661-8A6A-34D144F2217E}" presName="Accent1Text" presStyleLbl="node1" presStyleIdx="1" presStyleCnt="6" custScaleX="141995" custLinFactNeighborX="-25516" custLinFactNeighborY="732"/>
      <dgm:spPr/>
      <dgm:t>
        <a:bodyPr/>
        <a:lstStyle/>
        <a:p>
          <a:endParaRPr lang="es-EC"/>
        </a:p>
      </dgm:t>
    </dgm:pt>
    <dgm:pt modelId="{4A633C3D-2DA5-4FFE-89A2-E69BCB3C786E}" type="pres">
      <dgm:prSet presAssocID="{3104A9E3-A75D-4661-8A6A-34D144F2217E}" presName="spaceBetweenRectangles" presStyleCnt="0"/>
      <dgm:spPr/>
      <dgm:t>
        <a:bodyPr/>
        <a:lstStyle/>
        <a:p>
          <a:endParaRPr lang="en-US"/>
        </a:p>
      </dgm:t>
    </dgm:pt>
    <dgm:pt modelId="{3A58ABE7-B9B9-4275-B36E-DCBA4D57645F}" type="pres">
      <dgm:prSet presAssocID="{9F8EBAB6-8C01-4C16-B7CA-4046CE6372CE}" presName="composite" presStyleCnt="0"/>
      <dgm:spPr/>
      <dgm:t>
        <a:bodyPr/>
        <a:lstStyle/>
        <a:p>
          <a:endParaRPr lang="en-US"/>
        </a:p>
      </dgm:t>
    </dgm:pt>
    <dgm:pt modelId="{EE59B0B5-5CA8-48E7-B65E-A3B84FE51BCE}" type="pres">
      <dgm:prSet presAssocID="{9F8EBAB6-8C01-4C16-B7CA-4046CE6372CE}" presName="Parent1" presStyleLbl="node1" presStyleIdx="2" presStyleCnt="6" custScaleX="1241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03C0EE-DA44-40FD-B29E-8314089956AE}" type="pres">
      <dgm:prSet presAssocID="{9F8EBAB6-8C01-4C16-B7CA-4046CE6372CE}" presName="Childtext1" presStyleLbl="revTx" presStyleIdx="1" presStyleCnt="3" custScaleX="96941" custScaleY="72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E5D102-EAE3-4A34-8CE9-2F63BA29B09F}" type="pres">
      <dgm:prSet presAssocID="{9F8EBAB6-8C01-4C16-B7CA-4046CE6372CE}" presName="BalanceSpacing" presStyleCnt="0"/>
      <dgm:spPr/>
      <dgm:t>
        <a:bodyPr/>
        <a:lstStyle/>
        <a:p>
          <a:endParaRPr lang="en-US"/>
        </a:p>
      </dgm:t>
    </dgm:pt>
    <dgm:pt modelId="{557E6A0D-D09F-4138-B6D2-61DA848071D3}" type="pres">
      <dgm:prSet presAssocID="{9F8EBAB6-8C01-4C16-B7CA-4046CE6372CE}" presName="BalanceSpacing1" presStyleCnt="0"/>
      <dgm:spPr/>
      <dgm:t>
        <a:bodyPr/>
        <a:lstStyle/>
        <a:p>
          <a:endParaRPr lang="en-US"/>
        </a:p>
      </dgm:t>
    </dgm:pt>
    <dgm:pt modelId="{491A7D98-F7BF-4209-B936-7656F07822F2}" type="pres">
      <dgm:prSet presAssocID="{59B1CB42-CE79-49F8-85F7-58AA45781891}" presName="Accent1Text" presStyleLbl="node1" presStyleIdx="3" presStyleCnt="6" custScaleX="99348" custLinFactNeighborX="6266"/>
      <dgm:spPr/>
      <dgm:t>
        <a:bodyPr/>
        <a:lstStyle/>
        <a:p>
          <a:endParaRPr lang="es-EC"/>
        </a:p>
      </dgm:t>
    </dgm:pt>
    <dgm:pt modelId="{0732F95D-12ED-46A3-BC26-8CA91A2E3B40}" type="pres">
      <dgm:prSet presAssocID="{59B1CB42-CE79-49F8-85F7-58AA45781891}" presName="spaceBetweenRectangles" presStyleCnt="0"/>
      <dgm:spPr/>
      <dgm:t>
        <a:bodyPr/>
        <a:lstStyle/>
        <a:p>
          <a:endParaRPr lang="en-US"/>
        </a:p>
      </dgm:t>
    </dgm:pt>
    <dgm:pt modelId="{305F7D5E-0510-4CC1-A3A2-83D0336D6377}" type="pres">
      <dgm:prSet presAssocID="{5DB0054F-78AB-40C7-9C7D-14FBCE685F4B}" presName="composite" presStyleCnt="0"/>
      <dgm:spPr/>
      <dgm:t>
        <a:bodyPr/>
        <a:lstStyle/>
        <a:p>
          <a:endParaRPr lang="en-US"/>
        </a:p>
      </dgm:t>
    </dgm:pt>
    <dgm:pt modelId="{956BAD2C-04F4-4127-900C-BC237A5431D3}" type="pres">
      <dgm:prSet presAssocID="{5DB0054F-78AB-40C7-9C7D-14FBCE685F4B}" presName="Parent1" presStyleLbl="node1" presStyleIdx="4" presStyleCnt="6" custScaleX="118758" custLinFactNeighborX="66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EBEEF5-179C-4163-A0A9-E31B4EAF37D6}" type="pres">
      <dgm:prSet presAssocID="{5DB0054F-78AB-40C7-9C7D-14FBCE685F4B}" presName="Childtext1" presStyleLbl="revTx" presStyleIdx="2" presStyleCnt="3" custLinFactNeighborX="202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BBE034-577B-4B0E-97F1-19474C30FCD0}" type="pres">
      <dgm:prSet presAssocID="{5DB0054F-78AB-40C7-9C7D-14FBCE685F4B}" presName="BalanceSpacing" presStyleCnt="0"/>
      <dgm:spPr/>
      <dgm:t>
        <a:bodyPr/>
        <a:lstStyle/>
        <a:p>
          <a:endParaRPr lang="en-US"/>
        </a:p>
      </dgm:t>
    </dgm:pt>
    <dgm:pt modelId="{FE474907-63C8-4B88-BEE1-20FCD1B1155B}" type="pres">
      <dgm:prSet presAssocID="{5DB0054F-78AB-40C7-9C7D-14FBCE685F4B}" presName="BalanceSpacing1" presStyleCnt="0"/>
      <dgm:spPr/>
      <dgm:t>
        <a:bodyPr/>
        <a:lstStyle/>
        <a:p>
          <a:endParaRPr lang="en-US"/>
        </a:p>
      </dgm:t>
    </dgm:pt>
    <dgm:pt modelId="{8A10A5A4-E825-4AEE-84CA-BF0145DAFB5D}" type="pres">
      <dgm:prSet presAssocID="{891E63D2-BD86-4265-9EFF-65E8C1185F0D}" presName="Accent1Text" presStyleLbl="node1" presStyleIdx="5" presStyleCnt="6" custScaleX="122570" custScaleY="102592" custLinFactNeighborX="-10480"/>
      <dgm:spPr/>
      <dgm:t>
        <a:bodyPr/>
        <a:lstStyle/>
        <a:p>
          <a:endParaRPr lang="es-EC"/>
        </a:p>
      </dgm:t>
    </dgm:pt>
  </dgm:ptLst>
  <dgm:cxnLst>
    <dgm:cxn modelId="{C8CE9AE2-653D-49C5-8B3E-D64AAC355BCF}" srcId="{9F8EBAB6-8C01-4C16-B7CA-4046CE6372CE}" destId="{E28F7A8F-B3AD-4E65-AEF8-E365D1691363}" srcOrd="0" destOrd="0" parTransId="{2F0F7544-586C-4B6C-A37B-EB92459AE881}" sibTransId="{2C1C7EDD-EEA7-4E5F-AAB6-1D0BDDA3D606}"/>
    <dgm:cxn modelId="{68575CC6-046A-4EE7-AF64-8E097FA43363}" srcId="{EDE92D46-36D9-4F10-B21E-1076EAD98C40}" destId="{55540ADD-729B-49C3-A7F0-FE01EECCDDF8}" srcOrd="0" destOrd="0" parTransId="{E4E5B188-2D34-4C6C-996A-46F533A7C80A}" sibTransId="{3104A9E3-A75D-4661-8A6A-34D144F2217E}"/>
    <dgm:cxn modelId="{BC386824-841E-423E-908B-33A388408E0A}" type="presOf" srcId="{891E63D2-BD86-4265-9EFF-65E8C1185F0D}" destId="{8A10A5A4-E825-4AEE-84CA-BF0145DAFB5D}" srcOrd="0" destOrd="0" presId="urn:microsoft.com/office/officeart/2008/layout/AlternatingHexagons"/>
    <dgm:cxn modelId="{887CF08E-323C-416D-85A5-32BEAAC1FF5D}" type="presOf" srcId="{E28F7A8F-B3AD-4E65-AEF8-E365D1691363}" destId="{0003C0EE-DA44-40FD-B29E-8314089956AE}" srcOrd="0" destOrd="0" presId="urn:microsoft.com/office/officeart/2008/layout/AlternatingHexagons"/>
    <dgm:cxn modelId="{55F91DBC-77A5-4EAD-8764-40717C675079}" type="presOf" srcId="{59B1CB42-CE79-49F8-85F7-58AA45781891}" destId="{491A7D98-F7BF-4209-B936-7656F07822F2}" srcOrd="0" destOrd="0" presId="urn:microsoft.com/office/officeart/2008/layout/AlternatingHexagons"/>
    <dgm:cxn modelId="{7058282A-1B1C-430C-89B1-227507FEA82F}" type="presOf" srcId="{EDE92D46-36D9-4F10-B21E-1076EAD98C40}" destId="{B558D1AF-E023-45C0-9777-82BC0FE37D0A}" srcOrd="0" destOrd="0" presId="urn:microsoft.com/office/officeart/2008/layout/AlternatingHexagons"/>
    <dgm:cxn modelId="{F8A470F4-4B67-4FB8-AF76-CECD21BA6E69}" type="presOf" srcId="{9F8EBAB6-8C01-4C16-B7CA-4046CE6372CE}" destId="{EE59B0B5-5CA8-48E7-B65E-A3B84FE51BCE}" srcOrd="0" destOrd="0" presId="urn:microsoft.com/office/officeart/2008/layout/AlternatingHexagons"/>
    <dgm:cxn modelId="{B8370D8E-623F-4309-A1D7-1580A1554DBE}" type="presOf" srcId="{5DB0054F-78AB-40C7-9C7D-14FBCE685F4B}" destId="{956BAD2C-04F4-4127-900C-BC237A5431D3}" srcOrd="0" destOrd="0" presId="urn:microsoft.com/office/officeart/2008/layout/AlternatingHexagons"/>
    <dgm:cxn modelId="{A5B436E1-B58F-41A3-B139-47DB3C53A1A4}" type="presOf" srcId="{3104A9E3-A75D-4661-8A6A-34D144F2217E}" destId="{4A4BD12A-0B7E-4A1E-8D28-50370561E522}" srcOrd="0" destOrd="0" presId="urn:microsoft.com/office/officeart/2008/layout/AlternatingHexagons"/>
    <dgm:cxn modelId="{DBD1AB2F-D60D-487F-980D-9513037DA605}" srcId="{EDE92D46-36D9-4F10-B21E-1076EAD98C40}" destId="{9F8EBAB6-8C01-4C16-B7CA-4046CE6372CE}" srcOrd="1" destOrd="0" parTransId="{87588AA6-D409-4CD3-84CA-C16C777D669C}" sibTransId="{59B1CB42-CE79-49F8-85F7-58AA45781891}"/>
    <dgm:cxn modelId="{A9BD58D3-210C-49E9-BD03-4954F1640533}" srcId="{EDE92D46-36D9-4F10-B21E-1076EAD98C40}" destId="{5DB0054F-78AB-40C7-9C7D-14FBCE685F4B}" srcOrd="2" destOrd="0" parTransId="{D5C70877-7AE5-4815-AFFC-E9A382D6E83E}" sibTransId="{891E63D2-BD86-4265-9EFF-65E8C1185F0D}"/>
    <dgm:cxn modelId="{D18F0349-A172-4ACC-85FA-06B5470B41EE}" type="presOf" srcId="{55540ADD-729B-49C3-A7F0-FE01EECCDDF8}" destId="{F2DE9C5A-20F9-4905-8EEA-102A16503F1A}" srcOrd="0" destOrd="0" presId="urn:microsoft.com/office/officeart/2008/layout/AlternatingHexagons"/>
    <dgm:cxn modelId="{C4AE47D5-8F6C-4540-AF48-1A7829E8EA81}" type="presParOf" srcId="{B558D1AF-E023-45C0-9777-82BC0FE37D0A}" destId="{0FFD5AC5-2770-4361-9CE4-A6CF5F9443D9}" srcOrd="0" destOrd="0" presId="urn:microsoft.com/office/officeart/2008/layout/AlternatingHexagons"/>
    <dgm:cxn modelId="{20240BD8-5B61-4D7C-94A4-80C66F8E12C4}" type="presParOf" srcId="{0FFD5AC5-2770-4361-9CE4-A6CF5F9443D9}" destId="{F2DE9C5A-20F9-4905-8EEA-102A16503F1A}" srcOrd="0" destOrd="0" presId="urn:microsoft.com/office/officeart/2008/layout/AlternatingHexagons"/>
    <dgm:cxn modelId="{A163F685-E6AA-43E5-9FF1-4578392C65CC}" type="presParOf" srcId="{0FFD5AC5-2770-4361-9CE4-A6CF5F9443D9}" destId="{D253F87C-5221-4F43-A8B9-CB53862ED657}" srcOrd="1" destOrd="0" presId="urn:microsoft.com/office/officeart/2008/layout/AlternatingHexagons"/>
    <dgm:cxn modelId="{DDC04F58-7BD1-4485-B1F1-B7DE7FF63CAD}" type="presParOf" srcId="{0FFD5AC5-2770-4361-9CE4-A6CF5F9443D9}" destId="{011BEEA4-D613-4272-AFD2-D8E4AD41E11C}" srcOrd="2" destOrd="0" presId="urn:microsoft.com/office/officeart/2008/layout/AlternatingHexagons"/>
    <dgm:cxn modelId="{4685342D-F8B6-49E7-8945-FD5E0E974575}" type="presParOf" srcId="{0FFD5AC5-2770-4361-9CE4-A6CF5F9443D9}" destId="{413D5C0D-24F3-42E4-9B8D-801523469BBB}" srcOrd="3" destOrd="0" presId="urn:microsoft.com/office/officeart/2008/layout/AlternatingHexagons"/>
    <dgm:cxn modelId="{D6BE8DCC-A45F-4343-A43C-33936F0561A7}" type="presParOf" srcId="{0FFD5AC5-2770-4361-9CE4-A6CF5F9443D9}" destId="{4A4BD12A-0B7E-4A1E-8D28-50370561E522}" srcOrd="4" destOrd="0" presId="urn:microsoft.com/office/officeart/2008/layout/AlternatingHexagons"/>
    <dgm:cxn modelId="{39B3CA26-6A5C-43DB-9B36-C033C9629B25}" type="presParOf" srcId="{B558D1AF-E023-45C0-9777-82BC0FE37D0A}" destId="{4A633C3D-2DA5-4FFE-89A2-E69BCB3C786E}" srcOrd="1" destOrd="0" presId="urn:microsoft.com/office/officeart/2008/layout/AlternatingHexagons"/>
    <dgm:cxn modelId="{C7291A76-F6F4-4A3C-8822-5FD0C10C493C}" type="presParOf" srcId="{B558D1AF-E023-45C0-9777-82BC0FE37D0A}" destId="{3A58ABE7-B9B9-4275-B36E-DCBA4D57645F}" srcOrd="2" destOrd="0" presId="urn:microsoft.com/office/officeart/2008/layout/AlternatingHexagons"/>
    <dgm:cxn modelId="{33FB72A0-9D5E-496A-BE3F-BF4DD9B8968D}" type="presParOf" srcId="{3A58ABE7-B9B9-4275-B36E-DCBA4D57645F}" destId="{EE59B0B5-5CA8-48E7-B65E-A3B84FE51BCE}" srcOrd="0" destOrd="0" presId="urn:microsoft.com/office/officeart/2008/layout/AlternatingHexagons"/>
    <dgm:cxn modelId="{C4C1923F-B812-4F5D-8059-948C162C0F6B}" type="presParOf" srcId="{3A58ABE7-B9B9-4275-B36E-DCBA4D57645F}" destId="{0003C0EE-DA44-40FD-B29E-8314089956AE}" srcOrd="1" destOrd="0" presId="urn:microsoft.com/office/officeart/2008/layout/AlternatingHexagons"/>
    <dgm:cxn modelId="{A3A06A98-F05B-4993-9CE5-B23A972FF310}" type="presParOf" srcId="{3A58ABE7-B9B9-4275-B36E-DCBA4D57645F}" destId="{F6E5D102-EAE3-4A34-8CE9-2F63BA29B09F}" srcOrd="2" destOrd="0" presId="urn:microsoft.com/office/officeart/2008/layout/AlternatingHexagons"/>
    <dgm:cxn modelId="{1E5BBAFB-E5E4-41FB-A8B0-F987C908FE2D}" type="presParOf" srcId="{3A58ABE7-B9B9-4275-B36E-DCBA4D57645F}" destId="{557E6A0D-D09F-4138-B6D2-61DA848071D3}" srcOrd="3" destOrd="0" presId="urn:microsoft.com/office/officeart/2008/layout/AlternatingHexagons"/>
    <dgm:cxn modelId="{26917F9D-07E5-4EC0-A4B3-4E4C92E72857}" type="presParOf" srcId="{3A58ABE7-B9B9-4275-B36E-DCBA4D57645F}" destId="{491A7D98-F7BF-4209-B936-7656F07822F2}" srcOrd="4" destOrd="0" presId="urn:microsoft.com/office/officeart/2008/layout/AlternatingHexagons"/>
    <dgm:cxn modelId="{4C8D178A-62BF-413E-85B7-59B1B163FF95}" type="presParOf" srcId="{B558D1AF-E023-45C0-9777-82BC0FE37D0A}" destId="{0732F95D-12ED-46A3-BC26-8CA91A2E3B40}" srcOrd="3" destOrd="0" presId="urn:microsoft.com/office/officeart/2008/layout/AlternatingHexagons"/>
    <dgm:cxn modelId="{ABE79F71-1BF4-4D53-B455-F6D691264EBB}" type="presParOf" srcId="{B558D1AF-E023-45C0-9777-82BC0FE37D0A}" destId="{305F7D5E-0510-4CC1-A3A2-83D0336D6377}" srcOrd="4" destOrd="0" presId="urn:microsoft.com/office/officeart/2008/layout/AlternatingHexagons"/>
    <dgm:cxn modelId="{6236BEF3-15B9-4AC0-9E84-E9499E96F708}" type="presParOf" srcId="{305F7D5E-0510-4CC1-A3A2-83D0336D6377}" destId="{956BAD2C-04F4-4127-900C-BC237A5431D3}" srcOrd="0" destOrd="0" presId="urn:microsoft.com/office/officeart/2008/layout/AlternatingHexagons"/>
    <dgm:cxn modelId="{116289CA-3C54-46D8-B630-A60B4DCF6BB2}" type="presParOf" srcId="{305F7D5E-0510-4CC1-A3A2-83D0336D6377}" destId="{76EBEEF5-179C-4163-A0A9-E31B4EAF37D6}" srcOrd="1" destOrd="0" presId="urn:microsoft.com/office/officeart/2008/layout/AlternatingHexagons"/>
    <dgm:cxn modelId="{4E51E478-8054-4230-B036-3DE5AB0BFED9}" type="presParOf" srcId="{305F7D5E-0510-4CC1-A3A2-83D0336D6377}" destId="{02BBE034-577B-4B0E-97F1-19474C30FCD0}" srcOrd="2" destOrd="0" presId="urn:microsoft.com/office/officeart/2008/layout/AlternatingHexagons"/>
    <dgm:cxn modelId="{79FC6537-AF61-4F60-A642-13BF79EBE6D7}" type="presParOf" srcId="{305F7D5E-0510-4CC1-A3A2-83D0336D6377}" destId="{FE474907-63C8-4B88-BEE1-20FCD1B1155B}" srcOrd="3" destOrd="0" presId="urn:microsoft.com/office/officeart/2008/layout/AlternatingHexagons"/>
    <dgm:cxn modelId="{EE2386E5-190F-4A38-980F-C16BEFE6E650}" type="presParOf" srcId="{305F7D5E-0510-4CC1-A3A2-83D0336D6377}" destId="{8A10A5A4-E825-4AEE-84CA-BF0145DAFB5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E92D46-36D9-4F10-B21E-1076EAD98C40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5540ADD-729B-49C3-A7F0-FE01EECCDDF8}">
      <dgm:prSet phldrT="[Texto]" custT="1"/>
      <dgm:spPr/>
      <dgm:t>
        <a:bodyPr/>
        <a:lstStyle/>
        <a:p>
          <a:r>
            <a:rPr lang="es-EC" sz="1500" dirty="0" smtClean="0">
              <a:latin typeface="Arial" panose="020B0604020202020204" pitchFamily="34" charset="0"/>
              <a:cs typeface="Arial" panose="020B0604020202020204" pitchFamily="34" charset="0"/>
            </a:rPr>
            <a:t>ISO 27005 (-) Gestión del Riesgo en la Seguridad de la Información</a:t>
          </a:r>
          <a:endParaRPr lang="es-EC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E5B188-2D34-4C6C-996A-46F533A7C80A}" type="parTrans" cxnId="{68575CC6-046A-4EE7-AF64-8E097FA43363}">
      <dgm:prSet/>
      <dgm:spPr/>
      <dgm:t>
        <a:bodyPr/>
        <a:lstStyle/>
        <a:p>
          <a:endParaRPr lang="es-EC" sz="15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04A9E3-A75D-4661-8A6A-34D144F2217E}" type="sibTrans" cxnId="{68575CC6-046A-4EE7-AF64-8E097FA43363}">
      <dgm:prSet custT="1"/>
      <dgm:spPr/>
      <dgm:t>
        <a:bodyPr/>
        <a:lstStyle/>
        <a:p>
          <a:r>
            <a:rPr lang="es-EC" sz="1500" dirty="0" smtClean="0">
              <a:latin typeface="Arial" panose="020B0604020202020204" pitchFamily="34" charset="0"/>
              <a:cs typeface="Arial" panose="020B0604020202020204" pitchFamily="34" charset="0"/>
            </a:rPr>
            <a:t>ISO/IEC 31000 (+)</a:t>
          </a:r>
        </a:p>
        <a:p>
          <a:r>
            <a:rPr lang="es-EC" sz="1500" dirty="0" smtClean="0">
              <a:latin typeface="Arial" panose="020B0604020202020204" pitchFamily="34" charset="0"/>
              <a:cs typeface="Arial" panose="020B0604020202020204" pitchFamily="34" charset="0"/>
            </a:rPr>
            <a:t>Atributos  Gestión Mejorada del Riesgo</a:t>
          </a:r>
          <a:endParaRPr lang="es-EC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8EBAB6-8C01-4C16-B7CA-4046CE6372CE}">
      <dgm:prSet phldrT="[Texto]" custT="1"/>
      <dgm:spPr>
        <a:gradFill rotWithShape="0">
          <a:gsLst>
            <a:gs pos="0">
              <a:srgbClr val="7030A0"/>
            </a:gs>
            <a:gs pos="83000">
              <a:srgbClr val="FEE7F2"/>
            </a:gs>
            <a:gs pos="80000">
              <a:srgbClr val="FAC77D"/>
            </a:gs>
            <a:gs pos="96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es-EC" sz="1500" dirty="0" smtClean="0">
              <a:latin typeface="Arial" panose="020B0604020202020204" pitchFamily="34" charset="0"/>
              <a:cs typeface="Arial" panose="020B0604020202020204" pitchFamily="34" charset="0"/>
            </a:rPr>
            <a:t>ISO 27005 (-)</a:t>
          </a:r>
        </a:p>
        <a:p>
          <a:r>
            <a:rPr lang="es-EC" sz="1500" dirty="0" smtClean="0">
              <a:latin typeface="Arial" panose="020B0604020202020204" pitchFamily="34" charset="0"/>
              <a:cs typeface="Arial" panose="020B0604020202020204" pitchFamily="34" charset="0"/>
            </a:rPr>
            <a:t>Identificación y Valoración de activos e Impactos </a:t>
          </a:r>
          <a:endParaRPr lang="es-EC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588AA6-D409-4CD3-84CA-C16C777D669C}" type="parTrans" cxnId="{DBD1AB2F-D60D-487F-980D-9513037DA605}">
      <dgm:prSet/>
      <dgm:spPr/>
      <dgm:t>
        <a:bodyPr/>
        <a:lstStyle/>
        <a:p>
          <a:endParaRPr lang="es-EC" sz="15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B1CB42-CE79-49F8-85F7-58AA45781891}" type="sibTrans" cxnId="{DBD1AB2F-D60D-487F-980D-9513037DA605}">
      <dgm:prSet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dgm:spPr>
      <dgm:t>
        <a:bodyPr/>
        <a:lstStyle/>
        <a:p>
          <a:r>
            <a:rPr lang="es-EC" sz="1500" dirty="0" smtClean="0">
              <a:latin typeface="Arial" panose="020B0604020202020204" pitchFamily="34" charset="0"/>
              <a:cs typeface="Arial" panose="020B0604020202020204" pitchFamily="34" charset="0"/>
            </a:rPr>
            <a:t>ISO 27005 (-) Amenazas Comunes</a:t>
          </a:r>
          <a:endParaRPr lang="es-EC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B0054F-78AB-40C7-9C7D-14FBCE685F4B}">
      <dgm:prSet phldrT="[Texto]"/>
      <dgm:spPr>
        <a:gradFill rotWithShape="0">
          <a:gsLst>
            <a:gs pos="68000">
              <a:srgbClr val="FF0000"/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r>
            <a:rPr lang="es-EC" dirty="0" smtClean="0"/>
            <a:t>ISO 27005 (-)</a:t>
          </a:r>
        </a:p>
        <a:p>
          <a:r>
            <a:rPr lang="es-EC" dirty="0" smtClean="0"/>
            <a:t>Valoración de riesgos en la Seguridad de la Información</a:t>
          </a:r>
          <a:endParaRPr lang="es-EC" dirty="0"/>
        </a:p>
      </dgm:t>
    </dgm:pt>
    <dgm:pt modelId="{891E63D2-BD86-4265-9EFF-65E8C1185F0D}" type="sibTrans" cxnId="{A9BD58D3-210C-49E9-BD03-4954F1640533}">
      <dgm:prSet custT="1"/>
      <dgm:spPr>
        <a:gradFill rotWithShape="0">
          <a:gsLst>
            <a:gs pos="50000">
              <a:srgbClr val="8F8C98"/>
            </a:gs>
            <a:gs pos="68000">
              <a:schemeClr val="tx2"/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r>
            <a:rPr lang="es-EC" sz="1300" dirty="0" smtClean="0">
              <a:latin typeface="Arial" panose="020B0604020202020204" pitchFamily="34" charset="0"/>
              <a:cs typeface="Arial" panose="020B0604020202020204" pitchFamily="34" charset="0"/>
            </a:rPr>
            <a:t>ISO 27005 (-) Vulnerabilidades y Métodos de Valoración Vulnerabilidades</a:t>
          </a:r>
          <a:endParaRPr lang="es-EC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C70877-7AE5-4815-AFFC-E9A382D6E83E}" type="parTrans" cxnId="{A9BD58D3-210C-49E9-BD03-4954F1640533}">
      <dgm:prSet/>
      <dgm:spPr/>
      <dgm:t>
        <a:bodyPr/>
        <a:lstStyle/>
        <a:p>
          <a:endParaRPr lang="es-EC" sz="15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8F7A8F-B3AD-4E65-AEF8-E365D1691363}">
      <dgm:prSet phldrT="[Texto]" custT="1"/>
      <dgm:spPr/>
      <dgm:t>
        <a:bodyPr/>
        <a:lstStyle/>
        <a:p>
          <a:pPr algn="ctr"/>
          <a:r>
            <a:rPr lang="es-EC" sz="1500" b="1" dirty="0" smtClean="0">
              <a:latin typeface="Century Gothic" panose="020B0502020202020204" pitchFamily="34" charset="0"/>
              <a:cs typeface="Arial" panose="020B0604020202020204" pitchFamily="34" charset="0"/>
            </a:rPr>
            <a:t>INTEGRACION DE ANEXOS</a:t>
          </a:r>
          <a:endParaRPr lang="es-EC" sz="1500" b="1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2C1C7EDD-EEA7-4E5F-AAB6-1D0BDDA3D606}" type="sibTrans" cxnId="{C8CE9AE2-653D-49C5-8B3E-D64AAC355BCF}">
      <dgm:prSet/>
      <dgm:spPr/>
      <dgm:t>
        <a:bodyPr/>
        <a:lstStyle/>
        <a:p>
          <a:endParaRPr lang="es-EC" sz="15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0F7544-586C-4B6C-A37B-EB92459AE881}" type="parTrans" cxnId="{C8CE9AE2-653D-49C5-8B3E-D64AAC355BCF}">
      <dgm:prSet/>
      <dgm:spPr/>
      <dgm:t>
        <a:bodyPr/>
        <a:lstStyle/>
        <a:p>
          <a:endParaRPr lang="es-EC" sz="15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58D1AF-E023-45C0-9777-82BC0FE37D0A}" type="pres">
      <dgm:prSet presAssocID="{EDE92D46-36D9-4F10-B21E-1076EAD98C4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FFD5AC5-2770-4361-9CE4-A6CF5F9443D9}" type="pres">
      <dgm:prSet presAssocID="{55540ADD-729B-49C3-A7F0-FE01EECCDDF8}" presName="composite" presStyleCnt="0"/>
      <dgm:spPr/>
      <dgm:t>
        <a:bodyPr/>
        <a:lstStyle/>
        <a:p>
          <a:endParaRPr lang="en-US"/>
        </a:p>
      </dgm:t>
    </dgm:pt>
    <dgm:pt modelId="{F2DE9C5A-20F9-4905-8EEA-102A16503F1A}" type="pres">
      <dgm:prSet presAssocID="{55540ADD-729B-49C3-A7F0-FE01EECCDDF8}" presName="Parent1" presStyleLbl="node1" presStyleIdx="0" presStyleCnt="6" custScaleX="145661" custLinFactNeighborX="89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53F87C-5221-4F43-A8B9-CB53862ED657}" type="pres">
      <dgm:prSet presAssocID="{55540ADD-729B-49C3-A7F0-FE01EECCDDF8}" presName="Childtext1" presStyleLbl="revTx" presStyleIdx="0" presStyleCnt="3" custLinFactNeighborX="189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1BEEA4-D613-4272-AFD2-D8E4AD41E11C}" type="pres">
      <dgm:prSet presAssocID="{55540ADD-729B-49C3-A7F0-FE01EECCDDF8}" presName="BalanceSpacing" presStyleCnt="0"/>
      <dgm:spPr/>
      <dgm:t>
        <a:bodyPr/>
        <a:lstStyle/>
        <a:p>
          <a:endParaRPr lang="en-US"/>
        </a:p>
      </dgm:t>
    </dgm:pt>
    <dgm:pt modelId="{413D5C0D-24F3-42E4-9B8D-801523469BBB}" type="pres">
      <dgm:prSet presAssocID="{55540ADD-729B-49C3-A7F0-FE01EECCDDF8}" presName="BalanceSpacing1" presStyleCnt="0"/>
      <dgm:spPr/>
      <dgm:t>
        <a:bodyPr/>
        <a:lstStyle/>
        <a:p>
          <a:endParaRPr lang="en-US"/>
        </a:p>
      </dgm:t>
    </dgm:pt>
    <dgm:pt modelId="{4A4BD12A-0B7E-4A1E-8D28-50370561E522}" type="pres">
      <dgm:prSet presAssocID="{3104A9E3-A75D-4661-8A6A-34D144F2217E}" presName="Accent1Text" presStyleLbl="node1" presStyleIdx="1" presStyleCnt="6" custScaleX="141995" custLinFactNeighborX="-25516" custLinFactNeighborY="732"/>
      <dgm:spPr/>
      <dgm:t>
        <a:bodyPr/>
        <a:lstStyle/>
        <a:p>
          <a:endParaRPr lang="es-EC"/>
        </a:p>
      </dgm:t>
    </dgm:pt>
    <dgm:pt modelId="{4A633C3D-2DA5-4FFE-89A2-E69BCB3C786E}" type="pres">
      <dgm:prSet presAssocID="{3104A9E3-A75D-4661-8A6A-34D144F2217E}" presName="spaceBetweenRectangles" presStyleCnt="0"/>
      <dgm:spPr/>
      <dgm:t>
        <a:bodyPr/>
        <a:lstStyle/>
        <a:p>
          <a:endParaRPr lang="en-US"/>
        </a:p>
      </dgm:t>
    </dgm:pt>
    <dgm:pt modelId="{3A58ABE7-B9B9-4275-B36E-DCBA4D57645F}" type="pres">
      <dgm:prSet presAssocID="{9F8EBAB6-8C01-4C16-B7CA-4046CE6372CE}" presName="composite" presStyleCnt="0"/>
      <dgm:spPr/>
      <dgm:t>
        <a:bodyPr/>
        <a:lstStyle/>
        <a:p>
          <a:endParaRPr lang="en-US"/>
        </a:p>
      </dgm:t>
    </dgm:pt>
    <dgm:pt modelId="{EE59B0B5-5CA8-48E7-B65E-A3B84FE51BCE}" type="pres">
      <dgm:prSet presAssocID="{9F8EBAB6-8C01-4C16-B7CA-4046CE6372CE}" presName="Parent1" presStyleLbl="node1" presStyleIdx="2" presStyleCnt="6" custScaleX="1241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03C0EE-DA44-40FD-B29E-8314089956AE}" type="pres">
      <dgm:prSet presAssocID="{9F8EBAB6-8C01-4C16-B7CA-4046CE6372CE}" presName="Childtext1" presStyleLbl="revTx" presStyleIdx="1" presStyleCnt="3" custScaleY="72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E5D102-EAE3-4A34-8CE9-2F63BA29B09F}" type="pres">
      <dgm:prSet presAssocID="{9F8EBAB6-8C01-4C16-B7CA-4046CE6372CE}" presName="BalanceSpacing" presStyleCnt="0"/>
      <dgm:spPr/>
      <dgm:t>
        <a:bodyPr/>
        <a:lstStyle/>
        <a:p>
          <a:endParaRPr lang="en-US"/>
        </a:p>
      </dgm:t>
    </dgm:pt>
    <dgm:pt modelId="{557E6A0D-D09F-4138-B6D2-61DA848071D3}" type="pres">
      <dgm:prSet presAssocID="{9F8EBAB6-8C01-4C16-B7CA-4046CE6372CE}" presName="BalanceSpacing1" presStyleCnt="0"/>
      <dgm:spPr/>
      <dgm:t>
        <a:bodyPr/>
        <a:lstStyle/>
        <a:p>
          <a:endParaRPr lang="en-US"/>
        </a:p>
      </dgm:t>
    </dgm:pt>
    <dgm:pt modelId="{491A7D98-F7BF-4209-B936-7656F07822F2}" type="pres">
      <dgm:prSet presAssocID="{59B1CB42-CE79-49F8-85F7-58AA45781891}" presName="Accent1Text" presStyleLbl="node1" presStyleIdx="3" presStyleCnt="6" custScaleX="111828" custScaleY="98992" custLinFactNeighborX="12506" custLinFactNeighborY="2019"/>
      <dgm:spPr/>
      <dgm:t>
        <a:bodyPr/>
        <a:lstStyle/>
        <a:p>
          <a:endParaRPr lang="es-EC"/>
        </a:p>
      </dgm:t>
    </dgm:pt>
    <dgm:pt modelId="{0732F95D-12ED-46A3-BC26-8CA91A2E3B40}" type="pres">
      <dgm:prSet presAssocID="{59B1CB42-CE79-49F8-85F7-58AA45781891}" presName="spaceBetweenRectangles" presStyleCnt="0"/>
      <dgm:spPr/>
      <dgm:t>
        <a:bodyPr/>
        <a:lstStyle/>
        <a:p>
          <a:endParaRPr lang="en-US"/>
        </a:p>
      </dgm:t>
    </dgm:pt>
    <dgm:pt modelId="{305F7D5E-0510-4CC1-A3A2-83D0336D6377}" type="pres">
      <dgm:prSet presAssocID="{5DB0054F-78AB-40C7-9C7D-14FBCE685F4B}" presName="composite" presStyleCnt="0"/>
      <dgm:spPr/>
      <dgm:t>
        <a:bodyPr/>
        <a:lstStyle/>
        <a:p>
          <a:endParaRPr lang="en-US"/>
        </a:p>
      </dgm:t>
    </dgm:pt>
    <dgm:pt modelId="{956BAD2C-04F4-4127-900C-BC237A5431D3}" type="pres">
      <dgm:prSet presAssocID="{5DB0054F-78AB-40C7-9C7D-14FBCE685F4B}" presName="Parent1" presStyleLbl="node1" presStyleIdx="4" presStyleCnt="6" custScaleX="1149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EBEEF5-179C-4163-A0A9-E31B4EAF37D6}" type="pres">
      <dgm:prSet presAssocID="{5DB0054F-78AB-40C7-9C7D-14FBCE685F4B}" presName="Childtext1" presStyleLbl="revTx" presStyleIdx="2" presStyleCnt="3" custLinFactNeighborX="202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BBE034-577B-4B0E-97F1-19474C30FCD0}" type="pres">
      <dgm:prSet presAssocID="{5DB0054F-78AB-40C7-9C7D-14FBCE685F4B}" presName="BalanceSpacing" presStyleCnt="0"/>
      <dgm:spPr/>
      <dgm:t>
        <a:bodyPr/>
        <a:lstStyle/>
        <a:p>
          <a:endParaRPr lang="en-US"/>
        </a:p>
      </dgm:t>
    </dgm:pt>
    <dgm:pt modelId="{FE474907-63C8-4B88-BEE1-20FCD1B1155B}" type="pres">
      <dgm:prSet presAssocID="{5DB0054F-78AB-40C7-9C7D-14FBCE685F4B}" presName="BalanceSpacing1" presStyleCnt="0"/>
      <dgm:spPr/>
      <dgm:t>
        <a:bodyPr/>
        <a:lstStyle/>
        <a:p>
          <a:endParaRPr lang="en-US"/>
        </a:p>
      </dgm:t>
    </dgm:pt>
    <dgm:pt modelId="{8A10A5A4-E825-4AEE-84CA-BF0145DAFB5D}" type="pres">
      <dgm:prSet presAssocID="{891E63D2-BD86-4265-9EFF-65E8C1185F0D}" presName="Accent1Text" presStyleLbl="node1" presStyleIdx="5" presStyleCnt="6" custScaleX="122570" custScaleY="102592" custLinFactNeighborX="-10480"/>
      <dgm:spPr/>
      <dgm:t>
        <a:bodyPr/>
        <a:lstStyle/>
        <a:p>
          <a:endParaRPr lang="es-EC"/>
        </a:p>
      </dgm:t>
    </dgm:pt>
  </dgm:ptLst>
  <dgm:cxnLst>
    <dgm:cxn modelId="{C8CE9AE2-653D-49C5-8B3E-D64AAC355BCF}" srcId="{9F8EBAB6-8C01-4C16-B7CA-4046CE6372CE}" destId="{E28F7A8F-B3AD-4E65-AEF8-E365D1691363}" srcOrd="0" destOrd="0" parTransId="{2F0F7544-586C-4B6C-A37B-EB92459AE881}" sibTransId="{2C1C7EDD-EEA7-4E5F-AAB6-1D0BDDA3D606}"/>
    <dgm:cxn modelId="{68575CC6-046A-4EE7-AF64-8E097FA43363}" srcId="{EDE92D46-36D9-4F10-B21E-1076EAD98C40}" destId="{55540ADD-729B-49C3-A7F0-FE01EECCDDF8}" srcOrd="0" destOrd="0" parTransId="{E4E5B188-2D34-4C6C-996A-46F533A7C80A}" sibTransId="{3104A9E3-A75D-4661-8A6A-34D144F2217E}"/>
    <dgm:cxn modelId="{D641A190-922D-410A-AE3C-82D51115EAD8}" type="presOf" srcId="{E28F7A8F-B3AD-4E65-AEF8-E365D1691363}" destId="{0003C0EE-DA44-40FD-B29E-8314089956AE}" srcOrd="0" destOrd="0" presId="urn:microsoft.com/office/officeart/2008/layout/AlternatingHexagons"/>
    <dgm:cxn modelId="{22C7F63D-EAF1-46E6-B393-9B102F849790}" type="presOf" srcId="{3104A9E3-A75D-4661-8A6A-34D144F2217E}" destId="{4A4BD12A-0B7E-4A1E-8D28-50370561E522}" srcOrd="0" destOrd="0" presId="urn:microsoft.com/office/officeart/2008/layout/AlternatingHexagons"/>
    <dgm:cxn modelId="{FB9CFF09-A4DF-4901-8D3E-5BB055938755}" type="presOf" srcId="{9F8EBAB6-8C01-4C16-B7CA-4046CE6372CE}" destId="{EE59B0B5-5CA8-48E7-B65E-A3B84FE51BCE}" srcOrd="0" destOrd="0" presId="urn:microsoft.com/office/officeart/2008/layout/AlternatingHexagons"/>
    <dgm:cxn modelId="{BCC275A0-FF77-48C3-82A0-E31BDC404DF3}" type="presOf" srcId="{891E63D2-BD86-4265-9EFF-65E8C1185F0D}" destId="{8A10A5A4-E825-4AEE-84CA-BF0145DAFB5D}" srcOrd="0" destOrd="0" presId="urn:microsoft.com/office/officeart/2008/layout/AlternatingHexagons"/>
    <dgm:cxn modelId="{2578A07C-80DD-4F40-9DBA-B16DF8633B3F}" type="presOf" srcId="{5DB0054F-78AB-40C7-9C7D-14FBCE685F4B}" destId="{956BAD2C-04F4-4127-900C-BC237A5431D3}" srcOrd="0" destOrd="0" presId="urn:microsoft.com/office/officeart/2008/layout/AlternatingHexagons"/>
    <dgm:cxn modelId="{DBD1AB2F-D60D-487F-980D-9513037DA605}" srcId="{EDE92D46-36D9-4F10-B21E-1076EAD98C40}" destId="{9F8EBAB6-8C01-4C16-B7CA-4046CE6372CE}" srcOrd="1" destOrd="0" parTransId="{87588AA6-D409-4CD3-84CA-C16C777D669C}" sibTransId="{59B1CB42-CE79-49F8-85F7-58AA45781891}"/>
    <dgm:cxn modelId="{C3D6D3D9-15DB-4E1F-AFF5-BE7B618801D9}" type="presOf" srcId="{EDE92D46-36D9-4F10-B21E-1076EAD98C40}" destId="{B558D1AF-E023-45C0-9777-82BC0FE37D0A}" srcOrd="0" destOrd="0" presId="urn:microsoft.com/office/officeart/2008/layout/AlternatingHexagons"/>
    <dgm:cxn modelId="{41474D00-2393-40F6-934A-9DEC0FD44B00}" type="presOf" srcId="{59B1CB42-CE79-49F8-85F7-58AA45781891}" destId="{491A7D98-F7BF-4209-B936-7656F07822F2}" srcOrd="0" destOrd="0" presId="urn:microsoft.com/office/officeart/2008/layout/AlternatingHexagons"/>
    <dgm:cxn modelId="{817C43C3-8757-4701-A107-F595A5758840}" type="presOf" srcId="{55540ADD-729B-49C3-A7F0-FE01EECCDDF8}" destId="{F2DE9C5A-20F9-4905-8EEA-102A16503F1A}" srcOrd="0" destOrd="0" presId="urn:microsoft.com/office/officeart/2008/layout/AlternatingHexagons"/>
    <dgm:cxn modelId="{A9BD58D3-210C-49E9-BD03-4954F1640533}" srcId="{EDE92D46-36D9-4F10-B21E-1076EAD98C40}" destId="{5DB0054F-78AB-40C7-9C7D-14FBCE685F4B}" srcOrd="2" destOrd="0" parTransId="{D5C70877-7AE5-4815-AFFC-E9A382D6E83E}" sibTransId="{891E63D2-BD86-4265-9EFF-65E8C1185F0D}"/>
    <dgm:cxn modelId="{56741D55-3CBB-4B51-96D8-B705E4E934EA}" type="presParOf" srcId="{B558D1AF-E023-45C0-9777-82BC0FE37D0A}" destId="{0FFD5AC5-2770-4361-9CE4-A6CF5F9443D9}" srcOrd="0" destOrd="0" presId="urn:microsoft.com/office/officeart/2008/layout/AlternatingHexagons"/>
    <dgm:cxn modelId="{8C8BBF31-DC08-4A6F-8FB1-88475EC8A56A}" type="presParOf" srcId="{0FFD5AC5-2770-4361-9CE4-A6CF5F9443D9}" destId="{F2DE9C5A-20F9-4905-8EEA-102A16503F1A}" srcOrd="0" destOrd="0" presId="urn:microsoft.com/office/officeart/2008/layout/AlternatingHexagons"/>
    <dgm:cxn modelId="{877A7CE1-DFEB-4C0C-9A83-EB532C0BB297}" type="presParOf" srcId="{0FFD5AC5-2770-4361-9CE4-A6CF5F9443D9}" destId="{D253F87C-5221-4F43-A8B9-CB53862ED657}" srcOrd="1" destOrd="0" presId="urn:microsoft.com/office/officeart/2008/layout/AlternatingHexagons"/>
    <dgm:cxn modelId="{9AA96862-D742-4485-8AD8-22BB7094507F}" type="presParOf" srcId="{0FFD5AC5-2770-4361-9CE4-A6CF5F9443D9}" destId="{011BEEA4-D613-4272-AFD2-D8E4AD41E11C}" srcOrd="2" destOrd="0" presId="urn:microsoft.com/office/officeart/2008/layout/AlternatingHexagons"/>
    <dgm:cxn modelId="{EF2E0C66-0F65-4987-9E07-AC858F6210EC}" type="presParOf" srcId="{0FFD5AC5-2770-4361-9CE4-A6CF5F9443D9}" destId="{413D5C0D-24F3-42E4-9B8D-801523469BBB}" srcOrd="3" destOrd="0" presId="urn:microsoft.com/office/officeart/2008/layout/AlternatingHexagons"/>
    <dgm:cxn modelId="{ECB0491E-4D8A-4229-A0C7-72F719608165}" type="presParOf" srcId="{0FFD5AC5-2770-4361-9CE4-A6CF5F9443D9}" destId="{4A4BD12A-0B7E-4A1E-8D28-50370561E522}" srcOrd="4" destOrd="0" presId="urn:microsoft.com/office/officeart/2008/layout/AlternatingHexagons"/>
    <dgm:cxn modelId="{8D5457B3-0446-427B-90EC-DCB1B691AEDC}" type="presParOf" srcId="{B558D1AF-E023-45C0-9777-82BC0FE37D0A}" destId="{4A633C3D-2DA5-4FFE-89A2-E69BCB3C786E}" srcOrd="1" destOrd="0" presId="urn:microsoft.com/office/officeart/2008/layout/AlternatingHexagons"/>
    <dgm:cxn modelId="{8412542F-DEE9-465D-B9EB-56E21E291FDF}" type="presParOf" srcId="{B558D1AF-E023-45C0-9777-82BC0FE37D0A}" destId="{3A58ABE7-B9B9-4275-B36E-DCBA4D57645F}" srcOrd="2" destOrd="0" presId="urn:microsoft.com/office/officeart/2008/layout/AlternatingHexagons"/>
    <dgm:cxn modelId="{5F593BB4-AEBF-4F2B-8896-1490AB4FBDE6}" type="presParOf" srcId="{3A58ABE7-B9B9-4275-B36E-DCBA4D57645F}" destId="{EE59B0B5-5CA8-48E7-B65E-A3B84FE51BCE}" srcOrd="0" destOrd="0" presId="urn:microsoft.com/office/officeart/2008/layout/AlternatingHexagons"/>
    <dgm:cxn modelId="{BA9F6F41-A933-4C1D-ACB1-C3CD1D54E339}" type="presParOf" srcId="{3A58ABE7-B9B9-4275-B36E-DCBA4D57645F}" destId="{0003C0EE-DA44-40FD-B29E-8314089956AE}" srcOrd="1" destOrd="0" presId="urn:microsoft.com/office/officeart/2008/layout/AlternatingHexagons"/>
    <dgm:cxn modelId="{E72A1B3F-81D1-4650-9803-E79D77AE8184}" type="presParOf" srcId="{3A58ABE7-B9B9-4275-B36E-DCBA4D57645F}" destId="{F6E5D102-EAE3-4A34-8CE9-2F63BA29B09F}" srcOrd="2" destOrd="0" presId="urn:microsoft.com/office/officeart/2008/layout/AlternatingHexagons"/>
    <dgm:cxn modelId="{BD440FD6-220F-4369-BC51-51E739772E5A}" type="presParOf" srcId="{3A58ABE7-B9B9-4275-B36E-DCBA4D57645F}" destId="{557E6A0D-D09F-4138-B6D2-61DA848071D3}" srcOrd="3" destOrd="0" presId="urn:microsoft.com/office/officeart/2008/layout/AlternatingHexagons"/>
    <dgm:cxn modelId="{473DA207-D8E2-4D28-A123-BF2D0ED21244}" type="presParOf" srcId="{3A58ABE7-B9B9-4275-B36E-DCBA4D57645F}" destId="{491A7D98-F7BF-4209-B936-7656F07822F2}" srcOrd="4" destOrd="0" presId="urn:microsoft.com/office/officeart/2008/layout/AlternatingHexagons"/>
    <dgm:cxn modelId="{1992A9B2-30E0-473B-9384-8553FDA48102}" type="presParOf" srcId="{B558D1AF-E023-45C0-9777-82BC0FE37D0A}" destId="{0732F95D-12ED-46A3-BC26-8CA91A2E3B40}" srcOrd="3" destOrd="0" presId="urn:microsoft.com/office/officeart/2008/layout/AlternatingHexagons"/>
    <dgm:cxn modelId="{BE91E28D-847E-43EA-8887-53C5A9093D24}" type="presParOf" srcId="{B558D1AF-E023-45C0-9777-82BC0FE37D0A}" destId="{305F7D5E-0510-4CC1-A3A2-83D0336D6377}" srcOrd="4" destOrd="0" presId="urn:microsoft.com/office/officeart/2008/layout/AlternatingHexagons"/>
    <dgm:cxn modelId="{479EB783-F3B3-4B85-A59F-35011C786794}" type="presParOf" srcId="{305F7D5E-0510-4CC1-A3A2-83D0336D6377}" destId="{956BAD2C-04F4-4127-900C-BC237A5431D3}" srcOrd="0" destOrd="0" presId="urn:microsoft.com/office/officeart/2008/layout/AlternatingHexagons"/>
    <dgm:cxn modelId="{59CD701E-1775-48FD-905E-D7D547A92F75}" type="presParOf" srcId="{305F7D5E-0510-4CC1-A3A2-83D0336D6377}" destId="{76EBEEF5-179C-4163-A0A9-E31B4EAF37D6}" srcOrd="1" destOrd="0" presId="urn:microsoft.com/office/officeart/2008/layout/AlternatingHexagons"/>
    <dgm:cxn modelId="{DBD00A11-D8F1-4CE0-AB80-4F9E7A81AEA6}" type="presParOf" srcId="{305F7D5E-0510-4CC1-A3A2-83D0336D6377}" destId="{02BBE034-577B-4B0E-97F1-19474C30FCD0}" srcOrd="2" destOrd="0" presId="urn:microsoft.com/office/officeart/2008/layout/AlternatingHexagons"/>
    <dgm:cxn modelId="{B9C1A27E-66AC-40FB-B7EB-4C1523E6721F}" type="presParOf" srcId="{305F7D5E-0510-4CC1-A3A2-83D0336D6377}" destId="{FE474907-63C8-4B88-BEE1-20FCD1B1155B}" srcOrd="3" destOrd="0" presId="urn:microsoft.com/office/officeart/2008/layout/AlternatingHexagons"/>
    <dgm:cxn modelId="{CF8003F0-936E-42F2-9E62-DB46F4EFC3AF}" type="presParOf" srcId="{305F7D5E-0510-4CC1-A3A2-83D0336D6377}" destId="{8A10A5A4-E825-4AEE-84CA-BF0145DAFB5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044DF5-63D7-425E-8B93-5670117E7262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34CDDF-FA52-4516-8CD8-0560F62724D0}">
      <dgm:prSet phldrT="[Text]"/>
      <dgm:spPr/>
      <dgm:t>
        <a:bodyPr/>
        <a:lstStyle/>
        <a:p>
          <a:r>
            <a:rPr lang="en-US" dirty="0" smtClean="0"/>
            <a:t>INTEGRACION ISO 31000 e ISO 27005</a:t>
          </a:r>
          <a:endParaRPr lang="en-US" dirty="0"/>
        </a:p>
      </dgm:t>
    </dgm:pt>
    <dgm:pt modelId="{CC509FF7-BD81-447C-B8A1-3CA9CB12F343}" type="parTrans" cxnId="{068A485E-6786-4C58-8AEA-57E5AF458BC2}">
      <dgm:prSet/>
      <dgm:spPr/>
      <dgm:t>
        <a:bodyPr/>
        <a:lstStyle/>
        <a:p>
          <a:endParaRPr lang="en-US"/>
        </a:p>
      </dgm:t>
    </dgm:pt>
    <dgm:pt modelId="{8AB2C7DD-39C9-47F1-A4A7-AFAB5EE0E2B9}" type="sibTrans" cxnId="{068A485E-6786-4C58-8AEA-57E5AF458BC2}">
      <dgm:prSet/>
      <dgm:spPr/>
      <dgm:t>
        <a:bodyPr/>
        <a:lstStyle/>
        <a:p>
          <a:endParaRPr lang="en-US"/>
        </a:p>
      </dgm:t>
    </dgm:pt>
    <dgm:pt modelId="{AA2588E2-FBE3-4EB3-9EDF-E22C157E8F44}">
      <dgm:prSet phldrT="[Text]"/>
      <dgm:spPr/>
      <dgm:t>
        <a:bodyPr/>
        <a:lstStyle/>
        <a:p>
          <a:r>
            <a:rPr lang="en-US" dirty="0" smtClean="0"/>
            <a:t>ANEXOS ISO 31000  e ISO 27005</a:t>
          </a:r>
          <a:endParaRPr lang="en-US" dirty="0"/>
        </a:p>
      </dgm:t>
    </dgm:pt>
    <dgm:pt modelId="{FD9E3DE1-965C-4071-BB40-80A367E4DB61}" type="parTrans" cxnId="{F9A39C83-9CD8-4054-91EF-506ABADF61CC}">
      <dgm:prSet/>
      <dgm:spPr/>
      <dgm:t>
        <a:bodyPr/>
        <a:lstStyle/>
        <a:p>
          <a:endParaRPr lang="en-US"/>
        </a:p>
      </dgm:t>
    </dgm:pt>
    <dgm:pt modelId="{A1DB4D9D-CF7E-4A12-A93B-7B365B081C77}" type="sibTrans" cxnId="{F9A39C83-9CD8-4054-91EF-506ABADF61CC}">
      <dgm:prSet/>
      <dgm:spPr/>
      <dgm:t>
        <a:bodyPr/>
        <a:lstStyle/>
        <a:p>
          <a:endParaRPr lang="en-US"/>
        </a:p>
      </dgm:t>
    </dgm:pt>
    <dgm:pt modelId="{5AC7F779-798F-4CD2-9398-6A647E8D9F43}">
      <dgm:prSet phldrT="[Text]"/>
      <dgm:spPr/>
      <dgm:t>
        <a:bodyPr/>
        <a:lstStyle/>
        <a:p>
          <a:r>
            <a:rPr lang="en-US" dirty="0" smtClean="0"/>
            <a:t>PROCESOS ISO 31000 e ISO 27005</a:t>
          </a:r>
          <a:endParaRPr lang="en-US" dirty="0"/>
        </a:p>
      </dgm:t>
    </dgm:pt>
    <dgm:pt modelId="{2104C741-A09D-4789-A9F2-F1233B452887}" type="parTrans" cxnId="{0202D3EC-0917-4F17-AF9C-97BCDAC98962}">
      <dgm:prSet/>
      <dgm:spPr/>
      <dgm:t>
        <a:bodyPr/>
        <a:lstStyle/>
        <a:p>
          <a:endParaRPr lang="en-US"/>
        </a:p>
      </dgm:t>
    </dgm:pt>
    <dgm:pt modelId="{B2CEC461-C45E-42CC-BE75-0671B4199140}" type="sibTrans" cxnId="{0202D3EC-0917-4F17-AF9C-97BCDAC98962}">
      <dgm:prSet/>
      <dgm:spPr/>
      <dgm:t>
        <a:bodyPr/>
        <a:lstStyle/>
        <a:p>
          <a:endParaRPr lang="en-US"/>
        </a:p>
      </dgm:t>
    </dgm:pt>
    <dgm:pt modelId="{75ED663E-FB74-41ED-AC05-5EBEC3D08AB7}">
      <dgm:prSet phldrT="[Text]"/>
      <dgm:spPr/>
      <dgm:t>
        <a:bodyPr/>
        <a:lstStyle/>
        <a:p>
          <a:r>
            <a:rPr lang="en-US" dirty="0" smtClean="0"/>
            <a:t>CONCEPTOS</a:t>
          </a:r>
        </a:p>
        <a:p>
          <a:r>
            <a:rPr lang="en-US" dirty="0" smtClean="0"/>
            <a:t>ISO 31000 E ISO 27005</a:t>
          </a:r>
          <a:endParaRPr lang="en-US" dirty="0"/>
        </a:p>
      </dgm:t>
    </dgm:pt>
    <dgm:pt modelId="{86B27303-E6AD-4EEB-B673-60F9F199FFCF}" type="parTrans" cxnId="{8973C300-A59E-4EB1-8EA6-A31C6CF8EB6B}">
      <dgm:prSet/>
      <dgm:spPr/>
      <dgm:t>
        <a:bodyPr/>
        <a:lstStyle/>
        <a:p>
          <a:endParaRPr lang="en-US"/>
        </a:p>
      </dgm:t>
    </dgm:pt>
    <dgm:pt modelId="{14B78983-C08C-4952-86EE-29B3DEA33EAF}" type="sibTrans" cxnId="{8973C300-A59E-4EB1-8EA6-A31C6CF8EB6B}">
      <dgm:prSet/>
      <dgm:spPr/>
      <dgm:t>
        <a:bodyPr/>
        <a:lstStyle/>
        <a:p>
          <a:endParaRPr lang="en-US"/>
        </a:p>
      </dgm:t>
    </dgm:pt>
    <dgm:pt modelId="{D7B6F283-45BB-490D-8F6A-C6DD023D6574}">
      <dgm:prSet phldrT="[Text]"/>
      <dgm:spPr/>
      <dgm:t>
        <a:bodyPr/>
        <a:lstStyle/>
        <a:p>
          <a:r>
            <a:rPr lang="en-US" dirty="0" smtClean="0"/>
            <a:t>PRINCIPIOS Y MARCO DE TRABAJO  ISO 31000</a:t>
          </a:r>
          <a:endParaRPr lang="en-US" dirty="0"/>
        </a:p>
      </dgm:t>
    </dgm:pt>
    <dgm:pt modelId="{92F24A05-5846-4717-85C0-EF4289BDECF0}" type="parTrans" cxnId="{94E0951F-D139-4482-8270-80C13D3DE1E7}">
      <dgm:prSet/>
      <dgm:spPr/>
      <dgm:t>
        <a:bodyPr/>
        <a:lstStyle/>
        <a:p>
          <a:endParaRPr lang="en-US"/>
        </a:p>
      </dgm:t>
    </dgm:pt>
    <dgm:pt modelId="{9DE06538-0DCF-40ED-B55A-6FF46474E3F9}" type="sibTrans" cxnId="{94E0951F-D139-4482-8270-80C13D3DE1E7}">
      <dgm:prSet/>
      <dgm:spPr/>
      <dgm:t>
        <a:bodyPr/>
        <a:lstStyle/>
        <a:p>
          <a:endParaRPr lang="en-US"/>
        </a:p>
      </dgm:t>
    </dgm:pt>
    <dgm:pt modelId="{BBC92197-E713-45DC-A99B-FF3F173E1F9F}" type="pres">
      <dgm:prSet presAssocID="{3F044DF5-63D7-425E-8B93-5670117E726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007E44-5840-4FF1-8B4D-45203F5EAD4A}" type="pres">
      <dgm:prSet presAssocID="{9634CDDF-FA52-4516-8CD8-0560F62724D0}" presName="centerShape" presStyleLbl="node0" presStyleIdx="0" presStyleCnt="1"/>
      <dgm:spPr/>
      <dgm:t>
        <a:bodyPr/>
        <a:lstStyle/>
        <a:p>
          <a:endParaRPr lang="en-US"/>
        </a:p>
      </dgm:t>
    </dgm:pt>
    <dgm:pt modelId="{C4B83DF3-6DAE-431D-A503-BFD8599AB4A4}" type="pres">
      <dgm:prSet presAssocID="{FD9E3DE1-965C-4071-BB40-80A367E4DB61}" presName="Name9" presStyleLbl="parChTrans1D2" presStyleIdx="0" presStyleCnt="4"/>
      <dgm:spPr/>
      <dgm:t>
        <a:bodyPr/>
        <a:lstStyle/>
        <a:p>
          <a:endParaRPr lang="en-US"/>
        </a:p>
      </dgm:t>
    </dgm:pt>
    <dgm:pt modelId="{9537FD08-CD3B-498F-BA9A-E0FD41FA9FFD}" type="pres">
      <dgm:prSet presAssocID="{FD9E3DE1-965C-4071-BB40-80A367E4DB61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415E044-F7EB-43D4-AAB0-00EDE3D76C27}" type="pres">
      <dgm:prSet presAssocID="{AA2588E2-FBE3-4EB3-9EDF-E22C157E8F4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AC68B-1723-4343-91CF-E1D063609932}" type="pres">
      <dgm:prSet presAssocID="{2104C741-A09D-4789-A9F2-F1233B452887}" presName="Name9" presStyleLbl="parChTrans1D2" presStyleIdx="1" presStyleCnt="4"/>
      <dgm:spPr/>
      <dgm:t>
        <a:bodyPr/>
        <a:lstStyle/>
        <a:p>
          <a:endParaRPr lang="en-US"/>
        </a:p>
      </dgm:t>
    </dgm:pt>
    <dgm:pt modelId="{E98563DA-D79C-4F85-BB29-6901CE95BC6B}" type="pres">
      <dgm:prSet presAssocID="{2104C741-A09D-4789-A9F2-F1233B45288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03A7B99C-2272-4E7C-BE47-35E2CA6863B6}" type="pres">
      <dgm:prSet presAssocID="{5AC7F779-798F-4CD2-9398-6A647E8D9F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676E3-2584-4276-8F91-7B95BC887008}" type="pres">
      <dgm:prSet presAssocID="{86B27303-E6AD-4EEB-B673-60F9F199FFCF}" presName="Name9" presStyleLbl="parChTrans1D2" presStyleIdx="2" presStyleCnt="4"/>
      <dgm:spPr/>
      <dgm:t>
        <a:bodyPr/>
        <a:lstStyle/>
        <a:p>
          <a:endParaRPr lang="en-US"/>
        </a:p>
      </dgm:t>
    </dgm:pt>
    <dgm:pt modelId="{7066C6C9-C5AB-42AB-8746-F1CBB46DB59D}" type="pres">
      <dgm:prSet presAssocID="{86B27303-E6AD-4EEB-B673-60F9F199FFC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21F139D3-F74E-4E54-87E0-4A9A30E853BD}" type="pres">
      <dgm:prSet presAssocID="{75ED663E-FB74-41ED-AC05-5EBEC3D08AB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9F3BC-3E59-4EA4-B4C6-865BCC40058B}" type="pres">
      <dgm:prSet presAssocID="{92F24A05-5846-4717-85C0-EF4289BDECF0}" presName="Name9" presStyleLbl="parChTrans1D2" presStyleIdx="3" presStyleCnt="4"/>
      <dgm:spPr/>
      <dgm:t>
        <a:bodyPr/>
        <a:lstStyle/>
        <a:p>
          <a:endParaRPr lang="en-US"/>
        </a:p>
      </dgm:t>
    </dgm:pt>
    <dgm:pt modelId="{D6803696-1DB4-4AEA-AB08-15CE3B4F13A6}" type="pres">
      <dgm:prSet presAssocID="{92F24A05-5846-4717-85C0-EF4289BDECF0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E1EE465-D121-4248-B6DF-0A85AC633030}" type="pres">
      <dgm:prSet presAssocID="{D7B6F283-45BB-490D-8F6A-C6DD023D657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D1D4BB-9E24-4C62-9CED-03E0B0189AD7}" type="presOf" srcId="{5AC7F779-798F-4CD2-9398-6A647E8D9F43}" destId="{03A7B99C-2272-4E7C-BE47-35E2CA6863B6}" srcOrd="0" destOrd="0" presId="urn:microsoft.com/office/officeart/2005/8/layout/radial1"/>
    <dgm:cxn modelId="{9CE50C2C-FF39-4EB0-8AFB-B1C7B1CC2DF9}" type="presOf" srcId="{86B27303-E6AD-4EEB-B673-60F9F199FFCF}" destId="{23D676E3-2584-4276-8F91-7B95BC887008}" srcOrd="0" destOrd="0" presId="urn:microsoft.com/office/officeart/2005/8/layout/radial1"/>
    <dgm:cxn modelId="{010B7C3A-252E-4B70-A734-CE480CCB4D2F}" type="presOf" srcId="{2104C741-A09D-4789-A9F2-F1233B452887}" destId="{C89AC68B-1723-4343-91CF-E1D063609932}" srcOrd="0" destOrd="0" presId="urn:microsoft.com/office/officeart/2005/8/layout/radial1"/>
    <dgm:cxn modelId="{F9A39C83-9CD8-4054-91EF-506ABADF61CC}" srcId="{9634CDDF-FA52-4516-8CD8-0560F62724D0}" destId="{AA2588E2-FBE3-4EB3-9EDF-E22C157E8F44}" srcOrd="0" destOrd="0" parTransId="{FD9E3DE1-965C-4071-BB40-80A367E4DB61}" sibTransId="{A1DB4D9D-CF7E-4A12-A93B-7B365B081C77}"/>
    <dgm:cxn modelId="{0202D3EC-0917-4F17-AF9C-97BCDAC98962}" srcId="{9634CDDF-FA52-4516-8CD8-0560F62724D0}" destId="{5AC7F779-798F-4CD2-9398-6A647E8D9F43}" srcOrd="1" destOrd="0" parTransId="{2104C741-A09D-4789-A9F2-F1233B452887}" sibTransId="{B2CEC461-C45E-42CC-BE75-0671B4199140}"/>
    <dgm:cxn modelId="{8973C300-A59E-4EB1-8EA6-A31C6CF8EB6B}" srcId="{9634CDDF-FA52-4516-8CD8-0560F62724D0}" destId="{75ED663E-FB74-41ED-AC05-5EBEC3D08AB7}" srcOrd="2" destOrd="0" parTransId="{86B27303-E6AD-4EEB-B673-60F9F199FFCF}" sibTransId="{14B78983-C08C-4952-86EE-29B3DEA33EAF}"/>
    <dgm:cxn modelId="{39EAE97D-6B1E-4E83-B097-B3F4A4FE54C3}" type="presOf" srcId="{75ED663E-FB74-41ED-AC05-5EBEC3D08AB7}" destId="{21F139D3-F74E-4E54-87E0-4A9A30E853BD}" srcOrd="0" destOrd="0" presId="urn:microsoft.com/office/officeart/2005/8/layout/radial1"/>
    <dgm:cxn modelId="{88A2D3E5-3911-49BD-8EA6-2620B0855822}" type="presOf" srcId="{3F044DF5-63D7-425E-8B93-5670117E7262}" destId="{BBC92197-E713-45DC-A99B-FF3F173E1F9F}" srcOrd="0" destOrd="0" presId="urn:microsoft.com/office/officeart/2005/8/layout/radial1"/>
    <dgm:cxn modelId="{71F603E4-A564-4A6A-A038-2544F767E950}" type="presOf" srcId="{AA2588E2-FBE3-4EB3-9EDF-E22C157E8F44}" destId="{D415E044-F7EB-43D4-AAB0-00EDE3D76C27}" srcOrd="0" destOrd="0" presId="urn:microsoft.com/office/officeart/2005/8/layout/radial1"/>
    <dgm:cxn modelId="{164FE6EB-2F03-4BFC-AEB6-C71ED3FCB5C7}" type="presOf" srcId="{92F24A05-5846-4717-85C0-EF4289BDECF0}" destId="{D6803696-1DB4-4AEA-AB08-15CE3B4F13A6}" srcOrd="1" destOrd="0" presId="urn:microsoft.com/office/officeart/2005/8/layout/radial1"/>
    <dgm:cxn modelId="{A017A0E4-348C-41FB-BDFA-E59BD6E45D6A}" type="presOf" srcId="{FD9E3DE1-965C-4071-BB40-80A367E4DB61}" destId="{C4B83DF3-6DAE-431D-A503-BFD8599AB4A4}" srcOrd="0" destOrd="0" presId="urn:microsoft.com/office/officeart/2005/8/layout/radial1"/>
    <dgm:cxn modelId="{7A486A1F-4CC2-4AAC-BAEE-3D53961B1837}" type="presOf" srcId="{2104C741-A09D-4789-A9F2-F1233B452887}" destId="{E98563DA-D79C-4F85-BB29-6901CE95BC6B}" srcOrd="1" destOrd="0" presId="urn:microsoft.com/office/officeart/2005/8/layout/radial1"/>
    <dgm:cxn modelId="{7B8F8762-5649-4227-86F1-0556314C1A6D}" type="presOf" srcId="{86B27303-E6AD-4EEB-B673-60F9F199FFCF}" destId="{7066C6C9-C5AB-42AB-8746-F1CBB46DB59D}" srcOrd="1" destOrd="0" presId="urn:microsoft.com/office/officeart/2005/8/layout/radial1"/>
    <dgm:cxn modelId="{9907A310-5B10-4D03-B34E-20544D183260}" type="presOf" srcId="{9634CDDF-FA52-4516-8CD8-0560F62724D0}" destId="{F0007E44-5840-4FF1-8B4D-45203F5EAD4A}" srcOrd="0" destOrd="0" presId="urn:microsoft.com/office/officeart/2005/8/layout/radial1"/>
    <dgm:cxn modelId="{AEF88454-3B58-4380-8F13-7A020A3C5BB9}" type="presOf" srcId="{D7B6F283-45BB-490D-8F6A-C6DD023D6574}" destId="{0E1EE465-D121-4248-B6DF-0A85AC633030}" srcOrd="0" destOrd="0" presId="urn:microsoft.com/office/officeart/2005/8/layout/radial1"/>
    <dgm:cxn modelId="{F2225747-EB37-4849-9EA3-FA64F4DAE90E}" type="presOf" srcId="{FD9E3DE1-965C-4071-BB40-80A367E4DB61}" destId="{9537FD08-CD3B-498F-BA9A-E0FD41FA9FFD}" srcOrd="1" destOrd="0" presId="urn:microsoft.com/office/officeart/2005/8/layout/radial1"/>
    <dgm:cxn modelId="{94E0951F-D139-4482-8270-80C13D3DE1E7}" srcId="{9634CDDF-FA52-4516-8CD8-0560F62724D0}" destId="{D7B6F283-45BB-490D-8F6A-C6DD023D6574}" srcOrd="3" destOrd="0" parTransId="{92F24A05-5846-4717-85C0-EF4289BDECF0}" sibTransId="{9DE06538-0DCF-40ED-B55A-6FF46474E3F9}"/>
    <dgm:cxn modelId="{068A485E-6786-4C58-8AEA-57E5AF458BC2}" srcId="{3F044DF5-63D7-425E-8B93-5670117E7262}" destId="{9634CDDF-FA52-4516-8CD8-0560F62724D0}" srcOrd="0" destOrd="0" parTransId="{CC509FF7-BD81-447C-B8A1-3CA9CB12F343}" sibTransId="{8AB2C7DD-39C9-47F1-A4A7-AFAB5EE0E2B9}"/>
    <dgm:cxn modelId="{CCC69AED-D71E-4095-922D-78867E11FAA3}" type="presOf" srcId="{92F24A05-5846-4717-85C0-EF4289BDECF0}" destId="{64D9F3BC-3E59-4EA4-B4C6-865BCC40058B}" srcOrd="0" destOrd="0" presId="urn:microsoft.com/office/officeart/2005/8/layout/radial1"/>
    <dgm:cxn modelId="{90B07782-24AC-4D59-B4BF-46752AA17AEC}" type="presParOf" srcId="{BBC92197-E713-45DC-A99B-FF3F173E1F9F}" destId="{F0007E44-5840-4FF1-8B4D-45203F5EAD4A}" srcOrd="0" destOrd="0" presId="urn:microsoft.com/office/officeart/2005/8/layout/radial1"/>
    <dgm:cxn modelId="{7D9362C0-1F4E-4460-B474-3D0604DF9FB5}" type="presParOf" srcId="{BBC92197-E713-45DC-A99B-FF3F173E1F9F}" destId="{C4B83DF3-6DAE-431D-A503-BFD8599AB4A4}" srcOrd="1" destOrd="0" presId="urn:microsoft.com/office/officeart/2005/8/layout/radial1"/>
    <dgm:cxn modelId="{13D55D0C-D4D1-428F-AF6D-15E0AC63B827}" type="presParOf" srcId="{C4B83DF3-6DAE-431D-A503-BFD8599AB4A4}" destId="{9537FD08-CD3B-498F-BA9A-E0FD41FA9FFD}" srcOrd="0" destOrd="0" presId="urn:microsoft.com/office/officeart/2005/8/layout/radial1"/>
    <dgm:cxn modelId="{8572BDE5-FA9C-4402-9075-65F0B366D9B2}" type="presParOf" srcId="{BBC92197-E713-45DC-A99B-FF3F173E1F9F}" destId="{D415E044-F7EB-43D4-AAB0-00EDE3D76C27}" srcOrd="2" destOrd="0" presId="urn:microsoft.com/office/officeart/2005/8/layout/radial1"/>
    <dgm:cxn modelId="{0F69FAEE-81ED-4122-A710-F2BE666A0DB4}" type="presParOf" srcId="{BBC92197-E713-45DC-A99B-FF3F173E1F9F}" destId="{C89AC68B-1723-4343-91CF-E1D063609932}" srcOrd="3" destOrd="0" presId="urn:microsoft.com/office/officeart/2005/8/layout/radial1"/>
    <dgm:cxn modelId="{0141767E-9EA9-4D28-A214-CEAEAE7FAAF3}" type="presParOf" srcId="{C89AC68B-1723-4343-91CF-E1D063609932}" destId="{E98563DA-D79C-4F85-BB29-6901CE95BC6B}" srcOrd="0" destOrd="0" presId="urn:microsoft.com/office/officeart/2005/8/layout/radial1"/>
    <dgm:cxn modelId="{87A74073-8D09-4F2E-A224-8CD227093533}" type="presParOf" srcId="{BBC92197-E713-45DC-A99B-FF3F173E1F9F}" destId="{03A7B99C-2272-4E7C-BE47-35E2CA6863B6}" srcOrd="4" destOrd="0" presId="urn:microsoft.com/office/officeart/2005/8/layout/radial1"/>
    <dgm:cxn modelId="{0EC071D5-75B2-4538-9E1B-1E7C21FAB26C}" type="presParOf" srcId="{BBC92197-E713-45DC-A99B-FF3F173E1F9F}" destId="{23D676E3-2584-4276-8F91-7B95BC887008}" srcOrd="5" destOrd="0" presId="urn:microsoft.com/office/officeart/2005/8/layout/radial1"/>
    <dgm:cxn modelId="{81E67D9A-83F5-4C3E-A592-EE876D90ED61}" type="presParOf" srcId="{23D676E3-2584-4276-8F91-7B95BC887008}" destId="{7066C6C9-C5AB-42AB-8746-F1CBB46DB59D}" srcOrd="0" destOrd="0" presId="urn:microsoft.com/office/officeart/2005/8/layout/radial1"/>
    <dgm:cxn modelId="{338E31DC-FBB7-4E54-B17C-5D4CE5F2670D}" type="presParOf" srcId="{BBC92197-E713-45DC-A99B-FF3F173E1F9F}" destId="{21F139D3-F74E-4E54-87E0-4A9A30E853BD}" srcOrd="6" destOrd="0" presId="urn:microsoft.com/office/officeart/2005/8/layout/radial1"/>
    <dgm:cxn modelId="{FF312E16-F934-426E-94EF-264BD5861293}" type="presParOf" srcId="{BBC92197-E713-45DC-A99B-FF3F173E1F9F}" destId="{64D9F3BC-3E59-4EA4-B4C6-865BCC40058B}" srcOrd="7" destOrd="0" presId="urn:microsoft.com/office/officeart/2005/8/layout/radial1"/>
    <dgm:cxn modelId="{3A2EC25A-73BA-4750-BD15-1EA0D5AB6DFC}" type="presParOf" srcId="{64D9F3BC-3E59-4EA4-B4C6-865BCC40058B}" destId="{D6803696-1DB4-4AEA-AB08-15CE3B4F13A6}" srcOrd="0" destOrd="0" presId="urn:microsoft.com/office/officeart/2005/8/layout/radial1"/>
    <dgm:cxn modelId="{C6F2FDD9-7090-44CC-8742-B26F27EA191C}" type="presParOf" srcId="{BBC92197-E713-45DC-A99B-FF3F173E1F9F}" destId="{0E1EE465-D121-4248-B6DF-0A85AC63303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6B018-D68C-43D9-A6B4-E6A8B0E1D825}">
      <dsp:nvSpPr>
        <dsp:cNvPr id="0" name=""/>
        <dsp:cNvSpPr/>
      </dsp:nvSpPr>
      <dsp:spPr>
        <a:xfrm>
          <a:off x="1330261" y="0"/>
          <a:ext cx="4768304" cy="4768304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C2EFFF-F1D4-4BFB-9969-1428CFD54FCF}">
      <dsp:nvSpPr>
        <dsp:cNvPr id="0" name=""/>
        <dsp:cNvSpPr/>
      </dsp:nvSpPr>
      <dsp:spPr>
        <a:xfrm>
          <a:off x="3714413" y="477073"/>
          <a:ext cx="3099397" cy="5841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Describir la situación actual de la gestión de riesgos en la Seguridad de la Información</a:t>
          </a:r>
          <a:endParaRPr lang="en-US" sz="1100" kern="1200" dirty="0"/>
        </a:p>
      </dsp:txBody>
      <dsp:txXfrm>
        <a:off x="3742931" y="505591"/>
        <a:ext cx="3042361" cy="527159"/>
      </dsp:txXfrm>
    </dsp:sp>
    <dsp:sp modelId="{929EFD14-1B05-4A76-8353-53F8DBC80EDB}">
      <dsp:nvSpPr>
        <dsp:cNvPr id="0" name=""/>
        <dsp:cNvSpPr/>
      </dsp:nvSpPr>
      <dsp:spPr>
        <a:xfrm>
          <a:off x="3714413" y="1150570"/>
          <a:ext cx="3099397" cy="5028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Describir el estándar ISO/IEC 31000 (ISO, 2009)</a:t>
          </a:r>
          <a:endParaRPr lang="en-US" sz="1100" kern="1200" dirty="0"/>
        </a:p>
      </dsp:txBody>
      <dsp:txXfrm>
        <a:off x="3738960" y="1175117"/>
        <a:ext cx="3050303" cy="453754"/>
      </dsp:txXfrm>
    </dsp:sp>
    <dsp:sp modelId="{DED77F30-5574-4DB3-84B4-18CCF866A8D2}">
      <dsp:nvSpPr>
        <dsp:cNvPr id="0" name=""/>
        <dsp:cNvSpPr/>
      </dsp:nvSpPr>
      <dsp:spPr>
        <a:xfrm>
          <a:off x="3744415" y="1826179"/>
          <a:ext cx="3099397" cy="3812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Describir el estándar ISO/IEC 27005 (ISO,2008)</a:t>
          </a:r>
          <a:endParaRPr lang="en-US" sz="1100" kern="1200" dirty="0"/>
        </a:p>
      </dsp:txBody>
      <dsp:txXfrm>
        <a:off x="3763026" y="1844790"/>
        <a:ext cx="3062175" cy="344033"/>
      </dsp:txXfrm>
    </dsp:sp>
    <dsp:sp modelId="{B8F53766-D851-4622-BA0D-8E978DAC0CF3}">
      <dsp:nvSpPr>
        <dsp:cNvPr id="0" name=""/>
        <dsp:cNvSpPr/>
      </dsp:nvSpPr>
      <dsp:spPr>
        <a:xfrm>
          <a:off x="3714413" y="2599850"/>
          <a:ext cx="3099397" cy="6275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Realizar el análisis de compatibilidad entre las normas ISO/IEC 31000 (ISO,2009) e ISO/IEC 27005 (ISO, 2008)</a:t>
          </a:r>
          <a:endParaRPr lang="en-US" sz="1100" kern="1200" dirty="0"/>
        </a:p>
      </dsp:txBody>
      <dsp:txXfrm>
        <a:off x="3745046" y="2630483"/>
        <a:ext cx="3038131" cy="566264"/>
      </dsp:txXfrm>
    </dsp:sp>
    <dsp:sp modelId="{AEBBCFDE-CDB1-4A7A-8425-A958E189CB2D}">
      <dsp:nvSpPr>
        <dsp:cNvPr id="0" name=""/>
        <dsp:cNvSpPr/>
      </dsp:nvSpPr>
      <dsp:spPr>
        <a:xfrm>
          <a:off x="3714413" y="3445540"/>
          <a:ext cx="3099397" cy="6275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Definir el esquema de integración entre las normas ISO/IEC 31000 (ISO, 2009) e  ISO/IEC 27005 (ISO, 2008)</a:t>
          </a:r>
          <a:endParaRPr lang="en-US" sz="1100" kern="1200" dirty="0"/>
        </a:p>
      </dsp:txBody>
      <dsp:txXfrm>
        <a:off x="3745046" y="3476173"/>
        <a:ext cx="3038131" cy="566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E9C5A-20F9-4905-8EEA-102A16503F1A}">
      <dsp:nvSpPr>
        <dsp:cNvPr id="0" name=""/>
        <dsp:cNvSpPr/>
      </dsp:nvSpPr>
      <dsp:spPr>
        <a:xfrm rot="5400000">
          <a:off x="4031331" y="-243362"/>
          <a:ext cx="1829311" cy="231819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Establecimiento del Contexto (+)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ISO 31000 e ISO 27005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173255" y="305965"/>
        <a:ext cx="1545464" cy="1219541"/>
      </dsp:txXfrm>
    </dsp:sp>
    <dsp:sp modelId="{D253F87C-5221-4F43-A8B9-CB53862ED657}">
      <dsp:nvSpPr>
        <dsp:cNvPr id="0" name=""/>
        <dsp:cNvSpPr/>
      </dsp:nvSpPr>
      <dsp:spPr>
        <a:xfrm>
          <a:off x="6033718" y="366942"/>
          <a:ext cx="2041512" cy="1097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BD12A-0B7E-4A1E-8D28-50370561E522}">
      <dsp:nvSpPr>
        <dsp:cNvPr id="0" name=""/>
        <dsp:cNvSpPr/>
      </dsp:nvSpPr>
      <dsp:spPr>
        <a:xfrm rot="5400000">
          <a:off x="1763712" y="-200799"/>
          <a:ext cx="1829311" cy="225985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986775"/>
                <a:satOff val="7962"/>
                <a:lumOff val="1726"/>
                <a:alphaOff val="0"/>
                <a:tint val="86000"/>
                <a:satMod val="115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986775"/>
              <a:satOff val="7962"/>
              <a:lumOff val="172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Comunicación y Consulta (+)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ISO 31000 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ISO 27005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25084" y="319356"/>
        <a:ext cx="1506568" cy="1219541"/>
      </dsp:txXfrm>
    </dsp:sp>
    <dsp:sp modelId="{EE59B0B5-5CA8-48E7-B65E-A3B84FE51BCE}">
      <dsp:nvSpPr>
        <dsp:cNvPr id="0" name=""/>
        <dsp:cNvSpPr/>
      </dsp:nvSpPr>
      <dsp:spPr>
        <a:xfrm rot="5400000">
          <a:off x="3025917" y="1480213"/>
          <a:ext cx="1829311" cy="197648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64000">
              <a:schemeClr val="bg2">
                <a:lumMod val="50000"/>
              </a:schemeClr>
            </a:gs>
            <a:gs pos="99000">
              <a:schemeClr val="accent5">
                <a:hueOff val="-3973551"/>
                <a:satOff val="15924"/>
                <a:lumOff val="3451"/>
                <a:alphaOff val="0"/>
                <a:tint val="86000"/>
                <a:satMod val="115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3973551"/>
              <a:satOff val="15924"/>
              <a:lumOff val="345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Valoración/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Evaluación del Riesgo  (+) ISO 31000 e ISO 27005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281744" y="1858685"/>
        <a:ext cx="1317657" cy="1219541"/>
      </dsp:txXfrm>
    </dsp:sp>
    <dsp:sp modelId="{0003C0EE-DA44-40FD-B29E-8314089956AE}">
      <dsp:nvSpPr>
        <dsp:cNvPr id="0" name=""/>
        <dsp:cNvSpPr/>
      </dsp:nvSpPr>
      <dsp:spPr>
        <a:xfrm>
          <a:off x="1133528" y="2068177"/>
          <a:ext cx="1915221" cy="80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INTEGRACION DE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PROCESOS</a:t>
          </a:r>
          <a:endParaRPr lang="es-EC" sz="1500" b="1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1133528" y="2068177"/>
        <a:ext cx="1915221" cy="800558"/>
      </dsp:txXfrm>
    </dsp:sp>
    <dsp:sp modelId="{491A7D98-F7BF-4209-B936-7656F07822F2}">
      <dsp:nvSpPr>
        <dsp:cNvPr id="0" name=""/>
        <dsp:cNvSpPr/>
      </dsp:nvSpPr>
      <dsp:spPr>
        <a:xfrm rot="5400000">
          <a:off x="4844462" y="1677893"/>
          <a:ext cx="1829311" cy="158112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5960326"/>
                <a:satOff val="23887"/>
                <a:lumOff val="5177"/>
                <a:alphaOff val="0"/>
                <a:tint val="86000"/>
                <a:satMod val="115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5960326"/>
              <a:satOff val="23887"/>
              <a:lumOff val="5177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Tratamiento del Riesgo (+)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ISO 31000 e ISO 27005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214199" y="1838003"/>
        <a:ext cx="1089836" cy="1260905"/>
      </dsp:txXfrm>
    </dsp:sp>
    <dsp:sp modelId="{956BAD2C-04F4-4127-900C-BC237A5431D3}">
      <dsp:nvSpPr>
        <dsp:cNvPr id="0" name=""/>
        <dsp:cNvSpPr/>
      </dsp:nvSpPr>
      <dsp:spPr>
        <a:xfrm rot="5400000">
          <a:off x="3994742" y="3099866"/>
          <a:ext cx="1829311" cy="189003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74000">
              <a:schemeClr val="accent2">
                <a:lumMod val="50000"/>
              </a:schemeClr>
            </a:gs>
            <a:gs pos="15000">
              <a:srgbClr val="C00000"/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7947101"/>
              <a:satOff val="31849"/>
              <a:lumOff val="6902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Aceptación del Riesgo en la Seguridad de la información (-)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ISO 27005</a:t>
          </a:r>
          <a:endParaRPr lang="es-EC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279386" y="3435113"/>
        <a:ext cx="1260023" cy="1219541"/>
      </dsp:txXfrm>
    </dsp:sp>
    <dsp:sp modelId="{76EBEEF5-179C-4163-A0A9-E31B4EAF37D6}">
      <dsp:nvSpPr>
        <dsp:cNvPr id="0" name=""/>
        <dsp:cNvSpPr/>
      </dsp:nvSpPr>
      <dsp:spPr>
        <a:xfrm>
          <a:off x="6061544" y="3496090"/>
          <a:ext cx="2041512" cy="1097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0A5A4-E825-4AEE-84CA-BF0145DAFB5D}">
      <dsp:nvSpPr>
        <dsp:cNvPr id="0" name=""/>
        <dsp:cNvSpPr/>
      </dsp:nvSpPr>
      <dsp:spPr>
        <a:xfrm rot="5400000">
          <a:off x="1979302" y="3069532"/>
          <a:ext cx="1876727" cy="19507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9933876"/>
                <a:satOff val="39811"/>
                <a:lumOff val="8628"/>
                <a:alphaOff val="0"/>
                <a:tint val="86000"/>
                <a:satMod val="11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9933876"/>
              <a:satOff val="39811"/>
              <a:lumOff val="8628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Monitoreo y Revisión (+)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ISO 31000 e ISO 27005</a:t>
          </a:r>
          <a:endParaRPr lang="es-EC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267431" y="3419308"/>
        <a:ext cx="1300469" cy="1251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E9C5A-20F9-4905-8EEA-102A16503F1A}">
      <dsp:nvSpPr>
        <dsp:cNvPr id="0" name=""/>
        <dsp:cNvSpPr/>
      </dsp:nvSpPr>
      <dsp:spPr>
        <a:xfrm rot="5400000">
          <a:off x="4031331" y="-243362"/>
          <a:ext cx="1829311" cy="231819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ISO 27005 (-) Gestión del Riesgo en la Seguridad de la Información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173255" y="305965"/>
        <a:ext cx="1545464" cy="1219541"/>
      </dsp:txXfrm>
    </dsp:sp>
    <dsp:sp modelId="{D253F87C-5221-4F43-A8B9-CB53862ED657}">
      <dsp:nvSpPr>
        <dsp:cNvPr id="0" name=""/>
        <dsp:cNvSpPr/>
      </dsp:nvSpPr>
      <dsp:spPr>
        <a:xfrm>
          <a:off x="6033718" y="366942"/>
          <a:ext cx="2041512" cy="1097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BD12A-0B7E-4A1E-8D28-50370561E522}">
      <dsp:nvSpPr>
        <dsp:cNvPr id="0" name=""/>
        <dsp:cNvSpPr/>
      </dsp:nvSpPr>
      <dsp:spPr>
        <a:xfrm rot="5400000">
          <a:off x="1763712" y="-200799"/>
          <a:ext cx="1829311" cy="225985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986775"/>
                <a:satOff val="7962"/>
                <a:lumOff val="1726"/>
                <a:alphaOff val="0"/>
                <a:tint val="86000"/>
                <a:satMod val="115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986775"/>
              <a:satOff val="7962"/>
              <a:lumOff val="172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ISO/IEC 31000 (+)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Atributos  Gestión Mejorada del Riesgo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25084" y="319356"/>
        <a:ext cx="1506568" cy="1219541"/>
      </dsp:txXfrm>
    </dsp:sp>
    <dsp:sp modelId="{EE59B0B5-5CA8-48E7-B65E-A3B84FE51BCE}">
      <dsp:nvSpPr>
        <dsp:cNvPr id="0" name=""/>
        <dsp:cNvSpPr/>
      </dsp:nvSpPr>
      <dsp:spPr>
        <a:xfrm rot="5400000">
          <a:off x="3025917" y="1480213"/>
          <a:ext cx="1829311" cy="197648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7030A0"/>
            </a:gs>
            <a:gs pos="83000">
              <a:srgbClr val="FEE7F2"/>
            </a:gs>
            <a:gs pos="80000">
              <a:srgbClr val="FAC77D"/>
            </a:gs>
            <a:gs pos="96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>
          <a:outerShdw blurRad="57150" dist="38100" dir="5400000" algn="ctr" rotWithShape="0">
            <a:schemeClr val="accent5">
              <a:hueOff val="-3973551"/>
              <a:satOff val="15924"/>
              <a:lumOff val="345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ISO 27005 (-)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Identificación y Valoración de activos e Impactos 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281744" y="1858685"/>
        <a:ext cx="1317657" cy="1219541"/>
      </dsp:txXfrm>
    </dsp:sp>
    <dsp:sp modelId="{0003C0EE-DA44-40FD-B29E-8314089956AE}">
      <dsp:nvSpPr>
        <dsp:cNvPr id="0" name=""/>
        <dsp:cNvSpPr/>
      </dsp:nvSpPr>
      <dsp:spPr>
        <a:xfrm>
          <a:off x="1103311" y="2068177"/>
          <a:ext cx="1975656" cy="80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INTEGRACION DE ANEXOS</a:t>
          </a:r>
          <a:endParaRPr lang="es-EC" sz="1500" b="1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1103311" y="2068177"/>
        <a:ext cx="1975656" cy="800558"/>
      </dsp:txXfrm>
    </dsp:sp>
    <dsp:sp modelId="{491A7D98-F7BF-4209-B936-7656F07822F2}">
      <dsp:nvSpPr>
        <dsp:cNvPr id="0" name=""/>
        <dsp:cNvSpPr/>
      </dsp:nvSpPr>
      <dsp:spPr>
        <a:xfrm rot="5400000">
          <a:off x="4952992" y="1615517"/>
          <a:ext cx="1810872" cy="177974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ln>
          <a:noFill/>
        </a:ln>
        <a:effectLst>
          <a:outerShdw blurRad="57150" dist="38100" dir="5400000" algn="ctr" rotWithShape="0">
            <a:schemeClr val="accent5">
              <a:hueOff val="-5960326"/>
              <a:satOff val="23887"/>
              <a:lumOff val="5177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ISO 27005 (-) Amenazas Comunes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262631" y="1899171"/>
        <a:ext cx="1191594" cy="1212436"/>
      </dsp:txXfrm>
    </dsp:sp>
    <dsp:sp modelId="{956BAD2C-04F4-4127-900C-BC237A5431D3}">
      <dsp:nvSpPr>
        <dsp:cNvPr id="0" name=""/>
        <dsp:cNvSpPr/>
      </dsp:nvSpPr>
      <dsp:spPr>
        <a:xfrm rot="5400000">
          <a:off x="3888621" y="3130041"/>
          <a:ext cx="1829311" cy="182968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68000">
              <a:srgbClr val="FF0000"/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7947101"/>
              <a:satOff val="31849"/>
              <a:lumOff val="6902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ISO 27005 (-)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Valoración de riesgos en la Seguridad de la Información</a:t>
          </a:r>
          <a:endParaRPr lang="es-EC" sz="1500" kern="1200" dirty="0"/>
        </a:p>
      </dsp:txBody>
      <dsp:txXfrm rot="-5400000">
        <a:off x="4193382" y="3435113"/>
        <a:ext cx="1219790" cy="1219541"/>
      </dsp:txXfrm>
    </dsp:sp>
    <dsp:sp modelId="{76EBEEF5-179C-4163-A0A9-E31B4EAF37D6}">
      <dsp:nvSpPr>
        <dsp:cNvPr id="0" name=""/>
        <dsp:cNvSpPr/>
      </dsp:nvSpPr>
      <dsp:spPr>
        <a:xfrm>
          <a:off x="6061544" y="3496090"/>
          <a:ext cx="2041512" cy="1097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0A5A4-E825-4AEE-84CA-BF0145DAFB5D}">
      <dsp:nvSpPr>
        <dsp:cNvPr id="0" name=""/>
        <dsp:cNvSpPr/>
      </dsp:nvSpPr>
      <dsp:spPr>
        <a:xfrm rot="5400000">
          <a:off x="1979302" y="3069532"/>
          <a:ext cx="1876727" cy="19507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50000">
              <a:srgbClr val="8F8C98"/>
            </a:gs>
            <a:gs pos="68000">
              <a:schemeClr val="tx2"/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9933876"/>
              <a:satOff val="39811"/>
              <a:lumOff val="8628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ISO 27005 (-) Vulnerabilidades y Métodos de Valoración Vulnerabilidades</a:t>
          </a:r>
          <a:endParaRPr lang="es-EC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267431" y="3419308"/>
        <a:ext cx="1300469" cy="12511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07E44-5840-4FF1-8B4D-45203F5EAD4A}">
      <dsp:nvSpPr>
        <dsp:cNvPr id="0" name=""/>
        <dsp:cNvSpPr/>
      </dsp:nvSpPr>
      <dsp:spPr>
        <a:xfrm>
          <a:off x="2488348" y="1472348"/>
          <a:ext cx="1119303" cy="11193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INTEGRACION ISO 31000 e ISO 27005</a:t>
          </a:r>
          <a:endParaRPr lang="en-US" sz="900" kern="1200" dirty="0"/>
        </a:p>
      </dsp:txBody>
      <dsp:txXfrm>
        <a:off x="2652266" y="1636266"/>
        <a:ext cx="791467" cy="791467"/>
      </dsp:txXfrm>
    </dsp:sp>
    <dsp:sp modelId="{C4B83DF3-6DAE-431D-A503-BFD8599AB4A4}">
      <dsp:nvSpPr>
        <dsp:cNvPr id="0" name=""/>
        <dsp:cNvSpPr/>
      </dsp:nvSpPr>
      <dsp:spPr>
        <a:xfrm rot="16200000">
          <a:off x="2878775" y="1286598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9538" y="1294661"/>
        <a:ext cx="16922" cy="16922"/>
      </dsp:txXfrm>
    </dsp:sp>
    <dsp:sp modelId="{D415E044-F7EB-43D4-AAB0-00EDE3D76C27}">
      <dsp:nvSpPr>
        <dsp:cNvPr id="0" name=""/>
        <dsp:cNvSpPr/>
      </dsp:nvSpPr>
      <dsp:spPr>
        <a:xfrm>
          <a:off x="2488348" y="14594"/>
          <a:ext cx="1119303" cy="11193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ANEXOS ISO 31000  e ISO 27005</a:t>
          </a:r>
          <a:endParaRPr lang="en-US" sz="1000" kern="1200" dirty="0"/>
        </a:p>
      </dsp:txBody>
      <dsp:txXfrm>
        <a:off x="2652266" y="178512"/>
        <a:ext cx="791467" cy="791467"/>
      </dsp:txXfrm>
    </dsp:sp>
    <dsp:sp modelId="{C89AC68B-1723-4343-91CF-E1D063609932}">
      <dsp:nvSpPr>
        <dsp:cNvPr id="0" name=""/>
        <dsp:cNvSpPr/>
      </dsp:nvSpPr>
      <dsp:spPr>
        <a:xfrm>
          <a:off x="3607651" y="2015474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68415" y="2023538"/>
        <a:ext cx="16922" cy="16922"/>
      </dsp:txXfrm>
    </dsp:sp>
    <dsp:sp modelId="{03A7B99C-2272-4E7C-BE47-35E2CA6863B6}">
      <dsp:nvSpPr>
        <dsp:cNvPr id="0" name=""/>
        <dsp:cNvSpPr/>
      </dsp:nvSpPr>
      <dsp:spPr>
        <a:xfrm>
          <a:off x="3946101" y="1472348"/>
          <a:ext cx="1119303" cy="1119303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PROCESOS ISO 31000 e ISO 27005</a:t>
          </a:r>
          <a:endParaRPr lang="en-US" sz="1000" kern="1200" dirty="0"/>
        </a:p>
      </dsp:txBody>
      <dsp:txXfrm>
        <a:off x="4110019" y="1636266"/>
        <a:ext cx="791467" cy="791467"/>
      </dsp:txXfrm>
    </dsp:sp>
    <dsp:sp modelId="{23D676E3-2584-4276-8F91-7B95BC887008}">
      <dsp:nvSpPr>
        <dsp:cNvPr id="0" name=""/>
        <dsp:cNvSpPr/>
      </dsp:nvSpPr>
      <dsp:spPr>
        <a:xfrm rot="5400000">
          <a:off x="2878775" y="2744351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9538" y="2752415"/>
        <a:ext cx="16922" cy="16922"/>
      </dsp:txXfrm>
    </dsp:sp>
    <dsp:sp modelId="{21F139D3-F74E-4E54-87E0-4A9A30E853BD}">
      <dsp:nvSpPr>
        <dsp:cNvPr id="0" name=""/>
        <dsp:cNvSpPr/>
      </dsp:nvSpPr>
      <dsp:spPr>
        <a:xfrm>
          <a:off x="2488348" y="2930101"/>
          <a:ext cx="1119303" cy="1119303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CONCEPTOS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ISO 31000 E ISO 27005</a:t>
          </a:r>
          <a:endParaRPr lang="en-US" sz="1000" kern="1200" dirty="0"/>
        </a:p>
      </dsp:txBody>
      <dsp:txXfrm>
        <a:off x="2652266" y="3094019"/>
        <a:ext cx="791467" cy="791467"/>
      </dsp:txXfrm>
    </dsp:sp>
    <dsp:sp modelId="{64D9F3BC-3E59-4EA4-B4C6-865BCC40058B}">
      <dsp:nvSpPr>
        <dsp:cNvPr id="0" name=""/>
        <dsp:cNvSpPr/>
      </dsp:nvSpPr>
      <dsp:spPr>
        <a:xfrm rot="10800000">
          <a:off x="2149898" y="2015474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310661" y="2023538"/>
        <a:ext cx="16922" cy="16922"/>
      </dsp:txXfrm>
    </dsp:sp>
    <dsp:sp modelId="{0E1EE465-D121-4248-B6DF-0A85AC633030}">
      <dsp:nvSpPr>
        <dsp:cNvPr id="0" name=""/>
        <dsp:cNvSpPr/>
      </dsp:nvSpPr>
      <dsp:spPr>
        <a:xfrm>
          <a:off x="1030594" y="1472348"/>
          <a:ext cx="1119303" cy="111930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PRINCIPIOS Y MARCO DE TRABAJO  ISO 31000</a:t>
          </a:r>
          <a:endParaRPr lang="en-US" sz="1000" kern="1200" dirty="0"/>
        </a:p>
      </dsp:txBody>
      <dsp:txXfrm>
        <a:off x="1194512" y="1636266"/>
        <a:ext cx="791467" cy="79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4AFB4-F8A0-497F-912F-47D4B1AA2A59}" type="datetimeFigureOut">
              <a:rPr lang="es-MX" smtClean="0"/>
              <a:t>07/08/2015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E766B-DF93-4A2C-A636-01FDEA528875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5699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766B-DF93-4A2C-A636-01FDEA528875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6884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1 Plataforma pagada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Redactar factibilidad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Alcance definir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Mi tema es saber cual es la dimensión de lo q</a:t>
            </a:r>
            <a:r>
              <a:rPr lang="es-ES" sz="1200" baseline="0" dirty="0" smtClean="0"/>
              <a:t> tiene y pueden hacer. No vamos estar implando el servicio. </a:t>
            </a:r>
            <a:endParaRPr lang="es-E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2 o 3 servicios bien puestos de lo que se va a ofrecer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Definir las restricciones, políticas</a:t>
            </a:r>
            <a:r>
              <a:rPr lang="es-ES" sz="1200" baseline="0" dirty="0" smtClean="0"/>
              <a:t> institucionales, intranet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 smtClean="0"/>
              <a:t>Ej. sistema documental que necesita procesador memoria respaldo y con eso hago el proceso de levantar ese servicio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 smtClean="0"/>
              <a:t>- Servicio de los escritorios de los laboratorios (virtualización de escritorios)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- </a:t>
            </a: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766B-DF93-4A2C-A636-01FDEA528875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5105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Lineamientos del departamento para escoger los 1eros 6 ptos.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Poner</a:t>
            </a:r>
            <a:r>
              <a:rPr lang="es-ES" sz="1200" baseline="0" dirty="0" smtClean="0"/>
              <a:t> en el objetivo lo de las 4 ya estudiadas previamente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 smtClean="0"/>
              <a:t>Cerrar en el título IAS</a:t>
            </a:r>
            <a:endParaRPr lang="es-E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1 Plataforma pagada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Redactar factibilidad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Alcance definir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Mi tema es saber cual es la dimensión de lo q</a:t>
            </a:r>
            <a:r>
              <a:rPr lang="es-ES" sz="1200" baseline="0" dirty="0" smtClean="0"/>
              <a:t> tiene y pueden hacer. No vamos estar implando el servicio. </a:t>
            </a:r>
            <a:endParaRPr lang="es-E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2 o 3 servicios bien puestos de lo que se va a ofrecer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Definir las restricciones, políticas</a:t>
            </a:r>
            <a:r>
              <a:rPr lang="es-ES" sz="1200" baseline="0" dirty="0" smtClean="0"/>
              <a:t> institucionales, intranet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 smtClean="0"/>
              <a:t>Ej. sistema documental que necesita procesador memoria respaldo y con eso hago el proceso de levantar ese servicio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 smtClean="0"/>
              <a:t>- Servicio de los escritorios de los laboratorios (virtualización de escritorios)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- </a:t>
            </a: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766B-DF93-4A2C-A636-01FDEA528875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510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Lineamientos del departamento para escoger los 1eros 6 ptos.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Poner</a:t>
            </a:r>
            <a:r>
              <a:rPr lang="es-ES" sz="1200" baseline="0" dirty="0" smtClean="0"/>
              <a:t> en el objetivo lo de las 4 ya estudiadas previamente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 smtClean="0"/>
              <a:t>Cerrar en el título IAS</a:t>
            </a:r>
            <a:endParaRPr lang="es-E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1 Plataforma pagada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Redactar factibilidad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Alcance definir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Mi tema es saber cual es la dimensión de lo q</a:t>
            </a:r>
            <a:r>
              <a:rPr lang="es-ES" sz="1200" baseline="0" dirty="0" smtClean="0"/>
              <a:t> tiene y pueden hacer. No vamos estar implando el servicio. </a:t>
            </a:r>
            <a:endParaRPr lang="es-E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2 o 3 servicios bien puestos de lo que se va a ofrecer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Definir las restricciones, políticas</a:t>
            </a:r>
            <a:r>
              <a:rPr lang="es-ES" sz="1200" baseline="0" dirty="0" smtClean="0"/>
              <a:t> institucionales, intranet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 smtClean="0"/>
              <a:t>Ej. sistema documental que necesita procesador memoria respaldo y con eso hago el proceso de levantar ese servicio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 smtClean="0"/>
              <a:t>- Servicio de los escritorios de los laboratorios (virtualización de escritorios)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- </a:t>
            </a: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766B-DF93-4A2C-A636-01FDEA528875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5105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Lineamientos del departamento para escoger los 1eros 6 ptos.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Poner</a:t>
            </a:r>
            <a:r>
              <a:rPr lang="es-ES" sz="1200" baseline="0" dirty="0" smtClean="0"/>
              <a:t> en el objetivo lo de las 4 ya estudiadas previamente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 smtClean="0"/>
              <a:t>Cerrar en el título IAS</a:t>
            </a:r>
            <a:endParaRPr lang="es-E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1 Plataforma pagada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Redactar factibilidad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Alcance definir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Mi tema es saber cual es la dimensión de lo q</a:t>
            </a:r>
            <a:r>
              <a:rPr lang="es-ES" sz="1200" baseline="0" dirty="0" smtClean="0"/>
              <a:t> tiene y pueden hacer. No vamos estar implando el servicio. </a:t>
            </a:r>
            <a:endParaRPr lang="es-E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2 o 3 servicios bien puestos de lo que se va a ofrecer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Definir las restricciones, políticas</a:t>
            </a:r>
            <a:r>
              <a:rPr lang="es-ES" sz="1200" baseline="0" dirty="0" smtClean="0"/>
              <a:t> institucionales, intranet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 smtClean="0"/>
              <a:t>Ej. sistema documental que necesita procesador memoria respaldo y con eso hago el proceso de levantar ese servicio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 smtClean="0"/>
              <a:t>- Servicio de los escritorios de los laboratorios (virtualización de escritorios)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- </a:t>
            </a: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766B-DF93-4A2C-A636-01FDEA528875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5105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Lineamientos del departamento para escoger los 1eros 6 ptos.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Poner</a:t>
            </a:r>
            <a:r>
              <a:rPr lang="es-ES" sz="1200" baseline="0" dirty="0" smtClean="0"/>
              <a:t> en el objetivo lo de las 4 ya estudiadas previamente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 smtClean="0"/>
              <a:t>Cerrar en el título IAS</a:t>
            </a:r>
            <a:endParaRPr lang="es-E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1 Plataforma pagada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Redactar factibilidad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Alcance definir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Mi tema es saber cual es la dimensión de lo q</a:t>
            </a:r>
            <a:r>
              <a:rPr lang="es-ES" sz="1200" baseline="0" dirty="0" smtClean="0"/>
              <a:t> tiene y pueden hacer. No vamos estar implando el servicio. </a:t>
            </a:r>
            <a:endParaRPr lang="es-E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2 o 3 servicios bien puestos de lo que se va a ofrecer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Definir las restricciones, políticas</a:t>
            </a:r>
            <a:r>
              <a:rPr lang="es-ES" sz="1200" baseline="0" dirty="0" smtClean="0"/>
              <a:t> institucionales, intranet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 smtClean="0"/>
              <a:t>Ej. sistema documental que necesita procesador memoria respaldo y con eso hago el proceso de levantar ese servicio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 smtClean="0"/>
              <a:t>- Servicio de los escritorios de los laboratorios (virtualización de escritorios)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- </a:t>
            </a: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766B-DF93-4A2C-A636-01FDEA528875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5105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766B-DF93-4A2C-A636-01FDEA528875}" type="slidenum">
              <a:rPr lang="es-MX" smtClean="0"/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688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EA96-C1F3-4BCD-9176-A65B8ABA04B7}" type="datetime1">
              <a:rPr lang="es-MX" smtClean="0"/>
              <a:t>07/08/2015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Duque Rosa - Sánchez Jhoanna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FD4E-3082-4E25-A363-482455E021A9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173681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EA96-C1F3-4BCD-9176-A65B8ABA04B7}" type="datetime1">
              <a:rPr lang="es-MX" smtClean="0"/>
              <a:t>07/08/2015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Duque Rosa - Sánchez Jhoanna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FD4E-3082-4E25-A363-482455E021A9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4761875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EA96-C1F3-4BCD-9176-A65B8ABA04B7}" type="datetime1">
              <a:rPr lang="es-MX" smtClean="0"/>
              <a:t>07/08/2015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Duque Rosa - Sánchez Jhoanna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FD4E-3082-4E25-A363-482455E021A9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20171781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EA96-C1F3-4BCD-9176-A65B8ABA04B7}" type="datetime1">
              <a:rPr lang="es-MX" smtClean="0"/>
              <a:t>07/08/2015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Duque Rosa - Sánchez Jhoanna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FD4E-3082-4E25-A363-482455E021A9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1235391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EA96-C1F3-4BCD-9176-A65B8ABA04B7}" type="datetime1">
              <a:rPr lang="es-MX" smtClean="0"/>
              <a:t>07/08/2015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Duque Rosa - Sánchez Jhoanna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FD4E-3082-4E25-A363-482455E021A9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84690416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EA96-C1F3-4BCD-9176-A65B8ABA04B7}" type="datetime1">
              <a:rPr lang="es-MX" smtClean="0"/>
              <a:t>07/08/2015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Duque Rosa - Sánchez Jhoanna</a:t>
            </a:r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FD4E-3082-4E25-A363-482455E021A9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6643306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EA96-C1F3-4BCD-9176-A65B8ABA04B7}" type="datetime1">
              <a:rPr lang="es-MX" smtClean="0"/>
              <a:t>07/08/2015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Duque Rosa - Sánchez Jhoanna</a:t>
            </a:r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FD4E-3082-4E25-A363-482455E021A9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3738114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EA96-C1F3-4BCD-9176-A65B8ABA04B7}" type="datetime1">
              <a:rPr lang="es-MX" smtClean="0"/>
              <a:t>07/08/2015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Duque Rosa - Sánchez Jhoanna</a:t>
            </a:r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FD4E-3082-4E25-A363-482455E021A9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2791924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EA96-C1F3-4BCD-9176-A65B8ABA04B7}" type="datetime1">
              <a:rPr lang="es-MX" smtClean="0"/>
              <a:t>07/08/2015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Duque Rosa - Sánchez Jhoanna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FD4E-3082-4E25-A363-482455E021A9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07094083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EA96-C1F3-4BCD-9176-A65B8ABA04B7}" type="datetime1">
              <a:rPr lang="es-MX" smtClean="0"/>
              <a:t>07/08/2015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Duque Rosa - Sánchez Jhoanna</a:t>
            </a:r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FD4E-3082-4E25-A363-482455E021A9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410293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EA96-C1F3-4BCD-9176-A65B8ABA04B7}" type="datetime1">
              <a:rPr lang="es-MX" smtClean="0"/>
              <a:t>07/08/2015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Duque Rosa - Sánchez Jhoanna</a:t>
            </a:r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FD4E-3082-4E25-A363-482455E021A9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8629678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2EA96-C1F3-4BCD-9176-A65B8ABA04B7}" type="datetime1">
              <a:rPr lang="es-MX" smtClean="0"/>
              <a:t>07/08/2015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Duque Rosa - Sánchez Jhoanna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2FD4E-3082-4E25-A363-482455E021A9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078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0648"/>
            <a:ext cx="4541619" cy="125672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403648" y="1628800"/>
            <a:ext cx="6624736" cy="43088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Batang" panose="02030600000101010101" pitchFamily="18" charset="-127"/>
                <a:cs typeface="Narkisim" panose="020E0502050101010101" pitchFamily="34" charset="-79"/>
              </a:rPr>
              <a:t>TESIS </a:t>
            </a:r>
            <a:r>
              <a:rPr lang="es-MX" sz="28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Batang" panose="02030600000101010101" pitchFamily="18" charset="-127"/>
                <a:cs typeface="Narkisim" panose="020E0502050101010101" pitchFamily="34" charset="-79"/>
              </a:rPr>
              <a:t>PREVIO A LA OBTENCIÓN DEL TÍTULO DE INGENIERO EN SISTEMAS E INFORMÁTICA</a:t>
            </a:r>
            <a:endParaRPr lang="es-EC" sz="28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Batang" panose="02030600000101010101" pitchFamily="18" charset="-127"/>
              <a:cs typeface="Narkisim" panose="020E0502050101010101" pitchFamily="34" charset="-79"/>
            </a:endParaRPr>
          </a:p>
          <a:p>
            <a:endParaRPr lang="es-EC" sz="15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anose="02060603020205020403" pitchFamily="18" charset="0"/>
            </a:endParaRPr>
          </a:p>
          <a:p>
            <a:endParaRPr lang="es-EC" sz="25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Narkisim" panose="020E0502050101010101" pitchFamily="34" charset="-79"/>
            </a:endParaRPr>
          </a:p>
          <a:p>
            <a:r>
              <a:rPr lang="es-EC" sz="25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Narkisim" panose="020E0502050101010101" pitchFamily="34" charset="-79"/>
              </a:rPr>
              <a:t>Autor: Myrian Medina Tapia</a:t>
            </a:r>
          </a:p>
          <a:p>
            <a:endParaRPr lang="es-EC" sz="25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Narkisim" panose="020E0502050101010101" pitchFamily="34" charset="-79"/>
            </a:endParaRPr>
          </a:p>
          <a:p>
            <a:r>
              <a:rPr lang="es-EC" sz="25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Narkisim" panose="020E0502050101010101" pitchFamily="34" charset="-79"/>
              </a:rPr>
              <a:t>Director: Ing. Carlos Montenegro</a:t>
            </a:r>
          </a:p>
          <a:p>
            <a:r>
              <a:rPr lang="es-EC" sz="25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Narkisim" panose="020E0502050101010101" pitchFamily="34" charset="-79"/>
              </a:rPr>
              <a:t>Oponente: Ing. Mario Ron</a:t>
            </a:r>
          </a:p>
          <a:p>
            <a:endParaRPr lang="es-EC" sz="25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anose="02060603020205020403" pitchFamily="18" charset="0"/>
            </a:endParaRPr>
          </a:p>
          <a:p>
            <a:pPr algn="r"/>
            <a:r>
              <a:rPr lang="es-EC" sz="25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anose="02060603020205020403" pitchFamily="18" charset="0"/>
              </a:rPr>
              <a:t>13/07/2015</a:t>
            </a:r>
            <a:endParaRPr lang="es-EC" sz="25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 flipH="1">
            <a:off x="284966" y="6309320"/>
            <a:ext cx="839149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284966" y="6597352"/>
            <a:ext cx="839149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8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824674"/>
          </a:xfrm>
          <a:prstGeom prst="rect">
            <a:avLst/>
          </a:prstGeom>
        </p:spPr>
      </p:pic>
      <p:sp>
        <p:nvSpPr>
          <p:cNvPr id="18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r>
              <a:rPr lang="es-MX" dirty="0" smtClean="0"/>
              <a:t>13/07/2015</a:t>
            </a: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Myrian Alexandra Medina Tapia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209581" y="160338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155575" y="836712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data:image/jpeg;base64,/9j/4AAQSkZJRgABAQAAAQABAAD/2wCEAAkGBxESEBUUExQWFRQUFBUXFBQWFRQUFBAVFBUXFxQVFRUYHDQhGBolGxQVITEiJSkrLi4uFx8zODMsNygtLisBCgoKDg0OGhAQGywkICQvLDQsLCwtLCwsLCwtNCwsLC8sLCwrLCwsLCwsLCwsNywsLCwsLCwsNCwsLCwsNCwyLP/AABEIAO4A1AMBIgACEQEDEQH/xAAcAAEAAQUBAQAAAAAAAAAAAAAABAECAwUGBwj/xABIEAACAQIDBAUIBgYHCQAAAAAAAQIDEQQhMQUSQVEGYXGBkQcTIjJScqGxFCNCksHwFjOjssLhQ1Nik6LR0hUkJVRjc3SCpP/EABoBAQADAQEBAAAAAAAAAAAAAAABAgMEBQb/xAAwEQEAAQMDAQUHBAMBAAAAAAAAAQIDEQQSIVETMUGRoQUUYXHR4fAiQlKBMjPBJP/aAAwDAQACEQMRAD8A9xAAAAAAAAAAAAAAAwAKbyLZ1EgLwYfPdXxLlVROJGQBAgAAAAAAAAAAAAAAAAAAAAAApcpKSWpGr1r5LTj1kxGRlliFwz+RjljIrUhV61kap1ZVJ7se98IrmzopsxMZlXLY4rajWjsSMI6jV5N58OrrLMLs+EbNrel7Us/BaImoiqacYpgUSFipWxmLCpVooSLqc7dnyMirLkzCirK4SzqSZcRN6xKTKzGEqgAgAAAAAAAAAAAAAApJ2V+RUi7SnanLuXi0iYjM4Ed1d7N9y5IpKRgjUG9c6oowq1208RZMzdH4fVqXGfpd32fh8zV9JacoxZP2BiE6FO3sR+RrVH6eFW9iy9EWEzYxirHJXwtDCLmSpAjSmRHIyuRZvGFzBfaM6ZVsyUYKxZONimYylbYzUZcDFcpJiYyJYLYSukXGaQAAAAAAAAAAAAAMWKo78JR9pNdnJmUMDmKNV5xllKLtJcn+c+8zqRO2nsxVPSi92ollLhJcpLivijVYebzjJWlF2a5fyO2iuK4+Kkxhn2zh/O4Z80r+BxuwNreZn5qbsm/QfDPWJ3NLFKNOSave/wAjznbeDu3kXtxOJiUS9Cw9ZSV0bTBzurcjzPortecZ+am7+y3q0uD6z0HB1czO9RwmJTsTLIgyM2Jq3MNPN2MqIxCZZaNC+fAv82Z6kcsiyxTdMjJSllYVlkY4vMy1dCvilGkzFOrYrVYw+Fk2pTySzUf9T/A14iOUJtGNorsReAYLAAAAAAAAAAAAAAAABpNu0HFqrFXSVqiWtuEu7O/U+o3YLU1bZyS4+tjo21Tv3mreEqYiTjTjdpXbvZJcN58LnaVNi4eTu6cbvW143fNpEvDYeFOO7CKiuSSS+B0zqeOIU2vMcZs2tRac6bg08pZbsnyurrPtN5szbsUrSbTXUdpWpKScZJNPVNXTXJp6mgxHQ/Dyd05wXspxaXZvJtdlyKb8T/kbeiPW2zTtfe/z8DRVOk1VT3oxW5wzTdubR1uG6L4aMWnHfvq5PPu3bJPrSuRKnQrDt5SqJcrxfxlG772Wi9b7kbZR9ldKYz9Z2+X8jdzx8ZLJojYborhIRa3N6+spN73c1bd7rGah0ew8NIt9UpzkvBys+8zmu3M5wtiWKG06e9beV+1Eypi01qhidkUKlt6nF2Vk0t2SXJSjZpFlLYlCOik+p1Kkl4ORXdRPOJMSph3vyyzSeb4ZcO02RZTpqKskklokrJF5lVOZWAAQAAAAAAAAAAAAAAAAAAAAETaOPhRhvzva6SSV25SaUUu1tImImeIJnHKRVTtlkc10f2zUUpUcVL66DtJ2STb9Vxsv1clnF9sW7pmyw+P87G6uucXa8XydmRdo7MhWtvXUo33ZxspRT1Was4vK8XdZI0pmKc01x9YZVRNURVRP0lufpUesfSo9ZzVOji6eSlCpHhe6/wALeX3mXVfps8luU1zVm12Ntr4DsulUHa9aZSelO3/MU7UrSr1E1Si81HnVmuEI69bslqbHYTreYi67vUeb9HdduG8lkn2aaGm2dsONOW/J79Ru7k7vNaPPNvlfTgkbPF7TjQpSnP1Yq/W3wS5tuy7yatm2KKIzPXr8I+CKd2d1XEdPq2wNXsPbMMTByUZRatvRkleLauldZPuZtDOqmaZ21d7SmqKozAACqwAAAAAAAAAAAAAAAAAAAAAsqzsrmsxdJVIyjNb0ZJqSfFPgROkmOqwcYwtGMrp1LXcZZNRS0u87N5ejazbRXZWL84rP11r1rhLL83NOzqinez7Snfs8WnhKphqijJ718oTeSrpZ7r5VUr9tm19pLptn1qVRXTu+MXk49q/KJNbBQnTcJRUovVNXT6+053F7EnCV6NRu2ik2px6lVWb71fmzTdRcj9XE9fBlNNdqf0cx06fJ1MYrkJRXI5KWKxscmm+txU/3H8zC8ZjpZLeXu0t1+NRtERp5n90ea3bx/GfJ0e1MRRowc6k1TiuL4vgktZPqWZxWKr1cbVilFxhF3hB6/wDdq8uqPDtJ1Do7UqVFOtN39qUvOVEnqo39GC93LqOqwWzKVKG7CNuLerk+bfE2iq1ZjNM7qvSPz8wzmLt2cTG2n1lH2VQjQgoLTi+MpPWTNsmcd0s2m6cfMwdqk16TTs6VPjK/BvRd7JfQupXlTk5zcqasqe9nPK+8955uPDPimYzZqm32tU/drFymK4txH2dOADBsAAAAAAAAAAAAAAAAAAAUk7FSyt6r7GBq8TRjUi4yV1LX53T4O+dznZ06lCos3e/1dS2VTmmtN62seOq/s9MZoYaFSm4zSlFvNP8AOprau7J55hjes9pHHE+EomC21GrG3q1PZ59cHxXxRlRo9p7BlB/Vtzjqoytvrsk/W77PrZCpbYr0ZJN58I1Yu/c7qT7czbsKbk5tT/TGL9VuMXY/uHZQwnNiWEXBnOR6X1FrQi+yq/k4GKv0xrW9ChBdcqsnbujTz8SPcr3T1j6r++WcZz6S6GcWnZmk2x0oVGMqdG1SrpzhRfOb4+6s+w0OJ2ni8TLdc5S/6VCLis/aabl4tIn7N6NOy876Mf6uOr7ZLTu8TaNNRZmKr05+Efn51Ze8VXYxaj+2t2HsmpiJynJylFyvVrPWcvZj19mUV3He4GKjaMVZJWSWiS0JFOhCNPdglGKjkkrJLqI1PVdqOfU6ib1We6PCG9ixFqnrPjLYgA524AAAAAAAAAAAAAAAAAABbUV0+wuAGsJWDlqjzxdMMbUTdLCwaVSrC/nMk6dSUONr5xehT9Itr5uNHDRdst67t22qlooqnuhnN63HE1R5w9ExkdGR6cIyykk0+DSa8Gedy2zt6Szng4r3Z/zKOvtd64unHmo04NLs3qVy8WLnSWU6ux/KHoNXYGFa/VRXu3gvCLREhsfD/wBVF+9eX7xxS/2i1JSx022lZqCW495NtJNXuk1Z878CLiNkYqovS2hiV105Tp+G7UyNYt6ievmyq1Wlp5zHl9nrNOjGEbRSilwSSXgiEzyv9E23eeOx1R8pYhtPtvczfolh5ZTlWn71S/8ACV92uZ5T7/ZxmM+T1eWIhGKTlFNqyTkk23olzMNJeku08jq9DMDhnCtTpOM4YjDSUnObt/vFPeybto3wPYcLDNvlkZXLc25xLexfpvU7qc4+KWACjYAAAAAAAAAAAAAAAAAAAAAeWdHY/VVV7OLxi/8ApqP8TY7pF2NZTxaX2doYteM1L+I2Eonq2ozbpmOj5nUV4v1xPWWJIruoq0UNYqmFJoirlXdQyKAnfKsWojvC+CKKJehFPjKtyvjENZ0ja+i1W9IxUvuSUvwPTIJLQ8y6VU74DFJf8tX+FOT/AAPScJK8IvnGLvzukedq4xVD2fZdUTbqiOrMADleoAAAAAAAAAAAAAAAAAAAAAPNMAt3FbQjyxsn/eUKM/xJ5AoO20NpR5YmlL72Epf6Sc2evpv9cPltbH/or+apaylyjZ0Yc8ZVK3LLjeEUnMslytzFvFVIYRhj2lS36FWPtUqkfvQa/E7HoxV3sDhpe1h6L8acWcpa+XPLxyN75PZt7KwV9fotBeFNL8DztbHMPa9kTxXHy/66EAHC9gAAAAAAAAAAAAAAAAAAAo2VLKmgHnNeX/FdoL/w5eNCS/hRJlI03STa2Hwu1sS61SNNVcNhJRvd77g68XZJX5Grr+UDZ60qTn7tGa/fSPU012im3EVS+f1mnuVX6pppme7w+EOqcijZwlfym4derRrS9504L4SZrq3lPm/Uw0F1yqyn8IxXzNZ1dqPFnToL8/t9Yel7xTePJa/lFxz0jSh2U23/AI5NfA19bpjtGX9PJX9mNOHg4xv8Sk66iO6Ja0+zLs98xH58ntUXcpUqqPrNR95qPzPBcRtfFT9fEVZdUq1Rrw3iA4x1bXba/wATOdd0pbR7K61en3e9y6TYKDW9iqCs9FVhJq3VFtnXeTSqpbKwzTulGUU+ahUnFPwij5ZhOPG7+B6N5N/KLUwMY0at6mG9nWph95tuVP2o3bvHry5PkvXqrsxmHdptJTYzMTnL6HBF2ftClXpxq0pxqU5q8Zxd0/59RKMHWAAAAAAAAAAAAAAAAAAAAAPCPL9sprFUK6XoypKlLX1oynOHwc/A8pmkuFz6h8oGwPpuErUl6/m4ypvlUg3KHxVu9nzHWhlmrNap6rmn1q3wLQrnlgdTkkg6kuZd5t8n+e8Ki/8ALPq6kTlC1yfN/nsLbc/j3czP5jr/AD3mw2VsR1r7sordte7d89GklprncYMxDUJfnr7itvzl/I62h0QX2qjfuw/GUn8jLV6OYaEWnV3JcJTnSSv1xssuwtslXfS45L85v8CTThLgnzVss+OZllGzadnZ2undO3FPijPApK8N90M6W4nZ9Xep+lTk/raEn9XVytvL2KisvSXUndafQfRbpLh8fR87QlpZThKyqUZezOPB9ej1TZ8wErY226uErxq4eruVVwTuqkb5wnD7UXy8LPMhZ9XA57oR0kePwyqyozozT3JxnGSTkknvU3JXlB317VwOhIAAAAAAAAAAAAAAAAAAAYZRu32L8T5x8qmwvom0Z7qtTxH1sOSk3arH72f/ALn0lbM5DyjdDP8AaVCEYTjTq0570JyTcbNWnF2zzXxSLRKmOcvmwqexYLyJL+mxf91SUfjOUvkb7BeR7ZkLb/nqr5zquN+6kooZTh8/2MuAq1N76lycrW+rvKTT1Vo58D6awXQPZlJpwwlG6+1KCqS+9O7N9QwsIK0IxiuUUkvgMmHzHh+jW1cQssNiZp+3GcF+2aRucF5J9qzteFKkv7dVX8KcZfM+iLCxGTbDxbBeROrf67FwXNU6Lk/vSn/CdBgvI1gY/rKuIq9W/Cmv2cU/iek2KkLOTwXk32VSVlhYT66rlWf7Rs6HB7MoUValSp00tFCEYpeCJYAokVAAAo5FQAAAAAAAAAAAAAAAAKIqAAAAAAAAAAMDrpySXtWbzto3k+LyM5hdHO93leyysm8r6ZgU+lQsnfJ3ayeaXHszXii/zyu1xVr9+iuW+Y9FJP1UrOyemmvYJUb8Xwvpm007vLqAr9Ij8+D+z6wqVksuNr6OyWer4aFrw2VrvSS4fbd2XRpZtt3vlnbJK+S8WBHqreaayfq3akuDeS4menXjZZ8FnZ552T72Ujh+tt71+HKyWmgWGVkrvJRXD7LuBdGvFuyeefPhqZLmPzObd9epc7668/ExfQ1z4cOp3XyAk3BZSpbqtfn8WUA//9k="/>
          <p:cNvSpPr>
            <a:spLocks noChangeAspect="1" noChangeArrowheads="1"/>
          </p:cNvSpPr>
          <p:nvPr/>
        </p:nvSpPr>
        <p:spPr bwMode="auto">
          <a:xfrm>
            <a:off x="446952" y="312737"/>
            <a:ext cx="304800" cy="33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61" name="Rectangle 2260"/>
          <p:cNvSpPr/>
          <p:nvPr/>
        </p:nvSpPr>
        <p:spPr>
          <a:xfrm>
            <a:off x="612774" y="1196752"/>
            <a:ext cx="79196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7" name="9 CuadroTexto"/>
          <p:cNvSpPr txBox="1"/>
          <p:nvPr/>
        </p:nvSpPr>
        <p:spPr>
          <a:xfrm>
            <a:off x="155575" y="260648"/>
            <a:ext cx="44464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latin typeface="+mj-lt"/>
                <a:cs typeface="Arial" panose="020B0604020202020204" pitchFamily="34" charset="0"/>
              </a:rPr>
              <a:t>ISO 31000:2009 GESTION DE RIESGOS - PRINCIPIOS Y GUIAS  </a:t>
            </a:r>
            <a:endParaRPr lang="en-US" sz="15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952" y="1371295"/>
            <a:ext cx="8207696" cy="47705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Objeto</a:t>
            </a:r>
          </a:p>
          <a:p>
            <a:pPr marL="342900" indent="-342900">
              <a:buAutoNum type="arabicPeriod"/>
            </a:pP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s-EC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érminos y definiciones</a:t>
            </a:r>
          </a:p>
          <a:p>
            <a:pPr marL="342900" indent="-342900">
              <a:buAutoNum type="arabicPeriod"/>
            </a:pPr>
            <a:r>
              <a:rPr lang="es-EC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Principios</a:t>
            </a:r>
          </a:p>
          <a:p>
            <a:pPr marL="342900" indent="-342900">
              <a:buAutoNum type="arabicPeriod"/>
            </a:pPr>
            <a:r>
              <a:rPr lang="es-EC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Marco de Referencia</a:t>
            </a:r>
          </a:p>
          <a:p>
            <a:pPr marL="800100" lvl="1" indent="-342900">
              <a:buAutoNum type="arabicPeriod"/>
            </a:pPr>
            <a:r>
              <a:rPr lang="es-EC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Generalidades</a:t>
            </a:r>
          </a:p>
          <a:p>
            <a:pPr marL="800100" lvl="1" indent="-342900">
              <a:buAutoNum type="arabicPeriod"/>
            </a:pPr>
            <a:r>
              <a:rPr lang="es-EC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Dirección y Compromiso</a:t>
            </a:r>
          </a:p>
          <a:p>
            <a:pPr marL="800100" lvl="1" indent="-342900">
              <a:buAutoNum type="arabicPeriod"/>
            </a:pPr>
            <a:r>
              <a:rPr lang="es-EC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Diseño del Marco de Referencia</a:t>
            </a:r>
          </a:p>
          <a:p>
            <a:pPr marL="800100" lvl="1" indent="-342900">
              <a:buAutoNum type="arabicPeriod"/>
            </a:pPr>
            <a:r>
              <a:rPr lang="es-EC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Implementar la Gestión del Riesgo</a:t>
            </a:r>
          </a:p>
          <a:p>
            <a:pPr marL="800100" lvl="1" indent="-342900">
              <a:buAutoNum type="arabicPeriod"/>
            </a:pPr>
            <a:r>
              <a:rPr lang="es-EC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Monitorear y revisar el marco de referencia</a:t>
            </a:r>
          </a:p>
          <a:p>
            <a:pPr marL="800100" lvl="1" indent="-342900">
              <a:buAutoNum type="arabicPeriod"/>
            </a:pPr>
            <a:r>
              <a:rPr lang="es-EC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Mejora continua del marco de referencia</a:t>
            </a:r>
          </a:p>
          <a:p>
            <a:r>
              <a:rPr lang="es-EC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 Proceso de Gestión del Riesgo</a:t>
            </a:r>
          </a:p>
          <a:p>
            <a:pPr marL="800100" lvl="1" indent="-342900">
              <a:buAutoNum type="arabicPeriod"/>
            </a:pPr>
            <a:r>
              <a:rPr lang="es-EC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Comunicación y Consulta</a:t>
            </a:r>
          </a:p>
          <a:p>
            <a:pPr marL="800100" lvl="1" indent="-342900">
              <a:buAutoNum type="arabicPeriod"/>
            </a:pPr>
            <a:r>
              <a:rPr lang="es-EC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Establecimiento del Contexto</a:t>
            </a:r>
          </a:p>
          <a:p>
            <a:pPr marL="800100" lvl="1" indent="-342900">
              <a:buAutoNum type="arabicPeriod"/>
            </a:pPr>
            <a:r>
              <a:rPr lang="es-EC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Valoración del riesgo</a:t>
            </a:r>
          </a:p>
          <a:p>
            <a:pPr marL="800100" lvl="1" indent="-342900">
              <a:buAutoNum type="arabicPeriod"/>
            </a:pPr>
            <a:r>
              <a:rPr lang="es-EC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Tratamiento del riesgo</a:t>
            </a:r>
          </a:p>
          <a:p>
            <a:pPr marL="800100" lvl="1" indent="-342900">
              <a:buAutoNum type="arabicPeriod"/>
            </a:pPr>
            <a:r>
              <a:rPr lang="es-EC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Monitoreo y revisión</a:t>
            </a:r>
          </a:p>
          <a:p>
            <a:pPr marL="800100" lvl="1" indent="-342900">
              <a:buAutoNum type="arabicPeriod"/>
            </a:pPr>
            <a:r>
              <a:rPr lang="es-EC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Registro del proceso para la gestión del riesgo</a:t>
            </a:r>
          </a:p>
          <a:p>
            <a:pPr marL="1257300" lvl="2" indent="-342900">
              <a:buAutoNum type="arabicPeriod"/>
            </a:pPr>
            <a:endParaRPr lang="es-EC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257300" lvl="2" indent="-342900">
              <a:buAutoNum type="arabicPeriod"/>
            </a:pPr>
            <a:endParaRPr lang="es-EC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03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824674"/>
          </a:xfrm>
          <a:prstGeom prst="rect">
            <a:avLst/>
          </a:prstGeom>
        </p:spPr>
      </p:pic>
      <p:sp>
        <p:nvSpPr>
          <p:cNvPr id="18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r>
              <a:rPr lang="es-MX" dirty="0" smtClean="0"/>
              <a:t>13/07/2015</a:t>
            </a: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Myrian Alexandra Medina Tapia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209581" y="160338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155575" y="836712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data:image/jpeg;base64,/9j/4AAQSkZJRgABAQAAAQABAAD/2wCEAAkGBxESEBUUExQWFRQUFBUXFBQWFRQUFBAVFBUXFxQVFRUYHDQhGBolGxQVITEiJSkrLi4uFx8zODMsNygtLisBCgoKDg0OGhAQGywkICQvLDQsLCwtLCwsLCwtNCwsLC8sLCwrLCwsLCwsLCwsNywsLCwsLCwsNCwsLCwsNCwyLP/AABEIAO4A1AMBIgACEQEDEQH/xAAcAAEAAQUBAQAAAAAAAAAAAAAABAECAwUGBwj/xABIEAACAQIDBAUIBgYHCQAAAAAAAQIDEQQhMQUSQVEGYXGBkQcTIjJScqGxFCNCksHwFjOjssLhQ1Nik6LR0hUkJVRjc3SCpP/EABoBAQADAQEBAAAAAAAAAAAAAAABAgMEBQb/xAAwEQEAAQMDAQUHBAMBAAAAAAAAAQIDEQQSIVETMUGRoQUUYXHR4fAiQlKBMjPBJP/aAAwDAQACEQMRAD8A9xAAAAAAAAAAAAAAAwAKbyLZ1EgLwYfPdXxLlVROJGQBAgAAAAAAAAAAAAAAAAAAAAAApcpKSWpGr1r5LTj1kxGRlliFwz+RjljIrUhV61kap1ZVJ7se98IrmzopsxMZlXLY4rajWjsSMI6jV5N58OrrLMLs+EbNrel7Us/BaImoiqacYpgUSFipWxmLCpVooSLqc7dnyMirLkzCirK4SzqSZcRN6xKTKzGEqgAgAAAAAAAAAAAAAApJ2V+RUi7SnanLuXi0iYjM4Ed1d7N9y5IpKRgjUG9c6oowq1208RZMzdH4fVqXGfpd32fh8zV9JacoxZP2BiE6FO3sR+RrVH6eFW9iy9EWEzYxirHJXwtDCLmSpAjSmRHIyuRZvGFzBfaM6ZVsyUYKxZONimYylbYzUZcDFcpJiYyJYLYSukXGaQAAAAAAAAAAAAAMWKo78JR9pNdnJmUMDmKNV5xllKLtJcn+c+8zqRO2nsxVPSi92ollLhJcpLivijVYebzjJWlF2a5fyO2iuK4+Kkxhn2zh/O4Z80r+BxuwNreZn5qbsm/QfDPWJ3NLFKNOSave/wAjznbeDu3kXtxOJiUS9Cw9ZSV0bTBzurcjzPortecZ+am7+y3q0uD6z0HB1czO9RwmJTsTLIgyM2Jq3MNPN2MqIxCZZaNC+fAv82Z6kcsiyxTdMjJSllYVlkY4vMy1dCvilGkzFOrYrVYw+Fk2pTySzUf9T/A14iOUJtGNorsReAYLAAAAAAAAAAAAAAAABpNu0HFqrFXSVqiWtuEu7O/U+o3YLU1bZyS4+tjo21Tv3mreEqYiTjTjdpXbvZJcN58LnaVNi4eTu6cbvW143fNpEvDYeFOO7CKiuSSS+B0zqeOIU2vMcZs2tRac6bg08pZbsnyurrPtN5szbsUrSbTXUdpWpKScZJNPVNXTXJp6mgxHQ/Dyd05wXspxaXZvJtdlyKb8T/kbeiPW2zTtfe/z8DRVOk1VT3oxW5wzTdubR1uG6L4aMWnHfvq5PPu3bJPrSuRKnQrDt5SqJcrxfxlG772Wi9b7kbZR9ldKYz9Z2+X8jdzx8ZLJojYborhIRa3N6+spN73c1bd7rGah0ew8NIt9UpzkvBys+8zmu3M5wtiWKG06e9beV+1Eypi01qhidkUKlt6nF2Vk0t2SXJSjZpFlLYlCOik+p1Kkl4ORXdRPOJMSph3vyyzSeb4ZcO02RZTpqKskklokrJF5lVOZWAAQAAAAAAAAAAAAAAAAAAAAETaOPhRhvzva6SSV25SaUUu1tImImeIJnHKRVTtlkc10f2zUUpUcVL66DtJ2STb9Vxsv1clnF9sW7pmyw+P87G6uucXa8XydmRdo7MhWtvXUo33ZxspRT1Was4vK8XdZI0pmKc01x9YZVRNURVRP0lufpUesfSo9ZzVOji6eSlCpHhe6/wALeX3mXVfps8luU1zVm12Ntr4DsulUHa9aZSelO3/MU7UrSr1E1Si81HnVmuEI69bslqbHYTreYi67vUeb9HdduG8lkn2aaGm2dsONOW/J79Ru7k7vNaPPNvlfTgkbPF7TjQpSnP1Yq/W3wS5tuy7yatm2KKIzPXr8I+CKd2d1XEdPq2wNXsPbMMTByUZRatvRkleLauldZPuZtDOqmaZ21d7SmqKozAACqwAAAAAAAAAAAAAAAAAAAAAsqzsrmsxdJVIyjNb0ZJqSfFPgROkmOqwcYwtGMrp1LXcZZNRS0u87N5ejazbRXZWL84rP11r1rhLL83NOzqinez7Snfs8WnhKphqijJ718oTeSrpZ7r5VUr9tm19pLptn1qVRXTu+MXk49q/KJNbBQnTcJRUovVNXT6+053F7EnCV6NRu2ik2px6lVWb71fmzTdRcj9XE9fBlNNdqf0cx06fJ1MYrkJRXI5KWKxscmm+txU/3H8zC8ZjpZLeXu0t1+NRtERp5n90ea3bx/GfJ0e1MRRowc6k1TiuL4vgktZPqWZxWKr1cbVilFxhF3hB6/wDdq8uqPDtJ1Do7UqVFOtN39qUvOVEnqo39GC93LqOqwWzKVKG7CNuLerk+bfE2iq1ZjNM7qvSPz8wzmLt2cTG2n1lH2VQjQgoLTi+MpPWTNsmcd0s2m6cfMwdqk16TTs6VPjK/BvRd7JfQupXlTk5zcqasqe9nPK+8955uPDPimYzZqm32tU/drFymK4txH2dOADBsAAAAAAAAAAAAAAAAAAAUk7FSyt6r7GBq8TRjUi4yV1LX53T4O+dznZ06lCos3e/1dS2VTmmtN62seOq/s9MZoYaFSm4zSlFvNP8AOprau7J55hjes9pHHE+EomC21GrG3q1PZ59cHxXxRlRo9p7BlB/Vtzjqoytvrsk/W77PrZCpbYr0ZJN58I1Yu/c7qT7czbsKbk5tT/TGL9VuMXY/uHZQwnNiWEXBnOR6X1FrQi+yq/k4GKv0xrW9ChBdcqsnbujTz8SPcr3T1j6r++WcZz6S6GcWnZmk2x0oVGMqdG1SrpzhRfOb4+6s+w0OJ2ni8TLdc5S/6VCLis/aabl4tIn7N6NOy876Mf6uOr7ZLTu8TaNNRZmKr05+Efn51Ze8VXYxaj+2t2HsmpiJynJylFyvVrPWcvZj19mUV3He4GKjaMVZJWSWiS0JFOhCNPdglGKjkkrJLqI1PVdqOfU6ib1We6PCG9ixFqnrPjLYgA524AAAAAAAAAAAAAAAAAABbUV0+wuAGsJWDlqjzxdMMbUTdLCwaVSrC/nMk6dSUONr5xehT9Itr5uNHDRdst67t22qlooqnuhnN63HE1R5w9ExkdGR6cIyykk0+DSa8Gedy2zt6Szng4r3Z/zKOvtd64unHmo04NLs3qVy8WLnSWU6ux/KHoNXYGFa/VRXu3gvCLREhsfD/wBVF+9eX7xxS/2i1JSx022lZqCW495NtJNXuk1Z878CLiNkYqovS2hiV105Tp+G7UyNYt6ievmyq1Wlp5zHl9nrNOjGEbRSilwSSXgiEzyv9E23eeOx1R8pYhtPtvczfolh5ZTlWn71S/8ACV92uZ5T7/ZxmM+T1eWIhGKTlFNqyTkk23olzMNJeku08jq9DMDhnCtTpOM4YjDSUnObt/vFPeybto3wPYcLDNvlkZXLc25xLexfpvU7qc4+KWACjYAAAAAAAAAAAAAAAAAAAAAeWdHY/VVV7OLxi/8ApqP8TY7pF2NZTxaX2doYteM1L+I2Eonq2ozbpmOj5nUV4v1xPWWJIruoq0UNYqmFJoirlXdQyKAnfKsWojvC+CKKJehFPjKtyvjENZ0ja+i1W9IxUvuSUvwPTIJLQ8y6VU74DFJf8tX+FOT/AAPScJK8IvnGLvzukedq4xVD2fZdUTbqiOrMADleoAAAAAAAAAAAAAAAAAAAAAPNMAt3FbQjyxsn/eUKM/xJ5AoO20NpR5YmlL72Epf6Sc2evpv9cPltbH/or+apaylyjZ0Yc8ZVK3LLjeEUnMslytzFvFVIYRhj2lS36FWPtUqkfvQa/E7HoxV3sDhpe1h6L8acWcpa+XPLxyN75PZt7KwV9fotBeFNL8DztbHMPa9kTxXHy/66EAHC9gAAAAAAAAAAAAAAAAAAAo2VLKmgHnNeX/FdoL/w5eNCS/hRJlI03STa2Hwu1sS61SNNVcNhJRvd77g68XZJX5Grr+UDZ60qTn7tGa/fSPU012im3EVS+f1mnuVX6pppme7w+EOqcijZwlfym4derRrS9504L4SZrq3lPm/Uw0F1yqyn8IxXzNZ1dqPFnToL8/t9Yel7xTePJa/lFxz0jSh2U23/AI5NfA19bpjtGX9PJX9mNOHg4xv8Sk66iO6Ja0+zLs98xH58ntUXcpUqqPrNR95qPzPBcRtfFT9fEVZdUq1Rrw3iA4x1bXba/wATOdd0pbR7K61en3e9y6TYKDW9iqCs9FVhJq3VFtnXeTSqpbKwzTulGUU+ahUnFPwij5ZhOPG7+B6N5N/KLUwMY0at6mG9nWph95tuVP2o3bvHry5PkvXqrsxmHdptJTYzMTnL6HBF2ftClXpxq0pxqU5q8Zxd0/59RKMHWAAAAAAAAAAAAAAAAAAAAAPCPL9sprFUK6XoypKlLX1oynOHwc/A8pmkuFz6h8oGwPpuErUl6/m4ypvlUg3KHxVu9nzHWhlmrNap6rmn1q3wLQrnlgdTkkg6kuZd5t8n+e8Ki/8ALPq6kTlC1yfN/nsLbc/j3czP5jr/AD3mw2VsR1r7sordte7d89GklprncYMxDUJfnr7itvzl/I62h0QX2qjfuw/GUn8jLV6OYaEWnV3JcJTnSSv1xssuwtslXfS45L85v8CTThLgnzVss+OZllGzadnZ2undO3FPijPApK8N90M6W4nZ9Xep+lTk/raEn9XVytvL2KisvSXUndafQfRbpLh8fR87QlpZThKyqUZezOPB9ej1TZ8wErY226uErxq4eruVVwTuqkb5wnD7UXy8LPMhZ9XA57oR0kePwyqyozozT3JxnGSTkknvU3JXlB317VwOhIAAAAAAAAAAAAAAAAAAAYZRu32L8T5x8qmwvom0Z7qtTxH1sOSk3arH72f/ALn0lbM5DyjdDP8AaVCEYTjTq0570JyTcbNWnF2zzXxSLRKmOcvmwqexYLyJL+mxf91SUfjOUvkb7BeR7ZkLb/nqr5zquN+6kooZTh8/2MuAq1N76lycrW+rvKTT1Vo58D6awXQPZlJpwwlG6+1KCqS+9O7N9QwsIK0IxiuUUkvgMmHzHh+jW1cQssNiZp+3GcF+2aRucF5J9qzteFKkv7dVX8KcZfM+iLCxGTbDxbBeROrf67FwXNU6Lk/vSn/CdBgvI1gY/rKuIq9W/Cmv2cU/iek2KkLOTwXk32VSVlhYT66rlWf7Rs6HB7MoUValSp00tFCEYpeCJYAokVAAAo5FQAAAAAAAAAAAAAAAAKIqAAAAAAAAAAMDrpySXtWbzto3k+LyM5hdHO93leyysm8r6ZgU+lQsnfJ3ayeaXHszXii/zyu1xVr9+iuW+Y9FJP1UrOyemmvYJUb8Xwvpm007vLqAr9Ij8+D+z6wqVksuNr6OyWer4aFrw2VrvSS4fbd2XRpZtt3vlnbJK+S8WBHqreaayfq3akuDeS4menXjZZ8FnZ552T72Ujh+tt71+HKyWmgWGVkrvJRXD7LuBdGvFuyeefPhqZLmPzObd9epc7668/ExfQ1z4cOp3XyAk3BZSpbqtfn8WUA//9k="/>
          <p:cNvSpPr>
            <a:spLocks noChangeAspect="1" noChangeArrowheads="1"/>
          </p:cNvSpPr>
          <p:nvPr/>
        </p:nvSpPr>
        <p:spPr bwMode="auto">
          <a:xfrm>
            <a:off x="446952" y="312737"/>
            <a:ext cx="304800" cy="33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61" name="Rectangle 2260"/>
          <p:cNvSpPr/>
          <p:nvPr/>
        </p:nvSpPr>
        <p:spPr>
          <a:xfrm>
            <a:off x="612774" y="1196752"/>
            <a:ext cx="79196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7" name="9 CuadroTexto"/>
          <p:cNvSpPr txBox="1"/>
          <p:nvPr/>
        </p:nvSpPr>
        <p:spPr>
          <a:xfrm>
            <a:off x="155575" y="260648"/>
            <a:ext cx="44464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latin typeface="+mj-lt"/>
                <a:cs typeface="Arial" panose="020B0604020202020204" pitchFamily="34" charset="0"/>
              </a:rPr>
              <a:t>ISO 31000:2009 GESTION DE RIESGOS - PRINCIPIOS Y GUIAS  </a:t>
            </a:r>
            <a:endParaRPr lang="en-US" sz="15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952" y="1371295"/>
            <a:ext cx="8207696" cy="41242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PRINCIPIOS</a:t>
            </a:r>
          </a:p>
          <a:p>
            <a:endParaRPr lang="en-US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Crear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y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proteger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el valor de la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organizacion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parte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integrarl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todos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procesos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la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organizacion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parte de la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toma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decisiones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Abordar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explicitamiente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la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incertidumbre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sistemaica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estructurada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y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oportuna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Estar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basada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la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mejor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inoformacion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posible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Estar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adaptada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al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contexo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externo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interno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Considerar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factores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humanos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y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culturales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la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organizacion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transparte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inclusiva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dinamica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reiterativa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y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receptiva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al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cambio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Facilitar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la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mejora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continua de la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organizacion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en-US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2"/>
            <a:endParaRPr lang="es-EC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6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824674"/>
          </a:xfrm>
          <a:prstGeom prst="rect">
            <a:avLst/>
          </a:prstGeom>
        </p:spPr>
      </p:pic>
      <p:sp>
        <p:nvSpPr>
          <p:cNvPr id="18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r>
              <a:rPr lang="es-MX" dirty="0" smtClean="0"/>
              <a:t>13/07/2015</a:t>
            </a: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Myrian Alexandra Medina Tapia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191579" y="312738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155575" y="836712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data:image/jpeg;base64,/9j/4AAQSkZJRgABAQAAAQABAAD/2wCEAAkGBxESEBUUExQWFRQUFBUXFBQWFRQUFBAVFBUXFxQVFRUYHDQhGBolGxQVITEiJSkrLi4uFx8zODMsNygtLisBCgoKDg0OGhAQGywkICQvLDQsLCwtLCwsLCwtNCwsLC8sLCwrLCwsLCwsLCwsNywsLCwsLCwsNCwsLCwsNCwyLP/AABEIAO4A1AMBIgACEQEDEQH/xAAcAAEAAQUBAQAAAAAAAAAAAAAABAECAwUGBwj/xABIEAACAQIDBAUIBgYHCQAAAAAAAQIDEQQhMQUSQVEGYXGBkQcTIjJScqGxFCNCksHwFjOjssLhQ1Nik6LR0hUkJVRjc3SCpP/EABoBAQADAQEBAAAAAAAAAAAAAAABAgMEBQb/xAAwEQEAAQMDAQUHBAMBAAAAAAAAAQIDEQQSIVETMUGRoQUUYXHR4fAiQlKBMjPBJP/aAAwDAQACEQMRAD8A9xAAAAAAAAAAAAAAAwAKbyLZ1EgLwYfPdXxLlVROJGQBAgAAAAAAAAAAAAAAAAAAAAAApcpKSWpGr1r5LTj1kxGRlliFwz+RjljIrUhV61kap1ZVJ7se98IrmzopsxMZlXLY4rajWjsSMI6jV5N58OrrLMLs+EbNrel7Us/BaImoiqacYpgUSFipWxmLCpVooSLqc7dnyMirLkzCirK4SzqSZcRN6xKTKzGEqgAgAAAAAAAAAAAAAApJ2V+RUi7SnanLuXi0iYjM4Ed1d7N9y5IpKRgjUG9c6oowq1208RZMzdH4fVqXGfpd32fh8zV9JacoxZP2BiE6FO3sR+RrVH6eFW9iy9EWEzYxirHJXwtDCLmSpAjSmRHIyuRZvGFzBfaM6ZVsyUYKxZONimYylbYzUZcDFcpJiYyJYLYSukXGaQAAAAAAAAAAAAAMWKo78JR9pNdnJmUMDmKNV5xllKLtJcn+c+8zqRO2nsxVPSi92ollLhJcpLivijVYebzjJWlF2a5fyO2iuK4+Kkxhn2zh/O4Z80r+BxuwNreZn5qbsm/QfDPWJ3NLFKNOSave/wAjznbeDu3kXtxOJiUS9Cw9ZSV0bTBzurcjzPortecZ+am7+y3q0uD6z0HB1czO9RwmJTsTLIgyM2Jq3MNPN2MqIxCZZaNC+fAv82Z6kcsiyxTdMjJSllYVlkY4vMy1dCvilGkzFOrYrVYw+Fk2pTySzUf9T/A14iOUJtGNorsReAYLAAAAAAAAAAAAAAAABpNu0HFqrFXSVqiWtuEu7O/U+o3YLU1bZyS4+tjo21Tv3mreEqYiTjTjdpXbvZJcN58LnaVNi4eTu6cbvW143fNpEvDYeFOO7CKiuSSS+B0zqeOIU2vMcZs2tRac6bg08pZbsnyurrPtN5szbsUrSbTXUdpWpKScZJNPVNXTXJp6mgxHQ/Dyd05wXspxaXZvJtdlyKb8T/kbeiPW2zTtfe/z8DRVOk1VT3oxW5wzTdubR1uG6L4aMWnHfvq5PPu3bJPrSuRKnQrDt5SqJcrxfxlG772Wi9b7kbZR9ldKYz9Z2+X8jdzx8ZLJojYborhIRa3N6+spN73c1bd7rGah0ew8NIt9UpzkvBys+8zmu3M5wtiWKG06e9beV+1Eypi01qhidkUKlt6nF2Vk0t2SXJSjZpFlLYlCOik+p1Kkl4ORXdRPOJMSph3vyyzSeb4ZcO02RZTpqKskklokrJF5lVOZWAAQAAAAAAAAAAAAAAAAAAAAETaOPhRhvzva6SSV25SaUUu1tImImeIJnHKRVTtlkc10f2zUUpUcVL66DtJ2STb9Vxsv1clnF9sW7pmyw+P87G6uucXa8XydmRdo7MhWtvXUo33ZxspRT1Was4vK8XdZI0pmKc01x9YZVRNURVRP0lufpUesfSo9ZzVOji6eSlCpHhe6/wALeX3mXVfps8luU1zVm12Ntr4DsulUHa9aZSelO3/MU7UrSr1E1Si81HnVmuEI69bslqbHYTreYi67vUeb9HdduG8lkn2aaGm2dsONOW/J79Ru7k7vNaPPNvlfTgkbPF7TjQpSnP1Yq/W3wS5tuy7yatm2KKIzPXr8I+CKd2d1XEdPq2wNXsPbMMTByUZRatvRkleLauldZPuZtDOqmaZ21d7SmqKozAACqwAAAAAAAAAAAAAAAAAAAAAsqzsrmsxdJVIyjNb0ZJqSfFPgROkmOqwcYwtGMrp1LXcZZNRS0u87N5ejazbRXZWL84rP11r1rhLL83NOzqinez7Snfs8WnhKphqijJ718oTeSrpZ7r5VUr9tm19pLptn1qVRXTu+MXk49q/KJNbBQnTcJRUovVNXT6+053F7EnCV6NRu2ik2px6lVWb71fmzTdRcj9XE9fBlNNdqf0cx06fJ1MYrkJRXI5KWKxscmm+txU/3H8zC8ZjpZLeXu0t1+NRtERp5n90ea3bx/GfJ0e1MRRowc6k1TiuL4vgktZPqWZxWKr1cbVilFxhF3hB6/wDdq8uqPDtJ1Do7UqVFOtN39qUvOVEnqo39GC93LqOqwWzKVKG7CNuLerk+bfE2iq1ZjNM7qvSPz8wzmLt2cTG2n1lH2VQjQgoLTi+MpPWTNsmcd0s2m6cfMwdqk16TTs6VPjK/BvRd7JfQupXlTk5zcqasqe9nPK+8955uPDPimYzZqm32tU/drFymK4txH2dOADBsAAAAAAAAAAAAAAAAAAAUk7FSyt6r7GBq8TRjUi4yV1LX53T4O+dznZ06lCos3e/1dS2VTmmtN62seOq/s9MZoYaFSm4zSlFvNP8AOprau7J55hjes9pHHE+EomC21GrG3q1PZ59cHxXxRlRo9p7BlB/Vtzjqoytvrsk/W77PrZCpbYr0ZJN58I1Yu/c7qT7czbsKbk5tT/TGL9VuMXY/uHZQwnNiWEXBnOR6X1FrQi+yq/k4GKv0xrW9ChBdcqsnbujTz8SPcr3T1j6r++WcZz6S6GcWnZmk2x0oVGMqdG1SrpzhRfOb4+6s+w0OJ2ni8TLdc5S/6VCLis/aabl4tIn7N6NOy876Mf6uOr7ZLTu8TaNNRZmKr05+Efn51Ze8VXYxaj+2t2HsmpiJynJylFyvVrPWcvZj19mUV3He4GKjaMVZJWSWiS0JFOhCNPdglGKjkkrJLqI1PVdqOfU6ib1We6PCG9ixFqnrPjLYgA524AAAAAAAAAAAAAAAAAABbUV0+wuAGsJWDlqjzxdMMbUTdLCwaVSrC/nMk6dSUONr5xehT9Itr5uNHDRdst67t22qlooqnuhnN63HE1R5w9ExkdGR6cIyykk0+DSa8Gedy2zt6Szng4r3Z/zKOvtd64unHmo04NLs3qVy8WLnSWU6ux/KHoNXYGFa/VRXu3gvCLREhsfD/wBVF+9eX7xxS/2i1JSx022lZqCW495NtJNXuk1Z878CLiNkYqovS2hiV105Tp+G7UyNYt6ievmyq1Wlp5zHl9nrNOjGEbRSilwSSXgiEzyv9E23eeOx1R8pYhtPtvczfolh5ZTlWn71S/8ACV92uZ5T7/ZxmM+T1eWIhGKTlFNqyTkk23olzMNJeku08jq9DMDhnCtTpOM4YjDSUnObt/vFPeybto3wPYcLDNvlkZXLc25xLexfpvU7qc4+KWACjYAAAAAAAAAAAAAAAAAAAAAeWdHY/VVV7OLxi/8ApqP8TY7pF2NZTxaX2doYteM1L+I2Eonq2ozbpmOj5nUV4v1xPWWJIruoq0UNYqmFJoirlXdQyKAnfKsWojvC+CKKJehFPjKtyvjENZ0ja+i1W9IxUvuSUvwPTIJLQ8y6VU74DFJf8tX+FOT/AAPScJK8IvnGLvzukedq4xVD2fZdUTbqiOrMADleoAAAAAAAAAAAAAAAAAAAAAPNMAt3FbQjyxsn/eUKM/xJ5AoO20NpR5YmlL72Epf6Sc2evpv9cPltbH/or+apaylyjZ0Yc8ZVK3LLjeEUnMslytzFvFVIYRhj2lS36FWPtUqkfvQa/E7HoxV3sDhpe1h6L8acWcpa+XPLxyN75PZt7KwV9fotBeFNL8DztbHMPa9kTxXHy/66EAHC9gAAAAAAAAAAAAAAAAAAAo2VLKmgHnNeX/FdoL/w5eNCS/hRJlI03STa2Hwu1sS61SNNVcNhJRvd77g68XZJX5Grr+UDZ60qTn7tGa/fSPU012im3EVS+f1mnuVX6pppme7w+EOqcijZwlfym4derRrS9504L4SZrq3lPm/Uw0F1yqyn8IxXzNZ1dqPFnToL8/t9Yel7xTePJa/lFxz0jSh2U23/AI5NfA19bpjtGX9PJX9mNOHg4xv8Sk66iO6Ja0+zLs98xH58ntUXcpUqqPrNR95qPzPBcRtfFT9fEVZdUq1Rrw3iA4x1bXba/wATOdd0pbR7K61en3e9y6TYKDW9iqCs9FVhJq3VFtnXeTSqpbKwzTulGUU+ahUnFPwij5ZhOPG7+B6N5N/KLUwMY0at6mG9nWph95tuVP2o3bvHry5PkvXqrsxmHdptJTYzMTnL6HBF2ftClXpxq0pxqU5q8Zxd0/59RKMHWAAAAAAAAAAAAAAAAAAAAAPCPL9sprFUK6XoypKlLX1oynOHwc/A8pmkuFz6h8oGwPpuErUl6/m4ypvlUg3KHxVu9nzHWhlmrNap6rmn1q3wLQrnlgdTkkg6kuZd5t8n+e8Ki/8ALPq6kTlC1yfN/nsLbc/j3czP5jr/AD3mw2VsR1r7sordte7d89GklprncYMxDUJfnr7itvzl/I62h0QX2qjfuw/GUn8jLV6OYaEWnV3JcJTnSSv1xssuwtslXfS45L85v8CTThLgnzVss+OZllGzadnZ2undO3FPijPApK8N90M6W4nZ9Xep+lTk/raEn9XVytvL2KisvSXUndafQfRbpLh8fR87QlpZThKyqUZezOPB9ej1TZ8wErY226uErxq4eruVVwTuqkb5wnD7UXy8LPMhZ9XA57oR0kePwyqyozozT3JxnGSTkknvU3JXlB317VwOhIAAAAAAAAAAAAAAAAAAAYZRu32L8T5x8qmwvom0Z7qtTxH1sOSk3arH72f/ALn0lbM5DyjdDP8AaVCEYTjTq0570JyTcbNWnF2zzXxSLRKmOcvmwqexYLyJL+mxf91SUfjOUvkb7BeR7ZkLb/nqr5zquN+6kooZTh8/2MuAq1N76lycrW+rvKTT1Vo58D6awXQPZlJpwwlG6+1KCqS+9O7N9QwsIK0IxiuUUkvgMmHzHh+jW1cQssNiZp+3GcF+2aRucF5J9qzteFKkv7dVX8KcZfM+iLCxGTbDxbBeROrf67FwXNU6Lk/vSn/CdBgvI1gY/rKuIq9W/Cmv2cU/iek2KkLOTwXk32VSVlhYT66rlWf7Rs6HB7MoUValSp00tFCEYpeCJYAokVAAAo5FQAAAAAAAAAAAAAAAAKIqAAAAAAAAAAMDrpySXtWbzto3k+LyM5hdHO93leyysm8r6ZgU+lQsnfJ3ayeaXHszXii/zyu1xVr9+iuW+Y9FJP1UrOyemmvYJUb8Xwvpm007vLqAr9Ij8+D+z6wqVksuNr6OyWer4aFrw2VrvSS4fbd2XRpZtt3vlnbJK+S8WBHqreaayfq3akuDeS4menXjZZ8FnZ552T72Ujh+tt71+HKyWmgWGVkrvJRXD7LuBdGvFuyeefPhqZLmPzObd9epc7668/ExfQ1z4cOp3XyAk3BZSpbqtfn8WUA//9k="/>
          <p:cNvSpPr>
            <a:spLocks noChangeAspect="1" noChangeArrowheads="1"/>
          </p:cNvSpPr>
          <p:nvPr/>
        </p:nvSpPr>
        <p:spPr bwMode="auto">
          <a:xfrm>
            <a:off x="446952" y="312737"/>
            <a:ext cx="304800" cy="33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61" name="Rectangle 2260"/>
          <p:cNvSpPr/>
          <p:nvPr/>
        </p:nvSpPr>
        <p:spPr>
          <a:xfrm>
            <a:off x="612774" y="1196752"/>
            <a:ext cx="79196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7" name="9 CuadroTexto"/>
          <p:cNvSpPr txBox="1"/>
          <p:nvPr/>
        </p:nvSpPr>
        <p:spPr>
          <a:xfrm>
            <a:off x="191579" y="312738"/>
            <a:ext cx="44104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latin typeface="+mj-lt"/>
                <a:cs typeface="Arial" panose="020B0604020202020204" pitchFamily="34" charset="0"/>
              </a:rPr>
              <a:t>ISO 27005: 2008  Sistemas de Gestión de Riesgos en la Seguridad de la Información  </a:t>
            </a:r>
            <a:endParaRPr lang="en-US" sz="15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217" y="908720"/>
            <a:ext cx="7903239" cy="57246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Objeto</a:t>
            </a:r>
          </a:p>
          <a:p>
            <a:pPr marL="342900" indent="-342900">
              <a:buAutoNum type="arabicPeriod"/>
            </a:pPr>
            <a:r>
              <a:rPr lang="en-US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Referencias</a:t>
            </a: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Normativas</a:t>
            </a:r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EC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Términos y Definiciones</a:t>
            </a:r>
          </a:p>
          <a:p>
            <a:pPr marL="342900" indent="-342900">
              <a:buAutoNum type="arabicPeriod"/>
            </a:pPr>
            <a:r>
              <a:rPr lang="es-EC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Estructura de la Norma</a:t>
            </a:r>
          </a:p>
          <a:p>
            <a:pPr marL="342900" indent="-342900">
              <a:buAutoNum type="arabicPeriod"/>
            </a:pPr>
            <a:r>
              <a:rPr lang="es-EC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Información General</a:t>
            </a:r>
          </a:p>
          <a:p>
            <a:pPr marL="342900" indent="-342900">
              <a:buAutoNum type="arabicPeriod"/>
            </a:pPr>
            <a:r>
              <a:rPr lang="es-EC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Proceso de Gestión del Riesgo de la Seguridad de la Información</a:t>
            </a:r>
          </a:p>
          <a:p>
            <a:pPr marL="342900" indent="-342900">
              <a:buAutoNum type="arabicPeriod"/>
            </a:pPr>
            <a:r>
              <a:rPr lang="es-EC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Establecimiento del Contexto</a:t>
            </a:r>
          </a:p>
          <a:p>
            <a:pPr marL="800100" lvl="1" indent="-342900">
              <a:buAutoNum type="arabicPeriod"/>
            </a:pPr>
            <a:r>
              <a:rPr lang="es-EC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Criterios Básicos</a:t>
            </a:r>
          </a:p>
          <a:p>
            <a:pPr marL="800100" lvl="1" indent="-342900">
              <a:buAutoNum type="arabicPeriod"/>
            </a:pPr>
            <a:r>
              <a:rPr lang="es-EC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Alcance y límites</a:t>
            </a:r>
          </a:p>
          <a:p>
            <a:pPr marL="800100" lvl="1" indent="-342900">
              <a:buAutoNum type="arabicPeriod"/>
            </a:pPr>
            <a:r>
              <a:rPr lang="es-EC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Proceso de Gestión del Riesgo</a:t>
            </a:r>
          </a:p>
          <a:p>
            <a:pPr marL="342900" indent="-342900">
              <a:buAutoNum type="arabicPeriod"/>
            </a:pPr>
            <a:r>
              <a:rPr lang="es-EC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Valoración del Riesgo</a:t>
            </a:r>
          </a:p>
          <a:p>
            <a:pPr marL="800100" lvl="1" indent="-342900">
              <a:buAutoNum type="arabicPeriod"/>
            </a:pPr>
            <a:r>
              <a:rPr lang="es-EC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Análisis del Riesgo</a:t>
            </a:r>
          </a:p>
          <a:p>
            <a:pPr marL="1257300" lvl="2" indent="-342900">
              <a:buAutoNum type="arabicPeriod"/>
            </a:pPr>
            <a:r>
              <a:rPr lang="es-EC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Identificación  activos,  amenazas,  controles, vulnerabilidades,  consecuencias</a:t>
            </a:r>
          </a:p>
          <a:p>
            <a:pPr marL="1257300" lvl="2" indent="-342900">
              <a:buAutoNum type="arabicPeriod"/>
            </a:pPr>
            <a:r>
              <a:rPr lang="es-EC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Valoración de consecuencias, incidentes</a:t>
            </a:r>
          </a:p>
          <a:p>
            <a:pPr marL="800100" lvl="1" indent="-342900">
              <a:buAutoNum type="arabicPeriod"/>
            </a:pPr>
            <a:r>
              <a:rPr lang="es-EC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Evaluación del Riesgo</a:t>
            </a:r>
          </a:p>
          <a:p>
            <a:pPr marL="342900" indent="-342900">
              <a:buAutoNum type="arabicPeriod"/>
            </a:pPr>
            <a:r>
              <a:rPr lang="es-EC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Tratamiento del Riesgo en la Seguridad de la Información</a:t>
            </a:r>
          </a:p>
          <a:p>
            <a:pPr marL="800100" lvl="1" indent="-342900">
              <a:buAutoNum type="arabicPeriod"/>
            </a:pPr>
            <a:r>
              <a:rPr lang="es-EC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Reducción del Riesgo</a:t>
            </a:r>
          </a:p>
          <a:p>
            <a:pPr marL="800100" lvl="1" indent="-342900">
              <a:buAutoNum type="arabicPeriod"/>
            </a:pPr>
            <a:r>
              <a:rPr lang="es-EC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Retención del Riesgo</a:t>
            </a:r>
          </a:p>
          <a:p>
            <a:pPr marL="800100" lvl="1" indent="-342900">
              <a:buAutoNum type="arabicPeriod"/>
            </a:pPr>
            <a:r>
              <a:rPr lang="es-EC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Evitar el Riesgo</a:t>
            </a:r>
          </a:p>
          <a:p>
            <a:pPr marL="800100" lvl="1" indent="-342900">
              <a:buAutoNum type="arabicPeriod"/>
            </a:pPr>
            <a:r>
              <a:rPr lang="es-EC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Transferir el Riesgo</a:t>
            </a:r>
          </a:p>
          <a:p>
            <a:pPr marL="342900" indent="-342900">
              <a:buAutoNum type="arabicPeriod"/>
            </a:pPr>
            <a:r>
              <a:rPr lang="es-EC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Aceptación del Riesgo en la Seguridad de la Información</a:t>
            </a:r>
          </a:p>
          <a:p>
            <a:pPr marL="342900" indent="-342900">
              <a:buAutoNum type="arabicPeriod"/>
            </a:pPr>
            <a:r>
              <a:rPr lang="es-EC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Comunicación del Riesgo en la Seguridad de la Información</a:t>
            </a:r>
          </a:p>
          <a:p>
            <a:pPr marL="342900" indent="-342900">
              <a:buAutoNum type="arabicPeriod"/>
            </a:pPr>
            <a:r>
              <a:rPr lang="es-EC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Monitoreo y revisión del riesgo en la </a:t>
            </a:r>
            <a:r>
              <a:rPr lang="es-EC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Seguridad de la Información</a:t>
            </a:r>
          </a:p>
          <a:p>
            <a:pPr marL="800100" lvl="1" indent="-342900">
              <a:buAutoNum type="arabicPeriod"/>
            </a:pPr>
            <a:r>
              <a:rPr lang="es-EC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Factores de riesgo</a:t>
            </a:r>
          </a:p>
          <a:p>
            <a:pPr marL="800100" lvl="1" indent="-342900">
              <a:buAutoNum type="arabicPeriod"/>
            </a:pPr>
            <a:r>
              <a:rPr lang="es-EC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Gestión del riesgo</a:t>
            </a:r>
            <a:endParaRPr lang="es-EC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48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824674"/>
          </a:xfrm>
          <a:prstGeom prst="rect">
            <a:avLst/>
          </a:prstGeom>
        </p:spPr>
      </p:pic>
      <p:sp>
        <p:nvSpPr>
          <p:cNvPr id="18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r>
              <a:rPr lang="es-MX" dirty="0" smtClean="0"/>
              <a:t>13/07/2015</a:t>
            </a: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Myrian Alexandra Medina Tapia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191579" y="312738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155575" y="836712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data:image/jpeg;base64,/9j/4AAQSkZJRgABAQAAAQABAAD/2wCEAAkGBxESEBUUExQWFRQUFBUXFBQWFRQUFBAVFBUXFxQVFRUYHDQhGBolGxQVITEiJSkrLi4uFx8zODMsNygtLisBCgoKDg0OGhAQGywkICQvLDQsLCwtLCwsLCwtNCwsLC8sLCwrLCwsLCwsLCwsNywsLCwsLCwsNCwsLCwsNCwyLP/AABEIAO4A1AMBIgACEQEDEQH/xAAcAAEAAQUBAQAAAAAAAAAAAAAABAECAwUGBwj/xABIEAACAQIDBAUIBgYHCQAAAAAAAQIDEQQhMQUSQVEGYXGBkQcTIjJScqGxFCNCksHwFjOjssLhQ1Nik6LR0hUkJVRjc3SCpP/EABoBAQADAQEBAAAAAAAAAAAAAAABAgMEBQb/xAAwEQEAAQMDAQUHBAMBAAAAAAAAAQIDEQQSIVETMUGRoQUUYXHR4fAiQlKBMjPBJP/aAAwDAQACEQMRAD8A9xAAAAAAAAAAAAAAAwAKbyLZ1EgLwYfPdXxLlVROJGQBAgAAAAAAAAAAAAAAAAAAAAAApcpKSWpGr1r5LTj1kxGRlliFwz+RjljIrUhV61kap1ZVJ7se98IrmzopsxMZlXLY4rajWjsSMI6jV5N58OrrLMLs+EbNrel7Us/BaImoiqacYpgUSFipWxmLCpVooSLqc7dnyMirLkzCirK4SzqSZcRN6xKTKzGEqgAgAAAAAAAAAAAAAApJ2V+RUi7SnanLuXi0iYjM4Ed1d7N9y5IpKRgjUG9c6oowq1208RZMzdH4fVqXGfpd32fh8zV9JacoxZP2BiE6FO3sR+RrVH6eFW9iy9EWEzYxirHJXwtDCLmSpAjSmRHIyuRZvGFzBfaM6ZVsyUYKxZONimYylbYzUZcDFcpJiYyJYLYSukXGaQAAAAAAAAAAAAAMWKo78JR9pNdnJmUMDmKNV5xllKLtJcn+c+8zqRO2nsxVPSi92ollLhJcpLivijVYebzjJWlF2a5fyO2iuK4+Kkxhn2zh/O4Z80r+BxuwNreZn5qbsm/QfDPWJ3NLFKNOSave/wAjznbeDu3kXtxOJiUS9Cw9ZSV0bTBzurcjzPortecZ+am7+y3q0uD6z0HB1czO9RwmJTsTLIgyM2Jq3MNPN2MqIxCZZaNC+fAv82Z6kcsiyxTdMjJSllYVlkY4vMy1dCvilGkzFOrYrVYw+Fk2pTySzUf9T/A14iOUJtGNorsReAYLAAAAAAAAAAAAAAAABpNu0HFqrFXSVqiWtuEu7O/U+o3YLU1bZyS4+tjo21Tv3mreEqYiTjTjdpXbvZJcN58LnaVNi4eTu6cbvW143fNpEvDYeFOO7CKiuSSS+B0zqeOIU2vMcZs2tRac6bg08pZbsnyurrPtN5szbsUrSbTXUdpWpKScZJNPVNXTXJp6mgxHQ/Dyd05wXspxaXZvJtdlyKb8T/kbeiPW2zTtfe/z8DRVOk1VT3oxW5wzTdubR1uG6L4aMWnHfvq5PPu3bJPrSuRKnQrDt5SqJcrxfxlG772Wi9b7kbZR9ldKYz9Z2+X8jdzx8ZLJojYborhIRa3N6+spN73c1bd7rGah0ew8NIt9UpzkvBys+8zmu3M5wtiWKG06e9beV+1Eypi01qhidkUKlt6nF2Vk0t2SXJSjZpFlLYlCOik+p1Kkl4ORXdRPOJMSph3vyyzSeb4ZcO02RZTpqKskklokrJF5lVOZWAAQAAAAAAAAAAAAAAAAAAAAETaOPhRhvzva6SSV25SaUUu1tImImeIJnHKRVTtlkc10f2zUUpUcVL66DtJ2STb9Vxsv1clnF9sW7pmyw+P87G6uucXa8XydmRdo7MhWtvXUo33ZxspRT1Was4vK8XdZI0pmKc01x9YZVRNURVRP0lufpUesfSo9ZzVOji6eSlCpHhe6/wALeX3mXVfps8luU1zVm12Ntr4DsulUHa9aZSelO3/MU7UrSr1E1Si81HnVmuEI69bslqbHYTreYi67vUeb9HdduG8lkn2aaGm2dsONOW/J79Ru7k7vNaPPNvlfTgkbPF7TjQpSnP1Yq/W3wS5tuy7yatm2KKIzPXr8I+CKd2d1XEdPq2wNXsPbMMTByUZRatvRkleLauldZPuZtDOqmaZ21d7SmqKozAACqwAAAAAAAAAAAAAAAAAAAAAsqzsrmsxdJVIyjNb0ZJqSfFPgROkmOqwcYwtGMrp1LXcZZNRS0u87N5ejazbRXZWL84rP11r1rhLL83NOzqinez7Snfs8WnhKphqijJ718oTeSrpZ7r5VUr9tm19pLptn1qVRXTu+MXk49q/KJNbBQnTcJRUovVNXT6+053F7EnCV6NRu2ik2px6lVWb71fmzTdRcj9XE9fBlNNdqf0cx06fJ1MYrkJRXI5KWKxscmm+txU/3H8zC8ZjpZLeXu0t1+NRtERp5n90ea3bx/GfJ0e1MRRowc6k1TiuL4vgktZPqWZxWKr1cbVilFxhF3hB6/wDdq8uqPDtJ1Do7UqVFOtN39qUvOVEnqo39GC93LqOqwWzKVKG7CNuLerk+bfE2iq1ZjNM7qvSPz8wzmLt2cTG2n1lH2VQjQgoLTi+MpPWTNsmcd0s2m6cfMwdqk16TTs6VPjK/BvRd7JfQupXlTk5zcqasqe9nPK+8955uPDPimYzZqm32tU/drFymK4txH2dOADBsAAAAAAAAAAAAAAAAAAAUk7FSyt6r7GBq8TRjUi4yV1LX53T4O+dznZ06lCos3e/1dS2VTmmtN62seOq/s9MZoYaFSm4zSlFvNP8AOprau7J55hjes9pHHE+EomC21GrG3q1PZ59cHxXxRlRo9p7BlB/Vtzjqoytvrsk/W77PrZCpbYr0ZJN58I1Yu/c7qT7czbsKbk5tT/TGL9VuMXY/uHZQwnNiWEXBnOR6X1FrQi+yq/k4GKv0xrW9ChBdcqsnbujTz8SPcr3T1j6r++WcZz6S6GcWnZmk2x0oVGMqdG1SrpzhRfOb4+6s+w0OJ2ni8TLdc5S/6VCLis/aabl4tIn7N6NOy876Mf6uOr7ZLTu8TaNNRZmKr05+Efn51Ze8VXYxaj+2t2HsmpiJynJylFyvVrPWcvZj19mUV3He4GKjaMVZJWSWiS0JFOhCNPdglGKjkkrJLqI1PVdqOfU6ib1We6PCG9ixFqnrPjLYgA524AAAAAAAAAAAAAAAAAABbUV0+wuAGsJWDlqjzxdMMbUTdLCwaVSrC/nMk6dSUONr5xehT9Itr5uNHDRdst67t22qlooqnuhnN63HE1R5w9ExkdGR6cIyykk0+DSa8Gedy2zt6Szng4r3Z/zKOvtd64unHmo04NLs3qVy8WLnSWU6ux/KHoNXYGFa/VRXu3gvCLREhsfD/wBVF+9eX7xxS/2i1JSx022lZqCW495NtJNXuk1Z878CLiNkYqovS2hiV105Tp+G7UyNYt6ievmyq1Wlp5zHl9nrNOjGEbRSilwSSXgiEzyv9E23eeOx1R8pYhtPtvczfolh5ZTlWn71S/8ACV92uZ5T7/ZxmM+T1eWIhGKTlFNqyTkk23olzMNJeku08jq9DMDhnCtTpOM4YjDSUnObt/vFPeybto3wPYcLDNvlkZXLc25xLexfpvU7qc4+KWACjYAAAAAAAAAAAAAAAAAAAAAeWdHY/VVV7OLxi/8ApqP8TY7pF2NZTxaX2doYteM1L+I2Eonq2ozbpmOj5nUV4v1xPWWJIruoq0UNYqmFJoirlXdQyKAnfKsWojvC+CKKJehFPjKtyvjENZ0ja+i1W9IxUvuSUvwPTIJLQ8y6VU74DFJf8tX+FOT/AAPScJK8IvnGLvzukedq4xVD2fZdUTbqiOrMADleoAAAAAAAAAAAAAAAAAAAAAPNMAt3FbQjyxsn/eUKM/xJ5AoO20NpR5YmlL72Epf6Sc2evpv9cPltbH/or+apaylyjZ0Yc8ZVK3LLjeEUnMslytzFvFVIYRhj2lS36FWPtUqkfvQa/E7HoxV3sDhpe1h6L8acWcpa+XPLxyN75PZt7KwV9fotBeFNL8DztbHMPa9kTxXHy/66EAHC9gAAAAAAAAAAAAAAAAAAAo2VLKmgHnNeX/FdoL/w5eNCS/hRJlI03STa2Hwu1sS61SNNVcNhJRvd77g68XZJX5Grr+UDZ60qTn7tGa/fSPU012im3EVS+f1mnuVX6pppme7w+EOqcijZwlfym4derRrS9504L4SZrq3lPm/Uw0F1yqyn8IxXzNZ1dqPFnToL8/t9Yel7xTePJa/lFxz0jSh2U23/AI5NfA19bpjtGX9PJX9mNOHg4xv8Sk66iO6Ja0+zLs98xH58ntUXcpUqqPrNR95qPzPBcRtfFT9fEVZdUq1Rrw3iA4x1bXba/wATOdd0pbR7K61en3e9y6TYKDW9iqCs9FVhJq3VFtnXeTSqpbKwzTulGUU+ahUnFPwij5ZhOPG7+B6N5N/KLUwMY0at6mG9nWph95tuVP2o3bvHry5PkvXqrsxmHdptJTYzMTnL6HBF2ftClXpxq0pxqU5q8Zxd0/59RKMHWAAAAAAAAAAAAAAAAAAAAAPCPL9sprFUK6XoypKlLX1oynOHwc/A8pmkuFz6h8oGwPpuErUl6/m4ypvlUg3KHxVu9nzHWhlmrNap6rmn1q3wLQrnlgdTkkg6kuZd5t8n+e8Ki/8ALPq6kTlC1yfN/nsLbc/j3czP5jr/AD3mw2VsR1r7sordte7d89GklprncYMxDUJfnr7itvzl/I62h0QX2qjfuw/GUn8jLV6OYaEWnV3JcJTnSSv1xssuwtslXfS45L85v8CTThLgnzVss+OZllGzadnZ2undO3FPijPApK8N90M6W4nZ9Xep+lTk/raEn9XVytvL2KisvSXUndafQfRbpLh8fR87QlpZThKyqUZezOPB9ej1TZ8wErY226uErxq4eruVVwTuqkb5wnD7UXy8LPMhZ9XA57oR0kePwyqyozozT3JxnGSTkknvU3JXlB317VwOhIAAAAAAAAAAAAAAAAAAAYZRu32L8T5x8qmwvom0Z7qtTxH1sOSk3arH72f/ALn0lbM5DyjdDP8AaVCEYTjTq0570JyTcbNWnF2zzXxSLRKmOcvmwqexYLyJL+mxf91SUfjOUvkb7BeR7ZkLb/nqr5zquN+6kooZTh8/2MuAq1N76lycrW+rvKTT1Vo58D6awXQPZlJpwwlG6+1KCqS+9O7N9QwsIK0IxiuUUkvgMmHzHh+jW1cQssNiZp+3GcF+2aRucF5J9qzteFKkv7dVX8KcZfM+iLCxGTbDxbBeROrf67FwXNU6Lk/vSn/CdBgvI1gY/rKuIq9W/Cmv2cU/iek2KkLOTwXk32VSVlhYT66rlWf7Rs6HB7MoUValSp00tFCEYpeCJYAokVAAAo5FQAAAAAAAAAAAAAAAAKIqAAAAAAAAAAMDrpySXtWbzto3k+LyM5hdHO93leyysm8r6ZgU+lQsnfJ3ayeaXHszXii/zyu1xVr9+iuW+Y9FJP1UrOyemmvYJUb8Xwvpm007vLqAr9Ij8+D+z6wqVksuNr6OyWer4aFrw2VrvSS4fbd2XRpZtt3vlnbJK+S8WBHqreaayfq3akuDeS4menXjZZ8FnZ552T72Ujh+tt71+HKyWmgWGVkrvJRXD7LuBdGvFuyeefPhqZLmPzObd9epc7668/ExfQ1z4cOp3XyAk3BZSpbqtfn8WUA//9k="/>
          <p:cNvSpPr>
            <a:spLocks noChangeAspect="1" noChangeArrowheads="1"/>
          </p:cNvSpPr>
          <p:nvPr/>
        </p:nvSpPr>
        <p:spPr bwMode="auto">
          <a:xfrm>
            <a:off x="446952" y="312737"/>
            <a:ext cx="304800" cy="33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61" name="Rectangle 2260"/>
          <p:cNvSpPr/>
          <p:nvPr/>
        </p:nvSpPr>
        <p:spPr>
          <a:xfrm>
            <a:off x="1331640" y="1443841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7" name="9 CuadroTexto"/>
          <p:cNvSpPr txBox="1"/>
          <p:nvPr/>
        </p:nvSpPr>
        <p:spPr>
          <a:xfrm>
            <a:off x="155574" y="481917"/>
            <a:ext cx="44284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latin typeface="+mj-lt"/>
                <a:cs typeface="Arial" panose="020B0604020202020204" pitchFamily="34" charset="0"/>
              </a:rPr>
              <a:t>ISO/IEC 27005 – TRATAMIENTO DEL RIESGO</a:t>
            </a:r>
            <a:endParaRPr lang="en-US" sz="15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268760"/>
            <a:ext cx="639603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9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896682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r>
              <a:rPr lang="es-MX" dirty="0" smtClean="0"/>
              <a:t>13/07/2015</a:t>
            </a: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Myrian Alexandra Medina Tapia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32048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38618" y="552085"/>
            <a:ext cx="3903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Century Gothic" panose="020B0502020202020204" pitchFamily="34" charset="0"/>
                <a:cs typeface="Narkisim" panose="020E0502050101010101" pitchFamily="34" charset="-79"/>
              </a:rPr>
              <a:t>Estudio Analítico Normas ISO </a:t>
            </a:r>
            <a:endParaRPr lang="en-US" sz="2000" b="1" dirty="0">
              <a:latin typeface="Century Gothic" panose="020B0502020202020204" pitchFamily="34" charset="0"/>
              <a:cs typeface="Narkisim" panose="020E0502050101010101" pitchFamily="34" charset="-79"/>
            </a:endParaRPr>
          </a:p>
        </p:txBody>
      </p: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95759"/>
              </p:ext>
            </p:extLst>
          </p:nvPr>
        </p:nvGraphicFramePr>
        <p:xfrm>
          <a:off x="612775" y="1976997"/>
          <a:ext cx="7343601" cy="2420072"/>
        </p:xfrm>
        <a:graphic>
          <a:graphicData uri="http://schemas.openxmlformats.org/drawingml/2006/table">
            <a:tbl>
              <a:tblPr firstRow="1" firstCol="1" bandRow="1"/>
              <a:tblGrid>
                <a:gridCol w="1914011"/>
                <a:gridCol w="1037102"/>
                <a:gridCol w="937294"/>
                <a:gridCol w="1057712"/>
                <a:gridCol w="1198741"/>
                <a:gridCol w="1198741"/>
              </a:tblGrid>
              <a:tr h="6502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ISO 31000 Procesos y Dominios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ISO 27005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Establecimiento del Contexto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ISO 27005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 Valoración 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del Riesgo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ISO 27005 Tratamiento 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del Riesgo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ISO 27005 Comunicación 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del Riesgo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ISO 27005 Monitoreo 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y Revisión 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del Riego</a:t>
                      </a:r>
                      <a:endParaRPr lang="en-US" sz="9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Comunicación y Consulta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0</a:t>
                      </a:r>
                      <a:endParaRPr lang="en-US" sz="100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0</a:t>
                      </a:r>
                      <a:endParaRPr lang="en-US" sz="100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0</a:t>
                      </a:r>
                      <a:endParaRPr lang="en-US" sz="100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"+"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0</a:t>
                      </a:r>
                      <a:endParaRPr lang="en-US" sz="100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Establecimiento del Contexto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"+"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“0"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0</a:t>
                      </a:r>
                      <a:endParaRPr lang="en-US" sz="100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0</a:t>
                      </a:r>
                      <a:endParaRPr lang="en-US" sz="100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0</a:t>
                      </a:r>
                      <a:endParaRPr lang="en-US" sz="100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Valoración del Riesgo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0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"+"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0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0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0</a:t>
                      </a:r>
                      <a:endParaRPr lang="en-US" sz="100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Tratamiento del Riesgo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"-"</a:t>
                      </a:r>
                      <a:endParaRPr lang="en-US" sz="100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0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"+"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"+"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0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Monitoreo y revisión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0</a:t>
                      </a:r>
                      <a:endParaRPr lang="en-US" sz="100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0</a:t>
                      </a:r>
                      <a:endParaRPr lang="en-US" sz="100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0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0</a:t>
                      </a:r>
                      <a:endParaRPr lang="en-US" sz="100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"+"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2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Registro del proceso para la gestión del riesgo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"-"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"-"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"-"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"-"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Narkisim" panose="020E0502050101010101" pitchFamily="34" charset="-79"/>
                        </a:rPr>
                        <a:t>"-"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46795" y="1124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>
                <a:latin typeface="Century Gothic" panose="020B0502020202020204" pitchFamily="34" charset="0"/>
                <a:ea typeface="Batang" panose="02030600000101010101" pitchFamily="18" charset="-127"/>
              </a:rPr>
              <a:t>ISO 27005 vs Procesos Mapeados de alto nivel de ISO 31000</a:t>
            </a:r>
            <a:endParaRPr lang="en-US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612774" y="4821472"/>
            <a:ext cx="59500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Century Gothic" panose="020B0502020202020204" pitchFamily="34" charset="0"/>
              </a:rPr>
              <a:t>(+)   Coincidencia significativa </a:t>
            </a:r>
            <a:r>
              <a:rPr lang="es-EC" sz="1400" dirty="0" smtClean="0">
                <a:latin typeface="Century Gothic" panose="020B0502020202020204" pitchFamily="34" charset="0"/>
              </a:rPr>
              <a:t>(6)</a:t>
            </a:r>
            <a:endParaRPr lang="en-US" sz="1400" dirty="0">
              <a:latin typeface="Century Gothic" panose="020B0502020202020204" pitchFamily="34" charset="0"/>
            </a:endParaRPr>
          </a:p>
          <a:p>
            <a:r>
              <a:rPr lang="es-EC" sz="1400" dirty="0">
                <a:latin typeface="Century Gothic" panose="020B0502020202020204" pitchFamily="34" charset="0"/>
              </a:rPr>
              <a:t>(0)   Coincidencia menor (</a:t>
            </a:r>
            <a:r>
              <a:rPr lang="es-EC" sz="1400" dirty="0" smtClean="0">
                <a:latin typeface="Century Gothic" panose="020B0502020202020204" pitchFamily="34" charset="0"/>
              </a:rPr>
              <a:t>18)</a:t>
            </a:r>
            <a:endParaRPr lang="en-US" sz="1400" dirty="0">
              <a:latin typeface="Century Gothic" panose="020B0502020202020204" pitchFamily="34" charset="0"/>
            </a:endParaRPr>
          </a:p>
          <a:p>
            <a:r>
              <a:rPr lang="es-EC" sz="1400" dirty="0">
                <a:latin typeface="Century Gothic" panose="020B0502020202020204" pitchFamily="34" charset="0"/>
              </a:rPr>
              <a:t>(-)    Enfoque menor o no relacionado (6)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1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696627"/>
          </a:xfrm>
          <a:prstGeom prst="rect">
            <a:avLst/>
          </a:prstGeom>
        </p:spPr>
      </p:pic>
      <p:sp>
        <p:nvSpPr>
          <p:cNvPr id="12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525344"/>
            <a:ext cx="2133600" cy="149101"/>
          </a:xfrm>
        </p:spPr>
        <p:txBody>
          <a:bodyPr/>
          <a:lstStyle/>
          <a:p>
            <a:pPr algn="r"/>
            <a:r>
              <a:rPr lang="es-MX" dirty="0" smtClean="0"/>
              <a:t>13/07/2015</a:t>
            </a: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597352"/>
            <a:ext cx="2895600" cy="144016"/>
          </a:xfrm>
        </p:spPr>
        <p:txBody>
          <a:bodyPr/>
          <a:lstStyle/>
          <a:p>
            <a:pPr algn="l"/>
            <a:r>
              <a:rPr lang="es-MX" dirty="0" smtClean="0"/>
              <a:t>Myrian Medina Tapia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107503" y="160338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780673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155575" y="380563"/>
            <a:ext cx="4344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Mapeo detallado ISO/IEC 31000  a ISO/IEC 2005</a:t>
            </a:r>
            <a:endParaRPr lang="en-US" sz="1400" dirty="0">
              <a:latin typeface="+mj-lt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68435"/>
              </p:ext>
            </p:extLst>
          </p:nvPr>
        </p:nvGraphicFramePr>
        <p:xfrm>
          <a:off x="1331640" y="836712"/>
          <a:ext cx="6264696" cy="5607881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94911"/>
                <a:gridCol w="2197377"/>
                <a:gridCol w="288032"/>
                <a:gridCol w="2520280"/>
                <a:gridCol w="864096"/>
              </a:tblGrid>
              <a:tr h="2716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ISO/IEC 31000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ISO/IEC 27005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Nivel </a:t>
                      </a:r>
                      <a:r>
                        <a:rPr lang="es-EC" sz="800" dirty="0" smtClean="0">
                          <a:effectLst/>
                        </a:rPr>
                        <a:t>de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Coincidencia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465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2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TERMINOS</a:t>
                      </a:r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800" dirty="0" smtClean="0">
                          <a:effectLst/>
                        </a:rPr>
                        <a:t>“+”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465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3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PRINCIPIOS</a:t>
                      </a:r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“-”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4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MARCO DE REFERENCIA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4.a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      Generalidades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“-”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4.b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      Dirección y Compromiso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“-”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4.c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 smtClean="0">
                          <a:effectLst/>
                        </a:rPr>
                        <a:t>      Diseño </a:t>
                      </a:r>
                      <a:r>
                        <a:rPr lang="es-EC" sz="800" dirty="0">
                          <a:effectLst/>
                        </a:rPr>
                        <a:t>del marco de referencia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“-”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4.d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Implementar la gestión del riesgo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“-”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4.d1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indent="101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Implementar el marco de referencia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“-”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196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4.d2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indent="101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Implementar el proceso de la gestión del </a:t>
                      </a:r>
                      <a:r>
                        <a:rPr lang="es-EC" sz="800" dirty="0" smtClean="0">
                          <a:effectLst/>
                        </a:rPr>
                        <a:t>riesgo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“-”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16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4.e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Monitorear y revisar el marco de referencia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“-”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16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  <a:latin typeface="Century Gothic" panose="020B0502020202020204" pitchFamily="34" charset="0"/>
                        </a:rPr>
                        <a:t>4.f</a:t>
                      </a:r>
                      <a:endParaRPr lang="en-US" sz="800">
                        <a:effectLst/>
                        <a:latin typeface="Century Gothic" panose="020B0502020202020204" pitchFamily="34" charset="0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+mn-lt"/>
                        </a:rPr>
                        <a:t>Mejora continua del marco de referencia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Century Gothic" panose="020B0502020202020204" pitchFamily="34" charset="0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Century Gothic" panose="020B0502020202020204" pitchFamily="34" charset="0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Century Gothic" panose="020B0502020202020204" pitchFamily="34" charset="0"/>
                        </a:rPr>
                        <a:t>“-”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PROCESO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PROCESO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5.a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Generalidades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Visión General del proceso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“+”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5.b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Comunicación y Consulta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11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Comunicación de los riesgos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“+”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5.c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Establecimiento del contexto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7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Establecimiento del Contexto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“+”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7.1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       Consideraciones </a:t>
                      </a:r>
                      <a:r>
                        <a:rPr lang="es-ES_tradnl" sz="800" dirty="0">
                          <a:effectLst/>
                        </a:rPr>
                        <a:t>Generales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“0</a:t>
                      </a:r>
                      <a:r>
                        <a:rPr lang="es-EC" sz="800" dirty="0">
                          <a:effectLst/>
                        </a:rPr>
                        <a:t>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7.2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       Criterios </a:t>
                      </a:r>
                      <a:r>
                        <a:rPr lang="es-ES_tradnl" sz="800" dirty="0">
                          <a:effectLst/>
                        </a:rPr>
                        <a:t>básicos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“0</a:t>
                      </a:r>
                      <a:r>
                        <a:rPr lang="es-EC" sz="800" dirty="0">
                          <a:effectLst/>
                        </a:rPr>
                        <a:t>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7.3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 smtClean="0">
                          <a:effectLst/>
                        </a:rPr>
                        <a:t>       El </a:t>
                      </a:r>
                      <a:r>
                        <a:rPr lang="es-EC" sz="800" dirty="0">
                          <a:effectLst/>
                        </a:rPr>
                        <a:t>alcance y los límites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“0</a:t>
                      </a:r>
                      <a:r>
                        <a:rPr lang="es-EC" sz="800" dirty="0">
                          <a:effectLst/>
                        </a:rPr>
                        <a:t>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7.4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 smtClean="0">
                          <a:effectLst/>
                        </a:rPr>
                        <a:t>       Organización </a:t>
                      </a:r>
                      <a:r>
                        <a:rPr lang="es-EC" sz="800" dirty="0">
                          <a:effectLst/>
                        </a:rPr>
                        <a:t>para la gestión del riesgo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“0</a:t>
                      </a:r>
                      <a:r>
                        <a:rPr lang="es-EC" sz="800" dirty="0">
                          <a:effectLst/>
                        </a:rPr>
                        <a:t>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5.d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Valoración del riesgo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Evaluación del Riesgo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“+”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8.1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 smtClean="0">
                          <a:effectLst/>
                        </a:rPr>
                        <a:t>       Descripción </a:t>
                      </a:r>
                      <a:r>
                        <a:rPr lang="es-EC" sz="800" dirty="0">
                          <a:effectLst/>
                        </a:rPr>
                        <a:t>de la valoración del riesgo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“-</a:t>
                      </a:r>
                      <a:r>
                        <a:rPr lang="es-ES_tradnl" sz="800" dirty="0">
                          <a:effectLst/>
                        </a:rPr>
                        <a:t>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5.d1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     Identificación </a:t>
                      </a:r>
                      <a:r>
                        <a:rPr lang="es-ES_tradnl" sz="800" dirty="0">
                          <a:effectLst/>
                        </a:rPr>
                        <a:t>del riesgo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8.2.1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Identificación del riesgo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“+”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5.d2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     Análisis </a:t>
                      </a:r>
                      <a:r>
                        <a:rPr lang="es-ES_tradnl" sz="800" dirty="0">
                          <a:effectLst/>
                        </a:rPr>
                        <a:t>del riesgo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8.2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       Análisis </a:t>
                      </a:r>
                      <a:r>
                        <a:rPr lang="es-ES_tradnl" sz="800" dirty="0">
                          <a:effectLst/>
                        </a:rPr>
                        <a:t>del riesgo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“+”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8.2.2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       Estimación </a:t>
                      </a:r>
                      <a:r>
                        <a:rPr lang="es-ES_tradnl" sz="800" dirty="0">
                          <a:effectLst/>
                        </a:rPr>
                        <a:t>del riesgo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“+”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5.d3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     Evaluación </a:t>
                      </a:r>
                      <a:r>
                        <a:rPr lang="es-ES_tradnl" sz="800" dirty="0">
                          <a:effectLst/>
                        </a:rPr>
                        <a:t>del riesgo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8.3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       Evaluación </a:t>
                      </a:r>
                      <a:r>
                        <a:rPr lang="es-ES_tradnl" sz="800" dirty="0">
                          <a:effectLst/>
                        </a:rPr>
                        <a:t>del riesgo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“+”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5.e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Tratamiento del riesgo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9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Tratamiento del riesgo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“+”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5.e1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     Selección </a:t>
                      </a:r>
                      <a:r>
                        <a:rPr lang="es-ES_tradnl" sz="800" dirty="0">
                          <a:effectLst/>
                        </a:rPr>
                        <a:t>de opciones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9.1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       Descripción general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“+”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5.e2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 smtClean="0">
                          <a:effectLst/>
                        </a:rPr>
                        <a:t>     Preparación </a:t>
                      </a:r>
                      <a:r>
                        <a:rPr lang="es-EC" sz="800" dirty="0">
                          <a:effectLst/>
                        </a:rPr>
                        <a:t>e implementación de planes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9.2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       Reducción </a:t>
                      </a:r>
                      <a:r>
                        <a:rPr lang="es-ES_tradnl" sz="800" dirty="0">
                          <a:effectLst/>
                        </a:rPr>
                        <a:t>del riesgo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“0”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9.3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       Retención </a:t>
                      </a:r>
                      <a:r>
                        <a:rPr lang="es-ES_tradnl" sz="800" dirty="0">
                          <a:effectLst/>
                        </a:rPr>
                        <a:t>del riesgo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“0”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_tradnl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_tradnl" sz="800">
                          <a:effectLst/>
                        </a:rPr>
                        <a:t>9.4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       Evitación </a:t>
                      </a:r>
                      <a:r>
                        <a:rPr lang="es-ES_tradnl" sz="800" dirty="0">
                          <a:effectLst/>
                        </a:rPr>
                        <a:t>del riesgo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“0”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43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_tradnl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_tradnl" sz="800">
                          <a:effectLst/>
                        </a:rPr>
                        <a:t>9.5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       Transferencia </a:t>
                      </a:r>
                      <a:r>
                        <a:rPr lang="es-ES_tradnl" sz="800" dirty="0">
                          <a:effectLst/>
                        </a:rPr>
                        <a:t>del riesgo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“0”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138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Aceptación del riesgo en la seguridad de la información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“-”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001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5.f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Monitoreo y Revisión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12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Monitoreo y Revisión del riesgo en la seguridad de la información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“+”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561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12.1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 smtClean="0">
                          <a:effectLst/>
                        </a:rPr>
                        <a:t>        Monitoreo </a:t>
                      </a:r>
                      <a:r>
                        <a:rPr lang="es-EC" sz="800" dirty="0">
                          <a:effectLst/>
                        </a:rPr>
                        <a:t>y revisión de los factores de riesgo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“+”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535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>
                          <a:effectLst/>
                        </a:rPr>
                        <a:t>12.2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 smtClean="0">
                          <a:effectLst/>
                        </a:rPr>
                        <a:t>        Monitoreo</a:t>
                      </a:r>
                      <a:r>
                        <a:rPr lang="es-EC" sz="800" dirty="0">
                          <a:effectLst/>
                        </a:rPr>
                        <a:t>, revisión y mejora de la gestión del riesgo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“+”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  <a:tr h="1528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</a:rPr>
                        <a:t>5.g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Registro del Proceso para la gestión del Riesgo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“-”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106" marR="421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9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sp>
        <p:nvSpPr>
          <p:cNvPr id="12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r>
              <a:rPr lang="es-MX" dirty="0" smtClean="0"/>
              <a:t>13/07/2015</a:t>
            </a: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Myrian Alexandra Medina Tapia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35496" y="580618"/>
            <a:ext cx="4824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Mapeo detallado ISO/IEC 31000  a ISO/IEC 2005</a:t>
            </a:r>
            <a:endParaRPr lang="en-US" sz="1400" dirty="0">
              <a:latin typeface="+mj-lt"/>
            </a:endParaRPr>
          </a:p>
        </p:txBody>
      </p: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71600" y="2132856"/>
            <a:ext cx="5886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Resultados:</a:t>
            </a:r>
          </a:p>
          <a:p>
            <a:endParaRPr lang="es-EC" dirty="0" smtClean="0"/>
          </a:p>
          <a:p>
            <a:pPr lvl="1"/>
            <a:r>
              <a:rPr lang="es-EC" dirty="0" smtClean="0"/>
              <a:t>(+) </a:t>
            </a:r>
            <a:r>
              <a:rPr lang="es-EC" dirty="0"/>
              <a:t>Coincidencia </a:t>
            </a:r>
            <a:r>
              <a:rPr lang="es-EC" dirty="0" smtClean="0"/>
              <a:t>significativa </a:t>
            </a:r>
            <a:r>
              <a:rPr lang="es-EC" dirty="0"/>
              <a:t>(</a:t>
            </a:r>
            <a:r>
              <a:rPr lang="es-EC" dirty="0" smtClean="0"/>
              <a:t>14)</a:t>
            </a:r>
            <a:endParaRPr lang="en-US" dirty="0"/>
          </a:p>
          <a:p>
            <a:pPr lvl="1"/>
            <a:r>
              <a:rPr lang="es-EC" dirty="0"/>
              <a:t>(0) Coincidencia menor  </a:t>
            </a:r>
            <a:r>
              <a:rPr lang="es-EC" dirty="0" smtClean="0"/>
              <a:t>(8)</a:t>
            </a:r>
            <a:endParaRPr lang="en-US" dirty="0"/>
          </a:p>
          <a:p>
            <a:pPr lvl="1"/>
            <a:r>
              <a:rPr lang="es-EC" dirty="0"/>
              <a:t>(-)  Enfoque menor o no relacionado (</a:t>
            </a:r>
            <a:r>
              <a:rPr lang="es-EC" dirty="0" smtClean="0"/>
              <a:t>12)</a:t>
            </a:r>
          </a:p>
          <a:p>
            <a:pPr lvl="1"/>
            <a:endParaRPr lang="es-EC" dirty="0"/>
          </a:p>
          <a:p>
            <a:pPr lvl="1"/>
            <a:r>
              <a:rPr lang="es-EC" dirty="0" smtClean="0"/>
              <a:t>Total de Opciones: 34;  Coincidencias: 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8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968690"/>
          </a:xfrm>
          <a:prstGeom prst="rect">
            <a:avLst/>
          </a:prstGeom>
        </p:spPr>
      </p:pic>
      <p:sp>
        <p:nvSpPr>
          <p:cNvPr id="12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r>
              <a:rPr lang="es-MX" dirty="0" smtClean="0"/>
              <a:t>13/07/2015</a:t>
            </a: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Myrian Alexandra  Medina Tapia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-1" y="529475"/>
            <a:ext cx="4344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+mj-lt"/>
                <a:cs typeface="Narkisim" panose="020E0502050101010101" pitchFamily="34" charset="-79"/>
              </a:rPr>
              <a:t>Estudio Analítico Normas ISO</a:t>
            </a:r>
            <a:endParaRPr lang="en-US" sz="2000" b="1" dirty="0">
              <a:latin typeface="+mj-lt"/>
              <a:cs typeface="Narkisim" panose="020E0502050101010101" pitchFamily="34" charset="-79"/>
            </a:endParaRPr>
          </a:p>
        </p:txBody>
      </p: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47168" y="1163223"/>
            <a:ext cx="5161631" cy="5694777"/>
            <a:chOff x="1858961" y="1133059"/>
            <a:chExt cx="5161631" cy="5654393"/>
          </a:xfrm>
        </p:grpSpPr>
        <p:sp>
          <p:nvSpPr>
            <p:cNvPr id="5" name="Freeform 4"/>
            <p:cNvSpPr/>
            <p:nvPr/>
          </p:nvSpPr>
          <p:spPr>
            <a:xfrm>
              <a:off x="3772724" y="3833502"/>
              <a:ext cx="2467254" cy="2051674"/>
            </a:xfrm>
            <a:custGeom>
              <a:avLst/>
              <a:gdLst>
                <a:gd name="connsiteX0" fmla="*/ 1911573 w 2693099"/>
                <a:gd name="connsiteY0" fmla="*/ 429384 h 2693099"/>
                <a:gd name="connsiteX1" fmla="*/ 2121054 w 2693099"/>
                <a:gd name="connsiteY1" fmla="*/ 253599 h 2693099"/>
                <a:gd name="connsiteX2" fmla="*/ 2288404 w 2693099"/>
                <a:gd name="connsiteY2" fmla="*/ 394023 h 2693099"/>
                <a:gd name="connsiteX3" fmla="*/ 2151666 w 2693099"/>
                <a:gd name="connsiteY3" fmla="*/ 630846 h 2693099"/>
                <a:gd name="connsiteX4" fmla="*/ 2368925 w 2693099"/>
                <a:gd name="connsiteY4" fmla="*/ 1007150 h 2693099"/>
                <a:gd name="connsiteX5" fmla="*/ 2642389 w 2693099"/>
                <a:gd name="connsiteY5" fmla="*/ 1007143 h 2693099"/>
                <a:gd name="connsiteX6" fmla="*/ 2680324 w 2693099"/>
                <a:gd name="connsiteY6" fmla="*/ 1222284 h 2693099"/>
                <a:gd name="connsiteX7" fmla="*/ 2423350 w 2693099"/>
                <a:gd name="connsiteY7" fmla="*/ 1315808 h 2693099"/>
                <a:gd name="connsiteX8" fmla="*/ 2347897 w 2693099"/>
                <a:gd name="connsiteY8" fmla="*/ 1743726 h 2693099"/>
                <a:gd name="connsiteX9" fmla="*/ 2557387 w 2693099"/>
                <a:gd name="connsiteY9" fmla="*/ 1919498 h 2693099"/>
                <a:gd name="connsiteX10" fmla="*/ 2448156 w 2693099"/>
                <a:gd name="connsiteY10" fmla="*/ 2108691 h 2693099"/>
                <a:gd name="connsiteX11" fmla="*/ 2191187 w 2693099"/>
                <a:gd name="connsiteY11" fmla="*/ 2015154 h 2693099"/>
                <a:gd name="connsiteX12" fmla="*/ 1858326 w 2693099"/>
                <a:gd name="connsiteY12" fmla="*/ 2294457 h 2693099"/>
                <a:gd name="connsiteX13" fmla="*/ 1905820 w 2693099"/>
                <a:gd name="connsiteY13" fmla="*/ 2563765 h 2693099"/>
                <a:gd name="connsiteX14" fmla="*/ 1700534 w 2693099"/>
                <a:gd name="connsiteY14" fmla="*/ 2638483 h 2693099"/>
                <a:gd name="connsiteX15" fmla="*/ 1563809 w 2693099"/>
                <a:gd name="connsiteY15" fmla="*/ 2401653 h 2693099"/>
                <a:gd name="connsiteX16" fmla="*/ 1129290 w 2693099"/>
                <a:gd name="connsiteY16" fmla="*/ 2401653 h 2693099"/>
                <a:gd name="connsiteX17" fmla="*/ 992565 w 2693099"/>
                <a:gd name="connsiteY17" fmla="*/ 2638483 h 2693099"/>
                <a:gd name="connsiteX18" fmla="*/ 787279 w 2693099"/>
                <a:gd name="connsiteY18" fmla="*/ 2563765 h 2693099"/>
                <a:gd name="connsiteX19" fmla="*/ 834772 w 2693099"/>
                <a:gd name="connsiteY19" fmla="*/ 2294457 h 2693099"/>
                <a:gd name="connsiteX20" fmla="*/ 501911 w 2693099"/>
                <a:gd name="connsiteY20" fmla="*/ 2015154 h 2693099"/>
                <a:gd name="connsiteX21" fmla="*/ 244943 w 2693099"/>
                <a:gd name="connsiteY21" fmla="*/ 2108691 h 2693099"/>
                <a:gd name="connsiteX22" fmla="*/ 135712 w 2693099"/>
                <a:gd name="connsiteY22" fmla="*/ 1919498 h 2693099"/>
                <a:gd name="connsiteX23" fmla="*/ 345202 w 2693099"/>
                <a:gd name="connsiteY23" fmla="*/ 1743725 h 2693099"/>
                <a:gd name="connsiteX24" fmla="*/ 269749 w 2693099"/>
                <a:gd name="connsiteY24" fmla="*/ 1315807 h 2693099"/>
                <a:gd name="connsiteX25" fmla="*/ 12775 w 2693099"/>
                <a:gd name="connsiteY25" fmla="*/ 1222284 h 2693099"/>
                <a:gd name="connsiteX26" fmla="*/ 50710 w 2693099"/>
                <a:gd name="connsiteY26" fmla="*/ 1007143 h 2693099"/>
                <a:gd name="connsiteX27" fmla="*/ 324173 w 2693099"/>
                <a:gd name="connsiteY27" fmla="*/ 1007150 h 2693099"/>
                <a:gd name="connsiteX28" fmla="*/ 541432 w 2693099"/>
                <a:gd name="connsiteY28" fmla="*/ 630846 h 2693099"/>
                <a:gd name="connsiteX29" fmla="*/ 404695 w 2693099"/>
                <a:gd name="connsiteY29" fmla="*/ 394023 h 2693099"/>
                <a:gd name="connsiteX30" fmla="*/ 572045 w 2693099"/>
                <a:gd name="connsiteY30" fmla="*/ 253599 h 2693099"/>
                <a:gd name="connsiteX31" fmla="*/ 781526 w 2693099"/>
                <a:gd name="connsiteY31" fmla="*/ 429384 h 2693099"/>
                <a:gd name="connsiteX32" fmla="*/ 1189840 w 2693099"/>
                <a:gd name="connsiteY32" fmla="*/ 280770 h 2693099"/>
                <a:gd name="connsiteX33" fmla="*/ 1237319 w 2693099"/>
                <a:gd name="connsiteY33" fmla="*/ 11459 h 2693099"/>
                <a:gd name="connsiteX34" fmla="*/ 1455780 w 2693099"/>
                <a:gd name="connsiteY34" fmla="*/ 11459 h 2693099"/>
                <a:gd name="connsiteX35" fmla="*/ 1503259 w 2693099"/>
                <a:gd name="connsiteY35" fmla="*/ 280769 h 2693099"/>
                <a:gd name="connsiteX36" fmla="*/ 1911573 w 2693099"/>
                <a:gd name="connsiteY36" fmla="*/ 429383 h 2693099"/>
                <a:gd name="connsiteX37" fmla="*/ 1911573 w 2693099"/>
                <a:gd name="connsiteY37" fmla="*/ 429384 h 269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693099" h="2693099">
                  <a:moveTo>
                    <a:pt x="1911573" y="429384"/>
                  </a:moveTo>
                  <a:lnTo>
                    <a:pt x="2121054" y="253599"/>
                  </a:lnTo>
                  <a:lnTo>
                    <a:pt x="2288404" y="394023"/>
                  </a:lnTo>
                  <a:lnTo>
                    <a:pt x="2151666" y="630846"/>
                  </a:lnTo>
                  <a:cubicBezTo>
                    <a:pt x="2248895" y="740221"/>
                    <a:pt x="2322818" y="868260"/>
                    <a:pt x="2368925" y="1007150"/>
                  </a:cubicBezTo>
                  <a:lnTo>
                    <a:pt x="2642389" y="1007143"/>
                  </a:lnTo>
                  <a:lnTo>
                    <a:pt x="2680324" y="1222284"/>
                  </a:lnTo>
                  <a:lnTo>
                    <a:pt x="2423350" y="1315808"/>
                  </a:lnTo>
                  <a:cubicBezTo>
                    <a:pt x="2427526" y="1462092"/>
                    <a:pt x="2401853" y="1607692"/>
                    <a:pt x="2347897" y="1743726"/>
                  </a:cubicBezTo>
                  <a:lnTo>
                    <a:pt x="2557387" y="1919498"/>
                  </a:lnTo>
                  <a:lnTo>
                    <a:pt x="2448156" y="2108691"/>
                  </a:lnTo>
                  <a:lnTo>
                    <a:pt x="2191187" y="2015154"/>
                  </a:lnTo>
                  <a:cubicBezTo>
                    <a:pt x="2100357" y="2129898"/>
                    <a:pt x="1987100" y="2224932"/>
                    <a:pt x="1858326" y="2294457"/>
                  </a:cubicBezTo>
                  <a:lnTo>
                    <a:pt x="1905820" y="2563765"/>
                  </a:lnTo>
                  <a:lnTo>
                    <a:pt x="1700534" y="2638483"/>
                  </a:lnTo>
                  <a:lnTo>
                    <a:pt x="1563809" y="2401653"/>
                  </a:lnTo>
                  <a:cubicBezTo>
                    <a:pt x="1420473" y="2431168"/>
                    <a:pt x="1272626" y="2431168"/>
                    <a:pt x="1129290" y="2401653"/>
                  </a:cubicBezTo>
                  <a:lnTo>
                    <a:pt x="992565" y="2638483"/>
                  </a:lnTo>
                  <a:lnTo>
                    <a:pt x="787279" y="2563765"/>
                  </a:lnTo>
                  <a:lnTo>
                    <a:pt x="834772" y="2294457"/>
                  </a:lnTo>
                  <a:cubicBezTo>
                    <a:pt x="705999" y="2224932"/>
                    <a:pt x="592741" y="2129898"/>
                    <a:pt x="501911" y="2015154"/>
                  </a:cubicBezTo>
                  <a:lnTo>
                    <a:pt x="244943" y="2108691"/>
                  </a:lnTo>
                  <a:lnTo>
                    <a:pt x="135712" y="1919498"/>
                  </a:lnTo>
                  <a:lnTo>
                    <a:pt x="345202" y="1743725"/>
                  </a:lnTo>
                  <a:cubicBezTo>
                    <a:pt x="291246" y="1607692"/>
                    <a:pt x="265572" y="1462091"/>
                    <a:pt x="269749" y="1315807"/>
                  </a:cubicBezTo>
                  <a:lnTo>
                    <a:pt x="12775" y="1222284"/>
                  </a:lnTo>
                  <a:lnTo>
                    <a:pt x="50710" y="1007143"/>
                  </a:lnTo>
                  <a:lnTo>
                    <a:pt x="324173" y="1007150"/>
                  </a:lnTo>
                  <a:cubicBezTo>
                    <a:pt x="370280" y="868260"/>
                    <a:pt x="444204" y="740221"/>
                    <a:pt x="541432" y="630846"/>
                  </a:cubicBezTo>
                  <a:lnTo>
                    <a:pt x="404695" y="394023"/>
                  </a:lnTo>
                  <a:lnTo>
                    <a:pt x="572045" y="253599"/>
                  </a:lnTo>
                  <a:lnTo>
                    <a:pt x="781526" y="429384"/>
                  </a:lnTo>
                  <a:cubicBezTo>
                    <a:pt x="906123" y="352625"/>
                    <a:pt x="1045054" y="302059"/>
                    <a:pt x="1189840" y="280770"/>
                  </a:cubicBezTo>
                  <a:lnTo>
                    <a:pt x="1237319" y="11459"/>
                  </a:lnTo>
                  <a:lnTo>
                    <a:pt x="1455780" y="11459"/>
                  </a:lnTo>
                  <a:lnTo>
                    <a:pt x="1503259" y="280769"/>
                  </a:lnTo>
                  <a:cubicBezTo>
                    <a:pt x="1648045" y="302058"/>
                    <a:pt x="1786976" y="352625"/>
                    <a:pt x="1911573" y="429383"/>
                  </a:cubicBezTo>
                  <a:lnTo>
                    <a:pt x="1911573" y="429384"/>
                  </a:lnTo>
                  <a:close/>
                </a:path>
              </a:pathLst>
            </a:custGeom>
            <a:gradFill>
              <a:gsLst>
                <a:gs pos="78000">
                  <a:srgbClr val="FF0000"/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tint val="50000"/>
                    <a:satMod val="150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7943" tIns="647356" rIns="557943" bIns="694455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3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INTEGRACION ISO/IEC 27005 E ISO/IEC 31000</a:t>
              </a:r>
              <a:endParaRPr lang="en-US" sz="13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351545" y="3133387"/>
              <a:ext cx="1812901" cy="1732892"/>
            </a:xfrm>
            <a:custGeom>
              <a:avLst/>
              <a:gdLst>
                <a:gd name="connsiteX0" fmla="*/ 1465529 w 1958617"/>
                <a:gd name="connsiteY0" fmla="*/ 496068 h 1958617"/>
                <a:gd name="connsiteX1" fmla="*/ 1754492 w 1958617"/>
                <a:gd name="connsiteY1" fmla="*/ 408980 h 1958617"/>
                <a:gd name="connsiteX2" fmla="*/ 1860819 w 1958617"/>
                <a:gd name="connsiteY2" fmla="*/ 593145 h 1958617"/>
                <a:gd name="connsiteX3" fmla="*/ 1640918 w 1958617"/>
                <a:gd name="connsiteY3" fmla="*/ 799849 h 1958617"/>
                <a:gd name="connsiteX4" fmla="*/ 1640918 w 1958617"/>
                <a:gd name="connsiteY4" fmla="*/ 1158768 h 1958617"/>
                <a:gd name="connsiteX5" fmla="*/ 1860819 w 1958617"/>
                <a:gd name="connsiteY5" fmla="*/ 1365472 h 1958617"/>
                <a:gd name="connsiteX6" fmla="*/ 1754492 w 1958617"/>
                <a:gd name="connsiteY6" fmla="*/ 1549637 h 1958617"/>
                <a:gd name="connsiteX7" fmla="*/ 1465529 w 1958617"/>
                <a:gd name="connsiteY7" fmla="*/ 1462549 h 1958617"/>
                <a:gd name="connsiteX8" fmla="*/ 1154696 w 1958617"/>
                <a:gd name="connsiteY8" fmla="*/ 1642008 h 1958617"/>
                <a:gd name="connsiteX9" fmla="*/ 1085636 w 1958617"/>
                <a:gd name="connsiteY9" fmla="*/ 1935801 h 1958617"/>
                <a:gd name="connsiteX10" fmla="*/ 872981 w 1958617"/>
                <a:gd name="connsiteY10" fmla="*/ 1935801 h 1958617"/>
                <a:gd name="connsiteX11" fmla="*/ 803920 w 1958617"/>
                <a:gd name="connsiteY11" fmla="*/ 1642008 h 1958617"/>
                <a:gd name="connsiteX12" fmla="*/ 493087 w 1958617"/>
                <a:gd name="connsiteY12" fmla="*/ 1462549 h 1958617"/>
                <a:gd name="connsiteX13" fmla="*/ 204125 w 1958617"/>
                <a:gd name="connsiteY13" fmla="*/ 1549637 h 1958617"/>
                <a:gd name="connsiteX14" fmla="*/ 97798 w 1958617"/>
                <a:gd name="connsiteY14" fmla="*/ 1365472 h 1958617"/>
                <a:gd name="connsiteX15" fmla="*/ 317699 w 1958617"/>
                <a:gd name="connsiteY15" fmla="*/ 1158768 h 1958617"/>
                <a:gd name="connsiteX16" fmla="*/ 317699 w 1958617"/>
                <a:gd name="connsiteY16" fmla="*/ 799849 h 1958617"/>
                <a:gd name="connsiteX17" fmla="*/ 97798 w 1958617"/>
                <a:gd name="connsiteY17" fmla="*/ 593145 h 1958617"/>
                <a:gd name="connsiteX18" fmla="*/ 204125 w 1958617"/>
                <a:gd name="connsiteY18" fmla="*/ 408980 h 1958617"/>
                <a:gd name="connsiteX19" fmla="*/ 493088 w 1958617"/>
                <a:gd name="connsiteY19" fmla="*/ 496068 h 1958617"/>
                <a:gd name="connsiteX20" fmla="*/ 803921 w 1958617"/>
                <a:gd name="connsiteY20" fmla="*/ 316609 h 1958617"/>
                <a:gd name="connsiteX21" fmla="*/ 872981 w 1958617"/>
                <a:gd name="connsiteY21" fmla="*/ 22816 h 1958617"/>
                <a:gd name="connsiteX22" fmla="*/ 1085636 w 1958617"/>
                <a:gd name="connsiteY22" fmla="*/ 22816 h 1958617"/>
                <a:gd name="connsiteX23" fmla="*/ 1154697 w 1958617"/>
                <a:gd name="connsiteY23" fmla="*/ 316609 h 1958617"/>
                <a:gd name="connsiteX24" fmla="*/ 1465530 w 1958617"/>
                <a:gd name="connsiteY24" fmla="*/ 496068 h 1958617"/>
                <a:gd name="connsiteX25" fmla="*/ 1465529 w 1958617"/>
                <a:gd name="connsiteY25" fmla="*/ 496068 h 195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58617" h="1958617">
                  <a:moveTo>
                    <a:pt x="1465529" y="496068"/>
                  </a:moveTo>
                  <a:lnTo>
                    <a:pt x="1754492" y="408980"/>
                  </a:lnTo>
                  <a:lnTo>
                    <a:pt x="1860819" y="593145"/>
                  </a:lnTo>
                  <a:lnTo>
                    <a:pt x="1640918" y="799849"/>
                  </a:lnTo>
                  <a:cubicBezTo>
                    <a:pt x="1672794" y="917365"/>
                    <a:pt x="1672794" y="1041251"/>
                    <a:pt x="1640918" y="1158768"/>
                  </a:cubicBezTo>
                  <a:lnTo>
                    <a:pt x="1860819" y="1365472"/>
                  </a:lnTo>
                  <a:lnTo>
                    <a:pt x="1754492" y="1549637"/>
                  </a:lnTo>
                  <a:lnTo>
                    <a:pt x="1465529" y="1462549"/>
                  </a:lnTo>
                  <a:cubicBezTo>
                    <a:pt x="1379695" y="1548913"/>
                    <a:pt x="1272406" y="1610855"/>
                    <a:pt x="1154696" y="1642008"/>
                  </a:cubicBezTo>
                  <a:lnTo>
                    <a:pt x="1085636" y="1935801"/>
                  </a:lnTo>
                  <a:lnTo>
                    <a:pt x="872981" y="1935801"/>
                  </a:lnTo>
                  <a:lnTo>
                    <a:pt x="803920" y="1642008"/>
                  </a:lnTo>
                  <a:cubicBezTo>
                    <a:pt x="686210" y="1610855"/>
                    <a:pt x="578922" y="1548912"/>
                    <a:pt x="493087" y="1462549"/>
                  </a:cubicBezTo>
                  <a:lnTo>
                    <a:pt x="204125" y="1549637"/>
                  </a:lnTo>
                  <a:lnTo>
                    <a:pt x="97798" y="1365472"/>
                  </a:lnTo>
                  <a:lnTo>
                    <a:pt x="317699" y="1158768"/>
                  </a:lnTo>
                  <a:cubicBezTo>
                    <a:pt x="285823" y="1041252"/>
                    <a:pt x="285823" y="917366"/>
                    <a:pt x="317699" y="799849"/>
                  </a:cubicBezTo>
                  <a:lnTo>
                    <a:pt x="97798" y="593145"/>
                  </a:lnTo>
                  <a:lnTo>
                    <a:pt x="204125" y="408980"/>
                  </a:lnTo>
                  <a:lnTo>
                    <a:pt x="493088" y="496068"/>
                  </a:lnTo>
                  <a:cubicBezTo>
                    <a:pt x="578922" y="409704"/>
                    <a:pt x="686211" y="347762"/>
                    <a:pt x="803921" y="316609"/>
                  </a:cubicBezTo>
                  <a:lnTo>
                    <a:pt x="872981" y="22816"/>
                  </a:lnTo>
                  <a:lnTo>
                    <a:pt x="1085636" y="22816"/>
                  </a:lnTo>
                  <a:lnTo>
                    <a:pt x="1154697" y="316609"/>
                  </a:lnTo>
                  <a:cubicBezTo>
                    <a:pt x="1272407" y="347762"/>
                    <a:pt x="1379695" y="409705"/>
                    <a:pt x="1465530" y="496068"/>
                  </a:cubicBezTo>
                  <a:lnTo>
                    <a:pt x="1465529" y="496068"/>
                  </a:lnTo>
                  <a:close/>
                </a:path>
              </a:pathLst>
            </a:custGeom>
            <a:gradFill flip="none" rotWithShape="1">
              <a:path path="rect">
                <a:fillToRect l="100000" t="100000"/>
              </a:path>
              <a:tileRect r="-100000" b="-10000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3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9598" tIns="512578" rIns="509598" bIns="51257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3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Mapeo de Procesos</a:t>
              </a:r>
              <a:endParaRPr lang="en-US" sz="13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087206" y="1340767"/>
              <a:ext cx="2350341" cy="2350341"/>
            </a:xfrm>
            <a:custGeom>
              <a:avLst/>
              <a:gdLst>
                <a:gd name="connsiteX0" fmla="*/ 1435920 w 1919045"/>
                <a:gd name="connsiteY0" fmla="*/ 486045 h 1919045"/>
                <a:gd name="connsiteX1" fmla="*/ 1719044 w 1919045"/>
                <a:gd name="connsiteY1" fmla="*/ 400717 h 1919045"/>
                <a:gd name="connsiteX2" fmla="*/ 1823223 w 1919045"/>
                <a:gd name="connsiteY2" fmla="*/ 581161 h 1919045"/>
                <a:gd name="connsiteX3" fmla="*/ 1607764 w 1919045"/>
                <a:gd name="connsiteY3" fmla="*/ 783689 h 1919045"/>
                <a:gd name="connsiteX4" fmla="*/ 1607764 w 1919045"/>
                <a:gd name="connsiteY4" fmla="*/ 1135356 h 1919045"/>
                <a:gd name="connsiteX5" fmla="*/ 1823223 w 1919045"/>
                <a:gd name="connsiteY5" fmla="*/ 1337884 h 1919045"/>
                <a:gd name="connsiteX6" fmla="*/ 1719044 w 1919045"/>
                <a:gd name="connsiteY6" fmla="*/ 1518328 h 1919045"/>
                <a:gd name="connsiteX7" fmla="*/ 1435920 w 1919045"/>
                <a:gd name="connsiteY7" fmla="*/ 1433000 h 1919045"/>
                <a:gd name="connsiteX8" fmla="*/ 1131367 w 1919045"/>
                <a:gd name="connsiteY8" fmla="*/ 1608834 h 1919045"/>
                <a:gd name="connsiteX9" fmla="*/ 1063702 w 1919045"/>
                <a:gd name="connsiteY9" fmla="*/ 1896690 h 1919045"/>
                <a:gd name="connsiteX10" fmla="*/ 855343 w 1919045"/>
                <a:gd name="connsiteY10" fmla="*/ 1896690 h 1919045"/>
                <a:gd name="connsiteX11" fmla="*/ 787678 w 1919045"/>
                <a:gd name="connsiteY11" fmla="*/ 1608833 h 1919045"/>
                <a:gd name="connsiteX12" fmla="*/ 483125 w 1919045"/>
                <a:gd name="connsiteY12" fmla="*/ 1432999 h 1919045"/>
                <a:gd name="connsiteX13" fmla="*/ 200001 w 1919045"/>
                <a:gd name="connsiteY13" fmla="*/ 1518328 h 1919045"/>
                <a:gd name="connsiteX14" fmla="*/ 95822 w 1919045"/>
                <a:gd name="connsiteY14" fmla="*/ 1337884 h 1919045"/>
                <a:gd name="connsiteX15" fmla="*/ 311281 w 1919045"/>
                <a:gd name="connsiteY15" fmla="*/ 1135356 h 1919045"/>
                <a:gd name="connsiteX16" fmla="*/ 311281 w 1919045"/>
                <a:gd name="connsiteY16" fmla="*/ 783689 h 1919045"/>
                <a:gd name="connsiteX17" fmla="*/ 95822 w 1919045"/>
                <a:gd name="connsiteY17" fmla="*/ 581161 h 1919045"/>
                <a:gd name="connsiteX18" fmla="*/ 200001 w 1919045"/>
                <a:gd name="connsiteY18" fmla="*/ 400717 h 1919045"/>
                <a:gd name="connsiteX19" fmla="*/ 483125 w 1919045"/>
                <a:gd name="connsiteY19" fmla="*/ 486045 h 1919045"/>
                <a:gd name="connsiteX20" fmla="*/ 787678 w 1919045"/>
                <a:gd name="connsiteY20" fmla="*/ 310211 h 1919045"/>
                <a:gd name="connsiteX21" fmla="*/ 855343 w 1919045"/>
                <a:gd name="connsiteY21" fmla="*/ 22355 h 1919045"/>
                <a:gd name="connsiteX22" fmla="*/ 1063702 w 1919045"/>
                <a:gd name="connsiteY22" fmla="*/ 22355 h 1919045"/>
                <a:gd name="connsiteX23" fmla="*/ 1131367 w 1919045"/>
                <a:gd name="connsiteY23" fmla="*/ 310212 h 1919045"/>
                <a:gd name="connsiteX24" fmla="*/ 1435920 w 1919045"/>
                <a:gd name="connsiteY24" fmla="*/ 486046 h 1919045"/>
                <a:gd name="connsiteX25" fmla="*/ 1435920 w 1919045"/>
                <a:gd name="connsiteY25" fmla="*/ 486045 h 191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19045" h="1919045">
                  <a:moveTo>
                    <a:pt x="1235188" y="485428"/>
                  </a:moveTo>
                  <a:lnTo>
                    <a:pt x="1440449" y="358301"/>
                  </a:lnTo>
                  <a:lnTo>
                    <a:pt x="1560744" y="478597"/>
                  </a:lnTo>
                  <a:lnTo>
                    <a:pt x="1433616" y="683857"/>
                  </a:lnTo>
                  <a:cubicBezTo>
                    <a:pt x="1482581" y="768067"/>
                    <a:pt x="1508232" y="863799"/>
                    <a:pt x="1507932" y="961208"/>
                  </a:cubicBezTo>
                  <a:lnTo>
                    <a:pt x="1720659" y="1075405"/>
                  </a:lnTo>
                  <a:lnTo>
                    <a:pt x="1676628" y="1239733"/>
                  </a:lnTo>
                  <a:lnTo>
                    <a:pt x="1435303" y="1232268"/>
                  </a:lnTo>
                  <a:cubicBezTo>
                    <a:pt x="1386857" y="1316777"/>
                    <a:pt x="1316777" y="1386857"/>
                    <a:pt x="1232268" y="1435303"/>
                  </a:cubicBezTo>
                  <a:lnTo>
                    <a:pt x="1239733" y="1676627"/>
                  </a:lnTo>
                  <a:lnTo>
                    <a:pt x="1075405" y="1720659"/>
                  </a:lnTo>
                  <a:lnTo>
                    <a:pt x="961208" y="1507932"/>
                  </a:lnTo>
                  <a:cubicBezTo>
                    <a:pt x="863799" y="1508232"/>
                    <a:pt x="768067" y="1482581"/>
                    <a:pt x="683857" y="1433616"/>
                  </a:cubicBezTo>
                  <a:lnTo>
                    <a:pt x="478596" y="1560744"/>
                  </a:lnTo>
                  <a:lnTo>
                    <a:pt x="358301" y="1440448"/>
                  </a:lnTo>
                  <a:lnTo>
                    <a:pt x="485429" y="1235188"/>
                  </a:lnTo>
                  <a:cubicBezTo>
                    <a:pt x="436464" y="1150978"/>
                    <a:pt x="410813" y="1055246"/>
                    <a:pt x="411113" y="957837"/>
                  </a:cubicBezTo>
                  <a:lnTo>
                    <a:pt x="198386" y="843640"/>
                  </a:lnTo>
                  <a:lnTo>
                    <a:pt x="242417" y="679312"/>
                  </a:lnTo>
                  <a:lnTo>
                    <a:pt x="483742" y="686777"/>
                  </a:lnTo>
                  <a:cubicBezTo>
                    <a:pt x="532188" y="602268"/>
                    <a:pt x="602268" y="532188"/>
                    <a:pt x="686777" y="483742"/>
                  </a:cubicBezTo>
                  <a:lnTo>
                    <a:pt x="679312" y="242418"/>
                  </a:lnTo>
                  <a:lnTo>
                    <a:pt x="843640" y="198386"/>
                  </a:lnTo>
                  <a:lnTo>
                    <a:pt x="957837" y="411113"/>
                  </a:lnTo>
                  <a:cubicBezTo>
                    <a:pt x="1055246" y="410813"/>
                    <a:pt x="1150978" y="436464"/>
                    <a:pt x="1235188" y="485429"/>
                  </a:cubicBezTo>
                  <a:lnTo>
                    <a:pt x="1235188" y="48542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3061" tIns="653061" rIns="653061" bIns="65306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3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Mapeo de Conceptos/ Términos</a:t>
              </a:r>
              <a:endParaRPr lang="en-US" sz="13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ircular Arrow 15"/>
            <p:cNvSpPr/>
            <p:nvPr/>
          </p:nvSpPr>
          <p:spPr>
            <a:xfrm>
              <a:off x="3573426" y="3340286"/>
              <a:ext cx="3447166" cy="3447166"/>
            </a:xfrm>
            <a:prstGeom prst="circularArrow">
              <a:avLst>
                <a:gd name="adj1" fmla="val 4688"/>
                <a:gd name="adj2" fmla="val 299029"/>
                <a:gd name="adj3" fmla="val 2530717"/>
                <a:gd name="adj4" fmla="val 15739153"/>
                <a:gd name="adj5" fmla="val 5469"/>
              </a:avLst>
            </a:prstGeom>
            <a:gradFill>
              <a:gsLst>
                <a:gs pos="68000">
                  <a:srgbClr val="FF0000"/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tint val="50000"/>
                    <a:satMod val="150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Shape 17"/>
            <p:cNvSpPr/>
            <p:nvPr/>
          </p:nvSpPr>
          <p:spPr>
            <a:xfrm>
              <a:off x="1858961" y="2471280"/>
              <a:ext cx="2504582" cy="2504582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3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ircular Arrow 18"/>
            <p:cNvSpPr/>
            <p:nvPr/>
          </p:nvSpPr>
          <p:spPr>
            <a:xfrm>
              <a:off x="2858959" y="1133059"/>
              <a:ext cx="2700444" cy="2700444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1" name="Freeform 20"/>
          <p:cNvSpPr/>
          <p:nvPr/>
        </p:nvSpPr>
        <p:spPr>
          <a:xfrm>
            <a:off x="5343158" y="1566792"/>
            <a:ext cx="1920913" cy="1958617"/>
          </a:xfrm>
          <a:custGeom>
            <a:avLst/>
            <a:gdLst>
              <a:gd name="connsiteX0" fmla="*/ 1465529 w 1958617"/>
              <a:gd name="connsiteY0" fmla="*/ 496068 h 1958617"/>
              <a:gd name="connsiteX1" fmla="*/ 1754492 w 1958617"/>
              <a:gd name="connsiteY1" fmla="*/ 408980 h 1958617"/>
              <a:gd name="connsiteX2" fmla="*/ 1860819 w 1958617"/>
              <a:gd name="connsiteY2" fmla="*/ 593145 h 1958617"/>
              <a:gd name="connsiteX3" fmla="*/ 1640918 w 1958617"/>
              <a:gd name="connsiteY3" fmla="*/ 799849 h 1958617"/>
              <a:gd name="connsiteX4" fmla="*/ 1640918 w 1958617"/>
              <a:gd name="connsiteY4" fmla="*/ 1158768 h 1958617"/>
              <a:gd name="connsiteX5" fmla="*/ 1860819 w 1958617"/>
              <a:gd name="connsiteY5" fmla="*/ 1365472 h 1958617"/>
              <a:gd name="connsiteX6" fmla="*/ 1754492 w 1958617"/>
              <a:gd name="connsiteY6" fmla="*/ 1549637 h 1958617"/>
              <a:gd name="connsiteX7" fmla="*/ 1465529 w 1958617"/>
              <a:gd name="connsiteY7" fmla="*/ 1462549 h 1958617"/>
              <a:gd name="connsiteX8" fmla="*/ 1154696 w 1958617"/>
              <a:gd name="connsiteY8" fmla="*/ 1642008 h 1958617"/>
              <a:gd name="connsiteX9" fmla="*/ 1085636 w 1958617"/>
              <a:gd name="connsiteY9" fmla="*/ 1935801 h 1958617"/>
              <a:gd name="connsiteX10" fmla="*/ 872981 w 1958617"/>
              <a:gd name="connsiteY10" fmla="*/ 1935801 h 1958617"/>
              <a:gd name="connsiteX11" fmla="*/ 803920 w 1958617"/>
              <a:gd name="connsiteY11" fmla="*/ 1642008 h 1958617"/>
              <a:gd name="connsiteX12" fmla="*/ 493087 w 1958617"/>
              <a:gd name="connsiteY12" fmla="*/ 1462549 h 1958617"/>
              <a:gd name="connsiteX13" fmla="*/ 204125 w 1958617"/>
              <a:gd name="connsiteY13" fmla="*/ 1549637 h 1958617"/>
              <a:gd name="connsiteX14" fmla="*/ 97798 w 1958617"/>
              <a:gd name="connsiteY14" fmla="*/ 1365472 h 1958617"/>
              <a:gd name="connsiteX15" fmla="*/ 317699 w 1958617"/>
              <a:gd name="connsiteY15" fmla="*/ 1158768 h 1958617"/>
              <a:gd name="connsiteX16" fmla="*/ 317699 w 1958617"/>
              <a:gd name="connsiteY16" fmla="*/ 799849 h 1958617"/>
              <a:gd name="connsiteX17" fmla="*/ 97798 w 1958617"/>
              <a:gd name="connsiteY17" fmla="*/ 593145 h 1958617"/>
              <a:gd name="connsiteX18" fmla="*/ 204125 w 1958617"/>
              <a:gd name="connsiteY18" fmla="*/ 408980 h 1958617"/>
              <a:gd name="connsiteX19" fmla="*/ 493088 w 1958617"/>
              <a:gd name="connsiteY19" fmla="*/ 496068 h 1958617"/>
              <a:gd name="connsiteX20" fmla="*/ 803921 w 1958617"/>
              <a:gd name="connsiteY20" fmla="*/ 316609 h 1958617"/>
              <a:gd name="connsiteX21" fmla="*/ 872981 w 1958617"/>
              <a:gd name="connsiteY21" fmla="*/ 22816 h 1958617"/>
              <a:gd name="connsiteX22" fmla="*/ 1085636 w 1958617"/>
              <a:gd name="connsiteY22" fmla="*/ 22816 h 1958617"/>
              <a:gd name="connsiteX23" fmla="*/ 1154697 w 1958617"/>
              <a:gd name="connsiteY23" fmla="*/ 316609 h 1958617"/>
              <a:gd name="connsiteX24" fmla="*/ 1465530 w 1958617"/>
              <a:gd name="connsiteY24" fmla="*/ 496068 h 1958617"/>
              <a:gd name="connsiteX25" fmla="*/ 1465529 w 1958617"/>
              <a:gd name="connsiteY25" fmla="*/ 496068 h 195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58617" h="1958617">
                <a:moveTo>
                  <a:pt x="1465529" y="496068"/>
                </a:moveTo>
                <a:lnTo>
                  <a:pt x="1754492" y="408980"/>
                </a:lnTo>
                <a:lnTo>
                  <a:pt x="1860819" y="593145"/>
                </a:lnTo>
                <a:lnTo>
                  <a:pt x="1640918" y="799849"/>
                </a:lnTo>
                <a:cubicBezTo>
                  <a:pt x="1672794" y="917365"/>
                  <a:pt x="1672794" y="1041251"/>
                  <a:pt x="1640918" y="1158768"/>
                </a:cubicBezTo>
                <a:lnTo>
                  <a:pt x="1860819" y="1365472"/>
                </a:lnTo>
                <a:lnTo>
                  <a:pt x="1754492" y="1549637"/>
                </a:lnTo>
                <a:lnTo>
                  <a:pt x="1465529" y="1462549"/>
                </a:lnTo>
                <a:cubicBezTo>
                  <a:pt x="1379695" y="1548913"/>
                  <a:pt x="1272406" y="1610855"/>
                  <a:pt x="1154696" y="1642008"/>
                </a:cubicBezTo>
                <a:lnTo>
                  <a:pt x="1085636" y="1935801"/>
                </a:lnTo>
                <a:lnTo>
                  <a:pt x="872981" y="1935801"/>
                </a:lnTo>
                <a:lnTo>
                  <a:pt x="803920" y="1642008"/>
                </a:lnTo>
                <a:cubicBezTo>
                  <a:pt x="686210" y="1610855"/>
                  <a:pt x="578922" y="1548912"/>
                  <a:pt x="493087" y="1462549"/>
                </a:cubicBezTo>
                <a:lnTo>
                  <a:pt x="204125" y="1549637"/>
                </a:lnTo>
                <a:lnTo>
                  <a:pt x="97798" y="1365472"/>
                </a:lnTo>
                <a:lnTo>
                  <a:pt x="317699" y="1158768"/>
                </a:lnTo>
                <a:cubicBezTo>
                  <a:pt x="285823" y="1041252"/>
                  <a:pt x="285823" y="917366"/>
                  <a:pt x="317699" y="799849"/>
                </a:cubicBezTo>
                <a:lnTo>
                  <a:pt x="97798" y="593145"/>
                </a:lnTo>
                <a:lnTo>
                  <a:pt x="204125" y="408980"/>
                </a:lnTo>
                <a:lnTo>
                  <a:pt x="493088" y="496068"/>
                </a:lnTo>
                <a:cubicBezTo>
                  <a:pt x="578922" y="409704"/>
                  <a:pt x="686211" y="347762"/>
                  <a:pt x="803921" y="316609"/>
                </a:cubicBezTo>
                <a:lnTo>
                  <a:pt x="872981" y="22816"/>
                </a:lnTo>
                <a:lnTo>
                  <a:pt x="1085636" y="22816"/>
                </a:lnTo>
                <a:lnTo>
                  <a:pt x="1154697" y="316609"/>
                </a:lnTo>
                <a:cubicBezTo>
                  <a:pt x="1272407" y="347762"/>
                  <a:pt x="1379695" y="409705"/>
                  <a:pt x="1465530" y="496068"/>
                </a:cubicBezTo>
                <a:lnTo>
                  <a:pt x="1465529" y="496068"/>
                </a:lnTo>
                <a:close/>
              </a:path>
            </a:pathLst>
          </a:custGeom>
          <a:gradFill>
            <a:gsLst>
              <a:gs pos="68000">
                <a:srgbClr val="7030A0"/>
              </a:gs>
              <a:gs pos="100000">
                <a:schemeClr val="accent5">
                  <a:hueOff val="-4966938"/>
                  <a:satOff val="19906"/>
                  <a:lumOff val="4314"/>
                  <a:alphaOff val="0"/>
                  <a:tint val="50000"/>
                  <a:satMod val="150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66938"/>
              <a:satOff val="19906"/>
              <a:lumOff val="4314"/>
              <a:alphaOff val="0"/>
            </a:schemeClr>
          </a:fillRef>
          <a:effectRef idx="3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9598" tIns="512578" rIns="509598" bIns="51257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300" b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Mapeo de Anexos</a:t>
            </a:r>
            <a:endParaRPr lang="en-US" sz="1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ircular Arrow 28"/>
          <p:cNvSpPr/>
          <p:nvPr/>
        </p:nvSpPr>
        <p:spPr>
          <a:xfrm>
            <a:off x="5107479" y="869596"/>
            <a:ext cx="3424961" cy="2655813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gradFill>
            <a:gsLst>
              <a:gs pos="62000">
                <a:srgbClr val="7030A0"/>
              </a:gs>
              <a:gs pos="100000">
                <a:schemeClr val="accent5">
                  <a:hueOff val="-9933876"/>
                  <a:satOff val="39811"/>
                  <a:lumOff val="8628"/>
                  <a:alphaOff val="0"/>
                  <a:tint val="50000"/>
                  <a:satMod val="150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3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3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sp>
        <p:nvSpPr>
          <p:cNvPr id="12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r>
              <a:rPr lang="es-MX" dirty="0" smtClean="0"/>
              <a:t>13/07/2015</a:t>
            </a:r>
          </a:p>
          <a:p>
            <a:pPr algn="r"/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Myrian Alexandra Medina Tapia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155575" y="580618"/>
            <a:ext cx="427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Century Gothic" panose="020B0502020202020204" pitchFamily="34" charset="0"/>
                <a:cs typeface="Narkisim" panose="020E0502050101010101" pitchFamily="34" charset="-79"/>
              </a:rPr>
              <a:t>Resultados del Estudio Analítico</a:t>
            </a:r>
            <a:endParaRPr lang="en-US" sz="2000" b="1" dirty="0">
              <a:latin typeface="Century Gothic" panose="020B0502020202020204" pitchFamily="34" charset="0"/>
              <a:cs typeface="Narkisim" panose="020E0502050101010101" pitchFamily="34" charset="-79"/>
            </a:endParaRPr>
          </a:p>
        </p:txBody>
      </p: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237969915"/>
              </p:ext>
            </p:extLst>
          </p:nvPr>
        </p:nvGraphicFramePr>
        <p:xfrm>
          <a:off x="323528" y="1469008"/>
          <a:ext cx="8792145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6372200" y="2977059"/>
            <a:ext cx="1681222" cy="90388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088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sp>
        <p:nvSpPr>
          <p:cNvPr id="12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r>
              <a:rPr lang="es-MX" dirty="0" smtClean="0"/>
              <a:t>13/07/2015</a:t>
            </a: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Myrian Alexandra Medina Tapia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-15589" y="571580"/>
            <a:ext cx="4464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Century Gothic" panose="020B0502020202020204" pitchFamily="34" charset="0"/>
                <a:cs typeface="Narkisim" panose="020E0502050101010101" pitchFamily="34" charset="-79"/>
              </a:rPr>
              <a:t>Resultados del Estudio Analítico</a:t>
            </a:r>
            <a:endParaRPr lang="en-US" sz="2000" b="1" dirty="0">
              <a:latin typeface="Century Gothic" panose="020B0502020202020204" pitchFamily="34" charset="0"/>
              <a:cs typeface="Narkisim" panose="020E0502050101010101" pitchFamily="34" charset="-79"/>
            </a:endParaRPr>
          </a:p>
        </p:txBody>
      </p: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97758796"/>
              </p:ext>
            </p:extLst>
          </p:nvPr>
        </p:nvGraphicFramePr>
        <p:xfrm>
          <a:off x="323528" y="1469008"/>
          <a:ext cx="8792145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6372200" y="2977059"/>
            <a:ext cx="1681222" cy="90388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995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sp>
        <p:nvSpPr>
          <p:cNvPr id="12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r>
              <a:rPr lang="es-MX" dirty="0" smtClean="0"/>
              <a:t>13/07/2015</a:t>
            </a: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Myrian Alexandra Medina Tapia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24847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248472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467544" y="58061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+mj-lt"/>
                <a:cs typeface="Arial" panose="020B0604020202020204" pitchFamily="34" charset="0"/>
              </a:rPr>
              <a:t>TABLA DE CONTENIDOS</a:t>
            </a:r>
            <a:endParaRPr lang="en-US" sz="20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Picture 2" descr="http://www.marketingdirecto.com/wp-content/uploads/2013/01/conteni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834" y="1369529"/>
            <a:ext cx="1728192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251520" y="1340768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C" sz="1700" dirty="0" smtClean="0">
                <a:cs typeface="Arial" panose="020B0604020202020204" pitchFamily="34" charset="0"/>
              </a:rPr>
              <a:t>TEMA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C" sz="1700" dirty="0" smtClean="0">
                <a:cs typeface="Arial" panose="020B0604020202020204" pitchFamily="34" charset="0"/>
              </a:rPr>
              <a:t>OBJETIVOS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C" sz="1700" dirty="0" smtClean="0">
                <a:cs typeface="Arial" panose="020B0604020202020204" pitchFamily="34" charset="0"/>
              </a:rPr>
              <a:t>PLANTEAMIENTO DEL PROBLEMA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C" sz="1700" dirty="0" smtClean="0">
                <a:cs typeface="Arial" panose="020B0604020202020204" pitchFamily="34" charset="0"/>
              </a:rPr>
              <a:t>JUSTIFICACIÓN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700" dirty="0" smtClean="0">
                <a:cs typeface="Arial" panose="020B0604020202020204" pitchFamily="34" charset="0"/>
              </a:rPr>
              <a:t>ALCANCE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700" dirty="0" smtClean="0">
                <a:cs typeface="Arial" panose="020B0604020202020204" pitchFamily="34" charset="0"/>
              </a:rPr>
              <a:t>MARCO TEORICO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700" dirty="0" smtClean="0">
                <a:cs typeface="Arial" panose="020B0604020202020204" pitchFamily="34" charset="0"/>
              </a:rPr>
              <a:t>RIESGOS EN LA SEGURIDAD DE LA INFORMACION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700" dirty="0" smtClean="0">
                <a:cs typeface="Arial" panose="020B0604020202020204" pitchFamily="34" charset="0"/>
              </a:rPr>
              <a:t>NORMA ISO/IEC 31000</a:t>
            </a:r>
            <a:endParaRPr lang="es-MX" sz="1700" dirty="0"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700" dirty="0" smtClean="0">
                <a:cs typeface="Arial" panose="020B0604020202020204" pitchFamily="34" charset="0"/>
              </a:rPr>
              <a:t>NORMA ISO/IEC 27005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9"/>
            </a:pPr>
            <a:r>
              <a:rPr lang="es-ES" sz="1700" dirty="0" smtClean="0">
                <a:cs typeface="Arial" panose="020B0604020202020204" pitchFamily="34" charset="0"/>
              </a:rPr>
              <a:t>ESTUDIO ANALITICO ENTRE LAS NORMAS </a:t>
            </a:r>
            <a:endParaRPr lang="es-ES" sz="1700" dirty="0"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9"/>
            </a:pPr>
            <a:r>
              <a:rPr lang="es-ES" sz="1700" dirty="0" smtClean="0">
                <a:cs typeface="Arial" panose="020B0604020202020204" pitchFamily="34" charset="0"/>
              </a:rPr>
              <a:t>RESULTADOS DEL ESTUDIO ANALITICO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9"/>
            </a:pPr>
            <a:r>
              <a:rPr lang="es-ES" sz="1700" dirty="0" smtClean="0">
                <a:cs typeface="Arial" panose="020B0604020202020204" pitchFamily="34" charset="0"/>
              </a:rPr>
              <a:t>CONCLUSIONES Y RECOMENDACIONES</a:t>
            </a:r>
            <a:endParaRPr lang="es-MX" sz="17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896682"/>
          </a:xfrm>
          <a:prstGeom prst="rect">
            <a:avLst/>
          </a:prstGeom>
        </p:spPr>
      </p:pic>
      <p:sp>
        <p:nvSpPr>
          <p:cNvPr id="12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r>
              <a:rPr lang="es-MX" dirty="0" smtClean="0"/>
              <a:t>13/07/2015</a:t>
            </a: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Myrian Alexandra Medina Tapia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-15589" y="571580"/>
            <a:ext cx="4464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Century Gothic" panose="020B0502020202020204" pitchFamily="34" charset="0"/>
                <a:cs typeface="Narkisim" panose="020E0502050101010101" pitchFamily="34" charset="-79"/>
              </a:rPr>
              <a:t>Resultados del Estudio Analítico</a:t>
            </a:r>
            <a:endParaRPr lang="en-US" sz="2000" b="1" dirty="0">
              <a:latin typeface="Century Gothic" panose="020B0502020202020204" pitchFamily="34" charset="0"/>
              <a:cs typeface="Narkisim" panose="020E0502050101010101" pitchFamily="34" charset="-79"/>
            </a:endParaRPr>
          </a:p>
        </p:txBody>
      </p: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16 Rectángulo"/>
          <p:cNvSpPr/>
          <p:nvPr/>
        </p:nvSpPr>
        <p:spPr>
          <a:xfrm>
            <a:off x="6372200" y="2977059"/>
            <a:ext cx="1681222" cy="90388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40783943"/>
              </p:ext>
            </p:extLst>
          </p:nvPr>
        </p:nvGraphicFramePr>
        <p:xfrm>
          <a:off x="1475656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11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r>
              <a:rPr lang="es-MX" dirty="0" smtClean="0"/>
              <a:t>13/07/2015</a:t>
            </a: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Myrian Alexandra Medina Tapia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5575" y="580618"/>
            <a:ext cx="4128393" cy="35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73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n-US" sz="17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67544" y="1460391"/>
            <a:ext cx="7920880" cy="14642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C" sz="1600" dirty="0"/>
              <a:t>Este estudio se enfocó en el análisis de las similitudes y diferencias de las normas ISO/IEC 31000 e ISO/IEC 27005 con la finalidad de determinar  la factibilidad de su integración y complementariedad.  Lo cual se confirmó a través de mapeos de alto nivel y mapeos detallados de secciones específicas, que incluyeron sus estructuras, procesos, conceptos y anexos. </a:t>
            </a:r>
            <a:endParaRPr lang="en-US" sz="16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73737" y="3573016"/>
            <a:ext cx="7848872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C" sz="1600" dirty="0"/>
              <a:t>La diferencia básica encontrada entre ambas normas, es que la ISO/IEC 31000 se enfoca en la Gestión de riesgos de manera integral y genérica, mientras que la ISO/IEC 27005 lo hace de forma específica en la Gestión de Riesgos en la Seguridad de la </a:t>
            </a:r>
            <a:r>
              <a:rPr lang="es-EC" sz="1600" dirty="0" smtClean="0"/>
              <a:t>Información</a:t>
            </a:r>
            <a:endParaRPr lang="en-US" sz="1600" dirty="0"/>
          </a:p>
        </p:txBody>
      </p:sp>
      <p:sp>
        <p:nvSpPr>
          <p:cNvPr id="18" name="15 CuadroTexto"/>
          <p:cNvSpPr txBox="1"/>
          <p:nvPr/>
        </p:nvSpPr>
        <p:spPr>
          <a:xfrm>
            <a:off x="473737" y="4941168"/>
            <a:ext cx="7848872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/>
              <a:t>Al examinar las normas ISO/IEC 31000 e ISO/IEC 27005 se detecta que sus  </a:t>
            </a:r>
            <a:r>
              <a:rPr lang="es-EC" sz="1600" dirty="0" smtClean="0"/>
              <a:t>fundamentos </a:t>
            </a:r>
            <a:r>
              <a:rPr lang="es-EC" sz="1600" dirty="0"/>
              <a:t>organizacionales y la forma de planificar y ejecutar los </a:t>
            </a:r>
            <a:r>
              <a:rPr lang="es-EC" sz="1600" dirty="0" smtClean="0"/>
              <a:t>proyectos y procesos son similares.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90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r>
              <a:rPr lang="es-MX" dirty="0" smtClean="0"/>
              <a:t>13/07/2015</a:t>
            </a: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Myrian Alexandra Medina Tapia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5575" y="580618"/>
            <a:ext cx="4128393" cy="35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73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n-US" sz="17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73101" y="1772816"/>
            <a:ext cx="7920880" cy="11918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/>
              <a:t>Mientras que la ISO/IEC 31000 detalla a nivel de anexos los atributos que debe tener la gestión del riesgo,  a manera informativa la ISO/IEC 27005 se enfoca en identificar los activos e impactos,  las amenazas a las que están expuestos, el análisis de las vulnerabilidades, y el análisis de riesgos de forma </a:t>
            </a:r>
            <a:r>
              <a:rPr lang="es-EC" sz="1600" dirty="0" smtClean="0"/>
              <a:t>específica.</a:t>
            </a:r>
            <a:endParaRPr lang="en-US" sz="1600" dirty="0"/>
          </a:p>
        </p:txBody>
      </p:sp>
      <p:sp>
        <p:nvSpPr>
          <p:cNvPr id="19" name="15 CuadroTexto"/>
          <p:cNvSpPr txBox="1"/>
          <p:nvPr/>
        </p:nvSpPr>
        <p:spPr>
          <a:xfrm>
            <a:off x="451114" y="3356992"/>
            <a:ext cx="7848872" cy="646986"/>
          </a:xfrm>
          <a:prstGeom prst="roundRect">
            <a:avLst>
              <a:gd name="adj" fmla="val 348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C" sz="1600" dirty="0"/>
              <a:t>La consistencia de análisis realizado se prueba con el desarrollo del modelo integrado sobre la base de las normas ISO/IEC 31000 e ISO/IEC 27005.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37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525344"/>
            <a:ext cx="2133600" cy="216024"/>
          </a:xfrm>
        </p:spPr>
        <p:txBody>
          <a:bodyPr/>
          <a:lstStyle/>
          <a:p>
            <a:pPr algn="r"/>
            <a:r>
              <a:rPr lang="es-MX" dirty="0" smtClean="0"/>
              <a:t>13/07/2015</a:t>
            </a: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525344"/>
            <a:ext cx="2895600" cy="216024"/>
          </a:xfrm>
        </p:spPr>
        <p:txBody>
          <a:bodyPr/>
          <a:lstStyle/>
          <a:p>
            <a:pPr algn="l"/>
            <a:r>
              <a:rPr lang="es-MX" dirty="0" smtClean="0"/>
              <a:t>Myrian Alexandra Medina Tapia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5575" y="580618"/>
            <a:ext cx="4128393" cy="35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73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n-US" sz="17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187624" y="1556792"/>
            <a:ext cx="7416824" cy="16886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sz="1600" dirty="0"/>
              <a:t>Utilizar marcos de trabajo y metodologías de análisis y gestión del riesgo que apoyen la integración de las normas ISO/IEC 31000 e ISO/IEC 27005 orientadas a la Gestión del Riesgo con otras consideraciones como por ejemplo COBIT como marco de referencia para el Gobierno de TI, ITIL para gestión de servicios de TI </a:t>
            </a:r>
            <a:endParaRPr lang="en-US" sz="15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187624" y="3573016"/>
            <a:ext cx="7416824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fontAlgn="base">
              <a:lnSpc>
                <a:spcPct val="150000"/>
              </a:lnSpc>
            </a:pPr>
            <a:r>
              <a:rPr lang="es-EC" sz="1600" dirty="0"/>
              <a:t>Utilizar el resultado de la integración realizada en casos prácticos relacionados con la gestión de riesgos en la seguridad de la información o con la gestión de riesgos en general</a:t>
            </a:r>
            <a:endParaRPr lang="en-US" sz="1600" dirty="0"/>
          </a:p>
        </p:txBody>
      </p:sp>
      <p:sp>
        <p:nvSpPr>
          <p:cNvPr id="16" name="18 CuadroTexto"/>
          <p:cNvSpPr txBox="1"/>
          <p:nvPr/>
        </p:nvSpPr>
        <p:spPr>
          <a:xfrm>
            <a:off x="1207298" y="5085184"/>
            <a:ext cx="7325141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s-EC" sz="1600" dirty="0"/>
              <a:t>Estudiar la forma de generalizar los procesos de comparación, integración y complementariedad de normas y estándares a partir de la experiencia obtenida de este trabajo</a:t>
            </a:r>
            <a:r>
              <a:rPr lang="es-EC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58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29" y="620688"/>
            <a:ext cx="4541619" cy="125672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475656" y="2644170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C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anose="02060603020205020403" pitchFamily="18" charset="0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32720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0040" y="2895079"/>
            <a:ext cx="7772400" cy="1470025"/>
          </a:xfrm>
        </p:spPr>
        <p:txBody>
          <a:bodyPr>
            <a:noAutofit/>
          </a:bodyPr>
          <a:lstStyle/>
          <a:p>
            <a:r>
              <a:rPr lang="es-ES" sz="3500" b="1" dirty="0" smtClean="0">
                <a:latin typeface="Georgia" panose="02040502050405020303" pitchFamily="18" charset="0"/>
                <a:cs typeface="Gisha" panose="020B0502040204020203" pitchFamily="34" charset="-79"/>
              </a:rPr>
              <a:t>ESTUDIO ANALITICO DE LA COMPATIBILIDAD E INTEGRACION DE LAS NORMAS ISO/IEC 31000 E ISO/IEC 27005 REFERENTE A RIESGOS EN LA SEGURIDAD DE LA INFORMACION</a:t>
            </a:r>
            <a:br>
              <a:rPr lang="es-ES" sz="3500" b="1" dirty="0" smtClean="0">
                <a:latin typeface="Georgia" panose="02040502050405020303" pitchFamily="18" charset="0"/>
                <a:cs typeface="Gisha" panose="020B0502040204020203" pitchFamily="34" charset="-79"/>
              </a:rPr>
            </a:br>
            <a:endParaRPr lang="es-MX" sz="3500" dirty="0">
              <a:latin typeface="Georgia" panose="02040502050405020303" pitchFamily="18" charset="0"/>
              <a:cs typeface="Gisha" panose="020B0502040204020203" pitchFamily="34" charset="-79"/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r>
              <a:rPr lang="es-MX" dirty="0" smtClean="0"/>
              <a:t>13/07/2015</a:t>
            </a: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Myrian Alexandra Medina Tapia</a:t>
            </a:r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896682"/>
          </a:xfrm>
          <a:prstGeom prst="rect">
            <a:avLst/>
          </a:prstGeom>
        </p:spPr>
      </p:pic>
      <p:cxnSp>
        <p:nvCxnSpPr>
          <p:cNvPr id="10" name="9 Conector recto"/>
          <p:cNvCxnSpPr/>
          <p:nvPr/>
        </p:nvCxnSpPr>
        <p:spPr>
          <a:xfrm flipH="1">
            <a:off x="35496" y="548680"/>
            <a:ext cx="424847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35496" y="980728"/>
            <a:ext cx="4248472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23528" y="58061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+mj-lt"/>
                <a:cs typeface="Arial" panose="020B0604020202020204" pitchFamily="34" charset="0"/>
              </a:rPr>
              <a:t>TEMA</a:t>
            </a:r>
            <a:endParaRPr lang="en-US" sz="20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896682"/>
          </a:xfrm>
          <a:prstGeom prst="rect">
            <a:avLst/>
          </a:prstGeom>
        </p:spPr>
      </p:pic>
      <p:sp>
        <p:nvSpPr>
          <p:cNvPr id="17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r>
              <a:rPr lang="es-MX" dirty="0" smtClean="0"/>
              <a:t>13/07/2015</a:t>
            </a: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Myrian Alexandra Medina Tapia</a:t>
            </a:r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899592" y="58061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+mj-lt"/>
                <a:cs typeface="Arial" panose="020B0604020202020204" pitchFamily="34" charset="0"/>
              </a:rPr>
              <a:t>OBJETIVO GENERAL</a:t>
            </a:r>
            <a:endParaRPr lang="en-US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1 CuadroTexto"/>
          <p:cNvSpPr txBox="1"/>
          <p:nvPr/>
        </p:nvSpPr>
        <p:spPr>
          <a:xfrm>
            <a:off x="1115616" y="1641277"/>
            <a:ext cx="6832703" cy="23495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200" dirty="0" smtClean="0"/>
              <a:t>Realizar un estudio analítico de la compatibilidad e integración de las normas ISO/IEC 31000 e ISO/IEC 27005 referente a la gestión del riesgo en la seguridad de la información.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061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896682"/>
          </a:xfrm>
          <a:prstGeom prst="rect">
            <a:avLst/>
          </a:prstGeom>
        </p:spPr>
      </p:pic>
      <p:sp>
        <p:nvSpPr>
          <p:cNvPr id="1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r>
              <a:rPr lang="es-MX" dirty="0" smtClean="0"/>
              <a:t>13/07/2015</a:t>
            </a: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Myrian Alexandra Medina Tapia</a:t>
            </a:r>
          </a:p>
          <a:p>
            <a:pPr algn="l"/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11560" y="58061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+mj-lt"/>
                <a:cs typeface="Arial" panose="020B0604020202020204" pitchFamily="34" charset="0"/>
              </a:rPr>
              <a:t>OBJETIVOS ESPECÍFICOS</a:t>
            </a:r>
            <a:endParaRPr lang="en-US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23732947"/>
              </p:ext>
            </p:extLst>
          </p:nvPr>
        </p:nvGraphicFramePr>
        <p:xfrm>
          <a:off x="323528" y="1412776"/>
          <a:ext cx="8144073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4" name="Picture 6" descr="http://www.screencastva.com/wp-content/uploads/2013/05/marketingcapacitvideos1-585x32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" y="2370955"/>
            <a:ext cx="4198780" cy="23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5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896682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r>
              <a:rPr lang="es-MX" dirty="0" smtClean="0"/>
              <a:t>13/07/2015</a:t>
            </a: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Myrian Alexandra Medina Tapia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1187624" y="58061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+mj-lt"/>
                <a:cs typeface="Arial" panose="020B0604020202020204" pitchFamily="34" charset="0"/>
              </a:rPr>
              <a:t>JUSTIFICACIÓN</a:t>
            </a:r>
            <a:endParaRPr lang="en-US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1 CuadroTexto"/>
          <p:cNvSpPr txBox="1"/>
          <p:nvPr/>
        </p:nvSpPr>
        <p:spPr>
          <a:xfrm>
            <a:off x="1115616" y="1578272"/>
            <a:ext cx="68327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 smtClean="0"/>
              <a:t>Esta investigación servirá a las organizaciones en la toma de decisiones relacionadas a la gestión del riesgos y a la implementación satisfactoria de esquemas de seguridad.</a:t>
            </a:r>
          </a:p>
          <a:p>
            <a:pPr algn="just"/>
            <a:endParaRPr lang="es-ES" sz="2200" dirty="0"/>
          </a:p>
          <a:p>
            <a:pPr algn="just"/>
            <a:endParaRPr lang="es-ES" sz="2200" dirty="0"/>
          </a:p>
          <a:p>
            <a:pPr algn="just"/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42237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896682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r>
              <a:rPr lang="es-MX" dirty="0" smtClean="0"/>
              <a:t>13/07/2015</a:t>
            </a: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Myrian Alexandra Medina Tapia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1583668" y="580618"/>
            <a:ext cx="1620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+mj-lt"/>
                <a:cs typeface="Narkisim" panose="020E0502050101010101" pitchFamily="34" charset="-79"/>
              </a:rPr>
              <a:t>ALCANCE</a:t>
            </a:r>
            <a:endParaRPr lang="en-US" sz="2000" b="1" dirty="0">
              <a:latin typeface="+mj-lt"/>
              <a:cs typeface="Narkisim" panose="020E0502050101010101" pitchFamily="34" charset="-79"/>
            </a:endParaRPr>
          </a:p>
        </p:txBody>
      </p: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1 CuadroTexto"/>
          <p:cNvSpPr txBox="1"/>
          <p:nvPr/>
        </p:nvSpPr>
        <p:spPr>
          <a:xfrm>
            <a:off x="539552" y="1412776"/>
            <a:ext cx="7416824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900" dirty="0" smtClean="0"/>
              <a:t>Describir la compatibilidad e integración de los estándares ISO/IEC 31000 (ISO,2009) e ISO/IEC 27005 (ISO, 2008) en lo referente a Riesgos en la Seguridad de la Información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900" dirty="0" smtClean="0"/>
              <a:t>Analizar los beneficios y oportunidades de adoptar la Gestión del Riesgo como estrategia para alcanzar los objetivos y las metas</a:t>
            </a:r>
          </a:p>
        </p:txBody>
      </p:sp>
      <p:sp>
        <p:nvSpPr>
          <p:cNvPr id="7" name="AutoShape 2" descr="data:image/jpeg;base64,/9j/4AAQSkZJRgABAQAAAQABAAD/2wCEAAkGBxESEBUUExQWFRQUFBUXFBQWFRQUFBAVFBUXFxQVFRUYHDQhGBolGxQVITEiJSkrLi4uFx8zODMsNygtLisBCgoKDg0OGhAQGywkICQvLDQsLCwtLCwsLCwtNCwsLC8sLCwrLCwsLCwsLCwsNywsLCwsLCwsNCwsLCwsNCwyLP/AABEIAO4A1AMBIgACEQEDEQH/xAAcAAEAAQUBAQAAAAAAAAAAAAAABAECAwUGBwj/xABIEAACAQIDBAUIBgYHCQAAAAAAAQIDEQQhMQUSQVEGYXGBkQcTIjJScqGxFCNCksHwFjOjssLhQ1Nik6LR0hUkJVRjc3SCpP/EABoBAQADAQEBAAAAAAAAAAAAAAABAgMEBQb/xAAwEQEAAQMDAQUHBAMBAAAAAAAAAQIDEQQSIVETMUGRoQUUYXHR4fAiQlKBMjPBJP/aAAwDAQACEQMRAD8A9xAAAAAAAAAAAAAAAwAKbyLZ1EgLwYfPdXxLlVROJGQBAgAAAAAAAAAAAAAAAAAAAAAApcpKSWpGr1r5LTj1kxGRlliFwz+RjljIrUhV61kap1ZVJ7se98IrmzopsxMZlXLY4rajWjsSMI6jV5N58OrrLMLs+EbNrel7Us/BaImoiqacYpgUSFipWxmLCpVooSLqc7dnyMirLkzCirK4SzqSZcRN6xKTKzGEqgAgAAAAAAAAAAAAAApJ2V+RUi7SnanLuXi0iYjM4Ed1d7N9y5IpKRgjUG9c6oowq1208RZMzdH4fVqXGfpd32fh8zV9JacoxZP2BiE6FO3sR+RrVH6eFW9iy9EWEzYxirHJXwtDCLmSpAjSmRHIyuRZvGFzBfaM6ZVsyUYKxZONimYylbYzUZcDFcpJiYyJYLYSukXGaQAAAAAAAAAAAAAMWKo78JR9pNdnJmUMDmKNV5xllKLtJcn+c+8zqRO2nsxVPSi92ollLhJcpLivijVYebzjJWlF2a5fyO2iuK4+Kkxhn2zh/O4Z80r+BxuwNreZn5qbsm/QfDPWJ3NLFKNOSave/wAjznbeDu3kXtxOJiUS9Cw9ZSV0bTBzurcjzPortecZ+am7+y3q0uD6z0HB1czO9RwmJTsTLIgyM2Jq3MNPN2MqIxCZZaNC+fAv82Z6kcsiyxTdMjJSllYVlkY4vMy1dCvilGkzFOrYrVYw+Fk2pTySzUf9T/A14iOUJtGNorsReAYLAAAAAAAAAAAAAAAABpNu0HFqrFXSVqiWtuEu7O/U+o3YLU1bZyS4+tjo21Tv3mreEqYiTjTjdpXbvZJcN58LnaVNi4eTu6cbvW143fNpEvDYeFOO7CKiuSSS+B0zqeOIU2vMcZs2tRac6bg08pZbsnyurrPtN5szbsUrSbTXUdpWpKScZJNPVNXTXJp6mgxHQ/Dyd05wXspxaXZvJtdlyKb8T/kbeiPW2zTtfe/z8DRVOk1VT3oxW5wzTdubR1uG6L4aMWnHfvq5PPu3bJPrSuRKnQrDt5SqJcrxfxlG772Wi9b7kbZR9ldKYz9Z2+X8jdzx8ZLJojYborhIRa3N6+spN73c1bd7rGah0ew8NIt9UpzkvBys+8zmu3M5wtiWKG06e9beV+1Eypi01qhidkUKlt6nF2Vk0t2SXJSjZpFlLYlCOik+p1Kkl4ORXdRPOJMSph3vyyzSeb4ZcO02RZTpqKskklokrJF5lVOZWAAQAAAAAAAAAAAAAAAAAAAAETaOPhRhvzva6SSV25SaUUu1tImImeIJnHKRVTtlkc10f2zUUpUcVL66DtJ2STb9Vxsv1clnF9sW7pmyw+P87G6uucXa8XydmRdo7MhWtvXUo33ZxspRT1Was4vK8XdZI0pmKc01x9YZVRNURVRP0lufpUesfSo9ZzVOji6eSlCpHhe6/wALeX3mXVfps8luU1zVm12Ntr4DsulUHa9aZSelO3/MU7UrSr1E1Si81HnVmuEI69bslqbHYTreYi67vUeb9HdduG8lkn2aaGm2dsONOW/J79Ru7k7vNaPPNvlfTgkbPF7TjQpSnP1Yq/W3wS5tuy7yatm2KKIzPXr8I+CKd2d1XEdPq2wNXsPbMMTByUZRatvRkleLauldZPuZtDOqmaZ21d7SmqKozAACqwAAAAAAAAAAAAAAAAAAAAAsqzsrmsxdJVIyjNb0ZJqSfFPgROkmOqwcYwtGMrp1LXcZZNRS0u87N5ejazbRXZWL84rP11r1rhLL83NOzqinez7Snfs8WnhKphqijJ718oTeSrpZ7r5VUr9tm19pLptn1qVRXTu+MXk49q/KJNbBQnTcJRUovVNXT6+053F7EnCV6NRu2ik2px6lVWb71fmzTdRcj9XE9fBlNNdqf0cx06fJ1MYrkJRXI5KWKxscmm+txU/3H8zC8ZjpZLeXu0t1+NRtERp5n90ea3bx/GfJ0e1MRRowc6k1TiuL4vgktZPqWZxWKr1cbVilFxhF3hB6/wDdq8uqPDtJ1Do7UqVFOtN39qUvOVEnqo39GC93LqOqwWzKVKG7CNuLerk+bfE2iq1ZjNM7qvSPz8wzmLt2cTG2n1lH2VQjQgoLTi+MpPWTNsmcd0s2m6cfMwdqk16TTs6VPjK/BvRd7JfQupXlTk5zcqasqe9nPK+8955uPDPimYzZqm32tU/drFymK4txH2dOADBsAAAAAAAAAAAAAAAAAAAUk7FSyt6r7GBq8TRjUi4yV1LX53T4O+dznZ06lCos3e/1dS2VTmmtN62seOq/s9MZoYaFSm4zSlFvNP8AOprau7J55hjes9pHHE+EomC21GrG3q1PZ59cHxXxRlRo9p7BlB/Vtzjqoytvrsk/W77PrZCpbYr0ZJN58I1Yu/c7qT7czbsKbk5tT/TGL9VuMXY/uHZQwnNiWEXBnOR6X1FrQi+yq/k4GKv0xrW9ChBdcqsnbujTz8SPcr3T1j6r++WcZz6S6GcWnZmk2x0oVGMqdG1SrpzhRfOb4+6s+w0OJ2ni8TLdc5S/6VCLis/aabl4tIn7N6NOy876Mf6uOr7ZLTu8TaNNRZmKr05+Efn51Ze8VXYxaj+2t2HsmpiJynJylFyvVrPWcvZj19mUV3He4GKjaMVZJWSWiS0JFOhCNPdglGKjkkrJLqI1PVdqOfU6ib1We6PCG9ixFqnrPjLYgA524AAAAAAAAAAAAAAAAAABbUV0+wuAGsJWDlqjzxdMMbUTdLCwaVSrC/nMk6dSUONr5xehT9Itr5uNHDRdst67t22qlooqnuhnN63HE1R5w9ExkdGR6cIyykk0+DSa8Gedy2zt6Szng4r3Z/zKOvtd64unHmo04NLs3qVy8WLnSWU6ux/KHoNXYGFa/VRXu3gvCLREhsfD/wBVF+9eX7xxS/2i1JSx022lZqCW495NtJNXuk1Z878CLiNkYqovS2hiV105Tp+G7UyNYt6ievmyq1Wlp5zHl9nrNOjGEbRSilwSSXgiEzyv9E23eeOx1R8pYhtPtvczfolh5ZTlWn71S/8ACV92uZ5T7/ZxmM+T1eWIhGKTlFNqyTkk23olzMNJeku08jq9DMDhnCtTpOM4YjDSUnObt/vFPeybto3wPYcLDNvlkZXLc25xLexfpvU7qc4+KWACjYAAAAAAAAAAAAAAAAAAAAAeWdHY/VVV7OLxi/8ApqP8TY7pF2NZTxaX2doYteM1L+I2Eonq2ozbpmOj5nUV4v1xPWWJIruoq0UNYqmFJoirlXdQyKAnfKsWojvC+CKKJehFPjKtyvjENZ0ja+i1W9IxUvuSUvwPTIJLQ8y6VU74DFJf8tX+FOT/AAPScJK8IvnGLvzukedq4xVD2fZdUTbqiOrMADleoAAAAAAAAAAAAAAAAAAAAAPNMAt3FbQjyxsn/eUKM/xJ5AoO20NpR5YmlL72Epf6Sc2evpv9cPltbH/or+apaylyjZ0Yc8ZVK3LLjeEUnMslytzFvFVIYRhj2lS36FWPtUqkfvQa/E7HoxV3sDhpe1h6L8acWcpa+XPLxyN75PZt7KwV9fotBeFNL8DztbHMPa9kTxXHy/66EAHC9gAAAAAAAAAAAAAAAAAAAo2VLKmgHnNeX/FdoL/w5eNCS/hRJlI03STa2Hwu1sS61SNNVcNhJRvd77g68XZJX5Grr+UDZ60qTn7tGa/fSPU012im3EVS+f1mnuVX6pppme7w+EOqcijZwlfym4derRrS9504L4SZrq3lPm/Uw0F1yqyn8IxXzNZ1dqPFnToL8/t9Yel7xTePJa/lFxz0jSh2U23/AI5NfA19bpjtGX9PJX9mNOHg4xv8Sk66iO6Ja0+zLs98xH58ntUXcpUqqPrNR95qPzPBcRtfFT9fEVZdUq1Rrw3iA4x1bXba/wATOdd0pbR7K61en3e9y6TYKDW9iqCs9FVhJq3VFtnXeTSqpbKwzTulGUU+ahUnFPwij5ZhOPG7+B6N5N/KLUwMY0at6mG9nWph95tuVP2o3bvHry5PkvXqrsxmHdptJTYzMTnL6HBF2ftClXpxq0pxqU5q8Zxd0/59RKMHWAAAAAAAAAAAAAAAAAAAAAPCPL9sprFUK6XoypKlLX1oynOHwc/A8pmkuFz6h8oGwPpuErUl6/m4ypvlUg3KHxVu9nzHWhlmrNap6rmn1q3wLQrnlgdTkkg6kuZd5t8n+e8Ki/8ALPq6kTlC1yfN/nsLbc/j3czP5jr/AD3mw2VsR1r7sordte7d89GklprncYMxDUJfnr7itvzl/I62h0QX2qjfuw/GUn8jLV6OYaEWnV3JcJTnSSv1xssuwtslXfS45L85v8CTThLgnzVss+OZllGzadnZ2undO3FPijPApK8N90M6W4nZ9Xep+lTk/raEn9XVytvL2KisvSXUndafQfRbpLh8fR87QlpZThKyqUZezOPB9ej1TZ8wErY226uErxq4eruVVwTuqkb5wnD7UXy8LPMhZ9XA57oR0kePwyqyozozT3JxnGSTkknvU3JXlB317VwOhIAAAAAAAAAAAAAAAAAAAYZRu32L8T5x8qmwvom0Z7qtTxH1sOSk3arH72f/ALn0lbM5DyjdDP8AaVCEYTjTq0570JyTcbNWnF2zzXxSLRKmOcvmwqexYLyJL+mxf91SUfjOUvkb7BeR7ZkLb/nqr5zquN+6kooZTh8/2MuAq1N76lycrW+rvKTT1Vo58D6awXQPZlJpwwlG6+1KCqS+9O7N9QwsIK0IxiuUUkvgMmHzHh+jW1cQssNiZp+3GcF+2aRucF5J9qzteFKkv7dVX8KcZfM+iLCxGTbDxbBeROrf67FwXNU6Lk/vSn/CdBgvI1gY/rKuIq9W/Cmv2cU/iek2KkLOTwXk32VSVlhYT66rlWf7Rs6HB7MoUValSp00tFCEYpeCJYAokVAAAo5FQAAAAAAAAAAAAAAAAKIqAAAAAAAAAAMDrpySXtWbzto3k+LyM5hdHO93leyysm8r6ZgU+lQsnfJ3ayeaXHszXii/zyu1xVr9+iuW+Y9FJP1UrOyemmvYJUb8Xwvpm007vLqAr9Ij8+D+z6wqVksuNr6OyWer4aFrw2VrvSS4fbd2XRpZtt3vlnbJK+S8WBHqreaayfq3akuDeS4menXjZZ8FnZ552T72Ujh+tt71+HKyWmgWGVkrvJRXD7LuBdGvFuyeefPhqZLmPzObd9epc7668/ExfQ1z4cOp3XyAk3BZSpbqtfn8WU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 descr="http://www.pdcahome.com/wp-content/uploads/2013/03/normas-i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79" y="4365105"/>
            <a:ext cx="1661609" cy="137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0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896682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r>
              <a:rPr lang="es-MX" dirty="0" smtClean="0"/>
              <a:t>13/07/2015</a:t>
            </a: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Myrian Alexandra Medina Tapia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155575" y="580618"/>
            <a:ext cx="261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+mj-lt"/>
                <a:cs typeface="Narkisim" panose="020E0502050101010101" pitchFamily="34" charset="-79"/>
              </a:rPr>
              <a:t>MARCO TEORICO</a:t>
            </a:r>
            <a:endParaRPr lang="en-US" sz="2000" b="1" dirty="0">
              <a:latin typeface="+mj-lt"/>
              <a:cs typeface="Narkisim" panose="020E0502050101010101" pitchFamily="34" charset="-79"/>
            </a:endParaRPr>
          </a:p>
        </p:txBody>
      </p: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data:image/jpeg;base64,/9j/4AAQSkZJRgABAQAAAQABAAD/2wCEAAkGBxESEBUUExQWFRQUFBUXFBQWFRQUFBAVFBUXFxQVFRUYHDQhGBolGxQVITEiJSkrLi4uFx8zODMsNygtLisBCgoKDg0OGhAQGywkICQvLDQsLCwtLCwsLCwtNCwsLC8sLCwrLCwsLCwsLCwsNywsLCwsLCwsNCwsLCwsNCwyLP/AABEIAO4A1AMBIgACEQEDEQH/xAAcAAEAAQUBAQAAAAAAAAAAAAAABAECAwUGBwj/xABIEAACAQIDBAUIBgYHCQAAAAAAAQIDEQQhMQUSQVEGYXGBkQcTIjJScqGxFCNCksHwFjOjssLhQ1Nik6LR0hUkJVRjc3SCpP/EABoBAQADAQEBAAAAAAAAAAAAAAABAgMEBQb/xAAwEQEAAQMDAQUHBAMBAAAAAAAAAQIDEQQSIVETMUGRoQUUYXHR4fAiQlKBMjPBJP/aAAwDAQACEQMRAD8A9xAAAAAAAAAAAAAAAwAKbyLZ1EgLwYfPdXxLlVROJGQBAgAAAAAAAAAAAAAAAAAAAAAApcpKSWpGr1r5LTj1kxGRlliFwz+RjljIrUhV61kap1ZVJ7se98IrmzopsxMZlXLY4rajWjsSMI6jV5N58OrrLMLs+EbNrel7Us/BaImoiqacYpgUSFipWxmLCpVooSLqc7dnyMirLkzCirK4SzqSZcRN6xKTKzGEqgAgAAAAAAAAAAAAAApJ2V+RUi7SnanLuXi0iYjM4Ed1d7N9y5IpKRgjUG9c6oowq1208RZMzdH4fVqXGfpd32fh8zV9JacoxZP2BiE6FO3sR+RrVH6eFW9iy9EWEzYxirHJXwtDCLmSpAjSmRHIyuRZvGFzBfaM6ZVsyUYKxZONimYylbYzUZcDFcpJiYyJYLYSukXGaQAAAAAAAAAAAAAMWKo78JR9pNdnJmUMDmKNV5xllKLtJcn+c+8zqRO2nsxVPSi92ollLhJcpLivijVYebzjJWlF2a5fyO2iuK4+Kkxhn2zh/O4Z80r+BxuwNreZn5qbsm/QfDPWJ3NLFKNOSave/wAjznbeDu3kXtxOJiUS9Cw9ZSV0bTBzurcjzPortecZ+am7+y3q0uD6z0HB1czO9RwmJTsTLIgyM2Jq3MNPN2MqIxCZZaNC+fAv82Z6kcsiyxTdMjJSllYVlkY4vMy1dCvilGkzFOrYrVYw+Fk2pTySzUf9T/A14iOUJtGNorsReAYLAAAAAAAAAAAAAAAABpNu0HFqrFXSVqiWtuEu7O/U+o3YLU1bZyS4+tjo21Tv3mreEqYiTjTjdpXbvZJcN58LnaVNi4eTu6cbvW143fNpEvDYeFOO7CKiuSSS+B0zqeOIU2vMcZs2tRac6bg08pZbsnyurrPtN5szbsUrSbTXUdpWpKScZJNPVNXTXJp6mgxHQ/Dyd05wXspxaXZvJtdlyKb8T/kbeiPW2zTtfe/z8DRVOk1VT3oxW5wzTdubR1uG6L4aMWnHfvq5PPu3bJPrSuRKnQrDt5SqJcrxfxlG772Wi9b7kbZR9ldKYz9Z2+X8jdzx8ZLJojYborhIRa3N6+spN73c1bd7rGah0ew8NIt9UpzkvBys+8zmu3M5wtiWKG06e9beV+1Eypi01qhidkUKlt6nF2Vk0t2SXJSjZpFlLYlCOik+p1Kkl4ORXdRPOJMSph3vyyzSeb4ZcO02RZTpqKskklokrJF5lVOZWAAQAAAAAAAAAAAAAAAAAAAAETaOPhRhvzva6SSV25SaUUu1tImImeIJnHKRVTtlkc10f2zUUpUcVL66DtJ2STb9Vxsv1clnF9sW7pmyw+P87G6uucXa8XydmRdo7MhWtvXUo33ZxspRT1Was4vK8XdZI0pmKc01x9YZVRNURVRP0lufpUesfSo9ZzVOji6eSlCpHhe6/wALeX3mXVfps8luU1zVm12Ntr4DsulUHa9aZSelO3/MU7UrSr1E1Si81HnVmuEI69bslqbHYTreYi67vUeb9HdduG8lkn2aaGm2dsONOW/J79Ru7k7vNaPPNvlfTgkbPF7TjQpSnP1Yq/W3wS5tuy7yatm2KKIzPXr8I+CKd2d1XEdPq2wNXsPbMMTByUZRatvRkleLauldZPuZtDOqmaZ21d7SmqKozAACqwAAAAAAAAAAAAAAAAAAAAAsqzsrmsxdJVIyjNb0ZJqSfFPgROkmOqwcYwtGMrp1LXcZZNRS0u87N5ejazbRXZWL84rP11r1rhLL83NOzqinez7Snfs8WnhKphqijJ718oTeSrpZ7r5VUr9tm19pLptn1qVRXTu+MXk49q/KJNbBQnTcJRUovVNXT6+053F7EnCV6NRu2ik2px6lVWb71fmzTdRcj9XE9fBlNNdqf0cx06fJ1MYrkJRXI5KWKxscmm+txU/3H8zC8ZjpZLeXu0t1+NRtERp5n90ea3bx/GfJ0e1MRRowc6k1TiuL4vgktZPqWZxWKr1cbVilFxhF3hB6/wDdq8uqPDtJ1Do7UqVFOtN39qUvOVEnqo39GC93LqOqwWzKVKG7CNuLerk+bfE2iq1ZjNM7qvSPz8wzmLt2cTG2n1lH2VQjQgoLTi+MpPWTNsmcd0s2m6cfMwdqk16TTs6VPjK/BvRd7JfQupXlTk5zcqasqe9nPK+8955uPDPimYzZqm32tU/drFymK4txH2dOADBsAAAAAAAAAAAAAAAAAAAUk7FSyt6r7GBq8TRjUi4yV1LX53T4O+dznZ06lCos3e/1dS2VTmmtN62seOq/s9MZoYaFSm4zSlFvNP8AOprau7J55hjes9pHHE+EomC21GrG3q1PZ59cHxXxRlRo9p7BlB/Vtzjqoytvrsk/W77PrZCpbYr0ZJN58I1Yu/c7qT7czbsKbk5tT/TGL9VuMXY/uHZQwnNiWEXBnOR6X1FrQi+yq/k4GKv0xrW9ChBdcqsnbujTz8SPcr3T1j6r++WcZz6S6GcWnZmk2x0oVGMqdG1SrpzhRfOb4+6s+w0OJ2ni8TLdc5S/6VCLis/aabl4tIn7N6NOy876Mf6uOr7ZLTu8TaNNRZmKr05+Efn51Ze8VXYxaj+2t2HsmpiJynJylFyvVrPWcvZj19mUV3He4GKjaMVZJWSWiS0JFOhCNPdglGKjkkrJLqI1PVdqOfU6ib1We6PCG9ixFqnrPjLYgA524AAAAAAAAAAAAAAAAAABbUV0+wuAGsJWDlqjzxdMMbUTdLCwaVSrC/nMk6dSUONr5xehT9Itr5uNHDRdst67t22qlooqnuhnN63HE1R5w9ExkdGR6cIyykk0+DSa8Gedy2zt6Szng4r3Z/zKOvtd64unHmo04NLs3qVy8WLnSWU6ux/KHoNXYGFa/VRXu3gvCLREhsfD/wBVF+9eX7xxS/2i1JSx022lZqCW495NtJNXuk1Z878CLiNkYqovS2hiV105Tp+G7UyNYt6ievmyq1Wlp5zHl9nrNOjGEbRSilwSSXgiEzyv9E23eeOx1R8pYhtPtvczfolh5ZTlWn71S/8ACV92uZ5T7/ZxmM+T1eWIhGKTlFNqyTkk23olzMNJeku08jq9DMDhnCtTpOM4YjDSUnObt/vFPeybto3wPYcLDNvlkZXLc25xLexfpvU7qc4+KWACjYAAAAAAAAAAAAAAAAAAAAAeWdHY/VVV7OLxi/8ApqP8TY7pF2NZTxaX2doYteM1L+I2Eonq2ozbpmOj5nUV4v1xPWWJIruoq0UNYqmFJoirlXdQyKAnfKsWojvC+CKKJehFPjKtyvjENZ0ja+i1W9IxUvuSUvwPTIJLQ8y6VU74DFJf8tX+FOT/AAPScJK8IvnGLvzukedq4xVD2fZdUTbqiOrMADleoAAAAAAAAAAAAAAAAAAAAAPNMAt3FbQjyxsn/eUKM/xJ5AoO20NpR5YmlL72Epf6Sc2evpv9cPltbH/or+apaylyjZ0Yc8ZVK3LLjeEUnMslytzFvFVIYRhj2lS36FWPtUqkfvQa/E7HoxV3sDhpe1h6L8acWcpa+XPLxyN75PZt7KwV9fotBeFNL8DztbHMPa9kTxXHy/66EAHC9gAAAAAAAAAAAAAAAAAAAo2VLKmgHnNeX/FdoL/w5eNCS/hRJlI03STa2Hwu1sS61SNNVcNhJRvd77g68XZJX5Grr+UDZ60qTn7tGa/fSPU012im3EVS+f1mnuVX6pppme7w+EOqcijZwlfym4derRrS9504L4SZrq3lPm/Uw0F1yqyn8IxXzNZ1dqPFnToL8/t9Yel7xTePJa/lFxz0jSh2U23/AI5NfA19bpjtGX9PJX9mNOHg4xv8Sk66iO6Ja0+zLs98xH58ntUXcpUqqPrNR95qPzPBcRtfFT9fEVZdUq1Rrw3iA4x1bXba/wATOdd0pbR7K61en3e9y6TYKDW9iqCs9FVhJq3VFtnXeTSqpbKwzTulGUU+ahUnFPwij5ZhOPG7+B6N5N/KLUwMY0at6mG9nWph95tuVP2o3bvHry5PkvXqrsxmHdptJTYzMTnL6HBF2ftClXpxq0pxqU5q8Zxd0/59RKMHWAAAAAAAAAAAAAAAAAAAAAPCPL9sprFUK6XoypKlLX1oynOHwc/A8pmkuFz6h8oGwPpuErUl6/m4ypvlUg3KHxVu9nzHWhlmrNap6rmn1q3wLQrnlgdTkkg6kuZd5t8n+e8Ki/8ALPq6kTlC1yfN/nsLbc/j3czP5jr/AD3mw2VsR1r7sordte7d89GklprncYMxDUJfnr7itvzl/I62h0QX2qjfuw/GUn8jLV6OYaEWnV3JcJTnSSv1xssuwtslXfS45L85v8CTThLgnzVss+OZllGzadnZ2undO3FPijPApK8N90M6W4nZ9Xep+lTk/raEn9XVytvL2KisvSXUndafQfRbpLh8fR87QlpZThKyqUZezOPB9ej1TZ8wErY226uErxq4eruVVwTuqkb5wnD7UXy8LPMhZ9XA57oR0kePwyqyozozT3JxnGSTkknvU3JXlB317VwOhIAAAAAAAAAAAAAAAAAAAYZRu32L8T5x8qmwvom0Z7qtTxH1sOSk3arH72f/ALn0lbM5DyjdDP8AaVCEYTjTq0570JyTcbNWnF2zzXxSLRKmOcvmwqexYLyJL+mxf91SUfjOUvkb7BeR7ZkLb/nqr5zquN+6kooZTh8/2MuAq1N76lycrW+rvKTT1Vo58D6awXQPZlJpwwlG6+1KCqS+9O7N9QwsIK0IxiuUUkvgMmHzHh+jW1cQssNiZp+3GcF+2aRucF5J9qzteFKkv7dVX8KcZfM+iLCxGTbDxbBeROrf67FwXNU6Lk/vSn/CdBgvI1gY/rKuIq9W/Cmv2cU/iek2KkLOTwXk32VSVlhYT66rlWf7Rs6HB7MoUValSp00tFCEYpeCJYAokVAAAo5FQAAAAAAAAAAAAAAAAKIqAAAAAAAAAAMDrpySXtWbzto3k+LyM5hdHO93leyysm8r6ZgU+lQsnfJ3ayeaXHszXii/zyu1xVr9+iuW+Y9FJP1UrOyemmvYJUb8Xwvpm007vLqAr9Ij8+D+z6wqVksuNr6OyWer4aFrw2VrvSS4fbd2XRpZtt3vlnbJK+S8WBHqreaayfq3akuDeS4menXjZZ8FnZ552T72Ujh+tt71+HKyWmgWGVkrvJRXD7LuBdGvFuyeefPhqZLmPzObd9epc7668/ExfQ1z4cOp3XyAk3BZSpbqtfn8WU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6952" y="1371295"/>
            <a:ext cx="8207696" cy="14157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Riesgos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la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Seguridad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la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Información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EC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Norma ISO 31000</a:t>
            </a:r>
          </a:p>
          <a:p>
            <a:pPr marL="342900" indent="-342900">
              <a:buAutoNum type="arabicPeriod"/>
            </a:pPr>
            <a:r>
              <a:rPr lang="es-EC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Norma ISO 27005</a:t>
            </a:r>
          </a:p>
          <a:p>
            <a:pPr lvl="2"/>
            <a:endParaRPr lang="es-EC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257300" lvl="2" indent="-342900">
              <a:buAutoNum type="arabicPeriod"/>
            </a:pPr>
            <a:endParaRPr lang="es-EC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999" y="3731631"/>
            <a:ext cx="8194273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es-EC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riesgo es definido como la combinación de la probabilidad de un suceso y sus consecuencias”, (ISO, 2009)</a:t>
            </a:r>
          </a:p>
          <a:p>
            <a:endParaRPr lang="es-EC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s-EC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“El riesgo es el efecto de la incertidumbre sobre los objetivos”, (ISO, 2009)</a:t>
            </a:r>
          </a:p>
          <a:p>
            <a:endParaRPr lang="es-EC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s-EC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“Gestión de Riesgos, proceso de diseño, organización , coordinación y  ejecución de las actividades”, (ISO, 2009)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9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968689"/>
          </a:xfrm>
          <a:prstGeom prst="rect">
            <a:avLst/>
          </a:prstGeom>
        </p:spPr>
      </p:pic>
      <p:sp>
        <p:nvSpPr>
          <p:cNvPr id="17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r>
              <a:rPr lang="es-MX" dirty="0" smtClean="0"/>
              <a:t>13/07/2015</a:t>
            </a: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Myrian Alexandra Medina Tapia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25971" y="404664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14375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-36512" y="387329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atin typeface="+mj-lt"/>
                <a:cs typeface="Narkisim" panose="020E0502050101010101" pitchFamily="34" charset="-79"/>
              </a:rPr>
              <a:t>Proceso de Gestión del </a:t>
            </a:r>
            <a:r>
              <a:rPr lang="es-EC" sz="1600" b="1" smtClean="0">
                <a:latin typeface="+mj-lt"/>
                <a:cs typeface="Narkisim" panose="020E0502050101010101" pitchFamily="34" charset="-79"/>
              </a:rPr>
              <a:t>Riesgo </a:t>
            </a:r>
            <a:endParaRPr lang="es-EC" sz="1600" b="1" dirty="0" smtClean="0">
              <a:latin typeface="+mj-lt"/>
              <a:cs typeface="Narkisim" panose="020E0502050101010101" pitchFamily="34" charset="-79"/>
            </a:endParaRPr>
          </a:p>
        </p:txBody>
      </p: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data:image/jpeg;base64,/9j/4AAQSkZJRgABAQAAAQABAAD/2wCEAAkGBxESEBUUExQWFRQUFBUXFBQWFRQUFBAVFBUXFxQVFRUYHDQhGBolGxQVITEiJSkrLi4uFx8zODMsNygtLisBCgoKDg0OGhAQGywkICQvLDQsLCwtLCwsLCwtNCwsLC8sLCwrLCwsLCwsLCwsNywsLCwsLCwsNCwsLCwsNCwyLP/AABEIAO4A1AMBIgACEQEDEQH/xAAcAAEAAQUBAQAAAAAAAAAAAAAABAECAwUGBwj/xABIEAACAQIDBAUIBgYHCQAAAAAAAQIDEQQhMQUSQVEGYXGBkQcTIjJScqGxFCNCksHwFjOjssLhQ1Nik6LR0hUkJVRjc3SCpP/EABoBAQADAQEBAAAAAAAAAAAAAAABAgMEBQb/xAAwEQEAAQMDAQUHBAMBAAAAAAAAAQIDEQQSIVETMUGRoQUUYXHR4fAiQlKBMjPBJP/aAAwDAQACEQMRAD8A9xAAAAAAAAAAAAAAAwAKbyLZ1EgLwYfPdXxLlVROJGQBAgAAAAAAAAAAAAAAAAAAAAAApcpKSWpGr1r5LTj1kxGRlliFwz+RjljIrUhV61kap1ZVJ7se98IrmzopsxMZlXLY4rajWjsSMI6jV5N58OrrLMLs+EbNrel7Us/BaImoiqacYpgUSFipWxmLCpVooSLqc7dnyMirLkzCirK4SzqSZcRN6xKTKzGEqgAgAAAAAAAAAAAAAApJ2V+RUi7SnanLuXi0iYjM4Ed1d7N9y5IpKRgjUG9c6oowq1208RZMzdH4fVqXGfpd32fh8zV9JacoxZP2BiE6FO3sR+RrVH6eFW9iy9EWEzYxirHJXwtDCLmSpAjSmRHIyuRZvGFzBfaM6ZVsyUYKxZONimYylbYzUZcDFcpJiYyJYLYSukXGaQAAAAAAAAAAAAAMWKo78JR9pNdnJmUMDmKNV5xllKLtJcn+c+8zqRO2nsxVPSi92ollLhJcpLivijVYebzjJWlF2a5fyO2iuK4+Kkxhn2zh/O4Z80r+BxuwNreZn5qbsm/QfDPWJ3NLFKNOSave/wAjznbeDu3kXtxOJiUS9Cw9ZSV0bTBzurcjzPortecZ+am7+y3q0uD6z0HB1czO9RwmJTsTLIgyM2Jq3MNPN2MqIxCZZaNC+fAv82Z6kcsiyxTdMjJSllYVlkY4vMy1dCvilGkzFOrYrVYw+Fk2pTySzUf9T/A14iOUJtGNorsReAYLAAAAAAAAAAAAAAAABpNu0HFqrFXSVqiWtuEu7O/U+o3YLU1bZyS4+tjo21Tv3mreEqYiTjTjdpXbvZJcN58LnaVNi4eTu6cbvW143fNpEvDYeFOO7CKiuSSS+B0zqeOIU2vMcZs2tRac6bg08pZbsnyurrPtN5szbsUrSbTXUdpWpKScZJNPVNXTXJp6mgxHQ/Dyd05wXspxaXZvJtdlyKb8T/kbeiPW2zTtfe/z8DRVOk1VT3oxW5wzTdubR1uG6L4aMWnHfvq5PPu3bJPrSuRKnQrDt5SqJcrxfxlG772Wi9b7kbZR9ldKYz9Z2+X8jdzx8ZLJojYborhIRa3N6+spN73c1bd7rGah0ew8NIt9UpzkvBys+8zmu3M5wtiWKG06e9beV+1Eypi01qhidkUKlt6nF2Vk0t2SXJSjZpFlLYlCOik+p1Kkl4ORXdRPOJMSph3vyyzSeb4ZcO02RZTpqKskklokrJF5lVOZWAAQAAAAAAAAAAAAAAAAAAAAETaOPhRhvzva6SSV25SaUUu1tImImeIJnHKRVTtlkc10f2zUUpUcVL66DtJ2STb9Vxsv1clnF9sW7pmyw+P87G6uucXa8XydmRdo7MhWtvXUo33ZxspRT1Was4vK8XdZI0pmKc01x9YZVRNURVRP0lufpUesfSo9ZzVOji6eSlCpHhe6/wALeX3mXVfps8luU1zVm12Ntr4DsulUHa9aZSelO3/MU7UrSr1E1Si81HnVmuEI69bslqbHYTreYi67vUeb9HdduG8lkn2aaGm2dsONOW/J79Ru7k7vNaPPNvlfTgkbPF7TjQpSnP1Yq/W3wS5tuy7yatm2KKIzPXr8I+CKd2d1XEdPq2wNXsPbMMTByUZRatvRkleLauldZPuZtDOqmaZ21d7SmqKozAACqwAAAAAAAAAAAAAAAAAAAAAsqzsrmsxdJVIyjNb0ZJqSfFPgROkmOqwcYwtGMrp1LXcZZNRS0u87N5ejazbRXZWL84rP11r1rhLL83NOzqinez7Snfs8WnhKphqijJ718oTeSrpZ7r5VUr9tm19pLptn1qVRXTu+MXk49q/KJNbBQnTcJRUovVNXT6+053F7EnCV6NRu2ik2px6lVWb71fmzTdRcj9XE9fBlNNdqf0cx06fJ1MYrkJRXI5KWKxscmm+txU/3H8zC8ZjpZLeXu0t1+NRtERp5n90ea3bx/GfJ0e1MRRowc6k1TiuL4vgktZPqWZxWKr1cbVilFxhF3hB6/wDdq8uqPDtJ1Do7UqVFOtN39qUvOVEnqo39GC93LqOqwWzKVKG7CNuLerk+bfE2iq1ZjNM7qvSPz8wzmLt2cTG2n1lH2VQjQgoLTi+MpPWTNsmcd0s2m6cfMwdqk16TTs6VPjK/BvRd7JfQupXlTk5zcqasqe9nPK+8955uPDPimYzZqm32tU/drFymK4txH2dOADBsAAAAAAAAAAAAAAAAAAAUk7FSyt6r7GBq8TRjUi4yV1LX53T4O+dznZ06lCos3e/1dS2VTmmtN62seOq/s9MZoYaFSm4zSlFvNP8AOprau7J55hjes9pHHE+EomC21GrG3q1PZ59cHxXxRlRo9p7BlB/Vtzjqoytvrsk/W77PrZCpbYr0ZJN58I1Yu/c7qT7czbsKbk5tT/TGL9VuMXY/uHZQwnNiWEXBnOR6X1FrQi+yq/k4GKv0xrW9ChBdcqsnbujTz8SPcr3T1j6r++WcZz6S6GcWnZmk2x0oVGMqdG1SrpzhRfOb4+6s+w0OJ2ni8TLdc5S/6VCLis/aabl4tIn7N6NOy876Mf6uOr7ZLTu8TaNNRZmKr05+Efn51Ze8VXYxaj+2t2HsmpiJynJylFyvVrPWcvZj19mUV3He4GKjaMVZJWSWiS0JFOhCNPdglGKjkkrJLqI1PVdqOfU6ib1We6PCG9ixFqnrPjLYgA524AAAAAAAAAAAAAAAAAABbUV0+wuAGsJWDlqjzxdMMbUTdLCwaVSrC/nMk6dSUONr5xehT9Itr5uNHDRdst67t22qlooqnuhnN63HE1R5w9ExkdGR6cIyykk0+DSa8Gedy2zt6Szng4r3Z/zKOvtd64unHmo04NLs3qVy8WLnSWU6ux/KHoNXYGFa/VRXu3gvCLREhsfD/wBVF+9eX7xxS/2i1JSx022lZqCW495NtJNXuk1Z878CLiNkYqovS2hiV105Tp+G7UyNYt6ievmyq1Wlp5zHl9nrNOjGEbRSilwSSXgiEzyv9E23eeOx1R8pYhtPtvczfolh5ZTlWn71S/8ACV92uZ5T7/ZxmM+T1eWIhGKTlFNqyTkk23olzMNJeku08jq9DMDhnCtTpOM4YjDSUnObt/vFPeybto3wPYcLDNvlkZXLc25xLexfpvU7qc4+KWACjYAAAAAAAAAAAAAAAAAAAAAeWdHY/VVV7OLxi/8ApqP8TY7pF2NZTxaX2doYteM1L+I2Eonq2ozbpmOj5nUV4v1xPWWJIruoq0UNYqmFJoirlXdQyKAnfKsWojvC+CKKJehFPjKtyvjENZ0ja+i1W9IxUvuSUvwPTIJLQ8y6VU74DFJf8tX+FOT/AAPScJK8IvnGLvzukedq4xVD2fZdUTbqiOrMADleoAAAAAAAAAAAAAAAAAAAAAPNMAt3FbQjyxsn/eUKM/xJ5AoO20NpR5YmlL72Epf6Sc2evpv9cPltbH/or+apaylyjZ0Yc8ZVK3LLjeEUnMslytzFvFVIYRhj2lS36FWPtUqkfvQa/E7HoxV3sDhpe1h6L8acWcpa+XPLxyN75PZt7KwV9fotBeFNL8DztbHMPa9kTxXHy/66EAHC9gAAAAAAAAAAAAAAAAAAAo2VLKmgHnNeX/FdoL/w5eNCS/hRJlI03STa2Hwu1sS61SNNVcNhJRvd77g68XZJX5Grr+UDZ60qTn7tGa/fSPU012im3EVS+f1mnuVX6pppme7w+EOqcijZwlfym4derRrS9504L4SZrq3lPm/Uw0F1yqyn8IxXzNZ1dqPFnToL8/t9Yel7xTePJa/lFxz0jSh2U23/AI5NfA19bpjtGX9PJX9mNOHg4xv8Sk66iO6Ja0+zLs98xH58ntUXcpUqqPrNR95qPzPBcRtfFT9fEVZdUq1Rrw3iA4x1bXba/wATOdd0pbR7K61en3e9y6TYKDW9iqCs9FVhJq3VFtnXeTSqpbKwzTulGUU+ahUnFPwij5ZhOPG7+B6N5N/KLUwMY0at6mG9nWph95tuVP2o3bvHry5PkvXqrsxmHdptJTYzMTnL6HBF2ftClXpxq0pxqU5q8Zxd0/59RKMHWAAAAAAAAAAAAAAAAAAAAAPCPL9sprFUK6XoypKlLX1oynOHwc/A8pmkuFz6h8oGwPpuErUl6/m4ypvlUg3KHxVu9nzHWhlmrNap6rmn1q3wLQrnlgdTkkg6kuZd5t8n+e8Ki/8ALPq6kTlC1yfN/nsLbc/j3czP5jr/AD3mw2VsR1r7sordte7d89GklprncYMxDUJfnr7itvzl/I62h0QX2qjfuw/GUn8jLV6OYaEWnV3JcJTnSSv1xssuwtslXfS45L85v8CTThLgnzVss+OZllGzadnZ2undO3FPijPApK8N90M6W4nZ9Xep+lTk/raEn9XVytvL2KisvSXUndafQfRbpLh8fR87QlpZThKyqUZezOPB9ej1TZ8wErY226uErxq4eruVVwTuqkb5wnD7UXy8LPMhZ9XA57oR0kePwyqyozozT3JxnGSTkknvU3JXlB317VwOhIAAAAAAAAAAAAAAAAAAAYZRu32L8T5x8qmwvom0Z7qtTxH1sOSk3arH72f/ALn0lbM5DyjdDP8AaVCEYTjTq0570JyTcbNWnF2zzXxSLRKmOcvmwqexYLyJL+mxf91SUfjOUvkb7BeR7ZkLb/nqr5zquN+6kooZTh8/2MuAq1N76lycrW+rvKTT1Vo58D6awXQPZlJpwwlG6+1KCqS+9O7N9QwsIK0IxiuUUkvgMmHzHh+jW1cQssNiZp+3GcF+2aRucF5J9qzteFKkv7dVX8KcZfM+iLCxGTbDxbBeROrf67FwXNU6Lk/vSn/CdBgvI1gY/rKuIq9W/Cmv2cU/iek2KkLOTwXk32VSVlhYT66rlWf7Rs6HB7MoUValSp00tFCEYpeCJYAokVAAAo5FQAAAAAAAAAAAAAAAAKIqAAAAAAAAAAMDrpySXtWbzto3k+LyM5hdHO93leyysm8r6ZgU+lQsnfJ3ayeaXHszXii/zyu1xVr9+iuW+Y9FJP1UrOyemmvYJUb8Xwvpm007vLqAr9Ij8+D+z6wqVksuNr6OyWer4aFrw2VrvSS4fbd2XRpZtt3vlnbJK+S8WBHqreaayfq3akuDeS4menXjZZ8FnZ552T72Ujh+tt71+HKyWmgWGVkrvJRXD7LuBdGvFuyeefPhqZLmPzObd9epc7668/ExfQ1z4cOp3XyAk3BZSpbqtfn8WU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1052735"/>
            <a:ext cx="5187950" cy="527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2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600" dirty="0"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8403</TotalTime>
  <Words>2321</Words>
  <Application>Microsoft Office PowerPoint</Application>
  <PresentationFormat>On-screen Show (4:3)</PresentationFormat>
  <Paragraphs>576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ESTUDIO ANALITICO DE LA COMPATIBILIDAD E INTEGRACION DE LAS NORMAS ISO/IEC 31000 E ISO/IEC 27005 REFERENTE A RIESGOS EN LA SEGURIDAD DE LA INFORMACION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Jhoa</dc:creator>
  <cp:lastModifiedBy>Miriam Medina</cp:lastModifiedBy>
  <cp:revision>372</cp:revision>
  <dcterms:created xsi:type="dcterms:W3CDTF">2013-09-26T18:03:10Z</dcterms:created>
  <dcterms:modified xsi:type="dcterms:W3CDTF">2015-08-07T16:22:38Z</dcterms:modified>
</cp:coreProperties>
</file>