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323" r:id="rId3"/>
    <p:sldId id="286" r:id="rId4"/>
    <p:sldId id="257" r:id="rId5"/>
    <p:sldId id="258" r:id="rId6"/>
    <p:sldId id="259" r:id="rId7"/>
    <p:sldId id="260" r:id="rId8"/>
    <p:sldId id="261" r:id="rId9"/>
    <p:sldId id="322" r:id="rId10"/>
    <p:sldId id="287" r:id="rId11"/>
    <p:sldId id="298" r:id="rId12"/>
    <p:sldId id="285" r:id="rId13"/>
    <p:sldId id="289" r:id="rId14"/>
    <p:sldId id="291" r:id="rId15"/>
    <p:sldId id="290" r:id="rId16"/>
    <p:sldId id="294" r:id="rId17"/>
    <p:sldId id="293" r:id="rId18"/>
    <p:sldId id="295" r:id="rId19"/>
    <p:sldId id="296" r:id="rId20"/>
    <p:sldId id="299" r:id="rId21"/>
    <p:sldId id="325" r:id="rId22"/>
    <p:sldId id="288" r:id="rId23"/>
    <p:sldId id="267" r:id="rId24"/>
    <p:sldId id="268" r:id="rId25"/>
    <p:sldId id="278" r:id="rId26"/>
    <p:sldId id="279" r:id="rId27"/>
    <p:sldId id="280" r:id="rId28"/>
    <p:sldId id="282" r:id="rId29"/>
    <p:sldId id="319" r:id="rId30"/>
    <p:sldId id="320" r:id="rId31"/>
    <p:sldId id="326" r:id="rId32"/>
    <p:sldId id="300" r:id="rId33"/>
    <p:sldId id="283" r:id="rId34"/>
    <p:sldId id="301" r:id="rId35"/>
    <p:sldId id="318" r:id="rId36"/>
    <p:sldId id="324" r:id="rId37"/>
    <p:sldId id="303" r:id="rId38"/>
    <p:sldId id="328" r:id="rId39"/>
    <p:sldId id="304" r:id="rId40"/>
    <p:sldId id="310" r:id="rId41"/>
    <p:sldId id="317" r:id="rId42"/>
    <p:sldId id="311" r:id="rId43"/>
    <p:sldId id="327" r:id="rId44"/>
    <p:sldId id="308" r:id="rId45"/>
    <p:sldId id="329" r:id="rId46"/>
    <p:sldId id="307" r:id="rId47"/>
    <p:sldId id="309"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mplementacion" initials="I" lastIdx="4" clrIdx="0">
    <p:extLst>
      <p:ext uri="{19B8F6BF-5375-455C-9EA6-DF929625EA0E}">
        <p15:presenceInfo xmlns:p15="http://schemas.microsoft.com/office/powerpoint/2012/main" userId="Implementaci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1" d="100"/>
          <a:sy n="71" d="100"/>
        </p:scale>
        <p:origin x="1272"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5-27T15:31:13.924" idx="2">
    <p:pos x="146" y="146"/>
    <p:text>COLOCAR CONTROLLER</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05-27T15:32:32.100" idx="4">
    <p:pos x="5556" y="897"/>
    <p:text>MEJORAR LA VISIBILIDAD DE LOS AP</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BDF4EB-B2E1-4D00-8B61-52C569C530FF}" type="datetimeFigureOut">
              <a:rPr lang="en-US" smtClean="0"/>
              <a:t>6/24/2015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DA2A8C-A594-404C-AA9E-0F79B0012481}" type="slidenum">
              <a:rPr lang="en-US" smtClean="0"/>
              <a:t>‹Nº›</a:t>
            </a:fld>
            <a:endParaRPr lang="en-US"/>
          </a:p>
        </p:txBody>
      </p:sp>
    </p:spTree>
    <p:extLst>
      <p:ext uri="{BB962C8B-B14F-4D97-AF65-F5344CB8AC3E}">
        <p14:creationId xmlns:p14="http://schemas.microsoft.com/office/powerpoint/2010/main" val="1569042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a:lstStyle/>
          <a:p>
            <a:endParaRPr lang="es-ES_tradnl" dirty="0" smtClean="0">
              <a:ea typeface="ＭＳ Ｐゴシック" charset="-128"/>
            </a:endParaRPr>
          </a:p>
        </p:txBody>
      </p:sp>
    </p:spTree>
    <p:extLst>
      <p:ext uri="{BB962C8B-B14F-4D97-AF65-F5344CB8AC3E}">
        <p14:creationId xmlns:p14="http://schemas.microsoft.com/office/powerpoint/2010/main" val="341468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a:lstStyle/>
          <a:p>
            <a:endParaRPr lang="es-ES_tradnl" dirty="0" smtClean="0">
              <a:ea typeface="ＭＳ Ｐゴシック" charset="-128"/>
            </a:endParaRPr>
          </a:p>
        </p:txBody>
      </p:sp>
    </p:spTree>
    <p:extLst>
      <p:ext uri="{BB962C8B-B14F-4D97-AF65-F5344CB8AC3E}">
        <p14:creationId xmlns:p14="http://schemas.microsoft.com/office/powerpoint/2010/main" val="971914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a:lstStyle/>
          <a:p>
            <a:endParaRPr lang="es-ES_tradnl" dirty="0" smtClean="0">
              <a:ea typeface="ＭＳ Ｐゴシック" charset="-128"/>
            </a:endParaRPr>
          </a:p>
        </p:txBody>
      </p:sp>
    </p:spTree>
    <p:extLst>
      <p:ext uri="{BB962C8B-B14F-4D97-AF65-F5344CB8AC3E}">
        <p14:creationId xmlns:p14="http://schemas.microsoft.com/office/powerpoint/2010/main" val="4256474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a:lstStyle/>
          <a:p>
            <a:endParaRPr lang="es-ES_tradnl" dirty="0" smtClean="0">
              <a:ea typeface="ＭＳ Ｐゴシック" charset="-128"/>
            </a:endParaRPr>
          </a:p>
        </p:txBody>
      </p:sp>
    </p:spTree>
    <p:extLst>
      <p:ext uri="{BB962C8B-B14F-4D97-AF65-F5344CB8AC3E}">
        <p14:creationId xmlns:p14="http://schemas.microsoft.com/office/powerpoint/2010/main" val="3646581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a:lstStyle/>
          <a:p>
            <a:endParaRPr lang="es-ES_tradnl" dirty="0" smtClean="0">
              <a:ea typeface="ＭＳ Ｐゴシック" charset="-128"/>
            </a:endParaRPr>
          </a:p>
        </p:txBody>
      </p:sp>
    </p:spTree>
    <p:extLst>
      <p:ext uri="{BB962C8B-B14F-4D97-AF65-F5344CB8AC3E}">
        <p14:creationId xmlns:p14="http://schemas.microsoft.com/office/powerpoint/2010/main" val="2492770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a:lstStyle/>
          <a:p>
            <a:endParaRPr lang="es-ES_tradnl" dirty="0" smtClean="0">
              <a:ea typeface="ＭＳ Ｐゴシック" charset="-128"/>
            </a:endParaRPr>
          </a:p>
        </p:txBody>
      </p:sp>
    </p:spTree>
    <p:extLst>
      <p:ext uri="{BB962C8B-B14F-4D97-AF65-F5344CB8AC3E}">
        <p14:creationId xmlns:p14="http://schemas.microsoft.com/office/powerpoint/2010/main" val="3050697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a:lstStyle/>
          <a:p>
            <a:endParaRPr lang="es-ES_tradnl" dirty="0" smtClean="0">
              <a:ea typeface="ＭＳ Ｐゴシック" charset="-128"/>
            </a:endParaRPr>
          </a:p>
        </p:txBody>
      </p:sp>
    </p:spTree>
    <p:extLst>
      <p:ext uri="{BB962C8B-B14F-4D97-AF65-F5344CB8AC3E}">
        <p14:creationId xmlns:p14="http://schemas.microsoft.com/office/powerpoint/2010/main" val="2214767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a:lstStyle/>
          <a:p>
            <a:endParaRPr lang="es-ES_tradnl" dirty="0" smtClean="0">
              <a:ea typeface="ＭＳ Ｐゴシック" charset="-128"/>
            </a:endParaRPr>
          </a:p>
        </p:txBody>
      </p:sp>
    </p:spTree>
    <p:extLst>
      <p:ext uri="{BB962C8B-B14F-4D97-AF65-F5344CB8AC3E}">
        <p14:creationId xmlns:p14="http://schemas.microsoft.com/office/powerpoint/2010/main" val="1445125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a:lstStyle/>
          <a:p>
            <a:endParaRPr lang="es-ES_tradnl" dirty="0" smtClean="0">
              <a:ea typeface="ＭＳ Ｐゴシック" charset="-128"/>
            </a:endParaRPr>
          </a:p>
        </p:txBody>
      </p:sp>
    </p:spTree>
    <p:extLst>
      <p:ext uri="{BB962C8B-B14F-4D97-AF65-F5344CB8AC3E}">
        <p14:creationId xmlns:p14="http://schemas.microsoft.com/office/powerpoint/2010/main" val="2972322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a:lstStyle/>
          <a:p>
            <a:endParaRPr lang="es-ES_tradnl" dirty="0" smtClean="0">
              <a:ea typeface="ＭＳ Ｐゴシック" charset="-128"/>
            </a:endParaRPr>
          </a:p>
        </p:txBody>
      </p:sp>
    </p:spTree>
    <p:extLst>
      <p:ext uri="{BB962C8B-B14F-4D97-AF65-F5344CB8AC3E}">
        <p14:creationId xmlns:p14="http://schemas.microsoft.com/office/powerpoint/2010/main" val="3683298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3814A77-319A-4477-9C4D-7B5953035AD8}" type="datetimeFigureOut">
              <a:rPr lang="en-US" smtClean="0"/>
              <a:t>6/24/2015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D7DD92D-D054-49FA-869F-A2FDA99D9123}" type="slidenum">
              <a:rPr lang="en-US" smtClean="0"/>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814A77-319A-4477-9C4D-7B5953035AD8}" type="datetimeFigureOut">
              <a:rPr lang="en-US" smtClean="0"/>
              <a:t>6/24/2015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D7DD92D-D054-49FA-869F-A2FDA99D9123}"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814A77-319A-4477-9C4D-7B5953035AD8}" type="datetimeFigureOut">
              <a:rPr lang="en-US" smtClean="0"/>
              <a:t>6/24/2015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D7DD92D-D054-49FA-869F-A2FDA99D9123}"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814A77-319A-4477-9C4D-7B5953035AD8}" type="datetimeFigureOut">
              <a:rPr lang="en-US" smtClean="0"/>
              <a:t>6/24/2015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D7DD92D-D054-49FA-869F-A2FDA99D9123}" type="slidenum">
              <a:rPr lang="en-US" smtClean="0"/>
              <a:t>‹Nº›</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3814A77-319A-4477-9C4D-7B5953035AD8}" type="datetimeFigureOut">
              <a:rPr lang="en-US" smtClean="0"/>
              <a:t>6/24/2015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D7DD92D-D054-49FA-869F-A2FDA99D9123}" type="slidenum">
              <a:rPr lang="en-US" smtClean="0"/>
              <a:t>‹Nº›</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3814A77-319A-4477-9C4D-7B5953035AD8}" type="datetimeFigureOut">
              <a:rPr lang="en-US" smtClean="0"/>
              <a:t>6/24/2015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D7DD92D-D054-49FA-869F-A2FDA99D9123}" type="slidenum">
              <a:rPr lang="en-US" smtClean="0"/>
              <a:t>‹Nº›</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3814A77-319A-4477-9C4D-7B5953035AD8}" type="datetimeFigureOut">
              <a:rPr lang="en-US" smtClean="0"/>
              <a:t>6/24/2015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D7DD92D-D054-49FA-869F-A2FDA99D9123}" type="slidenum">
              <a:rPr lang="en-US" smtClean="0"/>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3814A77-319A-4477-9C4D-7B5953035AD8}" type="datetimeFigureOut">
              <a:rPr lang="en-US" smtClean="0"/>
              <a:t>6/24/2015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D7DD92D-D054-49FA-869F-A2FDA99D9123}" type="slidenum">
              <a:rPr lang="en-US" smtClean="0"/>
              <a:t>‹Nº›</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3814A77-319A-4477-9C4D-7B5953035AD8}" type="datetimeFigureOut">
              <a:rPr lang="en-US" smtClean="0"/>
              <a:t>6/24/2015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D7DD92D-D054-49FA-869F-A2FDA99D9123}"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3814A77-319A-4477-9C4D-7B5953035AD8}" type="datetimeFigureOut">
              <a:rPr lang="en-US" smtClean="0"/>
              <a:t>6/24/2015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D7DD92D-D054-49FA-869F-A2FDA99D9123}" type="slidenum">
              <a:rPr lang="en-US" smtClean="0"/>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3814A77-319A-4477-9C4D-7B5953035AD8}" type="datetimeFigureOut">
              <a:rPr lang="en-US" smtClean="0"/>
              <a:t>6/24/2015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D7DD92D-D054-49FA-869F-A2FDA99D9123}" type="slidenum">
              <a:rPr lang="en-US" smtClean="0"/>
              <a:t>‹Nº›</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3814A77-319A-4477-9C4D-7B5953035AD8}" type="datetimeFigureOut">
              <a:rPr lang="en-US" smtClean="0"/>
              <a:t>6/24/2015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D7DD92D-D054-49FA-869F-A2FDA99D9123}"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Tabulacion%20de%20las%20ecuestas.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emf"/><Relationship Id="rId5" Type="http://schemas.openxmlformats.org/officeDocument/2006/relationships/oleObject" Target="../embeddings/oleObject5.bin"/><Relationship Id="rId4" Type="http://schemas.openxmlformats.org/officeDocument/2006/relationships/image" Target="../media/image14.emf"/></Relationships>
</file>

<file path=ppt/slides/_rels/slide3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571612"/>
            <a:ext cx="8243918" cy="2439379"/>
          </a:xfrm>
        </p:spPr>
        <p:txBody>
          <a:bodyPr>
            <a:noAutofit/>
          </a:bodyPr>
          <a:lstStyle/>
          <a:p>
            <a:pPr algn="just"/>
            <a:r>
              <a:rPr lang="es-EC" sz="3600" dirty="0" smtClean="0"/>
              <a:t>Estudio para la implementación de redes dinámicas aplicadas en la red de datos de PETROECUADOR, caso de estudio en el edificio ALPALLANA</a:t>
            </a:r>
            <a:endParaRPr lang="en-US" sz="3600" dirty="0"/>
          </a:p>
        </p:txBody>
      </p:sp>
      <p:sp>
        <p:nvSpPr>
          <p:cNvPr id="3" name="Subtitle 2"/>
          <p:cNvSpPr>
            <a:spLocks noGrp="1"/>
          </p:cNvSpPr>
          <p:nvPr>
            <p:ph type="subTitle" idx="1"/>
          </p:nvPr>
        </p:nvSpPr>
        <p:spPr>
          <a:xfrm>
            <a:off x="1185866" y="4193598"/>
            <a:ext cx="7772400" cy="531773"/>
          </a:xfrm>
        </p:spPr>
        <p:txBody>
          <a:bodyPr/>
          <a:lstStyle/>
          <a:p>
            <a:r>
              <a:rPr lang="es-MX" dirty="0" smtClean="0"/>
              <a:t>Sangolquí, Mayo 2015</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3"/>
          <p:cNvSpPr>
            <a:spLocks/>
          </p:cNvSpPr>
          <p:nvPr/>
        </p:nvSpPr>
        <p:spPr bwMode="auto">
          <a:xfrm>
            <a:off x="520701" y="2481550"/>
            <a:ext cx="8409017" cy="1371600"/>
          </a:xfrm>
          <a:prstGeom prst="rect">
            <a:avLst/>
          </a:prstGeom>
          <a:noFill/>
          <a:ln w="9525">
            <a:noFill/>
            <a:miter lim="800000"/>
            <a:headEnd/>
            <a:tailEnd/>
          </a:ln>
        </p:spPr>
        <p:txBody>
          <a:bodyPr lIns="38100" tIns="38100" rIns="38100" bIns="38100"/>
          <a:lstStyle/>
          <a:p>
            <a:pPr algn="l"/>
            <a:r>
              <a:rPr lang="es-ES_tradnl" sz="6000" u="none" dirty="0" smtClean="0">
                <a:solidFill>
                  <a:schemeClr val="accent5">
                    <a:lumMod val="50000"/>
                  </a:schemeClr>
                </a:solidFill>
                <a:effectLst>
                  <a:outerShdw blurRad="38100" dist="38100" dir="2700000" algn="tl">
                    <a:srgbClr val="000000">
                      <a:alpha val="43137"/>
                    </a:srgbClr>
                  </a:outerShdw>
                </a:effectLst>
                <a:ea typeface="ＭＳ Ｐゴシック" charset="-128"/>
                <a:sym typeface="Telefonica Text" pitchFamily="2" charset="0"/>
              </a:rPr>
              <a:t>Marco Teórico</a:t>
            </a:r>
            <a:endParaRPr lang="es-ES_tradnl" sz="6000" u="none" dirty="0">
              <a:solidFill>
                <a:schemeClr val="accent5">
                  <a:lumMod val="50000"/>
                </a:schemeClr>
              </a:solidFill>
              <a:effectLst>
                <a:outerShdw blurRad="38100" dist="38100" dir="2700000" algn="tl">
                  <a:srgbClr val="000000">
                    <a:alpha val="43137"/>
                  </a:srgbClr>
                </a:outerShdw>
              </a:effectLst>
              <a:ea typeface="ＭＳ Ｐゴシック" charset="-128"/>
              <a:sym typeface="Telefonica Text" pitchFamily="2" charset="0"/>
            </a:endParaRPr>
          </a:p>
        </p:txBody>
      </p:sp>
      <p:sp>
        <p:nvSpPr>
          <p:cNvPr id="35842" name="Rectangle 2"/>
          <p:cNvSpPr>
            <a:spLocks/>
          </p:cNvSpPr>
          <p:nvPr/>
        </p:nvSpPr>
        <p:spPr bwMode="auto">
          <a:xfrm>
            <a:off x="430213" y="357166"/>
            <a:ext cx="3314700" cy="2284413"/>
          </a:xfrm>
          <a:prstGeom prst="rect">
            <a:avLst/>
          </a:prstGeom>
          <a:noFill/>
          <a:ln w="9525">
            <a:noFill/>
            <a:miter lim="800000"/>
            <a:headEnd/>
            <a:tailEnd/>
          </a:ln>
        </p:spPr>
        <p:txBody>
          <a:bodyPr lIns="38100" tIns="38100" rIns="38100" bIns="38100" anchor="ctr"/>
          <a:lstStyle/>
          <a:p>
            <a:pPr algn="l"/>
            <a:r>
              <a:rPr lang="es-ES_tradnl" sz="13900" u="none" dirty="0" smtClean="0">
                <a:solidFill>
                  <a:schemeClr val="tx2"/>
                </a:solidFill>
                <a:ea typeface="ＭＳ Ｐゴシック" charset="-128"/>
                <a:sym typeface="Telefonica Headline Light" pitchFamily="2" charset="0"/>
              </a:rPr>
              <a:t>02</a:t>
            </a:r>
            <a:endParaRPr lang="es-ES_tradnl" sz="13900" u="none" dirty="0">
              <a:solidFill>
                <a:schemeClr val="tx2"/>
              </a:solidFill>
              <a:ea typeface="ＭＳ Ｐゴシック" charset="-128"/>
              <a:sym typeface="Telefonica Headline Light" pitchFamily="2"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769361"/>
            <a:ext cx="3421614" cy="3531847"/>
          </a:xfrm>
        </p:spPr>
        <p:txBody>
          <a:bodyPr>
            <a:normAutofit fontScale="62500" lnSpcReduction="20000"/>
          </a:bodyPr>
          <a:lstStyle/>
          <a:p>
            <a:pPr algn="just"/>
            <a:r>
              <a:rPr lang="es-ES" b="1" dirty="0" smtClean="0"/>
              <a:t>El modelo jerárquico de 3 capas </a:t>
            </a:r>
            <a:r>
              <a:rPr lang="es-ES" dirty="0" smtClean="0"/>
              <a:t> </a:t>
            </a:r>
          </a:p>
          <a:p>
            <a:pPr lvl="1" algn="just"/>
            <a:endParaRPr lang="es-ES" b="1" dirty="0" smtClean="0"/>
          </a:p>
          <a:p>
            <a:pPr lvl="1" algn="just"/>
            <a:r>
              <a:rPr lang="es-ES" b="1" dirty="0" smtClean="0"/>
              <a:t>Capa de Acceso: e</a:t>
            </a:r>
            <a:r>
              <a:rPr lang="es-ES" dirty="0" smtClean="0"/>
              <a:t>s el punto en el que cada usuario se conecta a la red. </a:t>
            </a:r>
          </a:p>
          <a:p>
            <a:pPr lvl="1" algn="just"/>
            <a:endParaRPr lang="es-ES" b="1" dirty="0" smtClean="0"/>
          </a:p>
          <a:p>
            <a:pPr lvl="1" algn="just"/>
            <a:r>
              <a:rPr lang="es-ES" b="1" dirty="0" smtClean="0"/>
              <a:t>Capa de Distribución: </a:t>
            </a:r>
            <a:r>
              <a:rPr lang="es-ES" dirty="0" smtClean="0"/>
              <a:t>marca el punto medio entre la capa de acceso y los servicios principales de la red. </a:t>
            </a:r>
          </a:p>
          <a:p>
            <a:pPr lvl="1" algn="just"/>
            <a:endParaRPr lang="es-ES" b="1" dirty="0" smtClean="0"/>
          </a:p>
          <a:p>
            <a:pPr lvl="1" algn="just"/>
            <a:r>
              <a:rPr lang="es-ES" b="1" dirty="0" smtClean="0"/>
              <a:t>Capa de Núcleo Principal: </a:t>
            </a:r>
            <a:r>
              <a:rPr lang="es-ES" dirty="0" smtClean="0"/>
              <a:t>Se encarga de desviar el tráfico lo más rápidamente posible hacia los servicios apropiados.</a:t>
            </a:r>
            <a:endParaRPr lang="en-US" dirty="0"/>
          </a:p>
        </p:txBody>
      </p:sp>
      <p:sp>
        <p:nvSpPr>
          <p:cNvPr id="3" name="Title 2"/>
          <p:cNvSpPr>
            <a:spLocks noGrp="1"/>
          </p:cNvSpPr>
          <p:nvPr>
            <p:ph type="title"/>
          </p:nvPr>
        </p:nvSpPr>
        <p:spPr/>
        <p:txBody>
          <a:bodyPr/>
          <a:lstStyle/>
          <a:p>
            <a:r>
              <a:rPr lang="es-ES" dirty="0" smtClean="0"/>
              <a:t>Conmutador</a:t>
            </a:r>
            <a:endParaRPr lang="en-US" dirty="0"/>
          </a:p>
        </p:txBody>
      </p:sp>
      <p:pic>
        <p:nvPicPr>
          <p:cNvPr id="5" name="Imagen 4"/>
          <p:cNvPicPr>
            <a:picLocks noChangeAspect="1"/>
          </p:cNvPicPr>
          <p:nvPr/>
        </p:nvPicPr>
        <p:blipFill>
          <a:blip r:embed="rId2"/>
          <a:stretch>
            <a:fillRect/>
          </a:stretch>
        </p:blipFill>
        <p:spPr>
          <a:xfrm>
            <a:off x="4139952" y="1417638"/>
            <a:ext cx="4690864" cy="380107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18558"/>
            <a:ext cx="4402832" cy="3384376"/>
          </a:xfrm>
        </p:spPr>
        <p:txBody>
          <a:bodyPr>
            <a:normAutofit fontScale="92500"/>
          </a:bodyPr>
          <a:lstStyle/>
          <a:p>
            <a:pPr algn="just"/>
            <a:r>
              <a:rPr lang="es-EC" dirty="0" smtClean="0"/>
              <a:t>Red de área local virtual o LAN virtual, es una red de área local. </a:t>
            </a:r>
            <a:endParaRPr lang="en-US" dirty="0" smtClean="0"/>
          </a:p>
          <a:p>
            <a:pPr algn="just"/>
            <a:endParaRPr lang="en-US" dirty="0" smtClean="0"/>
          </a:p>
          <a:p>
            <a:pPr algn="just"/>
            <a:r>
              <a:rPr lang="es-EC" dirty="0" smtClean="0"/>
              <a:t>Las </a:t>
            </a:r>
            <a:r>
              <a:rPr lang="es-EC" dirty="0"/>
              <a:t>redes virtuales, es posible liberarse de las limitaciones de la arquitectura </a:t>
            </a:r>
            <a:r>
              <a:rPr lang="es-EC" dirty="0" smtClean="0"/>
              <a:t>física</a:t>
            </a:r>
            <a:endParaRPr lang="en-US" dirty="0"/>
          </a:p>
        </p:txBody>
      </p:sp>
      <p:sp>
        <p:nvSpPr>
          <p:cNvPr id="3" name="Title 2"/>
          <p:cNvSpPr>
            <a:spLocks noGrp="1"/>
          </p:cNvSpPr>
          <p:nvPr>
            <p:ph type="title"/>
          </p:nvPr>
        </p:nvSpPr>
        <p:spPr>
          <a:xfrm>
            <a:off x="457200" y="274638"/>
            <a:ext cx="2458616" cy="1143000"/>
          </a:xfrm>
        </p:spPr>
        <p:txBody>
          <a:bodyPr vert="horz" rtlCol="0" anchor="ctr">
            <a:normAutofit/>
            <a:scene3d>
              <a:camera prst="orthographicFront"/>
              <a:lightRig rig="soft" dir="t"/>
            </a:scene3d>
            <a:sp3d prstMaterial="softEdge">
              <a:bevelT w="25400" h="25400"/>
            </a:sp3d>
          </a:bodyPr>
          <a:lstStyle/>
          <a:p>
            <a:pPr lvl="1" algn="l" rtl="0">
              <a:spcBef>
                <a:spcPct val="0"/>
              </a:spcBef>
            </a:pPr>
            <a:r>
              <a:rPr lang="es-MX" sz="4100" b="1" kern="1200" dirty="0" err="1" smtClean="0">
                <a:solidFill>
                  <a:schemeClr val="tx2"/>
                </a:solidFill>
                <a:effectLst>
                  <a:outerShdw blurRad="31750" dist="25400" dir="5400000" algn="tl" rotWithShape="0">
                    <a:srgbClr val="000000">
                      <a:alpha val="25000"/>
                    </a:srgbClr>
                  </a:outerShdw>
                </a:effectLst>
                <a:latin typeface="+mj-lt"/>
                <a:ea typeface="+mj-ea"/>
                <a:cs typeface="+mj-cs"/>
              </a:rPr>
              <a:t>VLAN’s</a:t>
            </a:r>
            <a:endParaRPr lang="en-US" sz="4100" b="1" kern="1200" dirty="0">
              <a:solidFill>
                <a:schemeClr val="tx2"/>
              </a:solidFill>
              <a:effectLst>
                <a:outerShdw blurRad="31750" dist="25400" dir="5400000" algn="tl" rotWithShape="0">
                  <a:srgbClr val="000000">
                    <a:alpha val="25000"/>
                  </a:srgbClr>
                </a:outerShdw>
              </a:effectLst>
              <a:latin typeface="+mj-lt"/>
              <a:ea typeface="+mj-ea"/>
              <a:cs typeface="+mj-cs"/>
            </a:endParaRPr>
          </a:p>
        </p:txBody>
      </p:sp>
      <p:pic>
        <p:nvPicPr>
          <p:cNvPr id="4" name="Imagen 3"/>
          <p:cNvPicPr>
            <a:picLocks noChangeAspect="1"/>
          </p:cNvPicPr>
          <p:nvPr/>
        </p:nvPicPr>
        <p:blipFill>
          <a:blip r:embed="rId2"/>
          <a:stretch>
            <a:fillRect/>
          </a:stretch>
        </p:blipFill>
        <p:spPr>
          <a:xfrm>
            <a:off x="5019675" y="1681934"/>
            <a:ext cx="3667125" cy="385762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011567"/>
          </a:xfrm>
        </p:spPr>
        <p:txBody>
          <a:bodyPr>
            <a:normAutofit/>
          </a:bodyPr>
          <a:lstStyle/>
          <a:p>
            <a:pPr marL="109728" indent="0" algn="just">
              <a:buNone/>
            </a:pPr>
            <a:r>
              <a:rPr lang="es-EC" dirty="0" smtClean="0"/>
              <a:t>Son VLAN basadas en la dirección MAC de las tarjetas de comunicación</a:t>
            </a:r>
          </a:p>
          <a:p>
            <a:pPr marL="109728" indent="0" algn="just">
              <a:buNone/>
            </a:pPr>
            <a:endParaRPr lang="es-EC" dirty="0" smtClean="0"/>
          </a:p>
          <a:p>
            <a:pPr marL="109728" indent="0" algn="just">
              <a:buNone/>
            </a:pPr>
            <a:endParaRPr lang="es-EC" dirty="0" smtClean="0"/>
          </a:p>
          <a:p>
            <a:pPr algn="just"/>
            <a:endParaRPr lang="es-ES" b="1" dirty="0" smtClean="0"/>
          </a:p>
          <a:p>
            <a:pPr algn="just"/>
            <a:endParaRPr lang="en-US" dirty="0" smtClean="0"/>
          </a:p>
        </p:txBody>
      </p:sp>
      <p:sp>
        <p:nvSpPr>
          <p:cNvPr id="3" name="Title 2"/>
          <p:cNvSpPr>
            <a:spLocks noGrp="1"/>
          </p:cNvSpPr>
          <p:nvPr>
            <p:ph type="title"/>
          </p:nvPr>
        </p:nvSpPr>
        <p:spPr/>
        <p:txBody>
          <a:bodyPr vert="horz" rtlCol="0" anchor="ctr">
            <a:normAutofit/>
            <a:scene3d>
              <a:camera prst="orthographicFront"/>
              <a:lightRig rig="soft" dir="t"/>
            </a:scene3d>
            <a:sp3d prstMaterial="softEdge">
              <a:bevelT w="25400" h="25400"/>
            </a:sp3d>
          </a:bodyPr>
          <a:lstStyle/>
          <a:p>
            <a:pPr lvl="1" algn="l" rtl="0">
              <a:spcBef>
                <a:spcPct val="0"/>
              </a:spcBef>
            </a:pPr>
            <a:r>
              <a:rPr lang="es-MX" sz="4100" b="1" kern="1200" dirty="0">
                <a:solidFill>
                  <a:schemeClr val="tx2"/>
                </a:solidFill>
                <a:effectLst>
                  <a:outerShdw blurRad="31750" dist="25400" dir="5400000" algn="tl" rotWithShape="0">
                    <a:srgbClr val="000000">
                      <a:alpha val="25000"/>
                    </a:srgbClr>
                  </a:outerShdw>
                </a:effectLst>
                <a:latin typeface="+mj-lt"/>
                <a:ea typeface="+mj-ea"/>
                <a:cs typeface="+mj-cs"/>
              </a:rPr>
              <a:t>DVLAN (VLAN’s Dinámicas)</a:t>
            </a:r>
            <a:endParaRPr lang="en-US" sz="4100" b="1" kern="1200" dirty="0">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4" name="CuadroTexto 3"/>
          <p:cNvSpPr txBox="1"/>
          <p:nvPr/>
        </p:nvSpPr>
        <p:spPr>
          <a:xfrm>
            <a:off x="518864" y="2920876"/>
            <a:ext cx="3538736" cy="2308324"/>
          </a:xfrm>
          <a:prstGeom prst="rect">
            <a:avLst/>
          </a:prstGeom>
          <a:noFill/>
        </p:spPr>
        <p:txBody>
          <a:bodyPr wrap="square" rtlCol="0">
            <a:spAutoFit/>
          </a:bodyPr>
          <a:lstStyle/>
          <a:p>
            <a:pPr algn="just"/>
            <a:r>
              <a:rPr lang="es-ES" b="1" dirty="0"/>
              <a:t>Ventajas:</a:t>
            </a:r>
            <a:endParaRPr lang="en-US" dirty="0"/>
          </a:p>
          <a:p>
            <a:pPr lvl="0" algn="just"/>
            <a:endParaRPr lang="es-ES" dirty="0"/>
          </a:p>
          <a:p>
            <a:pPr lvl="1" algn="just"/>
            <a:r>
              <a:rPr lang="es-ES" dirty="0"/>
              <a:t>Facilidad de </a:t>
            </a:r>
            <a:r>
              <a:rPr lang="es-ES" dirty="0" smtClean="0"/>
              <a:t>movimientos</a:t>
            </a:r>
          </a:p>
          <a:p>
            <a:pPr lvl="1" algn="just"/>
            <a:endParaRPr lang="es-ES" dirty="0" smtClean="0"/>
          </a:p>
          <a:p>
            <a:pPr lvl="1" algn="just"/>
            <a:r>
              <a:rPr lang="es-ES" dirty="0" smtClean="0"/>
              <a:t>Se </a:t>
            </a:r>
            <a:r>
              <a:rPr lang="es-ES" dirty="0"/>
              <a:t>pueden tener varios miembros en múltiples </a:t>
            </a:r>
            <a:r>
              <a:rPr lang="es-ES" dirty="0" err="1"/>
              <a:t>VLAN’s</a:t>
            </a:r>
            <a:r>
              <a:rPr lang="es-ES" dirty="0"/>
              <a:t>. </a:t>
            </a:r>
            <a:endParaRPr lang="en-US" dirty="0"/>
          </a:p>
          <a:p>
            <a:endParaRPr lang="es-ES" dirty="0"/>
          </a:p>
        </p:txBody>
      </p:sp>
      <p:sp>
        <p:nvSpPr>
          <p:cNvPr id="5" name="CuadroTexto 4"/>
          <p:cNvSpPr txBox="1"/>
          <p:nvPr/>
        </p:nvSpPr>
        <p:spPr>
          <a:xfrm>
            <a:off x="4777680" y="2923513"/>
            <a:ext cx="3682752" cy="2031325"/>
          </a:xfrm>
          <a:prstGeom prst="rect">
            <a:avLst/>
          </a:prstGeom>
          <a:noFill/>
        </p:spPr>
        <p:txBody>
          <a:bodyPr wrap="square" rtlCol="0">
            <a:spAutoFit/>
          </a:bodyPr>
          <a:lstStyle/>
          <a:p>
            <a:pPr algn="just"/>
            <a:r>
              <a:rPr lang="es-ES" b="1" dirty="0"/>
              <a:t>Desventajas:</a:t>
            </a:r>
            <a:endParaRPr lang="en-US" dirty="0"/>
          </a:p>
          <a:p>
            <a:pPr lvl="0" algn="just"/>
            <a:endParaRPr lang="es-ES" dirty="0"/>
          </a:p>
          <a:p>
            <a:pPr lvl="1" algn="just"/>
            <a:r>
              <a:rPr lang="es-ES" dirty="0"/>
              <a:t>Problemas de rendimiento y control de </a:t>
            </a:r>
            <a:r>
              <a:rPr lang="es-ES" dirty="0" err="1" smtClean="0"/>
              <a:t>Broadcast</a:t>
            </a:r>
            <a:r>
              <a:rPr lang="es-ES" dirty="0" smtClean="0"/>
              <a:t>.</a:t>
            </a:r>
          </a:p>
          <a:p>
            <a:pPr lvl="1" algn="just"/>
            <a:endParaRPr lang="en-US" dirty="0"/>
          </a:p>
          <a:p>
            <a:pPr lvl="1" algn="just"/>
            <a:r>
              <a:rPr lang="es-ES" dirty="0"/>
              <a:t>Complejidad en la </a:t>
            </a:r>
            <a:r>
              <a:rPr lang="es-ES" dirty="0" smtClean="0"/>
              <a:t>administración.</a:t>
            </a:r>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916832"/>
            <a:ext cx="3312368" cy="1728192"/>
          </a:xfrm>
        </p:spPr>
        <p:txBody>
          <a:bodyPr>
            <a:normAutofit/>
          </a:bodyPr>
          <a:lstStyle/>
          <a:p>
            <a:pPr marL="0" lvl="1" indent="0" algn="ctr">
              <a:buNone/>
            </a:pPr>
            <a:r>
              <a:rPr lang="es-ES" b="1" dirty="0" smtClean="0"/>
              <a:t>Conmutador central:</a:t>
            </a:r>
            <a:r>
              <a:rPr lang="es-ES" dirty="0"/>
              <a:t> </a:t>
            </a:r>
            <a:r>
              <a:rPr lang="es-ES" dirty="0" smtClean="0"/>
              <a:t>Es el encargado de realizar la asignación dinámica de VLAN’s.</a:t>
            </a:r>
          </a:p>
          <a:p>
            <a:pPr lvl="1" algn="just"/>
            <a:endParaRPr lang="en-US" dirty="0" smtClean="0"/>
          </a:p>
          <a:p>
            <a:pPr algn="just"/>
            <a:endParaRPr lang="en-US" dirty="0"/>
          </a:p>
        </p:txBody>
      </p:sp>
      <p:sp>
        <p:nvSpPr>
          <p:cNvPr id="3" name="Title 2"/>
          <p:cNvSpPr>
            <a:spLocks noGrp="1"/>
          </p:cNvSpPr>
          <p:nvPr>
            <p:ph type="title"/>
          </p:nvPr>
        </p:nvSpPr>
        <p:spPr/>
        <p:txBody>
          <a:bodyPr vert="horz" rtlCol="0" anchor="ctr">
            <a:normAutofit fontScale="90000"/>
            <a:scene3d>
              <a:camera prst="orthographicFront"/>
              <a:lightRig rig="soft" dir="t"/>
            </a:scene3d>
            <a:sp3d prstMaterial="softEdge">
              <a:bevelT w="25400" h="25400"/>
            </a:sp3d>
          </a:bodyPr>
          <a:lstStyle/>
          <a:p>
            <a:pPr lvl="1" algn="l" rtl="0">
              <a:spcBef>
                <a:spcPct val="0"/>
              </a:spcBef>
            </a:pPr>
            <a:r>
              <a:rPr lang="es-MX" sz="4100" b="1" kern="1200" dirty="0" smtClean="0">
                <a:solidFill>
                  <a:schemeClr val="tx2"/>
                </a:solidFill>
                <a:effectLst>
                  <a:outerShdw blurRad="31750" dist="25400" dir="5400000" algn="tl" rotWithShape="0">
                    <a:srgbClr val="000000">
                      <a:alpha val="25000"/>
                    </a:srgbClr>
                  </a:outerShdw>
                </a:effectLst>
                <a:latin typeface="+mj-lt"/>
                <a:ea typeface="+mj-ea"/>
                <a:cs typeface="+mj-cs"/>
              </a:rPr>
              <a:t>Características de los Equipos para las DVLAN</a:t>
            </a:r>
            <a:endParaRPr lang="en-US" sz="4100" b="1" kern="1200" dirty="0">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4" name="Content Placeholder 1"/>
          <p:cNvSpPr txBox="1">
            <a:spLocks/>
          </p:cNvSpPr>
          <p:nvPr/>
        </p:nvSpPr>
        <p:spPr>
          <a:xfrm>
            <a:off x="1074440" y="3975921"/>
            <a:ext cx="7241976" cy="1181271"/>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93663" lvl="1" indent="0" algn="just">
              <a:buNone/>
            </a:pPr>
            <a:r>
              <a:rPr lang="es-ES" b="1" dirty="0" smtClean="0"/>
              <a:t>Servidor VMPS (VLAN </a:t>
            </a:r>
            <a:r>
              <a:rPr lang="es-ES" b="1" dirty="0" err="1" smtClean="0"/>
              <a:t>Membership</a:t>
            </a:r>
            <a:r>
              <a:rPr lang="es-ES" b="1" dirty="0" smtClean="0"/>
              <a:t> </a:t>
            </a:r>
            <a:r>
              <a:rPr lang="es-ES" b="1" dirty="0" err="1" smtClean="0"/>
              <a:t>Policy</a:t>
            </a:r>
            <a:r>
              <a:rPr lang="es-ES" b="1" dirty="0" smtClean="0"/>
              <a:t> Server): </a:t>
            </a:r>
            <a:r>
              <a:rPr lang="es-ES" dirty="0" smtClean="0"/>
              <a:t>Permite  asignar a un puerto una VLAN en forma dinámica basándose en la dirección MAC</a:t>
            </a:r>
            <a:endParaRPr lang="en-US" dirty="0"/>
          </a:p>
        </p:txBody>
      </p:sp>
      <p:sp>
        <p:nvSpPr>
          <p:cNvPr id="5" name="Content Placeholder 1"/>
          <p:cNvSpPr txBox="1">
            <a:spLocks/>
          </p:cNvSpPr>
          <p:nvPr/>
        </p:nvSpPr>
        <p:spPr>
          <a:xfrm>
            <a:off x="4067944" y="1988840"/>
            <a:ext cx="4396736" cy="1440160"/>
          </a:xfrm>
          <a:prstGeom prst="rect">
            <a:avLst/>
          </a:prstGeom>
        </p:spPr>
        <p:txBody>
          <a:bodyPr vert="horz">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lvl="1" indent="0" algn="just">
              <a:buNone/>
            </a:pPr>
            <a:r>
              <a:rPr lang="es-ES" b="1" dirty="0"/>
              <a:t>Servidor TFTP: </a:t>
            </a:r>
            <a:r>
              <a:rPr lang="es-ES" dirty="0"/>
              <a:t>Almacena </a:t>
            </a:r>
            <a:r>
              <a:rPr lang="es-ES" dirty="0" smtClean="0"/>
              <a:t>un archivo plano necesario </a:t>
            </a:r>
            <a:r>
              <a:rPr lang="es-ES" dirty="0"/>
              <a:t>para la asignación dinámica de </a:t>
            </a:r>
            <a:r>
              <a:rPr lang="es-ES" dirty="0" err="1"/>
              <a:t>VLAN’s</a:t>
            </a:r>
            <a:r>
              <a:rPr lang="es-ES" dirty="0"/>
              <a:t>.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97352"/>
            <a:ext cx="3538736" cy="3531848"/>
          </a:xfrm>
        </p:spPr>
        <p:txBody>
          <a:bodyPr>
            <a:normAutofit fontScale="62500" lnSpcReduction="20000"/>
          </a:bodyPr>
          <a:lstStyle/>
          <a:p>
            <a:pPr marL="0" lvl="1" indent="0" algn="just">
              <a:buNone/>
            </a:pPr>
            <a:r>
              <a:rPr lang="es-ES" b="1" dirty="0" smtClean="0"/>
              <a:t>Para que se asigne dinámicamente una VLAN a un host, este se conecta a la red y ejecuta los siguientes pasos:</a:t>
            </a:r>
          </a:p>
          <a:p>
            <a:pPr marL="228600" lvl="1" algn="just"/>
            <a:endParaRPr lang="en-US" dirty="0" smtClean="0"/>
          </a:p>
          <a:p>
            <a:pPr marL="0" lvl="2" indent="0" algn="just">
              <a:buNone/>
            </a:pPr>
            <a:r>
              <a:rPr lang="es-ES" dirty="0" smtClean="0"/>
              <a:t>Envía petición para obtener una dirección IP.</a:t>
            </a:r>
          </a:p>
          <a:p>
            <a:pPr marL="0" lvl="2" indent="0" algn="just">
              <a:buNone/>
            </a:pPr>
            <a:endParaRPr lang="en-US" dirty="0" smtClean="0"/>
          </a:p>
          <a:p>
            <a:pPr marL="0" lvl="2" indent="0" algn="just">
              <a:buNone/>
            </a:pPr>
            <a:r>
              <a:rPr lang="es-ES" dirty="0" smtClean="0"/>
              <a:t>La dirección MAC del host es enviada al conmutador de acceso.</a:t>
            </a:r>
          </a:p>
          <a:p>
            <a:pPr marL="0" lvl="2" indent="0" algn="just">
              <a:buNone/>
            </a:pPr>
            <a:endParaRPr lang="en-US" dirty="0" smtClean="0"/>
          </a:p>
          <a:p>
            <a:pPr marL="0" lvl="2" indent="0" algn="just">
              <a:buNone/>
            </a:pPr>
            <a:r>
              <a:rPr lang="es-ES" dirty="0" smtClean="0"/>
              <a:t>El conmutador central ubica la dirección MAC</a:t>
            </a:r>
          </a:p>
          <a:p>
            <a:pPr marL="0" lvl="2" indent="0" algn="just">
              <a:buNone/>
            </a:pPr>
            <a:endParaRPr lang="en-US" dirty="0" smtClean="0"/>
          </a:p>
          <a:p>
            <a:pPr marL="0" lvl="2" indent="0" algn="just">
              <a:buNone/>
            </a:pPr>
            <a:r>
              <a:rPr lang="es-ES" dirty="0" smtClean="0"/>
              <a:t>El tráfico de la red continua, permitiendo que se complete la petición de la IP</a:t>
            </a:r>
            <a:endParaRPr lang="en-US" dirty="0"/>
          </a:p>
        </p:txBody>
      </p:sp>
      <p:sp>
        <p:nvSpPr>
          <p:cNvPr id="3" name="Title 2"/>
          <p:cNvSpPr>
            <a:spLocks noGrp="1"/>
          </p:cNvSpPr>
          <p:nvPr>
            <p:ph type="title"/>
          </p:nvPr>
        </p:nvSpPr>
        <p:spPr/>
        <p:txBody>
          <a:bodyPr vert="horz" rtlCol="0" anchor="ctr">
            <a:normAutofit/>
            <a:scene3d>
              <a:camera prst="orthographicFront"/>
              <a:lightRig rig="soft" dir="t"/>
            </a:scene3d>
            <a:sp3d prstMaterial="softEdge">
              <a:bevelT w="25400" h="25400"/>
            </a:sp3d>
          </a:bodyPr>
          <a:lstStyle/>
          <a:p>
            <a:pPr lvl="1" algn="l" rtl="0">
              <a:spcBef>
                <a:spcPct val="0"/>
              </a:spcBef>
            </a:pPr>
            <a:r>
              <a:rPr lang="es-MX" sz="4100" b="1" kern="1200" dirty="0" smtClean="0">
                <a:solidFill>
                  <a:schemeClr val="tx2"/>
                </a:solidFill>
                <a:effectLst>
                  <a:outerShdw blurRad="31750" dist="25400" dir="5400000" algn="tl" rotWithShape="0">
                    <a:srgbClr val="000000">
                      <a:alpha val="25000"/>
                    </a:srgbClr>
                  </a:outerShdw>
                </a:effectLst>
                <a:latin typeface="+mj-lt"/>
                <a:ea typeface="+mj-ea"/>
                <a:cs typeface="+mj-cs"/>
              </a:rPr>
              <a:t>Funcionamiento Técnico</a:t>
            </a:r>
            <a:endParaRPr lang="en-US" sz="4100" b="1" kern="1200" dirty="0">
              <a:solidFill>
                <a:schemeClr val="tx2"/>
              </a:solidFill>
              <a:effectLst>
                <a:outerShdw blurRad="31750" dist="25400" dir="5400000" algn="tl" rotWithShape="0">
                  <a:srgbClr val="000000">
                    <a:alpha val="25000"/>
                  </a:srgbClr>
                </a:outerShdw>
              </a:effectLst>
              <a:latin typeface="+mj-lt"/>
              <a:ea typeface="+mj-ea"/>
              <a:cs typeface="+mj-cs"/>
            </a:endParaRPr>
          </a:p>
        </p:txBody>
      </p:sp>
      <p:pic>
        <p:nvPicPr>
          <p:cNvPr id="4" name="Imagen 3"/>
          <p:cNvPicPr>
            <a:picLocks noChangeAspect="1"/>
          </p:cNvPicPr>
          <p:nvPr/>
        </p:nvPicPr>
        <p:blipFill>
          <a:blip r:embed="rId2"/>
          <a:stretch>
            <a:fillRect/>
          </a:stretch>
        </p:blipFill>
        <p:spPr>
          <a:xfrm>
            <a:off x="4262424" y="1988840"/>
            <a:ext cx="4630056" cy="34380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81923"/>
            <a:ext cx="3573502" cy="3963896"/>
          </a:xfrm>
        </p:spPr>
        <p:txBody>
          <a:bodyPr>
            <a:normAutofit fontScale="77500" lnSpcReduction="20000"/>
          </a:bodyPr>
          <a:lstStyle/>
          <a:p>
            <a:pPr marL="0" indent="0" algn="just">
              <a:buNone/>
            </a:pPr>
            <a:r>
              <a:rPr lang="es-MX" sz="2400" b="1" dirty="0" smtClean="0"/>
              <a:t>Características:</a:t>
            </a:r>
            <a:endParaRPr lang="en-US" sz="2400" b="1" dirty="0" smtClean="0"/>
          </a:p>
          <a:p>
            <a:pPr algn="just">
              <a:buNone/>
            </a:pPr>
            <a:r>
              <a:rPr lang="es-EC" sz="2800" b="1" dirty="0" smtClean="0"/>
              <a:t> </a:t>
            </a:r>
            <a:endParaRPr lang="en-US" sz="2800" dirty="0" smtClean="0"/>
          </a:p>
          <a:p>
            <a:pPr marL="82550" lvl="1" indent="-82550" algn="just"/>
            <a:r>
              <a:rPr lang="es-ES" sz="2400" dirty="0" smtClean="0"/>
              <a:t>El alcance de la señal dependerá de:</a:t>
            </a:r>
            <a:endParaRPr lang="en-US" sz="2400" dirty="0" smtClean="0"/>
          </a:p>
          <a:p>
            <a:pPr marL="620713" indent="-620713" algn="just">
              <a:buNone/>
            </a:pPr>
            <a:r>
              <a:rPr lang="es-ES" sz="2800" dirty="0" smtClean="0"/>
              <a:t> </a:t>
            </a:r>
            <a:endParaRPr lang="en-US" sz="2800" dirty="0" smtClean="0"/>
          </a:p>
          <a:p>
            <a:pPr marL="174625" lvl="2" indent="-174625" algn="just">
              <a:buClrTx/>
            </a:pPr>
            <a:r>
              <a:rPr lang="es-ES" sz="2200" dirty="0" smtClean="0"/>
              <a:t>La potencia del Punto de Acceso.</a:t>
            </a:r>
            <a:endParaRPr lang="en-US" sz="2200" dirty="0" smtClean="0"/>
          </a:p>
          <a:p>
            <a:pPr marL="176213" lvl="2" indent="-176213" algn="just">
              <a:buClrTx/>
            </a:pPr>
            <a:r>
              <a:rPr lang="es-ES" sz="2200" dirty="0" smtClean="0"/>
              <a:t>La potencia del accesorio o dispositivo por el que nos conectamos.</a:t>
            </a:r>
            <a:endParaRPr lang="en-US" sz="2200" dirty="0" smtClean="0"/>
          </a:p>
          <a:p>
            <a:pPr marL="176213" lvl="2" indent="-176213" algn="just">
              <a:buClrTx/>
            </a:pPr>
            <a:r>
              <a:rPr lang="es-ES" sz="2200" dirty="0" smtClean="0"/>
              <a:t>Los obstáculos que la señal tenga que atravesar (muros o metal).</a:t>
            </a:r>
            <a:endParaRPr lang="en-US" sz="2200" dirty="0" smtClean="0"/>
          </a:p>
          <a:p>
            <a:pPr marL="176213" lvl="2" indent="-176213" algn="just">
              <a:buClrTx/>
            </a:pPr>
            <a:r>
              <a:rPr lang="es-ES" sz="2200" dirty="0" smtClean="0"/>
              <a:t>Cuanto más lejos (linealmente) se quiera llegar. </a:t>
            </a:r>
            <a:endParaRPr lang="en-US" sz="2200" dirty="0" smtClean="0"/>
          </a:p>
          <a:p>
            <a:pPr algn="just"/>
            <a:endParaRPr lang="en-US" dirty="0"/>
          </a:p>
        </p:txBody>
      </p:sp>
      <p:sp>
        <p:nvSpPr>
          <p:cNvPr id="3" name="Title 2"/>
          <p:cNvSpPr>
            <a:spLocks noGrp="1"/>
          </p:cNvSpPr>
          <p:nvPr>
            <p:ph type="title"/>
          </p:nvPr>
        </p:nvSpPr>
        <p:spPr>
          <a:xfrm>
            <a:off x="179512" y="260648"/>
            <a:ext cx="8229600" cy="1143000"/>
          </a:xfrm>
        </p:spPr>
        <p:txBody>
          <a:bodyPr vert="horz" rtlCol="0" anchor="ctr">
            <a:normAutofit/>
            <a:scene3d>
              <a:camera prst="orthographicFront"/>
              <a:lightRig rig="soft" dir="t"/>
            </a:scene3d>
            <a:sp3d prstMaterial="softEdge">
              <a:bevelT w="25400" h="25400"/>
            </a:sp3d>
          </a:bodyPr>
          <a:lstStyle/>
          <a:p>
            <a:pPr lvl="1" algn="l" rtl="0">
              <a:spcBef>
                <a:spcPct val="0"/>
              </a:spcBef>
            </a:pPr>
            <a:r>
              <a:rPr lang="es-MX" sz="4400" b="1" kern="1200" dirty="0" smtClean="0">
                <a:solidFill>
                  <a:schemeClr val="tx2"/>
                </a:solidFill>
                <a:effectLst>
                  <a:outerShdw blurRad="31750" dist="25400" dir="5400000" algn="tl" rotWithShape="0">
                    <a:srgbClr val="000000">
                      <a:alpha val="25000"/>
                    </a:srgbClr>
                  </a:outerShdw>
                </a:effectLst>
                <a:latin typeface="+mj-lt"/>
                <a:ea typeface="+mj-ea"/>
                <a:cs typeface="+mj-cs"/>
              </a:rPr>
              <a:t>Red Inalámbrica</a:t>
            </a:r>
            <a:endParaRPr lang="en-US" sz="4400" b="1" kern="1200" dirty="0">
              <a:solidFill>
                <a:schemeClr val="tx2"/>
              </a:solidFill>
              <a:effectLst>
                <a:outerShdw blurRad="31750" dist="25400" dir="5400000" algn="tl" rotWithShape="0">
                  <a:srgbClr val="000000">
                    <a:alpha val="25000"/>
                  </a:srgbClr>
                </a:outerShdw>
              </a:effectLst>
              <a:latin typeface="+mj-lt"/>
              <a:ea typeface="+mj-ea"/>
              <a:cs typeface="+mj-cs"/>
            </a:endParaRPr>
          </a:p>
        </p:txBody>
      </p:sp>
      <p:pic>
        <p:nvPicPr>
          <p:cNvPr id="4" name="Imagen 3"/>
          <p:cNvPicPr>
            <a:picLocks noChangeAspect="1"/>
          </p:cNvPicPr>
          <p:nvPr/>
        </p:nvPicPr>
        <p:blipFill>
          <a:blip r:embed="rId2"/>
          <a:stretch>
            <a:fillRect/>
          </a:stretch>
        </p:blipFill>
        <p:spPr>
          <a:xfrm>
            <a:off x="4139952" y="1628204"/>
            <a:ext cx="4766024" cy="36009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s-ES" sz="2800" b="1" dirty="0" smtClean="0"/>
              <a:t>Tipos:</a:t>
            </a:r>
          </a:p>
          <a:p>
            <a:pPr lvl="1" algn="just"/>
            <a:endParaRPr lang="es-ES" sz="1000" dirty="0" smtClean="0"/>
          </a:p>
          <a:p>
            <a:pPr lvl="1" algn="just"/>
            <a:r>
              <a:rPr lang="es-ES" sz="2000" dirty="0" smtClean="0"/>
              <a:t>Según su cobertura, se pueden clasificar en diferentes tipos:</a:t>
            </a:r>
            <a:endParaRPr lang="en-US" sz="2000" dirty="0" smtClean="0"/>
          </a:p>
          <a:p>
            <a:pPr algn="just"/>
            <a:endParaRPr lang="en-US" dirty="0"/>
          </a:p>
        </p:txBody>
      </p:sp>
      <p:sp>
        <p:nvSpPr>
          <p:cNvPr id="3" name="Title 2"/>
          <p:cNvSpPr>
            <a:spLocks noGrp="1"/>
          </p:cNvSpPr>
          <p:nvPr>
            <p:ph type="title"/>
          </p:nvPr>
        </p:nvSpPr>
        <p:spPr/>
        <p:txBody>
          <a:bodyPr vert="horz" rtlCol="0" anchor="ctr">
            <a:normAutofit/>
            <a:scene3d>
              <a:camera prst="orthographicFront"/>
              <a:lightRig rig="soft" dir="t"/>
            </a:scene3d>
            <a:sp3d prstMaterial="softEdge">
              <a:bevelT w="25400" h="25400"/>
            </a:sp3d>
          </a:bodyPr>
          <a:lstStyle/>
          <a:p>
            <a:pPr lvl="1" algn="l" rtl="0">
              <a:spcBef>
                <a:spcPct val="0"/>
              </a:spcBef>
            </a:pPr>
            <a:r>
              <a:rPr lang="es-ES" sz="4400" b="1" kern="1200" dirty="0" smtClean="0">
                <a:solidFill>
                  <a:schemeClr val="tx2"/>
                </a:solidFill>
                <a:effectLst>
                  <a:outerShdw blurRad="31750" dist="25400" dir="5400000" algn="tl" rotWithShape="0">
                    <a:srgbClr val="000000">
                      <a:alpha val="25000"/>
                    </a:srgbClr>
                  </a:outerShdw>
                </a:effectLst>
                <a:latin typeface="+mj-lt"/>
                <a:ea typeface="+mj-ea"/>
                <a:cs typeface="+mj-cs"/>
              </a:rPr>
              <a:t>Redes </a:t>
            </a:r>
            <a:r>
              <a:rPr lang="es-ES" sz="4400" b="1" kern="1200" dirty="0">
                <a:solidFill>
                  <a:schemeClr val="tx2"/>
                </a:solidFill>
                <a:effectLst>
                  <a:outerShdw blurRad="31750" dist="25400" dir="5400000" algn="tl" rotWithShape="0">
                    <a:srgbClr val="000000">
                      <a:alpha val="25000"/>
                    </a:srgbClr>
                  </a:outerShdw>
                </a:effectLst>
                <a:latin typeface="+mj-lt"/>
                <a:ea typeface="+mj-ea"/>
                <a:cs typeface="+mj-cs"/>
              </a:rPr>
              <a:t>Inalámbricas</a:t>
            </a:r>
            <a:endParaRPr lang="en-US" sz="4400" b="1" kern="1200" dirty="0">
              <a:solidFill>
                <a:schemeClr val="tx2"/>
              </a:solidFill>
              <a:effectLst>
                <a:outerShdw blurRad="31750" dist="25400" dir="5400000" algn="tl" rotWithShape="0">
                  <a:srgbClr val="000000">
                    <a:alpha val="25000"/>
                  </a:srgbClr>
                </a:outerShdw>
              </a:effectLst>
              <a:latin typeface="+mj-lt"/>
              <a:ea typeface="+mj-ea"/>
              <a:cs typeface="+mj-cs"/>
            </a:endParaRPr>
          </a:p>
        </p:txBody>
      </p:sp>
      <p:pic>
        <p:nvPicPr>
          <p:cNvPr id="4" name="Imagen 761"/>
          <p:cNvPicPr/>
          <p:nvPr/>
        </p:nvPicPr>
        <p:blipFill>
          <a:blip r:embed="rId2"/>
          <a:srcRect/>
          <a:stretch>
            <a:fillRect/>
          </a:stretch>
        </p:blipFill>
        <p:spPr bwMode="auto">
          <a:xfrm>
            <a:off x="2143108" y="2928934"/>
            <a:ext cx="5072098" cy="328614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48064" y="4149080"/>
            <a:ext cx="3024336" cy="2235704"/>
          </a:xfrm>
        </p:spPr>
        <p:txBody>
          <a:bodyPr>
            <a:normAutofit/>
          </a:bodyPr>
          <a:lstStyle/>
          <a:p>
            <a:pPr marL="0" lvl="1" indent="0" algn="just">
              <a:buNone/>
            </a:pPr>
            <a:r>
              <a:rPr lang="es-EC" b="1" dirty="0" smtClean="0"/>
              <a:t>Desventajas:</a:t>
            </a:r>
            <a:endParaRPr lang="en-US" b="1" dirty="0" smtClean="0"/>
          </a:p>
          <a:p>
            <a:pPr algn="just"/>
            <a:endParaRPr lang="en-US" dirty="0" smtClean="0"/>
          </a:p>
          <a:p>
            <a:pPr marL="444500" lvl="2" indent="-342900" algn="just">
              <a:buClrTx/>
              <a:buFont typeface="Lucida Sans Unicode" panose="020B0602030504020204" pitchFamily="34" charset="0"/>
              <a:buChar char="•"/>
            </a:pPr>
            <a:r>
              <a:rPr lang="es-EC" dirty="0" smtClean="0"/>
              <a:t>Interferencias.</a:t>
            </a:r>
          </a:p>
          <a:p>
            <a:pPr marL="444500" lvl="2" indent="-342900" algn="just">
              <a:buClrTx/>
              <a:buFont typeface="Lucida Sans Unicode" panose="020B0602030504020204" pitchFamily="34" charset="0"/>
              <a:buChar char="•"/>
            </a:pPr>
            <a:r>
              <a:rPr lang="es-EC" dirty="0" smtClean="0"/>
              <a:t>Velocidad.</a:t>
            </a:r>
            <a:endParaRPr lang="en-US" dirty="0" smtClean="0"/>
          </a:p>
        </p:txBody>
      </p:sp>
      <p:sp>
        <p:nvSpPr>
          <p:cNvPr id="3" name="Title 2"/>
          <p:cNvSpPr>
            <a:spLocks noGrp="1"/>
          </p:cNvSpPr>
          <p:nvPr>
            <p:ph type="title"/>
          </p:nvPr>
        </p:nvSpPr>
        <p:spPr/>
        <p:txBody>
          <a:bodyPr>
            <a:normAutofit/>
          </a:bodyPr>
          <a:lstStyle/>
          <a:p>
            <a:r>
              <a:rPr lang="es-EC" dirty="0"/>
              <a:t>Ventajas y </a:t>
            </a:r>
            <a:r>
              <a:rPr lang="es-EC" dirty="0" smtClean="0"/>
              <a:t>Desventajas</a:t>
            </a:r>
            <a:endParaRPr lang="en-US" dirty="0"/>
          </a:p>
        </p:txBody>
      </p:sp>
      <p:sp>
        <p:nvSpPr>
          <p:cNvPr id="4" name="CuadroTexto 3"/>
          <p:cNvSpPr txBox="1"/>
          <p:nvPr/>
        </p:nvSpPr>
        <p:spPr>
          <a:xfrm>
            <a:off x="755576" y="1628800"/>
            <a:ext cx="6624736" cy="2031325"/>
          </a:xfrm>
          <a:prstGeom prst="rect">
            <a:avLst/>
          </a:prstGeom>
          <a:noFill/>
        </p:spPr>
        <p:txBody>
          <a:bodyPr wrap="square" rtlCol="0">
            <a:spAutoFit/>
          </a:bodyPr>
          <a:lstStyle/>
          <a:p>
            <a:pPr marL="174625" lvl="1" indent="-174625" algn="just"/>
            <a:r>
              <a:rPr lang="es-EC" b="1" dirty="0"/>
              <a:t>Ventajas :</a:t>
            </a:r>
            <a:endParaRPr lang="en-US" b="1" dirty="0"/>
          </a:p>
          <a:p>
            <a:pPr marL="174625" algn="just"/>
            <a:endParaRPr lang="en-US" dirty="0"/>
          </a:p>
          <a:p>
            <a:pPr marL="460375" lvl="2" indent="-285750" algn="just">
              <a:buFont typeface="Arial" panose="020B0604020202020204" pitchFamily="34" charset="0"/>
              <a:buChar char="•"/>
            </a:pPr>
            <a:r>
              <a:rPr lang="es-EC" dirty="0"/>
              <a:t>Instalación simple.</a:t>
            </a:r>
            <a:endParaRPr lang="en-US" dirty="0"/>
          </a:p>
          <a:p>
            <a:pPr marL="460375" lvl="2" indent="-285750" algn="just">
              <a:buFont typeface="Arial" panose="020B0604020202020204" pitchFamily="34" charset="0"/>
              <a:buChar char="•"/>
            </a:pPr>
            <a:r>
              <a:rPr lang="es-EC" dirty="0"/>
              <a:t>Robusta y confiable.</a:t>
            </a:r>
            <a:endParaRPr lang="en-US" dirty="0"/>
          </a:p>
          <a:p>
            <a:pPr marL="460375" lvl="2" indent="-285750" algn="just">
              <a:buFont typeface="Arial" panose="020B0604020202020204" pitchFamily="34" charset="0"/>
              <a:buChar char="•"/>
            </a:pPr>
            <a:r>
              <a:rPr lang="es-EC" dirty="0"/>
              <a:t>Escalabilidad.</a:t>
            </a:r>
            <a:endParaRPr lang="en-US" dirty="0"/>
          </a:p>
          <a:p>
            <a:pPr marL="460375" lvl="2" indent="-285750" algn="just">
              <a:buFont typeface="Arial" panose="020B0604020202020204" pitchFamily="34" charset="0"/>
              <a:buChar char="•"/>
            </a:pPr>
            <a:r>
              <a:rPr lang="es-EC" dirty="0"/>
              <a:t>Facilidad de uso.</a:t>
            </a:r>
            <a:endParaRPr lang="en-US" dirty="0"/>
          </a:p>
          <a:p>
            <a:pPr marL="460375" lvl="2" indent="-285750" algn="just">
              <a:buFont typeface="Arial" panose="020B0604020202020204" pitchFamily="34" charset="0"/>
              <a:buChar char="•"/>
            </a:pPr>
            <a:r>
              <a:rPr lang="es-EC" dirty="0"/>
              <a:t>Servidor web para una administración más fácil</a:t>
            </a:r>
            <a:r>
              <a:rPr lang="es-EC"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64" y="1844824"/>
            <a:ext cx="3196081" cy="2736304"/>
          </a:xfrm>
        </p:spPr>
        <p:txBody>
          <a:bodyPr>
            <a:normAutofit fontScale="85000" lnSpcReduction="20000"/>
          </a:bodyPr>
          <a:lstStyle/>
          <a:p>
            <a:pPr marL="0" indent="0" algn="just">
              <a:buNone/>
            </a:pPr>
            <a:r>
              <a:rPr lang="es-EC" dirty="0" smtClean="0"/>
              <a:t>Es la interconexión entre dispositivos de forma inalámbrica.</a:t>
            </a:r>
          </a:p>
          <a:p>
            <a:pPr marL="0" indent="0" algn="just">
              <a:buNone/>
            </a:pPr>
            <a:endParaRPr lang="es-EC" dirty="0" smtClean="0"/>
          </a:p>
          <a:p>
            <a:pPr marL="0" indent="0" algn="just">
              <a:buNone/>
            </a:pPr>
            <a:r>
              <a:rPr lang="es-EC" dirty="0" smtClean="0"/>
              <a:t>Pueden conectarse entre sí para formar una red aún mayor, permitiendo realizar "roaming". </a:t>
            </a:r>
          </a:p>
          <a:p>
            <a:pPr marL="0" indent="0" algn="just">
              <a:buNone/>
            </a:pPr>
            <a:endParaRPr lang="es-EC" dirty="0" smtClean="0"/>
          </a:p>
        </p:txBody>
      </p:sp>
      <p:sp>
        <p:nvSpPr>
          <p:cNvPr id="3" name="Title 2"/>
          <p:cNvSpPr>
            <a:spLocks noGrp="1"/>
          </p:cNvSpPr>
          <p:nvPr>
            <p:ph type="title"/>
          </p:nvPr>
        </p:nvSpPr>
        <p:spPr/>
        <p:txBody>
          <a:bodyPr vert="horz" rtlCol="0" anchor="ctr">
            <a:normAutofit/>
            <a:scene3d>
              <a:camera prst="orthographicFront"/>
              <a:lightRig rig="soft" dir="t"/>
            </a:scene3d>
            <a:sp3d prstMaterial="softEdge">
              <a:bevelT w="25400" h="25400"/>
            </a:sp3d>
          </a:bodyPr>
          <a:lstStyle/>
          <a:p>
            <a:pPr lvl="1" algn="l" rtl="0">
              <a:spcBef>
                <a:spcPct val="0"/>
              </a:spcBef>
            </a:pPr>
            <a:r>
              <a:rPr lang="es-MX" sz="4400" b="1" kern="1200" dirty="0" smtClean="0">
                <a:solidFill>
                  <a:schemeClr val="tx2"/>
                </a:solidFill>
                <a:effectLst>
                  <a:outerShdw blurRad="31750" dist="25400" dir="5400000" algn="tl" rotWithShape="0">
                    <a:srgbClr val="000000">
                      <a:alpha val="25000"/>
                    </a:srgbClr>
                  </a:outerShdw>
                </a:effectLst>
                <a:latin typeface="+mj-lt"/>
                <a:ea typeface="+mj-ea"/>
                <a:cs typeface="+mj-cs"/>
              </a:rPr>
              <a:t>Access </a:t>
            </a:r>
            <a:r>
              <a:rPr lang="es-MX" sz="4400" b="1" kern="1200" dirty="0">
                <a:solidFill>
                  <a:schemeClr val="tx2"/>
                </a:solidFill>
                <a:effectLst>
                  <a:outerShdw blurRad="31750" dist="25400" dir="5400000" algn="tl" rotWithShape="0">
                    <a:srgbClr val="000000">
                      <a:alpha val="25000"/>
                    </a:srgbClr>
                  </a:outerShdw>
                </a:effectLst>
                <a:latin typeface="+mj-lt"/>
                <a:ea typeface="+mj-ea"/>
                <a:cs typeface="+mj-cs"/>
              </a:rPr>
              <a:t>Point</a:t>
            </a:r>
            <a:endParaRPr lang="en-US" sz="4400" b="1" kern="1200" dirty="0">
              <a:solidFill>
                <a:schemeClr val="tx2"/>
              </a:solidFill>
              <a:effectLst>
                <a:outerShdw blurRad="31750" dist="25400" dir="5400000" algn="tl" rotWithShape="0">
                  <a:srgbClr val="000000">
                    <a:alpha val="25000"/>
                  </a:srgbClr>
                </a:outerShdw>
              </a:effectLst>
              <a:latin typeface="+mj-lt"/>
              <a:ea typeface="+mj-ea"/>
              <a:cs typeface="+mj-cs"/>
            </a:endParaRPr>
          </a:p>
        </p:txBody>
      </p:sp>
      <p:pic>
        <p:nvPicPr>
          <p:cNvPr id="5" name="Imagen 4"/>
          <p:cNvPicPr>
            <a:picLocks noChangeAspect="1"/>
          </p:cNvPicPr>
          <p:nvPr/>
        </p:nvPicPr>
        <p:blipFill>
          <a:blip r:embed="rId2"/>
          <a:stretch>
            <a:fillRect/>
          </a:stretch>
        </p:blipFill>
        <p:spPr>
          <a:xfrm>
            <a:off x="4139952" y="1628800"/>
            <a:ext cx="4691319" cy="34100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2" name="Rectangle 5"/>
          <p:cNvSpPr>
            <a:spLocks/>
          </p:cNvSpPr>
          <p:nvPr/>
        </p:nvSpPr>
        <p:spPr bwMode="auto">
          <a:xfrm>
            <a:off x="644345" y="1183928"/>
            <a:ext cx="2776539" cy="1309982"/>
          </a:xfrm>
          <a:prstGeom prst="rect">
            <a:avLst/>
          </a:prstGeom>
          <a:noFill/>
          <a:ln w="12700">
            <a:noFill/>
            <a:miter lim="800000"/>
            <a:headEnd/>
            <a:tailEnd/>
          </a:ln>
        </p:spPr>
        <p:txBody>
          <a:bodyPr lIns="0" tIns="0" rIns="40639" bIns="0" anchor="ctr"/>
          <a:lstStyle/>
          <a:p>
            <a:pPr marL="39688" algn="just">
              <a:lnSpc>
                <a:spcPct val="110000"/>
              </a:lnSpc>
            </a:pPr>
            <a:r>
              <a:rPr lang="es-ES_tradnl" sz="1500" b="1" u="none" dirty="0" smtClean="0">
                <a:solidFill>
                  <a:srgbClr val="11414F"/>
                </a:solidFill>
                <a:ea typeface="ＭＳ Ｐゴシック" charset="-128"/>
                <a:sym typeface="Arial Bold" charset="0"/>
              </a:rPr>
              <a:t>Introducción</a:t>
            </a:r>
            <a:endParaRPr lang="es-ES_tradnl" sz="1500" b="1" u="none" dirty="0">
              <a:solidFill>
                <a:srgbClr val="11414F"/>
              </a:solidFill>
              <a:ea typeface="ＭＳ Ｐゴシック" charset="-128"/>
              <a:sym typeface="Arial Bold" charset="0"/>
            </a:endParaRPr>
          </a:p>
          <a:p>
            <a:pPr marL="39688" algn="just">
              <a:lnSpc>
                <a:spcPct val="110000"/>
              </a:lnSpc>
              <a:buClr>
                <a:schemeClr val="tx2"/>
              </a:buClr>
              <a:buSzPct val="162000"/>
              <a:buFont typeface="Arial" pitchFamily="34" charset="0"/>
              <a:buChar char="•"/>
            </a:pPr>
            <a:r>
              <a:rPr lang="es-ES_tradnl" sz="1400" u="none" dirty="0" smtClean="0">
                <a:solidFill>
                  <a:schemeClr val="tx2"/>
                </a:solidFill>
                <a:ea typeface="ＭＳ Ｐゴシック" charset="-128"/>
                <a:sym typeface="Arial" pitchFamily="34" charset="0"/>
              </a:rPr>
              <a:t> Definición</a:t>
            </a:r>
          </a:p>
          <a:p>
            <a:pPr marL="39688" algn="just">
              <a:lnSpc>
                <a:spcPct val="110000"/>
              </a:lnSpc>
              <a:buClr>
                <a:schemeClr val="tx2"/>
              </a:buClr>
              <a:buSzPct val="162000"/>
              <a:buFont typeface="Arial" pitchFamily="34" charset="0"/>
              <a:buChar char="•"/>
            </a:pPr>
            <a:r>
              <a:rPr lang="es-ES_tradnl" sz="1400" dirty="0" smtClean="0">
                <a:solidFill>
                  <a:schemeClr val="tx2"/>
                </a:solidFill>
                <a:ea typeface="ＭＳ Ｐゴシック" charset="-128"/>
                <a:sym typeface="Arial" pitchFamily="34" charset="0"/>
              </a:rPr>
              <a:t> Planteamiento del Problema</a:t>
            </a:r>
          </a:p>
          <a:p>
            <a:pPr marL="39688" algn="just">
              <a:lnSpc>
                <a:spcPct val="110000"/>
              </a:lnSpc>
              <a:buClr>
                <a:schemeClr val="tx2"/>
              </a:buClr>
              <a:buSzPct val="162000"/>
              <a:buFont typeface="Arial" pitchFamily="34" charset="0"/>
              <a:buChar char="•"/>
            </a:pPr>
            <a:r>
              <a:rPr lang="es-ES_tradnl" sz="1400" u="none" dirty="0" smtClean="0">
                <a:solidFill>
                  <a:schemeClr val="tx2"/>
                </a:solidFill>
                <a:ea typeface="ＭＳ Ｐゴシック" charset="-128"/>
                <a:sym typeface="Arial" pitchFamily="34" charset="0"/>
              </a:rPr>
              <a:t> Justificación e Importancia</a:t>
            </a:r>
            <a:endParaRPr lang="es-ES_tradnl" sz="1400" dirty="0" smtClean="0">
              <a:solidFill>
                <a:schemeClr val="tx2"/>
              </a:solidFill>
              <a:ea typeface="ＭＳ Ｐゴシック" charset="-128"/>
              <a:sym typeface="Arial" pitchFamily="34" charset="0"/>
            </a:endParaRPr>
          </a:p>
          <a:p>
            <a:pPr marL="39688" algn="just">
              <a:lnSpc>
                <a:spcPct val="110000"/>
              </a:lnSpc>
              <a:buClr>
                <a:schemeClr val="tx2"/>
              </a:buClr>
              <a:buSzPct val="162000"/>
              <a:buFont typeface="Arial" pitchFamily="34" charset="0"/>
              <a:buChar char="•"/>
            </a:pPr>
            <a:r>
              <a:rPr lang="es-ES_tradnl" sz="1400" u="none" dirty="0" smtClean="0">
                <a:solidFill>
                  <a:schemeClr val="tx2"/>
                </a:solidFill>
                <a:ea typeface="ＭＳ Ｐゴシック" charset="-128"/>
                <a:sym typeface="Arial" pitchFamily="34" charset="0"/>
              </a:rPr>
              <a:t> Objetivos</a:t>
            </a:r>
          </a:p>
          <a:p>
            <a:pPr marL="39688" algn="just">
              <a:lnSpc>
                <a:spcPct val="110000"/>
              </a:lnSpc>
              <a:buClr>
                <a:schemeClr val="tx2"/>
              </a:buClr>
              <a:buSzPct val="162000"/>
              <a:buFont typeface="Arial" pitchFamily="34" charset="0"/>
              <a:buChar char="•"/>
            </a:pPr>
            <a:r>
              <a:rPr lang="es-ES_tradnl" sz="1400" dirty="0" smtClean="0">
                <a:solidFill>
                  <a:schemeClr val="tx2"/>
                </a:solidFill>
                <a:ea typeface="ＭＳ Ｐゴシック" charset="-128"/>
                <a:sym typeface="Arial" pitchFamily="34" charset="0"/>
              </a:rPr>
              <a:t> Alcance</a:t>
            </a:r>
            <a:endParaRPr lang="es-ES_tradnl" sz="1400" u="none" dirty="0">
              <a:solidFill>
                <a:schemeClr val="tx2"/>
              </a:solidFill>
              <a:ea typeface="ＭＳ Ｐゴシック" charset="-128"/>
              <a:sym typeface="Arial" pitchFamily="34" charset="0"/>
            </a:endParaRPr>
          </a:p>
        </p:txBody>
      </p:sp>
      <p:sp>
        <p:nvSpPr>
          <p:cNvPr id="17423" name="Freeform 6"/>
          <p:cNvSpPr>
            <a:spLocks/>
          </p:cNvSpPr>
          <p:nvPr/>
        </p:nvSpPr>
        <p:spPr bwMode="auto">
          <a:xfrm>
            <a:off x="244581" y="1187434"/>
            <a:ext cx="333375" cy="581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 y="0"/>
                </a:moveTo>
                <a:lnTo>
                  <a:pt x="18309" y="0"/>
                </a:lnTo>
                <a:lnTo>
                  <a:pt x="18309" y="2715"/>
                </a:lnTo>
                <a:lnTo>
                  <a:pt x="21600" y="5193"/>
                </a:lnTo>
                <a:lnTo>
                  <a:pt x="18103" y="7672"/>
                </a:lnTo>
                <a:lnTo>
                  <a:pt x="18103" y="21600"/>
                </a:lnTo>
                <a:lnTo>
                  <a:pt x="0" y="21600"/>
                </a:lnTo>
                <a:lnTo>
                  <a:pt x="1" y="0"/>
                </a:lnTo>
                <a:close/>
                <a:moveTo>
                  <a:pt x="1" y="0"/>
                </a:moveTo>
              </a:path>
            </a:pathLst>
          </a:custGeom>
          <a:gradFill rotWithShape="0">
            <a:gsLst>
              <a:gs pos="0">
                <a:srgbClr val="0C2128"/>
              </a:gs>
              <a:gs pos="100000">
                <a:srgbClr val="216085"/>
              </a:gs>
            </a:gsLst>
            <a:lin ang="3420000" scaled="1"/>
          </a:gradFill>
          <a:ln w="12700" cap="flat">
            <a:noFill/>
            <a:miter lim="800000"/>
            <a:headEnd type="none" w="med" len="med"/>
            <a:tailEnd type="none" w="med" len="med"/>
          </a:ln>
        </p:spPr>
        <p:txBody>
          <a:bodyPr lIns="0" tIns="0" rIns="0" bIns="0"/>
          <a:lstStyle/>
          <a:p>
            <a:endParaRPr lang="en-US" dirty="0"/>
          </a:p>
        </p:txBody>
      </p:sp>
      <p:sp>
        <p:nvSpPr>
          <p:cNvPr id="17424" name="Rectangle 7"/>
          <p:cNvSpPr>
            <a:spLocks/>
          </p:cNvSpPr>
          <p:nvPr/>
        </p:nvSpPr>
        <p:spPr bwMode="auto">
          <a:xfrm>
            <a:off x="231881" y="1474772"/>
            <a:ext cx="327025" cy="309562"/>
          </a:xfrm>
          <a:prstGeom prst="rect">
            <a:avLst/>
          </a:prstGeom>
          <a:noFill/>
          <a:ln w="9525">
            <a:noFill/>
            <a:miter lim="800000"/>
            <a:headEnd/>
            <a:tailEnd/>
          </a:ln>
        </p:spPr>
        <p:txBody>
          <a:bodyPr lIns="38100" tIns="38100" rIns="36000" bIns="38100"/>
          <a:lstStyle/>
          <a:p>
            <a:r>
              <a:rPr lang="es-ES_tradnl" sz="1400" u="none" dirty="0">
                <a:solidFill>
                  <a:srgbClr val="FFFFFF"/>
                </a:solidFill>
                <a:ea typeface="ＭＳ Ｐゴシック" charset="-128"/>
                <a:sym typeface="Telefonica Text Bold" charset="0"/>
              </a:rPr>
              <a:t>01</a:t>
            </a:r>
          </a:p>
        </p:txBody>
      </p:sp>
      <p:sp>
        <p:nvSpPr>
          <p:cNvPr id="17425" name="Rectangle 9"/>
          <p:cNvSpPr>
            <a:spLocks/>
          </p:cNvSpPr>
          <p:nvPr/>
        </p:nvSpPr>
        <p:spPr bwMode="auto">
          <a:xfrm>
            <a:off x="626064" y="2782860"/>
            <a:ext cx="2786082" cy="2513978"/>
          </a:xfrm>
          <a:prstGeom prst="rect">
            <a:avLst/>
          </a:prstGeom>
          <a:noFill/>
          <a:ln w="12700">
            <a:noFill/>
            <a:miter lim="800000"/>
            <a:headEnd/>
            <a:tailEnd/>
          </a:ln>
        </p:spPr>
        <p:txBody>
          <a:bodyPr lIns="0" tIns="0" rIns="40639" bIns="0" anchor="ctr"/>
          <a:lstStyle/>
          <a:p>
            <a:pPr marL="39688" algn="just">
              <a:lnSpc>
                <a:spcPct val="110000"/>
              </a:lnSpc>
            </a:pPr>
            <a:r>
              <a:rPr lang="es-ES_tradnl" sz="1500" b="1" dirty="0" smtClean="0">
                <a:solidFill>
                  <a:srgbClr val="11414F"/>
                </a:solidFill>
                <a:ea typeface="ＭＳ Ｐゴシック" charset="-128"/>
                <a:sym typeface="Arial Bold" charset="0"/>
              </a:rPr>
              <a:t>Marco Teórico</a:t>
            </a:r>
            <a:endParaRPr lang="es-ES_tradnl" sz="1500" b="1" u="none" dirty="0">
              <a:solidFill>
                <a:srgbClr val="11414F"/>
              </a:solidFill>
              <a:ea typeface="ＭＳ Ｐゴシック" charset="-128"/>
              <a:sym typeface="Arial Bold" charset="0"/>
            </a:endParaRPr>
          </a:p>
          <a:p>
            <a:pPr marL="39688" lvl="1" algn="just">
              <a:lnSpc>
                <a:spcPct val="110000"/>
              </a:lnSpc>
              <a:buClr>
                <a:schemeClr val="tx2"/>
              </a:buClr>
              <a:buSzPct val="162000"/>
              <a:buFont typeface="Arial" pitchFamily="34" charset="0"/>
              <a:buChar char="•"/>
            </a:pPr>
            <a:r>
              <a:rPr lang="es-ES_tradnl" sz="1400" dirty="0">
                <a:solidFill>
                  <a:schemeClr val="tx2"/>
                </a:solidFill>
                <a:ea typeface="ＭＳ Ｐゴシック" charset="-128"/>
                <a:sym typeface="Arial" pitchFamily="34" charset="0"/>
              </a:rPr>
              <a:t> </a:t>
            </a:r>
            <a:r>
              <a:rPr lang="es-MX" sz="1400" dirty="0">
                <a:solidFill>
                  <a:schemeClr val="tx2"/>
                </a:solidFill>
                <a:ea typeface="ＭＳ Ｐゴシック" charset="-128"/>
                <a:sym typeface="Arial" pitchFamily="34" charset="0"/>
              </a:rPr>
              <a:t>Introducción de VLAN’s</a:t>
            </a:r>
            <a:endParaRPr lang="es-ES_tradnl" sz="1400" dirty="0">
              <a:solidFill>
                <a:schemeClr val="tx2"/>
              </a:solidFill>
              <a:ea typeface="ＭＳ Ｐゴシック" charset="-128"/>
              <a:sym typeface="Arial" pitchFamily="34" charset="0"/>
            </a:endParaRPr>
          </a:p>
          <a:p>
            <a:pPr marL="39688" lvl="1" algn="just">
              <a:lnSpc>
                <a:spcPct val="110000"/>
              </a:lnSpc>
              <a:buClr>
                <a:schemeClr val="tx2"/>
              </a:buClr>
              <a:buSzPct val="162000"/>
              <a:buFont typeface="Arial" pitchFamily="34" charset="0"/>
              <a:buChar char="•"/>
            </a:pPr>
            <a:r>
              <a:rPr lang="es-ES_tradnl" sz="1400" dirty="0">
                <a:solidFill>
                  <a:schemeClr val="tx2"/>
                </a:solidFill>
                <a:ea typeface="ＭＳ Ｐゴシック" charset="-128"/>
                <a:sym typeface="Arial" pitchFamily="34" charset="0"/>
              </a:rPr>
              <a:t> DVLAN (</a:t>
            </a:r>
            <a:r>
              <a:rPr lang="es-MX" sz="1400" dirty="0">
                <a:solidFill>
                  <a:schemeClr val="tx2"/>
                </a:solidFill>
                <a:ea typeface="ＭＳ Ｐゴシック" charset="-128"/>
                <a:sym typeface="Arial" pitchFamily="34" charset="0"/>
              </a:rPr>
              <a:t>VLAN’s Dinámicas)</a:t>
            </a:r>
            <a:endParaRPr lang="es-ES_tradnl" sz="1400" dirty="0">
              <a:solidFill>
                <a:schemeClr val="tx2"/>
              </a:solidFill>
              <a:ea typeface="ＭＳ Ｐゴシック" charset="-128"/>
              <a:sym typeface="Arial" pitchFamily="34" charset="0"/>
            </a:endParaRPr>
          </a:p>
          <a:p>
            <a:pPr marL="39688" algn="just">
              <a:lnSpc>
                <a:spcPct val="110000"/>
              </a:lnSpc>
              <a:buClr>
                <a:schemeClr val="tx2"/>
              </a:buClr>
              <a:buSzPct val="162000"/>
              <a:buFont typeface="Arial" pitchFamily="34" charset="0"/>
              <a:buChar char="•"/>
            </a:pPr>
            <a:r>
              <a:rPr lang="es-ES_tradnl" sz="1400" dirty="0">
                <a:solidFill>
                  <a:schemeClr val="tx2"/>
                </a:solidFill>
                <a:ea typeface="ＭＳ Ｐゴシック" charset="-128"/>
                <a:sym typeface="Arial" pitchFamily="34" charset="0"/>
              </a:rPr>
              <a:t> </a:t>
            </a:r>
            <a:r>
              <a:rPr lang="es-MX" sz="1400" dirty="0">
                <a:solidFill>
                  <a:schemeClr val="tx2"/>
                </a:solidFill>
                <a:ea typeface="ＭＳ Ｐゴシック" charset="-128"/>
                <a:sym typeface="Arial" pitchFamily="34" charset="0"/>
              </a:rPr>
              <a:t>Equipos y Características del Funcionamiento Técnico</a:t>
            </a:r>
          </a:p>
          <a:p>
            <a:pPr marL="39688" algn="just">
              <a:lnSpc>
                <a:spcPct val="110000"/>
              </a:lnSpc>
              <a:buClr>
                <a:schemeClr val="tx2"/>
              </a:buClr>
              <a:buSzPct val="162000"/>
              <a:buFont typeface="Arial" pitchFamily="34" charset="0"/>
              <a:buChar char="•"/>
            </a:pPr>
            <a:r>
              <a:rPr lang="es-ES" sz="1400" dirty="0">
                <a:solidFill>
                  <a:schemeClr val="tx2"/>
                </a:solidFill>
                <a:ea typeface="ＭＳ Ｐゴシック" charset="-128"/>
                <a:sym typeface="Arial" pitchFamily="34" charset="0"/>
              </a:rPr>
              <a:t> Introducción a las Redes Inalámbricas</a:t>
            </a:r>
          </a:p>
          <a:p>
            <a:pPr marL="39688" lvl="1" algn="just">
              <a:lnSpc>
                <a:spcPct val="110000"/>
              </a:lnSpc>
              <a:buClr>
                <a:schemeClr val="tx2"/>
              </a:buClr>
              <a:buSzPct val="162000"/>
              <a:buFont typeface="Arial" pitchFamily="34" charset="0"/>
              <a:buChar char="•"/>
            </a:pPr>
            <a:r>
              <a:rPr lang="es-MX" sz="1400" dirty="0" smtClean="0">
                <a:solidFill>
                  <a:schemeClr val="tx2"/>
                </a:solidFill>
                <a:ea typeface="ＭＳ Ｐゴシック" charset="-128"/>
                <a:sym typeface="Arial" pitchFamily="34" charset="0"/>
              </a:rPr>
              <a:t> Definición </a:t>
            </a:r>
            <a:r>
              <a:rPr lang="es-MX" sz="1400" dirty="0">
                <a:solidFill>
                  <a:schemeClr val="tx2"/>
                </a:solidFill>
                <a:ea typeface="ＭＳ Ｐゴシック" charset="-128"/>
                <a:sym typeface="Arial" pitchFamily="34" charset="0"/>
              </a:rPr>
              <a:t>de </a:t>
            </a:r>
            <a:r>
              <a:rPr lang="es-MX" sz="1400" dirty="0" smtClean="0">
                <a:solidFill>
                  <a:schemeClr val="tx2"/>
                </a:solidFill>
                <a:ea typeface="ＭＳ Ｐゴシック" charset="-128"/>
                <a:sym typeface="Arial" pitchFamily="34" charset="0"/>
              </a:rPr>
              <a:t>Wi-Fi</a:t>
            </a:r>
          </a:p>
          <a:p>
            <a:pPr marL="39688" lvl="1" algn="just">
              <a:lnSpc>
                <a:spcPct val="110000"/>
              </a:lnSpc>
              <a:buClr>
                <a:schemeClr val="tx2"/>
              </a:buClr>
              <a:buSzPct val="162000"/>
              <a:buFont typeface="Arial" pitchFamily="34" charset="0"/>
              <a:buChar char="•"/>
            </a:pPr>
            <a:r>
              <a:rPr lang="es-MX" sz="1400" b="1" dirty="0">
                <a:solidFill>
                  <a:schemeClr val="tx2"/>
                </a:solidFill>
                <a:ea typeface="ＭＳ Ｐゴシック" charset="-128"/>
                <a:sym typeface="Arial" pitchFamily="34" charset="0"/>
              </a:rPr>
              <a:t> </a:t>
            </a:r>
            <a:r>
              <a:rPr lang="es-MX" sz="1400" dirty="0">
                <a:solidFill>
                  <a:schemeClr val="tx2"/>
                </a:solidFill>
                <a:ea typeface="ＭＳ Ｐゴシック" charset="-128"/>
                <a:sym typeface="Arial" pitchFamily="34" charset="0"/>
              </a:rPr>
              <a:t>Definición de Access </a:t>
            </a:r>
            <a:r>
              <a:rPr lang="es-MX" sz="1400" dirty="0" smtClean="0">
                <a:solidFill>
                  <a:schemeClr val="tx2"/>
                </a:solidFill>
                <a:ea typeface="ＭＳ Ｐゴシック" charset="-128"/>
                <a:sym typeface="Arial" pitchFamily="34" charset="0"/>
              </a:rPr>
              <a:t>Point</a:t>
            </a:r>
          </a:p>
          <a:p>
            <a:pPr marL="39688" lvl="1" algn="just">
              <a:lnSpc>
                <a:spcPct val="110000"/>
              </a:lnSpc>
              <a:buClr>
                <a:schemeClr val="tx2"/>
              </a:buClr>
              <a:buSzPct val="162000"/>
              <a:buFont typeface="Arial" pitchFamily="34" charset="0"/>
              <a:buChar char="•"/>
            </a:pPr>
            <a:r>
              <a:rPr lang="es-ES" sz="1400" dirty="0" smtClean="0"/>
              <a:t> Conmutador</a:t>
            </a:r>
          </a:p>
          <a:p>
            <a:pPr marL="39688" lvl="1" algn="just">
              <a:lnSpc>
                <a:spcPct val="110000"/>
              </a:lnSpc>
              <a:buClr>
                <a:schemeClr val="tx2"/>
              </a:buClr>
              <a:buSzPct val="162000"/>
              <a:buFont typeface="Arial" pitchFamily="34" charset="0"/>
              <a:buChar char="•"/>
            </a:pPr>
            <a:r>
              <a:rPr lang="es-EC" sz="1400" dirty="0" smtClean="0"/>
              <a:t> Control Inalámbrico</a:t>
            </a:r>
            <a:endParaRPr lang="es-ES_tradnl" sz="1400" dirty="0">
              <a:solidFill>
                <a:schemeClr val="tx2"/>
              </a:solidFill>
              <a:ea typeface="ＭＳ Ｐゴシック" charset="-128"/>
              <a:sym typeface="Arial" pitchFamily="34" charset="0"/>
            </a:endParaRPr>
          </a:p>
        </p:txBody>
      </p:sp>
      <p:sp>
        <p:nvSpPr>
          <p:cNvPr id="17426" name="Freeform 10"/>
          <p:cNvSpPr>
            <a:spLocks/>
          </p:cNvSpPr>
          <p:nvPr/>
        </p:nvSpPr>
        <p:spPr bwMode="auto">
          <a:xfrm>
            <a:off x="244776" y="2800635"/>
            <a:ext cx="333375" cy="581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 y="0"/>
                </a:moveTo>
                <a:lnTo>
                  <a:pt x="18309" y="0"/>
                </a:lnTo>
                <a:lnTo>
                  <a:pt x="18309" y="2715"/>
                </a:lnTo>
                <a:lnTo>
                  <a:pt x="21600" y="5193"/>
                </a:lnTo>
                <a:lnTo>
                  <a:pt x="18103" y="7672"/>
                </a:lnTo>
                <a:lnTo>
                  <a:pt x="18103" y="21600"/>
                </a:lnTo>
                <a:lnTo>
                  <a:pt x="0" y="21600"/>
                </a:lnTo>
                <a:lnTo>
                  <a:pt x="1" y="0"/>
                </a:lnTo>
                <a:close/>
                <a:moveTo>
                  <a:pt x="1" y="0"/>
                </a:moveTo>
              </a:path>
            </a:pathLst>
          </a:custGeom>
          <a:gradFill rotWithShape="0">
            <a:gsLst>
              <a:gs pos="0">
                <a:srgbClr val="0C2128"/>
              </a:gs>
              <a:gs pos="100000">
                <a:srgbClr val="216085"/>
              </a:gs>
            </a:gsLst>
            <a:lin ang="3420000" scaled="1"/>
          </a:gradFill>
          <a:ln w="12700" cap="flat">
            <a:noFill/>
            <a:miter lim="800000"/>
            <a:headEnd type="none" w="med" len="med"/>
            <a:tailEnd type="none" w="med" len="med"/>
          </a:ln>
        </p:spPr>
        <p:txBody>
          <a:bodyPr lIns="0" tIns="0" rIns="0" bIns="0"/>
          <a:lstStyle/>
          <a:p>
            <a:endParaRPr lang="en-US" dirty="0"/>
          </a:p>
        </p:txBody>
      </p:sp>
      <p:sp>
        <p:nvSpPr>
          <p:cNvPr id="17433" name="Rectangle 7"/>
          <p:cNvSpPr>
            <a:spLocks/>
          </p:cNvSpPr>
          <p:nvPr/>
        </p:nvSpPr>
        <p:spPr bwMode="auto">
          <a:xfrm>
            <a:off x="217789" y="3062573"/>
            <a:ext cx="327025" cy="309562"/>
          </a:xfrm>
          <a:prstGeom prst="rect">
            <a:avLst/>
          </a:prstGeom>
          <a:noFill/>
          <a:ln w="9525">
            <a:noFill/>
            <a:miter lim="800000"/>
            <a:headEnd/>
            <a:tailEnd/>
          </a:ln>
        </p:spPr>
        <p:txBody>
          <a:bodyPr lIns="38100" tIns="38100" rIns="36000" bIns="38100"/>
          <a:lstStyle/>
          <a:p>
            <a:r>
              <a:rPr lang="es-ES_tradnl" sz="1400" u="none" dirty="0" smtClean="0">
                <a:solidFill>
                  <a:srgbClr val="FFFFFF"/>
                </a:solidFill>
                <a:ea typeface="ＭＳ Ｐゴシック" charset="-128"/>
                <a:sym typeface="Telefonica Text Bold" charset="0"/>
              </a:rPr>
              <a:t>02</a:t>
            </a:r>
            <a:endParaRPr lang="es-ES_tradnl" sz="1400" u="none" dirty="0">
              <a:solidFill>
                <a:srgbClr val="FFFFFF"/>
              </a:solidFill>
              <a:ea typeface="ＭＳ Ｐゴシック" charset="-128"/>
              <a:sym typeface="Telefonica Text Bold" charset="0"/>
            </a:endParaRPr>
          </a:p>
        </p:txBody>
      </p:sp>
      <p:sp>
        <p:nvSpPr>
          <p:cNvPr id="35" name="Title 2"/>
          <p:cNvSpPr txBox="1">
            <a:spLocks/>
          </p:cNvSpPr>
          <p:nvPr/>
        </p:nvSpPr>
        <p:spPr>
          <a:xfrm>
            <a:off x="457200" y="274638"/>
            <a:ext cx="8229600" cy="582594"/>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MX" sz="4100" b="1" dirty="0" smtClean="0">
                <a:solidFill>
                  <a:schemeClr val="tx2"/>
                </a:solidFill>
                <a:effectLst>
                  <a:outerShdw blurRad="31750" dist="25400" dir="5400000" algn="tl" rotWithShape="0">
                    <a:srgbClr val="000000">
                      <a:alpha val="25000"/>
                    </a:srgbClr>
                  </a:outerShdw>
                </a:effectLst>
                <a:latin typeface="+mj-lt"/>
                <a:ea typeface="+mj-ea"/>
                <a:cs typeface="+mj-cs"/>
              </a:rPr>
              <a:t>Agenda</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37" name="Freeform 10"/>
          <p:cNvSpPr>
            <a:spLocks/>
          </p:cNvSpPr>
          <p:nvPr/>
        </p:nvSpPr>
        <p:spPr bwMode="auto">
          <a:xfrm>
            <a:off x="4310063" y="1187126"/>
            <a:ext cx="333375" cy="581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 y="0"/>
                </a:moveTo>
                <a:lnTo>
                  <a:pt x="18309" y="0"/>
                </a:lnTo>
                <a:lnTo>
                  <a:pt x="18309" y="2715"/>
                </a:lnTo>
                <a:lnTo>
                  <a:pt x="21600" y="5193"/>
                </a:lnTo>
                <a:lnTo>
                  <a:pt x="18103" y="7672"/>
                </a:lnTo>
                <a:lnTo>
                  <a:pt x="18103" y="21600"/>
                </a:lnTo>
                <a:lnTo>
                  <a:pt x="0" y="21600"/>
                </a:lnTo>
                <a:lnTo>
                  <a:pt x="1" y="0"/>
                </a:lnTo>
                <a:close/>
                <a:moveTo>
                  <a:pt x="1" y="0"/>
                </a:moveTo>
              </a:path>
            </a:pathLst>
          </a:custGeom>
          <a:gradFill rotWithShape="0">
            <a:gsLst>
              <a:gs pos="0">
                <a:srgbClr val="0C2128"/>
              </a:gs>
              <a:gs pos="100000">
                <a:srgbClr val="216085"/>
              </a:gs>
            </a:gsLst>
            <a:lin ang="3420000" scaled="1"/>
          </a:gradFill>
          <a:ln w="12700" cap="flat">
            <a:noFill/>
            <a:miter lim="800000"/>
            <a:headEnd type="none" w="med" len="med"/>
            <a:tailEnd type="none" w="med" len="med"/>
          </a:ln>
        </p:spPr>
        <p:txBody>
          <a:bodyPr lIns="0" tIns="0" rIns="0" bIns="0"/>
          <a:lstStyle/>
          <a:p>
            <a:endParaRPr lang="en-US" dirty="0"/>
          </a:p>
        </p:txBody>
      </p:sp>
      <p:sp>
        <p:nvSpPr>
          <p:cNvPr id="38" name="Rectangle 7"/>
          <p:cNvSpPr>
            <a:spLocks/>
          </p:cNvSpPr>
          <p:nvPr/>
        </p:nvSpPr>
        <p:spPr bwMode="auto">
          <a:xfrm>
            <a:off x="4283076" y="1449064"/>
            <a:ext cx="327025" cy="309562"/>
          </a:xfrm>
          <a:prstGeom prst="rect">
            <a:avLst/>
          </a:prstGeom>
          <a:noFill/>
          <a:ln w="9525">
            <a:noFill/>
            <a:miter lim="800000"/>
            <a:headEnd/>
            <a:tailEnd/>
          </a:ln>
        </p:spPr>
        <p:txBody>
          <a:bodyPr lIns="38100" tIns="38100" rIns="36000" bIns="38100"/>
          <a:lstStyle/>
          <a:p>
            <a:r>
              <a:rPr lang="es-ES_tradnl" sz="1400" u="none" dirty="0" smtClean="0">
                <a:solidFill>
                  <a:srgbClr val="FFFFFF"/>
                </a:solidFill>
                <a:ea typeface="ＭＳ Ｐゴシック" charset="-128"/>
                <a:sym typeface="Telefonica Text Bold" charset="0"/>
              </a:rPr>
              <a:t>03</a:t>
            </a:r>
            <a:endParaRPr lang="es-ES_tradnl" sz="1400" u="none" dirty="0">
              <a:solidFill>
                <a:srgbClr val="FFFFFF"/>
              </a:solidFill>
              <a:ea typeface="ＭＳ Ｐゴシック" charset="-128"/>
              <a:sym typeface="Telefonica Text Bold" charset="0"/>
            </a:endParaRPr>
          </a:p>
        </p:txBody>
      </p:sp>
      <p:sp>
        <p:nvSpPr>
          <p:cNvPr id="39" name="Rectangle 9"/>
          <p:cNvSpPr>
            <a:spLocks/>
          </p:cNvSpPr>
          <p:nvPr/>
        </p:nvSpPr>
        <p:spPr bwMode="auto">
          <a:xfrm>
            <a:off x="4698997" y="1044250"/>
            <a:ext cx="3444903" cy="1357322"/>
          </a:xfrm>
          <a:prstGeom prst="rect">
            <a:avLst/>
          </a:prstGeom>
          <a:noFill/>
          <a:ln w="12700">
            <a:noFill/>
            <a:miter lim="800000"/>
            <a:headEnd/>
            <a:tailEnd/>
          </a:ln>
        </p:spPr>
        <p:txBody>
          <a:bodyPr lIns="0" tIns="0" rIns="40639" bIns="0" anchor="ctr"/>
          <a:lstStyle/>
          <a:p>
            <a:pPr marL="39688" algn="l">
              <a:lnSpc>
                <a:spcPct val="110000"/>
              </a:lnSpc>
            </a:pPr>
            <a:r>
              <a:rPr lang="es-ES_tradnl" sz="1500" b="1" dirty="0" smtClean="0">
                <a:solidFill>
                  <a:srgbClr val="11414F"/>
                </a:solidFill>
                <a:ea typeface="ＭＳ Ｐゴシック" charset="-128"/>
                <a:sym typeface="Arial Bold" charset="0"/>
              </a:rPr>
              <a:t>Análisis Situación Actual</a:t>
            </a:r>
            <a:endParaRPr lang="es-ES_tradnl" sz="1500" b="1" u="none" dirty="0">
              <a:solidFill>
                <a:srgbClr val="11414F"/>
              </a:solidFill>
              <a:ea typeface="ＭＳ Ｐゴシック" charset="-128"/>
              <a:sym typeface="Arial Bold" charset="0"/>
            </a:endParaRPr>
          </a:p>
          <a:p>
            <a:pPr marL="39688" algn="l">
              <a:lnSpc>
                <a:spcPct val="110000"/>
              </a:lnSpc>
              <a:buClr>
                <a:schemeClr val="tx2"/>
              </a:buClr>
              <a:buSzPct val="162000"/>
              <a:buFont typeface="Arial" pitchFamily="34" charset="0"/>
              <a:buChar char="•"/>
            </a:pPr>
            <a:r>
              <a:rPr lang="es-ES_tradnl" sz="1400" u="none" dirty="0" smtClean="0">
                <a:solidFill>
                  <a:schemeClr val="tx2"/>
                </a:solidFill>
                <a:ea typeface="ＭＳ Ｐゴシック" charset="-128"/>
                <a:sym typeface="Arial" pitchFamily="34" charset="0"/>
              </a:rPr>
              <a:t> Requisitos de Diseño</a:t>
            </a:r>
          </a:p>
          <a:p>
            <a:pPr marL="39688" algn="l">
              <a:lnSpc>
                <a:spcPct val="110000"/>
              </a:lnSpc>
              <a:buClr>
                <a:schemeClr val="tx2"/>
              </a:buClr>
              <a:buSzPct val="162000"/>
              <a:buFont typeface="Arial" pitchFamily="34" charset="0"/>
              <a:buChar char="•"/>
            </a:pPr>
            <a:r>
              <a:rPr lang="es-ES_tradnl" sz="1400" dirty="0" smtClean="0">
                <a:solidFill>
                  <a:schemeClr val="tx2"/>
                </a:solidFill>
                <a:ea typeface="ＭＳ Ｐゴシック" charset="-128"/>
                <a:sym typeface="Arial" pitchFamily="34" charset="0"/>
              </a:rPr>
              <a:t> Red Actual</a:t>
            </a:r>
          </a:p>
          <a:p>
            <a:pPr marL="39688" algn="l">
              <a:lnSpc>
                <a:spcPct val="110000"/>
              </a:lnSpc>
              <a:buClr>
                <a:schemeClr val="tx2"/>
              </a:buClr>
              <a:buSzPct val="162000"/>
              <a:buFont typeface="Arial" pitchFamily="34" charset="0"/>
              <a:buChar char="•"/>
            </a:pPr>
            <a:r>
              <a:rPr lang="es-ES_tradnl" sz="1400" u="none" dirty="0" smtClean="0">
                <a:solidFill>
                  <a:schemeClr val="tx2"/>
                </a:solidFill>
                <a:ea typeface="ＭＳ Ｐゴシック" charset="-128"/>
                <a:sym typeface="Arial" pitchFamily="34" charset="0"/>
              </a:rPr>
              <a:t> Diseño Lógico</a:t>
            </a:r>
          </a:p>
          <a:p>
            <a:pPr marL="39688" algn="l">
              <a:lnSpc>
                <a:spcPct val="110000"/>
              </a:lnSpc>
              <a:buClr>
                <a:schemeClr val="tx2"/>
              </a:buClr>
              <a:buSzPct val="162000"/>
              <a:buFont typeface="Arial" pitchFamily="34" charset="0"/>
              <a:buChar char="•"/>
            </a:pPr>
            <a:r>
              <a:rPr lang="es-ES_tradnl" sz="1400" dirty="0" smtClean="0">
                <a:solidFill>
                  <a:schemeClr val="tx2"/>
                </a:solidFill>
                <a:ea typeface="ＭＳ Ｐゴシック" charset="-128"/>
                <a:sym typeface="Arial" pitchFamily="34" charset="0"/>
              </a:rPr>
              <a:t> Diagrama Físico</a:t>
            </a:r>
          </a:p>
        </p:txBody>
      </p:sp>
      <p:sp>
        <p:nvSpPr>
          <p:cNvPr id="40" name="Freeform 10"/>
          <p:cNvSpPr>
            <a:spLocks/>
          </p:cNvSpPr>
          <p:nvPr/>
        </p:nvSpPr>
        <p:spPr bwMode="auto">
          <a:xfrm>
            <a:off x="4313235" y="2705099"/>
            <a:ext cx="333375" cy="581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 y="0"/>
                </a:moveTo>
                <a:lnTo>
                  <a:pt x="18309" y="0"/>
                </a:lnTo>
                <a:lnTo>
                  <a:pt x="18309" y="2715"/>
                </a:lnTo>
                <a:lnTo>
                  <a:pt x="21600" y="5193"/>
                </a:lnTo>
                <a:lnTo>
                  <a:pt x="18103" y="7672"/>
                </a:lnTo>
                <a:lnTo>
                  <a:pt x="18103" y="21600"/>
                </a:lnTo>
                <a:lnTo>
                  <a:pt x="0" y="21600"/>
                </a:lnTo>
                <a:lnTo>
                  <a:pt x="1" y="0"/>
                </a:lnTo>
                <a:close/>
                <a:moveTo>
                  <a:pt x="1" y="0"/>
                </a:moveTo>
              </a:path>
            </a:pathLst>
          </a:custGeom>
          <a:gradFill rotWithShape="0">
            <a:gsLst>
              <a:gs pos="0">
                <a:srgbClr val="0C2128"/>
              </a:gs>
              <a:gs pos="100000">
                <a:srgbClr val="216085"/>
              </a:gs>
            </a:gsLst>
            <a:lin ang="3420000" scaled="1"/>
          </a:gradFill>
          <a:ln w="12700" cap="flat">
            <a:noFill/>
            <a:miter lim="800000"/>
            <a:headEnd type="none" w="med" len="med"/>
            <a:tailEnd type="none" w="med" len="med"/>
          </a:ln>
        </p:spPr>
        <p:txBody>
          <a:bodyPr lIns="0" tIns="0" rIns="0" bIns="0"/>
          <a:lstStyle/>
          <a:p>
            <a:endParaRPr lang="en-US" dirty="0"/>
          </a:p>
        </p:txBody>
      </p:sp>
      <p:sp>
        <p:nvSpPr>
          <p:cNvPr id="41" name="Rectangle 7"/>
          <p:cNvSpPr>
            <a:spLocks/>
          </p:cNvSpPr>
          <p:nvPr/>
        </p:nvSpPr>
        <p:spPr bwMode="auto">
          <a:xfrm>
            <a:off x="4286248" y="2967037"/>
            <a:ext cx="327025" cy="309562"/>
          </a:xfrm>
          <a:prstGeom prst="rect">
            <a:avLst/>
          </a:prstGeom>
          <a:noFill/>
          <a:ln w="9525">
            <a:noFill/>
            <a:miter lim="800000"/>
            <a:headEnd/>
            <a:tailEnd/>
          </a:ln>
        </p:spPr>
        <p:txBody>
          <a:bodyPr lIns="38100" tIns="38100" rIns="36000" bIns="38100"/>
          <a:lstStyle/>
          <a:p>
            <a:r>
              <a:rPr lang="es-ES_tradnl" sz="1400" u="none" dirty="0" smtClean="0">
                <a:solidFill>
                  <a:srgbClr val="FFFFFF"/>
                </a:solidFill>
                <a:ea typeface="ＭＳ Ｐゴシック" charset="-128"/>
                <a:sym typeface="Telefonica Text Bold" charset="0"/>
              </a:rPr>
              <a:t>04</a:t>
            </a:r>
            <a:endParaRPr lang="es-ES_tradnl" sz="1400" u="none" dirty="0">
              <a:solidFill>
                <a:srgbClr val="FFFFFF"/>
              </a:solidFill>
              <a:ea typeface="ＭＳ Ｐゴシック" charset="-128"/>
              <a:sym typeface="Telefonica Text Bold" charset="0"/>
            </a:endParaRPr>
          </a:p>
        </p:txBody>
      </p:sp>
      <p:sp>
        <p:nvSpPr>
          <p:cNvPr id="42" name="Rectangle 9"/>
          <p:cNvSpPr>
            <a:spLocks/>
          </p:cNvSpPr>
          <p:nvPr/>
        </p:nvSpPr>
        <p:spPr bwMode="auto">
          <a:xfrm>
            <a:off x="4719564" y="2684304"/>
            <a:ext cx="3857652" cy="1203639"/>
          </a:xfrm>
          <a:prstGeom prst="rect">
            <a:avLst/>
          </a:prstGeom>
          <a:noFill/>
          <a:ln w="12700">
            <a:noFill/>
            <a:miter lim="800000"/>
            <a:headEnd/>
            <a:tailEnd/>
          </a:ln>
        </p:spPr>
        <p:txBody>
          <a:bodyPr lIns="0" tIns="0" rIns="40639" bIns="0" anchor="ctr"/>
          <a:lstStyle/>
          <a:p>
            <a:r>
              <a:rPr lang="es-ES" sz="1500" b="1" dirty="0" smtClean="0">
                <a:solidFill>
                  <a:srgbClr val="11414F"/>
                </a:solidFill>
                <a:ea typeface="ＭＳ Ｐゴシック" charset="-128"/>
                <a:sym typeface="Arial Bold" charset="0"/>
              </a:rPr>
              <a:t>Situación Propuesta</a:t>
            </a:r>
          </a:p>
          <a:p>
            <a:endParaRPr lang="es-ES_tradnl" sz="1500" b="1" dirty="0">
              <a:solidFill>
                <a:srgbClr val="11414F"/>
              </a:solidFill>
              <a:ea typeface="ＭＳ Ｐゴシック" charset="-128"/>
              <a:sym typeface="Telefonica Text" pitchFamily="2" charset="0"/>
            </a:endParaRPr>
          </a:p>
          <a:p>
            <a:pPr marL="39688">
              <a:lnSpc>
                <a:spcPct val="110000"/>
              </a:lnSpc>
              <a:buClr>
                <a:schemeClr val="tx2"/>
              </a:buClr>
              <a:buSzPct val="162000"/>
              <a:buFont typeface="Arial" pitchFamily="34" charset="0"/>
              <a:buChar char="•"/>
            </a:pPr>
            <a:r>
              <a:rPr lang="es-ES_tradnl" sz="1400" u="none" dirty="0" smtClean="0">
                <a:solidFill>
                  <a:schemeClr val="tx2"/>
                </a:solidFill>
                <a:ea typeface="ＭＳ Ｐゴシック" charset="-128"/>
                <a:sym typeface="Arial" pitchFamily="34" charset="0"/>
              </a:rPr>
              <a:t> </a:t>
            </a:r>
            <a:r>
              <a:rPr lang="es-EC" sz="1400" dirty="0" smtClean="0"/>
              <a:t>Red Propuesta</a:t>
            </a:r>
          </a:p>
          <a:p>
            <a:pPr marL="39688">
              <a:lnSpc>
                <a:spcPct val="110000"/>
              </a:lnSpc>
              <a:buClr>
                <a:schemeClr val="tx2"/>
              </a:buClr>
              <a:buSzPct val="162000"/>
              <a:buFont typeface="Arial" pitchFamily="34" charset="0"/>
              <a:buChar char="•"/>
            </a:pPr>
            <a:r>
              <a:rPr lang="es-EC" sz="1400" u="none" dirty="0" smtClean="0">
                <a:solidFill>
                  <a:schemeClr val="tx2"/>
                </a:solidFill>
                <a:ea typeface="ＭＳ Ｐゴシック" charset="-128"/>
                <a:sym typeface="Arial" pitchFamily="34" charset="0"/>
              </a:rPr>
              <a:t> Diagrama Lógico</a:t>
            </a:r>
          </a:p>
        </p:txBody>
      </p:sp>
      <p:sp>
        <p:nvSpPr>
          <p:cNvPr id="43" name="Freeform 10"/>
          <p:cNvSpPr>
            <a:spLocks/>
          </p:cNvSpPr>
          <p:nvPr/>
        </p:nvSpPr>
        <p:spPr bwMode="auto">
          <a:xfrm>
            <a:off x="4365622" y="4509450"/>
            <a:ext cx="333375" cy="581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 y="0"/>
                </a:moveTo>
                <a:lnTo>
                  <a:pt x="18309" y="0"/>
                </a:lnTo>
                <a:lnTo>
                  <a:pt x="18309" y="2715"/>
                </a:lnTo>
                <a:lnTo>
                  <a:pt x="21600" y="5193"/>
                </a:lnTo>
                <a:lnTo>
                  <a:pt x="18103" y="7672"/>
                </a:lnTo>
                <a:lnTo>
                  <a:pt x="18103" y="21600"/>
                </a:lnTo>
                <a:lnTo>
                  <a:pt x="0" y="21600"/>
                </a:lnTo>
                <a:lnTo>
                  <a:pt x="1" y="0"/>
                </a:lnTo>
                <a:close/>
                <a:moveTo>
                  <a:pt x="1" y="0"/>
                </a:moveTo>
              </a:path>
            </a:pathLst>
          </a:custGeom>
          <a:gradFill rotWithShape="0">
            <a:gsLst>
              <a:gs pos="0">
                <a:srgbClr val="0C2128"/>
              </a:gs>
              <a:gs pos="100000">
                <a:srgbClr val="216085"/>
              </a:gs>
            </a:gsLst>
            <a:lin ang="3420000" scaled="1"/>
          </a:gradFill>
          <a:ln w="12700" cap="flat">
            <a:noFill/>
            <a:miter lim="800000"/>
            <a:headEnd type="none" w="med" len="med"/>
            <a:tailEnd type="none" w="med" len="med"/>
          </a:ln>
        </p:spPr>
        <p:txBody>
          <a:bodyPr lIns="0" tIns="0" rIns="0" bIns="0"/>
          <a:lstStyle/>
          <a:p>
            <a:endParaRPr lang="en-US" dirty="0"/>
          </a:p>
        </p:txBody>
      </p:sp>
      <p:sp>
        <p:nvSpPr>
          <p:cNvPr id="44" name="Rectangle 7"/>
          <p:cNvSpPr>
            <a:spLocks/>
          </p:cNvSpPr>
          <p:nvPr/>
        </p:nvSpPr>
        <p:spPr bwMode="auto">
          <a:xfrm>
            <a:off x="4355976" y="4725144"/>
            <a:ext cx="327025" cy="309562"/>
          </a:xfrm>
          <a:prstGeom prst="rect">
            <a:avLst/>
          </a:prstGeom>
          <a:noFill/>
          <a:ln w="9525">
            <a:noFill/>
            <a:miter lim="800000"/>
            <a:headEnd/>
            <a:tailEnd/>
          </a:ln>
        </p:spPr>
        <p:txBody>
          <a:bodyPr lIns="38100" tIns="38100" rIns="36000" bIns="38100"/>
          <a:lstStyle/>
          <a:p>
            <a:r>
              <a:rPr lang="es-ES_tradnl" sz="1400" u="none" dirty="0" smtClean="0">
                <a:solidFill>
                  <a:srgbClr val="FFFFFF"/>
                </a:solidFill>
                <a:ea typeface="ＭＳ Ｐゴシック" charset="-128"/>
                <a:sym typeface="Telefonica Text Bold" charset="0"/>
              </a:rPr>
              <a:t>05</a:t>
            </a:r>
            <a:endParaRPr lang="es-ES_tradnl" sz="1400" u="none" dirty="0">
              <a:solidFill>
                <a:srgbClr val="FFFFFF"/>
              </a:solidFill>
              <a:ea typeface="ＭＳ Ｐゴシック" charset="-128"/>
              <a:sym typeface="Telefonica Text Bold" charset="0"/>
            </a:endParaRPr>
          </a:p>
        </p:txBody>
      </p:sp>
      <p:sp>
        <p:nvSpPr>
          <p:cNvPr id="46" name="Rectangle 9"/>
          <p:cNvSpPr>
            <a:spLocks/>
          </p:cNvSpPr>
          <p:nvPr/>
        </p:nvSpPr>
        <p:spPr bwMode="auto">
          <a:xfrm>
            <a:off x="4788024" y="4437112"/>
            <a:ext cx="3444903" cy="714380"/>
          </a:xfrm>
          <a:prstGeom prst="rect">
            <a:avLst/>
          </a:prstGeom>
          <a:noFill/>
          <a:ln w="12700">
            <a:noFill/>
            <a:miter lim="800000"/>
            <a:headEnd/>
            <a:tailEnd/>
          </a:ln>
        </p:spPr>
        <p:txBody>
          <a:bodyPr lIns="0" tIns="0" rIns="40639" bIns="0" anchor="ctr"/>
          <a:lstStyle/>
          <a:p>
            <a:pPr marL="39688" algn="l">
              <a:lnSpc>
                <a:spcPct val="110000"/>
              </a:lnSpc>
            </a:pPr>
            <a:r>
              <a:rPr lang="es-ES_tradnl" sz="1500" b="1" dirty="0" smtClean="0">
                <a:solidFill>
                  <a:srgbClr val="11414F"/>
                </a:solidFill>
                <a:ea typeface="ＭＳ Ｐゴシック" charset="-128"/>
                <a:sym typeface="Arial Bold" charset="0"/>
              </a:rPr>
              <a:t>Conclusiones y Recomendaciones</a:t>
            </a:r>
            <a:endParaRPr lang="es-ES_tradnl" sz="1500" b="1" u="none" dirty="0">
              <a:solidFill>
                <a:srgbClr val="11414F"/>
              </a:solidFill>
              <a:ea typeface="ＭＳ Ｐゴシック" charset="-128"/>
              <a:sym typeface="Arial Bold" charset="0"/>
            </a:endParaRPr>
          </a:p>
          <a:p>
            <a:pPr marL="39688" algn="l">
              <a:lnSpc>
                <a:spcPct val="110000"/>
              </a:lnSpc>
              <a:buClr>
                <a:schemeClr val="tx2"/>
              </a:buClr>
              <a:buSzPct val="162000"/>
              <a:buFont typeface="Arial" pitchFamily="34" charset="0"/>
              <a:buChar char="•"/>
            </a:pPr>
            <a:r>
              <a:rPr lang="es-ES_tradnl" sz="1400" u="none" dirty="0" smtClean="0">
                <a:solidFill>
                  <a:schemeClr val="tx2"/>
                </a:solidFill>
                <a:ea typeface="ＭＳ Ｐゴシック" charset="-128"/>
                <a:sym typeface="Arial" pitchFamily="34" charset="0"/>
              </a:rPr>
              <a:t> Conclusiones</a:t>
            </a:r>
          </a:p>
          <a:p>
            <a:pPr marL="39688" algn="l">
              <a:lnSpc>
                <a:spcPct val="110000"/>
              </a:lnSpc>
              <a:buClr>
                <a:schemeClr val="tx2"/>
              </a:buClr>
              <a:buSzPct val="162000"/>
              <a:buFont typeface="Arial" pitchFamily="34" charset="0"/>
              <a:buChar char="•"/>
            </a:pPr>
            <a:r>
              <a:rPr lang="es-ES_tradnl" sz="1400" dirty="0" smtClean="0">
                <a:solidFill>
                  <a:schemeClr val="tx2"/>
                </a:solidFill>
                <a:ea typeface="ＭＳ Ｐゴシック" charset="-128"/>
                <a:sym typeface="Arial" pitchFamily="34" charset="0"/>
              </a:rPr>
              <a:t> Recomendaciones</a:t>
            </a:r>
          </a:p>
        </p:txBody>
      </p:sp>
    </p:spTree>
    <p:extLst>
      <p:ext uri="{BB962C8B-B14F-4D97-AF65-F5344CB8AC3E}">
        <p14:creationId xmlns:p14="http://schemas.microsoft.com/office/powerpoint/2010/main" val="50024319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6784" y="2420888"/>
            <a:ext cx="3600400" cy="1944216"/>
          </a:xfrm>
        </p:spPr>
        <p:txBody>
          <a:bodyPr>
            <a:normAutofit fontScale="62500" lnSpcReduction="20000"/>
          </a:bodyPr>
          <a:lstStyle/>
          <a:p>
            <a:pPr algn="just"/>
            <a:r>
              <a:rPr lang="es-EC" dirty="0" smtClean="0"/>
              <a:t>Simplifican el despliegue y el funcionamiento de las redes inalámbricas</a:t>
            </a:r>
            <a:r>
              <a:rPr lang="es-ES" dirty="0" smtClean="0"/>
              <a:t>.</a:t>
            </a:r>
            <a:endParaRPr lang="en-US" dirty="0" smtClean="0"/>
          </a:p>
          <a:p>
            <a:pPr algn="just"/>
            <a:endParaRPr lang="en-US" dirty="0" smtClean="0"/>
          </a:p>
          <a:p>
            <a:pPr algn="just"/>
            <a:r>
              <a:rPr lang="es-EC" dirty="0" smtClean="0"/>
              <a:t>Se comunican con los puntos de acceso sobre cualquier Capa 2 o 3 de infraestructura. </a:t>
            </a:r>
          </a:p>
          <a:p>
            <a:pPr algn="just"/>
            <a:endParaRPr lang="es-EC" dirty="0" smtClean="0"/>
          </a:p>
          <a:p>
            <a:pPr algn="just"/>
            <a:endParaRPr lang="en-US" dirty="0"/>
          </a:p>
        </p:txBody>
      </p:sp>
      <p:sp>
        <p:nvSpPr>
          <p:cNvPr id="3" name="Title 2"/>
          <p:cNvSpPr>
            <a:spLocks noGrp="1"/>
          </p:cNvSpPr>
          <p:nvPr>
            <p:ph type="title"/>
          </p:nvPr>
        </p:nvSpPr>
        <p:spPr/>
        <p:txBody>
          <a:bodyPr/>
          <a:lstStyle/>
          <a:p>
            <a:r>
              <a:rPr lang="es-EC" dirty="0" smtClean="0"/>
              <a:t>Control Inalámbrico</a:t>
            </a:r>
            <a:endParaRPr lang="en-US" dirty="0"/>
          </a:p>
        </p:txBody>
      </p:sp>
      <p:pic>
        <p:nvPicPr>
          <p:cNvPr id="4" name="Imagen 3"/>
          <p:cNvPicPr>
            <a:picLocks noChangeAspect="1"/>
          </p:cNvPicPr>
          <p:nvPr/>
        </p:nvPicPr>
        <p:blipFill>
          <a:blip r:embed="rId2"/>
          <a:stretch>
            <a:fillRect/>
          </a:stretch>
        </p:blipFill>
        <p:spPr>
          <a:xfrm>
            <a:off x="4427984" y="1350105"/>
            <a:ext cx="4560746" cy="46380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2" name="Rectangle 5"/>
          <p:cNvSpPr>
            <a:spLocks/>
          </p:cNvSpPr>
          <p:nvPr/>
        </p:nvSpPr>
        <p:spPr bwMode="auto">
          <a:xfrm>
            <a:off x="644345" y="1183928"/>
            <a:ext cx="2776539" cy="1309982"/>
          </a:xfrm>
          <a:prstGeom prst="rect">
            <a:avLst/>
          </a:prstGeom>
          <a:noFill/>
          <a:ln w="12700">
            <a:noFill/>
            <a:miter lim="800000"/>
            <a:headEnd/>
            <a:tailEnd/>
          </a:ln>
        </p:spPr>
        <p:txBody>
          <a:bodyPr lIns="0" tIns="0" rIns="40639" bIns="0" anchor="ctr"/>
          <a:lstStyle/>
          <a:p>
            <a:pPr marL="39688" algn="just">
              <a:lnSpc>
                <a:spcPct val="110000"/>
              </a:lnSpc>
            </a:pPr>
            <a:r>
              <a:rPr lang="es-ES_tradnl" sz="1500" b="1" u="none" dirty="0" smtClean="0">
                <a:solidFill>
                  <a:srgbClr val="11414F"/>
                </a:solidFill>
                <a:ea typeface="ＭＳ Ｐゴシック" charset="-128"/>
                <a:sym typeface="Arial Bold" charset="0"/>
              </a:rPr>
              <a:t>Introducción</a:t>
            </a:r>
            <a:endParaRPr lang="es-ES_tradnl" sz="1500" b="1" u="none" dirty="0">
              <a:solidFill>
                <a:srgbClr val="11414F"/>
              </a:solidFill>
              <a:ea typeface="ＭＳ Ｐゴシック" charset="-128"/>
              <a:sym typeface="Arial Bold" charset="0"/>
            </a:endParaRPr>
          </a:p>
          <a:p>
            <a:pPr marL="39688" algn="just">
              <a:lnSpc>
                <a:spcPct val="110000"/>
              </a:lnSpc>
              <a:buClr>
                <a:schemeClr val="tx2"/>
              </a:buClr>
              <a:buSzPct val="162000"/>
              <a:buFont typeface="Arial" pitchFamily="34" charset="0"/>
              <a:buChar char="•"/>
            </a:pPr>
            <a:r>
              <a:rPr lang="es-ES_tradnl" sz="1400" u="none" dirty="0" smtClean="0">
                <a:solidFill>
                  <a:schemeClr val="tx2"/>
                </a:solidFill>
                <a:ea typeface="ＭＳ Ｐゴシック" charset="-128"/>
                <a:sym typeface="Arial" pitchFamily="34" charset="0"/>
              </a:rPr>
              <a:t> Definición</a:t>
            </a:r>
          </a:p>
          <a:p>
            <a:pPr marL="39688" algn="just">
              <a:lnSpc>
                <a:spcPct val="110000"/>
              </a:lnSpc>
              <a:buClr>
                <a:schemeClr val="tx2"/>
              </a:buClr>
              <a:buSzPct val="162000"/>
              <a:buFont typeface="Arial" pitchFamily="34" charset="0"/>
              <a:buChar char="•"/>
            </a:pPr>
            <a:r>
              <a:rPr lang="es-ES_tradnl" sz="1400" dirty="0" smtClean="0">
                <a:solidFill>
                  <a:schemeClr val="tx2"/>
                </a:solidFill>
                <a:ea typeface="ＭＳ Ｐゴシック" charset="-128"/>
                <a:sym typeface="Arial" pitchFamily="34" charset="0"/>
              </a:rPr>
              <a:t> Planteamiento del Problema</a:t>
            </a:r>
          </a:p>
          <a:p>
            <a:pPr marL="39688" algn="just">
              <a:lnSpc>
                <a:spcPct val="110000"/>
              </a:lnSpc>
              <a:buClr>
                <a:schemeClr val="tx2"/>
              </a:buClr>
              <a:buSzPct val="162000"/>
              <a:buFont typeface="Arial" pitchFamily="34" charset="0"/>
              <a:buChar char="•"/>
            </a:pPr>
            <a:r>
              <a:rPr lang="es-ES_tradnl" sz="1400" u="none" dirty="0" smtClean="0">
                <a:solidFill>
                  <a:schemeClr val="tx2"/>
                </a:solidFill>
                <a:ea typeface="ＭＳ Ｐゴシック" charset="-128"/>
                <a:sym typeface="Arial" pitchFamily="34" charset="0"/>
              </a:rPr>
              <a:t> Justificación e Importancia</a:t>
            </a:r>
            <a:endParaRPr lang="es-ES_tradnl" sz="1400" dirty="0" smtClean="0">
              <a:solidFill>
                <a:schemeClr val="tx2"/>
              </a:solidFill>
              <a:ea typeface="ＭＳ Ｐゴシック" charset="-128"/>
              <a:sym typeface="Arial" pitchFamily="34" charset="0"/>
            </a:endParaRPr>
          </a:p>
          <a:p>
            <a:pPr marL="39688" algn="just">
              <a:lnSpc>
                <a:spcPct val="110000"/>
              </a:lnSpc>
              <a:buClr>
                <a:schemeClr val="tx2"/>
              </a:buClr>
              <a:buSzPct val="162000"/>
              <a:buFont typeface="Arial" pitchFamily="34" charset="0"/>
              <a:buChar char="•"/>
            </a:pPr>
            <a:r>
              <a:rPr lang="es-ES_tradnl" sz="1400" u="none" dirty="0" smtClean="0">
                <a:solidFill>
                  <a:schemeClr val="tx2"/>
                </a:solidFill>
                <a:ea typeface="ＭＳ Ｐゴシック" charset="-128"/>
                <a:sym typeface="Arial" pitchFamily="34" charset="0"/>
              </a:rPr>
              <a:t> Objetivos</a:t>
            </a:r>
          </a:p>
          <a:p>
            <a:pPr marL="39688" algn="just">
              <a:lnSpc>
                <a:spcPct val="110000"/>
              </a:lnSpc>
              <a:buClr>
                <a:schemeClr val="tx2"/>
              </a:buClr>
              <a:buSzPct val="162000"/>
              <a:buFont typeface="Arial" pitchFamily="34" charset="0"/>
              <a:buChar char="•"/>
            </a:pPr>
            <a:r>
              <a:rPr lang="es-ES_tradnl" sz="1400" dirty="0" smtClean="0">
                <a:solidFill>
                  <a:schemeClr val="tx2"/>
                </a:solidFill>
                <a:ea typeface="ＭＳ Ｐゴシック" charset="-128"/>
                <a:sym typeface="Arial" pitchFamily="34" charset="0"/>
              </a:rPr>
              <a:t> Alcance</a:t>
            </a:r>
            <a:endParaRPr lang="es-ES_tradnl" sz="1400" u="none" dirty="0">
              <a:solidFill>
                <a:schemeClr val="tx2"/>
              </a:solidFill>
              <a:ea typeface="ＭＳ Ｐゴシック" charset="-128"/>
              <a:sym typeface="Arial" pitchFamily="34" charset="0"/>
            </a:endParaRPr>
          </a:p>
        </p:txBody>
      </p:sp>
      <p:sp>
        <p:nvSpPr>
          <p:cNvPr id="17423" name="Freeform 6"/>
          <p:cNvSpPr>
            <a:spLocks/>
          </p:cNvSpPr>
          <p:nvPr/>
        </p:nvSpPr>
        <p:spPr bwMode="auto">
          <a:xfrm>
            <a:off x="244581" y="1187434"/>
            <a:ext cx="333375" cy="581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 y="0"/>
                </a:moveTo>
                <a:lnTo>
                  <a:pt x="18309" y="0"/>
                </a:lnTo>
                <a:lnTo>
                  <a:pt x="18309" y="2715"/>
                </a:lnTo>
                <a:lnTo>
                  <a:pt x="21600" y="5193"/>
                </a:lnTo>
                <a:lnTo>
                  <a:pt x="18103" y="7672"/>
                </a:lnTo>
                <a:lnTo>
                  <a:pt x="18103" y="21600"/>
                </a:lnTo>
                <a:lnTo>
                  <a:pt x="0" y="21600"/>
                </a:lnTo>
                <a:lnTo>
                  <a:pt x="1" y="0"/>
                </a:lnTo>
                <a:close/>
                <a:moveTo>
                  <a:pt x="1" y="0"/>
                </a:moveTo>
              </a:path>
            </a:pathLst>
          </a:custGeom>
          <a:gradFill rotWithShape="0">
            <a:gsLst>
              <a:gs pos="0">
                <a:srgbClr val="0C2128"/>
              </a:gs>
              <a:gs pos="100000">
                <a:srgbClr val="216085"/>
              </a:gs>
            </a:gsLst>
            <a:lin ang="3420000" scaled="1"/>
          </a:gradFill>
          <a:ln w="12700" cap="flat">
            <a:noFill/>
            <a:miter lim="800000"/>
            <a:headEnd type="none" w="med" len="med"/>
            <a:tailEnd type="none" w="med" len="med"/>
          </a:ln>
        </p:spPr>
        <p:txBody>
          <a:bodyPr lIns="0" tIns="0" rIns="0" bIns="0"/>
          <a:lstStyle/>
          <a:p>
            <a:endParaRPr lang="en-US" dirty="0"/>
          </a:p>
        </p:txBody>
      </p:sp>
      <p:sp>
        <p:nvSpPr>
          <p:cNvPr id="17424" name="Rectangle 7"/>
          <p:cNvSpPr>
            <a:spLocks/>
          </p:cNvSpPr>
          <p:nvPr/>
        </p:nvSpPr>
        <p:spPr bwMode="auto">
          <a:xfrm>
            <a:off x="231881" y="1474772"/>
            <a:ext cx="327025" cy="309562"/>
          </a:xfrm>
          <a:prstGeom prst="rect">
            <a:avLst/>
          </a:prstGeom>
          <a:noFill/>
          <a:ln w="9525">
            <a:noFill/>
            <a:miter lim="800000"/>
            <a:headEnd/>
            <a:tailEnd/>
          </a:ln>
        </p:spPr>
        <p:txBody>
          <a:bodyPr lIns="38100" tIns="38100" rIns="36000" bIns="38100"/>
          <a:lstStyle/>
          <a:p>
            <a:r>
              <a:rPr lang="es-ES_tradnl" sz="1400" u="none" dirty="0">
                <a:solidFill>
                  <a:srgbClr val="FFFFFF"/>
                </a:solidFill>
                <a:ea typeface="ＭＳ Ｐゴシック" charset="-128"/>
                <a:sym typeface="Telefonica Text Bold" charset="0"/>
              </a:rPr>
              <a:t>01</a:t>
            </a:r>
          </a:p>
        </p:txBody>
      </p:sp>
      <p:sp>
        <p:nvSpPr>
          <p:cNvPr id="17425" name="Rectangle 9"/>
          <p:cNvSpPr>
            <a:spLocks/>
          </p:cNvSpPr>
          <p:nvPr/>
        </p:nvSpPr>
        <p:spPr bwMode="auto">
          <a:xfrm>
            <a:off x="626064" y="2782860"/>
            <a:ext cx="2937824" cy="2513978"/>
          </a:xfrm>
          <a:prstGeom prst="rect">
            <a:avLst/>
          </a:prstGeom>
          <a:noFill/>
          <a:ln w="12700">
            <a:noFill/>
            <a:miter lim="800000"/>
            <a:headEnd/>
            <a:tailEnd/>
          </a:ln>
        </p:spPr>
        <p:txBody>
          <a:bodyPr lIns="0" tIns="0" rIns="40639" bIns="0" anchor="ctr"/>
          <a:lstStyle/>
          <a:p>
            <a:pPr marL="39688" algn="just">
              <a:lnSpc>
                <a:spcPct val="110000"/>
              </a:lnSpc>
            </a:pPr>
            <a:r>
              <a:rPr lang="es-ES_tradnl" sz="1500" b="1" dirty="0" smtClean="0">
                <a:solidFill>
                  <a:srgbClr val="11414F"/>
                </a:solidFill>
                <a:ea typeface="ＭＳ Ｐゴシック" charset="-128"/>
                <a:sym typeface="Arial Bold" charset="0"/>
              </a:rPr>
              <a:t>Marco Teórico</a:t>
            </a:r>
            <a:endParaRPr lang="es-ES_tradnl" sz="1500" b="1" u="none" dirty="0">
              <a:solidFill>
                <a:srgbClr val="11414F"/>
              </a:solidFill>
              <a:ea typeface="ＭＳ Ｐゴシック" charset="-128"/>
              <a:sym typeface="Arial Bold" charset="0"/>
            </a:endParaRPr>
          </a:p>
          <a:p>
            <a:pPr marL="39688" lvl="1" algn="just">
              <a:lnSpc>
                <a:spcPct val="110000"/>
              </a:lnSpc>
              <a:buClr>
                <a:schemeClr val="tx2"/>
              </a:buClr>
              <a:buSzPct val="162000"/>
              <a:buFont typeface="Arial" pitchFamily="34" charset="0"/>
              <a:buChar char="•"/>
            </a:pPr>
            <a:r>
              <a:rPr lang="es-MX" sz="1400" dirty="0" smtClean="0">
                <a:solidFill>
                  <a:schemeClr val="tx2"/>
                </a:solidFill>
                <a:ea typeface="ＭＳ Ｐゴシック" charset="-128"/>
                <a:sym typeface="Arial" pitchFamily="34" charset="0"/>
              </a:rPr>
              <a:t>Conmutador </a:t>
            </a:r>
          </a:p>
          <a:p>
            <a:pPr marL="39688" lvl="1" algn="just">
              <a:lnSpc>
                <a:spcPct val="110000"/>
              </a:lnSpc>
              <a:buClr>
                <a:schemeClr val="tx2"/>
              </a:buClr>
              <a:buSzPct val="162000"/>
              <a:buFont typeface="Arial" pitchFamily="34" charset="0"/>
              <a:buChar char="•"/>
            </a:pPr>
            <a:r>
              <a:rPr lang="es-MX" sz="1400" dirty="0" err="1" smtClean="0">
                <a:solidFill>
                  <a:schemeClr val="tx2"/>
                </a:solidFill>
                <a:ea typeface="ＭＳ Ｐゴシック" charset="-128"/>
                <a:sym typeface="Arial" pitchFamily="34" charset="0"/>
              </a:rPr>
              <a:t>VLAN’s</a:t>
            </a:r>
            <a:endParaRPr lang="es-ES_tradnl" sz="1400" dirty="0">
              <a:solidFill>
                <a:schemeClr val="tx2"/>
              </a:solidFill>
              <a:ea typeface="ＭＳ Ｐゴシック" charset="-128"/>
              <a:sym typeface="Arial" pitchFamily="34" charset="0"/>
            </a:endParaRPr>
          </a:p>
          <a:p>
            <a:pPr marL="39688" lvl="1" algn="just">
              <a:lnSpc>
                <a:spcPct val="110000"/>
              </a:lnSpc>
              <a:buClr>
                <a:schemeClr val="tx2"/>
              </a:buClr>
              <a:buSzPct val="162000"/>
              <a:buFont typeface="Arial" pitchFamily="34" charset="0"/>
              <a:buChar char="•"/>
            </a:pPr>
            <a:r>
              <a:rPr lang="es-ES_tradnl" sz="1400" dirty="0">
                <a:solidFill>
                  <a:schemeClr val="tx2"/>
                </a:solidFill>
                <a:ea typeface="ＭＳ Ｐゴシック" charset="-128"/>
                <a:sym typeface="Arial" pitchFamily="34" charset="0"/>
              </a:rPr>
              <a:t> DVLAN (</a:t>
            </a:r>
            <a:r>
              <a:rPr lang="es-MX" sz="1400" dirty="0">
                <a:solidFill>
                  <a:schemeClr val="tx2"/>
                </a:solidFill>
                <a:ea typeface="ＭＳ Ｐゴシック" charset="-128"/>
                <a:sym typeface="Arial" pitchFamily="34" charset="0"/>
              </a:rPr>
              <a:t>VLAN’s Dinámicas</a:t>
            </a:r>
            <a:r>
              <a:rPr lang="es-MX" sz="1400" dirty="0" smtClean="0">
                <a:solidFill>
                  <a:schemeClr val="tx2"/>
                </a:solidFill>
                <a:ea typeface="ＭＳ Ｐゴシック" charset="-128"/>
                <a:sym typeface="Arial" pitchFamily="34" charset="0"/>
              </a:rPr>
              <a:t>)</a:t>
            </a:r>
          </a:p>
          <a:p>
            <a:pPr marL="174625" lvl="1" indent="-134938" algn="just">
              <a:lnSpc>
                <a:spcPct val="110000"/>
              </a:lnSpc>
              <a:buClr>
                <a:schemeClr val="tx2"/>
              </a:buClr>
              <a:buSzPct val="162000"/>
              <a:buFont typeface="Arial" pitchFamily="34" charset="0"/>
              <a:buChar char="•"/>
            </a:pPr>
            <a:r>
              <a:rPr lang="es-ES" sz="1400" dirty="0">
                <a:solidFill>
                  <a:schemeClr val="tx2"/>
                </a:solidFill>
                <a:ea typeface="ＭＳ Ｐゴシック" charset="-128"/>
                <a:sym typeface="Arial" pitchFamily="34" charset="0"/>
              </a:rPr>
              <a:t>Características de los Equipos para las </a:t>
            </a:r>
            <a:r>
              <a:rPr lang="es-ES" sz="1400" dirty="0" smtClean="0">
                <a:solidFill>
                  <a:schemeClr val="tx2"/>
                </a:solidFill>
                <a:ea typeface="ＭＳ Ｐゴシック" charset="-128"/>
                <a:sym typeface="Arial" pitchFamily="34" charset="0"/>
              </a:rPr>
              <a:t>DVLAN</a:t>
            </a:r>
          </a:p>
          <a:p>
            <a:pPr marL="174625" lvl="1" indent="-134938" algn="just">
              <a:lnSpc>
                <a:spcPct val="110000"/>
              </a:lnSpc>
              <a:buClr>
                <a:schemeClr val="tx2"/>
              </a:buClr>
              <a:buSzPct val="162000"/>
              <a:buFont typeface="Arial" pitchFamily="34" charset="0"/>
              <a:buChar char="•"/>
            </a:pPr>
            <a:r>
              <a:rPr lang="es-ES_tradnl" sz="1400" dirty="0" smtClean="0">
                <a:solidFill>
                  <a:schemeClr val="tx2"/>
                </a:solidFill>
                <a:ea typeface="ＭＳ Ｐゴシック" charset="-128"/>
                <a:sym typeface="Arial" pitchFamily="34" charset="0"/>
              </a:rPr>
              <a:t>Funcionamiento Técnico</a:t>
            </a:r>
            <a:endParaRPr lang="es-ES_tradnl" sz="1400" dirty="0">
              <a:solidFill>
                <a:schemeClr val="tx2"/>
              </a:solidFill>
              <a:ea typeface="ＭＳ Ｐゴシック" charset="-128"/>
              <a:sym typeface="Arial" pitchFamily="34" charset="0"/>
            </a:endParaRPr>
          </a:p>
          <a:p>
            <a:pPr marL="39688" algn="just">
              <a:lnSpc>
                <a:spcPct val="110000"/>
              </a:lnSpc>
              <a:buClr>
                <a:schemeClr val="tx2"/>
              </a:buClr>
              <a:buSzPct val="162000"/>
              <a:buFont typeface="Arial" pitchFamily="34" charset="0"/>
              <a:buChar char="•"/>
            </a:pPr>
            <a:r>
              <a:rPr lang="es-ES" sz="1400" dirty="0" smtClean="0">
                <a:solidFill>
                  <a:schemeClr val="tx2"/>
                </a:solidFill>
                <a:ea typeface="ＭＳ Ｐゴシック" charset="-128"/>
                <a:sym typeface="Arial" pitchFamily="34" charset="0"/>
              </a:rPr>
              <a:t> Red Inalámbrica</a:t>
            </a:r>
            <a:endParaRPr lang="es-MX" sz="1400" dirty="0" smtClean="0">
              <a:solidFill>
                <a:schemeClr val="tx2"/>
              </a:solidFill>
              <a:ea typeface="ＭＳ Ｐゴシック" charset="-128"/>
              <a:sym typeface="Arial" pitchFamily="34" charset="0"/>
            </a:endParaRPr>
          </a:p>
          <a:p>
            <a:pPr marL="39688" lvl="1" algn="just">
              <a:lnSpc>
                <a:spcPct val="110000"/>
              </a:lnSpc>
              <a:buClr>
                <a:schemeClr val="tx2"/>
              </a:buClr>
              <a:buSzPct val="162000"/>
              <a:buFont typeface="Arial" pitchFamily="34" charset="0"/>
              <a:buChar char="•"/>
            </a:pPr>
            <a:r>
              <a:rPr lang="es-MX" sz="1400" dirty="0" smtClean="0">
                <a:solidFill>
                  <a:schemeClr val="tx2"/>
                </a:solidFill>
                <a:ea typeface="ＭＳ Ｐゴシック" charset="-128"/>
                <a:sym typeface="Arial" pitchFamily="34" charset="0"/>
              </a:rPr>
              <a:t> Access Point</a:t>
            </a:r>
          </a:p>
          <a:p>
            <a:pPr marL="39688" lvl="1" algn="just">
              <a:lnSpc>
                <a:spcPct val="110000"/>
              </a:lnSpc>
              <a:buClr>
                <a:schemeClr val="tx2"/>
              </a:buClr>
              <a:buSzPct val="162000"/>
              <a:buFont typeface="Arial" pitchFamily="34" charset="0"/>
              <a:buChar char="•"/>
            </a:pPr>
            <a:r>
              <a:rPr lang="es-EC" sz="1400" dirty="0" smtClean="0"/>
              <a:t>Control Inalámbrico</a:t>
            </a:r>
            <a:endParaRPr lang="es-ES_tradnl" sz="1400" dirty="0">
              <a:solidFill>
                <a:schemeClr val="tx2"/>
              </a:solidFill>
              <a:ea typeface="ＭＳ Ｐゴシック" charset="-128"/>
              <a:sym typeface="Arial" pitchFamily="34" charset="0"/>
            </a:endParaRPr>
          </a:p>
        </p:txBody>
      </p:sp>
      <p:sp>
        <p:nvSpPr>
          <p:cNvPr id="17426" name="Freeform 10"/>
          <p:cNvSpPr>
            <a:spLocks/>
          </p:cNvSpPr>
          <p:nvPr/>
        </p:nvSpPr>
        <p:spPr bwMode="auto">
          <a:xfrm>
            <a:off x="244776" y="2800635"/>
            <a:ext cx="333375" cy="581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 y="0"/>
                </a:moveTo>
                <a:lnTo>
                  <a:pt x="18309" y="0"/>
                </a:lnTo>
                <a:lnTo>
                  <a:pt x="18309" y="2715"/>
                </a:lnTo>
                <a:lnTo>
                  <a:pt x="21600" y="5193"/>
                </a:lnTo>
                <a:lnTo>
                  <a:pt x="18103" y="7672"/>
                </a:lnTo>
                <a:lnTo>
                  <a:pt x="18103" y="21600"/>
                </a:lnTo>
                <a:lnTo>
                  <a:pt x="0" y="21600"/>
                </a:lnTo>
                <a:lnTo>
                  <a:pt x="1" y="0"/>
                </a:lnTo>
                <a:close/>
                <a:moveTo>
                  <a:pt x="1" y="0"/>
                </a:moveTo>
              </a:path>
            </a:pathLst>
          </a:custGeom>
          <a:gradFill rotWithShape="0">
            <a:gsLst>
              <a:gs pos="0">
                <a:srgbClr val="0C2128"/>
              </a:gs>
              <a:gs pos="100000">
                <a:srgbClr val="216085"/>
              </a:gs>
            </a:gsLst>
            <a:lin ang="3420000" scaled="1"/>
          </a:gradFill>
          <a:ln w="12700" cap="flat">
            <a:noFill/>
            <a:miter lim="800000"/>
            <a:headEnd type="none" w="med" len="med"/>
            <a:tailEnd type="none" w="med" len="med"/>
          </a:ln>
        </p:spPr>
        <p:txBody>
          <a:bodyPr lIns="0" tIns="0" rIns="0" bIns="0"/>
          <a:lstStyle/>
          <a:p>
            <a:endParaRPr lang="en-US" dirty="0"/>
          </a:p>
        </p:txBody>
      </p:sp>
      <p:sp>
        <p:nvSpPr>
          <p:cNvPr id="17433" name="Rectangle 7"/>
          <p:cNvSpPr>
            <a:spLocks/>
          </p:cNvSpPr>
          <p:nvPr/>
        </p:nvSpPr>
        <p:spPr bwMode="auto">
          <a:xfrm>
            <a:off x="217789" y="3062573"/>
            <a:ext cx="327025" cy="309562"/>
          </a:xfrm>
          <a:prstGeom prst="rect">
            <a:avLst/>
          </a:prstGeom>
          <a:noFill/>
          <a:ln w="9525">
            <a:noFill/>
            <a:miter lim="800000"/>
            <a:headEnd/>
            <a:tailEnd/>
          </a:ln>
        </p:spPr>
        <p:txBody>
          <a:bodyPr lIns="38100" tIns="38100" rIns="36000" bIns="38100"/>
          <a:lstStyle/>
          <a:p>
            <a:r>
              <a:rPr lang="es-ES_tradnl" sz="1400" u="none" dirty="0" smtClean="0">
                <a:solidFill>
                  <a:srgbClr val="FFFFFF"/>
                </a:solidFill>
                <a:ea typeface="ＭＳ Ｐゴシック" charset="-128"/>
                <a:sym typeface="Telefonica Text Bold" charset="0"/>
              </a:rPr>
              <a:t>02</a:t>
            </a:r>
            <a:endParaRPr lang="es-ES_tradnl" sz="1400" u="none" dirty="0">
              <a:solidFill>
                <a:srgbClr val="FFFFFF"/>
              </a:solidFill>
              <a:ea typeface="ＭＳ Ｐゴシック" charset="-128"/>
              <a:sym typeface="Telefonica Text Bold" charset="0"/>
            </a:endParaRPr>
          </a:p>
        </p:txBody>
      </p:sp>
      <p:sp>
        <p:nvSpPr>
          <p:cNvPr id="35" name="Title 2"/>
          <p:cNvSpPr txBox="1">
            <a:spLocks/>
          </p:cNvSpPr>
          <p:nvPr/>
        </p:nvSpPr>
        <p:spPr>
          <a:xfrm>
            <a:off x="457200" y="274638"/>
            <a:ext cx="8229600" cy="582594"/>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MX" sz="4100" b="1" dirty="0" smtClean="0">
                <a:solidFill>
                  <a:schemeClr val="tx2"/>
                </a:solidFill>
                <a:effectLst>
                  <a:outerShdw blurRad="31750" dist="25400" dir="5400000" algn="tl" rotWithShape="0">
                    <a:srgbClr val="000000">
                      <a:alpha val="25000"/>
                    </a:srgbClr>
                  </a:outerShdw>
                </a:effectLst>
                <a:latin typeface="+mj-lt"/>
                <a:ea typeface="+mj-ea"/>
                <a:cs typeface="+mj-cs"/>
              </a:rPr>
              <a:t>Agenda</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37" name="Freeform 10"/>
          <p:cNvSpPr>
            <a:spLocks/>
          </p:cNvSpPr>
          <p:nvPr/>
        </p:nvSpPr>
        <p:spPr bwMode="auto">
          <a:xfrm>
            <a:off x="4310063" y="1187126"/>
            <a:ext cx="333375" cy="581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 y="0"/>
                </a:moveTo>
                <a:lnTo>
                  <a:pt x="18309" y="0"/>
                </a:lnTo>
                <a:lnTo>
                  <a:pt x="18309" y="2715"/>
                </a:lnTo>
                <a:lnTo>
                  <a:pt x="21600" y="5193"/>
                </a:lnTo>
                <a:lnTo>
                  <a:pt x="18103" y="7672"/>
                </a:lnTo>
                <a:lnTo>
                  <a:pt x="18103" y="21600"/>
                </a:lnTo>
                <a:lnTo>
                  <a:pt x="0" y="21600"/>
                </a:lnTo>
                <a:lnTo>
                  <a:pt x="1" y="0"/>
                </a:lnTo>
                <a:close/>
                <a:moveTo>
                  <a:pt x="1" y="0"/>
                </a:moveTo>
              </a:path>
            </a:pathLst>
          </a:custGeom>
          <a:gradFill rotWithShape="0">
            <a:gsLst>
              <a:gs pos="0">
                <a:srgbClr val="0C2128"/>
              </a:gs>
              <a:gs pos="100000">
                <a:srgbClr val="216085"/>
              </a:gs>
            </a:gsLst>
            <a:lin ang="3420000" scaled="1"/>
          </a:gradFill>
          <a:ln w="12700" cap="flat">
            <a:noFill/>
            <a:miter lim="800000"/>
            <a:headEnd type="none" w="med" len="med"/>
            <a:tailEnd type="none" w="med" len="med"/>
          </a:ln>
        </p:spPr>
        <p:txBody>
          <a:bodyPr lIns="0" tIns="0" rIns="0" bIns="0"/>
          <a:lstStyle/>
          <a:p>
            <a:endParaRPr lang="en-US" dirty="0"/>
          </a:p>
        </p:txBody>
      </p:sp>
      <p:sp>
        <p:nvSpPr>
          <p:cNvPr id="38" name="Rectangle 7"/>
          <p:cNvSpPr>
            <a:spLocks/>
          </p:cNvSpPr>
          <p:nvPr/>
        </p:nvSpPr>
        <p:spPr bwMode="auto">
          <a:xfrm>
            <a:off x="4283076" y="1449064"/>
            <a:ext cx="327025" cy="309562"/>
          </a:xfrm>
          <a:prstGeom prst="rect">
            <a:avLst/>
          </a:prstGeom>
          <a:noFill/>
          <a:ln w="9525">
            <a:noFill/>
            <a:miter lim="800000"/>
            <a:headEnd/>
            <a:tailEnd/>
          </a:ln>
        </p:spPr>
        <p:txBody>
          <a:bodyPr lIns="38100" tIns="38100" rIns="36000" bIns="38100"/>
          <a:lstStyle/>
          <a:p>
            <a:r>
              <a:rPr lang="es-ES_tradnl" sz="1400" u="none" dirty="0" smtClean="0">
                <a:solidFill>
                  <a:srgbClr val="FFFFFF"/>
                </a:solidFill>
                <a:ea typeface="ＭＳ Ｐゴシック" charset="-128"/>
                <a:sym typeface="Telefonica Text Bold" charset="0"/>
              </a:rPr>
              <a:t>03</a:t>
            </a:r>
            <a:endParaRPr lang="es-ES_tradnl" sz="1400" u="none" dirty="0">
              <a:solidFill>
                <a:srgbClr val="FFFFFF"/>
              </a:solidFill>
              <a:ea typeface="ＭＳ Ｐゴシック" charset="-128"/>
              <a:sym typeface="Telefonica Text Bold" charset="0"/>
            </a:endParaRPr>
          </a:p>
        </p:txBody>
      </p:sp>
      <p:sp>
        <p:nvSpPr>
          <p:cNvPr id="39" name="Rectangle 9"/>
          <p:cNvSpPr>
            <a:spLocks/>
          </p:cNvSpPr>
          <p:nvPr/>
        </p:nvSpPr>
        <p:spPr bwMode="auto">
          <a:xfrm>
            <a:off x="4698997" y="1044250"/>
            <a:ext cx="3444903" cy="1357322"/>
          </a:xfrm>
          <a:prstGeom prst="rect">
            <a:avLst/>
          </a:prstGeom>
          <a:noFill/>
          <a:ln w="12700">
            <a:noFill/>
            <a:miter lim="800000"/>
            <a:headEnd/>
            <a:tailEnd/>
          </a:ln>
        </p:spPr>
        <p:txBody>
          <a:bodyPr lIns="0" tIns="0" rIns="40639" bIns="0" anchor="ctr"/>
          <a:lstStyle/>
          <a:p>
            <a:pPr marL="39688" algn="l">
              <a:lnSpc>
                <a:spcPct val="110000"/>
              </a:lnSpc>
            </a:pPr>
            <a:r>
              <a:rPr lang="es-ES_tradnl" sz="1500" b="1" dirty="0" smtClean="0">
                <a:solidFill>
                  <a:srgbClr val="11414F"/>
                </a:solidFill>
                <a:ea typeface="ＭＳ Ｐゴシック" charset="-128"/>
                <a:sym typeface="Arial Bold" charset="0"/>
              </a:rPr>
              <a:t>Análisis Situación Actual</a:t>
            </a:r>
            <a:endParaRPr lang="es-ES_tradnl" sz="1500" b="1" u="none" dirty="0">
              <a:solidFill>
                <a:srgbClr val="11414F"/>
              </a:solidFill>
              <a:ea typeface="ＭＳ Ｐゴシック" charset="-128"/>
              <a:sym typeface="Arial Bold" charset="0"/>
            </a:endParaRPr>
          </a:p>
          <a:p>
            <a:pPr marL="39688" algn="l">
              <a:lnSpc>
                <a:spcPct val="110000"/>
              </a:lnSpc>
              <a:buClr>
                <a:schemeClr val="tx2"/>
              </a:buClr>
              <a:buSzPct val="162000"/>
              <a:buFont typeface="Arial" pitchFamily="34" charset="0"/>
              <a:buChar char="•"/>
            </a:pPr>
            <a:r>
              <a:rPr lang="es-ES_tradnl" sz="1400" u="none" dirty="0" smtClean="0">
                <a:solidFill>
                  <a:schemeClr val="tx2"/>
                </a:solidFill>
                <a:ea typeface="ＭＳ Ｐゴシック" charset="-128"/>
                <a:sym typeface="Arial" pitchFamily="34" charset="0"/>
              </a:rPr>
              <a:t> Requisitos de Diseño</a:t>
            </a:r>
          </a:p>
          <a:p>
            <a:pPr marL="39688" algn="l">
              <a:lnSpc>
                <a:spcPct val="110000"/>
              </a:lnSpc>
              <a:buClr>
                <a:schemeClr val="tx2"/>
              </a:buClr>
              <a:buSzPct val="162000"/>
              <a:buFont typeface="Arial" pitchFamily="34" charset="0"/>
              <a:buChar char="•"/>
            </a:pPr>
            <a:r>
              <a:rPr lang="es-ES_tradnl" sz="1400" dirty="0" smtClean="0">
                <a:solidFill>
                  <a:schemeClr val="tx2"/>
                </a:solidFill>
                <a:ea typeface="ＭＳ Ｐゴシック" charset="-128"/>
                <a:sym typeface="Arial" pitchFamily="34" charset="0"/>
              </a:rPr>
              <a:t> Red Actual</a:t>
            </a:r>
          </a:p>
          <a:p>
            <a:pPr marL="39688" algn="l">
              <a:lnSpc>
                <a:spcPct val="110000"/>
              </a:lnSpc>
              <a:buClr>
                <a:schemeClr val="tx2"/>
              </a:buClr>
              <a:buSzPct val="162000"/>
              <a:buFont typeface="Arial" pitchFamily="34" charset="0"/>
              <a:buChar char="•"/>
            </a:pPr>
            <a:r>
              <a:rPr lang="es-ES_tradnl" sz="1400" u="none" dirty="0" smtClean="0">
                <a:solidFill>
                  <a:schemeClr val="tx2"/>
                </a:solidFill>
                <a:ea typeface="ＭＳ Ｐゴシック" charset="-128"/>
                <a:sym typeface="Arial" pitchFamily="34" charset="0"/>
              </a:rPr>
              <a:t> Diseño Lógico</a:t>
            </a:r>
          </a:p>
          <a:p>
            <a:pPr marL="39688" algn="l">
              <a:lnSpc>
                <a:spcPct val="110000"/>
              </a:lnSpc>
              <a:buClr>
                <a:schemeClr val="tx2"/>
              </a:buClr>
              <a:buSzPct val="162000"/>
              <a:buFont typeface="Arial" pitchFamily="34" charset="0"/>
              <a:buChar char="•"/>
            </a:pPr>
            <a:r>
              <a:rPr lang="es-ES_tradnl" sz="1400" dirty="0" smtClean="0">
                <a:solidFill>
                  <a:schemeClr val="tx2"/>
                </a:solidFill>
                <a:ea typeface="ＭＳ Ｐゴシック" charset="-128"/>
                <a:sym typeface="Arial" pitchFamily="34" charset="0"/>
              </a:rPr>
              <a:t> Diagrama Físico</a:t>
            </a:r>
          </a:p>
        </p:txBody>
      </p:sp>
      <p:sp>
        <p:nvSpPr>
          <p:cNvPr id="40" name="Freeform 10"/>
          <p:cNvSpPr>
            <a:spLocks/>
          </p:cNvSpPr>
          <p:nvPr/>
        </p:nvSpPr>
        <p:spPr bwMode="auto">
          <a:xfrm>
            <a:off x="4313235" y="2705099"/>
            <a:ext cx="333375" cy="581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 y="0"/>
                </a:moveTo>
                <a:lnTo>
                  <a:pt x="18309" y="0"/>
                </a:lnTo>
                <a:lnTo>
                  <a:pt x="18309" y="2715"/>
                </a:lnTo>
                <a:lnTo>
                  <a:pt x="21600" y="5193"/>
                </a:lnTo>
                <a:lnTo>
                  <a:pt x="18103" y="7672"/>
                </a:lnTo>
                <a:lnTo>
                  <a:pt x="18103" y="21600"/>
                </a:lnTo>
                <a:lnTo>
                  <a:pt x="0" y="21600"/>
                </a:lnTo>
                <a:lnTo>
                  <a:pt x="1" y="0"/>
                </a:lnTo>
                <a:close/>
                <a:moveTo>
                  <a:pt x="1" y="0"/>
                </a:moveTo>
              </a:path>
            </a:pathLst>
          </a:custGeom>
          <a:gradFill rotWithShape="0">
            <a:gsLst>
              <a:gs pos="0">
                <a:srgbClr val="0C2128"/>
              </a:gs>
              <a:gs pos="100000">
                <a:srgbClr val="216085"/>
              </a:gs>
            </a:gsLst>
            <a:lin ang="3420000" scaled="1"/>
          </a:gradFill>
          <a:ln w="12700" cap="flat">
            <a:noFill/>
            <a:miter lim="800000"/>
            <a:headEnd type="none" w="med" len="med"/>
            <a:tailEnd type="none" w="med" len="med"/>
          </a:ln>
        </p:spPr>
        <p:txBody>
          <a:bodyPr lIns="0" tIns="0" rIns="0" bIns="0"/>
          <a:lstStyle/>
          <a:p>
            <a:endParaRPr lang="en-US" dirty="0"/>
          </a:p>
        </p:txBody>
      </p:sp>
      <p:sp>
        <p:nvSpPr>
          <p:cNvPr id="41" name="Rectangle 7"/>
          <p:cNvSpPr>
            <a:spLocks/>
          </p:cNvSpPr>
          <p:nvPr/>
        </p:nvSpPr>
        <p:spPr bwMode="auto">
          <a:xfrm>
            <a:off x="4286248" y="2967037"/>
            <a:ext cx="327025" cy="309562"/>
          </a:xfrm>
          <a:prstGeom prst="rect">
            <a:avLst/>
          </a:prstGeom>
          <a:noFill/>
          <a:ln w="9525">
            <a:noFill/>
            <a:miter lim="800000"/>
            <a:headEnd/>
            <a:tailEnd/>
          </a:ln>
        </p:spPr>
        <p:txBody>
          <a:bodyPr lIns="38100" tIns="38100" rIns="36000" bIns="38100"/>
          <a:lstStyle/>
          <a:p>
            <a:r>
              <a:rPr lang="es-ES_tradnl" sz="1400" u="none" dirty="0" smtClean="0">
                <a:solidFill>
                  <a:srgbClr val="FFFFFF"/>
                </a:solidFill>
                <a:ea typeface="ＭＳ Ｐゴシック" charset="-128"/>
                <a:sym typeface="Telefonica Text Bold" charset="0"/>
              </a:rPr>
              <a:t>04</a:t>
            </a:r>
            <a:endParaRPr lang="es-ES_tradnl" sz="1400" u="none" dirty="0">
              <a:solidFill>
                <a:srgbClr val="FFFFFF"/>
              </a:solidFill>
              <a:ea typeface="ＭＳ Ｐゴシック" charset="-128"/>
              <a:sym typeface="Telefonica Text Bold" charset="0"/>
            </a:endParaRPr>
          </a:p>
        </p:txBody>
      </p:sp>
      <p:sp>
        <p:nvSpPr>
          <p:cNvPr id="42" name="Rectangle 9"/>
          <p:cNvSpPr>
            <a:spLocks/>
          </p:cNvSpPr>
          <p:nvPr/>
        </p:nvSpPr>
        <p:spPr bwMode="auto">
          <a:xfrm>
            <a:off x="4719564" y="2684304"/>
            <a:ext cx="3857652" cy="1203639"/>
          </a:xfrm>
          <a:prstGeom prst="rect">
            <a:avLst/>
          </a:prstGeom>
          <a:noFill/>
          <a:ln w="12700">
            <a:noFill/>
            <a:miter lim="800000"/>
            <a:headEnd/>
            <a:tailEnd/>
          </a:ln>
        </p:spPr>
        <p:txBody>
          <a:bodyPr lIns="0" tIns="0" rIns="40639" bIns="0" anchor="ctr"/>
          <a:lstStyle/>
          <a:p>
            <a:r>
              <a:rPr lang="es-ES" sz="1500" b="1" dirty="0" smtClean="0">
                <a:solidFill>
                  <a:srgbClr val="11414F"/>
                </a:solidFill>
                <a:ea typeface="ＭＳ Ｐゴシック" charset="-128"/>
                <a:sym typeface="Arial Bold" charset="0"/>
              </a:rPr>
              <a:t>Situación Propuesta</a:t>
            </a:r>
          </a:p>
          <a:p>
            <a:endParaRPr lang="es-ES_tradnl" sz="1500" b="1" dirty="0">
              <a:solidFill>
                <a:srgbClr val="11414F"/>
              </a:solidFill>
              <a:ea typeface="ＭＳ Ｐゴシック" charset="-128"/>
              <a:sym typeface="Telefonica Text" pitchFamily="2" charset="0"/>
            </a:endParaRPr>
          </a:p>
          <a:p>
            <a:pPr marL="39688">
              <a:lnSpc>
                <a:spcPct val="110000"/>
              </a:lnSpc>
              <a:buClr>
                <a:schemeClr val="tx2"/>
              </a:buClr>
              <a:buSzPct val="162000"/>
              <a:buFont typeface="Arial" pitchFamily="34" charset="0"/>
              <a:buChar char="•"/>
            </a:pPr>
            <a:r>
              <a:rPr lang="es-ES_tradnl" sz="1400" u="none" dirty="0" smtClean="0">
                <a:solidFill>
                  <a:schemeClr val="tx2"/>
                </a:solidFill>
                <a:ea typeface="ＭＳ Ｐゴシック" charset="-128"/>
                <a:sym typeface="Arial" pitchFamily="34" charset="0"/>
              </a:rPr>
              <a:t> </a:t>
            </a:r>
            <a:r>
              <a:rPr lang="es-EC" sz="1400" dirty="0" smtClean="0"/>
              <a:t>Red Propuesta</a:t>
            </a:r>
          </a:p>
          <a:p>
            <a:pPr marL="39688">
              <a:lnSpc>
                <a:spcPct val="110000"/>
              </a:lnSpc>
              <a:buClr>
                <a:schemeClr val="tx2"/>
              </a:buClr>
              <a:buSzPct val="162000"/>
              <a:buFont typeface="Arial" pitchFamily="34" charset="0"/>
              <a:buChar char="•"/>
            </a:pPr>
            <a:r>
              <a:rPr lang="es-EC" sz="1400" u="none" dirty="0" smtClean="0">
                <a:solidFill>
                  <a:schemeClr val="tx2"/>
                </a:solidFill>
                <a:ea typeface="ＭＳ Ｐゴシック" charset="-128"/>
                <a:sym typeface="Arial" pitchFamily="34" charset="0"/>
              </a:rPr>
              <a:t> Diagrama Lógico</a:t>
            </a:r>
          </a:p>
        </p:txBody>
      </p:sp>
      <p:sp>
        <p:nvSpPr>
          <p:cNvPr id="43" name="Freeform 10"/>
          <p:cNvSpPr>
            <a:spLocks/>
          </p:cNvSpPr>
          <p:nvPr/>
        </p:nvSpPr>
        <p:spPr bwMode="auto">
          <a:xfrm>
            <a:off x="4365622" y="4509450"/>
            <a:ext cx="333375" cy="581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 y="0"/>
                </a:moveTo>
                <a:lnTo>
                  <a:pt x="18309" y="0"/>
                </a:lnTo>
                <a:lnTo>
                  <a:pt x="18309" y="2715"/>
                </a:lnTo>
                <a:lnTo>
                  <a:pt x="21600" y="5193"/>
                </a:lnTo>
                <a:lnTo>
                  <a:pt x="18103" y="7672"/>
                </a:lnTo>
                <a:lnTo>
                  <a:pt x="18103" y="21600"/>
                </a:lnTo>
                <a:lnTo>
                  <a:pt x="0" y="21600"/>
                </a:lnTo>
                <a:lnTo>
                  <a:pt x="1" y="0"/>
                </a:lnTo>
                <a:close/>
                <a:moveTo>
                  <a:pt x="1" y="0"/>
                </a:moveTo>
              </a:path>
            </a:pathLst>
          </a:custGeom>
          <a:gradFill rotWithShape="0">
            <a:gsLst>
              <a:gs pos="0">
                <a:srgbClr val="0C2128"/>
              </a:gs>
              <a:gs pos="100000">
                <a:srgbClr val="216085"/>
              </a:gs>
            </a:gsLst>
            <a:lin ang="3420000" scaled="1"/>
          </a:gradFill>
          <a:ln w="12700" cap="flat">
            <a:noFill/>
            <a:miter lim="800000"/>
            <a:headEnd type="none" w="med" len="med"/>
            <a:tailEnd type="none" w="med" len="med"/>
          </a:ln>
        </p:spPr>
        <p:txBody>
          <a:bodyPr lIns="0" tIns="0" rIns="0" bIns="0"/>
          <a:lstStyle/>
          <a:p>
            <a:endParaRPr lang="en-US" dirty="0"/>
          </a:p>
        </p:txBody>
      </p:sp>
      <p:sp>
        <p:nvSpPr>
          <p:cNvPr id="44" name="Rectangle 7"/>
          <p:cNvSpPr>
            <a:spLocks/>
          </p:cNvSpPr>
          <p:nvPr/>
        </p:nvSpPr>
        <p:spPr bwMode="auto">
          <a:xfrm>
            <a:off x="4355976" y="4725144"/>
            <a:ext cx="327025" cy="309562"/>
          </a:xfrm>
          <a:prstGeom prst="rect">
            <a:avLst/>
          </a:prstGeom>
          <a:noFill/>
          <a:ln w="9525">
            <a:noFill/>
            <a:miter lim="800000"/>
            <a:headEnd/>
            <a:tailEnd/>
          </a:ln>
        </p:spPr>
        <p:txBody>
          <a:bodyPr lIns="38100" tIns="38100" rIns="36000" bIns="38100"/>
          <a:lstStyle/>
          <a:p>
            <a:r>
              <a:rPr lang="es-ES_tradnl" sz="1400" u="none" dirty="0" smtClean="0">
                <a:solidFill>
                  <a:srgbClr val="FFFFFF"/>
                </a:solidFill>
                <a:ea typeface="ＭＳ Ｐゴシック" charset="-128"/>
                <a:sym typeface="Telefonica Text Bold" charset="0"/>
              </a:rPr>
              <a:t>05</a:t>
            </a:r>
            <a:endParaRPr lang="es-ES_tradnl" sz="1400" u="none" dirty="0">
              <a:solidFill>
                <a:srgbClr val="FFFFFF"/>
              </a:solidFill>
              <a:ea typeface="ＭＳ Ｐゴシック" charset="-128"/>
              <a:sym typeface="Telefonica Text Bold" charset="0"/>
            </a:endParaRPr>
          </a:p>
        </p:txBody>
      </p:sp>
      <p:sp>
        <p:nvSpPr>
          <p:cNvPr id="46" name="Rectangle 9"/>
          <p:cNvSpPr>
            <a:spLocks/>
          </p:cNvSpPr>
          <p:nvPr/>
        </p:nvSpPr>
        <p:spPr bwMode="auto">
          <a:xfrm>
            <a:off x="4788024" y="4437112"/>
            <a:ext cx="3444903" cy="714380"/>
          </a:xfrm>
          <a:prstGeom prst="rect">
            <a:avLst/>
          </a:prstGeom>
          <a:noFill/>
          <a:ln w="12700">
            <a:noFill/>
            <a:miter lim="800000"/>
            <a:headEnd/>
            <a:tailEnd/>
          </a:ln>
        </p:spPr>
        <p:txBody>
          <a:bodyPr lIns="0" tIns="0" rIns="40639" bIns="0" anchor="ctr"/>
          <a:lstStyle/>
          <a:p>
            <a:pPr marL="39688" algn="l">
              <a:lnSpc>
                <a:spcPct val="110000"/>
              </a:lnSpc>
            </a:pPr>
            <a:r>
              <a:rPr lang="es-ES_tradnl" sz="1500" b="1" dirty="0" smtClean="0">
                <a:solidFill>
                  <a:srgbClr val="11414F"/>
                </a:solidFill>
                <a:ea typeface="ＭＳ Ｐゴシック" charset="-128"/>
                <a:sym typeface="Arial Bold" charset="0"/>
              </a:rPr>
              <a:t>Conclusiones y Recomendaciones</a:t>
            </a:r>
            <a:endParaRPr lang="es-ES_tradnl" sz="1500" b="1" u="none" dirty="0">
              <a:solidFill>
                <a:srgbClr val="11414F"/>
              </a:solidFill>
              <a:ea typeface="ＭＳ Ｐゴシック" charset="-128"/>
              <a:sym typeface="Arial Bold" charset="0"/>
            </a:endParaRPr>
          </a:p>
          <a:p>
            <a:pPr marL="39688" algn="l">
              <a:lnSpc>
                <a:spcPct val="110000"/>
              </a:lnSpc>
              <a:buClr>
                <a:schemeClr val="tx2"/>
              </a:buClr>
              <a:buSzPct val="162000"/>
              <a:buFont typeface="Arial" pitchFamily="34" charset="0"/>
              <a:buChar char="•"/>
            </a:pPr>
            <a:r>
              <a:rPr lang="es-ES_tradnl" sz="1400" u="none" dirty="0" smtClean="0">
                <a:solidFill>
                  <a:schemeClr val="tx2"/>
                </a:solidFill>
                <a:ea typeface="ＭＳ Ｐゴシック" charset="-128"/>
                <a:sym typeface="Arial" pitchFamily="34" charset="0"/>
              </a:rPr>
              <a:t> Conclusiones</a:t>
            </a:r>
          </a:p>
          <a:p>
            <a:pPr marL="39688" algn="l">
              <a:lnSpc>
                <a:spcPct val="110000"/>
              </a:lnSpc>
              <a:buClr>
                <a:schemeClr val="tx2"/>
              </a:buClr>
              <a:buSzPct val="162000"/>
              <a:buFont typeface="Arial" pitchFamily="34" charset="0"/>
              <a:buChar char="•"/>
            </a:pPr>
            <a:r>
              <a:rPr lang="es-ES_tradnl" sz="1400" dirty="0" smtClean="0">
                <a:solidFill>
                  <a:schemeClr val="tx2"/>
                </a:solidFill>
                <a:ea typeface="ＭＳ Ｐゴシック" charset="-128"/>
                <a:sym typeface="Arial" pitchFamily="34" charset="0"/>
              </a:rPr>
              <a:t> Recomendaciones</a:t>
            </a:r>
          </a:p>
        </p:txBody>
      </p:sp>
    </p:spTree>
    <p:extLst>
      <p:ext uri="{BB962C8B-B14F-4D97-AF65-F5344CB8AC3E}">
        <p14:creationId xmlns:p14="http://schemas.microsoft.com/office/powerpoint/2010/main" val="12614104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3"/>
          <p:cNvSpPr>
            <a:spLocks/>
          </p:cNvSpPr>
          <p:nvPr/>
        </p:nvSpPr>
        <p:spPr bwMode="auto">
          <a:xfrm>
            <a:off x="520701" y="2481550"/>
            <a:ext cx="8409017" cy="1811546"/>
          </a:xfrm>
          <a:prstGeom prst="rect">
            <a:avLst/>
          </a:prstGeom>
          <a:noFill/>
          <a:ln w="9525">
            <a:noFill/>
            <a:miter lim="800000"/>
            <a:headEnd/>
            <a:tailEnd/>
          </a:ln>
        </p:spPr>
        <p:txBody>
          <a:bodyPr lIns="38100" tIns="38100" rIns="38100" bIns="38100"/>
          <a:lstStyle/>
          <a:p>
            <a:r>
              <a:rPr lang="es-EC" sz="6000" dirty="0"/>
              <a:t>Análisis Situación Actual</a:t>
            </a:r>
            <a:endParaRPr lang="es-ES_tradnl" sz="6000" u="none" dirty="0">
              <a:solidFill>
                <a:schemeClr val="accent5">
                  <a:lumMod val="50000"/>
                </a:schemeClr>
              </a:solidFill>
              <a:effectLst>
                <a:outerShdw blurRad="38100" dist="38100" dir="2700000" algn="tl">
                  <a:srgbClr val="000000">
                    <a:alpha val="43137"/>
                  </a:srgbClr>
                </a:outerShdw>
              </a:effectLst>
              <a:ea typeface="ＭＳ Ｐゴシック" charset="-128"/>
              <a:sym typeface="Telefonica Text" pitchFamily="2" charset="0"/>
            </a:endParaRPr>
          </a:p>
        </p:txBody>
      </p:sp>
      <p:sp>
        <p:nvSpPr>
          <p:cNvPr id="35842" name="Rectangle 2"/>
          <p:cNvSpPr>
            <a:spLocks/>
          </p:cNvSpPr>
          <p:nvPr/>
        </p:nvSpPr>
        <p:spPr bwMode="auto">
          <a:xfrm>
            <a:off x="430213" y="357166"/>
            <a:ext cx="3314700" cy="2284413"/>
          </a:xfrm>
          <a:prstGeom prst="rect">
            <a:avLst/>
          </a:prstGeom>
          <a:noFill/>
          <a:ln w="9525">
            <a:noFill/>
            <a:miter lim="800000"/>
            <a:headEnd/>
            <a:tailEnd/>
          </a:ln>
        </p:spPr>
        <p:txBody>
          <a:bodyPr lIns="38100" tIns="38100" rIns="38100" bIns="38100" anchor="ctr"/>
          <a:lstStyle/>
          <a:p>
            <a:pPr algn="l"/>
            <a:r>
              <a:rPr lang="es-ES_tradnl" sz="13900" u="none" dirty="0" smtClean="0">
                <a:solidFill>
                  <a:schemeClr val="tx2"/>
                </a:solidFill>
                <a:ea typeface="ＭＳ Ｐゴシック" charset="-128"/>
                <a:sym typeface="Telefonica Headline Light" pitchFamily="2" charset="0"/>
              </a:rPr>
              <a:t>03</a:t>
            </a:r>
            <a:endParaRPr lang="es-ES_tradnl" sz="13900" u="none" dirty="0">
              <a:solidFill>
                <a:schemeClr val="tx2"/>
              </a:solidFill>
              <a:ea typeface="ＭＳ Ｐゴシック" charset="-128"/>
              <a:sym typeface="Telefonica Headline Light" pitchFamily="2"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700808"/>
            <a:ext cx="8229600" cy="3603856"/>
          </a:xfrm>
        </p:spPr>
        <p:txBody>
          <a:bodyPr>
            <a:noAutofit/>
          </a:bodyPr>
          <a:lstStyle/>
          <a:p>
            <a:pPr marL="365760" lvl="1" indent="-256032" algn="just">
              <a:spcBef>
                <a:spcPts val="400"/>
              </a:spcBef>
              <a:buSzPct val="68000"/>
              <a:buFont typeface="Wingdings 3"/>
              <a:buChar char=""/>
            </a:pPr>
            <a:r>
              <a:rPr lang="es-MX" sz="2000" dirty="0" smtClean="0"/>
              <a:t>Para el mejoramiento del nivel de seguridad y movilidad de los usuarios de la red de datos del edifico Alpallana se determina los siguientes objetivo técnicos.</a:t>
            </a:r>
            <a:endParaRPr lang="en-US" sz="2000" dirty="0" smtClean="0"/>
          </a:p>
          <a:p>
            <a:pPr algn="just"/>
            <a:endParaRPr lang="es-MX" sz="2000" b="1" dirty="0" smtClean="0"/>
          </a:p>
          <a:p>
            <a:pPr algn="just"/>
            <a:r>
              <a:rPr lang="es-MX" sz="2000" b="1" dirty="0" smtClean="0"/>
              <a:t>Objetivos Técnicos</a:t>
            </a:r>
          </a:p>
          <a:p>
            <a:pPr lvl="1" algn="just"/>
            <a:endParaRPr lang="es-MX" sz="1600" dirty="0" smtClean="0"/>
          </a:p>
          <a:p>
            <a:pPr lvl="2" algn="just"/>
            <a:r>
              <a:rPr lang="es-MX" sz="1400" dirty="0" smtClean="0"/>
              <a:t>Ofrecer mayor movilidad a los usuarios permitiendo aprovechar toda la infraestructura inalámbrica para el óptimo funcionamiento de los sistemas informáticos.</a:t>
            </a:r>
          </a:p>
          <a:p>
            <a:pPr lvl="2" algn="just"/>
            <a:endParaRPr lang="en-US" sz="1400" dirty="0" smtClean="0"/>
          </a:p>
          <a:p>
            <a:pPr lvl="2" algn="just"/>
            <a:r>
              <a:rPr lang="es-MX" sz="1400" dirty="0" smtClean="0"/>
              <a:t>Aumentar el porcentaje de seguridad a nivel de usuario con la utilización de VLAN´s Dinámicas.</a:t>
            </a:r>
            <a:endParaRPr lang="en-US" sz="1400" dirty="0" smtClean="0"/>
          </a:p>
          <a:p>
            <a:pPr algn="just"/>
            <a:endParaRPr lang="en-US" sz="2400" dirty="0"/>
          </a:p>
        </p:txBody>
      </p:sp>
      <p:sp>
        <p:nvSpPr>
          <p:cNvPr id="3" name="Title 2"/>
          <p:cNvSpPr>
            <a:spLocks noGrp="1"/>
          </p:cNvSpPr>
          <p:nvPr>
            <p:ph type="title"/>
          </p:nvPr>
        </p:nvSpPr>
        <p:spPr/>
        <p:txBody>
          <a:bodyPr vert="horz" rtlCol="0" anchor="ctr">
            <a:normAutofit/>
            <a:scene3d>
              <a:camera prst="orthographicFront"/>
              <a:lightRig rig="soft" dir="t"/>
            </a:scene3d>
            <a:sp3d prstMaterial="softEdge">
              <a:bevelT w="25400" h="25400"/>
            </a:sp3d>
          </a:bodyPr>
          <a:lstStyle/>
          <a:p>
            <a:pPr lvl="1" algn="l" rtl="0">
              <a:spcBef>
                <a:spcPct val="0"/>
              </a:spcBef>
            </a:pPr>
            <a:r>
              <a:rPr lang="es-MX" sz="4100" b="1" kern="1200" dirty="0">
                <a:solidFill>
                  <a:schemeClr val="tx2"/>
                </a:solidFill>
                <a:effectLst>
                  <a:outerShdw blurRad="31750" dist="25400" dir="5400000" algn="tl" rotWithShape="0">
                    <a:srgbClr val="000000">
                      <a:alpha val="25000"/>
                    </a:srgbClr>
                  </a:outerShdw>
                </a:effectLst>
                <a:latin typeface="+mj-lt"/>
                <a:ea typeface="+mj-ea"/>
                <a:cs typeface="+mj-cs"/>
              </a:rPr>
              <a:t>Requisitos de Diseño</a:t>
            </a:r>
            <a:endParaRPr lang="en-US" sz="4100" b="1" kern="1200" dirty="0">
              <a:solidFill>
                <a:schemeClr val="tx2"/>
              </a:solidFill>
              <a:effectLst>
                <a:outerShdw blurRad="31750" dist="25400" dir="5400000" algn="tl" rotWithShape="0">
                  <a:srgbClr val="000000">
                    <a:alpha val="25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48064" y="3588698"/>
            <a:ext cx="3682752" cy="2880320"/>
          </a:xfrm>
        </p:spPr>
        <p:txBody>
          <a:bodyPr>
            <a:noAutofit/>
          </a:bodyPr>
          <a:lstStyle/>
          <a:p>
            <a:pPr lvl="1" algn="just"/>
            <a:endParaRPr lang="es-MX" sz="1200" b="1" dirty="0"/>
          </a:p>
          <a:p>
            <a:pPr marL="109728" indent="0" algn="just">
              <a:buNone/>
            </a:pPr>
            <a:r>
              <a:rPr lang="es-MX" sz="1600" b="1" dirty="0" smtClean="0"/>
              <a:t>Disponibilidad</a:t>
            </a:r>
            <a:endParaRPr lang="en-US" sz="1600" b="1" dirty="0" smtClean="0"/>
          </a:p>
          <a:p>
            <a:pPr algn="just">
              <a:buNone/>
            </a:pPr>
            <a:r>
              <a:rPr lang="es-MX" sz="1600" b="1" dirty="0" smtClean="0"/>
              <a:t> </a:t>
            </a:r>
            <a:endParaRPr lang="en-US" sz="1600" dirty="0" smtClean="0"/>
          </a:p>
          <a:p>
            <a:pPr marL="174625" lvl="1" indent="0" algn="just">
              <a:buNone/>
            </a:pPr>
            <a:r>
              <a:rPr lang="es-MX" sz="1400" dirty="0" smtClean="0"/>
              <a:t>De acuerdo a entrevistas verbales realizadas al personal encargado de redes se pudo conocer que aproximadamente a existido una suspensión de servicio de 48 horas en el año por lo cual se determina que la disponibilidad tiene un falencia del 0.8%.</a:t>
            </a:r>
            <a:endParaRPr lang="en-US" sz="1600" dirty="0" smtClean="0"/>
          </a:p>
          <a:p>
            <a:pPr algn="just"/>
            <a:endParaRPr lang="en-US" sz="1600" dirty="0"/>
          </a:p>
        </p:txBody>
      </p:sp>
      <p:sp>
        <p:nvSpPr>
          <p:cNvPr id="3" name="Title 2"/>
          <p:cNvSpPr>
            <a:spLocks noGrp="1"/>
          </p:cNvSpPr>
          <p:nvPr>
            <p:ph type="title"/>
          </p:nvPr>
        </p:nvSpPr>
        <p:spPr/>
        <p:txBody>
          <a:bodyPr vert="horz" rtlCol="0" anchor="ctr">
            <a:normAutofit/>
            <a:scene3d>
              <a:camera prst="orthographicFront"/>
              <a:lightRig rig="soft" dir="t"/>
            </a:scene3d>
            <a:sp3d prstMaterial="softEdge">
              <a:bevelT w="25400" h="25400"/>
            </a:sp3d>
          </a:bodyPr>
          <a:lstStyle/>
          <a:p>
            <a:pPr lvl="1" algn="l" rtl="0">
              <a:spcBef>
                <a:spcPct val="0"/>
              </a:spcBef>
            </a:pPr>
            <a:r>
              <a:rPr lang="es-MX" sz="4100" b="1" kern="1200" dirty="0" smtClean="0">
                <a:solidFill>
                  <a:schemeClr val="tx2"/>
                </a:solidFill>
                <a:effectLst>
                  <a:outerShdw blurRad="31750" dist="25400" dir="5400000" algn="tl" rotWithShape="0">
                    <a:srgbClr val="000000">
                      <a:alpha val="25000"/>
                    </a:srgbClr>
                  </a:outerShdw>
                </a:effectLst>
                <a:latin typeface="+mj-lt"/>
                <a:ea typeface="+mj-ea"/>
                <a:cs typeface="+mj-cs"/>
              </a:rPr>
              <a:t>Red Actual</a:t>
            </a:r>
            <a:endParaRPr lang="en-US" sz="4100" b="1" kern="1200" dirty="0">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4" name="Rectángulo 3"/>
          <p:cNvSpPr/>
          <p:nvPr/>
        </p:nvSpPr>
        <p:spPr>
          <a:xfrm>
            <a:off x="755576" y="1772816"/>
            <a:ext cx="3931350" cy="1815882"/>
          </a:xfrm>
          <a:prstGeom prst="rect">
            <a:avLst/>
          </a:prstGeom>
        </p:spPr>
        <p:txBody>
          <a:bodyPr wrap="square">
            <a:spAutoFit/>
          </a:bodyPr>
          <a:lstStyle/>
          <a:p>
            <a:pPr algn="just"/>
            <a:r>
              <a:rPr lang="es-MX" sz="1600" b="1" dirty="0"/>
              <a:t>Escalabilidad</a:t>
            </a:r>
            <a:endParaRPr lang="en-US" sz="1600" b="1" dirty="0"/>
          </a:p>
          <a:p>
            <a:pPr lvl="1" algn="just"/>
            <a:endParaRPr lang="en-US" sz="1200" dirty="0"/>
          </a:p>
          <a:p>
            <a:pPr marL="174625" lvl="1" algn="just"/>
            <a:r>
              <a:rPr lang="es-MX" sz="1400" dirty="0" smtClean="0"/>
              <a:t>La necesidad </a:t>
            </a:r>
            <a:r>
              <a:rPr lang="es-MX" sz="1400" dirty="0"/>
              <a:t>de incrementar </a:t>
            </a:r>
            <a:r>
              <a:rPr lang="es-MX" sz="1400" dirty="0" smtClean="0"/>
              <a:t>personal, acelerada </a:t>
            </a:r>
            <a:r>
              <a:rPr lang="es-MX" sz="1400" dirty="0"/>
              <a:t>y no planificada ha ocasionado que la red de datos no </a:t>
            </a:r>
            <a:r>
              <a:rPr lang="es-MX" sz="1400" dirty="0" smtClean="0"/>
              <a:t>soporte</a:t>
            </a:r>
          </a:p>
          <a:p>
            <a:pPr marL="174625" lvl="1" algn="just"/>
            <a:endParaRPr lang="en-US" sz="1400" dirty="0"/>
          </a:p>
          <a:p>
            <a:pPr marL="174625" lvl="1" algn="just"/>
            <a:r>
              <a:rPr lang="es-MX" sz="1400" dirty="0"/>
              <a:t>Actualmente la red LAN soporta aproximadamente 500 </a:t>
            </a:r>
            <a:r>
              <a:rPr lang="es-MX" sz="1400" dirty="0" smtClean="0"/>
              <a:t>dispositivos.</a:t>
            </a:r>
            <a:endParaRPr lang="es-MX"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7283152" cy="1011567"/>
          </a:xfrm>
        </p:spPr>
        <p:txBody>
          <a:bodyPr>
            <a:normAutofit/>
          </a:bodyPr>
          <a:lstStyle/>
          <a:p>
            <a:pPr algn="just"/>
            <a:r>
              <a:rPr lang="es-EC" dirty="0" smtClean="0"/>
              <a:t>La red de datos tiene una topología en estrella.</a:t>
            </a:r>
            <a:endParaRPr lang="en-US" dirty="0"/>
          </a:p>
        </p:txBody>
      </p:sp>
      <p:sp>
        <p:nvSpPr>
          <p:cNvPr id="3" name="Title 2"/>
          <p:cNvSpPr>
            <a:spLocks noGrp="1"/>
          </p:cNvSpPr>
          <p:nvPr>
            <p:ph type="title"/>
          </p:nvPr>
        </p:nvSpPr>
        <p:spPr/>
        <p:txBody>
          <a:bodyPr/>
          <a:lstStyle/>
          <a:p>
            <a:r>
              <a:rPr lang="es-EC" dirty="0" smtClean="0"/>
              <a:t>Diseño Lógico</a:t>
            </a:r>
            <a:endParaRPr lang="en-US" dirty="0"/>
          </a:p>
        </p:txBody>
      </p:sp>
      <p:graphicFrame>
        <p:nvGraphicFramePr>
          <p:cNvPr id="4" name="Object 1"/>
          <p:cNvGraphicFramePr>
            <a:graphicFrameLocks noChangeAspect="1"/>
          </p:cNvGraphicFramePr>
          <p:nvPr>
            <p:extLst>
              <p:ext uri="{D42A27DB-BD31-4B8C-83A1-F6EECF244321}">
                <p14:modId xmlns:p14="http://schemas.microsoft.com/office/powerpoint/2010/main" val="3614522465"/>
              </p:ext>
            </p:extLst>
          </p:nvPr>
        </p:nvGraphicFramePr>
        <p:xfrm>
          <a:off x="986193" y="2510567"/>
          <a:ext cx="7834279" cy="3654737"/>
        </p:xfrm>
        <a:graphic>
          <a:graphicData uri="http://schemas.openxmlformats.org/presentationml/2006/ole">
            <mc:AlternateContent xmlns:mc="http://schemas.openxmlformats.org/markup-compatibility/2006">
              <mc:Choice xmlns:v="urn:schemas-microsoft-com:vml" Requires="v">
                <p:oleObj spid="_x0000_s45081" r:id="rId3" imgW="10504551" imgH="7265619" progId="Visio.Drawing.11">
                  <p:embed/>
                </p:oleObj>
              </mc:Choice>
              <mc:Fallback>
                <p:oleObj r:id="rId3" imgW="10504551" imgH="7265619"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193" y="2510567"/>
                        <a:ext cx="7834279" cy="3654737"/>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188640"/>
            <a:ext cx="3754760" cy="994122"/>
          </a:xfrm>
        </p:spPr>
        <p:txBody>
          <a:bodyPr>
            <a:normAutofit/>
          </a:bodyPr>
          <a:lstStyle/>
          <a:p>
            <a:r>
              <a:rPr lang="es-EC" sz="4000" dirty="0" smtClean="0"/>
              <a:t>Diseño Lógico</a:t>
            </a:r>
            <a:endParaRPr lang="en-US" sz="40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891282265"/>
              </p:ext>
            </p:extLst>
          </p:nvPr>
        </p:nvGraphicFramePr>
        <p:xfrm>
          <a:off x="2267744" y="980728"/>
          <a:ext cx="5915001" cy="5256576"/>
        </p:xfrm>
        <a:graphic>
          <a:graphicData uri="http://schemas.openxmlformats.org/drawingml/2006/table">
            <a:tbl>
              <a:tblPr/>
              <a:tblGrid>
                <a:gridCol w="364053"/>
                <a:gridCol w="828535"/>
                <a:gridCol w="439376"/>
                <a:gridCol w="4283037"/>
              </a:tblGrid>
              <a:tr h="284138">
                <a:tc>
                  <a:txBody>
                    <a:bodyPr/>
                    <a:lstStyle/>
                    <a:p>
                      <a:pPr algn="ctr" fontAlgn="ctr"/>
                      <a:r>
                        <a:rPr lang="en-US" sz="600" b="1" i="0" u="none" strike="noStrike" dirty="0">
                          <a:solidFill>
                            <a:srgbClr val="000000"/>
                          </a:solidFill>
                          <a:latin typeface="Calibri"/>
                        </a:rPr>
                        <a:t>VLAN</a:t>
                      </a:r>
                      <a:r>
                        <a:rPr lang="en-US" sz="600" b="0" i="0" u="none" strike="noStrike" dirty="0">
                          <a:solidFill>
                            <a:srgbClr val="000000"/>
                          </a:solidFill>
                          <a:latin typeface="Calibri"/>
                        </a:rPr>
                        <a:t> </a:t>
                      </a:r>
                      <a:endParaRPr lang="en-US" sz="600" b="1" i="0" u="none" strike="noStrike" dirty="0">
                        <a:solidFill>
                          <a:srgbClr val="000000"/>
                        </a:solidFill>
                        <a:latin typeface="Calibri"/>
                      </a:endParaRP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latin typeface="Calibri"/>
                        </a:rPr>
                        <a:t>Nombre</a:t>
                      </a:r>
                      <a:r>
                        <a:rPr lang="en-US" sz="600" b="0" i="0" u="none" strike="noStrike">
                          <a:solidFill>
                            <a:srgbClr val="000000"/>
                          </a:solidFill>
                          <a:latin typeface="Calibri"/>
                        </a:rPr>
                        <a:t> </a:t>
                      </a:r>
                      <a:endParaRPr lang="en-US" sz="600" b="1" i="0" u="none" strike="noStrike">
                        <a:solidFill>
                          <a:srgbClr val="000000"/>
                        </a:solidFill>
                        <a:latin typeface="Calibri"/>
                      </a:endParaRP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latin typeface="Calibri"/>
                        </a:rPr>
                        <a:t>Estado</a:t>
                      </a:r>
                      <a:r>
                        <a:rPr lang="en-US" sz="600" b="0" i="0" u="none" strike="noStrike">
                          <a:solidFill>
                            <a:srgbClr val="000000"/>
                          </a:solidFill>
                          <a:latin typeface="Calibri"/>
                        </a:rPr>
                        <a:t> </a:t>
                      </a:r>
                      <a:endParaRPr lang="en-US" sz="600" b="1" i="0" u="none" strike="noStrike">
                        <a:solidFill>
                          <a:srgbClr val="000000"/>
                        </a:solidFill>
                        <a:latin typeface="Calibri"/>
                      </a:endParaRP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latin typeface="Calibri"/>
                        </a:rPr>
                        <a:t>Descripción</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070">
                <a:tc>
                  <a:txBody>
                    <a:bodyPr/>
                    <a:lstStyle/>
                    <a:p>
                      <a:pPr algn="ctr" fontAlgn="ctr"/>
                      <a:r>
                        <a:rPr lang="en-US" sz="600" b="0" i="0" u="none" strike="noStrike">
                          <a:solidFill>
                            <a:srgbClr val="000000"/>
                          </a:solidFill>
                          <a:latin typeface="Calibri"/>
                        </a:rPr>
                        <a:t>1</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default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active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600" b="0" i="0" u="none" strike="noStrike">
                          <a:solidFill>
                            <a:srgbClr val="000000"/>
                          </a:solidFill>
                          <a:latin typeface="Calibri"/>
                          <a:cs typeface="Arial"/>
                        </a:rPr>
                        <a:t>Esta VLAN viene creada por defecto y se utiliza para administrar el equipo de forma remota</a:t>
                      </a:r>
                      <a:endParaRPr lang="es-ES" sz="600" b="0" i="0" u="none" strike="noStrike">
                        <a:solidFill>
                          <a:srgbClr val="000000"/>
                        </a:solidFill>
                        <a:latin typeface="Calibri"/>
                      </a:endParaRP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070">
                <a:tc>
                  <a:txBody>
                    <a:bodyPr/>
                    <a:lstStyle/>
                    <a:p>
                      <a:pPr algn="ctr" fontAlgn="ctr"/>
                      <a:r>
                        <a:rPr lang="en-US" sz="600" b="0" i="0" u="none" strike="noStrike">
                          <a:solidFill>
                            <a:srgbClr val="000000"/>
                          </a:solidFill>
                          <a:latin typeface="Calibri"/>
                        </a:rPr>
                        <a:t>2</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SERVIDORES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active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600" b="0" i="0" u="none" strike="noStrike">
                          <a:solidFill>
                            <a:srgbClr val="000000"/>
                          </a:solidFill>
                          <a:latin typeface="Calibri"/>
                          <a:cs typeface="Arial"/>
                        </a:rPr>
                        <a:t>Servidores.</a:t>
                      </a:r>
                      <a:endParaRPr lang="es-ES" sz="600" b="0" i="0" u="none" strike="noStrike">
                        <a:solidFill>
                          <a:srgbClr val="000000"/>
                        </a:solidFill>
                        <a:latin typeface="Calibri"/>
                      </a:endParaRP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070">
                <a:tc>
                  <a:txBody>
                    <a:bodyPr/>
                    <a:lstStyle/>
                    <a:p>
                      <a:pPr algn="ctr" fontAlgn="ctr"/>
                      <a:r>
                        <a:rPr lang="en-US" sz="600" b="0" i="0" u="none" strike="noStrike">
                          <a:solidFill>
                            <a:srgbClr val="000000"/>
                          </a:solidFill>
                          <a:latin typeface="Calibri"/>
                        </a:rPr>
                        <a:t>3</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SIN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active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600" b="0" i="0" u="none" strike="noStrike">
                          <a:solidFill>
                            <a:srgbClr val="000000"/>
                          </a:solidFill>
                          <a:latin typeface="Calibri"/>
                          <a:cs typeface="Arial"/>
                        </a:rPr>
                        <a:t>Servicio de Internet.</a:t>
                      </a:r>
                      <a:endParaRPr lang="es-ES" sz="600" b="0" i="0" u="none" strike="noStrike">
                        <a:solidFill>
                          <a:srgbClr val="000000"/>
                        </a:solidFill>
                        <a:latin typeface="Calibri"/>
                      </a:endParaRP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070">
                <a:tc>
                  <a:txBody>
                    <a:bodyPr/>
                    <a:lstStyle/>
                    <a:p>
                      <a:pPr algn="ctr" fontAlgn="ctr"/>
                      <a:r>
                        <a:rPr lang="en-US" sz="600" b="0" i="0" u="none" strike="noStrike">
                          <a:solidFill>
                            <a:srgbClr val="000000"/>
                          </a:solidFill>
                          <a:latin typeface="Calibri"/>
                        </a:rPr>
                        <a:t>4</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PRESIDENCIA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active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600" b="0" i="0" u="none" strike="noStrike">
                          <a:solidFill>
                            <a:srgbClr val="000000"/>
                          </a:solidFill>
                          <a:latin typeface="Calibri"/>
                          <a:cs typeface="Arial"/>
                        </a:rPr>
                        <a:t>Como su nombre lo dice es para brindar todos los privilegios a la plana mayor de la empresa.</a:t>
                      </a:r>
                      <a:endParaRPr lang="es-ES" sz="600" b="0" i="0" u="none" strike="noStrike">
                        <a:solidFill>
                          <a:srgbClr val="000000"/>
                        </a:solidFill>
                        <a:latin typeface="Calibri"/>
                      </a:endParaRP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138">
                <a:tc>
                  <a:txBody>
                    <a:bodyPr/>
                    <a:lstStyle/>
                    <a:p>
                      <a:pPr algn="ctr" fontAlgn="ctr"/>
                      <a:r>
                        <a:rPr lang="en-US" sz="600" b="0" i="0" u="none" strike="noStrike">
                          <a:solidFill>
                            <a:srgbClr val="000000"/>
                          </a:solidFill>
                          <a:latin typeface="Calibri"/>
                        </a:rPr>
                        <a:t>5</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GCI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 active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600" b="0" i="0" u="none" strike="noStrike">
                          <a:solidFill>
                            <a:srgbClr val="000000"/>
                          </a:solidFill>
                          <a:latin typeface="Calibri"/>
                          <a:cs typeface="Arial"/>
                        </a:rPr>
                        <a:t>Gerencia de Comercio Internacional</a:t>
                      </a:r>
                      <a:endParaRPr lang="es-ES" sz="600" b="0" i="0" u="none" strike="noStrike">
                        <a:solidFill>
                          <a:srgbClr val="000000"/>
                        </a:solidFill>
                        <a:latin typeface="Calibri"/>
                      </a:endParaRP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070">
                <a:tc>
                  <a:txBody>
                    <a:bodyPr/>
                    <a:lstStyle/>
                    <a:p>
                      <a:pPr algn="ctr" fontAlgn="ctr"/>
                      <a:r>
                        <a:rPr lang="en-US" sz="600" b="0" i="0" u="none" strike="noStrike">
                          <a:solidFill>
                            <a:srgbClr val="000000"/>
                          </a:solidFill>
                          <a:latin typeface="Calibri"/>
                        </a:rPr>
                        <a:t>6</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PRO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active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600" b="0" i="0" u="none" strike="noStrike">
                          <a:solidFill>
                            <a:srgbClr val="000000"/>
                          </a:solidFill>
                          <a:latin typeface="Calibri"/>
                          <a:cs typeface="Arial"/>
                        </a:rPr>
                        <a:t>Red designada con Producción</a:t>
                      </a:r>
                      <a:endParaRPr lang="es-ES" sz="600" b="0" i="0" u="none" strike="noStrike">
                        <a:solidFill>
                          <a:srgbClr val="000000"/>
                        </a:solidFill>
                        <a:latin typeface="Calibri"/>
                      </a:endParaRP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070">
                <a:tc>
                  <a:txBody>
                    <a:bodyPr/>
                    <a:lstStyle/>
                    <a:p>
                      <a:pPr algn="ctr" fontAlgn="ctr"/>
                      <a:r>
                        <a:rPr lang="en-US" sz="600" b="0" i="0" u="none" strike="noStrike">
                          <a:solidFill>
                            <a:srgbClr val="000000"/>
                          </a:solidFill>
                          <a:latin typeface="Calibri"/>
                        </a:rPr>
                        <a:t>7</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AIN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active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600" b="0" i="0" u="none" strike="noStrike">
                          <a:solidFill>
                            <a:srgbClr val="000000"/>
                          </a:solidFill>
                          <a:latin typeface="Calibri"/>
                          <a:cs typeface="Arial"/>
                        </a:rPr>
                        <a:t>Auditoría Interna</a:t>
                      </a:r>
                      <a:endParaRPr lang="es-ES" sz="600" b="0" i="0" u="none" strike="noStrike">
                        <a:solidFill>
                          <a:srgbClr val="000000"/>
                        </a:solidFill>
                        <a:latin typeface="Calibri"/>
                      </a:endParaRP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070">
                <a:tc>
                  <a:txBody>
                    <a:bodyPr/>
                    <a:lstStyle/>
                    <a:p>
                      <a:pPr algn="ctr" fontAlgn="ctr"/>
                      <a:r>
                        <a:rPr lang="en-US" sz="600" b="0" i="0" u="none" strike="noStrike">
                          <a:solidFill>
                            <a:srgbClr val="000000"/>
                          </a:solidFill>
                          <a:latin typeface="Calibri"/>
                        </a:rPr>
                        <a:t>8</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GEF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active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600" b="0" i="0" u="none" strike="noStrike">
                          <a:solidFill>
                            <a:srgbClr val="000000"/>
                          </a:solidFill>
                          <a:latin typeface="Calibri"/>
                          <a:cs typeface="Arial"/>
                        </a:rPr>
                        <a:t>Gerencia de Economía y Finanzas</a:t>
                      </a:r>
                      <a:endParaRPr lang="es-ES" sz="600" b="0" i="0" u="none" strike="noStrike">
                        <a:solidFill>
                          <a:srgbClr val="000000"/>
                        </a:solidFill>
                        <a:latin typeface="Calibri"/>
                      </a:endParaRP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138">
                <a:tc>
                  <a:txBody>
                    <a:bodyPr/>
                    <a:lstStyle/>
                    <a:p>
                      <a:pPr algn="ctr" fontAlgn="ctr"/>
                      <a:r>
                        <a:rPr lang="en-US" sz="600" b="0" i="0" u="none" strike="noStrike">
                          <a:solidFill>
                            <a:srgbClr val="000000"/>
                          </a:solidFill>
                          <a:latin typeface="Calibri"/>
                        </a:rPr>
                        <a:t>9</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GAD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 active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600" b="0" i="0" u="none" strike="noStrike">
                          <a:solidFill>
                            <a:srgbClr val="000000"/>
                          </a:solidFill>
                          <a:latin typeface="Calibri"/>
                          <a:cs typeface="Arial"/>
                        </a:rPr>
                        <a:t>Gerencia Administrativa</a:t>
                      </a:r>
                      <a:endParaRPr lang="es-ES" sz="600" b="0" i="0" u="none" strike="noStrike">
                        <a:solidFill>
                          <a:srgbClr val="000000"/>
                        </a:solidFill>
                        <a:latin typeface="Calibri"/>
                      </a:endParaRP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070">
                <a:tc>
                  <a:txBody>
                    <a:bodyPr/>
                    <a:lstStyle/>
                    <a:p>
                      <a:pPr algn="ctr" fontAlgn="ctr"/>
                      <a:r>
                        <a:rPr lang="en-US" sz="600" b="0" i="0" u="none" strike="noStrike">
                          <a:solidFill>
                            <a:srgbClr val="000000"/>
                          </a:solidFill>
                          <a:latin typeface="Calibri"/>
                        </a:rPr>
                        <a:t>10</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SISTEMAS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active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600" b="0" i="0" u="none" strike="noStrike">
                          <a:solidFill>
                            <a:srgbClr val="000000"/>
                          </a:solidFill>
                          <a:latin typeface="Calibri"/>
                          <a:cs typeface="Arial"/>
                        </a:rPr>
                        <a:t> Departamento de Sistemas</a:t>
                      </a:r>
                      <a:endParaRPr lang="es-ES" sz="600" b="0" i="0" u="none" strike="noStrike">
                        <a:solidFill>
                          <a:srgbClr val="000000"/>
                        </a:solidFill>
                        <a:latin typeface="Calibri"/>
                      </a:endParaRP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070">
                <a:tc>
                  <a:txBody>
                    <a:bodyPr/>
                    <a:lstStyle/>
                    <a:p>
                      <a:pPr algn="ctr" fontAlgn="ctr"/>
                      <a:r>
                        <a:rPr lang="en-US" sz="600" b="0" i="0" u="none" strike="noStrike">
                          <a:solidFill>
                            <a:srgbClr val="000000"/>
                          </a:solidFill>
                          <a:latin typeface="Calibri"/>
                        </a:rPr>
                        <a:t>11</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CAP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active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latin typeface="Calibri"/>
                        </a:rPr>
                        <a:t> </a:t>
                      </a:r>
                      <a:r>
                        <a:rPr lang="en-US" sz="600" b="0" i="0" u="none" strike="noStrike" dirty="0" err="1" smtClean="0">
                          <a:solidFill>
                            <a:srgbClr val="000000"/>
                          </a:solidFill>
                          <a:latin typeface="Calibri"/>
                        </a:rPr>
                        <a:t>Capacitación</a:t>
                      </a:r>
                      <a:endParaRPr lang="en-US" sz="600" b="0" i="0" u="none" strike="noStrike" dirty="0">
                        <a:solidFill>
                          <a:srgbClr val="000000"/>
                        </a:solidFill>
                        <a:latin typeface="Calibri"/>
                      </a:endParaRP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070">
                <a:tc>
                  <a:txBody>
                    <a:bodyPr/>
                    <a:lstStyle/>
                    <a:p>
                      <a:pPr algn="ctr" fontAlgn="ctr"/>
                      <a:r>
                        <a:rPr lang="en-US" sz="600" b="0" i="0" u="none" strike="noStrike">
                          <a:solidFill>
                            <a:srgbClr val="000000"/>
                          </a:solidFill>
                          <a:latin typeface="Calibri"/>
                        </a:rPr>
                        <a:t>12</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IDT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active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latin typeface="Calibri"/>
                        </a:rPr>
                        <a:t>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070">
                <a:tc>
                  <a:txBody>
                    <a:bodyPr/>
                    <a:lstStyle/>
                    <a:p>
                      <a:pPr algn="ctr" fontAlgn="ctr"/>
                      <a:r>
                        <a:rPr lang="en-US" sz="600" b="0" i="0" u="none" strike="noStrike">
                          <a:solidFill>
                            <a:srgbClr val="000000"/>
                          </a:solidFill>
                          <a:latin typeface="Calibri"/>
                        </a:rPr>
                        <a:t>13</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GPA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active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latin typeface="Calibri"/>
                        </a:rPr>
                        <a:t> </a:t>
                      </a:r>
                      <a:r>
                        <a:rPr lang="en-US" sz="600" b="0" i="0" u="none" strike="noStrike" dirty="0" err="1" smtClean="0">
                          <a:solidFill>
                            <a:srgbClr val="000000"/>
                          </a:solidFill>
                          <a:latin typeface="Calibri"/>
                        </a:rPr>
                        <a:t>Gerencia</a:t>
                      </a:r>
                      <a:r>
                        <a:rPr lang="en-US" sz="600" b="0" i="0" u="none" strike="noStrike" dirty="0" smtClean="0">
                          <a:solidFill>
                            <a:srgbClr val="000000"/>
                          </a:solidFill>
                          <a:latin typeface="Calibri"/>
                        </a:rPr>
                        <a:t> de</a:t>
                      </a:r>
                      <a:r>
                        <a:rPr lang="en-US" sz="600" b="0" i="0" u="none" strike="noStrike" baseline="0" dirty="0" smtClean="0">
                          <a:solidFill>
                            <a:srgbClr val="000000"/>
                          </a:solidFill>
                          <a:latin typeface="Calibri"/>
                        </a:rPr>
                        <a:t> </a:t>
                      </a:r>
                      <a:r>
                        <a:rPr lang="en-US" sz="600" b="0" i="0" u="none" strike="noStrike" baseline="0" dirty="0" err="1" smtClean="0">
                          <a:solidFill>
                            <a:srgbClr val="000000"/>
                          </a:solidFill>
                          <a:latin typeface="Calibri"/>
                        </a:rPr>
                        <a:t>Procesos</a:t>
                      </a:r>
                      <a:r>
                        <a:rPr lang="en-US" sz="600" b="0" i="0" u="none" strike="noStrike" baseline="0" dirty="0" smtClean="0">
                          <a:solidFill>
                            <a:srgbClr val="000000"/>
                          </a:solidFill>
                          <a:latin typeface="Calibri"/>
                        </a:rPr>
                        <a:t> </a:t>
                      </a:r>
                      <a:r>
                        <a:rPr lang="en-US" sz="600" b="0" i="0" u="none" strike="noStrike" baseline="0" dirty="0" err="1" smtClean="0">
                          <a:solidFill>
                            <a:srgbClr val="000000"/>
                          </a:solidFill>
                          <a:latin typeface="Calibri"/>
                        </a:rPr>
                        <a:t>Administrativos</a:t>
                      </a:r>
                      <a:endParaRPr lang="en-US" sz="600" b="0" i="0" u="none" strike="noStrike" dirty="0">
                        <a:solidFill>
                          <a:srgbClr val="000000"/>
                        </a:solidFill>
                        <a:latin typeface="Calibri"/>
                      </a:endParaRP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070">
                <a:tc>
                  <a:txBody>
                    <a:bodyPr/>
                    <a:lstStyle/>
                    <a:p>
                      <a:pPr algn="ctr" fontAlgn="ctr"/>
                      <a:r>
                        <a:rPr lang="en-US" sz="600" b="0" i="0" u="none" strike="noStrike">
                          <a:solidFill>
                            <a:srgbClr val="000000"/>
                          </a:solidFill>
                          <a:latin typeface="Calibri"/>
                        </a:rPr>
                        <a:t>14</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ACP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active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600" b="0" i="0" u="none" strike="noStrike" dirty="0">
                          <a:solidFill>
                            <a:srgbClr val="000000"/>
                          </a:solidFill>
                          <a:latin typeface="Calibri"/>
                          <a:cs typeface="Arial"/>
                        </a:rPr>
                        <a:t>Administración de Contratos Petroleros</a:t>
                      </a:r>
                      <a:endParaRPr lang="es-ES" sz="600" b="0" i="0" u="none" strike="noStrike" dirty="0">
                        <a:solidFill>
                          <a:srgbClr val="000000"/>
                        </a:solidFill>
                        <a:latin typeface="Calibri"/>
                      </a:endParaRP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138">
                <a:tc>
                  <a:txBody>
                    <a:bodyPr/>
                    <a:lstStyle/>
                    <a:p>
                      <a:pPr algn="ctr" fontAlgn="ctr"/>
                      <a:r>
                        <a:rPr lang="en-US" sz="600" b="0" i="0" u="none" strike="noStrike">
                          <a:solidFill>
                            <a:srgbClr val="000000"/>
                          </a:solidFill>
                          <a:latin typeface="Calibri"/>
                        </a:rPr>
                        <a:t>15</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Abas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 active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latin typeface="Calibri"/>
                        </a:rPr>
                        <a:t> </a:t>
                      </a:r>
                      <a:r>
                        <a:rPr lang="en-US" sz="600" b="0" i="0" u="none" strike="noStrike" dirty="0" err="1" smtClean="0">
                          <a:solidFill>
                            <a:srgbClr val="000000"/>
                          </a:solidFill>
                          <a:latin typeface="Calibri"/>
                        </a:rPr>
                        <a:t>Abastecimiento</a:t>
                      </a:r>
                      <a:endParaRPr lang="en-US" sz="600" b="0" i="0" u="none" strike="noStrike" dirty="0">
                        <a:solidFill>
                          <a:srgbClr val="000000"/>
                        </a:solidFill>
                        <a:latin typeface="Calibri"/>
                      </a:endParaRP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070">
                <a:tc>
                  <a:txBody>
                    <a:bodyPr/>
                    <a:lstStyle/>
                    <a:p>
                      <a:pPr algn="ctr" fontAlgn="ctr"/>
                      <a:r>
                        <a:rPr lang="en-US" sz="600" b="0" i="0" u="none" strike="noStrike">
                          <a:solidFill>
                            <a:srgbClr val="000000"/>
                          </a:solidFill>
                          <a:latin typeface="Calibri"/>
                        </a:rPr>
                        <a:t>16</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ANTIGUA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latin typeface="Calibri"/>
                        </a:rPr>
                        <a:t>active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600" b="0" i="0" u="none" strike="noStrike">
                          <a:solidFill>
                            <a:srgbClr val="000000"/>
                          </a:solidFill>
                          <a:latin typeface="Calibri"/>
                          <a:cs typeface="Arial"/>
                        </a:rPr>
                        <a:t>ANTIGUA: Red antigua de servidores</a:t>
                      </a:r>
                      <a:endParaRPr lang="es-ES" sz="600" b="0" i="0" u="none" strike="noStrike">
                        <a:solidFill>
                          <a:srgbClr val="000000"/>
                        </a:solidFill>
                        <a:latin typeface="Calibri"/>
                      </a:endParaRP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070">
                <a:tc>
                  <a:txBody>
                    <a:bodyPr/>
                    <a:lstStyle/>
                    <a:p>
                      <a:pPr algn="ctr" fontAlgn="ctr"/>
                      <a:r>
                        <a:rPr lang="en-US" sz="600" b="0" i="0" u="none" strike="noStrike">
                          <a:solidFill>
                            <a:srgbClr val="000000"/>
                          </a:solidFill>
                          <a:latin typeface="Calibri"/>
                        </a:rPr>
                        <a:t>17</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VPNGYE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active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latin typeface="Calibri"/>
                        </a:rPr>
                        <a:t> </a:t>
                      </a:r>
                      <a:r>
                        <a:rPr lang="en-US" sz="600" b="0" i="0" u="none" strike="noStrike" dirty="0" smtClean="0">
                          <a:solidFill>
                            <a:srgbClr val="000000"/>
                          </a:solidFill>
                          <a:latin typeface="Calibri"/>
                        </a:rPr>
                        <a:t>Canal A Guayaquil</a:t>
                      </a:r>
                      <a:endParaRPr lang="en-US" sz="600" b="0" i="0" u="none" strike="noStrike" dirty="0">
                        <a:solidFill>
                          <a:srgbClr val="000000"/>
                        </a:solidFill>
                        <a:latin typeface="Calibri"/>
                      </a:endParaRP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070">
                <a:tc>
                  <a:txBody>
                    <a:bodyPr/>
                    <a:lstStyle/>
                    <a:p>
                      <a:pPr algn="ctr" fontAlgn="ctr"/>
                      <a:r>
                        <a:rPr lang="en-US" sz="600" b="0" i="0" u="none" strike="noStrike">
                          <a:solidFill>
                            <a:srgbClr val="000000"/>
                          </a:solidFill>
                          <a:latin typeface="Calibri"/>
                        </a:rPr>
                        <a:t>18</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FILIALES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active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600" b="0" i="0" u="none" strike="noStrike">
                          <a:solidFill>
                            <a:srgbClr val="000000"/>
                          </a:solidFill>
                          <a:latin typeface="Calibri"/>
                          <a:cs typeface="Arial"/>
                        </a:rPr>
                        <a:t> Las filiales de PETROECUADOR</a:t>
                      </a:r>
                      <a:endParaRPr lang="es-ES" sz="600" b="0" i="0" u="none" strike="noStrike">
                        <a:solidFill>
                          <a:srgbClr val="000000"/>
                        </a:solidFill>
                        <a:latin typeface="Calibri"/>
                      </a:endParaRP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138">
                <a:tc>
                  <a:txBody>
                    <a:bodyPr/>
                    <a:lstStyle/>
                    <a:p>
                      <a:pPr algn="ctr" fontAlgn="ctr"/>
                      <a:r>
                        <a:rPr lang="en-US" sz="600" b="0" i="0" u="none" strike="noStrike">
                          <a:solidFill>
                            <a:srgbClr val="000000"/>
                          </a:solidFill>
                          <a:latin typeface="Calibri"/>
                        </a:rPr>
                        <a:t>19</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AULA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 active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600" b="0" i="0" u="none" strike="noStrike">
                          <a:solidFill>
                            <a:srgbClr val="000000"/>
                          </a:solidFill>
                          <a:latin typeface="Calibri"/>
                          <a:cs typeface="Arial"/>
                        </a:rPr>
                        <a:t>Red para los practicantes de PETROECUADOR</a:t>
                      </a:r>
                      <a:r>
                        <a:rPr lang="es-ES" sz="600" b="1" i="0" u="none" strike="noStrike">
                          <a:solidFill>
                            <a:srgbClr val="000000"/>
                          </a:solidFill>
                          <a:latin typeface="Calibri"/>
                          <a:cs typeface="Arial"/>
                        </a:rPr>
                        <a:t>.</a:t>
                      </a:r>
                      <a:endParaRPr lang="es-ES" sz="600" b="0" i="0" u="none" strike="noStrike">
                        <a:solidFill>
                          <a:srgbClr val="000000"/>
                        </a:solidFill>
                        <a:latin typeface="Calibri"/>
                      </a:endParaRP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070">
                <a:tc>
                  <a:txBody>
                    <a:bodyPr/>
                    <a:lstStyle/>
                    <a:p>
                      <a:pPr algn="ctr" fontAlgn="ctr"/>
                      <a:r>
                        <a:rPr lang="en-US" sz="600" b="0" i="0" u="none" strike="noStrike">
                          <a:solidFill>
                            <a:srgbClr val="000000"/>
                          </a:solidFill>
                          <a:latin typeface="Calibri"/>
                        </a:rPr>
                        <a:t>20</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 CÍRCULO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active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600" b="0" i="0" u="none" strike="noStrike">
                          <a:solidFill>
                            <a:srgbClr val="000000"/>
                          </a:solidFill>
                          <a:latin typeface="Calibri"/>
                          <a:cs typeface="Arial"/>
                        </a:rPr>
                        <a:t>Un enlace que se tiene en el círculo militar para cursos de EPR</a:t>
                      </a:r>
                      <a:endParaRPr lang="es-ES" sz="600" b="0" i="0" u="none" strike="noStrike">
                        <a:solidFill>
                          <a:srgbClr val="000000"/>
                        </a:solidFill>
                        <a:latin typeface="Calibri"/>
                      </a:endParaRP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070">
                <a:tc>
                  <a:txBody>
                    <a:bodyPr/>
                    <a:lstStyle/>
                    <a:p>
                      <a:pPr algn="ctr" fontAlgn="ctr"/>
                      <a:r>
                        <a:rPr lang="en-US" sz="600" b="0" i="0" u="none" strike="noStrike">
                          <a:solidFill>
                            <a:srgbClr val="000000"/>
                          </a:solidFill>
                          <a:latin typeface="Calibri"/>
                        </a:rPr>
                        <a:t>21</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TELEFONÍA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active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600" b="0" i="0" u="none" strike="noStrike">
                          <a:solidFill>
                            <a:srgbClr val="000000"/>
                          </a:solidFill>
                          <a:latin typeface="Calibri"/>
                          <a:cs typeface="Arial"/>
                        </a:rPr>
                        <a:t>Como su nombre lo dice aquí se trabaja en telefonía IP.</a:t>
                      </a:r>
                      <a:endParaRPr lang="es-ES" sz="600" b="0" i="0" u="none" strike="noStrike">
                        <a:solidFill>
                          <a:srgbClr val="000000"/>
                        </a:solidFill>
                        <a:latin typeface="Calibri"/>
                      </a:endParaRP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070">
                <a:tc>
                  <a:txBody>
                    <a:bodyPr/>
                    <a:lstStyle/>
                    <a:p>
                      <a:pPr algn="ctr" fontAlgn="ctr"/>
                      <a:r>
                        <a:rPr lang="en-US" sz="600" b="0" i="0" u="none" strike="noStrike">
                          <a:solidFill>
                            <a:srgbClr val="000000"/>
                          </a:solidFill>
                          <a:latin typeface="Calibri"/>
                        </a:rPr>
                        <a:t>22</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ITT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active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latin typeface="Calibri"/>
                        </a:rPr>
                        <a:t>Ishpingo Tambococha Tiputini</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070">
                <a:tc>
                  <a:txBody>
                    <a:bodyPr/>
                    <a:lstStyle/>
                    <a:p>
                      <a:pPr algn="ctr" fontAlgn="ctr"/>
                      <a:r>
                        <a:rPr lang="en-US" sz="600" b="0" i="0" u="none" strike="noStrike">
                          <a:solidFill>
                            <a:srgbClr val="000000"/>
                          </a:solidFill>
                          <a:latin typeface="Calibri"/>
                        </a:rPr>
                        <a:t>23</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BCE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active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600" b="0" i="0" u="none" strike="noStrike">
                          <a:solidFill>
                            <a:srgbClr val="000000"/>
                          </a:solidFill>
                          <a:latin typeface="Calibri"/>
                          <a:cs typeface="Arial"/>
                        </a:rPr>
                        <a:t>Banco Central del Ecuador</a:t>
                      </a:r>
                      <a:endParaRPr lang="es-ES" sz="600" b="0" i="0" u="none" strike="noStrike">
                        <a:solidFill>
                          <a:srgbClr val="000000"/>
                        </a:solidFill>
                        <a:latin typeface="Calibri"/>
                      </a:endParaRP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070">
                <a:tc>
                  <a:txBody>
                    <a:bodyPr/>
                    <a:lstStyle/>
                    <a:p>
                      <a:pPr algn="ctr" fontAlgn="ctr"/>
                      <a:r>
                        <a:rPr lang="en-US" sz="600" b="0" i="0" u="none" strike="noStrike">
                          <a:solidFill>
                            <a:srgbClr val="000000"/>
                          </a:solidFill>
                          <a:latin typeface="Calibri"/>
                        </a:rPr>
                        <a:t>24</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DIS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active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latin typeface="Calibri"/>
                        </a:rPr>
                        <a:t> </a:t>
                      </a:r>
                      <a:r>
                        <a:rPr lang="en-US" sz="600" b="0" i="0" u="none" strike="noStrike" dirty="0" err="1" smtClean="0">
                          <a:solidFill>
                            <a:srgbClr val="000000"/>
                          </a:solidFill>
                          <a:latin typeface="Calibri"/>
                        </a:rPr>
                        <a:t>Dispensario</a:t>
                      </a:r>
                      <a:endParaRPr lang="en-US" sz="600" b="0" i="0" u="none" strike="noStrike" dirty="0">
                        <a:solidFill>
                          <a:srgbClr val="000000"/>
                        </a:solidFill>
                        <a:latin typeface="Calibri"/>
                      </a:endParaRP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138">
                <a:tc>
                  <a:txBody>
                    <a:bodyPr/>
                    <a:lstStyle/>
                    <a:p>
                      <a:pPr algn="ctr" fontAlgn="ctr"/>
                      <a:r>
                        <a:rPr lang="en-US" sz="600" b="0" i="0" u="none" strike="noStrike">
                          <a:solidFill>
                            <a:srgbClr val="000000"/>
                          </a:solidFill>
                          <a:latin typeface="Calibri"/>
                        </a:rPr>
                        <a:t>25</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TRA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 active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latin typeface="Calibri"/>
                        </a:rPr>
                        <a:t> </a:t>
                      </a:r>
                      <a:r>
                        <a:rPr lang="en-US" sz="600" b="0" i="0" u="none" strike="noStrike" dirty="0" err="1" smtClean="0">
                          <a:solidFill>
                            <a:srgbClr val="000000"/>
                          </a:solidFill>
                          <a:latin typeface="Calibri"/>
                        </a:rPr>
                        <a:t>Transporte</a:t>
                      </a:r>
                      <a:endParaRPr lang="en-US" sz="600" b="0" i="0" u="none" strike="noStrike" dirty="0">
                        <a:solidFill>
                          <a:srgbClr val="000000"/>
                        </a:solidFill>
                        <a:latin typeface="Calibri"/>
                      </a:endParaRP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070">
                <a:tc>
                  <a:txBody>
                    <a:bodyPr/>
                    <a:lstStyle/>
                    <a:p>
                      <a:pPr algn="ctr" fontAlgn="ctr"/>
                      <a:r>
                        <a:rPr lang="en-US" sz="600" b="0" i="0" u="none" strike="noStrike">
                          <a:solidFill>
                            <a:srgbClr val="000000"/>
                          </a:solidFill>
                          <a:latin typeface="Calibri"/>
                        </a:rPr>
                        <a:t>26</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AVQ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active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latin typeface="Calibri"/>
                        </a:rPr>
                        <a:t> </a:t>
                      </a:r>
                      <a:r>
                        <a:rPr lang="en-US" sz="600" b="0" i="0" u="none" strike="noStrike" dirty="0" err="1" smtClean="0">
                          <a:solidFill>
                            <a:srgbClr val="000000"/>
                          </a:solidFill>
                          <a:latin typeface="Calibri"/>
                        </a:rPr>
                        <a:t>Aviación</a:t>
                      </a:r>
                      <a:endParaRPr lang="en-US" sz="600" b="0" i="0" u="none" strike="noStrike" dirty="0">
                        <a:solidFill>
                          <a:srgbClr val="000000"/>
                        </a:solidFill>
                        <a:latin typeface="Calibri"/>
                      </a:endParaRP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070">
                <a:tc>
                  <a:txBody>
                    <a:bodyPr/>
                    <a:lstStyle/>
                    <a:p>
                      <a:pPr algn="ctr" fontAlgn="ctr"/>
                      <a:r>
                        <a:rPr lang="en-US" sz="600" b="0" i="0" u="none" strike="noStrike">
                          <a:solidFill>
                            <a:srgbClr val="000000"/>
                          </a:solidFill>
                          <a:latin typeface="Calibri"/>
                        </a:rPr>
                        <a:t>27</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DYA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active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600" b="0" i="0" u="none" strike="noStrike">
                          <a:solidFill>
                            <a:srgbClr val="000000"/>
                          </a:solidFill>
                          <a:latin typeface="Calibri"/>
                          <a:cs typeface="Arial"/>
                        </a:rPr>
                        <a:t>Documentación y Archivo Central</a:t>
                      </a:r>
                      <a:endParaRPr lang="es-ES" sz="600" b="0" i="0" u="none" strike="noStrike">
                        <a:solidFill>
                          <a:srgbClr val="000000"/>
                        </a:solidFill>
                        <a:latin typeface="Calibri"/>
                      </a:endParaRP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070">
                <a:tc>
                  <a:txBody>
                    <a:bodyPr/>
                    <a:lstStyle/>
                    <a:p>
                      <a:pPr algn="ctr" fontAlgn="ctr"/>
                      <a:r>
                        <a:rPr lang="en-US" sz="600" b="0" i="0" u="none" strike="noStrike">
                          <a:solidFill>
                            <a:srgbClr val="000000"/>
                          </a:solidFill>
                          <a:latin typeface="Calibri"/>
                        </a:rPr>
                        <a:t>28</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Vides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active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600" b="0" i="0" u="none" strike="noStrike">
                          <a:solidFill>
                            <a:srgbClr val="000000"/>
                          </a:solidFill>
                          <a:latin typeface="Calibri"/>
                          <a:cs typeface="Arial"/>
                        </a:rPr>
                        <a:t>Enlace para video conferencia</a:t>
                      </a:r>
                      <a:endParaRPr lang="es-ES" sz="600" b="0" i="0" u="none" strike="noStrike">
                        <a:solidFill>
                          <a:srgbClr val="000000"/>
                        </a:solidFill>
                        <a:latin typeface="Calibri"/>
                      </a:endParaRP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138">
                <a:tc>
                  <a:txBody>
                    <a:bodyPr/>
                    <a:lstStyle/>
                    <a:p>
                      <a:pPr algn="ctr" fontAlgn="ctr"/>
                      <a:r>
                        <a:rPr lang="en-US" sz="600" b="0" i="0" u="none" strike="noStrike">
                          <a:solidFill>
                            <a:srgbClr val="000000"/>
                          </a:solidFill>
                          <a:latin typeface="Calibri"/>
                        </a:rPr>
                        <a:t>29</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ENLACES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latin typeface="Calibri"/>
                        </a:rPr>
                        <a:t> active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latin typeface="Calibri"/>
                        </a:rPr>
                        <a:t> </a:t>
                      </a:r>
                    </a:p>
                  </a:txBody>
                  <a:tcPr marL="5492" marR="5492" marT="54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s-EC" dirty="0" smtClean="0"/>
              <a:t>Diagrama Físico Situación Actual</a:t>
            </a:r>
            <a:endParaRPr lang="en-US" dirty="0"/>
          </a:p>
        </p:txBody>
      </p:sp>
      <p:graphicFrame>
        <p:nvGraphicFramePr>
          <p:cNvPr id="35841" name="Object 1"/>
          <p:cNvGraphicFramePr>
            <a:graphicFrameLocks noChangeAspect="1"/>
          </p:cNvGraphicFramePr>
          <p:nvPr/>
        </p:nvGraphicFramePr>
        <p:xfrm>
          <a:off x="642910" y="1142983"/>
          <a:ext cx="8072494" cy="4879707"/>
        </p:xfrm>
        <a:graphic>
          <a:graphicData uri="http://schemas.openxmlformats.org/presentationml/2006/ole">
            <mc:AlternateContent xmlns:mc="http://schemas.openxmlformats.org/markup-compatibility/2006">
              <mc:Choice xmlns:v="urn:schemas-microsoft-com:vml" Requires="v">
                <p:oleObj spid="_x0000_s35875" r:id="rId3" imgW="6362188" imgH="4354369" progId="">
                  <p:embed/>
                </p:oleObj>
              </mc:Choice>
              <mc:Fallback>
                <p:oleObj r:id="rId3" imgW="6362188" imgH="4354369"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10" y="1142983"/>
                        <a:ext cx="8072494" cy="48797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ángulo 1"/>
          <p:cNvSpPr/>
          <p:nvPr/>
        </p:nvSpPr>
        <p:spPr>
          <a:xfrm>
            <a:off x="4679157" y="6093296"/>
            <a:ext cx="2557110" cy="369332"/>
          </a:xfrm>
          <a:prstGeom prst="rect">
            <a:avLst/>
          </a:prstGeom>
        </p:spPr>
        <p:txBody>
          <a:bodyPr wrap="none">
            <a:spAutoFit/>
          </a:bodyPr>
          <a:lstStyle/>
          <a:p>
            <a:r>
              <a:rPr lang="es-EC" dirty="0">
                <a:latin typeface="Arial" panose="020B0604020202020204" pitchFamily="34" charset="0"/>
                <a:ea typeface="Times New Roman" panose="02020603050405020304" pitchFamily="18" charset="0"/>
                <a:cs typeface="Times New Roman" panose="02020603050405020304" pitchFamily="18" charset="0"/>
              </a:rPr>
              <a:t>Mapa Físico de la Red.</a:t>
            </a:r>
            <a:endParaRPr lang="es-E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s-EC" dirty="0" smtClean="0"/>
              <a:t>Diagrama Físico</a:t>
            </a:r>
            <a:br>
              <a:rPr lang="es-EC" dirty="0" smtClean="0"/>
            </a:br>
            <a:r>
              <a:rPr lang="es-EC" dirty="0" smtClean="0"/>
              <a:t>Situación Actual</a:t>
            </a:r>
            <a:endParaRPr lang="en-US" dirty="0"/>
          </a:p>
        </p:txBody>
      </p:sp>
      <p:graphicFrame>
        <p:nvGraphicFramePr>
          <p:cNvPr id="37890" name="Object 2"/>
          <p:cNvGraphicFramePr>
            <a:graphicFrameLocks noChangeAspect="1"/>
          </p:cNvGraphicFramePr>
          <p:nvPr>
            <p:extLst>
              <p:ext uri="{D42A27DB-BD31-4B8C-83A1-F6EECF244321}">
                <p14:modId xmlns:p14="http://schemas.microsoft.com/office/powerpoint/2010/main" val="57128978"/>
              </p:ext>
            </p:extLst>
          </p:nvPr>
        </p:nvGraphicFramePr>
        <p:xfrm>
          <a:off x="4708480" y="214291"/>
          <a:ext cx="4286280" cy="6095030"/>
        </p:xfrm>
        <a:graphic>
          <a:graphicData uri="http://schemas.openxmlformats.org/presentationml/2006/ole">
            <mc:AlternateContent xmlns:mc="http://schemas.openxmlformats.org/markup-compatibility/2006">
              <mc:Choice xmlns:v="urn:schemas-microsoft-com:vml" Requires="v">
                <p:oleObj spid="_x0000_s37924" r:id="rId3" imgW="4936998" imgH="7307961" progId="Visio.Drawing.11">
                  <p:embed/>
                </p:oleObj>
              </mc:Choice>
              <mc:Fallback>
                <p:oleObj r:id="rId3" imgW="4936998" imgH="7307961"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480" y="214291"/>
                        <a:ext cx="4286280" cy="6095030"/>
                      </a:xfrm>
                      <a:prstGeom prst="rect">
                        <a:avLst/>
                      </a:prstGeom>
                      <a:noFill/>
                      <a:extLst/>
                    </p:spPr>
                  </p:pic>
                </p:oleObj>
              </mc:Fallback>
            </mc:AlternateContent>
          </a:graphicData>
        </a:graphic>
      </p:graphicFrame>
      <p:sp>
        <p:nvSpPr>
          <p:cNvPr id="2" name="Rectángulo 1"/>
          <p:cNvSpPr/>
          <p:nvPr/>
        </p:nvSpPr>
        <p:spPr>
          <a:xfrm>
            <a:off x="4488270" y="6369668"/>
            <a:ext cx="4506490" cy="369332"/>
          </a:xfrm>
          <a:prstGeom prst="rect">
            <a:avLst/>
          </a:prstGeom>
        </p:spPr>
        <p:txBody>
          <a:bodyPr wrap="none">
            <a:spAutoFit/>
          </a:bodyPr>
          <a:lstStyle/>
          <a:p>
            <a:r>
              <a:rPr lang="es-EC" dirty="0">
                <a:latin typeface="Arial" panose="020B0604020202020204" pitchFamily="34" charset="0"/>
                <a:ea typeface="Times New Roman" panose="02020603050405020304" pitchFamily="18" charset="0"/>
                <a:cs typeface="Times New Roman" panose="02020603050405020304" pitchFamily="18" charset="0"/>
              </a:rPr>
              <a:t>Mapa Físico Vertical del Edificio </a:t>
            </a:r>
            <a:r>
              <a:rPr lang="es-EC" dirty="0" err="1">
                <a:latin typeface="Arial" panose="020B0604020202020204" pitchFamily="34" charset="0"/>
                <a:ea typeface="Times New Roman" panose="02020603050405020304" pitchFamily="18" charset="0"/>
                <a:cs typeface="Times New Roman" panose="02020603050405020304" pitchFamily="18" charset="0"/>
              </a:rPr>
              <a:t>Alpallana</a:t>
            </a:r>
            <a:r>
              <a:rPr lang="es-EC" dirty="0">
                <a:latin typeface="Arial" panose="020B0604020202020204" pitchFamily="34" charset="0"/>
                <a:ea typeface="Times New Roman" panose="02020603050405020304" pitchFamily="18" charset="0"/>
                <a:cs typeface="Times New Roman" panose="02020603050405020304" pitchFamily="18" charset="0"/>
              </a:rPr>
              <a:t>.</a:t>
            </a:r>
            <a:endParaRPr lang="es-E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a:effectLst/>
              </a:rPr>
              <a:t>DESCRIPCIÓN FÍSICA DE LA RED</a:t>
            </a:r>
            <a:endParaRPr lang="en-U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310606492"/>
              </p:ext>
            </p:extLst>
          </p:nvPr>
        </p:nvGraphicFramePr>
        <p:xfrm>
          <a:off x="542654" y="1052736"/>
          <a:ext cx="8061794" cy="5638800"/>
        </p:xfrm>
        <a:graphic>
          <a:graphicData uri="http://schemas.openxmlformats.org/drawingml/2006/table">
            <a:tbl>
              <a:tblPr firstRow="1" firstCol="1" bandRow="1">
                <a:tableStyleId>{5C22544A-7EE6-4342-B048-85BDC9FD1C3A}</a:tableStyleId>
              </a:tblPr>
              <a:tblGrid>
                <a:gridCol w="627004"/>
                <a:gridCol w="450013"/>
                <a:gridCol w="526856"/>
                <a:gridCol w="1065027"/>
                <a:gridCol w="1109653"/>
                <a:gridCol w="1109653"/>
                <a:gridCol w="1006072"/>
                <a:gridCol w="736096"/>
                <a:gridCol w="736096"/>
                <a:gridCol w="695324"/>
              </a:tblGrid>
              <a:tr h="146660">
                <a:tc gridSpan="10">
                  <a:txBody>
                    <a:bodyPr/>
                    <a:lstStyle/>
                    <a:p>
                      <a:pPr algn="ctr">
                        <a:lnSpc>
                          <a:spcPct val="150000"/>
                        </a:lnSpc>
                        <a:spcAft>
                          <a:spcPts val="0"/>
                        </a:spcAft>
                      </a:pPr>
                      <a:r>
                        <a:rPr lang="es-ES" sz="800" dirty="0">
                          <a:effectLst/>
                        </a:rPr>
                        <a:t>DESCRIPCIÓN FÍSICA DE LA RED DEL EDIFICIO ALPALLANA</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46660">
                <a:tc>
                  <a:txBody>
                    <a:bodyPr/>
                    <a:lstStyle/>
                    <a:p>
                      <a:pPr algn="ctr">
                        <a:lnSpc>
                          <a:spcPct val="150000"/>
                        </a:lnSpc>
                        <a:spcAft>
                          <a:spcPts val="0"/>
                        </a:spcAft>
                      </a:pPr>
                      <a:r>
                        <a:rPr lang="es-ES" sz="800">
                          <a:effectLst/>
                        </a:rPr>
                        <a:t>PISO</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gridSpan="2">
                  <a:txBody>
                    <a:bodyPr/>
                    <a:lstStyle/>
                    <a:p>
                      <a:pPr algn="ctr">
                        <a:lnSpc>
                          <a:spcPct val="150000"/>
                        </a:lnSpc>
                        <a:spcAft>
                          <a:spcPts val="0"/>
                        </a:spcAft>
                      </a:pPr>
                      <a:r>
                        <a:rPr lang="es-ES" sz="800">
                          <a:effectLst/>
                        </a:rPr>
                        <a:t>TOPOLOGICO</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hMerge="1">
                  <a:txBody>
                    <a:bodyPr/>
                    <a:lstStyle/>
                    <a:p>
                      <a:endParaRPr lang="es-ES"/>
                    </a:p>
                  </a:txBody>
                  <a:tcPr/>
                </a:tc>
                <a:tc>
                  <a:txBody>
                    <a:bodyPr/>
                    <a:lstStyle/>
                    <a:p>
                      <a:pPr algn="ctr">
                        <a:lnSpc>
                          <a:spcPct val="150000"/>
                        </a:lnSpc>
                        <a:spcAft>
                          <a:spcPts val="0"/>
                        </a:spcAft>
                      </a:pPr>
                      <a:r>
                        <a:rPr lang="es-ES" sz="800">
                          <a:effectLst/>
                        </a:rPr>
                        <a:t>NUCLEO</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a:effectLst/>
                        </a:rPr>
                        <a:t>ACCESO</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a:effectLst/>
                        </a:rPr>
                        <a:t>OFICINA</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a:effectLst/>
                        </a:rPr>
                        <a:t>AP</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a:effectLst/>
                        </a:rPr>
                        <a:t>ROUTER</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a:effectLst/>
                        </a:rPr>
                        <a:t>TOTAL SW</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a:effectLst/>
                        </a:rPr>
                        <a:t>TOTAL AP</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r>
              <a:tr h="146660">
                <a:tc rowSpan="7">
                  <a:txBody>
                    <a:bodyPr/>
                    <a:lstStyle/>
                    <a:p>
                      <a:pPr algn="ctr">
                        <a:lnSpc>
                          <a:spcPct val="150000"/>
                        </a:lnSpc>
                        <a:spcAft>
                          <a:spcPts val="0"/>
                        </a:spcAft>
                      </a:pPr>
                      <a:r>
                        <a:rPr lang="es-ES" sz="800" dirty="0">
                          <a:effectLst/>
                        </a:rPr>
                        <a:t>PB</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algn="ctr">
                        <a:lnSpc>
                          <a:spcPct val="150000"/>
                        </a:lnSpc>
                        <a:spcAft>
                          <a:spcPts val="0"/>
                        </a:spcAft>
                      </a:pPr>
                      <a:r>
                        <a:rPr lang="es-ES" sz="800" dirty="0">
                          <a:effectLst/>
                        </a:rPr>
                        <a:t>MDF</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a:effectLst/>
                        </a:rPr>
                        <a:t>PEC6500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46660">
                <a:tc vMerge="1">
                  <a:txBody>
                    <a:bodyPr/>
                    <a:lstStyle/>
                    <a:p>
                      <a:endParaRPr lang="es-ES"/>
                    </a:p>
                  </a:txBody>
                  <a:tcPr/>
                </a:tc>
                <a:tc vMerge="1">
                  <a:txBody>
                    <a:bodyPr/>
                    <a:lstStyle/>
                    <a:p>
                      <a:endParaRPr lang="es-ES"/>
                    </a:p>
                  </a:txBody>
                  <a:tcPr/>
                </a:tc>
                <a:tc rowSpan="3">
                  <a:txBody>
                    <a:bodyPr/>
                    <a:lstStyle/>
                    <a:p>
                      <a:pPr algn="ctr">
                        <a:lnSpc>
                          <a:spcPct val="150000"/>
                        </a:lnSpc>
                        <a:spcAft>
                          <a:spcPts val="0"/>
                        </a:spcAft>
                      </a:pPr>
                      <a:r>
                        <a:rPr lang="es-ES" sz="800" dirty="0">
                          <a:effectLst/>
                        </a:rPr>
                        <a:t>IDF1.1</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PEC3560PB</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R w="12700" cap="flat" cmpd="sng" algn="ctr">
                      <a:solidFill>
                        <a:schemeClr val="tx1"/>
                      </a:solidFill>
                      <a:prstDash val="solid"/>
                      <a:round/>
                      <a:headEnd type="none" w="med" len="med"/>
                      <a:tailEnd type="none" w="med" len="med"/>
                    </a:lnR>
                  </a:tcPr>
                </a:tc>
              </a:tr>
              <a:tr h="14666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PEC3620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R w="12700" cap="flat" cmpd="sng" algn="ctr">
                      <a:solidFill>
                        <a:schemeClr val="tx1"/>
                      </a:solidFill>
                      <a:prstDash val="solid"/>
                      <a:round/>
                      <a:headEnd type="none" w="med" len="med"/>
                      <a:tailEnd type="none" w="med" len="med"/>
                    </a:lnR>
                  </a:tcPr>
                </a:tc>
              </a:tr>
              <a:tr h="14666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dirty="0">
                          <a:effectLst/>
                        </a:rPr>
                        <a:t>PEC3560PB2</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PECDLINKPB</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R w="12700" cap="flat" cmpd="sng" algn="ctr">
                      <a:solidFill>
                        <a:schemeClr val="tx1"/>
                      </a:solidFill>
                      <a:prstDash val="solid"/>
                      <a:round/>
                      <a:headEnd type="none" w="med" len="med"/>
                      <a:tailEnd type="none" w="med" len="med"/>
                    </a:lnR>
                  </a:tcPr>
                </a:tc>
              </a:tr>
              <a:tr h="146660">
                <a:tc vMerge="1">
                  <a:txBody>
                    <a:bodyPr/>
                    <a:lstStyle/>
                    <a:p>
                      <a:endParaRPr lang="es-ES"/>
                    </a:p>
                  </a:txBody>
                  <a:tcPr/>
                </a:tc>
                <a:tc vMerge="1">
                  <a:txBody>
                    <a:bodyPr/>
                    <a:lstStyle/>
                    <a:p>
                      <a:endParaRPr lang="es-ES"/>
                    </a:p>
                  </a:txBody>
                  <a:tcPr/>
                </a:tc>
                <a:tc rowSpan="2">
                  <a:txBody>
                    <a:bodyPr/>
                    <a:lstStyle/>
                    <a:p>
                      <a:pPr algn="ctr">
                        <a:lnSpc>
                          <a:spcPct val="150000"/>
                        </a:lnSpc>
                        <a:spcAft>
                          <a:spcPts val="0"/>
                        </a:spcAft>
                      </a:pPr>
                      <a:r>
                        <a:rPr lang="es-ES" sz="800">
                          <a:effectLst/>
                        </a:rPr>
                        <a:t>IDF1.2</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dirty="0">
                          <a:effectLst/>
                        </a:rPr>
                        <a:t>PEC500PB</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R w="12700" cap="flat" cmpd="sng" algn="ctr">
                      <a:solidFill>
                        <a:schemeClr val="tx1"/>
                      </a:solidFill>
                      <a:prstDash val="solid"/>
                      <a:round/>
                      <a:headEnd type="none" w="med" len="med"/>
                      <a:tailEnd type="none" w="med" len="med"/>
                    </a:lnR>
                  </a:tcPr>
                </a:tc>
              </a:tr>
              <a:tr h="14666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PEC3524ITT</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PEC3560GAULA</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dirty="0">
                          <a:effectLst/>
                        </a:rPr>
                        <a:t>PEC2600</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R w="12700" cap="flat" cmpd="sng" algn="ctr">
                      <a:solidFill>
                        <a:schemeClr val="tx1"/>
                      </a:solidFill>
                      <a:prstDash val="solid"/>
                      <a:round/>
                      <a:headEnd type="none" w="med" len="med"/>
                      <a:tailEnd type="none" w="med" len="med"/>
                    </a:lnR>
                  </a:tcPr>
                </a:tc>
              </a:tr>
              <a:tr h="146660">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S" sz="800">
                          <a:effectLst/>
                        </a:rPr>
                        <a:t>IDF1.3</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PEC3548MAN1</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PEC1710</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293320">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s-ES" sz="700" dirty="0">
                        <a:effectLst/>
                        <a:latin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smtClean="0">
                          <a:effectLst/>
                        </a:rPr>
                        <a:t>TOTAL PB</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1</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6</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1</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1</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3</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8</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1</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6660">
                <a:tc>
                  <a:txBody>
                    <a:bodyPr/>
                    <a:lstStyle/>
                    <a:p>
                      <a:pPr algn="ctr">
                        <a:lnSpc>
                          <a:spcPct val="150000"/>
                        </a:lnSpc>
                        <a:spcAft>
                          <a:spcPts val="0"/>
                        </a:spcAft>
                      </a:pPr>
                      <a:r>
                        <a:rPr lang="es-ES" sz="800" dirty="0">
                          <a:effectLst/>
                        </a:rPr>
                        <a:t>P2</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dirty="0">
                          <a:effectLst/>
                        </a:rPr>
                        <a:t>IDF2</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a:effectLst/>
                        </a:rPr>
                        <a:t>PEC3548P2</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93320">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endParaRPr lang="es-ES" sz="700">
                        <a:effectLst/>
                        <a:latin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smtClean="0">
                          <a:effectLst/>
                        </a:rPr>
                        <a:t>TOTAL P2</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1</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146660">
                <a:tc>
                  <a:txBody>
                    <a:bodyPr/>
                    <a:lstStyle/>
                    <a:p>
                      <a:pPr algn="ctr">
                        <a:lnSpc>
                          <a:spcPct val="150000"/>
                        </a:lnSpc>
                        <a:spcAft>
                          <a:spcPts val="0"/>
                        </a:spcAft>
                      </a:pPr>
                      <a:r>
                        <a:rPr lang="es-ES" sz="800" dirty="0">
                          <a:effectLst/>
                        </a:rPr>
                        <a:t>P3</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dirty="0">
                          <a:effectLst/>
                        </a:rPr>
                        <a:t>IDF3</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a:effectLst/>
                        </a:rPr>
                        <a:t>PEC3548P3</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a:effectLst/>
                        </a:rPr>
                        <a:t>PECDLINKP3</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93320">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endParaRPr lang="es-ES" sz="700" dirty="0">
                        <a:effectLst/>
                        <a:latin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smtClean="0">
                          <a:effectLst/>
                        </a:rPr>
                        <a:t>TOTAL P3</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1</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a:effectLst/>
                        </a:rPr>
                        <a:t>1</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1</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1</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146660">
                <a:tc rowSpan="2">
                  <a:txBody>
                    <a:bodyPr/>
                    <a:lstStyle/>
                    <a:p>
                      <a:pPr algn="ctr">
                        <a:lnSpc>
                          <a:spcPct val="150000"/>
                        </a:lnSpc>
                        <a:spcAft>
                          <a:spcPts val="0"/>
                        </a:spcAft>
                      </a:pPr>
                      <a:r>
                        <a:rPr lang="es-ES" sz="800" dirty="0">
                          <a:effectLst/>
                        </a:rPr>
                        <a:t>P5</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50000"/>
                        </a:lnSpc>
                        <a:spcAft>
                          <a:spcPts val="0"/>
                        </a:spcAft>
                      </a:pPr>
                      <a:r>
                        <a:rPr lang="es-ES" sz="800" dirty="0">
                          <a:effectLst/>
                        </a:rPr>
                        <a:t>IDF5</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a:effectLst/>
                        </a:rPr>
                        <a:t>PEC3548P5</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l">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l">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l">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4666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a:effectLst/>
                        </a:rPr>
                        <a:t>PEC2950P5</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a:effectLst/>
                        </a:rPr>
                        <a:t>PECLINKSYSP4</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293320">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s-ES" sz="700">
                        <a:effectLst/>
                        <a:latin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smtClean="0">
                          <a:effectLst/>
                        </a:rPr>
                        <a:t>TOTAL P5</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2</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1</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2</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1</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6660">
                <a:tc rowSpan="2">
                  <a:txBody>
                    <a:bodyPr/>
                    <a:lstStyle/>
                    <a:p>
                      <a:pPr algn="ctr">
                        <a:lnSpc>
                          <a:spcPct val="150000"/>
                        </a:lnSpc>
                        <a:spcAft>
                          <a:spcPts val="0"/>
                        </a:spcAft>
                      </a:pPr>
                      <a:r>
                        <a:rPr lang="es-ES" sz="800" dirty="0">
                          <a:effectLst/>
                        </a:rPr>
                        <a:t>P7</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50000"/>
                        </a:lnSpc>
                        <a:spcAft>
                          <a:spcPts val="0"/>
                        </a:spcAft>
                      </a:pPr>
                      <a:r>
                        <a:rPr lang="es-ES" sz="800" dirty="0">
                          <a:effectLst/>
                        </a:rPr>
                        <a:t>IDF7</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a:effectLst/>
                        </a:rPr>
                        <a:t>PEC3560GP7</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4666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a:effectLst/>
                        </a:rPr>
                        <a:t>PEC3548P7</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a:effectLst/>
                        </a:rPr>
                        <a:t>PECDLINKP6</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293320">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s-ES" sz="700" dirty="0">
                        <a:effectLst/>
                        <a:latin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smtClean="0">
                          <a:effectLst/>
                        </a:rPr>
                        <a:t>TOTAL P7</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2</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1</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2</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1</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6660">
                <a:tc rowSpan="5">
                  <a:txBody>
                    <a:bodyPr/>
                    <a:lstStyle/>
                    <a:p>
                      <a:pPr algn="ctr">
                        <a:lnSpc>
                          <a:spcPct val="150000"/>
                        </a:lnSpc>
                        <a:spcAft>
                          <a:spcPts val="0"/>
                        </a:spcAft>
                      </a:pPr>
                      <a:r>
                        <a:rPr lang="es-ES" sz="800" dirty="0">
                          <a:effectLst/>
                        </a:rPr>
                        <a:t>P10</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a:lnSpc>
                          <a:spcPct val="150000"/>
                        </a:lnSpc>
                        <a:spcAft>
                          <a:spcPts val="0"/>
                        </a:spcAft>
                      </a:pPr>
                      <a:r>
                        <a:rPr lang="es-ES" sz="800" dirty="0">
                          <a:effectLst/>
                        </a:rPr>
                        <a:t>IDF10</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a:effectLst/>
                        </a:rPr>
                        <a:t>PEC3524P10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a:effectLst/>
                        </a:rPr>
                        <a:t>PECLINKSYSP8</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4666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PECLINKSYSP9</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R w="12700" cap="flat" cmpd="sng" algn="ctr">
                      <a:solidFill>
                        <a:schemeClr val="tx1"/>
                      </a:solidFill>
                      <a:prstDash val="solid"/>
                      <a:round/>
                      <a:headEnd type="none" w="med" len="med"/>
                      <a:tailEnd type="none" w="med" len="med"/>
                    </a:lnR>
                  </a:tcPr>
                </a:tc>
              </a:tr>
              <a:tr h="14666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PEC3560gP10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PEC1240DIR</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PECLINSYSP10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R w="12700" cap="flat" cmpd="sng" algn="ctr">
                      <a:solidFill>
                        <a:schemeClr val="tx1"/>
                      </a:solidFill>
                      <a:prstDash val="solid"/>
                      <a:round/>
                      <a:headEnd type="none" w="med" len="med"/>
                      <a:tailEnd type="none" w="med" len="med"/>
                    </a:lnR>
                  </a:tcPr>
                </a:tc>
              </a:tr>
              <a:tr h="14666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PEC1240PEC</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PECDLINKP10</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R w="12700" cap="flat" cmpd="sng" algn="ctr">
                      <a:solidFill>
                        <a:schemeClr val="tx1"/>
                      </a:solidFill>
                      <a:prstDash val="solid"/>
                      <a:round/>
                      <a:headEnd type="none" w="med" len="med"/>
                      <a:tailEnd type="none" w="med" len="med"/>
                    </a:lnR>
                  </a:tcPr>
                </a:tc>
              </a:tr>
              <a:tr h="14666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PEC350PEC2</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a:effectLst/>
                        </a:rPr>
                        <a:t> </a:t>
                      </a:r>
                      <a:endParaRPr lang="es-ES" sz="80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293320">
                <a:tc>
                  <a:txBody>
                    <a:bodyPr/>
                    <a:lstStyle/>
                    <a:p>
                      <a:pPr algn="l"/>
                      <a:endParaRPr lang="es-ES" sz="700" dirty="0">
                        <a:effectLst/>
                        <a:latin typeface="Times New Roman" panose="02020603050405020304" pitchFamily="18" charset="0"/>
                      </a:endParaRPr>
                    </a:p>
                  </a:txBody>
                  <a:tcPr marL="30771" marR="30771"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s-ES" sz="700" dirty="0">
                        <a:effectLst/>
                        <a:latin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smtClean="0">
                          <a:effectLst/>
                        </a:rPr>
                        <a:t>TOTAL P10</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2</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3</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4</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 </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5</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 sz="800" dirty="0">
                          <a:effectLst/>
                        </a:rPr>
                        <a:t>4</a:t>
                      </a: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6660">
                <a:tc>
                  <a:txBody>
                    <a:bodyPr/>
                    <a:lstStyle/>
                    <a:p>
                      <a:pPr algn="l"/>
                      <a:endParaRPr lang="es-ES" sz="700" dirty="0">
                        <a:effectLst/>
                        <a:latin typeface="Times New Roman" panose="02020603050405020304" pitchFamily="18" charset="0"/>
                      </a:endParaRPr>
                    </a:p>
                  </a:txBody>
                  <a:tcPr marL="30771" marR="30771"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ES" sz="700" dirty="0" smtClean="0">
                          <a:effectLst/>
                          <a:latin typeface="Times New Roman" panose="02020603050405020304" pitchFamily="18" charset="0"/>
                        </a:rPr>
                        <a:t>TOTAL</a:t>
                      </a:r>
                      <a:endParaRPr lang="es-ES" sz="700" dirty="0">
                        <a:effectLst/>
                        <a:latin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endParaRPr lang="es-E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0771" marR="30771"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00900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3"/>
          <p:cNvSpPr>
            <a:spLocks/>
          </p:cNvSpPr>
          <p:nvPr/>
        </p:nvSpPr>
        <p:spPr bwMode="auto">
          <a:xfrm>
            <a:off x="520701" y="2481550"/>
            <a:ext cx="6765943" cy="1371600"/>
          </a:xfrm>
          <a:prstGeom prst="rect">
            <a:avLst/>
          </a:prstGeom>
          <a:noFill/>
          <a:ln w="9525">
            <a:noFill/>
            <a:miter lim="800000"/>
            <a:headEnd/>
            <a:tailEnd/>
          </a:ln>
        </p:spPr>
        <p:txBody>
          <a:bodyPr lIns="38100" tIns="38100" rIns="38100" bIns="38100"/>
          <a:lstStyle/>
          <a:p>
            <a:pPr algn="l"/>
            <a:r>
              <a:rPr lang="es-ES_tradnl" sz="6000" u="none" dirty="0" smtClean="0">
                <a:solidFill>
                  <a:schemeClr val="accent5">
                    <a:lumMod val="50000"/>
                  </a:schemeClr>
                </a:solidFill>
                <a:effectLst>
                  <a:outerShdw blurRad="38100" dist="38100" dir="2700000" algn="tl">
                    <a:srgbClr val="000000">
                      <a:alpha val="43137"/>
                    </a:srgbClr>
                  </a:outerShdw>
                </a:effectLst>
                <a:ea typeface="ＭＳ Ｐゴシック" charset="-128"/>
                <a:sym typeface="Telefonica Text" pitchFamily="2" charset="0"/>
              </a:rPr>
              <a:t>Introducción</a:t>
            </a:r>
            <a:endParaRPr lang="es-ES_tradnl" sz="6000" u="none" dirty="0">
              <a:solidFill>
                <a:schemeClr val="accent5">
                  <a:lumMod val="50000"/>
                </a:schemeClr>
              </a:solidFill>
              <a:effectLst>
                <a:outerShdw blurRad="38100" dist="38100" dir="2700000" algn="tl">
                  <a:srgbClr val="000000">
                    <a:alpha val="43137"/>
                  </a:srgbClr>
                </a:outerShdw>
              </a:effectLst>
              <a:ea typeface="ＭＳ Ｐゴシック" charset="-128"/>
              <a:sym typeface="Telefonica Text" pitchFamily="2" charset="0"/>
            </a:endParaRPr>
          </a:p>
        </p:txBody>
      </p:sp>
      <p:sp>
        <p:nvSpPr>
          <p:cNvPr id="35842" name="Rectangle 2"/>
          <p:cNvSpPr>
            <a:spLocks/>
          </p:cNvSpPr>
          <p:nvPr/>
        </p:nvSpPr>
        <p:spPr bwMode="auto">
          <a:xfrm>
            <a:off x="430213" y="357166"/>
            <a:ext cx="3314700" cy="2284413"/>
          </a:xfrm>
          <a:prstGeom prst="rect">
            <a:avLst/>
          </a:prstGeom>
          <a:noFill/>
          <a:ln w="9525">
            <a:noFill/>
            <a:miter lim="800000"/>
            <a:headEnd/>
            <a:tailEnd/>
          </a:ln>
        </p:spPr>
        <p:txBody>
          <a:bodyPr lIns="38100" tIns="38100" rIns="38100" bIns="38100" anchor="ctr"/>
          <a:lstStyle/>
          <a:p>
            <a:pPr algn="l"/>
            <a:r>
              <a:rPr lang="es-ES_tradnl" sz="13900" u="none" dirty="0">
                <a:solidFill>
                  <a:schemeClr val="tx2"/>
                </a:solidFill>
                <a:ea typeface="ＭＳ Ｐゴシック" charset="-128"/>
                <a:sym typeface="Telefonica Headline Light" pitchFamily="2" charset="0"/>
              </a:rPr>
              <a:t>01</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effectLst/>
              </a:rPr>
              <a:t>Resultados de las Encuestas</a:t>
            </a:r>
            <a:endParaRPr lang="en-US" dirty="0"/>
          </a:p>
        </p:txBody>
      </p:sp>
      <p:sp>
        <p:nvSpPr>
          <p:cNvPr id="2" name="Marcador de contenido 1"/>
          <p:cNvSpPr>
            <a:spLocks noGrp="1"/>
          </p:cNvSpPr>
          <p:nvPr>
            <p:ph idx="1"/>
          </p:nvPr>
        </p:nvSpPr>
        <p:spPr>
          <a:xfrm>
            <a:off x="457200" y="1417638"/>
            <a:ext cx="8229600" cy="3747872"/>
          </a:xfrm>
        </p:spPr>
        <p:txBody>
          <a:bodyPr>
            <a:normAutofit fontScale="70000" lnSpcReduction="20000"/>
          </a:bodyPr>
          <a:lstStyle/>
          <a:p>
            <a:pPr marL="109728" indent="0">
              <a:buNone/>
            </a:pPr>
            <a:r>
              <a:rPr lang="es-EC" dirty="0"/>
              <a:t>El resultado que </a:t>
            </a:r>
            <a:r>
              <a:rPr lang="es-EC" dirty="0" smtClean="0"/>
              <a:t>despliega </a:t>
            </a:r>
            <a:r>
              <a:rPr lang="es-EC" dirty="0"/>
              <a:t>las encuestas son los siguientes:</a:t>
            </a:r>
            <a:endParaRPr lang="es-ES" dirty="0"/>
          </a:p>
          <a:p>
            <a:pPr marL="109728" indent="0">
              <a:buNone/>
            </a:pPr>
            <a:r>
              <a:rPr lang="es-EC" dirty="0"/>
              <a:t> </a:t>
            </a:r>
            <a:endParaRPr lang="es-ES" dirty="0"/>
          </a:p>
          <a:p>
            <a:pPr lvl="0"/>
            <a:r>
              <a:rPr lang="es-EC" dirty="0"/>
              <a:t>Que no puede tener un conmutador preparado para cualquier emergencia, puesto que no se sabría cuál es el que se podría dañar.</a:t>
            </a:r>
            <a:endParaRPr lang="es-ES" dirty="0"/>
          </a:p>
          <a:p>
            <a:pPr marL="109728" indent="0">
              <a:buNone/>
            </a:pPr>
            <a:r>
              <a:rPr lang="es-EC" dirty="0"/>
              <a:t> </a:t>
            </a:r>
            <a:endParaRPr lang="es-ES" dirty="0"/>
          </a:p>
          <a:p>
            <a:pPr lvl="0"/>
            <a:r>
              <a:rPr lang="es-EC" dirty="0"/>
              <a:t>Que cualquier persona que ingrese un equipo adicional al de la empresa podría ingresar a la red de datos.</a:t>
            </a:r>
            <a:endParaRPr lang="es-ES" dirty="0"/>
          </a:p>
          <a:p>
            <a:pPr marL="109728" indent="0">
              <a:buNone/>
            </a:pPr>
            <a:r>
              <a:rPr lang="es-EC" dirty="0"/>
              <a:t> </a:t>
            </a:r>
            <a:endParaRPr lang="es-ES" dirty="0"/>
          </a:p>
          <a:p>
            <a:pPr lvl="0"/>
            <a:r>
              <a:rPr lang="es-EC" dirty="0"/>
              <a:t>Que no se tiene señal en todos los lados del edificio </a:t>
            </a:r>
            <a:r>
              <a:rPr lang="es-EC" dirty="0" err="1"/>
              <a:t>Alpallana</a:t>
            </a:r>
            <a:endParaRPr lang="es-ES" dirty="0"/>
          </a:p>
          <a:p>
            <a:pPr marL="109728" indent="0">
              <a:buNone/>
            </a:pPr>
            <a:endParaRPr lang="es-ES" dirty="0"/>
          </a:p>
          <a:p>
            <a:pPr lvl="0"/>
            <a:r>
              <a:rPr lang="es-EC" dirty="0"/>
              <a:t>Que los usuarios les gustaría conectarse a la red inalámbrica, y no perder la señal si les toca movilizarse a otro sector del edificio</a:t>
            </a:r>
            <a:endParaRPr lang="es-ES" dirty="0"/>
          </a:p>
          <a:p>
            <a:endParaRPr lang="es-ES" dirty="0"/>
          </a:p>
        </p:txBody>
      </p:sp>
      <p:sp>
        <p:nvSpPr>
          <p:cNvPr id="4" name="CuadroTexto 3"/>
          <p:cNvSpPr txBox="1"/>
          <p:nvPr/>
        </p:nvSpPr>
        <p:spPr>
          <a:xfrm>
            <a:off x="5148064" y="5497406"/>
            <a:ext cx="3384376" cy="369332"/>
          </a:xfrm>
          <a:prstGeom prst="rect">
            <a:avLst/>
          </a:prstGeom>
          <a:noFill/>
        </p:spPr>
        <p:txBody>
          <a:bodyPr wrap="square" rtlCol="0">
            <a:spAutoFit/>
          </a:bodyPr>
          <a:lstStyle/>
          <a:p>
            <a:pPr lvl="0"/>
            <a:r>
              <a:rPr lang="es-EC" dirty="0" smtClean="0">
                <a:hlinkClick r:id="rId2" action="ppaction://hlinkfile"/>
              </a:rPr>
              <a:t>Ver Resultados Estadísticos</a:t>
            </a:r>
            <a:endParaRPr lang="es-ES" dirty="0"/>
          </a:p>
        </p:txBody>
      </p:sp>
    </p:spTree>
    <p:extLst>
      <p:ext uri="{BB962C8B-B14F-4D97-AF65-F5344CB8AC3E}">
        <p14:creationId xmlns:p14="http://schemas.microsoft.com/office/powerpoint/2010/main" val="22608366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2" name="Rectangle 5"/>
          <p:cNvSpPr>
            <a:spLocks/>
          </p:cNvSpPr>
          <p:nvPr/>
        </p:nvSpPr>
        <p:spPr bwMode="auto">
          <a:xfrm>
            <a:off x="644345" y="1183928"/>
            <a:ext cx="2776539" cy="1309982"/>
          </a:xfrm>
          <a:prstGeom prst="rect">
            <a:avLst/>
          </a:prstGeom>
          <a:noFill/>
          <a:ln w="12700">
            <a:noFill/>
            <a:miter lim="800000"/>
            <a:headEnd/>
            <a:tailEnd/>
          </a:ln>
        </p:spPr>
        <p:txBody>
          <a:bodyPr lIns="0" tIns="0" rIns="40639" bIns="0" anchor="ctr"/>
          <a:lstStyle/>
          <a:p>
            <a:pPr marL="39688" algn="just">
              <a:lnSpc>
                <a:spcPct val="110000"/>
              </a:lnSpc>
            </a:pPr>
            <a:r>
              <a:rPr lang="es-ES_tradnl" sz="1500" b="1" u="none" dirty="0" smtClean="0">
                <a:solidFill>
                  <a:srgbClr val="11414F"/>
                </a:solidFill>
                <a:ea typeface="ＭＳ Ｐゴシック" charset="-128"/>
                <a:sym typeface="Arial Bold" charset="0"/>
              </a:rPr>
              <a:t>Introducción</a:t>
            </a:r>
            <a:endParaRPr lang="es-ES_tradnl" sz="1500" b="1" u="none" dirty="0">
              <a:solidFill>
                <a:srgbClr val="11414F"/>
              </a:solidFill>
              <a:ea typeface="ＭＳ Ｐゴシック" charset="-128"/>
              <a:sym typeface="Arial Bold" charset="0"/>
            </a:endParaRPr>
          </a:p>
          <a:p>
            <a:pPr marL="39688" algn="just">
              <a:lnSpc>
                <a:spcPct val="110000"/>
              </a:lnSpc>
              <a:buClr>
                <a:schemeClr val="tx2"/>
              </a:buClr>
              <a:buSzPct val="162000"/>
              <a:buFont typeface="Arial" pitchFamily="34" charset="0"/>
              <a:buChar char="•"/>
            </a:pPr>
            <a:r>
              <a:rPr lang="es-ES_tradnl" sz="1400" u="none" dirty="0" smtClean="0">
                <a:solidFill>
                  <a:schemeClr val="tx2"/>
                </a:solidFill>
                <a:ea typeface="ＭＳ Ｐゴシック" charset="-128"/>
                <a:sym typeface="Arial" pitchFamily="34" charset="0"/>
              </a:rPr>
              <a:t> Definición</a:t>
            </a:r>
          </a:p>
          <a:p>
            <a:pPr marL="39688" algn="just">
              <a:lnSpc>
                <a:spcPct val="110000"/>
              </a:lnSpc>
              <a:buClr>
                <a:schemeClr val="tx2"/>
              </a:buClr>
              <a:buSzPct val="162000"/>
              <a:buFont typeface="Arial" pitchFamily="34" charset="0"/>
              <a:buChar char="•"/>
            </a:pPr>
            <a:r>
              <a:rPr lang="es-ES_tradnl" sz="1400" dirty="0" smtClean="0">
                <a:solidFill>
                  <a:schemeClr val="tx2"/>
                </a:solidFill>
                <a:ea typeface="ＭＳ Ｐゴシック" charset="-128"/>
                <a:sym typeface="Arial" pitchFamily="34" charset="0"/>
              </a:rPr>
              <a:t> Planteamiento del Problema</a:t>
            </a:r>
          </a:p>
          <a:p>
            <a:pPr marL="39688" algn="just">
              <a:lnSpc>
                <a:spcPct val="110000"/>
              </a:lnSpc>
              <a:buClr>
                <a:schemeClr val="tx2"/>
              </a:buClr>
              <a:buSzPct val="162000"/>
              <a:buFont typeface="Arial" pitchFamily="34" charset="0"/>
              <a:buChar char="•"/>
            </a:pPr>
            <a:r>
              <a:rPr lang="es-ES_tradnl" sz="1400" u="none" dirty="0" smtClean="0">
                <a:solidFill>
                  <a:schemeClr val="tx2"/>
                </a:solidFill>
                <a:ea typeface="ＭＳ Ｐゴシック" charset="-128"/>
                <a:sym typeface="Arial" pitchFamily="34" charset="0"/>
              </a:rPr>
              <a:t> Justificación e Importancia</a:t>
            </a:r>
            <a:endParaRPr lang="es-ES_tradnl" sz="1400" dirty="0" smtClean="0">
              <a:solidFill>
                <a:schemeClr val="tx2"/>
              </a:solidFill>
              <a:ea typeface="ＭＳ Ｐゴシック" charset="-128"/>
              <a:sym typeface="Arial" pitchFamily="34" charset="0"/>
            </a:endParaRPr>
          </a:p>
          <a:p>
            <a:pPr marL="39688" algn="just">
              <a:lnSpc>
                <a:spcPct val="110000"/>
              </a:lnSpc>
              <a:buClr>
                <a:schemeClr val="tx2"/>
              </a:buClr>
              <a:buSzPct val="162000"/>
              <a:buFont typeface="Arial" pitchFamily="34" charset="0"/>
              <a:buChar char="•"/>
            </a:pPr>
            <a:r>
              <a:rPr lang="es-ES_tradnl" sz="1400" u="none" dirty="0" smtClean="0">
                <a:solidFill>
                  <a:schemeClr val="tx2"/>
                </a:solidFill>
                <a:ea typeface="ＭＳ Ｐゴシック" charset="-128"/>
                <a:sym typeface="Arial" pitchFamily="34" charset="0"/>
              </a:rPr>
              <a:t> Objetivos</a:t>
            </a:r>
          </a:p>
          <a:p>
            <a:pPr marL="39688" algn="just">
              <a:lnSpc>
                <a:spcPct val="110000"/>
              </a:lnSpc>
              <a:buClr>
                <a:schemeClr val="tx2"/>
              </a:buClr>
              <a:buSzPct val="162000"/>
              <a:buFont typeface="Arial" pitchFamily="34" charset="0"/>
              <a:buChar char="•"/>
            </a:pPr>
            <a:r>
              <a:rPr lang="es-ES_tradnl" sz="1400" dirty="0" smtClean="0">
                <a:solidFill>
                  <a:schemeClr val="tx2"/>
                </a:solidFill>
                <a:ea typeface="ＭＳ Ｐゴシック" charset="-128"/>
                <a:sym typeface="Arial" pitchFamily="34" charset="0"/>
              </a:rPr>
              <a:t> Alcance</a:t>
            </a:r>
            <a:endParaRPr lang="es-ES_tradnl" sz="1400" u="none" dirty="0">
              <a:solidFill>
                <a:schemeClr val="tx2"/>
              </a:solidFill>
              <a:ea typeface="ＭＳ Ｐゴシック" charset="-128"/>
              <a:sym typeface="Arial" pitchFamily="34" charset="0"/>
            </a:endParaRPr>
          </a:p>
        </p:txBody>
      </p:sp>
      <p:sp>
        <p:nvSpPr>
          <p:cNvPr id="17423" name="Freeform 6"/>
          <p:cNvSpPr>
            <a:spLocks/>
          </p:cNvSpPr>
          <p:nvPr/>
        </p:nvSpPr>
        <p:spPr bwMode="auto">
          <a:xfrm>
            <a:off x="244581" y="1187434"/>
            <a:ext cx="333375" cy="581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 y="0"/>
                </a:moveTo>
                <a:lnTo>
                  <a:pt x="18309" y="0"/>
                </a:lnTo>
                <a:lnTo>
                  <a:pt x="18309" y="2715"/>
                </a:lnTo>
                <a:lnTo>
                  <a:pt x="21600" y="5193"/>
                </a:lnTo>
                <a:lnTo>
                  <a:pt x="18103" y="7672"/>
                </a:lnTo>
                <a:lnTo>
                  <a:pt x="18103" y="21600"/>
                </a:lnTo>
                <a:lnTo>
                  <a:pt x="0" y="21600"/>
                </a:lnTo>
                <a:lnTo>
                  <a:pt x="1" y="0"/>
                </a:lnTo>
                <a:close/>
                <a:moveTo>
                  <a:pt x="1" y="0"/>
                </a:moveTo>
              </a:path>
            </a:pathLst>
          </a:custGeom>
          <a:gradFill rotWithShape="0">
            <a:gsLst>
              <a:gs pos="0">
                <a:srgbClr val="0C2128"/>
              </a:gs>
              <a:gs pos="100000">
                <a:srgbClr val="216085"/>
              </a:gs>
            </a:gsLst>
            <a:lin ang="3420000" scaled="1"/>
          </a:gradFill>
          <a:ln w="12700" cap="flat">
            <a:noFill/>
            <a:miter lim="800000"/>
            <a:headEnd type="none" w="med" len="med"/>
            <a:tailEnd type="none" w="med" len="med"/>
          </a:ln>
        </p:spPr>
        <p:txBody>
          <a:bodyPr lIns="0" tIns="0" rIns="0" bIns="0"/>
          <a:lstStyle/>
          <a:p>
            <a:endParaRPr lang="en-US" dirty="0"/>
          </a:p>
        </p:txBody>
      </p:sp>
      <p:sp>
        <p:nvSpPr>
          <p:cNvPr id="17424" name="Rectangle 7"/>
          <p:cNvSpPr>
            <a:spLocks/>
          </p:cNvSpPr>
          <p:nvPr/>
        </p:nvSpPr>
        <p:spPr bwMode="auto">
          <a:xfrm>
            <a:off x="231881" y="1474772"/>
            <a:ext cx="327025" cy="309562"/>
          </a:xfrm>
          <a:prstGeom prst="rect">
            <a:avLst/>
          </a:prstGeom>
          <a:noFill/>
          <a:ln w="9525">
            <a:noFill/>
            <a:miter lim="800000"/>
            <a:headEnd/>
            <a:tailEnd/>
          </a:ln>
        </p:spPr>
        <p:txBody>
          <a:bodyPr lIns="38100" tIns="38100" rIns="36000" bIns="38100"/>
          <a:lstStyle/>
          <a:p>
            <a:r>
              <a:rPr lang="es-ES_tradnl" sz="1400" u="none" dirty="0">
                <a:solidFill>
                  <a:srgbClr val="FFFFFF"/>
                </a:solidFill>
                <a:ea typeface="ＭＳ Ｐゴシック" charset="-128"/>
                <a:sym typeface="Telefonica Text Bold" charset="0"/>
              </a:rPr>
              <a:t>01</a:t>
            </a:r>
          </a:p>
        </p:txBody>
      </p:sp>
      <p:sp>
        <p:nvSpPr>
          <p:cNvPr id="17425" name="Rectangle 9"/>
          <p:cNvSpPr>
            <a:spLocks/>
          </p:cNvSpPr>
          <p:nvPr/>
        </p:nvSpPr>
        <p:spPr bwMode="auto">
          <a:xfrm>
            <a:off x="626064" y="2782860"/>
            <a:ext cx="2937824" cy="2513978"/>
          </a:xfrm>
          <a:prstGeom prst="rect">
            <a:avLst/>
          </a:prstGeom>
          <a:noFill/>
          <a:ln w="12700">
            <a:noFill/>
            <a:miter lim="800000"/>
            <a:headEnd/>
            <a:tailEnd/>
          </a:ln>
        </p:spPr>
        <p:txBody>
          <a:bodyPr lIns="0" tIns="0" rIns="40639" bIns="0" anchor="ctr"/>
          <a:lstStyle/>
          <a:p>
            <a:pPr marL="39688" algn="just">
              <a:lnSpc>
                <a:spcPct val="110000"/>
              </a:lnSpc>
            </a:pPr>
            <a:r>
              <a:rPr lang="es-ES_tradnl" sz="1500" b="1" dirty="0" smtClean="0">
                <a:solidFill>
                  <a:srgbClr val="11414F"/>
                </a:solidFill>
                <a:ea typeface="ＭＳ Ｐゴシック" charset="-128"/>
                <a:sym typeface="Arial Bold" charset="0"/>
              </a:rPr>
              <a:t>Marco Teórico</a:t>
            </a:r>
            <a:endParaRPr lang="es-ES_tradnl" sz="1500" b="1" u="none" dirty="0">
              <a:solidFill>
                <a:srgbClr val="11414F"/>
              </a:solidFill>
              <a:ea typeface="ＭＳ Ｐゴシック" charset="-128"/>
              <a:sym typeface="Arial Bold" charset="0"/>
            </a:endParaRPr>
          </a:p>
          <a:p>
            <a:pPr marL="39688" lvl="1" algn="just">
              <a:lnSpc>
                <a:spcPct val="110000"/>
              </a:lnSpc>
              <a:buClr>
                <a:schemeClr val="tx2"/>
              </a:buClr>
              <a:buSzPct val="162000"/>
              <a:buFont typeface="Arial" pitchFamily="34" charset="0"/>
              <a:buChar char="•"/>
            </a:pPr>
            <a:r>
              <a:rPr lang="es-MX" sz="1400" dirty="0" smtClean="0">
                <a:solidFill>
                  <a:schemeClr val="tx2"/>
                </a:solidFill>
                <a:ea typeface="ＭＳ Ｐゴシック" charset="-128"/>
                <a:sym typeface="Arial" pitchFamily="34" charset="0"/>
              </a:rPr>
              <a:t>Conmutador </a:t>
            </a:r>
          </a:p>
          <a:p>
            <a:pPr marL="39688" lvl="1" algn="just">
              <a:lnSpc>
                <a:spcPct val="110000"/>
              </a:lnSpc>
              <a:buClr>
                <a:schemeClr val="tx2"/>
              </a:buClr>
              <a:buSzPct val="162000"/>
              <a:buFont typeface="Arial" pitchFamily="34" charset="0"/>
              <a:buChar char="•"/>
            </a:pPr>
            <a:r>
              <a:rPr lang="es-MX" sz="1400" dirty="0" err="1" smtClean="0">
                <a:solidFill>
                  <a:schemeClr val="tx2"/>
                </a:solidFill>
                <a:ea typeface="ＭＳ Ｐゴシック" charset="-128"/>
                <a:sym typeface="Arial" pitchFamily="34" charset="0"/>
              </a:rPr>
              <a:t>VLAN’s</a:t>
            </a:r>
            <a:endParaRPr lang="es-ES_tradnl" sz="1400" dirty="0">
              <a:solidFill>
                <a:schemeClr val="tx2"/>
              </a:solidFill>
              <a:ea typeface="ＭＳ Ｐゴシック" charset="-128"/>
              <a:sym typeface="Arial" pitchFamily="34" charset="0"/>
            </a:endParaRPr>
          </a:p>
          <a:p>
            <a:pPr marL="39688" lvl="1" algn="just">
              <a:lnSpc>
                <a:spcPct val="110000"/>
              </a:lnSpc>
              <a:buClr>
                <a:schemeClr val="tx2"/>
              </a:buClr>
              <a:buSzPct val="162000"/>
              <a:buFont typeface="Arial" pitchFamily="34" charset="0"/>
              <a:buChar char="•"/>
            </a:pPr>
            <a:r>
              <a:rPr lang="es-ES_tradnl" sz="1400" dirty="0">
                <a:solidFill>
                  <a:schemeClr val="tx2"/>
                </a:solidFill>
                <a:ea typeface="ＭＳ Ｐゴシック" charset="-128"/>
                <a:sym typeface="Arial" pitchFamily="34" charset="0"/>
              </a:rPr>
              <a:t> DVLAN (</a:t>
            </a:r>
            <a:r>
              <a:rPr lang="es-MX" sz="1400" dirty="0">
                <a:solidFill>
                  <a:schemeClr val="tx2"/>
                </a:solidFill>
                <a:ea typeface="ＭＳ Ｐゴシック" charset="-128"/>
                <a:sym typeface="Arial" pitchFamily="34" charset="0"/>
              </a:rPr>
              <a:t>VLAN’s Dinámicas</a:t>
            </a:r>
            <a:r>
              <a:rPr lang="es-MX" sz="1400" dirty="0" smtClean="0">
                <a:solidFill>
                  <a:schemeClr val="tx2"/>
                </a:solidFill>
                <a:ea typeface="ＭＳ Ｐゴシック" charset="-128"/>
                <a:sym typeface="Arial" pitchFamily="34" charset="0"/>
              </a:rPr>
              <a:t>)</a:t>
            </a:r>
          </a:p>
          <a:p>
            <a:pPr marL="174625" lvl="1" indent="-134938" algn="just">
              <a:lnSpc>
                <a:spcPct val="110000"/>
              </a:lnSpc>
              <a:buClr>
                <a:schemeClr val="tx2"/>
              </a:buClr>
              <a:buSzPct val="162000"/>
              <a:buFont typeface="Arial" pitchFamily="34" charset="0"/>
              <a:buChar char="•"/>
            </a:pPr>
            <a:r>
              <a:rPr lang="es-ES" sz="1400" dirty="0">
                <a:solidFill>
                  <a:schemeClr val="tx2"/>
                </a:solidFill>
                <a:ea typeface="ＭＳ Ｐゴシック" charset="-128"/>
                <a:sym typeface="Arial" pitchFamily="34" charset="0"/>
              </a:rPr>
              <a:t>Características de los Equipos para las </a:t>
            </a:r>
            <a:r>
              <a:rPr lang="es-ES" sz="1400" dirty="0" smtClean="0">
                <a:solidFill>
                  <a:schemeClr val="tx2"/>
                </a:solidFill>
                <a:ea typeface="ＭＳ Ｐゴシック" charset="-128"/>
                <a:sym typeface="Arial" pitchFamily="34" charset="0"/>
              </a:rPr>
              <a:t>DVLAN</a:t>
            </a:r>
          </a:p>
          <a:p>
            <a:pPr marL="174625" lvl="1" indent="-134938" algn="just">
              <a:lnSpc>
                <a:spcPct val="110000"/>
              </a:lnSpc>
              <a:buClr>
                <a:schemeClr val="tx2"/>
              </a:buClr>
              <a:buSzPct val="162000"/>
              <a:buFont typeface="Arial" pitchFamily="34" charset="0"/>
              <a:buChar char="•"/>
            </a:pPr>
            <a:r>
              <a:rPr lang="es-ES_tradnl" sz="1400" dirty="0" smtClean="0">
                <a:solidFill>
                  <a:schemeClr val="tx2"/>
                </a:solidFill>
                <a:ea typeface="ＭＳ Ｐゴシック" charset="-128"/>
                <a:sym typeface="Arial" pitchFamily="34" charset="0"/>
              </a:rPr>
              <a:t>Funcionamiento Técnico</a:t>
            </a:r>
            <a:endParaRPr lang="es-ES_tradnl" sz="1400" dirty="0">
              <a:solidFill>
                <a:schemeClr val="tx2"/>
              </a:solidFill>
              <a:ea typeface="ＭＳ Ｐゴシック" charset="-128"/>
              <a:sym typeface="Arial" pitchFamily="34" charset="0"/>
            </a:endParaRPr>
          </a:p>
          <a:p>
            <a:pPr marL="39688" algn="just">
              <a:lnSpc>
                <a:spcPct val="110000"/>
              </a:lnSpc>
              <a:buClr>
                <a:schemeClr val="tx2"/>
              </a:buClr>
              <a:buSzPct val="162000"/>
              <a:buFont typeface="Arial" pitchFamily="34" charset="0"/>
              <a:buChar char="•"/>
            </a:pPr>
            <a:r>
              <a:rPr lang="es-ES" sz="1400" dirty="0" smtClean="0">
                <a:solidFill>
                  <a:schemeClr val="tx2"/>
                </a:solidFill>
                <a:ea typeface="ＭＳ Ｐゴシック" charset="-128"/>
                <a:sym typeface="Arial" pitchFamily="34" charset="0"/>
              </a:rPr>
              <a:t> Red Inalámbrica</a:t>
            </a:r>
            <a:endParaRPr lang="es-MX" sz="1400" dirty="0" smtClean="0">
              <a:solidFill>
                <a:schemeClr val="tx2"/>
              </a:solidFill>
              <a:ea typeface="ＭＳ Ｐゴシック" charset="-128"/>
              <a:sym typeface="Arial" pitchFamily="34" charset="0"/>
            </a:endParaRPr>
          </a:p>
          <a:p>
            <a:pPr marL="39688" lvl="1" algn="just">
              <a:lnSpc>
                <a:spcPct val="110000"/>
              </a:lnSpc>
              <a:buClr>
                <a:schemeClr val="tx2"/>
              </a:buClr>
              <a:buSzPct val="162000"/>
              <a:buFont typeface="Arial" pitchFamily="34" charset="0"/>
              <a:buChar char="•"/>
            </a:pPr>
            <a:r>
              <a:rPr lang="es-MX" sz="1400" dirty="0" smtClean="0">
                <a:solidFill>
                  <a:schemeClr val="tx2"/>
                </a:solidFill>
                <a:ea typeface="ＭＳ Ｐゴシック" charset="-128"/>
                <a:sym typeface="Arial" pitchFamily="34" charset="0"/>
              </a:rPr>
              <a:t> Access Point</a:t>
            </a:r>
          </a:p>
          <a:p>
            <a:pPr marL="39688" lvl="1" algn="just">
              <a:lnSpc>
                <a:spcPct val="110000"/>
              </a:lnSpc>
              <a:buClr>
                <a:schemeClr val="tx2"/>
              </a:buClr>
              <a:buSzPct val="162000"/>
              <a:buFont typeface="Arial" pitchFamily="34" charset="0"/>
              <a:buChar char="•"/>
            </a:pPr>
            <a:r>
              <a:rPr lang="es-EC" sz="1400" dirty="0" smtClean="0"/>
              <a:t>Control Inalámbrico</a:t>
            </a:r>
            <a:endParaRPr lang="es-ES_tradnl" sz="1400" dirty="0">
              <a:solidFill>
                <a:schemeClr val="tx2"/>
              </a:solidFill>
              <a:ea typeface="ＭＳ Ｐゴシック" charset="-128"/>
              <a:sym typeface="Arial" pitchFamily="34" charset="0"/>
            </a:endParaRPr>
          </a:p>
        </p:txBody>
      </p:sp>
      <p:sp>
        <p:nvSpPr>
          <p:cNvPr id="17426" name="Freeform 10"/>
          <p:cNvSpPr>
            <a:spLocks/>
          </p:cNvSpPr>
          <p:nvPr/>
        </p:nvSpPr>
        <p:spPr bwMode="auto">
          <a:xfrm>
            <a:off x="244776" y="2800635"/>
            <a:ext cx="333375" cy="581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 y="0"/>
                </a:moveTo>
                <a:lnTo>
                  <a:pt x="18309" y="0"/>
                </a:lnTo>
                <a:lnTo>
                  <a:pt x="18309" y="2715"/>
                </a:lnTo>
                <a:lnTo>
                  <a:pt x="21600" y="5193"/>
                </a:lnTo>
                <a:lnTo>
                  <a:pt x="18103" y="7672"/>
                </a:lnTo>
                <a:lnTo>
                  <a:pt x="18103" y="21600"/>
                </a:lnTo>
                <a:lnTo>
                  <a:pt x="0" y="21600"/>
                </a:lnTo>
                <a:lnTo>
                  <a:pt x="1" y="0"/>
                </a:lnTo>
                <a:close/>
                <a:moveTo>
                  <a:pt x="1" y="0"/>
                </a:moveTo>
              </a:path>
            </a:pathLst>
          </a:custGeom>
          <a:gradFill rotWithShape="0">
            <a:gsLst>
              <a:gs pos="0">
                <a:srgbClr val="0C2128"/>
              </a:gs>
              <a:gs pos="100000">
                <a:srgbClr val="216085"/>
              </a:gs>
            </a:gsLst>
            <a:lin ang="3420000" scaled="1"/>
          </a:gradFill>
          <a:ln w="12700" cap="flat">
            <a:noFill/>
            <a:miter lim="800000"/>
            <a:headEnd type="none" w="med" len="med"/>
            <a:tailEnd type="none" w="med" len="med"/>
          </a:ln>
        </p:spPr>
        <p:txBody>
          <a:bodyPr lIns="0" tIns="0" rIns="0" bIns="0"/>
          <a:lstStyle/>
          <a:p>
            <a:endParaRPr lang="en-US" dirty="0"/>
          </a:p>
        </p:txBody>
      </p:sp>
      <p:sp>
        <p:nvSpPr>
          <p:cNvPr id="17433" name="Rectangle 7"/>
          <p:cNvSpPr>
            <a:spLocks/>
          </p:cNvSpPr>
          <p:nvPr/>
        </p:nvSpPr>
        <p:spPr bwMode="auto">
          <a:xfrm>
            <a:off x="217789" y="3062573"/>
            <a:ext cx="327025" cy="309562"/>
          </a:xfrm>
          <a:prstGeom prst="rect">
            <a:avLst/>
          </a:prstGeom>
          <a:noFill/>
          <a:ln w="9525">
            <a:noFill/>
            <a:miter lim="800000"/>
            <a:headEnd/>
            <a:tailEnd/>
          </a:ln>
        </p:spPr>
        <p:txBody>
          <a:bodyPr lIns="38100" tIns="38100" rIns="36000" bIns="38100"/>
          <a:lstStyle/>
          <a:p>
            <a:r>
              <a:rPr lang="es-ES_tradnl" sz="1400" u="none" dirty="0" smtClean="0">
                <a:solidFill>
                  <a:srgbClr val="FFFFFF"/>
                </a:solidFill>
                <a:ea typeface="ＭＳ Ｐゴシック" charset="-128"/>
                <a:sym typeface="Telefonica Text Bold" charset="0"/>
              </a:rPr>
              <a:t>02</a:t>
            </a:r>
            <a:endParaRPr lang="es-ES_tradnl" sz="1400" u="none" dirty="0">
              <a:solidFill>
                <a:srgbClr val="FFFFFF"/>
              </a:solidFill>
              <a:ea typeface="ＭＳ Ｐゴシック" charset="-128"/>
              <a:sym typeface="Telefonica Text Bold" charset="0"/>
            </a:endParaRPr>
          </a:p>
        </p:txBody>
      </p:sp>
      <p:sp>
        <p:nvSpPr>
          <p:cNvPr id="35" name="Title 2"/>
          <p:cNvSpPr txBox="1">
            <a:spLocks/>
          </p:cNvSpPr>
          <p:nvPr/>
        </p:nvSpPr>
        <p:spPr>
          <a:xfrm>
            <a:off x="457200" y="274638"/>
            <a:ext cx="8229600" cy="582594"/>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MX" sz="4100" b="1" dirty="0" smtClean="0">
                <a:solidFill>
                  <a:schemeClr val="tx2"/>
                </a:solidFill>
                <a:effectLst>
                  <a:outerShdw blurRad="31750" dist="25400" dir="5400000" algn="tl" rotWithShape="0">
                    <a:srgbClr val="000000">
                      <a:alpha val="25000"/>
                    </a:srgbClr>
                  </a:outerShdw>
                </a:effectLst>
                <a:latin typeface="+mj-lt"/>
                <a:ea typeface="+mj-ea"/>
                <a:cs typeface="+mj-cs"/>
              </a:rPr>
              <a:t>Agenda</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37" name="Freeform 10"/>
          <p:cNvSpPr>
            <a:spLocks/>
          </p:cNvSpPr>
          <p:nvPr/>
        </p:nvSpPr>
        <p:spPr bwMode="auto">
          <a:xfrm>
            <a:off x="4310063" y="1187126"/>
            <a:ext cx="333375" cy="581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 y="0"/>
                </a:moveTo>
                <a:lnTo>
                  <a:pt x="18309" y="0"/>
                </a:lnTo>
                <a:lnTo>
                  <a:pt x="18309" y="2715"/>
                </a:lnTo>
                <a:lnTo>
                  <a:pt x="21600" y="5193"/>
                </a:lnTo>
                <a:lnTo>
                  <a:pt x="18103" y="7672"/>
                </a:lnTo>
                <a:lnTo>
                  <a:pt x="18103" y="21600"/>
                </a:lnTo>
                <a:lnTo>
                  <a:pt x="0" y="21600"/>
                </a:lnTo>
                <a:lnTo>
                  <a:pt x="1" y="0"/>
                </a:lnTo>
                <a:close/>
                <a:moveTo>
                  <a:pt x="1" y="0"/>
                </a:moveTo>
              </a:path>
            </a:pathLst>
          </a:custGeom>
          <a:gradFill rotWithShape="0">
            <a:gsLst>
              <a:gs pos="0">
                <a:srgbClr val="0C2128"/>
              </a:gs>
              <a:gs pos="100000">
                <a:srgbClr val="216085"/>
              </a:gs>
            </a:gsLst>
            <a:lin ang="3420000" scaled="1"/>
          </a:gradFill>
          <a:ln w="12700" cap="flat">
            <a:noFill/>
            <a:miter lim="800000"/>
            <a:headEnd type="none" w="med" len="med"/>
            <a:tailEnd type="none" w="med" len="med"/>
          </a:ln>
        </p:spPr>
        <p:txBody>
          <a:bodyPr lIns="0" tIns="0" rIns="0" bIns="0"/>
          <a:lstStyle/>
          <a:p>
            <a:endParaRPr lang="en-US" dirty="0"/>
          </a:p>
        </p:txBody>
      </p:sp>
      <p:sp>
        <p:nvSpPr>
          <p:cNvPr id="38" name="Rectangle 7"/>
          <p:cNvSpPr>
            <a:spLocks/>
          </p:cNvSpPr>
          <p:nvPr/>
        </p:nvSpPr>
        <p:spPr bwMode="auto">
          <a:xfrm>
            <a:off x="4283076" y="1449064"/>
            <a:ext cx="327025" cy="309562"/>
          </a:xfrm>
          <a:prstGeom prst="rect">
            <a:avLst/>
          </a:prstGeom>
          <a:noFill/>
          <a:ln w="9525">
            <a:noFill/>
            <a:miter lim="800000"/>
            <a:headEnd/>
            <a:tailEnd/>
          </a:ln>
        </p:spPr>
        <p:txBody>
          <a:bodyPr lIns="38100" tIns="38100" rIns="36000" bIns="38100"/>
          <a:lstStyle/>
          <a:p>
            <a:r>
              <a:rPr lang="es-ES_tradnl" sz="1400" u="none" dirty="0" smtClean="0">
                <a:solidFill>
                  <a:srgbClr val="FFFFFF"/>
                </a:solidFill>
                <a:ea typeface="ＭＳ Ｐゴシック" charset="-128"/>
                <a:sym typeface="Telefonica Text Bold" charset="0"/>
              </a:rPr>
              <a:t>03</a:t>
            </a:r>
            <a:endParaRPr lang="es-ES_tradnl" sz="1400" u="none" dirty="0">
              <a:solidFill>
                <a:srgbClr val="FFFFFF"/>
              </a:solidFill>
              <a:ea typeface="ＭＳ Ｐゴシック" charset="-128"/>
              <a:sym typeface="Telefonica Text Bold" charset="0"/>
            </a:endParaRPr>
          </a:p>
        </p:txBody>
      </p:sp>
      <p:sp>
        <p:nvSpPr>
          <p:cNvPr id="39" name="Rectangle 9"/>
          <p:cNvSpPr>
            <a:spLocks/>
          </p:cNvSpPr>
          <p:nvPr/>
        </p:nvSpPr>
        <p:spPr bwMode="auto">
          <a:xfrm>
            <a:off x="4698997" y="1044250"/>
            <a:ext cx="3444903" cy="1357322"/>
          </a:xfrm>
          <a:prstGeom prst="rect">
            <a:avLst/>
          </a:prstGeom>
          <a:noFill/>
          <a:ln w="12700">
            <a:noFill/>
            <a:miter lim="800000"/>
            <a:headEnd/>
            <a:tailEnd/>
          </a:ln>
        </p:spPr>
        <p:txBody>
          <a:bodyPr lIns="0" tIns="0" rIns="40639" bIns="0" anchor="ctr"/>
          <a:lstStyle/>
          <a:p>
            <a:pPr marL="39688" algn="l">
              <a:lnSpc>
                <a:spcPct val="110000"/>
              </a:lnSpc>
            </a:pPr>
            <a:r>
              <a:rPr lang="es-ES_tradnl" sz="1500" b="1" dirty="0" smtClean="0">
                <a:solidFill>
                  <a:srgbClr val="11414F"/>
                </a:solidFill>
                <a:ea typeface="ＭＳ Ｐゴシック" charset="-128"/>
                <a:sym typeface="Arial Bold" charset="0"/>
              </a:rPr>
              <a:t>Análisis Situación Actual</a:t>
            </a:r>
            <a:endParaRPr lang="es-ES_tradnl" sz="1500" b="1" u="none" dirty="0">
              <a:solidFill>
                <a:srgbClr val="11414F"/>
              </a:solidFill>
              <a:ea typeface="ＭＳ Ｐゴシック" charset="-128"/>
              <a:sym typeface="Arial Bold" charset="0"/>
            </a:endParaRPr>
          </a:p>
          <a:p>
            <a:pPr marL="39688" algn="l">
              <a:lnSpc>
                <a:spcPct val="110000"/>
              </a:lnSpc>
              <a:buClr>
                <a:schemeClr val="tx2"/>
              </a:buClr>
              <a:buSzPct val="162000"/>
              <a:buFont typeface="Arial" pitchFamily="34" charset="0"/>
              <a:buChar char="•"/>
            </a:pPr>
            <a:r>
              <a:rPr lang="es-ES_tradnl" sz="1400" u="none" dirty="0" smtClean="0">
                <a:solidFill>
                  <a:schemeClr val="tx2"/>
                </a:solidFill>
                <a:ea typeface="ＭＳ Ｐゴシック" charset="-128"/>
                <a:sym typeface="Arial" pitchFamily="34" charset="0"/>
              </a:rPr>
              <a:t> Requisitos de Diseño</a:t>
            </a:r>
          </a:p>
          <a:p>
            <a:pPr marL="39688" algn="l">
              <a:lnSpc>
                <a:spcPct val="110000"/>
              </a:lnSpc>
              <a:buClr>
                <a:schemeClr val="tx2"/>
              </a:buClr>
              <a:buSzPct val="162000"/>
              <a:buFont typeface="Arial" pitchFamily="34" charset="0"/>
              <a:buChar char="•"/>
            </a:pPr>
            <a:r>
              <a:rPr lang="es-ES_tradnl" sz="1400" dirty="0" smtClean="0">
                <a:solidFill>
                  <a:schemeClr val="tx2"/>
                </a:solidFill>
                <a:ea typeface="ＭＳ Ｐゴシック" charset="-128"/>
                <a:sym typeface="Arial" pitchFamily="34" charset="0"/>
              </a:rPr>
              <a:t> Red Actual</a:t>
            </a:r>
          </a:p>
          <a:p>
            <a:pPr marL="39688" algn="l">
              <a:lnSpc>
                <a:spcPct val="110000"/>
              </a:lnSpc>
              <a:buClr>
                <a:schemeClr val="tx2"/>
              </a:buClr>
              <a:buSzPct val="162000"/>
              <a:buFont typeface="Arial" pitchFamily="34" charset="0"/>
              <a:buChar char="•"/>
            </a:pPr>
            <a:r>
              <a:rPr lang="es-ES_tradnl" sz="1400" u="none" dirty="0" smtClean="0">
                <a:solidFill>
                  <a:schemeClr val="tx2"/>
                </a:solidFill>
                <a:ea typeface="ＭＳ Ｐゴシック" charset="-128"/>
                <a:sym typeface="Arial" pitchFamily="34" charset="0"/>
              </a:rPr>
              <a:t> Diseño Lógico</a:t>
            </a:r>
          </a:p>
          <a:p>
            <a:pPr marL="39688" algn="l">
              <a:lnSpc>
                <a:spcPct val="110000"/>
              </a:lnSpc>
              <a:buClr>
                <a:schemeClr val="tx2"/>
              </a:buClr>
              <a:buSzPct val="162000"/>
              <a:buFont typeface="Arial" pitchFamily="34" charset="0"/>
              <a:buChar char="•"/>
            </a:pPr>
            <a:r>
              <a:rPr lang="es-ES_tradnl" sz="1400" dirty="0" smtClean="0">
                <a:solidFill>
                  <a:schemeClr val="tx2"/>
                </a:solidFill>
                <a:ea typeface="ＭＳ Ｐゴシック" charset="-128"/>
                <a:sym typeface="Arial" pitchFamily="34" charset="0"/>
              </a:rPr>
              <a:t> Diagrama Físico</a:t>
            </a:r>
          </a:p>
        </p:txBody>
      </p:sp>
      <p:sp>
        <p:nvSpPr>
          <p:cNvPr id="40" name="Freeform 10"/>
          <p:cNvSpPr>
            <a:spLocks/>
          </p:cNvSpPr>
          <p:nvPr/>
        </p:nvSpPr>
        <p:spPr bwMode="auto">
          <a:xfrm>
            <a:off x="4313235" y="2705099"/>
            <a:ext cx="333375" cy="581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 y="0"/>
                </a:moveTo>
                <a:lnTo>
                  <a:pt x="18309" y="0"/>
                </a:lnTo>
                <a:lnTo>
                  <a:pt x="18309" y="2715"/>
                </a:lnTo>
                <a:lnTo>
                  <a:pt x="21600" y="5193"/>
                </a:lnTo>
                <a:lnTo>
                  <a:pt x="18103" y="7672"/>
                </a:lnTo>
                <a:lnTo>
                  <a:pt x="18103" y="21600"/>
                </a:lnTo>
                <a:lnTo>
                  <a:pt x="0" y="21600"/>
                </a:lnTo>
                <a:lnTo>
                  <a:pt x="1" y="0"/>
                </a:lnTo>
                <a:close/>
                <a:moveTo>
                  <a:pt x="1" y="0"/>
                </a:moveTo>
              </a:path>
            </a:pathLst>
          </a:custGeom>
          <a:gradFill rotWithShape="0">
            <a:gsLst>
              <a:gs pos="0">
                <a:srgbClr val="0C2128"/>
              </a:gs>
              <a:gs pos="100000">
                <a:srgbClr val="216085"/>
              </a:gs>
            </a:gsLst>
            <a:lin ang="3420000" scaled="1"/>
          </a:gradFill>
          <a:ln w="12700" cap="flat">
            <a:noFill/>
            <a:miter lim="800000"/>
            <a:headEnd type="none" w="med" len="med"/>
            <a:tailEnd type="none" w="med" len="med"/>
          </a:ln>
        </p:spPr>
        <p:txBody>
          <a:bodyPr lIns="0" tIns="0" rIns="0" bIns="0"/>
          <a:lstStyle/>
          <a:p>
            <a:endParaRPr lang="en-US" dirty="0"/>
          </a:p>
        </p:txBody>
      </p:sp>
      <p:sp>
        <p:nvSpPr>
          <p:cNvPr id="41" name="Rectangle 7"/>
          <p:cNvSpPr>
            <a:spLocks/>
          </p:cNvSpPr>
          <p:nvPr/>
        </p:nvSpPr>
        <p:spPr bwMode="auto">
          <a:xfrm>
            <a:off x="4286248" y="2967037"/>
            <a:ext cx="327025" cy="309562"/>
          </a:xfrm>
          <a:prstGeom prst="rect">
            <a:avLst/>
          </a:prstGeom>
          <a:noFill/>
          <a:ln w="9525">
            <a:noFill/>
            <a:miter lim="800000"/>
            <a:headEnd/>
            <a:tailEnd/>
          </a:ln>
        </p:spPr>
        <p:txBody>
          <a:bodyPr lIns="38100" tIns="38100" rIns="36000" bIns="38100"/>
          <a:lstStyle/>
          <a:p>
            <a:r>
              <a:rPr lang="es-ES_tradnl" sz="1400" u="none" dirty="0" smtClean="0">
                <a:solidFill>
                  <a:srgbClr val="FFFFFF"/>
                </a:solidFill>
                <a:ea typeface="ＭＳ Ｐゴシック" charset="-128"/>
                <a:sym typeface="Telefonica Text Bold" charset="0"/>
              </a:rPr>
              <a:t>04</a:t>
            </a:r>
            <a:endParaRPr lang="es-ES_tradnl" sz="1400" u="none" dirty="0">
              <a:solidFill>
                <a:srgbClr val="FFFFFF"/>
              </a:solidFill>
              <a:ea typeface="ＭＳ Ｐゴシック" charset="-128"/>
              <a:sym typeface="Telefonica Text Bold" charset="0"/>
            </a:endParaRPr>
          </a:p>
        </p:txBody>
      </p:sp>
      <p:sp>
        <p:nvSpPr>
          <p:cNvPr id="42" name="Rectangle 9"/>
          <p:cNvSpPr>
            <a:spLocks/>
          </p:cNvSpPr>
          <p:nvPr/>
        </p:nvSpPr>
        <p:spPr bwMode="auto">
          <a:xfrm>
            <a:off x="4719564" y="2684304"/>
            <a:ext cx="3857652" cy="1203639"/>
          </a:xfrm>
          <a:prstGeom prst="rect">
            <a:avLst/>
          </a:prstGeom>
          <a:noFill/>
          <a:ln w="12700">
            <a:noFill/>
            <a:miter lim="800000"/>
            <a:headEnd/>
            <a:tailEnd/>
          </a:ln>
        </p:spPr>
        <p:txBody>
          <a:bodyPr lIns="0" tIns="0" rIns="40639" bIns="0" anchor="ctr"/>
          <a:lstStyle/>
          <a:p>
            <a:r>
              <a:rPr lang="es-ES" sz="1500" b="1" dirty="0" smtClean="0">
                <a:solidFill>
                  <a:srgbClr val="11414F"/>
                </a:solidFill>
                <a:ea typeface="ＭＳ Ｐゴシック" charset="-128"/>
                <a:sym typeface="Arial Bold" charset="0"/>
              </a:rPr>
              <a:t>Situación Propuesta</a:t>
            </a:r>
          </a:p>
          <a:p>
            <a:endParaRPr lang="es-ES_tradnl" sz="1500" b="1" dirty="0">
              <a:solidFill>
                <a:srgbClr val="11414F"/>
              </a:solidFill>
              <a:ea typeface="ＭＳ Ｐゴシック" charset="-128"/>
              <a:sym typeface="Telefonica Text" pitchFamily="2" charset="0"/>
            </a:endParaRPr>
          </a:p>
          <a:p>
            <a:pPr marL="39688">
              <a:lnSpc>
                <a:spcPct val="110000"/>
              </a:lnSpc>
              <a:buClr>
                <a:schemeClr val="tx2"/>
              </a:buClr>
              <a:buSzPct val="162000"/>
              <a:buFont typeface="Arial" pitchFamily="34" charset="0"/>
              <a:buChar char="•"/>
            </a:pPr>
            <a:r>
              <a:rPr lang="es-ES_tradnl" sz="1400" u="none" dirty="0" smtClean="0">
                <a:solidFill>
                  <a:schemeClr val="tx2"/>
                </a:solidFill>
                <a:ea typeface="ＭＳ Ｐゴシック" charset="-128"/>
                <a:sym typeface="Arial" pitchFamily="34" charset="0"/>
              </a:rPr>
              <a:t> </a:t>
            </a:r>
            <a:r>
              <a:rPr lang="es-EC" sz="1400" dirty="0" smtClean="0"/>
              <a:t>Red Propuesta</a:t>
            </a:r>
          </a:p>
          <a:p>
            <a:pPr marL="39688">
              <a:lnSpc>
                <a:spcPct val="110000"/>
              </a:lnSpc>
              <a:buClr>
                <a:schemeClr val="tx2"/>
              </a:buClr>
              <a:buSzPct val="162000"/>
              <a:buFont typeface="Arial" pitchFamily="34" charset="0"/>
              <a:buChar char="•"/>
            </a:pPr>
            <a:r>
              <a:rPr lang="es-EC" sz="1400" u="none" dirty="0" smtClean="0">
                <a:solidFill>
                  <a:schemeClr val="tx2"/>
                </a:solidFill>
                <a:ea typeface="ＭＳ Ｐゴシック" charset="-128"/>
                <a:sym typeface="Arial" pitchFamily="34" charset="0"/>
              </a:rPr>
              <a:t> Diagrama Lógico</a:t>
            </a:r>
          </a:p>
        </p:txBody>
      </p:sp>
      <p:sp>
        <p:nvSpPr>
          <p:cNvPr id="43" name="Freeform 10"/>
          <p:cNvSpPr>
            <a:spLocks/>
          </p:cNvSpPr>
          <p:nvPr/>
        </p:nvSpPr>
        <p:spPr bwMode="auto">
          <a:xfrm>
            <a:off x="4365622" y="4509450"/>
            <a:ext cx="333375" cy="581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 y="0"/>
                </a:moveTo>
                <a:lnTo>
                  <a:pt x="18309" y="0"/>
                </a:lnTo>
                <a:lnTo>
                  <a:pt x="18309" y="2715"/>
                </a:lnTo>
                <a:lnTo>
                  <a:pt x="21600" y="5193"/>
                </a:lnTo>
                <a:lnTo>
                  <a:pt x="18103" y="7672"/>
                </a:lnTo>
                <a:lnTo>
                  <a:pt x="18103" y="21600"/>
                </a:lnTo>
                <a:lnTo>
                  <a:pt x="0" y="21600"/>
                </a:lnTo>
                <a:lnTo>
                  <a:pt x="1" y="0"/>
                </a:lnTo>
                <a:close/>
                <a:moveTo>
                  <a:pt x="1" y="0"/>
                </a:moveTo>
              </a:path>
            </a:pathLst>
          </a:custGeom>
          <a:gradFill rotWithShape="0">
            <a:gsLst>
              <a:gs pos="0">
                <a:srgbClr val="0C2128"/>
              </a:gs>
              <a:gs pos="100000">
                <a:srgbClr val="216085"/>
              </a:gs>
            </a:gsLst>
            <a:lin ang="3420000" scaled="1"/>
          </a:gradFill>
          <a:ln w="12700" cap="flat">
            <a:noFill/>
            <a:miter lim="800000"/>
            <a:headEnd type="none" w="med" len="med"/>
            <a:tailEnd type="none" w="med" len="med"/>
          </a:ln>
        </p:spPr>
        <p:txBody>
          <a:bodyPr lIns="0" tIns="0" rIns="0" bIns="0"/>
          <a:lstStyle/>
          <a:p>
            <a:endParaRPr lang="en-US" dirty="0"/>
          </a:p>
        </p:txBody>
      </p:sp>
      <p:sp>
        <p:nvSpPr>
          <p:cNvPr id="44" name="Rectangle 7"/>
          <p:cNvSpPr>
            <a:spLocks/>
          </p:cNvSpPr>
          <p:nvPr/>
        </p:nvSpPr>
        <p:spPr bwMode="auto">
          <a:xfrm>
            <a:off x="4355976" y="4725144"/>
            <a:ext cx="327025" cy="309562"/>
          </a:xfrm>
          <a:prstGeom prst="rect">
            <a:avLst/>
          </a:prstGeom>
          <a:noFill/>
          <a:ln w="9525">
            <a:noFill/>
            <a:miter lim="800000"/>
            <a:headEnd/>
            <a:tailEnd/>
          </a:ln>
        </p:spPr>
        <p:txBody>
          <a:bodyPr lIns="38100" tIns="38100" rIns="36000" bIns="38100"/>
          <a:lstStyle/>
          <a:p>
            <a:r>
              <a:rPr lang="es-ES_tradnl" sz="1400" u="none" dirty="0" smtClean="0">
                <a:solidFill>
                  <a:srgbClr val="FFFFFF"/>
                </a:solidFill>
                <a:ea typeface="ＭＳ Ｐゴシック" charset="-128"/>
                <a:sym typeface="Telefonica Text Bold" charset="0"/>
              </a:rPr>
              <a:t>05</a:t>
            </a:r>
            <a:endParaRPr lang="es-ES_tradnl" sz="1400" u="none" dirty="0">
              <a:solidFill>
                <a:srgbClr val="FFFFFF"/>
              </a:solidFill>
              <a:ea typeface="ＭＳ Ｐゴシック" charset="-128"/>
              <a:sym typeface="Telefonica Text Bold" charset="0"/>
            </a:endParaRPr>
          </a:p>
        </p:txBody>
      </p:sp>
      <p:sp>
        <p:nvSpPr>
          <p:cNvPr id="46" name="Rectangle 9"/>
          <p:cNvSpPr>
            <a:spLocks/>
          </p:cNvSpPr>
          <p:nvPr/>
        </p:nvSpPr>
        <p:spPr bwMode="auto">
          <a:xfrm>
            <a:off x="4788024" y="4437112"/>
            <a:ext cx="3444903" cy="714380"/>
          </a:xfrm>
          <a:prstGeom prst="rect">
            <a:avLst/>
          </a:prstGeom>
          <a:noFill/>
          <a:ln w="12700">
            <a:noFill/>
            <a:miter lim="800000"/>
            <a:headEnd/>
            <a:tailEnd/>
          </a:ln>
        </p:spPr>
        <p:txBody>
          <a:bodyPr lIns="0" tIns="0" rIns="40639" bIns="0" anchor="ctr"/>
          <a:lstStyle/>
          <a:p>
            <a:pPr marL="39688" algn="l">
              <a:lnSpc>
                <a:spcPct val="110000"/>
              </a:lnSpc>
            </a:pPr>
            <a:r>
              <a:rPr lang="es-ES_tradnl" sz="1500" b="1" dirty="0" smtClean="0">
                <a:solidFill>
                  <a:srgbClr val="11414F"/>
                </a:solidFill>
                <a:ea typeface="ＭＳ Ｐゴシック" charset="-128"/>
                <a:sym typeface="Arial Bold" charset="0"/>
              </a:rPr>
              <a:t>Conclusiones y Recomendaciones</a:t>
            </a:r>
            <a:endParaRPr lang="es-ES_tradnl" sz="1500" b="1" u="none" dirty="0">
              <a:solidFill>
                <a:srgbClr val="11414F"/>
              </a:solidFill>
              <a:ea typeface="ＭＳ Ｐゴシック" charset="-128"/>
              <a:sym typeface="Arial Bold" charset="0"/>
            </a:endParaRPr>
          </a:p>
          <a:p>
            <a:pPr marL="39688" algn="l">
              <a:lnSpc>
                <a:spcPct val="110000"/>
              </a:lnSpc>
              <a:buClr>
                <a:schemeClr val="tx2"/>
              </a:buClr>
              <a:buSzPct val="162000"/>
              <a:buFont typeface="Arial" pitchFamily="34" charset="0"/>
              <a:buChar char="•"/>
            </a:pPr>
            <a:r>
              <a:rPr lang="es-ES_tradnl" sz="1400" u="none" dirty="0" smtClean="0">
                <a:solidFill>
                  <a:schemeClr val="tx2"/>
                </a:solidFill>
                <a:ea typeface="ＭＳ Ｐゴシック" charset="-128"/>
                <a:sym typeface="Arial" pitchFamily="34" charset="0"/>
              </a:rPr>
              <a:t> Conclusiones</a:t>
            </a:r>
          </a:p>
          <a:p>
            <a:pPr marL="39688" algn="l">
              <a:lnSpc>
                <a:spcPct val="110000"/>
              </a:lnSpc>
              <a:buClr>
                <a:schemeClr val="tx2"/>
              </a:buClr>
              <a:buSzPct val="162000"/>
              <a:buFont typeface="Arial" pitchFamily="34" charset="0"/>
              <a:buChar char="•"/>
            </a:pPr>
            <a:r>
              <a:rPr lang="es-ES_tradnl" sz="1400" dirty="0" smtClean="0">
                <a:solidFill>
                  <a:schemeClr val="tx2"/>
                </a:solidFill>
                <a:ea typeface="ＭＳ Ｐゴシック" charset="-128"/>
                <a:sym typeface="Arial" pitchFamily="34" charset="0"/>
              </a:rPr>
              <a:t> Recomendaciones</a:t>
            </a:r>
          </a:p>
        </p:txBody>
      </p:sp>
    </p:spTree>
    <p:extLst>
      <p:ext uri="{BB962C8B-B14F-4D97-AF65-F5344CB8AC3E}">
        <p14:creationId xmlns:p14="http://schemas.microsoft.com/office/powerpoint/2010/main" val="156134018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3"/>
          <p:cNvSpPr>
            <a:spLocks/>
          </p:cNvSpPr>
          <p:nvPr/>
        </p:nvSpPr>
        <p:spPr bwMode="auto">
          <a:xfrm>
            <a:off x="1115617" y="2924944"/>
            <a:ext cx="6984776" cy="1371600"/>
          </a:xfrm>
          <a:prstGeom prst="rect">
            <a:avLst/>
          </a:prstGeom>
          <a:noFill/>
          <a:ln w="9525">
            <a:noFill/>
            <a:miter lim="800000"/>
            <a:headEnd/>
            <a:tailEnd/>
          </a:ln>
        </p:spPr>
        <p:txBody>
          <a:bodyPr lIns="38100" tIns="38100" rIns="38100" bIns="38100"/>
          <a:lstStyle/>
          <a:p>
            <a:r>
              <a:rPr lang="es-ES" sz="5400" dirty="0" smtClean="0"/>
              <a:t>Situación Propuesta</a:t>
            </a:r>
            <a:endParaRPr lang="es-ES_tradnl" sz="5400" u="none" dirty="0">
              <a:solidFill>
                <a:schemeClr val="accent5">
                  <a:lumMod val="50000"/>
                </a:schemeClr>
              </a:solidFill>
              <a:effectLst>
                <a:outerShdw blurRad="38100" dist="38100" dir="2700000" algn="tl">
                  <a:srgbClr val="000000">
                    <a:alpha val="43137"/>
                  </a:srgbClr>
                </a:outerShdw>
              </a:effectLst>
              <a:ea typeface="ＭＳ Ｐゴシック" charset="-128"/>
              <a:sym typeface="Telefonica Text" pitchFamily="2" charset="0"/>
            </a:endParaRPr>
          </a:p>
        </p:txBody>
      </p:sp>
      <p:sp>
        <p:nvSpPr>
          <p:cNvPr id="35842" name="Rectangle 2"/>
          <p:cNvSpPr>
            <a:spLocks/>
          </p:cNvSpPr>
          <p:nvPr/>
        </p:nvSpPr>
        <p:spPr bwMode="auto">
          <a:xfrm>
            <a:off x="430213" y="357166"/>
            <a:ext cx="3314700" cy="2284413"/>
          </a:xfrm>
          <a:prstGeom prst="rect">
            <a:avLst/>
          </a:prstGeom>
          <a:noFill/>
          <a:ln w="9525">
            <a:noFill/>
            <a:miter lim="800000"/>
            <a:headEnd/>
            <a:tailEnd/>
          </a:ln>
        </p:spPr>
        <p:txBody>
          <a:bodyPr lIns="38100" tIns="38100" rIns="38100" bIns="38100" anchor="ctr"/>
          <a:lstStyle/>
          <a:p>
            <a:pPr algn="l"/>
            <a:r>
              <a:rPr lang="es-ES_tradnl" sz="13900" u="none" dirty="0" smtClean="0">
                <a:solidFill>
                  <a:schemeClr val="tx2"/>
                </a:solidFill>
                <a:ea typeface="ＭＳ Ｐゴシック" charset="-128"/>
                <a:sym typeface="Telefonica Headline Light" pitchFamily="2" charset="0"/>
              </a:rPr>
              <a:t>04</a:t>
            </a:r>
            <a:endParaRPr lang="es-ES_tradnl" sz="13900" u="none" dirty="0">
              <a:solidFill>
                <a:schemeClr val="tx2"/>
              </a:solidFill>
              <a:ea typeface="ＭＳ Ｐゴシック" charset="-128"/>
              <a:sym typeface="Telefonica Headline Light" pitchFamily="2"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C" dirty="0" smtClean="0"/>
              <a:t>Red Propuesta</a:t>
            </a:r>
            <a:endParaRPr lang="en-US" dirty="0"/>
          </a:p>
        </p:txBody>
      </p:sp>
      <p:sp>
        <p:nvSpPr>
          <p:cNvPr id="4" name="CuadroTexto 3"/>
          <p:cNvSpPr txBox="1"/>
          <p:nvPr/>
        </p:nvSpPr>
        <p:spPr>
          <a:xfrm>
            <a:off x="3707904" y="4653136"/>
            <a:ext cx="4747487" cy="1077218"/>
          </a:xfrm>
          <a:prstGeom prst="rect">
            <a:avLst/>
          </a:prstGeom>
          <a:noFill/>
        </p:spPr>
        <p:txBody>
          <a:bodyPr wrap="square" rtlCol="0">
            <a:spAutoFit/>
          </a:bodyPr>
          <a:lstStyle/>
          <a:p>
            <a:pPr algn="just"/>
            <a:r>
              <a:rPr lang="es-MX" sz="1200" b="1" dirty="0"/>
              <a:t>Seguridad</a:t>
            </a:r>
            <a:endParaRPr lang="en-US" sz="1200" b="1" dirty="0"/>
          </a:p>
          <a:p>
            <a:pPr algn="just"/>
            <a:endParaRPr lang="es-MX" sz="1000" dirty="0"/>
          </a:p>
          <a:p>
            <a:pPr lvl="1" algn="just"/>
            <a:r>
              <a:rPr lang="es-MX" sz="1200" dirty="0"/>
              <a:t>Se conseguirá tener un mayor control de la red y de los equipos que se conectan a la misma</a:t>
            </a:r>
            <a:endParaRPr lang="en-US" sz="1400" dirty="0"/>
          </a:p>
          <a:p>
            <a:endParaRPr lang="es-ES" dirty="0"/>
          </a:p>
        </p:txBody>
      </p:sp>
      <p:sp>
        <p:nvSpPr>
          <p:cNvPr id="5" name="CuadroTexto 4"/>
          <p:cNvSpPr txBox="1"/>
          <p:nvPr/>
        </p:nvSpPr>
        <p:spPr>
          <a:xfrm>
            <a:off x="683568" y="2060848"/>
            <a:ext cx="5579959" cy="1769715"/>
          </a:xfrm>
          <a:prstGeom prst="rect">
            <a:avLst/>
          </a:prstGeom>
          <a:noFill/>
        </p:spPr>
        <p:txBody>
          <a:bodyPr wrap="square" rtlCol="0">
            <a:spAutoFit/>
          </a:bodyPr>
          <a:lstStyle/>
          <a:p>
            <a:pPr algn="just"/>
            <a:r>
              <a:rPr lang="es-MX" sz="1200" b="1" dirty="0"/>
              <a:t>Disponibilidad</a:t>
            </a:r>
            <a:endParaRPr lang="en-US" sz="1200" b="1" dirty="0"/>
          </a:p>
          <a:p>
            <a:pPr lvl="1" algn="just"/>
            <a:endParaRPr lang="es-MX" sz="900" dirty="0"/>
          </a:p>
          <a:p>
            <a:pPr lvl="1" algn="just"/>
            <a:r>
              <a:rPr lang="es-MX" sz="1200" dirty="0"/>
              <a:t>Con la implantación de la arquitectura D</a:t>
            </a:r>
            <a:r>
              <a:rPr lang="es-EC" sz="1200" dirty="0"/>
              <a:t>VLAN </a:t>
            </a:r>
            <a:r>
              <a:rPr lang="es-MX" sz="1200" dirty="0"/>
              <a:t>la disponibilidad se mantendrá en un promedio de 0.02% ya que únicamente sufrirán caídas de red por desastres naturales y cambios de Equipos.</a:t>
            </a:r>
            <a:endParaRPr lang="en-US" sz="1200" dirty="0"/>
          </a:p>
          <a:p>
            <a:pPr algn="just"/>
            <a:endParaRPr lang="en-US" sz="1000" dirty="0"/>
          </a:p>
          <a:p>
            <a:pPr lvl="1" algn="just"/>
            <a:r>
              <a:rPr lang="es-MX" sz="1200" dirty="0"/>
              <a:t>La red inalámbrica mejorara la disponibilidad de señal y se tendrá acceso en cualquier parte del edificio ALPALLANA.</a:t>
            </a:r>
          </a:p>
          <a:p>
            <a:endParaRPr lang="es-E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EC" sz="4400" dirty="0" smtClean="0">
                <a:ea typeface="ＭＳ Ｐゴシック" charset="-128"/>
                <a:sym typeface="Arial" pitchFamily="34" charset="0"/>
              </a:rPr>
              <a:t>Diagrama Lógico</a:t>
            </a:r>
            <a:endParaRPr lang="en-US" dirty="0"/>
          </a:p>
        </p:txBody>
      </p:sp>
      <p:sp>
        <p:nvSpPr>
          <p:cNvPr id="389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7"/>
          <p:cNvSpPr>
            <a:spLocks noChangeArrowheads="1"/>
          </p:cNvSpPr>
          <p:nvPr/>
        </p:nvSpPr>
        <p:spPr bwMode="auto">
          <a:xfrm>
            <a:off x="5004048" y="1692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 name="Objeto 5"/>
          <p:cNvGraphicFramePr>
            <a:graphicFrameLocks noChangeAspect="1"/>
          </p:cNvGraphicFramePr>
          <p:nvPr>
            <p:extLst>
              <p:ext uri="{D42A27DB-BD31-4B8C-83A1-F6EECF244321}">
                <p14:modId xmlns:p14="http://schemas.microsoft.com/office/powerpoint/2010/main" val="2214715914"/>
              </p:ext>
            </p:extLst>
          </p:nvPr>
        </p:nvGraphicFramePr>
        <p:xfrm>
          <a:off x="5074730" y="1476251"/>
          <a:ext cx="3817750" cy="4112989"/>
        </p:xfrm>
        <a:graphic>
          <a:graphicData uri="http://schemas.openxmlformats.org/presentationml/2006/ole">
            <mc:AlternateContent xmlns:mc="http://schemas.openxmlformats.org/markup-compatibility/2006">
              <mc:Choice xmlns:v="urn:schemas-microsoft-com:vml" Requires="v">
                <p:oleObj spid="_x0000_s38988" name="Visio" r:id="rId3" imgW="8499898" imgH="7187251" progId="Visio.Drawing.11">
                  <p:embed/>
                </p:oleObj>
              </mc:Choice>
              <mc:Fallback>
                <p:oleObj name="Visio" r:id="rId3" imgW="8499898" imgH="7187251" progId="Visio.Drawing.11">
                  <p:embed/>
                  <p:pic>
                    <p:nvPicPr>
                      <p:cNvPr id="0" name="Object 16"/>
                      <p:cNvPicPr>
                        <a:picLocks noChangeAspect="1" noChangeArrowheads="1"/>
                      </p:cNvPicPr>
                      <p:nvPr/>
                    </p:nvPicPr>
                    <p:blipFill>
                      <a:blip r:embed="rId4"/>
                      <a:srcRect/>
                      <a:stretch>
                        <a:fillRect/>
                      </a:stretch>
                    </p:blipFill>
                    <p:spPr bwMode="auto">
                      <a:xfrm>
                        <a:off x="5074730" y="1476251"/>
                        <a:ext cx="3817750" cy="4112989"/>
                      </a:xfrm>
                      <a:prstGeom prst="rect">
                        <a:avLst/>
                      </a:prstGeom>
                      <a:noFill/>
                    </p:spPr>
                  </p:pic>
                </p:oleObj>
              </mc:Fallback>
            </mc:AlternateContent>
          </a:graphicData>
        </a:graphic>
      </p:graphicFrame>
      <p:sp>
        <p:nvSpPr>
          <p:cNvPr id="7" name="Rectangle 19"/>
          <p:cNvSpPr>
            <a:spLocks noChangeArrowheads="1"/>
          </p:cNvSpPr>
          <p:nvPr/>
        </p:nvSpPr>
        <p:spPr bwMode="auto">
          <a:xfrm>
            <a:off x="323528" y="198884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 name="Objeto 7"/>
          <p:cNvGraphicFramePr>
            <a:graphicFrameLocks noChangeAspect="1"/>
          </p:cNvGraphicFramePr>
          <p:nvPr>
            <p:extLst>
              <p:ext uri="{D42A27DB-BD31-4B8C-83A1-F6EECF244321}">
                <p14:modId xmlns:p14="http://schemas.microsoft.com/office/powerpoint/2010/main" val="1826546463"/>
              </p:ext>
            </p:extLst>
          </p:nvPr>
        </p:nvGraphicFramePr>
        <p:xfrm>
          <a:off x="0" y="1727638"/>
          <a:ext cx="4644008" cy="3137236"/>
        </p:xfrm>
        <a:graphic>
          <a:graphicData uri="http://schemas.openxmlformats.org/presentationml/2006/ole">
            <mc:AlternateContent xmlns:mc="http://schemas.openxmlformats.org/markup-compatibility/2006">
              <mc:Choice xmlns:v="urn:schemas-microsoft-com:vml" Requires="v">
                <p:oleObj spid="_x0000_s38989" name="Visio" r:id="rId5" imgW="7390981" imgH="5002139" progId="Visio.Drawing.11">
                  <p:embed/>
                </p:oleObj>
              </mc:Choice>
              <mc:Fallback>
                <p:oleObj name="Visio" r:id="rId5" imgW="7390981" imgH="5002139" progId="Visio.Drawing.11">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727638"/>
                        <a:ext cx="4644008" cy="3137236"/>
                      </a:xfrm>
                      <a:prstGeom prst="rect">
                        <a:avLst/>
                      </a:prstGeom>
                      <a:noFill/>
                    </p:spPr>
                  </p:pic>
                </p:oleObj>
              </mc:Fallback>
            </mc:AlternateContent>
          </a:graphicData>
        </a:graphic>
      </p:graphicFrame>
      <p:sp>
        <p:nvSpPr>
          <p:cNvPr id="2" name="Rectángulo 1"/>
          <p:cNvSpPr/>
          <p:nvPr/>
        </p:nvSpPr>
        <p:spPr>
          <a:xfrm>
            <a:off x="5292080" y="5647941"/>
            <a:ext cx="3108543" cy="369332"/>
          </a:xfrm>
          <a:prstGeom prst="rect">
            <a:avLst/>
          </a:prstGeom>
        </p:spPr>
        <p:txBody>
          <a:bodyPr wrap="none">
            <a:spAutoFit/>
          </a:bodyPr>
          <a:lstStyle/>
          <a:p>
            <a:r>
              <a:rPr lang="es-EC" dirty="0">
                <a:latin typeface="Arial" panose="020B0604020202020204" pitchFamily="34" charset="0"/>
                <a:ea typeface="Times New Roman" panose="02020603050405020304" pitchFamily="18" charset="0"/>
                <a:cs typeface="Times New Roman" panose="02020603050405020304" pitchFamily="18" charset="0"/>
              </a:rPr>
              <a:t>Mapa Estructural del </a:t>
            </a:r>
            <a:r>
              <a:rPr lang="es-EC" dirty="0" smtClean="0">
                <a:latin typeface="Arial" panose="020B0604020202020204" pitchFamily="34" charset="0"/>
                <a:ea typeface="Times New Roman" panose="02020603050405020304" pitchFamily="18" charset="0"/>
                <a:cs typeface="Times New Roman" panose="02020603050405020304" pitchFamily="18" charset="0"/>
              </a:rPr>
              <a:t>Edificio</a:t>
            </a:r>
            <a:endParaRPr lang="es-ES" dirty="0"/>
          </a:p>
        </p:txBody>
      </p:sp>
      <p:sp>
        <p:nvSpPr>
          <p:cNvPr id="4" name="Rectángulo 3"/>
          <p:cNvSpPr/>
          <p:nvPr/>
        </p:nvSpPr>
        <p:spPr>
          <a:xfrm>
            <a:off x="971600" y="5032500"/>
            <a:ext cx="3060495" cy="369332"/>
          </a:xfrm>
          <a:prstGeom prst="rect">
            <a:avLst/>
          </a:prstGeom>
        </p:spPr>
        <p:txBody>
          <a:bodyPr wrap="square">
            <a:spAutoFit/>
          </a:bodyPr>
          <a:lstStyle/>
          <a:p>
            <a:r>
              <a:rPr lang="es-EC" dirty="0">
                <a:latin typeface="Arial" panose="020B0604020202020204" pitchFamily="34" charset="0"/>
                <a:ea typeface="Times New Roman" panose="02020603050405020304" pitchFamily="18" charset="0"/>
                <a:cs typeface="Times New Roman" panose="02020603050405020304" pitchFamily="18" charset="0"/>
              </a:rPr>
              <a:t>Diagrama Lógico </a:t>
            </a:r>
            <a:r>
              <a:rPr lang="es-EC" dirty="0" smtClean="0">
                <a:latin typeface="Arial" panose="020B0604020202020204" pitchFamily="34" charset="0"/>
                <a:ea typeface="Times New Roman" panose="02020603050405020304" pitchFamily="18" charset="0"/>
                <a:cs typeface="Times New Roman" panose="02020603050405020304" pitchFamily="18" charset="0"/>
              </a:rPr>
              <a:t>Propuesto</a:t>
            </a:r>
            <a:endParaRPr lang="es-E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EC" sz="4400" dirty="0" smtClean="0">
                <a:ea typeface="ＭＳ Ｐゴシック" charset="-128"/>
                <a:sym typeface="Arial" pitchFamily="34" charset="0"/>
              </a:rPr>
              <a:t>Diagrama Físico</a:t>
            </a:r>
            <a:endParaRPr lang="en-US" dirty="0"/>
          </a:p>
        </p:txBody>
      </p:sp>
      <p:sp>
        <p:nvSpPr>
          <p:cNvPr id="389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3786353" y="274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ángulo 4"/>
          <p:cNvSpPr/>
          <p:nvPr/>
        </p:nvSpPr>
        <p:spPr>
          <a:xfrm>
            <a:off x="5580112" y="6453336"/>
            <a:ext cx="3044423" cy="369332"/>
          </a:xfrm>
          <a:prstGeom prst="rect">
            <a:avLst/>
          </a:prstGeom>
        </p:spPr>
        <p:txBody>
          <a:bodyPr wrap="none">
            <a:spAutoFit/>
          </a:bodyPr>
          <a:lstStyle/>
          <a:p>
            <a:r>
              <a:rPr lang="es-EC" dirty="0">
                <a:latin typeface="Arial" panose="020B0604020202020204" pitchFamily="34" charset="0"/>
                <a:ea typeface="Times New Roman" panose="02020603050405020304" pitchFamily="18" charset="0"/>
                <a:cs typeface="Times New Roman" panose="02020603050405020304" pitchFamily="18" charset="0"/>
              </a:rPr>
              <a:t>Diagrama Físico Propuesto </a:t>
            </a:r>
            <a:endParaRPr lang="es-ES" dirty="0"/>
          </a:p>
        </p:txBody>
      </p:sp>
      <p:pic>
        <p:nvPicPr>
          <p:cNvPr id="6" name="Imagen 5"/>
          <p:cNvPicPr>
            <a:picLocks noChangeAspect="1"/>
          </p:cNvPicPr>
          <p:nvPr/>
        </p:nvPicPr>
        <p:blipFill>
          <a:blip r:embed="rId2"/>
          <a:stretch>
            <a:fillRect/>
          </a:stretch>
        </p:blipFill>
        <p:spPr>
          <a:xfrm>
            <a:off x="4528813" y="0"/>
            <a:ext cx="4615187" cy="6453336"/>
          </a:xfrm>
          <a:prstGeom prst="rect">
            <a:avLst/>
          </a:prstGeom>
        </p:spPr>
      </p:pic>
    </p:spTree>
    <p:extLst>
      <p:ext uri="{BB962C8B-B14F-4D97-AF65-F5344CB8AC3E}">
        <p14:creationId xmlns:p14="http://schemas.microsoft.com/office/powerpoint/2010/main" val="3493719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smtClean="0"/>
              <a:t>Diagrama Físico </a:t>
            </a:r>
            <a:endParaRPr lang="es-ES" dirty="0"/>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423282"/>
            <a:ext cx="7776863" cy="4525962"/>
          </a:xfrm>
          <a:prstGeom prst="rect">
            <a:avLst/>
          </a:prstGeom>
          <a:noFill/>
          <a:ln>
            <a:noFill/>
          </a:ln>
        </p:spPr>
      </p:pic>
    </p:spTree>
    <p:extLst>
      <p:ext uri="{BB962C8B-B14F-4D97-AF65-F5344CB8AC3E}">
        <p14:creationId xmlns:p14="http://schemas.microsoft.com/office/powerpoint/2010/main" val="2586766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MX" dirty="0" smtClean="0"/>
              <a:t>DIRECCIONAMIENTO IP</a:t>
            </a:r>
            <a:endParaRPr lang="en-U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080557739"/>
              </p:ext>
            </p:extLst>
          </p:nvPr>
        </p:nvGraphicFramePr>
        <p:xfrm>
          <a:off x="827579" y="1124748"/>
          <a:ext cx="7859220" cy="5328590"/>
        </p:xfrm>
        <a:graphic>
          <a:graphicData uri="http://schemas.openxmlformats.org/drawingml/2006/table">
            <a:tbl>
              <a:tblPr firstRow="1" firstCol="1" bandRow="1">
                <a:tableStyleId>{5C22544A-7EE6-4342-B048-85BDC9FD1C3A}</a:tableStyleId>
              </a:tblPr>
              <a:tblGrid>
                <a:gridCol w="1309870"/>
                <a:gridCol w="1309870"/>
                <a:gridCol w="1309870"/>
                <a:gridCol w="1309870"/>
                <a:gridCol w="1309870"/>
                <a:gridCol w="1309870"/>
              </a:tblGrid>
              <a:tr h="162106">
                <a:tc>
                  <a:txBody>
                    <a:bodyPr/>
                    <a:lstStyle/>
                    <a:p>
                      <a:pPr algn="ctr">
                        <a:lnSpc>
                          <a:spcPct val="150000"/>
                        </a:lnSpc>
                        <a:spcBef>
                          <a:spcPts val="600"/>
                        </a:spcBef>
                        <a:spcAft>
                          <a:spcPts val="0"/>
                        </a:spcAft>
                      </a:pPr>
                      <a:r>
                        <a:rPr lang="es-EC" sz="400">
                          <a:effectLst/>
                        </a:rPr>
                        <a:t>VLAN</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nchor="b"/>
                </a:tc>
                <a:tc>
                  <a:txBody>
                    <a:bodyPr/>
                    <a:lstStyle/>
                    <a:p>
                      <a:pPr algn="just">
                        <a:lnSpc>
                          <a:spcPct val="150000"/>
                        </a:lnSpc>
                        <a:spcBef>
                          <a:spcPts val="600"/>
                        </a:spcBef>
                        <a:spcAft>
                          <a:spcPts val="0"/>
                        </a:spcAft>
                      </a:pPr>
                      <a:r>
                        <a:rPr lang="es-EC" sz="400">
                          <a:effectLst/>
                        </a:rPr>
                        <a:t>Red</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Primera IP</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Ultima IP </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Brodcast</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Mascara</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r>
              <a:tr h="225903">
                <a:tc>
                  <a:txBody>
                    <a:bodyPr/>
                    <a:lstStyle/>
                    <a:p>
                      <a:pPr algn="ctr">
                        <a:lnSpc>
                          <a:spcPct val="150000"/>
                        </a:lnSpc>
                        <a:spcBef>
                          <a:spcPts val="600"/>
                        </a:spcBef>
                        <a:spcAft>
                          <a:spcPts val="0"/>
                        </a:spcAft>
                      </a:pPr>
                      <a:r>
                        <a:rPr lang="es-EC" sz="400">
                          <a:effectLst/>
                        </a:rPr>
                        <a:t>10</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nchor="b"/>
                </a:tc>
                <a:tc>
                  <a:txBody>
                    <a:bodyPr/>
                    <a:lstStyle/>
                    <a:p>
                      <a:pPr algn="just">
                        <a:lnSpc>
                          <a:spcPct val="150000"/>
                        </a:lnSpc>
                        <a:spcBef>
                          <a:spcPts val="600"/>
                        </a:spcBef>
                        <a:spcAft>
                          <a:spcPts val="0"/>
                        </a:spcAft>
                      </a:pPr>
                      <a:r>
                        <a:rPr lang="es-EC" sz="400">
                          <a:effectLst/>
                        </a:rPr>
                        <a:t>172.19.110.0</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172.19.110.1</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172.19.110.254</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172.19.110.255</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/24</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r>
              <a:tr h="225903">
                <a:tc>
                  <a:txBody>
                    <a:bodyPr/>
                    <a:lstStyle/>
                    <a:p>
                      <a:pPr algn="ctr">
                        <a:lnSpc>
                          <a:spcPct val="150000"/>
                        </a:lnSpc>
                        <a:spcBef>
                          <a:spcPts val="600"/>
                        </a:spcBef>
                        <a:spcAft>
                          <a:spcPts val="0"/>
                        </a:spcAft>
                      </a:pPr>
                      <a:r>
                        <a:rPr lang="es-EC" sz="400">
                          <a:effectLst/>
                        </a:rPr>
                        <a:t>11</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nchor="b"/>
                </a:tc>
                <a:tc>
                  <a:txBody>
                    <a:bodyPr/>
                    <a:lstStyle/>
                    <a:p>
                      <a:pPr algn="just">
                        <a:lnSpc>
                          <a:spcPct val="150000"/>
                        </a:lnSpc>
                        <a:spcBef>
                          <a:spcPts val="600"/>
                        </a:spcBef>
                        <a:spcAft>
                          <a:spcPts val="0"/>
                        </a:spcAft>
                      </a:pPr>
                      <a:r>
                        <a:rPr lang="es-EC" sz="400">
                          <a:effectLst/>
                        </a:rPr>
                        <a:t>172.19.111.0</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172.19.111.1</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172.19.111.254</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172.19.111.255</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/24</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r>
              <a:tr h="225903">
                <a:tc>
                  <a:txBody>
                    <a:bodyPr/>
                    <a:lstStyle/>
                    <a:p>
                      <a:pPr algn="ctr">
                        <a:lnSpc>
                          <a:spcPct val="150000"/>
                        </a:lnSpc>
                        <a:spcBef>
                          <a:spcPts val="600"/>
                        </a:spcBef>
                        <a:spcAft>
                          <a:spcPts val="0"/>
                        </a:spcAft>
                      </a:pPr>
                      <a:r>
                        <a:rPr lang="es-EC" sz="400">
                          <a:effectLst/>
                        </a:rPr>
                        <a:t>19</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nchor="b"/>
                </a:tc>
                <a:tc>
                  <a:txBody>
                    <a:bodyPr/>
                    <a:lstStyle/>
                    <a:p>
                      <a:pPr algn="just">
                        <a:lnSpc>
                          <a:spcPct val="150000"/>
                        </a:lnSpc>
                        <a:spcBef>
                          <a:spcPts val="600"/>
                        </a:spcBef>
                        <a:spcAft>
                          <a:spcPts val="0"/>
                        </a:spcAft>
                      </a:pPr>
                      <a:r>
                        <a:rPr lang="es-EC" sz="400">
                          <a:effectLst/>
                        </a:rPr>
                        <a:t>172.19.112.0</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172.19.112.1</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172.19.112.254</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172.19.112.255</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/24</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r>
              <a:tr h="225903">
                <a:tc>
                  <a:txBody>
                    <a:bodyPr/>
                    <a:lstStyle/>
                    <a:p>
                      <a:pPr algn="ctr">
                        <a:lnSpc>
                          <a:spcPct val="150000"/>
                        </a:lnSpc>
                        <a:spcBef>
                          <a:spcPts val="600"/>
                        </a:spcBef>
                        <a:spcAft>
                          <a:spcPts val="0"/>
                        </a:spcAft>
                      </a:pPr>
                      <a:r>
                        <a:rPr lang="es-EC" sz="400">
                          <a:effectLst/>
                        </a:rPr>
                        <a:t>20</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nchor="b"/>
                </a:tc>
                <a:tc>
                  <a:txBody>
                    <a:bodyPr/>
                    <a:lstStyle/>
                    <a:p>
                      <a:pPr algn="just">
                        <a:lnSpc>
                          <a:spcPct val="150000"/>
                        </a:lnSpc>
                        <a:spcBef>
                          <a:spcPts val="600"/>
                        </a:spcBef>
                        <a:spcAft>
                          <a:spcPts val="0"/>
                        </a:spcAft>
                      </a:pPr>
                      <a:r>
                        <a:rPr lang="es-EC" sz="400">
                          <a:effectLst/>
                        </a:rPr>
                        <a:t>172.19.113.0</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172.19.113.1</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172.19.113.254</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172.19.113.255</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/24</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r>
              <a:tr h="225903">
                <a:tc>
                  <a:txBody>
                    <a:bodyPr/>
                    <a:lstStyle/>
                    <a:p>
                      <a:pPr algn="ctr">
                        <a:lnSpc>
                          <a:spcPct val="150000"/>
                        </a:lnSpc>
                        <a:spcBef>
                          <a:spcPts val="600"/>
                        </a:spcBef>
                        <a:spcAft>
                          <a:spcPts val="0"/>
                        </a:spcAft>
                      </a:pPr>
                      <a:r>
                        <a:rPr lang="es-EC" sz="400">
                          <a:effectLst/>
                        </a:rPr>
                        <a:t>21</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nchor="b"/>
                </a:tc>
                <a:tc>
                  <a:txBody>
                    <a:bodyPr/>
                    <a:lstStyle/>
                    <a:p>
                      <a:pPr algn="just">
                        <a:lnSpc>
                          <a:spcPct val="150000"/>
                        </a:lnSpc>
                        <a:spcBef>
                          <a:spcPts val="600"/>
                        </a:spcBef>
                        <a:spcAft>
                          <a:spcPts val="0"/>
                        </a:spcAft>
                      </a:pPr>
                      <a:r>
                        <a:rPr lang="es-EC" sz="400">
                          <a:effectLst/>
                        </a:rPr>
                        <a:t>172.19.114.0</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172.19.114.1</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172.19.114.254</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172.19.114.255</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/24</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r>
              <a:tr h="225903">
                <a:tc>
                  <a:txBody>
                    <a:bodyPr/>
                    <a:lstStyle/>
                    <a:p>
                      <a:pPr algn="ctr">
                        <a:lnSpc>
                          <a:spcPct val="150000"/>
                        </a:lnSpc>
                        <a:spcBef>
                          <a:spcPts val="600"/>
                        </a:spcBef>
                        <a:spcAft>
                          <a:spcPts val="0"/>
                        </a:spcAft>
                      </a:pPr>
                      <a:r>
                        <a:rPr lang="es-EC" sz="400">
                          <a:effectLst/>
                        </a:rPr>
                        <a:t>22</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nchor="b"/>
                </a:tc>
                <a:tc>
                  <a:txBody>
                    <a:bodyPr/>
                    <a:lstStyle/>
                    <a:p>
                      <a:pPr algn="just">
                        <a:lnSpc>
                          <a:spcPct val="150000"/>
                        </a:lnSpc>
                        <a:spcBef>
                          <a:spcPts val="600"/>
                        </a:spcBef>
                        <a:spcAft>
                          <a:spcPts val="0"/>
                        </a:spcAft>
                      </a:pPr>
                      <a:r>
                        <a:rPr lang="es-EC" sz="400">
                          <a:effectLst/>
                        </a:rPr>
                        <a:t>172.19.115.0</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172.19.115.1</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172.19.115.254</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172.19.115.255</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/24</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r>
              <a:tr h="225903">
                <a:tc>
                  <a:txBody>
                    <a:bodyPr/>
                    <a:lstStyle/>
                    <a:p>
                      <a:pPr algn="ctr">
                        <a:lnSpc>
                          <a:spcPct val="150000"/>
                        </a:lnSpc>
                        <a:spcBef>
                          <a:spcPts val="600"/>
                        </a:spcBef>
                        <a:spcAft>
                          <a:spcPts val="0"/>
                        </a:spcAft>
                      </a:pPr>
                      <a:r>
                        <a:rPr lang="es-EC" sz="400">
                          <a:effectLst/>
                        </a:rPr>
                        <a:t>24</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nchor="b"/>
                </a:tc>
                <a:tc>
                  <a:txBody>
                    <a:bodyPr/>
                    <a:lstStyle/>
                    <a:p>
                      <a:pPr algn="just">
                        <a:lnSpc>
                          <a:spcPct val="150000"/>
                        </a:lnSpc>
                        <a:spcBef>
                          <a:spcPts val="600"/>
                        </a:spcBef>
                        <a:spcAft>
                          <a:spcPts val="0"/>
                        </a:spcAft>
                      </a:pPr>
                      <a:r>
                        <a:rPr lang="es-EC" sz="400">
                          <a:effectLst/>
                        </a:rPr>
                        <a:t>172.19.116.0</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172.19.116.1</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172.19.116.254</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172.19.116.255</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/24</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r>
              <a:tr h="225903">
                <a:tc>
                  <a:txBody>
                    <a:bodyPr/>
                    <a:lstStyle/>
                    <a:p>
                      <a:pPr algn="ctr">
                        <a:lnSpc>
                          <a:spcPct val="150000"/>
                        </a:lnSpc>
                        <a:spcBef>
                          <a:spcPts val="600"/>
                        </a:spcBef>
                        <a:spcAft>
                          <a:spcPts val="0"/>
                        </a:spcAft>
                      </a:pPr>
                      <a:r>
                        <a:rPr lang="es-EC" sz="400">
                          <a:effectLst/>
                        </a:rPr>
                        <a:t>2</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nchor="b"/>
                </a:tc>
                <a:tc>
                  <a:txBody>
                    <a:bodyPr/>
                    <a:lstStyle/>
                    <a:p>
                      <a:pPr algn="just">
                        <a:lnSpc>
                          <a:spcPct val="150000"/>
                        </a:lnSpc>
                        <a:spcBef>
                          <a:spcPts val="600"/>
                        </a:spcBef>
                        <a:spcAft>
                          <a:spcPts val="0"/>
                        </a:spcAft>
                      </a:pPr>
                      <a:r>
                        <a:rPr lang="es-EC" sz="400">
                          <a:effectLst/>
                        </a:rPr>
                        <a:t>172.19.117.0</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172.19.117.1</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172.19.117.126</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172.19.117.127</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/25</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r>
              <a:tr h="225903">
                <a:tc>
                  <a:txBody>
                    <a:bodyPr/>
                    <a:lstStyle/>
                    <a:p>
                      <a:pPr algn="ctr">
                        <a:lnSpc>
                          <a:spcPct val="150000"/>
                        </a:lnSpc>
                        <a:spcBef>
                          <a:spcPts val="600"/>
                        </a:spcBef>
                        <a:spcAft>
                          <a:spcPts val="0"/>
                        </a:spcAft>
                      </a:pPr>
                      <a:r>
                        <a:rPr lang="es-EC" sz="400">
                          <a:effectLst/>
                        </a:rPr>
                        <a:t> </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nchor="b"/>
                </a:tc>
                <a:tc>
                  <a:txBody>
                    <a:bodyPr/>
                    <a:lstStyle/>
                    <a:p>
                      <a:pPr algn="just">
                        <a:lnSpc>
                          <a:spcPct val="150000"/>
                        </a:lnSpc>
                        <a:spcBef>
                          <a:spcPts val="600"/>
                        </a:spcBef>
                        <a:spcAft>
                          <a:spcPts val="0"/>
                        </a:spcAft>
                      </a:pPr>
                      <a:r>
                        <a:rPr lang="es-EC" sz="400">
                          <a:effectLst/>
                        </a:rPr>
                        <a:t>172.19.117.128</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172.19.117.129</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172.19.117.254</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172.19.117.255</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/25</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r>
              <a:tr h="162106">
                <a:tc>
                  <a:txBody>
                    <a:bodyPr/>
                    <a:lstStyle/>
                    <a:p>
                      <a:pPr algn="ctr">
                        <a:lnSpc>
                          <a:spcPct val="150000"/>
                        </a:lnSpc>
                        <a:spcBef>
                          <a:spcPts val="600"/>
                        </a:spcBef>
                        <a:spcAft>
                          <a:spcPts val="0"/>
                        </a:spcAft>
                      </a:pPr>
                      <a:r>
                        <a:rPr lang="es-EC" sz="400">
                          <a:effectLst/>
                        </a:rPr>
                        <a:t>5</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nchor="b"/>
                </a:tc>
                <a:tc>
                  <a:txBody>
                    <a:bodyPr/>
                    <a:lstStyle/>
                    <a:p>
                      <a:pPr algn="just">
                        <a:lnSpc>
                          <a:spcPct val="150000"/>
                        </a:lnSpc>
                        <a:spcBef>
                          <a:spcPts val="600"/>
                        </a:spcBef>
                        <a:spcAft>
                          <a:spcPts val="0"/>
                        </a:spcAft>
                      </a:pPr>
                      <a:r>
                        <a:rPr lang="es-EC" sz="400">
                          <a:effectLst/>
                        </a:rPr>
                        <a:t>172.19.118.0</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172.19.118.1</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172.19.118.62</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172.19.118.63</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/26</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r>
              <a:tr h="162106">
                <a:tc>
                  <a:txBody>
                    <a:bodyPr/>
                    <a:lstStyle/>
                    <a:p>
                      <a:pPr algn="ctr">
                        <a:lnSpc>
                          <a:spcPct val="150000"/>
                        </a:lnSpc>
                        <a:spcBef>
                          <a:spcPts val="600"/>
                        </a:spcBef>
                        <a:spcAft>
                          <a:spcPts val="0"/>
                        </a:spcAft>
                      </a:pPr>
                      <a:r>
                        <a:rPr lang="es-EC" sz="400">
                          <a:effectLst/>
                        </a:rPr>
                        <a:t>8</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nchor="b"/>
                </a:tc>
                <a:tc>
                  <a:txBody>
                    <a:bodyPr/>
                    <a:lstStyle/>
                    <a:p>
                      <a:pPr algn="just">
                        <a:lnSpc>
                          <a:spcPct val="150000"/>
                        </a:lnSpc>
                        <a:spcBef>
                          <a:spcPts val="600"/>
                        </a:spcBef>
                        <a:spcAft>
                          <a:spcPts val="0"/>
                        </a:spcAft>
                      </a:pPr>
                      <a:r>
                        <a:rPr lang="es-EC" sz="400">
                          <a:effectLst/>
                        </a:rPr>
                        <a:t>172.19.118.64</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172.19.118.65</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172.19.118.64</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172.19.118.65</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/26</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r>
              <a:tr h="225903">
                <a:tc>
                  <a:txBody>
                    <a:bodyPr/>
                    <a:lstStyle/>
                    <a:p>
                      <a:pPr algn="ctr">
                        <a:lnSpc>
                          <a:spcPct val="150000"/>
                        </a:lnSpc>
                        <a:spcBef>
                          <a:spcPts val="600"/>
                        </a:spcBef>
                        <a:spcAft>
                          <a:spcPts val="0"/>
                        </a:spcAft>
                      </a:pPr>
                      <a:r>
                        <a:rPr lang="es-EC" sz="400">
                          <a:effectLst/>
                        </a:rPr>
                        <a:t>9</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nchor="b"/>
                </a:tc>
                <a:tc>
                  <a:txBody>
                    <a:bodyPr/>
                    <a:lstStyle/>
                    <a:p>
                      <a:pPr algn="just">
                        <a:lnSpc>
                          <a:spcPct val="150000"/>
                        </a:lnSpc>
                        <a:spcBef>
                          <a:spcPts val="600"/>
                        </a:spcBef>
                        <a:spcAft>
                          <a:spcPts val="0"/>
                        </a:spcAft>
                      </a:pPr>
                      <a:r>
                        <a:rPr lang="es-EC" sz="400">
                          <a:effectLst/>
                        </a:rPr>
                        <a:t>172.19.118.128</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172.19.118.129</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172.19.118.190</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172.19.118.191</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/26</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r>
              <a:tr h="225903">
                <a:tc>
                  <a:txBody>
                    <a:bodyPr/>
                    <a:lstStyle/>
                    <a:p>
                      <a:pPr algn="ctr">
                        <a:lnSpc>
                          <a:spcPct val="150000"/>
                        </a:lnSpc>
                        <a:spcBef>
                          <a:spcPts val="600"/>
                        </a:spcBef>
                        <a:spcAft>
                          <a:spcPts val="0"/>
                        </a:spcAft>
                      </a:pPr>
                      <a:r>
                        <a:rPr lang="es-EC" sz="400">
                          <a:effectLst/>
                        </a:rPr>
                        <a:t>13</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nchor="b"/>
                </a:tc>
                <a:tc>
                  <a:txBody>
                    <a:bodyPr/>
                    <a:lstStyle/>
                    <a:p>
                      <a:pPr algn="just">
                        <a:lnSpc>
                          <a:spcPct val="150000"/>
                        </a:lnSpc>
                        <a:spcBef>
                          <a:spcPts val="600"/>
                        </a:spcBef>
                        <a:spcAft>
                          <a:spcPts val="0"/>
                        </a:spcAft>
                      </a:pPr>
                      <a:r>
                        <a:rPr lang="es-EC" sz="400">
                          <a:effectLst/>
                        </a:rPr>
                        <a:t>172.19.118.192</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172.19.118.193</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172.19.118.254</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172.19.118.255</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/26</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r>
              <a:tr h="162106">
                <a:tc>
                  <a:txBody>
                    <a:bodyPr/>
                    <a:lstStyle/>
                    <a:p>
                      <a:pPr algn="ctr">
                        <a:lnSpc>
                          <a:spcPct val="150000"/>
                        </a:lnSpc>
                        <a:spcBef>
                          <a:spcPts val="600"/>
                        </a:spcBef>
                        <a:spcAft>
                          <a:spcPts val="0"/>
                        </a:spcAft>
                      </a:pPr>
                      <a:r>
                        <a:rPr lang="es-EC" sz="400">
                          <a:effectLst/>
                        </a:rPr>
                        <a:t>14</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nchor="b"/>
                </a:tc>
                <a:tc>
                  <a:txBody>
                    <a:bodyPr/>
                    <a:lstStyle/>
                    <a:p>
                      <a:pPr algn="just">
                        <a:lnSpc>
                          <a:spcPct val="150000"/>
                        </a:lnSpc>
                        <a:spcBef>
                          <a:spcPts val="600"/>
                        </a:spcBef>
                        <a:spcAft>
                          <a:spcPts val="0"/>
                        </a:spcAft>
                      </a:pPr>
                      <a:r>
                        <a:rPr lang="es-EC" sz="400">
                          <a:effectLst/>
                        </a:rPr>
                        <a:t>172.19.119.0</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172.19.119.1</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172.19.119.62</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172.19.119.63</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/26</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r>
              <a:tr h="225903">
                <a:tc>
                  <a:txBody>
                    <a:bodyPr/>
                    <a:lstStyle/>
                    <a:p>
                      <a:pPr algn="ctr">
                        <a:lnSpc>
                          <a:spcPct val="150000"/>
                        </a:lnSpc>
                        <a:spcBef>
                          <a:spcPts val="600"/>
                        </a:spcBef>
                        <a:spcAft>
                          <a:spcPts val="0"/>
                        </a:spcAft>
                      </a:pPr>
                      <a:r>
                        <a:rPr lang="es-EC" sz="400">
                          <a:effectLst/>
                        </a:rPr>
                        <a:t>17</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nchor="b"/>
                </a:tc>
                <a:tc>
                  <a:txBody>
                    <a:bodyPr/>
                    <a:lstStyle/>
                    <a:p>
                      <a:pPr algn="just">
                        <a:lnSpc>
                          <a:spcPct val="150000"/>
                        </a:lnSpc>
                        <a:spcBef>
                          <a:spcPts val="600"/>
                        </a:spcBef>
                        <a:spcAft>
                          <a:spcPts val="0"/>
                        </a:spcAft>
                      </a:pPr>
                      <a:r>
                        <a:rPr lang="es-EC" sz="400">
                          <a:effectLst/>
                        </a:rPr>
                        <a:t>172.19.119.64</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172.19.119.65</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172.19.119.126</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172.19.119.127</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/27</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r>
              <a:tr h="225903">
                <a:tc>
                  <a:txBody>
                    <a:bodyPr/>
                    <a:lstStyle/>
                    <a:p>
                      <a:pPr algn="ctr">
                        <a:lnSpc>
                          <a:spcPct val="150000"/>
                        </a:lnSpc>
                        <a:spcBef>
                          <a:spcPts val="600"/>
                        </a:spcBef>
                        <a:spcAft>
                          <a:spcPts val="0"/>
                        </a:spcAft>
                      </a:pPr>
                      <a:r>
                        <a:rPr lang="es-EC" sz="400">
                          <a:effectLst/>
                        </a:rPr>
                        <a:t>4</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nchor="b"/>
                </a:tc>
                <a:tc>
                  <a:txBody>
                    <a:bodyPr/>
                    <a:lstStyle/>
                    <a:p>
                      <a:pPr algn="just">
                        <a:lnSpc>
                          <a:spcPct val="150000"/>
                        </a:lnSpc>
                        <a:spcBef>
                          <a:spcPts val="600"/>
                        </a:spcBef>
                        <a:spcAft>
                          <a:spcPts val="0"/>
                        </a:spcAft>
                      </a:pPr>
                      <a:r>
                        <a:rPr lang="es-EC" sz="400">
                          <a:effectLst/>
                        </a:rPr>
                        <a:t>172.19.119.128</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172.19.119.129</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172.19.119.158</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172.19.119.159</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/28</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r>
              <a:tr h="225903">
                <a:tc>
                  <a:txBody>
                    <a:bodyPr/>
                    <a:lstStyle/>
                    <a:p>
                      <a:pPr algn="ctr">
                        <a:lnSpc>
                          <a:spcPct val="150000"/>
                        </a:lnSpc>
                        <a:spcBef>
                          <a:spcPts val="600"/>
                        </a:spcBef>
                        <a:spcAft>
                          <a:spcPts val="0"/>
                        </a:spcAft>
                      </a:pPr>
                      <a:r>
                        <a:rPr lang="es-EC" sz="400">
                          <a:effectLst/>
                        </a:rPr>
                        <a:t>7</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nchor="b"/>
                </a:tc>
                <a:tc>
                  <a:txBody>
                    <a:bodyPr/>
                    <a:lstStyle/>
                    <a:p>
                      <a:pPr algn="just">
                        <a:lnSpc>
                          <a:spcPct val="150000"/>
                        </a:lnSpc>
                        <a:spcBef>
                          <a:spcPts val="600"/>
                        </a:spcBef>
                        <a:spcAft>
                          <a:spcPts val="0"/>
                        </a:spcAft>
                      </a:pPr>
                      <a:r>
                        <a:rPr lang="es-EC" sz="400">
                          <a:effectLst/>
                        </a:rPr>
                        <a:t>172.19.119.160</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172.19.119.161</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172.19.119.174</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172.19.119.175</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/28</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r>
              <a:tr h="225903">
                <a:tc>
                  <a:txBody>
                    <a:bodyPr/>
                    <a:lstStyle/>
                    <a:p>
                      <a:pPr algn="ctr">
                        <a:lnSpc>
                          <a:spcPct val="150000"/>
                        </a:lnSpc>
                        <a:spcBef>
                          <a:spcPts val="600"/>
                        </a:spcBef>
                        <a:spcAft>
                          <a:spcPts val="0"/>
                        </a:spcAft>
                      </a:pPr>
                      <a:r>
                        <a:rPr lang="es-EC" sz="400">
                          <a:effectLst/>
                        </a:rPr>
                        <a:t>25</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nchor="b"/>
                </a:tc>
                <a:tc>
                  <a:txBody>
                    <a:bodyPr/>
                    <a:lstStyle/>
                    <a:p>
                      <a:pPr algn="just">
                        <a:lnSpc>
                          <a:spcPct val="150000"/>
                        </a:lnSpc>
                        <a:spcBef>
                          <a:spcPts val="600"/>
                        </a:spcBef>
                        <a:spcAft>
                          <a:spcPts val="0"/>
                        </a:spcAft>
                      </a:pPr>
                      <a:r>
                        <a:rPr lang="es-EC" sz="400">
                          <a:effectLst/>
                        </a:rPr>
                        <a:t>172.19.119.176</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172.19.119.177</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172.19.119.190</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172.19.119.191</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/28</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r>
              <a:tr h="225903">
                <a:tc>
                  <a:txBody>
                    <a:bodyPr/>
                    <a:lstStyle/>
                    <a:p>
                      <a:pPr algn="ctr">
                        <a:lnSpc>
                          <a:spcPct val="150000"/>
                        </a:lnSpc>
                        <a:spcBef>
                          <a:spcPts val="600"/>
                        </a:spcBef>
                        <a:spcAft>
                          <a:spcPts val="0"/>
                        </a:spcAft>
                      </a:pPr>
                      <a:r>
                        <a:rPr lang="es-EC" sz="400">
                          <a:effectLst/>
                        </a:rPr>
                        <a:t>26</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nchor="b"/>
                </a:tc>
                <a:tc>
                  <a:txBody>
                    <a:bodyPr/>
                    <a:lstStyle/>
                    <a:p>
                      <a:pPr algn="just">
                        <a:lnSpc>
                          <a:spcPct val="150000"/>
                        </a:lnSpc>
                        <a:spcBef>
                          <a:spcPts val="600"/>
                        </a:spcBef>
                        <a:spcAft>
                          <a:spcPts val="0"/>
                        </a:spcAft>
                      </a:pPr>
                      <a:r>
                        <a:rPr lang="es-EC" sz="400">
                          <a:effectLst/>
                        </a:rPr>
                        <a:t>172.19.119.192</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172.19.119.193</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172.19.119.206</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172.19.119.207</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/28</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r>
              <a:tr h="225903">
                <a:tc>
                  <a:txBody>
                    <a:bodyPr/>
                    <a:lstStyle/>
                    <a:p>
                      <a:pPr algn="ctr">
                        <a:lnSpc>
                          <a:spcPct val="150000"/>
                        </a:lnSpc>
                        <a:spcBef>
                          <a:spcPts val="600"/>
                        </a:spcBef>
                        <a:spcAft>
                          <a:spcPts val="0"/>
                        </a:spcAft>
                      </a:pPr>
                      <a:r>
                        <a:rPr lang="es-EC" sz="400">
                          <a:effectLst/>
                        </a:rPr>
                        <a:t>27</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nchor="b"/>
                </a:tc>
                <a:tc>
                  <a:txBody>
                    <a:bodyPr/>
                    <a:lstStyle/>
                    <a:p>
                      <a:pPr algn="just">
                        <a:lnSpc>
                          <a:spcPct val="150000"/>
                        </a:lnSpc>
                        <a:spcBef>
                          <a:spcPts val="600"/>
                        </a:spcBef>
                        <a:spcAft>
                          <a:spcPts val="0"/>
                        </a:spcAft>
                      </a:pPr>
                      <a:r>
                        <a:rPr lang="es-EC" sz="400">
                          <a:effectLst/>
                        </a:rPr>
                        <a:t>172.19.119.208</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172.19.119.209</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172.19.119.222</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172.19.119.223</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/28</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r>
              <a:tr h="225903">
                <a:tc>
                  <a:txBody>
                    <a:bodyPr/>
                    <a:lstStyle/>
                    <a:p>
                      <a:pPr algn="ctr">
                        <a:lnSpc>
                          <a:spcPct val="150000"/>
                        </a:lnSpc>
                        <a:spcBef>
                          <a:spcPts val="600"/>
                        </a:spcBef>
                        <a:spcAft>
                          <a:spcPts val="0"/>
                        </a:spcAft>
                      </a:pPr>
                      <a:r>
                        <a:rPr lang="es-EC" sz="400">
                          <a:effectLst/>
                        </a:rPr>
                        <a:t>28</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nchor="b"/>
                </a:tc>
                <a:tc>
                  <a:txBody>
                    <a:bodyPr/>
                    <a:lstStyle/>
                    <a:p>
                      <a:pPr algn="just">
                        <a:lnSpc>
                          <a:spcPct val="150000"/>
                        </a:lnSpc>
                        <a:spcBef>
                          <a:spcPts val="600"/>
                        </a:spcBef>
                        <a:spcAft>
                          <a:spcPts val="0"/>
                        </a:spcAft>
                      </a:pPr>
                      <a:r>
                        <a:rPr lang="es-EC" sz="400">
                          <a:effectLst/>
                        </a:rPr>
                        <a:t>172.19.119.224</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172.19.119.225</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172.19.119.238</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172.19.119.239</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/28</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r>
              <a:tr h="225903">
                <a:tc>
                  <a:txBody>
                    <a:bodyPr/>
                    <a:lstStyle/>
                    <a:p>
                      <a:pPr algn="ctr">
                        <a:lnSpc>
                          <a:spcPct val="150000"/>
                        </a:lnSpc>
                        <a:spcBef>
                          <a:spcPts val="600"/>
                        </a:spcBef>
                        <a:spcAft>
                          <a:spcPts val="0"/>
                        </a:spcAft>
                      </a:pPr>
                      <a:r>
                        <a:rPr lang="es-EC" sz="400">
                          <a:effectLst/>
                        </a:rPr>
                        <a:t>29</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nchor="b"/>
                </a:tc>
                <a:tc>
                  <a:txBody>
                    <a:bodyPr/>
                    <a:lstStyle/>
                    <a:p>
                      <a:pPr algn="just">
                        <a:lnSpc>
                          <a:spcPct val="150000"/>
                        </a:lnSpc>
                        <a:spcBef>
                          <a:spcPts val="600"/>
                        </a:spcBef>
                        <a:spcAft>
                          <a:spcPts val="0"/>
                        </a:spcAft>
                      </a:pPr>
                      <a:r>
                        <a:rPr lang="es-EC" sz="400">
                          <a:effectLst/>
                        </a:rPr>
                        <a:t>172.19.119.240</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172.19.119.241</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172.19.119.242</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172.19.119.243</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/30</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r>
              <a:tr h="225903">
                <a:tc>
                  <a:txBody>
                    <a:bodyPr/>
                    <a:lstStyle/>
                    <a:p>
                      <a:pPr algn="ctr">
                        <a:lnSpc>
                          <a:spcPct val="150000"/>
                        </a:lnSpc>
                        <a:spcBef>
                          <a:spcPts val="600"/>
                        </a:spcBef>
                        <a:spcAft>
                          <a:spcPts val="0"/>
                        </a:spcAft>
                      </a:pPr>
                      <a:r>
                        <a:rPr lang="es-EC" sz="400">
                          <a:effectLst/>
                        </a:rPr>
                        <a:t>18</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nchor="b"/>
                </a:tc>
                <a:tc>
                  <a:txBody>
                    <a:bodyPr/>
                    <a:lstStyle/>
                    <a:p>
                      <a:pPr algn="just">
                        <a:lnSpc>
                          <a:spcPct val="150000"/>
                        </a:lnSpc>
                        <a:spcBef>
                          <a:spcPts val="600"/>
                        </a:spcBef>
                        <a:spcAft>
                          <a:spcPts val="0"/>
                        </a:spcAft>
                      </a:pPr>
                      <a:r>
                        <a:rPr lang="es-EC" sz="400">
                          <a:effectLst/>
                        </a:rPr>
                        <a:t>172.19.119.244</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172.19.119.245</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172.19.119.246</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172.19.119.247</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/30</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r>
              <a:tr h="162106">
                <a:tc>
                  <a:txBody>
                    <a:bodyPr/>
                    <a:lstStyle/>
                    <a:p>
                      <a:pPr algn="ctr">
                        <a:lnSpc>
                          <a:spcPct val="150000"/>
                        </a:lnSpc>
                        <a:spcBef>
                          <a:spcPts val="600"/>
                        </a:spcBef>
                        <a:spcAft>
                          <a:spcPts val="0"/>
                        </a:spcAft>
                      </a:pPr>
                      <a:r>
                        <a:rPr lang="es-EC" sz="400">
                          <a:effectLst/>
                        </a:rPr>
                        <a:t>30</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nchor="b"/>
                </a:tc>
                <a:tc>
                  <a:txBody>
                    <a:bodyPr/>
                    <a:lstStyle/>
                    <a:p>
                      <a:pPr algn="just">
                        <a:lnSpc>
                          <a:spcPct val="150000"/>
                        </a:lnSpc>
                        <a:spcBef>
                          <a:spcPts val="600"/>
                        </a:spcBef>
                        <a:spcAft>
                          <a:spcPts val="0"/>
                        </a:spcAft>
                      </a:pPr>
                      <a:r>
                        <a:rPr lang="es-EC" sz="400">
                          <a:effectLst/>
                        </a:rPr>
                        <a:t>192.168.1.0</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192.168.1.1</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192.168.1.254</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a:effectLst/>
                        </a:rPr>
                        <a:t>192.168.1.255</a:t>
                      </a:r>
                      <a:endParaRPr lang="es-ES" sz="60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c>
                  <a:txBody>
                    <a:bodyPr/>
                    <a:lstStyle/>
                    <a:p>
                      <a:pPr algn="just">
                        <a:lnSpc>
                          <a:spcPct val="150000"/>
                        </a:lnSpc>
                        <a:spcBef>
                          <a:spcPts val="600"/>
                        </a:spcBef>
                        <a:spcAft>
                          <a:spcPts val="0"/>
                        </a:spcAft>
                      </a:pPr>
                      <a:r>
                        <a:rPr lang="es-EC" sz="400" dirty="0">
                          <a:effectLst/>
                        </a:rPr>
                        <a:t>/24</a:t>
                      </a:r>
                      <a:endParaRPr lang="es-ES" sz="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1979" marR="31979" marT="0" marB="0"/>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7427168" cy="4525963"/>
          </a:xfrm>
        </p:spPr>
        <p:txBody>
          <a:bodyPr>
            <a:normAutofit fontScale="77500" lnSpcReduction="20000"/>
          </a:bodyPr>
          <a:lstStyle/>
          <a:p>
            <a:pPr marL="0" indent="0" algn="just">
              <a:lnSpc>
                <a:spcPct val="150000"/>
              </a:lnSpc>
              <a:buNone/>
            </a:pPr>
            <a:r>
              <a:rPr lang="es-ES" sz="2800" dirty="0" smtClean="0">
                <a:latin typeface="Arial" panose="020B0604020202020204" pitchFamily="34" charset="0"/>
                <a:ea typeface="Times New Roman" panose="02020603050405020304" pitchFamily="18" charset="0"/>
                <a:cs typeface="Arial" panose="020B0604020202020204" pitchFamily="34" charset="0"/>
              </a:rPr>
              <a:t>a. Conmutador Central</a:t>
            </a:r>
          </a:p>
          <a:p>
            <a:pPr marL="514350" indent="-514350" algn="just">
              <a:lnSpc>
                <a:spcPct val="150000"/>
              </a:lnSpc>
              <a:buAutoNum type="alphaLcPeriod"/>
            </a:pPr>
            <a:endParaRPr lang="es-ES" sz="2800" dirty="0">
              <a:latin typeface="Arial" panose="020B0604020202020204" pitchFamily="34" charset="0"/>
              <a:ea typeface="Times New Roman" panose="02020603050405020304" pitchFamily="18" charset="0"/>
              <a:cs typeface="Times New Roman" panose="02020603050405020304" pitchFamily="18" charset="0"/>
            </a:endParaRPr>
          </a:p>
          <a:p>
            <a:pPr marL="836676" lvl="2" indent="-342900">
              <a:buFont typeface="Wingdings" panose="05000000000000000000" pitchFamily="2" charset="2"/>
              <a:buChar char=""/>
            </a:pPr>
            <a:r>
              <a:rPr lang="es-ES" dirty="0" smtClean="0">
                <a:cs typeface="Arial" panose="020B0604020202020204" pitchFamily="34" charset="0"/>
              </a:rPr>
              <a:t>Soporte  </a:t>
            </a:r>
            <a:r>
              <a:rPr lang="es-ES" dirty="0">
                <a:cs typeface="Arial" panose="020B0604020202020204" pitchFamily="34" charset="0"/>
              </a:rPr>
              <a:t>VMPS </a:t>
            </a:r>
            <a:r>
              <a:rPr lang="es-ES" dirty="0" smtClean="0">
                <a:cs typeface="Arial" panose="020B0604020202020204" pitchFamily="34" charset="0"/>
              </a:rPr>
              <a:t>Server</a:t>
            </a:r>
          </a:p>
          <a:p>
            <a:pPr marL="836676" lvl="2" indent="-342900">
              <a:buFont typeface="Wingdings" panose="05000000000000000000" pitchFamily="2" charset="2"/>
              <a:buChar char=""/>
            </a:pPr>
            <a:endParaRPr lang="es-ES" dirty="0"/>
          </a:p>
          <a:p>
            <a:pPr marL="836676" lvl="2" indent="-342900">
              <a:buFont typeface="Wingdings" panose="05000000000000000000" pitchFamily="2" charset="2"/>
              <a:buChar char=""/>
            </a:pPr>
            <a:r>
              <a:rPr lang="es-EC" dirty="0">
                <a:cs typeface="Arial" panose="020B0604020202020204" pitchFamily="34" charset="0"/>
              </a:rPr>
              <a:t>Módulo de 24 puertos Giga bit </a:t>
            </a:r>
            <a:r>
              <a:rPr lang="es-EC" dirty="0" smtClean="0">
                <a:cs typeface="Arial" panose="020B0604020202020204" pitchFamily="34" charset="0"/>
              </a:rPr>
              <a:t>Ethernet</a:t>
            </a:r>
          </a:p>
          <a:p>
            <a:pPr marL="836676" lvl="2" indent="-342900">
              <a:buFont typeface="Wingdings" panose="05000000000000000000" pitchFamily="2" charset="2"/>
              <a:buChar char=""/>
            </a:pPr>
            <a:endParaRPr lang="es-ES" dirty="0"/>
          </a:p>
          <a:p>
            <a:pPr marL="836676" lvl="2" indent="-342900">
              <a:buFont typeface="Wingdings" panose="05000000000000000000" pitchFamily="2" charset="2"/>
              <a:buChar char=""/>
            </a:pPr>
            <a:r>
              <a:rPr lang="en-US" dirty="0" smtClean="0">
                <a:cs typeface="Arial" panose="020B0604020202020204" pitchFamily="34" charset="0"/>
              </a:rPr>
              <a:t>Cisco </a:t>
            </a:r>
            <a:r>
              <a:rPr lang="en-US" dirty="0">
                <a:cs typeface="Arial" panose="020B0604020202020204" pitchFamily="34" charset="0"/>
              </a:rPr>
              <a:t>IOS® Software Release 12.2(18)SXF4</a:t>
            </a:r>
            <a:endParaRPr lang="es-ES" dirty="0"/>
          </a:p>
          <a:p>
            <a:pPr marL="144145" indent="8255" algn="just">
              <a:lnSpc>
                <a:spcPct val="150000"/>
              </a:lnSpc>
            </a:pPr>
            <a:endParaRPr lang="es-ES" sz="2800" dirty="0">
              <a:latin typeface="Arial" panose="020B0604020202020204" pitchFamily="34" charset="0"/>
              <a:ea typeface="Times New Roman" panose="02020603050405020304" pitchFamily="18" charset="0"/>
              <a:cs typeface="Times New Roman" panose="02020603050405020304" pitchFamily="18" charset="0"/>
            </a:endParaRPr>
          </a:p>
          <a:p>
            <a:pPr marL="0" indent="0" algn="just">
              <a:lnSpc>
                <a:spcPct val="150000"/>
              </a:lnSpc>
              <a:buNone/>
            </a:pPr>
            <a:r>
              <a:rPr lang="es-ES" sz="2800" dirty="0" smtClean="0">
                <a:latin typeface="Arial" panose="020B0604020202020204" pitchFamily="34" charset="0"/>
                <a:ea typeface="Times New Roman" panose="02020603050405020304" pitchFamily="18" charset="0"/>
                <a:cs typeface="Arial" panose="020B0604020202020204" pitchFamily="34" charset="0"/>
              </a:rPr>
              <a:t>b. Controlador </a:t>
            </a:r>
            <a:r>
              <a:rPr lang="es-ES" sz="2800" dirty="0">
                <a:latin typeface="Arial" panose="020B0604020202020204" pitchFamily="34" charset="0"/>
                <a:ea typeface="Times New Roman" panose="02020603050405020304" pitchFamily="18" charset="0"/>
                <a:cs typeface="Arial" panose="020B0604020202020204" pitchFamily="34" charset="0"/>
              </a:rPr>
              <a:t>Inalámbrico</a:t>
            </a:r>
          </a:p>
          <a:p>
            <a:pPr marL="144145" indent="0" algn="just">
              <a:buNone/>
            </a:pPr>
            <a:r>
              <a:rPr lang="es-ES" dirty="0">
                <a:latin typeface="Arial" panose="020B0604020202020204" pitchFamily="34" charset="0"/>
                <a:ea typeface="Times New Roman" panose="02020603050405020304" pitchFamily="18" charset="0"/>
                <a:cs typeface="Arial" panose="020B0604020202020204" pitchFamily="34" charset="0"/>
              </a:rPr>
              <a:t> </a:t>
            </a:r>
          </a:p>
          <a:p>
            <a:pPr marL="836676" lvl="2" indent="-342900">
              <a:spcAft>
                <a:spcPts val="0"/>
              </a:spcAft>
              <a:buFont typeface="Wingdings" panose="05000000000000000000" pitchFamily="2" charset="2"/>
              <a:buChar char=""/>
            </a:pPr>
            <a:r>
              <a:rPr lang="es-ES" dirty="0">
                <a:cs typeface="Arial" panose="020B0604020202020204" pitchFamily="34" charset="0"/>
              </a:rPr>
              <a:t>Control inalámbrico Administrable compatible con el Conmutador Central</a:t>
            </a:r>
            <a:r>
              <a:rPr lang="es-ES" dirty="0" smtClean="0">
                <a:cs typeface="Arial" panose="020B0604020202020204" pitchFamily="34" charset="0"/>
              </a:rPr>
              <a:t>.</a:t>
            </a:r>
          </a:p>
          <a:p>
            <a:pPr marL="836676" lvl="2" indent="-342900">
              <a:spcAft>
                <a:spcPts val="0"/>
              </a:spcAft>
              <a:buFont typeface="Wingdings" panose="05000000000000000000" pitchFamily="2" charset="2"/>
              <a:buChar char=""/>
            </a:pPr>
            <a:endParaRPr lang="es-ES" dirty="0">
              <a:cs typeface="Arial" panose="020B0604020202020204" pitchFamily="34" charset="0"/>
            </a:endParaRPr>
          </a:p>
          <a:p>
            <a:pPr marL="836676" lvl="2" indent="-342900">
              <a:spcAft>
                <a:spcPts val="0"/>
              </a:spcAft>
              <a:buFont typeface="Wingdings" panose="05000000000000000000" pitchFamily="2" charset="2"/>
              <a:buChar char=""/>
            </a:pPr>
            <a:r>
              <a:rPr lang="es-EC" dirty="0">
                <a:cs typeface="Arial" panose="020B0604020202020204" pitchFamily="34" charset="0"/>
              </a:rPr>
              <a:t>El sistema Operativo del Control inalámbrico</a:t>
            </a:r>
            <a:endParaRPr lang="es-ES" dirty="0">
              <a:cs typeface="Arial" panose="020B0604020202020204" pitchFamily="34" charset="0"/>
            </a:endParaRPr>
          </a:p>
          <a:p>
            <a:pPr algn="just"/>
            <a:endParaRPr lang="en-US" dirty="0"/>
          </a:p>
        </p:txBody>
      </p:sp>
      <p:sp>
        <p:nvSpPr>
          <p:cNvPr id="3" name="Title 2"/>
          <p:cNvSpPr>
            <a:spLocks noGrp="1"/>
          </p:cNvSpPr>
          <p:nvPr>
            <p:ph type="title"/>
          </p:nvPr>
        </p:nvSpPr>
        <p:spPr/>
        <p:txBody>
          <a:bodyPr/>
          <a:lstStyle/>
          <a:p>
            <a:r>
              <a:rPr lang="es-MX" dirty="0" smtClean="0"/>
              <a:t>Especificaciones Requeridas</a:t>
            </a:r>
            <a:endParaRPr lang="en-US" dirty="0"/>
          </a:p>
        </p:txBody>
      </p:sp>
    </p:spTree>
    <p:extLst>
      <p:ext uri="{BB962C8B-B14F-4D97-AF65-F5344CB8AC3E}">
        <p14:creationId xmlns:p14="http://schemas.microsoft.com/office/powerpoint/2010/main" val="17307256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s-MX" b="1" dirty="0" smtClean="0"/>
              <a:t>Inversión de hardware</a:t>
            </a:r>
            <a:endParaRPr lang="en-US" dirty="0" smtClean="0"/>
          </a:p>
          <a:p>
            <a:pPr lvl="1" algn="just"/>
            <a:endParaRPr lang="es-ES" dirty="0" smtClean="0"/>
          </a:p>
          <a:p>
            <a:pPr lvl="1" algn="just"/>
            <a:r>
              <a:rPr lang="es-ES" dirty="0" smtClean="0"/>
              <a:t>Para la solución propuesta es necesaria la adquisición de varios equipos de interconexión.</a:t>
            </a:r>
            <a:endParaRPr lang="en-US" dirty="0" smtClean="0"/>
          </a:p>
          <a:p>
            <a:pPr lvl="1" algn="just"/>
            <a:endParaRPr lang="es-ES" dirty="0" smtClean="0"/>
          </a:p>
          <a:p>
            <a:pPr lvl="1" algn="just"/>
            <a:endParaRPr lang="es-ES" dirty="0" smtClean="0"/>
          </a:p>
          <a:p>
            <a:pPr lvl="1" algn="just"/>
            <a:endParaRPr lang="es-ES" dirty="0" smtClean="0"/>
          </a:p>
          <a:p>
            <a:pPr lvl="1" algn="just"/>
            <a:endParaRPr lang="es-ES" dirty="0" smtClean="0"/>
          </a:p>
          <a:p>
            <a:pPr lvl="1" algn="just"/>
            <a:endParaRPr lang="es-ES" dirty="0" smtClean="0"/>
          </a:p>
          <a:p>
            <a:pPr lvl="1" algn="just"/>
            <a:endParaRPr lang="es-ES" dirty="0" smtClean="0"/>
          </a:p>
          <a:p>
            <a:pPr lvl="1" algn="just"/>
            <a:endParaRPr lang="es-ES" dirty="0" smtClean="0"/>
          </a:p>
          <a:p>
            <a:pPr lvl="1" algn="just"/>
            <a:endParaRPr lang="es-ES" dirty="0" smtClean="0"/>
          </a:p>
          <a:p>
            <a:pPr lvl="1" algn="just"/>
            <a:endParaRPr lang="es-ES" dirty="0" smtClean="0"/>
          </a:p>
          <a:p>
            <a:pPr lvl="1" algn="just"/>
            <a:endParaRPr lang="es-ES" dirty="0" smtClean="0"/>
          </a:p>
        </p:txBody>
      </p:sp>
      <p:sp>
        <p:nvSpPr>
          <p:cNvPr id="3" name="Title 2"/>
          <p:cNvSpPr>
            <a:spLocks noGrp="1"/>
          </p:cNvSpPr>
          <p:nvPr>
            <p:ph type="title"/>
          </p:nvPr>
        </p:nvSpPr>
        <p:spPr/>
        <p:txBody>
          <a:bodyPr/>
          <a:lstStyle/>
          <a:p>
            <a:r>
              <a:rPr lang="es-MX" dirty="0" smtClean="0"/>
              <a:t>Análisis Económico</a:t>
            </a:r>
            <a:endParaRPr lang="en-US" dirty="0"/>
          </a:p>
        </p:txBody>
      </p:sp>
      <p:graphicFrame>
        <p:nvGraphicFramePr>
          <p:cNvPr id="5" name="Tabla 4"/>
          <p:cNvGraphicFramePr>
            <a:graphicFrameLocks noGrp="1"/>
          </p:cNvGraphicFramePr>
          <p:nvPr>
            <p:extLst>
              <p:ext uri="{D42A27DB-BD31-4B8C-83A1-F6EECF244321}">
                <p14:modId xmlns:p14="http://schemas.microsoft.com/office/powerpoint/2010/main" val="426813599"/>
              </p:ext>
            </p:extLst>
          </p:nvPr>
        </p:nvGraphicFramePr>
        <p:xfrm>
          <a:off x="2195736" y="3535214"/>
          <a:ext cx="5360686" cy="2474085"/>
        </p:xfrm>
        <a:graphic>
          <a:graphicData uri="http://schemas.openxmlformats.org/drawingml/2006/table">
            <a:tbl>
              <a:tblPr firstRow="1" firstCol="1" bandRow="1">
                <a:tableStyleId>{5C22544A-7EE6-4342-B048-85BDC9FD1C3A}</a:tableStyleId>
              </a:tblPr>
              <a:tblGrid>
                <a:gridCol w="2265264"/>
                <a:gridCol w="1001779"/>
                <a:gridCol w="1079437"/>
                <a:gridCol w="1014206"/>
              </a:tblGrid>
              <a:tr h="466646">
                <a:tc>
                  <a:txBody>
                    <a:bodyPr/>
                    <a:lstStyle/>
                    <a:p>
                      <a:pPr algn="ctr">
                        <a:lnSpc>
                          <a:spcPct val="150000"/>
                        </a:lnSpc>
                        <a:spcAft>
                          <a:spcPts val="0"/>
                        </a:spcAft>
                      </a:pPr>
                      <a:r>
                        <a:rPr lang="es-ES" sz="1100" dirty="0">
                          <a:effectLst/>
                        </a:rPr>
                        <a:t>EQUIPO</a:t>
                      </a:r>
                      <a:endParaRPr lang="es-E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CANTIDAD</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VALOR UNITARIO</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VALOR TOTAL</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466646">
                <a:tc>
                  <a:txBody>
                    <a:bodyPr/>
                    <a:lstStyle/>
                    <a:p>
                      <a:pPr algn="l">
                        <a:lnSpc>
                          <a:spcPct val="150000"/>
                        </a:lnSpc>
                        <a:spcAft>
                          <a:spcPts val="0"/>
                        </a:spcAft>
                      </a:pPr>
                      <a:r>
                        <a:rPr lang="es-ES" sz="1100">
                          <a:effectLst/>
                        </a:rPr>
                        <a:t>CONMUTADOR CENTRAL MODULAR </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100">
                          <a:effectLst/>
                        </a:rPr>
                        <a:t>1</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100">
                          <a:effectLst/>
                        </a:rPr>
                        <a:t>$ 152902</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100">
                          <a:effectLst/>
                        </a:rPr>
                        <a:t>$ 152902</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45507">
                <a:tc>
                  <a:txBody>
                    <a:bodyPr/>
                    <a:lstStyle/>
                    <a:p>
                      <a:pPr algn="l">
                        <a:lnSpc>
                          <a:spcPct val="150000"/>
                        </a:lnSpc>
                        <a:spcAft>
                          <a:spcPts val="0"/>
                        </a:spcAft>
                      </a:pPr>
                      <a:r>
                        <a:rPr lang="es-ES" sz="1100" dirty="0">
                          <a:effectLst/>
                        </a:rPr>
                        <a:t>CONMUTADORDISTRIBUCIÓN</a:t>
                      </a:r>
                      <a:endParaRPr lang="es-E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100">
                          <a:effectLst/>
                        </a:rPr>
                        <a:t>10</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100">
                          <a:effectLst/>
                        </a:rPr>
                        <a:t>$ 15833</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100">
                          <a:effectLst/>
                        </a:rPr>
                        <a:t>$ 158330</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233323">
                <a:tc>
                  <a:txBody>
                    <a:bodyPr/>
                    <a:lstStyle/>
                    <a:p>
                      <a:pPr algn="l">
                        <a:lnSpc>
                          <a:spcPct val="150000"/>
                        </a:lnSpc>
                        <a:spcAft>
                          <a:spcPts val="0"/>
                        </a:spcAft>
                      </a:pPr>
                      <a:r>
                        <a:rPr lang="es-ES" sz="1100">
                          <a:effectLst/>
                        </a:rPr>
                        <a:t>ACCESS POINT</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100">
                          <a:effectLst/>
                        </a:rPr>
                        <a:t>30</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100">
                          <a:effectLst/>
                        </a:rPr>
                        <a:t>$ 100</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100">
                          <a:effectLst/>
                        </a:rPr>
                        <a:t>$ 3000</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r>
              <a:tr h="345507">
                <a:tc>
                  <a:txBody>
                    <a:bodyPr/>
                    <a:lstStyle/>
                    <a:p>
                      <a:pPr algn="l">
                        <a:lnSpc>
                          <a:spcPct val="150000"/>
                        </a:lnSpc>
                        <a:spcAft>
                          <a:spcPts val="0"/>
                        </a:spcAft>
                      </a:pPr>
                      <a:r>
                        <a:rPr lang="es-ES" sz="1100">
                          <a:effectLst/>
                        </a:rPr>
                        <a:t>WIRELESS LAN CONTROLLER</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100">
                          <a:effectLst/>
                        </a:rPr>
                        <a:t>1</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$ 7917.25</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$ 7917.25</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525771">
                <a:tc>
                  <a:txBody>
                    <a:bodyPr/>
                    <a:lstStyle/>
                    <a:p>
                      <a:pPr algn="l">
                        <a:lnSpc>
                          <a:spcPct val="150000"/>
                        </a:lnSpc>
                        <a:spcAft>
                          <a:spcPts val="0"/>
                        </a:spcAft>
                      </a:pPr>
                      <a:r>
                        <a:rPr lang="es-ES" sz="1100">
                          <a:effectLst/>
                        </a:rPr>
                        <a:t> </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100">
                          <a:effectLst/>
                        </a:rPr>
                        <a:t> </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 </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dirty="0">
                          <a:effectLst/>
                        </a:rPr>
                        <a:t>$ 322149.25</a:t>
                      </a:r>
                      <a:endParaRPr lang="es-E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276872"/>
            <a:ext cx="4402832" cy="2051096"/>
          </a:xfrm>
        </p:spPr>
        <p:txBody>
          <a:bodyPr>
            <a:normAutofit fontScale="70000" lnSpcReduction="20000"/>
          </a:bodyPr>
          <a:lstStyle/>
          <a:p>
            <a:pPr algn="just"/>
            <a:r>
              <a:rPr lang="es-EC" dirty="0" smtClean="0"/>
              <a:t>La Institución esta elaborando  un proyecto de seguridad informática a gran escala. </a:t>
            </a:r>
            <a:endParaRPr lang="en-US" dirty="0" smtClean="0"/>
          </a:p>
          <a:p>
            <a:pPr algn="just">
              <a:buNone/>
            </a:pPr>
            <a:endParaRPr lang="en-US" dirty="0" smtClean="0"/>
          </a:p>
          <a:p>
            <a:pPr algn="just"/>
            <a:r>
              <a:rPr lang="es-EC" dirty="0" smtClean="0"/>
              <a:t>Como parte del proyecto se dará la implementación de </a:t>
            </a:r>
            <a:r>
              <a:rPr lang="es-EC" dirty="0" err="1" smtClean="0"/>
              <a:t>VLAN’s</a:t>
            </a:r>
            <a:r>
              <a:rPr lang="es-EC" dirty="0" smtClean="0"/>
              <a:t> dinámicas</a:t>
            </a:r>
            <a:endParaRPr lang="en-US" dirty="0"/>
          </a:p>
        </p:txBody>
      </p:sp>
      <p:sp>
        <p:nvSpPr>
          <p:cNvPr id="3" name="Title 2"/>
          <p:cNvSpPr>
            <a:spLocks noGrp="1"/>
          </p:cNvSpPr>
          <p:nvPr>
            <p:ph type="title"/>
          </p:nvPr>
        </p:nvSpPr>
        <p:spPr>
          <a:xfrm>
            <a:off x="457200" y="274638"/>
            <a:ext cx="4114800" cy="1210146"/>
          </a:xfrm>
        </p:spPr>
        <p:txBody>
          <a:bodyPr>
            <a:normAutofit/>
          </a:bodyPr>
          <a:lstStyle/>
          <a:p>
            <a:r>
              <a:rPr lang="es-MX" sz="4200" dirty="0" smtClean="0"/>
              <a:t>Definición</a:t>
            </a:r>
            <a:endParaRPr lang="en-US" sz="4200" dirty="0"/>
          </a:p>
        </p:txBody>
      </p:sp>
      <p:pic>
        <p:nvPicPr>
          <p:cNvPr id="4" name="Imagen 3"/>
          <p:cNvPicPr>
            <a:picLocks noChangeAspect="1"/>
          </p:cNvPicPr>
          <p:nvPr/>
        </p:nvPicPr>
        <p:blipFill>
          <a:blip r:embed="rId2"/>
          <a:stretch>
            <a:fillRect/>
          </a:stretch>
        </p:blipFill>
        <p:spPr>
          <a:xfrm>
            <a:off x="4860032" y="4320582"/>
            <a:ext cx="4062894" cy="226712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lnSpc>
                <a:spcPct val="150000"/>
              </a:lnSpc>
            </a:pPr>
            <a:r>
              <a:rPr lang="es-ES" sz="2800" b="1" dirty="0">
                <a:latin typeface="Arial" panose="020B0604020202020204" pitchFamily="34" charset="0"/>
                <a:ea typeface="Times New Roman" panose="02020603050405020304" pitchFamily="18" charset="0"/>
                <a:cs typeface="Arial" panose="020B0604020202020204" pitchFamily="34" charset="0"/>
              </a:rPr>
              <a:t>COSTO EN SOFTWARE</a:t>
            </a:r>
            <a:endParaRPr lang="es-ES" sz="2800" dirty="0">
              <a:latin typeface="Arial" panose="020B0604020202020204" pitchFamily="34" charset="0"/>
              <a:ea typeface="Times New Roman" panose="02020603050405020304" pitchFamily="18" charset="0"/>
              <a:cs typeface="Times New Roman" panose="02020603050405020304" pitchFamily="18" charset="0"/>
            </a:endParaRPr>
          </a:p>
          <a:p>
            <a:pPr lvl="1" algn="just"/>
            <a:endParaRPr lang="es-ES" sz="1800" dirty="0" smtClean="0"/>
          </a:p>
          <a:p>
            <a:pPr lvl="1" algn="just"/>
            <a:r>
              <a:rPr lang="es-ES" sz="1800" dirty="0" smtClean="0"/>
              <a:t>En la propuesta se deberá adquirir un software que permita la administración centralizada de la red inalámbrica.</a:t>
            </a:r>
            <a:endParaRPr lang="en-US" sz="1800" dirty="0" smtClean="0"/>
          </a:p>
          <a:p>
            <a:pPr algn="just">
              <a:buNone/>
            </a:pPr>
            <a:endParaRPr lang="en-US" dirty="0"/>
          </a:p>
        </p:txBody>
      </p:sp>
      <p:sp>
        <p:nvSpPr>
          <p:cNvPr id="3" name="Title 2"/>
          <p:cNvSpPr>
            <a:spLocks noGrp="1"/>
          </p:cNvSpPr>
          <p:nvPr>
            <p:ph type="title"/>
          </p:nvPr>
        </p:nvSpPr>
        <p:spPr/>
        <p:txBody>
          <a:bodyPr/>
          <a:lstStyle/>
          <a:p>
            <a:r>
              <a:rPr lang="es-MX" dirty="0" smtClean="0"/>
              <a:t>Análisis Económico</a:t>
            </a:r>
            <a:endParaRPr lang="en-US" dirty="0"/>
          </a:p>
        </p:txBody>
      </p:sp>
      <p:graphicFrame>
        <p:nvGraphicFramePr>
          <p:cNvPr id="5" name="Tabla 4"/>
          <p:cNvGraphicFramePr>
            <a:graphicFrameLocks noGrp="1"/>
          </p:cNvGraphicFramePr>
          <p:nvPr>
            <p:extLst>
              <p:ext uri="{D42A27DB-BD31-4B8C-83A1-F6EECF244321}">
                <p14:modId xmlns:p14="http://schemas.microsoft.com/office/powerpoint/2010/main" val="1695249925"/>
              </p:ext>
            </p:extLst>
          </p:nvPr>
        </p:nvGraphicFramePr>
        <p:xfrm>
          <a:off x="1691680" y="3645024"/>
          <a:ext cx="6264695" cy="2232248"/>
        </p:xfrm>
        <a:graphic>
          <a:graphicData uri="http://schemas.openxmlformats.org/drawingml/2006/table">
            <a:tbl>
              <a:tblPr firstRow="1" firstCol="1" bandRow="1">
                <a:tableStyleId>{5C22544A-7EE6-4342-B048-85BDC9FD1C3A}</a:tableStyleId>
              </a:tblPr>
              <a:tblGrid>
                <a:gridCol w="2601732"/>
                <a:gridCol w="1026999"/>
                <a:gridCol w="1472032"/>
                <a:gridCol w="1163932"/>
              </a:tblGrid>
              <a:tr h="1116124">
                <a:tc>
                  <a:txBody>
                    <a:bodyPr/>
                    <a:lstStyle/>
                    <a:p>
                      <a:pPr algn="ctr">
                        <a:lnSpc>
                          <a:spcPct val="150000"/>
                        </a:lnSpc>
                        <a:spcAft>
                          <a:spcPts val="0"/>
                        </a:spcAft>
                      </a:pPr>
                      <a:r>
                        <a:rPr lang="es-ES" sz="1100" dirty="0">
                          <a:effectLst/>
                        </a:rPr>
                        <a:t>SOFTWARE</a:t>
                      </a:r>
                      <a:endParaRPr lang="es-E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 LICENCIAS</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VALOR UNITARIO</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VALOR TOTAL</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744083">
                <a:tc>
                  <a:txBody>
                    <a:bodyPr/>
                    <a:lstStyle/>
                    <a:p>
                      <a:pPr algn="l">
                        <a:lnSpc>
                          <a:spcPct val="150000"/>
                        </a:lnSpc>
                        <a:spcAft>
                          <a:spcPts val="0"/>
                        </a:spcAft>
                      </a:pPr>
                      <a:r>
                        <a:rPr lang="es-ES" sz="1100">
                          <a:effectLst/>
                        </a:rPr>
                        <a:t>CONTROL INALÁMBRICOLER SYSTEM</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100">
                          <a:effectLst/>
                        </a:rPr>
                        <a:t>1</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  2197.25</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$ 2197.25</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372041">
                <a:tc>
                  <a:txBody>
                    <a:bodyPr/>
                    <a:lstStyle/>
                    <a:p>
                      <a:pPr algn="l">
                        <a:lnSpc>
                          <a:spcPct val="150000"/>
                        </a:lnSpc>
                        <a:spcAft>
                          <a:spcPts val="0"/>
                        </a:spcAft>
                      </a:pPr>
                      <a:r>
                        <a:rPr lang="es-ES" sz="1100">
                          <a:effectLst/>
                        </a:rPr>
                        <a:t> </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100">
                          <a:effectLst/>
                        </a:rPr>
                        <a:t> </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 </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dirty="0">
                          <a:effectLst/>
                        </a:rPr>
                        <a:t>$ 2197.25</a:t>
                      </a:r>
                      <a:endParaRPr lang="es-E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 b="1" dirty="0"/>
              <a:t>COSTO DE GESTIÓN, DISEÑO E IMPLEMENTACIÓN</a:t>
            </a:r>
            <a:endParaRPr lang="es-ES" dirty="0"/>
          </a:p>
          <a:p>
            <a:pPr marL="109728" indent="0" algn="just">
              <a:buNone/>
            </a:pPr>
            <a:endParaRPr lang="en-US" sz="1800" dirty="0" smtClean="0"/>
          </a:p>
          <a:p>
            <a:pPr lvl="1" algn="just"/>
            <a:r>
              <a:rPr lang="es-ES" sz="1800" dirty="0" smtClean="0"/>
              <a:t>En la propuesta de la implementación de VLAN´s dinámicas se deberá contemplar el costos de humanos.</a:t>
            </a:r>
            <a:endParaRPr lang="en-US" sz="1800" dirty="0" smtClean="0"/>
          </a:p>
          <a:p>
            <a:pPr algn="just">
              <a:buNone/>
            </a:pPr>
            <a:endParaRPr lang="en-US" dirty="0"/>
          </a:p>
        </p:txBody>
      </p:sp>
      <p:sp>
        <p:nvSpPr>
          <p:cNvPr id="3" name="Title 2"/>
          <p:cNvSpPr>
            <a:spLocks noGrp="1"/>
          </p:cNvSpPr>
          <p:nvPr>
            <p:ph type="title"/>
          </p:nvPr>
        </p:nvSpPr>
        <p:spPr/>
        <p:txBody>
          <a:bodyPr/>
          <a:lstStyle/>
          <a:p>
            <a:r>
              <a:rPr lang="es-MX" dirty="0" smtClean="0"/>
              <a:t>Análisis Económico</a:t>
            </a:r>
            <a:endParaRPr lang="en-US" dirty="0"/>
          </a:p>
        </p:txBody>
      </p:sp>
      <p:graphicFrame>
        <p:nvGraphicFramePr>
          <p:cNvPr id="4" name="Tabla 3"/>
          <p:cNvGraphicFramePr>
            <a:graphicFrameLocks noGrp="1"/>
          </p:cNvGraphicFramePr>
          <p:nvPr>
            <p:extLst>
              <p:ext uri="{D42A27DB-BD31-4B8C-83A1-F6EECF244321}">
                <p14:modId xmlns:p14="http://schemas.microsoft.com/office/powerpoint/2010/main" val="3934276356"/>
              </p:ext>
            </p:extLst>
          </p:nvPr>
        </p:nvGraphicFramePr>
        <p:xfrm>
          <a:off x="2051720" y="3645024"/>
          <a:ext cx="5472608" cy="1944215"/>
        </p:xfrm>
        <a:graphic>
          <a:graphicData uri="http://schemas.openxmlformats.org/drawingml/2006/table">
            <a:tbl>
              <a:tblPr firstRow="1" firstCol="1" bandRow="1">
                <a:tableStyleId>{5C22544A-7EE6-4342-B048-85BDC9FD1C3A}</a:tableStyleId>
              </a:tblPr>
              <a:tblGrid>
                <a:gridCol w="2272777"/>
                <a:gridCol w="897149"/>
                <a:gridCol w="1285913"/>
                <a:gridCol w="1016769"/>
              </a:tblGrid>
              <a:tr h="777686">
                <a:tc>
                  <a:txBody>
                    <a:bodyPr/>
                    <a:lstStyle/>
                    <a:p>
                      <a:pPr algn="ctr">
                        <a:lnSpc>
                          <a:spcPct val="150000"/>
                        </a:lnSpc>
                        <a:spcAft>
                          <a:spcPts val="0"/>
                        </a:spcAft>
                      </a:pPr>
                      <a:r>
                        <a:rPr lang="es-ES" sz="1100" dirty="0">
                          <a:effectLst/>
                        </a:rPr>
                        <a:t>DESCIPCIÓN </a:t>
                      </a:r>
                      <a:endParaRPr lang="es-E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CANTIDAD</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VALOR UNITARIO</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VALOR TOTAL</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388843">
                <a:tc>
                  <a:txBody>
                    <a:bodyPr/>
                    <a:lstStyle/>
                    <a:p>
                      <a:pPr algn="l">
                        <a:lnSpc>
                          <a:spcPct val="150000"/>
                        </a:lnSpc>
                        <a:spcAft>
                          <a:spcPts val="0"/>
                        </a:spcAft>
                      </a:pPr>
                      <a:r>
                        <a:rPr lang="es-ES" sz="1100">
                          <a:effectLst/>
                        </a:rPr>
                        <a:t>INGENIERO DE PROYECTOS</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100">
                          <a:effectLst/>
                        </a:rPr>
                        <a:t>1</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$ 4000</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$ 4000</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388843">
                <a:tc>
                  <a:txBody>
                    <a:bodyPr/>
                    <a:lstStyle/>
                    <a:p>
                      <a:pPr algn="l">
                        <a:lnSpc>
                          <a:spcPct val="150000"/>
                        </a:lnSpc>
                        <a:spcAft>
                          <a:spcPts val="0"/>
                        </a:spcAft>
                      </a:pPr>
                      <a:r>
                        <a:rPr lang="es-ES" sz="1100">
                          <a:effectLst/>
                        </a:rPr>
                        <a:t>TÉCNICO ESPECIALISTA</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100">
                          <a:effectLst/>
                        </a:rPr>
                        <a:t>4</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$ 1500</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dirty="0">
                          <a:effectLst/>
                        </a:rPr>
                        <a:t>$ 6000</a:t>
                      </a:r>
                      <a:endParaRPr lang="es-E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388843">
                <a:tc>
                  <a:txBody>
                    <a:bodyPr/>
                    <a:lstStyle/>
                    <a:p>
                      <a:pPr algn="l">
                        <a:lnSpc>
                          <a:spcPct val="150000"/>
                        </a:lnSpc>
                        <a:spcAft>
                          <a:spcPts val="0"/>
                        </a:spcAft>
                      </a:pPr>
                      <a:r>
                        <a:rPr lang="es-ES" sz="1100" dirty="0">
                          <a:effectLst/>
                        </a:rPr>
                        <a:t> </a:t>
                      </a:r>
                      <a:endParaRPr lang="es-E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100">
                          <a:effectLst/>
                        </a:rPr>
                        <a:t> </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 </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dirty="0">
                          <a:effectLst/>
                        </a:rPr>
                        <a:t>$ 10000</a:t>
                      </a:r>
                      <a:endParaRPr lang="es-E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14668859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s-ES" b="1" dirty="0" smtClean="0"/>
              <a:t>Costo Total</a:t>
            </a:r>
          </a:p>
          <a:p>
            <a:pPr algn="just"/>
            <a:endParaRPr lang="es-MX" dirty="0" smtClean="0"/>
          </a:p>
          <a:p>
            <a:pPr algn="just"/>
            <a:endParaRPr lang="es-MX" dirty="0" smtClean="0"/>
          </a:p>
          <a:p>
            <a:pPr algn="just"/>
            <a:endParaRPr lang="es-MX" dirty="0" smtClean="0"/>
          </a:p>
          <a:p>
            <a:pPr algn="just"/>
            <a:endParaRPr lang="es-MX" dirty="0" smtClean="0"/>
          </a:p>
          <a:p>
            <a:pPr algn="just"/>
            <a:endParaRPr lang="es-MX" dirty="0" smtClean="0"/>
          </a:p>
          <a:p>
            <a:pPr algn="just"/>
            <a:endParaRPr lang="es-MX" dirty="0" smtClean="0"/>
          </a:p>
          <a:p>
            <a:pPr algn="just"/>
            <a:endParaRPr lang="en-US" dirty="0" smtClean="0"/>
          </a:p>
          <a:p>
            <a:pPr algn="just"/>
            <a:endParaRPr lang="en-US" dirty="0"/>
          </a:p>
        </p:txBody>
      </p:sp>
      <p:sp>
        <p:nvSpPr>
          <p:cNvPr id="3" name="Title 2"/>
          <p:cNvSpPr>
            <a:spLocks noGrp="1"/>
          </p:cNvSpPr>
          <p:nvPr>
            <p:ph type="title"/>
          </p:nvPr>
        </p:nvSpPr>
        <p:spPr/>
        <p:txBody>
          <a:bodyPr/>
          <a:lstStyle/>
          <a:p>
            <a:r>
              <a:rPr lang="es-MX" dirty="0" smtClean="0"/>
              <a:t>Análisis Económico</a:t>
            </a:r>
            <a:endParaRPr lang="en-US" dirty="0"/>
          </a:p>
        </p:txBody>
      </p:sp>
      <p:graphicFrame>
        <p:nvGraphicFramePr>
          <p:cNvPr id="5" name="Tabla 4"/>
          <p:cNvGraphicFramePr>
            <a:graphicFrameLocks noGrp="1"/>
          </p:cNvGraphicFramePr>
          <p:nvPr>
            <p:extLst>
              <p:ext uri="{D42A27DB-BD31-4B8C-83A1-F6EECF244321}">
                <p14:modId xmlns:p14="http://schemas.microsoft.com/office/powerpoint/2010/main" val="2469017507"/>
              </p:ext>
            </p:extLst>
          </p:nvPr>
        </p:nvGraphicFramePr>
        <p:xfrm>
          <a:off x="1331640" y="2420888"/>
          <a:ext cx="6480720" cy="2880320"/>
        </p:xfrm>
        <a:graphic>
          <a:graphicData uri="http://schemas.openxmlformats.org/drawingml/2006/table">
            <a:tbl>
              <a:tblPr firstRow="1" firstCol="1" bandRow="1">
                <a:tableStyleId>{5C22544A-7EE6-4342-B048-85BDC9FD1C3A}</a:tableStyleId>
              </a:tblPr>
              <a:tblGrid>
                <a:gridCol w="4755572"/>
                <a:gridCol w="1725148"/>
              </a:tblGrid>
              <a:tr h="576064">
                <a:tc>
                  <a:txBody>
                    <a:bodyPr/>
                    <a:lstStyle/>
                    <a:p>
                      <a:pPr algn="ctr">
                        <a:lnSpc>
                          <a:spcPct val="150000"/>
                        </a:lnSpc>
                        <a:spcAft>
                          <a:spcPts val="0"/>
                        </a:spcAft>
                      </a:pPr>
                      <a:r>
                        <a:rPr lang="es-ES" sz="1100" dirty="0">
                          <a:effectLst/>
                        </a:rPr>
                        <a:t>DESCRIPCIÓN</a:t>
                      </a:r>
                      <a:endParaRPr lang="es-E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100">
                          <a:effectLst/>
                        </a:rPr>
                        <a:t>VALOR TOTAL</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576064">
                <a:tc>
                  <a:txBody>
                    <a:bodyPr/>
                    <a:lstStyle/>
                    <a:p>
                      <a:pPr algn="l">
                        <a:lnSpc>
                          <a:spcPct val="150000"/>
                        </a:lnSpc>
                        <a:spcAft>
                          <a:spcPts val="0"/>
                        </a:spcAft>
                      </a:pPr>
                      <a:r>
                        <a:rPr lang="es-ES" sz="1100">
                          <a:effectLst/>
                        </a:rPr>
                        <a:t>HARDWARE</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100">
                          <a:effectLst/>
                        </a:rPr>
                        <a:t>$ 322149.25</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576064">
                <a:tc>
                  <a:txBody>
                    <a:bodyPr/>
                    <a:lstStyle/>
                    <a:p>
                      <a:pPr algn="l">
                        <a:lnSpc>
                          <a:spcPct val="150000"/>
                        </a:lnSpc>
                        <a:spcAft>
                          <a:spcPts val="0"/>
                        </a:spcAft>
                      </a:pPr>
                      <a:r>
                        <a:rPr lang="es-ES" sz="1100">
                          <a:effectLst/>
                        </a:rPr>
                        <a:t>SOFTWARE</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100">
                          <a:effectLst/>
                        </a:rPr>
                        <a:t>$ 2197.25</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576064">
                <a:tc>
                  <a:txBody>
                    <a:bodyPr/>
                    <a:lstStyle/>
                    <a:p>
                      <a:pPr algn="l">
                        <a:lnSpc>
                          <a:spcPct val="150000"/>
                        </a:lnSpc>
                        <a:spcAft>
                          <a:spcPts val="0"/>
                        </a:spcAft>
                      </a:pPr>
                      <a:r>
                        <a:rPr lang="es-ES" sz="1100">
                          <a:effectLst/>
                        </a:rPr>
                        <a:t>GESTION, DISEÑO E IMPLEMENTACIÓN</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100">
                          <a:effectLst/>
                        </a:rPr>
                        <a:t>$ 10000.00</a:t>
                      </a: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576064">
                <a:tc>
                  <a:txBody>
                    <a:bodyPr/>
                    <a:lstStyle/>
                    <a:p>
                      <a:pPr algn="l">
                        <a:lnSpc>
                          <a:spcPct val="150000"/>
                        </a:lnSpc>
                        <a:spcAft>
                          <a:spcPts val="0"/>
                        </a:spcAft>
                      </a:pPr>
                      <a:r>
                        <a:rPr lang="es-ES" sz="1100" dirty="0">
                          <a:effectLst/>
                        </a:rPr>
                        <a:t> </a:t>
                      </a:r>
                      <a:endParaRPr lang="es-E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S" sz="1100" dirty="0">
                          <a:effectLst/>
                        </a:rPr>
                        <a:t>$ 334,346.50</a:t>
                      </a:r>
                      <a:endParaRPr lang="es-E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bl>
          </a:graphicData>
        </a:graphic>
      </p:graphicFrame>
      <p:sp>
        <p:nvSpPr>
          <p:cNvPr id="4" name="CuadroTexto 3"/>
          <p:cNvSpPr txBox="1"/>
          <p:nvPr/>
        </p:nvSpPr>
        <p:spPr>
          <a:xfrm>
            <a:off x="2843808" y="5805264"/>
            <a:ext cx="5040560" cy="646331"/>
          </a:xfrm>
          <a:prstGeom prst="rect">
            <a:avLst/>
          </a:prstGeom>
          <a:noFill/>
        </p:spPr>
        <p:txBody>
          <a:bodyPr wrap="square" rtlCol="0">
            <a:spAutoFit/>
          </a:bodyPr>
          <a:lstStyle/>
          <a:p>
            <a:r>
              <a:rPr lang="es-ES" dirty="0" smtClean="0"/>
              <a:t>CONCIDERAR LA TASA DE INFLACIÓN AL AÑO DE IMPLEMENTACIÓN 5% ANUAL</a:t>
            </a:r>
            <a:endParaRPr lang="es-E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2" name="Rectangle 5"/>
          <p:cNvSpPr>
            <a:spLocks/>
          </p:cNvSpPr>
          <p:nvPr/>
        </p:nvSpPr>
        <p:spPr bwMode="auto">
          <a:xfrm>
            <a:off x="644345" y="1183928"/>
            <a:ext cx="2776539" cy="1309982"/>
          </a:xfrm>
          <a:prstGeom prst="rect">
            <a:avLst/>
          </a:prstGeom>
          <a:noFill/>
          <a:ln w="12700">
            <a:noFill/>
            <a:miter lim="800000"/>
            <a:headEnd/>
            <a:tailEnd/>
          </a:ln>
        </p:spPr>
        <p:txBody>
          <a:bodyPr lIns="0" tIns="0" rIns="40639" bIns="0" anchor="ctr"/>
          <a:lstStyle/>
          <a:p>
            <a:pPr marL="39688" algn="just">
              <a:lnSpc>
                <a:spcPct val="110000"/>
              </a:lnSpc>
            </a:pPr>
            <a:r>
              <a:rPr lang="es-ES_tradnl" sz="1500" b="1" u="none" dirty="0" smtClean="0">
                <a:solidFill>
                  <a:srgbClr val="11414F"/>
                </a:solidFill>
                <a:ea typeface="ＭＳ Ｐゴシック" charset="-128"/>
                <a:sym typeface="Arial Bold" charset="0"/>
              </a:rPr>
              <a:t>Introducción</a:t>
            </a:r>
            <a:endParaRPr lang="es-ES_tradnl" sz="1500" b="1" u="none" dirty="0">
              <a:solidFill>
                <a:srgbClr val="11414F"/>
              </a:solidFill>
              <a:ea typeface="ＭＳ Ｐゴシック" charset="-128"/>
              <a:sym typeface="Arial Bold" charset="0"/>
            </a:endParaRPr>
          </a:p>
          <a:p>
            <a:pPr marL="39688" algn="just">
              <a:lnSpc>
                <a:spcPct val="110000"/>
              </a:lnSpc>
              <a:buClr>
                <a:schemeClr val="tx2"/>
              </a:buClr>
              <a:buSzPct val="162000"/>
              <a:buFont typeface="Arial" pitchFamily="34" charset="0"/>
              <a:buChar char="•"/>
            </a:pPr>
            <a:r>
              <a:rPr lang="es-ES_tradnl" sz="1400" u="none" dirty="0" smtClean="0">
                <a:solidFill>
                  <a:schemeClr val="tx2"/>
                </a:solidFill>
                <a:ea typeface="ＭＳ Ｐゴシック" charset="-128"/>
                <a:sym typeface="Arial" pitchFamily="34" charset="0"/>
              </a:rPr>
              <a:t> Definición</a:t>
            </a:r>
          </a:p>
          <a:p>
            <a:pPr marL="39688" algn="just">
              <a:lnSpc>
                <a:spcPct val="110000"/>
              </a:lnSpc>
              <a:buClr>
                <a:schemeClr val="tx2"/>
              </a:buClr>
              <a:buSzPct val="162000"/>
              <a:buFont typeface="Arial" pitchFamily="34" charset="0"/>
              <a:buChar char="•"/>
            </a:pPr>
            <a:r>
              <a:rPr lang="es-ES_tradnl" sz="1400" dirty="0" smtClean="0">
                <a:solidFill>
                  <a:schemeClr val="tx2"/>
                </a:solidFill>
                <a:ea typeface="ＭＳ Ｐゴシック" charset="-128"/>
                <a:sym typeface="Arial" pitchFamily="34" charset="0"/>
              </a:rPr>
              <a:t> Planteamiento del Problema</a:t>
            </a:r>
          </a:p>
          <a:p>
            <a:pPr marL="39688" algn="just">
              <a:lnSpc>
                <a:spcPct val="110000"/>
              </a:lnSpc>
              <a:buClr>
                <a:schemeClr val="tx2"/>
              </a:buClr>
              <a:buSzPct val="162000"/>
              <a:buFont typeface="Arial" pitchFamily="34" charset="0"/>
              <a:buChar char="•"/>
            </a:pPr>
            <a:r>
              <a:rPr lang="es-ES_tradnl" sz="1400" u="none" dirty="0" smtClean="0">
                <a:solidFill>
                  <a:schemeClr val="tx2"/>
                </a:solidFill>
                <a:ea typeface="ＭＳ Ｐゴシック" charset="-128"/>
                <a:sym typeface="Arial" pitchFamily="34" charset="0"/>
              </a:rPr>
              <a:t> Justificación e Importancia</a:t>
            </a:r>
            <a:endParaRPr lang="es-ES_tradnl" sz="1400" dirty="0" smtClean="0">
              <a:solidFill>
                <a:schemeClr val="tx2"/>
              </a:solidFill>
              <a:ea typeface="ＭＳ Ｐゴシック" charset="-128"/>
              <a:sym typeface="Arial" pitchFamily="34" charset="0"/>
            </a:endParaRPr>
          </a:p>
          <a:p>
            <a:pPr marL="39688" algn="just">
              <a:lnSpc>
                <a:spcPct val="110000"/>
              </a:lnSpc>
              <a:buClr>
                <a:schemeClr val="tx2"/>
              </a:buClr>
              <a:buSzPct val="162000"/>
              <a:buFont typeface="Arial" pitchFamily="34" charset="0"/>
              <a:buChar char="•"/>
            </a:pPr>
            <a:r>
              <a:rPr lang="es-ES_tradnl" sz="1400" u="none" dirty="0" smtClean="0">
                <a:solidFill>
                  <a:schemeClr val="tx2"/>
                </a:solidFill>
                <a:ea typeface="ＭＳ Ｐゴシック" charset="-128"/>
                <a:sym typeface="Arial" pitchFamily="34" charset="0"/>
              </a:rPr>
              <a:t> Objetivos</a:t>
            </a:r>
          </a:p>
          <a:p>
            <a:pPr marL="39688" algn="just">
              <a:lnSpc>
                <a:spcPct val="110000"/>
              </a:lnSpc>
              <a:buClr>
                <a:schemeClr val="tx2"/>
              </a:buClr>
              <a:buSzPct val="162000"/>
              <a:buFont typeface="Arial" pitchFamily="34" charset="0"/>
              <a:buChar char="•"/>
            </a:pPr>
            <a:r>
              <a:rPr lang="es-ES_tradnl" sz="1400" dirty="0" smtClean="0">
                <a:solidFill>
                  <a:schemeClr val="tx2"/>
                </a:solidFill>
                <a:ea typeface="ＭＳ Ｐゴシック" charset="-128"/>
                <a:sym typeface="Arial" pitchFamily="34" charset="0"/>
              </a:rPr>
              <a:t> Alcance</a:t>
            </a:r>
            <a:endParaRPr lang="es-ES_tradnl" sz="1400" u="none" dirty="0">
              <a:solidFill>
                <a:schemeClr val="tx2"/>
              </a:solidFill>
              <a:ea typeface="ＭＳ Ｐゴシック" charset="-128"/>
              <a:sym typeface="Arial" pitchFamily="34" charset="0"/>
            </a:endParaRPr>
          </a:p>
        </p:txBody>
      </p:sp>
      <p:sp>
        <p:nvSpPr>
          <p:cNvPr id="17423" name="Freeform 6"/>
          <p:cNvSpPr>
            <a:spLocks/>
          </p:cNvSpPr>
          <p:nvPr/>
        </p:nvSpPr>
        <p:spPr bwMode="auto">
          <a:xfrm>
            <a:off x="244581" y="1187434"/>
            <a:ext cx="333375" cy="581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 y="0"/>
                </a:moveTo>
                <a:lnTo>
                  <a:pt x="18309" y="0"/>
                </a:lnTo>
                <a:lnTo>
                  <a:pt x="18309" y="2715"/>
                </a:lnTo>
                <a:lnTo>
                  <a:pt x="21600" y="5193"/>
                </a:lnTo>
                <a:lnTo>
                  <a:pt x="18103" y="7672"/>
                </a:lnTo>
                <a:lnTo>
                  <a:pt x="18103" y="21600"/>
                </a:lnTo>
                <a:lnTo>
                  <a:pt x="0" y="21600"/>
                </a:lnTo>
                <a:lnTo>
                  <a:pt x="1" y="0"/>
                </a:lnTo>
                <a:close/>
                <a:moveTo>
                  <a:pt x="1" y="0"/>
                </a:moveTo>
              </a:path>
            </a:pathLst>
          </a:custGeom>
          <a:gradFill rotWithShape="0">
            <a:gsLst>
              <a:gs pos="0">
                <a:srgbClr val="0C2128"/>
              </a:gs>
              <a:gs pos="100000">
                <a:srgbClr val="216085"/>
              </a:gs>
            </a:gsLst>
            <a:lin ang="3420000" scaled="1"/>
          </a:gradFill>
          <a:ln w="12700" cap="flat">
            <a:noFill/>
            <a:miter lim="800000"/>
            <a:headEnd type="none" w="med" len="med"/>
            <a:tailEnd type="none" w="med" len="med"/>
          </a:ln>
        </p:spPr>
        <p:txBody>
          <a:bodyPr lIns="0" tIns="0" rIns="0" bIns="0"/>
          <a:lstStyle/>
          <a:p>
            <a:endParaRPr lang="en-US" dirty="0"/>
          </a:p>
        </p:txBody>
      </p:sp>
      <p:sp>
        <p:nvSpPr>
          <p:cNvPr id="17424" name="Rectangle 7"/>
          <p:cNvSpPr>
            <a:spLocks/>
          </p:cNvSpPr>
          <p:nvPr/>
        </p:nvSpPr>
        <p:spPr bwMode="auto">
          <a:xfrm>
            <a:off x="231881" y="1474772"/>
            <a:ext cx="327025" cy="309562"/>
          </a:xfrm>
          <a:prstGeom prst="rect">
            <a:avLst/>
          </a:prstGeom>
          <a:noFill/>
          <a:ln w="9525">
            <a:noFill/>
            <a:miter lim="800000"/>
            <a:headEnd/>
            <a:tailEnd/>
          </a:ln>
        </p:spPr>
        <p:txBody>
          <a:bodyPr lIns="38100" tIns="38100" rIns="36000" bIns="38100"/>
          <a:lstStyle/>
          <a:p>
            <a:r>
              <a:rPr lang="es-ES_tradnl" sz="1400" u="none" dirty="0">
                <a:solidFill>
                  <a:srgbClr val="FFFFFF"/>
                </a:solidFill>
                <a:ea typeface="ＭＳ Ｐゴシック" charset="-128"/>
                <a:sym typeface="Telefonica Text Bold" charset="0"/>
              </a:rPr>
              <a:t>01</a:t>
            </a:r>
          </a:p>
        </p:txBody>
      </p:sp>
      <p:sp>
        <p:nvSpPr>
          <p:cNvPr id="17425" name="Rectangle 9"/>
          <p:cNvSpPr>
            <a:spLocks/>
          </p:cNvSpPr>
          <p:nvPr/>
        </p:nvSpPr>
        <p:spPr bwMode="auto">
          <a:xfrm>
            <a:off x="626064" y="2782860"/>
            <a:ext cx="2937824" cy="2513978"/>
          </a:xfrm>
          <a:prstGeom prst="rect">
            <a:avLst/>
          </a:prstGeom>
          <a:noFill/>
          <a:ln w="12700">
            <a:noFill/>
            <a:miter lim="800000"/>
            <a:headEnd/>
            <a:tailEnd/>
          </a:ln>
        </p:spPr>
        <p:txBody>
          <a:bodyPr lIns="0" tIns="0" rIns="40639" bIns="0" anchor="ctr"/>
          <a:lstStyle/>
          <a:p>
            <a:pPr marL="39688" algn="just">
              <a:lnSpc>
                <a:spcPct val="110000"/>
              </a:lnSpc>
            </a:pPr>
            <a:r>
              <a:rPr lang="es-ES_tradnl" sz="1500" b="1" dirty="0" smtClean="0">
                <a:solidFill>
                  <a:srgbClr val="11414F"/>
                </a:solidFill>
                <a:ea typeface="ＭＳ Ｐゴシック" charset="-128"/>
                <a:sym typeface="Arial Bold" charset="0"/>
              </a:rPr>
              <a:t>Marco Teórico</a:t>
            </a:r>
            <a:endParaRPr lang="es-ES_tradnl" sz="1500" b="1" u="none" dirty="0">
              <a:solidFill>
                <a:srgbClr val="11414F"/>
              </a:solidFill>
              <a:ea typeface="ＭＳ Ｐゴシック" charset="-128"/>
              <a:sym typeface="Arial Bold" charset="0"/>
            </a:endParaRPr>
          </a:p>
          <a:p>
            <a:pPr marL="39688" lvl="1" algn="just">
              <a:lnSpc>
                <a:spcPct val="110000"/>
              </a:lnSpc>
              <a:buClr>
                <a:schemeClr val="tx2"/>
              </a:buClr>
              <a:buSzPct val="162000"/>
              <a:buFont typeface="Arial" pitchFamily="34" charset="0"/>
              <a:buChar char="•"/>
            </a:pPr>
            <a:r>
              <a:rPr lang="es-MX" sz="1400" dirty="0" smtClean="0">
                <a:solidFill>
                  <a:schemeClr val="tx2"/>
                </a:solidFill>
                <a:ea typeface="ＭＳ Ｐゴシック" charset="-128"/>
                <a:sym typeface="Arial" pitchFamily="34" charset="0"/>
              </a:rPr>
              <a:t>Conmutador </a:t>
            </a:r>
          </a:p>
          <a:p>
            <a:pPr marL="39688" lvl="1" algn="just">
              <a:lnSpc>
                <a:spcPct val="110000"/>
              </a:lnSpc>
              <a:buClr>
                <a:schemeClr val="tx2"/>
              </a:buClr>
              <a:buSzPct val="162000"/>
              <a:buFont typeface="Arial" pitchFamily="34" charset="0"/>
              <a:buChar char="•"/>
            </a:pPr>
            <a:r>
              <a:rPr lang="es-MX" sz="1400" dirty="0" err="1" smtClean="0">
                <a:solidFill>
                  <a:schemeClr val="tx2"/>
                </a:solidFill>
                <a:ea typeface="ＭＳ Ｐゴシック" charset="-128"/>
                <a:sym typeface="Arial" pitchFamily="34" charset="0"/>
              </a:rPr>
              <a:t>VLAN’s</a:t>
            </a:r>
            <a:endParaRPr lang="es-ES_tradnl" sz="1400" dirty="0">
              <a:solidFill>
                <a:schemeClr val="tx2"/>
              </a:solidFill>
              <a:ea typeface="ＭＳ Ｐゴシック" charset="-128"/>
              <a:sym typeface="Arial" pitchFamily="34" charset="0"/>
            </a:endParaRPr>
          </a:p>
          <a:p>
            <a:pPr marL="39688" lvl="1" algn="just">
              <a:lnSpc>
                <a:spcPct val="110000"/>
              </a:lnSpc>
              <a:buClr>
                <a:schemeClr val="tx2"/>
              </a:buClr>
              <a:buSzPct val="162000"/>
              <a:buFont typeface="Arial" pitchFamily="34" charset="0"/>
              <a:buChar char="•"/>
            </a:pPr>
            <a:r>
              <a:rPr lang="es-ES_tradnl" sz="1400" dirty="0">
                <a:solidFill>
                  <a:schemeClr val="tx2"/>
                </a:solidFill>
                <a:ea typeface="ＭＳ Ｐゴシック" charset="-128"/>
                <a:sym typeface="Arial" pitchFamily="34" charset="0"/>
              </a:rPr>
              <a:t> DVLAN (</a:t>
            </a:r>
            <a:r>
              <a:rPr lang="es-MX" sz="1400" dirty="0">
                <a:solidFill>
                  <a:schemeClr val="tx2"/>
                </a:solidFill>
                <a:ea typeface="ＭＳ Ｐゴシック" charset="-128"/>
                <a:sym typeface="Arial" pitchFamily="34" charset="0"/>
              </a:rPr>
              <a:t>VLAN’s Dinámicas</a:t>
            </a:r>
            <a:r>
              <a:rPr lang="es-MX" sz="1400" dirty="0" smtClean="0">
                <a:solidFill>
                  <a:schemeClr val="tx2"/>
                </a:solidFill>
                <a:ea typeface="ＭＳ Ｐゴシック" charset="-128"/>
                <a:sym typeface="Arial" pitchFamily="34" charset="0"/>
              </a:rPr>
              <a:t>)</a:t>
            </a:r>
          </a:p>
          <a:p>
            <a:pPr marL="174625" lvl="1" indent="-134938" algn="just">
              <a:lnSpc>
                <a:spcPct val="110000"/>
              </a:lnSpc>
              <a:buClr>
                <a:schemeClr val="tx2"/>
              </a:buClr>
              <a:buSzPct val="162000"/>
              <a:buFont typeface="Arial" pitchFamily="34" charset="0"/>
              <a:buChar char="•"/>
            </a:pPr>
            <a:r>
              <a:rPr lang="es-ES" sz="1400" dirty="0">
                <a:solidFill>
                  <a:schemeClr val="tx2"/>
                </a:solidFill>
                <a:ea typeface="ＭＳ Ｐゴシック" charset="-128"/>
                <a:sym typeface="Arial" pitchFamily="34" charset="0"/>
              </a:rPr>
              <a:t>Características de los Equipos para las </a:t>
            </a:r>
            <a:r>
              <a:rPr lang="es-ES" sz="1400" dirty="0" smtClean="0">
                <a:solidFill>
                  <a:schemeClr val="tx2"/>
                </a:solidFill>
                <a:ea typeface="ＭＳ Ｐゴシック" charset="-128"/>
                <a:sym typeface="Arial" pitchFamily="34" charset="0"/>
              </a:rPr>
              <a:t>DVLAN</a:t>
            </a:r>
          </a:p>
          <a:p>
            <a:pPr marL="174625" lvl="1" indent="-134938" algn="just">
              <a:lnSpc>
                <a:spcPct val="110000"/>
              </a:lnSpc>
              <a:buClr>
                <a:schemeClr val="tx2"/>
              </a:buClr>
              <a:buSzPct val="162000"/>
              <a:buFont typeface="Arial" pitchFamily="34" charset="0"/>
              <a:buChar char="•"/>
            </a:pPr>
            <a:r>
              <a:rPr lang="es-ES_tradnl" sz="1400" dirty="0" smtClean="0">
                <a:solidFill>
                  <a:schemeClr val="tx2"/>
                </a:solidFill>
                <a:ea typeface="ＭＳ Ｐゴシック" charset="-128"/>
                <a:sym typeface="Arial" pitchFamily="34" charset="0"/>
              </a:rPr>
              <a:t>Funcionamiento Técnico</a:t>
            </a:r>
            <a:endParaRPr lang="es-ES_tradnl" sz="1400" dirty="0">
              <a:solidFill>
                <a:schemeClr val="tx2"/>
              </a:solidFill>
              <a:ea typeface="ＭＳ Ｐゴシック" charset="-128"/>
              <a:sym typeface="Arial" pitchFamily="34" charset="0"/>
            </a:endParaRPr>
          </a:p>
          <a:p>
            <a:pPr marL="39688" algn="just">
              <a:lnSpc>
                <a:spcPct val="110000"/>
              </a:lnSpc>
              <a:buClr>
                <a:schemeClr val="tx2"/>
              </a:buClr>
              <a:buSzPct val="162000"/>
              <a:buFont typeface="Arial" pitchFamily="34" charset="0"/>
              <a:buChar char="•"/>
            </a:pPr>
            <a:r>
              <a:rPr lang="es-ES" sz="1400" dirty="0" smtClean="0">
                <a:solidFill>
                  <a:schemeClr val="tx2"/>
                </a:solidFill>
                <a:ea typeface="ＭＳ Ｐゴシック" charset="-128"/>
                <a:sym typeface="Arial" pitchFamily="34" charset="0"/>
              </a:rPr>
              <a:t> Red Inalámbrica</a:t>
            </a:r>
            <a:endParaRPr lang="es-MX" sz="1400" dirty="0" smtClean="0">
              <a:solidFill>
                <a:schemeClr val="tx2"/>
              </a:solidFill>
              <a:ea typeface="ＭＳ Ｐゴシック" charset="-128"/>
              <a:sym typeface="Arial" pitchFamily="34" charset="0"/>
            </a:endParaRPr>
          </a:p>
          <a:p>
            <a:pPr marL="39688" lvl="1" algn="just">
              <a:lnSpc>
                <a:spcPct val="110000"/>
              </a:lnSpc>
              <a:buClr>
                <a:schemeClr val="tx2"/>
              </a:buClr>
              <a:buSzPct val="162000"/>
              <a:buFont typeface="Arial" pitchFamily="34" charset="0"/>
              <a:buChar char="•"/>
            </a:pPr>
            <a:r>
              <a:rPr lang="es-MX" sz="1400" dirty="0" smtClean="0">
                <a:solidFill>
                  <a:schemeClr val="tx2"/>
                </a:solidFill>
                <a:ea typeface="ＭＳ Ｐゴシック" charset="-128"/>
                <a:sym typeface="Arial" pitchFamily="34" charset="0"/>
              </a:rPr>
              <a:t> Access Point</a:t>
            </a:r>
          </a:p>
          <a:p>
            <a:pPr marL="39688" lvl="1" algn="just">
              <a:lnSpc>
                <a:spcPct val="110000"/>
              </a:lnSpc>
              <a:buClr>
                <a:schemeClr val="tx2"/>
              </a:buClr>
              <a:buSzPct val="162000"/>
              <a:buFont typeface="Arial" pitchFamily="34" charset="0"/>
              <a:buChar char="•"/>
            </a:pPr>
            <a:r>
              <a:rPr lang="es-EC" sz="1400" dirty="0" smtClean="0"/>
              <a:t>Control Inalámbrico</a:t>
            </a:r>
            <a:endParaRPr lang="es-ES_tradnl" sz="1400" dirty="0">
              <a:solidFill>
                <a:schemeClr val="tx2"/>
              </a:solidFill>
              <a:ea typeface="ＭＳ Ｐゴシック" charset="-128"/>
              <a:sym typeface="Arial" pitchFamily="34" charset="0"/>
            </a:endParaRPr>
          </a:p>
        </p:txBody>
      </p:sp>
      <p:sp>
        <p:nvSpPr>
          <p:cNvPr id="17426" name="Freeform 10"/>
          <p:cNvSpPr>
            <a:spLocks/>
          </p:cNvSpPr>
          <p:nvPr/>
        </p:nvSpPr>
        <p:spPr bwMode="auto">
          <a:xfrm>
            <a:off x="244776" y="2800635"/>
            <a:ext cx="333375" cy="581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 y="0"/>
                </a:moveTo>
                <a:lnTo>
                  <a:pt x="18309" y="0"/>
                </a:lnTo>
                <a:lnTo>
                  <a:pt x="18309" y="2715"/>
                </a:lnTo>
                <a:lnTo>
                  <a:pt x="21600" y="5193"/>
                </a:lnTo>
                <a:lnTo>
                  <a:pt x="18103" y="7672"/>
                </a:lnTo>
                <a:lnTo>
                  <a:pt x="18103" y="21600"/>
                </a:lnTo>
                <a:lnTo>
                  <a:pt x="0" y="21600"/>
                </a:lnTo>
                <a:lnTo>
                  <a:pt x="1" y="0"/>
                </a:lnTo>
                <a:close/>
                <a:moveTo>
                  <a:pt x="1" y="0"/>
                </a:moveTo>
              </a:path>
            </a:pathLst>
          </a:custGeom>
          <a:gradFill rotWithShape="0">
            <a:gsLst>
              <a:gs pos="0">
                <a:srgbClr val="0C2128"/>
              </a:gs>
              <a:gs pos="100000">
                <a:srgbClr val="216085"/>
              </a:gs>
            </a:gsLst>
            <a:lin ang="3420000" scaled="1"/>
          </a:gradFill>
          <a:ln w="12700" cap="flat">
            <a:noFill/>
            <a:miter lim="800000"/>
            <a:headEnd type="none" w="med" len="med"/>
            <a:tailEnd type="none" w="med" len="med"/>
          </a:ln>
        </p:spPr>
        <p:txBody>
          <a:bodyPr lIns="0" tIns="0" rIns="0" bIns="0"/>
          <a:lstStyle/>
          <a:p>
            <a:endParaRPr lang="en-US" dirty="0"/>
          </a:p>
        </p:txBody>
      </p:sp>
      <p:sp>
        <p:nvSpPr>
          <p:cNvPr id="17433" name="Rectangle 7"/>
          <p:cNvSpPr>
            <a:spLocks/>
          </p:cNvSpPr>
          <p:nvPr/>
        </p:nvSpPr>
        <p:spPr bwMode="auto">
          <a:xfrm>
            <a:off x="217789" y="3062573"/>
            <a:ext cx="327025" cy="309562"/>
          </a:xfrm>
          <a:prstGeom prst="rect">
            <a:avLst/>
          </a:prstGeom>
          <a:noFill/>
          <a:ln w="9525">
            <a:noFill/>
            <a:miter lim="800000"/>
            <a:headEnd/>
            <a:tailEnd/>
          </a:ln>
        </p:spPr>
        <p:txBody>
          <a:bodyPr lIns="38100" tIns="38100" rIns="36000" bIns="38100"/>
          <a:lstStyle/>
          <a:p>
            <a:r>
              <a:rPr lang="es-ES_tradnl" sz="1400" u="none" dirty="0" smtClean="0">
                <a:solidFill>
                  <a:srgbClr val="FFFFFF"/>
                </a:solidFill>
                <a:ea typeface="ＭＳ Ｐゴシック" charset="-128"/>
                <a:sym typeface="Telefonica Text Bold" charset="0"/>
              </a:rPr>
              <a:t>02</a:t>
            </a:r>
            <a:endParaRPr lang="es-ES_tradnl" sz="1400" u="none" dirty="0">
              <a:solidFill>
                <a:srgbClr val="FFFFFF"/>
              </a:solidFill>
              <a:ea typeface="ＭＳ Ｐゴシック" charset="-128"/>
              <a:sym typeface="Telefonica Text Bold" charset="0"/>
            </a:endParaRPr>
          </a:p>
        </p:txBody>
      </p:sp>
      <p:sp>
        <p:nvSpPr>
          <p:cNvPr id="35" name="Title 2"/>
          <p:cNvSpPr txBox="1">
            <a:spLocks/>
          </p:cNvSpPr>
          <p:nvPr/>
        </p:nvSpPr>
        <p:spPr>
          <a:xfrm>
            <a:off x="457200" y="274638"/>
            <a:ext cx="8229600" cy="582594"/>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MX" sz="4100" b="1" dirty="0" smtClean="0">
                <a:solidFill>
                  <a:schemeClr val="tx2"/>
                </a:solidFill>
                <a:effectLst>
                  <a:outerShdw blurRad="31750" dist="25400" dir="5400000" algn="tl" rotWithShape="0">
                    <a:srgbClr val="000000">
                      <a:alpha val="25000"/>
                    </a:srgbClr>
                  </a:outerShdw>
                </a:effectLst>
                <a:latin typeface="+mj-lt"/>
                <a:ea typeface="+mj-ea"/>
                <a:cs typeface="+mj-cs"/>
              </a:rPr>
              <a:t>Agenda</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37" name="Freeform 10"/>
          <p:cNvSpPr>
            <a:spLocks/>
          </p:cNvSpPr>
          <p:nvPr/>
        </p:nvSpPr>
        <p:spPr bwMode="auto">
          <a:xfrm>
            <a:off x="4310063" y="1187126"/>
            <a:ext cx="333375" cy="581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 y="0"/>
                </a:moveTo>
                <a:lnTo>
                  <a:pt x="18309" y="0"/>
                </a:lnTo>
                <a:lnTo>
                  <a:pt x="18309" y="2715"/>
                </a:lnTo>
                <a:lnTo>
                  <a:pt x="21600" y="5193"/>
                </a:lnTo>
                <a:lnTo>
                  <a:pt x="18103" y="7672"/>
                </a:lnTo>
                <a:lnTo>
                  <a:pt x="18103" y="21600"/>
                </a:lnTo>
                <a:lnTo>
                  <a:pt x="0" y="21600"/>
                </a:lnTo>
                <a:lnTo>
                  <a:pt x="1" y="0"/>
                </a:lnTo>
                <a:close/>
                <a:moveTo>
                  <a:pt x="1" y="0"/>
                </a:moveTo>
              </a:path>
            </a:pathLst>
          </a:custGeom>
          <a:gradFill rotWithShape="0">
            <a:gsLst>
              <a:gs pos="0">
                <a:srgbClr val="0C2128"/>
              </a:gs>
              <a:gs pos="100000">
                <a:srgbClr val="216085"/>
              </a:gs>
            </a:gsLst>
            <a:lin ang="3420000" scaled="1"/>
          </a:gradFill>
          <a:ln w="12700" cap="flat">
            <a:noFill/>
            <a:miter lim="800000"/>
            <a:headEnd type="none" w="med" len="med"/>
            <a:tailEnd type="none" w="med" len="med"/>
          </a:ln>
        </p:spPr>
        <p:txBody>
          <a:bodyPr lIns="0" tIns="0" rIns="0" bIns="0"/>
          <a:lstStyle/>
          <a:p>
            <a:endParaRPr lang="en-US" dirty="0"/>
          </a:p>
        </p:txBody>
      </p:sp>
      <p:sp>
        <p:nvSpPr>
          <p:cNvPr id="38" name="Rectangle 7"/>
          <p:cNvSpPr>
            <a:spLocks/>
          </p:cNvSpPr>
          <p:nvPr/>
        </p:nvSpPr>
        <p:spPr bwMode="auto">
          <a:xfrm>
            <a:off x="4283076" y="1449064"/>
            <a:ext cx="327025" cy="309562"/>
          </a:xfrm>
          <a:prstGeom prst="rect">
            <a:avLst/>
          </a:prstGeom>
          <a:noFill/>
          <a:ln w="9525">
            <a:noFill/>
            <a:miter lim="800000"/>
            <a:headEnd/>
            <a:tailEnd/>
          </a:ln>
        </p:spPr>
        <p:txBody>
          <a:bodyPr lIns="38100" tIns="38100" rIns="36000" bIns="38100"/>
          <a:lstStyle/>
          <a:p>
            <a:r>
              <a:rPr lang="es-ES_tradnl" sz="1400" u="none" dirty="0" smtClean="0">
                <a:solidFill>
                  <a:srgbClr val="FFFFFF"/>
                </a:solidFill>
                <a:ea typeface="ＭＳ Ｐゴシック" charset="-128"/>
                <a:sym typeface="Telefonica Text Bold" charset="0"/>
              </a:rPr>
              <a:t>03</a:t>
            </a:r>
            <a:endParaRPr lang="es-ES_tradnl" sz="1400" u="none" dirty="0">
              <a:solidFill>
                <a:srgbClr val="FFFFFF"/>
              </a:solidFill>
              <a:ea typeface="ＭＳ Ｐゴシック" charset="-128"/>
              <a:sym typeface="Telefonica Text Bold" charset="0"/>
            </a:endParaRPr>
          </a:p>
        </p:txBody>
      </p:sp>
      <p:sp>
        <p:nvSpPr>
          <p:cNvPr id="39" name="Rectangle 9"/>
          <p:cNvSpPr>
            <a:spLocks/>
          </p:cNvSpPr>
          <p:nvPr/>
        </p:nvSpPr>
        <p:spPr bwMode="auto">
          <a:xfrm>
            <a:off x="4698997" y="1044250"/>
            <a:ext cx="3444903" cy="1357322"/>
          </a:xfrm>
          <a:prstGeom prst="rect">
            <a:avLst/>
          </a:prstGeom>
          <a:noFill/>
          <a:ln w="12700">
            <a:noFill/>
            <a:miter lim="800000"/>
            <a:headEnd/>
            <a:tailEnd/>
          </a:ln>
        </p:spPr>
        <p:txBody>
          <a:bodyPr lIns="0" tIns="0" rIns="40639" bIns="0" anchor="ctr"/>
          <a:lstStyle/>
          <a:p>
            <a:pPr marL="39688" algn="l">
              <a:lnSpc>
                <a:spcPct val="110000"/>
              </a:lnSpc>
            </a:pPr>
            <a:r>
              <a:rPr lang="es-ES_tradnl" sz="1500" b="1" dirty="0" smtClean="0">
                <a:solidFill>
                  <a:srgbClr val="11414F"/>
                </a:solidFill>
                <a:ea typeface="ＭＳ Ｐゴシック" charset="-128"/>
                <a:sym typeface="Arial Bold" charset="0"/>
              </a:rPr>
              <a:t>Análisis Situación Actual</a:t>
            </a:r>
            <a:endParaRPr lang="es-ES_tradnl" sz="1500" b="1" u="none" dirty="0">
              <a:solidFill>
                <a:srgbClr val="11414F"/>
              </a:solidFill>
              <a:ea typeface="ＭＳ Ｐゴシック" charset="-128"/>
              <a:sym typeface="Arial Bold" charset="0"/>
            </a:endParaRPr>
          </a:p>
          <a:p>
            <a:pPr marL="39688" algn="l">
              <a:lnSpc>
                <a:spcPct val="110000"/>
              </a:lnSpc>
              <a:buClr>
                <a:schemeClr val="tx2"/>
              </a:buClr>
              <a:buSzPct val="162000"/>
              <a:buFont typeface="Arial" pitchFamily="34" charset="0"/>
              <a:buChar char="•"/>
            </a:pPr>
            <a:r>
              <a:rPr lang="es-ES_tradnl" sz="1400" u="none" dirty="0" smtClean="0">
                <a:solidFill>
                  <a:schemeClr val="tx2"/>
                </a:solidFill>
                <a:ea typeface="ＭＳ Ｐゴシック" charset="-128"/>
                <a:sym typeface="Arial" pitchFamily="34" charset="0"/>
              </a:rPr>
              <a:t> Requisitos de Diseño</a:t>
            </a:r>
          </a:p>
          <a:p>
            <a:pPr marL="39688" algn="l">
              <a:lnSpc>
                <a:spcPct val="110000"/>
              </a:lnSpc>
              <a:buClr>
                <a:schemeClr val="tx2"/>
              </a:buClr>
              <a:buSzPct val="162000"/>
              <a:buFont typeface="Arial" pitchFamily="34" charset="0"/>
              <a:buChar char="•"/>
            </a:pPr>
            <a:r>
              <a:rPr lang="es-ES_tradnl" sz="1400" dirty="0" smtClean="0">
                <a:solidFill>
                  <a:schemeClr val="tx2"/>
                </a:solidFill>
                <a:ea typeface="ＭＳ Ｐゴシック" charset="-128"/>
                <a:sym typeface="Arial" pitchFamily="34" charset="0"/>
              </a:rPr>
              <a:t> Red Actual</a:t>
            </a:r>
          </a:p>
          <a:p>
            <a:pPr marL="39688" algn="l">
              <a:lnSpc>
                <a:spcPct val="110000"/>
              </a:lnSpc>
              <a:buClr>
                <a:schemeClr val="tx2"/>
              </a:buClr>
              <a:buSzPct val="162000"/>
              <a:buFont typeface="Arial" pitchFamily="34" charset="0"/>
              <a:buChar char="•"/>
            </a:pPr>
            <a:r>
              <a:rPr lang="es-ES_tradnl" sz="1400" u="none" dirty="0" smtClean="0">
                <a:solidFill>
                  <a:schemeClr val="tx2"/>
                </a:solidFill>
                <a:ea typeface="ＭＳ Ｐゴシック" charset="-128"/>
                <a:sym typeface="Arial" pitchFamily="34" charset="0"/>
              </a:rPr>
              <a:t> Diseño Lógico</a:t>
            </a:r>
          </a:p>
          <a:p>
            <a:pPr marL="39688" algn="l">
              <a:lnSpc>
                <a:spcPct val="110000"/>
              </a:lnSpc>
              <a:buClr>
                <a:schemeClr val="tx2"/>
              </a:buClr>
              <a:buSzPct val="162000"/>
              <a:buFont typeface="Arial" pitchFamily="34" charset="0"/>
              <a:buChar char="•"/>
            </a:pPr>
            <a:r>
              <a:rPr lang="es-ES_tradnl" sz="1400" dirty="0" smtClean="0">
                <a:solidFill>
                  <a:schemeClr val="tx2"/>
                </a:solidFill>
                <a:ea typeface="ＭＳ Ｐゴシック" charset="-128"/>
                <a:sym typeface="Arial" pitchFamily="34" charset="0"/>
              </a:rPr>
              <a:t> Diagrama Físico</a:t>
            </a:r>
          </a:p>
        </p:txBody>
      </p:sp>
      <p:sp>
        <p:nvSpPr>
          <p:cNvPr id="40" name="Freeform 10"/>
          <p:cNvSpPr>
            <a:spLocks/>
          </p:cNvSpPr>
          <p:nvPr/>
        </p:nvSpPr>
        <p:spPr bwMode="auto">
          <a:xfrm>
            <a:off x="4313235" y="2705099"/>
            <a:ext cx="333375" cy="581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 y="0"/>
                </a:moveTo>
                <a:lnTo>
                  <a:pt x="18309" y="0"/>
                </a:lnTo>
                <a:lnTo>
                  <a:pt x="18309" y="2715"/>
                </a:lnTo>
                <a:lnTo>
                  <a:pt x="21600" y="5193"/>
                </a:lnTo>
                <a:lnTo>
                  <a:pt x="18103" y="7672"/>
                </a:lnTo>
                <a:lnTo>
                  <a:pt x="18103" y="21600"/>
                </a:lnTo>
                <a:lnTo>
                  <a:pt x="0" y="21600"/>
                </a:lnTo>
                <a:lnTo>
                  <a:pt x="1" y="0"/>
                </a:lnTo>
                <a:close/>
                <a:moveTo>
                  <a:pt x="1" y="0"/>
                </a:moveTo>
              </a:path>
            </a:pathLst>
          </a:custGeom>
          <a:gradFill rotWithShape="0">
            <a:gsLst>
              <a:gs pos="0">
                <a:srgbClr val="0C2128"/>
              </a:gs>
              <a:gs pos="100000">
                <a:srgbClr val="216085"/>
              </a:gs>
            </a:gsLst>
            <a:lin ang="3420000" scaled="1"/>
          </a:gradFill>
          <a:ln w="12700" cap="flat">
            <a:noFill/>
            <a:miter lim="800000"/>
            <a:headEnd type="none" w="med" len="med"/>
            <a:tailEnd type="none" w="med" len="med"/>
          </a:ln>
        </p:spPr>
        <p:txBody>
          <a:bodyPr lIns="0" tIns="0" rIns="0" bIns="0"/>
          <a:lstStyle/>
          <a:p>
            <a:endParaRPr lang="en-US" dirty="0"/>
          </a:p>
        </p:txBody>
      </p:sp>
      <p:sp>
        <p:nvSpPr>
          <p:cNvPr id="41" name="Rectangle 7"/>
          <p:cNvSpPr>
            <a:spLocks/>
          </p:cNvSpPr>
          <p:nvPr/>
        </p:nvSpPr>
        <p:spPr bwMode="auto">
          <a:xfrm>
            <a:off x="4286248" y="2967037"/>
            <a:ext cx="327025" cy="309562"/>
          </a:xfrm>
          <a:prstGeom prst="rect">
            <a:avLst/>
          </a:prstGeom>
          <a:noFill/>
          <a:ln w="9525">
            <a:noFill/>
            <a:miter lim="800000"/>
            <a:headEnd/>
            <a:tailEnd/>
          </a:ln>
        </p:spPr>
        <p:txBody>
          <a:bodyPr lIns="38100" tIns="38100" rIns="36000" bIns="38100"/>
          <a:lstStyle/>
          <a:p>
            <a:r>
              <a:rPr lang="es-ES_tradnl" sz="1400" u="none" dirty="0" smtClean="0">
                <a:solidFill>
                  <a:srgbClr val="FFFFFF"/>
                </a:solidFill>
                <a:ea typeface="ＭＳ Ｐゴシック" charset="-128"/>
                <a:sym typeface="Telefonica Text Bold" charset="0"/>
              </a:rPr>
              <a:t>04</a:t>
            </a:r>
            <a:endParaRPr lang="es-ES_tradnl" sz="1400" u="none" dirty="0">
              <a:solidFill>
                <a:srgbClr val="FFFFFF"/>
              </a:solidFill>
              <a:ea typeface="ＭＳ Ｐゴシック" charset="-128"/>
              <a:sym typeface="Telefonica Text Bold" charset="0"/>
            </a:endParaRPr>
          </a:p>
        </p:txBody>
      </p:sp>
      <p:sp>
        <p:nvSpPr>
          <p:cNvPr id="42" name="Rectangle 9"/>
          <p:cNvSpPr>
            <a:spLocks/>
          </p:cNvSpPr>
          <p:nvPr/>
        </p:nvSpPr>
        <p:spPr bwMode="auto">
          <a:xfrm>
            <a:off x="4719564" y="2684304"/>
            <a:ext cx="3857652" cy="1203639"/>
          </a:xfrm>
          <a:prstGeom prst="rect">
            <a:avLst/>
          </a:prstGeom>
          <a:noFill/>
          <a:ln w="12700">
            <a:noFill/>
            <a:miter lim="800000"/>
            <a:headEnd/>
            <a:tailEnd/>
          </a:ln>
        </p:spPr>
        <p:txBody>
          <a:bodyPr lIns="0" tIns="0" rIns="40639" bIns="0" anchor="ctr"/>
          <a:lstStyle/>
          <a:p>
            <a:r>
              <a:rPr lang="es-ES" sz="1500" b="1" dirty="0" smtClean="0">
                <a:solidFill>
                  <a:srgbClr val="11414F"/>
                </a:solidFill>
                <a:ea typeface="ＭＳ Ｐゴシック" charset="-128"/>
                <a:sym typeface="Arial Bold" charset="0"/>
              </a:rPr>
              <a:t>Situación Propuesta</a:t>
            </a:r>
          </a:p>
          <a:p>
            <a:endParaRPr lang="es-ES_tradnl" sz="1500" b="1" dirty="0">
              <a:solidFill>
                <a:srgbClr val="11414F"/>
              </a:solidFill>
              <a:ea typeface="ＭＳ Ｐゴシック" charset="-128"/>
              <a:sym typeface="Telefonica Text" pitchFamily="2" charset="0"/>
            </a:endParaRPr>
          </a:p>
          <a:p>
            <a:pPr marL="39688">
              <a:lnSpc>
                <a:spcPct val="110000"/>
              </a:lnSpc>
              <a:buClr>
                <a:schemeClr val="tx2"/>
              </a:buClr>
              <a:buSzPct val="162000"/>
              <a:buFont typeface="Arial" pitchFamily="34" charset="0"/>
              <a:buChar char="•"/>
            </a:pPr>
            <a:r>
              <a:rPr lang="es-ES_tradnl" sz="1400" u="none" dirty="0" smtClean="0">
                <a:solidFill>
                  <a:schemeClr val="tx2"/>
                </a:solidFill>
                <a:ea typeface="ＭＳ Ｐゴシック" charset="-128"/>
                <a:sym typeface="Arial" pitchFamily="34" charset="0"/>
              </a:rPr>
              <a:t> </a:t>
            </a:r>
            <a:r>
              <a:rPr lang="es-EC" sz="1400" dirty="0" smtClean="0"/>
              <a:t>Red Propuesta</a:t>
            </a:r>
          </a:p>
          <a:p>
            <a:pPr marL="39688">
              <a:lnSpc>
                <a:spcPct val="110000"/>
              </a:lnSpc>
              <a:buClr>
                <a:schemeClr val="tx2"/>
              </a:buClr>
              <a:buSzPct val="162000"/>
              <a:buFont typeface="Arial" pitchFamily="34" charset="0"/>
              <a:buChar char="•"/>
            </a:pPr>
            <a:r>
              <a:rPr lang="es-EC" sz="1400" u="none" dirty="0" smtClean="0">
                <a:solidFill>
                  <a:schemeClr val="tx2"/>
                </a:solidFill>
                <a:ea typeface="ＭＳ Ｐゴシック" charset="-128"/>
                <a:sym typeface="Arial" pitchFamily="34" charset="0"/>
              </a:rPr>
              <a:t> Diagrama Lógico</a:t>
            </a:r>
          </a:p>
        </p:txBody>
      </p:sp>
      <p:sp>
        <p:nvSpPr>
          <p:cNvPr id="43" name="Freeform 10"/>
          <p:cNvSpPr>
            <a:spLocks/>
          </p:cNvSpPr>
          <p:nvPr/>
        </p:nvSpPr>
        <p:spPr bwMode="auto">
          <a:xfrm>
            <a:off x="4365622" y="4509450"/>
            <a:ext cx="333375" cy="581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 y="0"/>
                </a:moveTo>
                <a:lnTo>
                  <a:pt x="18309" y="0"/>
                </a:lnTo>
                <a:lnTo>
                  <a:pt x="18309" y="2715"/>
                </a:lnTo>
                <a:lnTo>
                  <a:pt x="21600" y="5193"/>
                </a:lnTo>
                <a:lnTo>
                  <a:pt x="18103" y="7672"/>
                </a:lnTo>
                <a:lnTo>
                  <a:pt x="18103" y="21600"/>
                </a:lnTo>
                <a:lnTo>
                  <a:pt x="0" y="21600"/>
                </a:lnTo>
                <a:lnTo>
                  <a:pt x="1" y="0"/>
                </a:lnTo>
                <a:close/>
                <a:moveTo>
                  <a:pt x="1" y="0"/>
                </a:moveTo>
              </a:path>
            </a:pathLst>
          </a:custGeom>
          <a:gradFill rotWithShape="0">
            <a:gsLst>
              <a:gs pos="0">
                <a:srgbClr val="0C2128"/>
              </a:gs>
              <a:gs pos="100000">
                <a:srgbClr val="216085"/>
              </a:gs>
            </a:gsLst>
            <a:lin ang="3420000" scaled="1"/>
          </a:gradFill>
          <a:ln w="12700" cap="flat">
            <a:noFill/>
            <a:miter lim="800000"/>
            <a:headEnd type="none" w="med" len="med"/>
            <a:tailEnd type="none" w="med" len="med"/>
          </a:ln>
        </p:spPr>
        <p:txBody>
          <a:bodyPr lIns="0" tIns="0" rIns="0" bIns="0"/>
          <a:lstStyle/>
          <a:p>
            <a:endParaRPr lang="en-US" dirty="0"/>
          </a:p>
        </p:txBody>
      </p:sp>
      <p:sp>
        <p:nvSpPr>
          <p:cNvPr id="44" name="Rectangle 7"/>
          <p:cNvSpPr>
            <a:spLocks/>
          </p:cNvSpPr>
          <p:nvPr/>
        </p:nvSpPr>
        <p:spPr bwMode="auto">
          <a:xfrm>
            <a:off x="4355976" y="4725144"/>
            <a:ext cx="327025" cy="309562"/>
          </a:xfrm>
          <a:prstGeom prst="rect">
            <a:avLst/>
          </a:prstGeom>
          <a:noFill/>
          <a:ln w="9525">
            <a:noFill/>
            <a:miter lim="800000"/>
            <a:headEnd/>
            <a:tailEnd/>
          </a:ln>
        </p:spPr>
        <p:txBody>
          <a:bodyPr lIns="38100" tIns="38100" rIns="36000" bIns="38100"/>
          <a:lstStyle/>
          <a:p>
            <a:r>
              <a:rPr lang="es-ES_tradnl" sz="1400" u="none" dirty="0" smtClean="0">
                <a:solidFill>
                  <a:srgbClr val="FFFFFF"/>
                </a:solidFill>
                <a:ea typeface="ＭＳ Ｐゴシック" charset="-128"/>
                <a:sym typeface="Telefonica Text Bold" charset="0"/>
              </a:rPr>
              <a:t>05</a:t>
            </a:r>
            <a:endParaRPr lang="es-ES_tradnl" sz="1400" u="none" dirty="0">
              <a:solidFill>
                <a:srgbClr val="FFFFFF"/>
              </a:solidFill>
              <a:ea typeface="ＭＳ Ｐゴシック" charset="-128"/>
              <a:sym typeface="Telefonica Text Bold" charset="0"/>
            </a:endParaRPr>
          </a:p>
        </p:txBody>
      </p:sp>
      <p:sp>
        <p:nvSpPr>
          <p:cNvPr id="46" name="Rectangle 9"/>
          <p:cNvSpPr>
            <a:spLocks/>
          </p:cNvSpPr>
          <p:nvPr/>
        </p:nvSpPr>
        <p:spPr bwMode="auto">
          <a:xfrm>
            <a:off x="4788024" y="4437112"/>
            <a:ext cx="3444903" cy="714380"/>
          </a:xfrm>
          <a:prstGeom prst="rect">
            <a:avLst/>
          </a:prstGeom>
          <a:noFill/>
          <a:ln w="12700">
            <a:noFill/>
            <a:miter lim="800000"/>
            <a:headEnd/>
            <a:tailEnd/>
          </a:ln>
        </p:spPr>
        <p:txBody>
          <a:bodyPr lIns="0" tIns="0" rIns="40639" bIns="0" anchor="ctr"/>
          <a:lstStyle/>
          <a:p>
            <a:pPr marL="39688" algn="l">
              <a:lnSpc>
                <a:spcPct val="110000"/>
              </a:lnSpc>
            </a:pPr>
            <a:r>
              <a:rPr lang="es-ES_tradnl" sz="1500" b="1" dirty="0" smtClean="0">
                <a:solidFill>
                  <a:srgbClr val="11414F"/>
                </a:solidFill>
                <a:ea typeface="ＭＳ Ｐゴシック" charset="-128"/>
                <a:sym typeface="Arial Bold" charset="0"/>
              </a:rPr>
              <a:t>Conclusiones y Recomendaciones</a:t>
            </a:r>
            <a:endParaRPr lang="es-ES_tradnl" sz="1500" b="1" u="none" dirty="0">
              <a:solidFill>
                <a:srgbClr val="11414F"/>
              </a:solidFill>
              <a:ea typeface="ＭＳ Ｐゴシック" charset="-128"/>
              <a:sym typeface="Arial Bold" charset="0"/>
            </a:endParaRPr>
          </a:p>
          <a:p>
            <a:pPr marL="39688" algn="l">
              <a:lnSpc>
                <a:spcPct val="110000"/>
              </a:lnSpc>
              <a:buClr>
                <a:schemeClr val="tx2"/>
              </a:buClr>
              <a:buSzPct val="162000"/>
              <a:buFont typeface="Arial" pitchFamily="34" charset="0"/>
              <a:buChar char="•"/>
            </a:pPr>
            <a:r>
              <a:rPr lang="es-ES_tradnl" sz="1400" u="none" dirty="0" smtClean="0">
                <a:solidFill>
                  <a:schemeClr val="tx2"/>
                </a:solidFill>
                <a:ea typeface="ＭＳ Ｐゴシック" charset="-128"/>
                <a:sym typeface="Arial" pitchFamily="34" charset="0"/>
              </a:rPr>
              <a:t> Conclusiones</a:t>
            </a:r>
          </a:p>
          <a:p>
            <a:pPr marL="39688" algn="l">
              <a:lnSpc>
                <a:spcPct val="110000"/>
              </a:lnSpc>
              <a:buClr>
                <a:schemeClr val="tx2"/>
              </a:buClr>
              <a:buSzPct val="162000"/>
              <a:buFont typeface="Arial" pitchFamily="34" charset="0"/>
              <a:buChar char="•"/>
            </a:pPr>
            <a:r>
              <a:rPr lang="es-ES_tradnl" sz="1400" dirty="0" smtClean="0">
                <a:solidFill>
                  <a:schemeClr val="tx2"/>
                </a:solidFill>
                <a:ea typeface="ＭＳ Ｐゴシック" charset="-128"/>
                <a:sym typeface="Arial" pitchFamily="34" charset="0"/>
              </a:rPr>
              <a:t> Recomendaciones</a:t>
            </a:r>
          </a:p>
        </p:txBody>
      </p:sp>
    </p:spTree>
    <p:extLst>
      <p:ext uri="{BB962C8B-B14F-4D97-AF65-F5344CB8AC3E}">
        <p14:creationId xmlns:p14="http://schemas.microsoft.com/office/powerpoint/2010/main" val="426950183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3"/>
          <p:cNvSpPr>
            <a:spLocks/>
          </p:cNvSpPr>
          <p:nvPr/>
        </p:nvSpPr>
        <p:spPr bwMode="auto">
          <a:xfrm>
            <a:off x="520701" y="2481550"/>
            <a:ext cx="8409017" cy="1371600"/>
          </a:xfrm>
          <a:prstGeom prst="rect">
            <a:avLst/>
          </a:prstGeom>
          <a:noFill/>
          <a:ln w="9525">
            <a:noFill/>
            <a:miter lim="800000"/>
            <a:headEnd/>
            <a:tailEnd/>
          </a:ln>
        </p:spPr>
        <p:txBody>
          <a:bodyPr lIns="38100" tIns="38100" rIns="38100" bIns="38100"/>
          <a:lstStyle/>
          <a:p>
            <a:r>
              <a:rPr lang="es-EC" sz="6000" dirty="0" smtClean="0"/>
              <a:t>Conclusiones y Recomendaciones</a:t>
            </a:r>
            <a:endParaRPr lang="es-ES_tradnl" sz="6000" u="none" dirty="0">
              <a:solidFill>
                <a:schemeClr val="accent5">
                  <a:lumMod val="50000"/>
                </a:schemeClr>
              </a:solidFill>
              <a:effectLst>
                <a:outerShdw blurRad="38100" dist="38100" dir="2700000" algn="tl">
                  <a:srgbClr val="000000">
                    <a:alpha val="43137"/>
                  </a:srgbClr>
                </a:outerShdw>
              </a:effectLst>
              <a:ea typeface="ＭＳ Ｐゴシック" charset="-128"/>
              <a:sym typeface="Telefonica Text" pitchFamily="2" charset="0"/>
            </a:endParaRPr>
          </a:p>
        </p:txBody>
      </p:sp>
      <p:sp>
        <p:nvSpPr>
          <p:cNvPr id="35842" name="Rectangle 2"/>
          <p:cNvSpPr>
            <a:spLocks/>
          </p:cNvSpPr>
          <p:nvPr/>
        </p:nvSpPr>
        <p:spPr bwMode="auto">
          <a:xfrm>
            <a:off x="430213" y="357166"/>
            <a:ext cx="3314700" cy="2284413"/>
          </a:xfrm>
          <a:prstGeom prst="rect">
            <a:avLst/>
          </a:prstGeom>
          <a:noFill/>
          <a:ln w="9525">
            <a:noFill/>
            <a:miter lim="800000"/>
            <a:headEnd/>
            <a:tailEnd/>
          </a:ln>
        </p:spPr>
        <p:txBody>
          <a:bodyPr lIns="38100" tIns="38100" rIns="38100" bIns="38100" anchor="ctr"/>
          <a:lstStyle/>
          <a:p>
            <a:pPr algn="l"/>
            <a:r>
              <a:rPr lang="es-ES_tradnl" sz="13900" u="none" dirty="0" smtClean="0">
                <a:solidFill>
                  <a:schemeClr val="tx2"/>
                </a:solidFill>
                <a:ea typeface="ＭＳ Ｐゴシック" charset="-128"/>
                <a:sym typeface="Telefonica Headline Light" pitchFamily="2" charset="0"/>
              </a:rPr>
              <a:t>05</a:t>
            </a:r>
            <a:endParaRPr lang="es-ES_tradnl" sz="13900" u="none" dirty="0">
              <a:solidFill>
                <a:schemeClr val="tx2"/>
              </a:solidFill>
              <a:ea typeface="ＭＳ Ｐゴシック" charset="-128"/>
              <a:sym typeface="Telefonica Headline Light" pitchFamily="2"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7638"/>
            <a:ext cx="8229600" cy="4243610"/>
          </a:xfrm>
        </p:spPr>
        <p:txBody>
          <a:bodyPr>
            <a:normAutofit fontScale="62500" lnSpcReduction="20000"/>
          </a:bodyPr>
          <a:lstStyle/>
          <a:p>
            <a:pPr lvl="0" algn="just"/>
            <a:r>
              <a:rPr lang="es-MX" sz="2900" dirty="0"/>
              <a:t>En la etapa de  levantamiento de la infraestructura física y lógica de la red  de datos, se observa la inexistencia de puntos de acceso inalámbrico en los diferentes pisos del edificio, lo que no permite disponer de un servicio inalámbrico seguro, ágil  y permanente.    </a:t>
            </a:r>
            <a:endParaRPr lang="es-ES" sz="2900" dirty="0"/>
          </a:p>
          <a:p>
            <a:pPr algn="just"/>
            <a:endParaRPr lang="es-ES" sz="2900" dirty="0"/>
          </a:p>
          <a:p>
            <a:pPr lvl="0" algn="just"/>
            <a:r>
              <a:rPr lang="es-MX" sz="2900" dirty="0"/>
              <a:t>Los problemas técnicos identificados en la red de datos del edificio ALPALLANA, permite considerar como una alternativa viable, la implementación de segmentación dinámica de redes basadas en el estudio presentado</a:t>
            </a:r>
            <a:endParaRPr lang="es-ES" sz="2900" dirty="0"/>
          </a:p>
          <a:p>
            <a:pPr marL="109728" indent="0" algn="just">
              <a:buNone/>
            </a:pPr>
            <a:r>
              <a:rPr lang="es-MX" sz="2900" dirty="0"/>
              <a:t> </a:t>
            </a:r>
            <a:endParaRPr lang="es-ES" sz="2900" dirty="0"/>
          </a:p>
          <a:p>
            <a:pPr algn="just"/>
            <a:r>
              <a:rPr lang="es-MX" sz="2900" dirty="0" smtClean="0"/>
              <a:t>La </a:t>
            </a:r>
            <a:r>
              <a:rPr lang="es-MX" sz="2900" dirty="0"/>
              <a:t>asignación de las </a:t>
            </a:r>
            <a:r>
              <a:rPr lang="es-MX" sz="2900" dirty="0" err="1"/>
              <a:t>DVLAN’s</a:t>
            </a:r>
            <a:r>
              <a:rPr lang="es-MX" sz="2900" dirty="0"/>
              <a:t> ayudará a tener conmutadores configurados genéricamente, lo cual agilita los tiempos de cambio de equipos en el caso que se dañe, o se de baja al equipo.</a:t>
            </a:r>
            <a:endParaRPr lang="es-ES" sz="2900" dirty="0"/>
          </a:p>
          <a:p>
            <a:pPr marL="109728" indent="0" algn="just">
              <a:buNone/>
            </a:pPr>
            <a:r>
              <a:rPr lang="es-MX" sz="2900" dirty="0"/>
              <a:t> </a:t>
            </a:r>
            <a:endParaRPr lang="es-ES" sz="2900" dirty="0"/>
          </a:p>
          <a:p>
            <a:pPr lvl="0" algn="just"/>
            <a:r>
              <a:rPr lang="es-MX" sz="2900" dirty="0"/>
              <a:t>La utilización  del protocolo SNMP,  en conmutadores administrables, será un factor clave para poder solventar  oportunamente los problemas de configuraciones en forma remota</a:t>
            </a:r>
            <a:endParaRPr lang="es-ES" sz="2900" dirty="0"/>
          </a:p>
          <a:p>
            <a:pPr algn="just">
              <a:buNone/>
            </a:pPr>
            <a:endParaRPr lang="en-US" dirty="0"/>
          </a:p>
        </p:txBody>
      </p:sp>
      <p:sp>
        <p:nvSpPr>
          <p:cNvPr id="3" name="Title 2"/>
          <p:cNvSpPr>
            <a:spLocks noGrp="1"/>
          </p:cNvSpPr>
          <p:nvPr>
            <p:ph type="title"/>
          </p:nvPr>
        </p:nvSpPr>
        <p:spPr/>
        <p:txBody>
          <a:bodyPr/>
          <a:lstStyle/>
          <a:p>
            <a:r>
              <a:rPr lang="es-MX" dirty="0" smtClean="0"/>
              <a:t>Conclusiones</a:t>
            </a:r>
            <a:endParaRPr lang="en-US" dirty="0"/>
          </a:p>
        </p:txBody>
      </p:sp>
    </p:spTree>
    <p:extLst>
      <p:ext uri="{BB962C8B-B14F-4D97-AF65-F5344CB8AC3E}">
        <p14:creationId xmlns:p14="http://schemas.microsoft.com/office/powerpoint/2010/main" val="13946384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109728" indent="0">
              <a:buNone/>
            </a:pPr>
            <a:r>
              <a:rPr lang="es-MX" dirty="0"/>
              <a:t> </a:t>
            </a:r>
            <a:endParaRPr lang="es-ES" dirty="0"/>
          </a:p>
          <a:p>
            <a:pPr lvl="0"/>
            <a:r>
              <a:rPr lang="es-MX" dirty="0"/>
              <a:t>Los costos establecidos a la fecha en este proyecto, son los adecuados y acorde a la propuesta de solución presentada.</a:t>
            </a:r>
            <a:endParaRPr lang="es-ES" dirty="0"/>
          </a:p>
          <a:p>
            <a:pPr marL="109728" indent="0">
              <a:buNone/>
            </a:pPr>
            <a:r>
              <a:rPr lang="es-MX" dirty="0"/>
              <a:t> </a:t>
            </a:r>
            <a:endParaRPr lang="es-ES" dirty="0"/>
          </a:p>
          <a:p>
            <a:pPr lvl="0"/>
            <a:r>
              <a:rPr lang="es-MX" dirty="0"/>
              <a:t>Al usar el </a:t>
            </a:r>
            <a:r>
              <a:rPr lang="es-MX" dirty="0" err="1"/>
              <a:t>Wireless</a:t>
            </a:r>
            <a:r>
              <a:rPr lang="es-MX" dirty="0"/>
              <a:t> Control junto a las </a:t>
            </a:r>
            <a:r>
              <a:rPr lang="es-MX" dirty="0" err="1"/>
              <a:t>DVLAN’s</a:t>
            </a:r>
            <a:r>
              <a:rPr lang="es-MX" dirty="0"/>
              <a:t> se adquirirá un control más específico para los usuarios que utilicen equipos portátiles, porque tendrá el mismo manejo que los equipos fijos por medio de la MAC.</a:t>
            </a:r>
            <a:endParaRPr lang="es-ES" dirty="0"/>
          </a:p>
          <a:p>
            <a:pPr marL="109728" indent="0">
              <a:buNone/>
            </a:pPr>
            <a:r>
              <a:rPr lang="es-MX" dirty="0"/>
              <a:t> </a:t>
            </a:r>
            <a:endParaRPr lang="es-ES" dirty="0"/>
          </a:p>
          <a:p>
            <a:pPr lvl="0"/>
            <a:r>
              <a:rPr lang="es-MX" dirty="0"/>
              <a:t>Mediante la creación de un segmento de red para invitados, se controlará de mejor manera, a los usuarios que conecten maquinas cuyas MAC no se encuentren registradas, de esta forma, solo tendrán acceso a Internet y no a la información de la empresa.</a:t>
            </a:r>
            <a:endParaRPr lang="es-ES" dirty="0"/>
          </a:p>
          <a:p>
            <a:pPr lvl="0"/>
            <a:endParaRPr lang="es-ES" dirty="0"/>
          </a:p>
          <a:p>
            <a:pPr algn="just">
              <a:buNone/>
            </a:pPr>
            <a:endParaRPr lang="en-US" dirty="0"/>
          </a:p>
        </p:txBody>
      </p:sp>
      <p:sp>
        <p:nvSpPr>
          <p:cNvPr id="3" name="Title 2"/>
          <p:cNvSpPr>
            <a:spLocks noGrp="1"/>
          </p:cNvSpPr>
          <p:nvPr>
            <p:ph type="title"/>
          </p:nvPr>
        </p:nvSpPr>
        <p:spPr/>
        <p:txBody>
          <a:bodyPr/>
          <a:lstStyle/>
          <a:p>
            <a:r>
              <a:rPr lang="es-MX" dirty="0" smtClean="0"/>
              <a:t>Conclusiones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56792"/>
            <a:ext cx="8229600" cy="4248472"/>
          </a:xfrm>
        </p:spPr>
        <p:txBody>
          <a:bodyPr>
            <a:noAutofit/>
          </a:bodyPr>
          <a:lstStyle/>
          <a:p>
            <a:r>
              <a:rPr lang="es-MX" sz="1900" dirty="0" smtClean="0"/>
              <a:t>Mantener </a:t>
            </a:r>
            <a:r>
              <a:rPr lang="es-MX" sz="1900" dirty="0"/>
              <a:t>Actualizada la información de las configuraciones e inventarios de los equipos que son integrantes de las redes de datos.</a:t>
            </a:r>
            <a:endParaRPr lang="es-ES" sz="1900" dirty="0"/>
          </a:p>
          <a:p>
            <a:endParaRPr lang="es-ES" sz="1900" dirty="0"/>
          </a:p>
          <a:p>
            <a:r>
              <a:rPr lang="es-MX" sz="1900" dirty="0" smtClean="0"/>
              <a:t>Mantener </a:t>
            </a:r>
            <a:r>
              <a:rPr lang="es-MX" sz="1900" dirty="0"/>
              <a:t>actualizado  los diagramas de las topologías físicas y del  cableado estructurado en cada uno de los pisos.</a:t>
            </a:r>
            <a:endParaRPr lang="es-ES" sz="1900" dirty="0"/>
          </a:p>
          <a:p>
            <a:pPr marL="109728" indent="0">
              <a:buNone/>
            </a:pPr>
            <a:r>
              <a:rPr lang="es-MX" sz="1900" dirty="0"/>
              <a:t> </a:t>
            </a:r>
            <a:endParaRPr lang="es-ES" sz="1900" dirty="0"/>
          </a:p>
          <a:p>
            <a:r>
              <a:rPr lang="es-MX" sz="1900" dirty="0" smtClean="0"/>
              <a:t>Utilizar </a:t>
            </a:r>
            <a:r>
              <a:rPr lang="es-MX" sz="1900" dirty="0"/>
              <a:t>equipos de la marca Cisco en la implementación del  proyecto, esto facilitara el acoplamiento entre todos los dispositivos</a:t>
            </a:r>
            <a:endParaRPr lang="es-ES" sz="1900" dirty="0"/>
          </a:p>
          <a:p>
            <a:pPr marL="109728" indent="0">
              <a:buNone/>
            </a:pPr>
            <a:r>
              <a:rPr lang="es-MX" sz="1900" dirty="0"/>
              <a:t> </a:t>
            </a:r>
            <a:endParaRPr lang="es-ES" sz="1900" dirty="0"/>
          </a:p>
          <a:p>
            <a:pPr lvl="0"/>
            <a:r>
              <a:rPr lang="es-MX" sz="1900" dirty="0"/>
              <a:t>Conservar todos los conmutadores que se encuentran funcionando actualmente en el Edificio, ayudara a rebajar costos. </a:t>
            </a:r>
            <a:endParaRPr lang="es-ES" sz="1900" dirty="0"/>
          </a:p>
        </p:txBody>
      </p:sp>
      <p:sp>
        <p:nvSpPr>
          <p:cNvPr id="3" name="Title 2"/>
          <p:cNvSpPr>
            <a:spLocks noGrp="1"/>
          </p:cNvSpPr>
          <p:nvPr>
            <p:ph type="title"/>
          </p:nvPr>
        </p:nvSpPr>
        <p:spPr/>
        <p:txBody>
          <a:bodyPr/>
          <a:lstStyle/>
          <a:p>
            <a:r>
              <a:rPr lang="es-MX" dirty="0" smtClean="0"/>
              <a:t>Recomendaciones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4864"/>
            <a:ext cx="4042792" cy="2520280"/>
          </a:xfrm>
        </p:spPr>
        <p:txBody>
          <a:bodyPr>
            <a:normAutofit lnSpcReduction="10000"/>
          </a:bodyPr>
          <a:lstStyle/>
          <a:p>
            <a:pPr algn="just"/>
            <a:r>
              <a:rPr lang="es-EC" dirty="0" smtClean="0"/>
              <a:t>Problemas con los Conmutadores.</a:t>
            </a:r>
            <a:endParaRPr lang="en-US" dirty="0" smtClean="0"/>
          </a:p>
          <a:p>
            <a:pPr algn="just"/>
            <a:endParaRPr lang="en-US" dirty="0" smtClean="0"/>
          </a:p>
          <a:p>
            <a:pPr algn="just"/>
            <a:r>
              <a:rPr lang="es-EC" dirty="0" smtClean="0"/>
              <a:t>Disponibilidad de la red inalámbrica.</a:t>
            </a:r>
            <a:endParaRPr lang="en-US" dirty="0" smtClean="0"/>
          </a:p>
          <a:p>
            <a:pPr algn="just">
              <a:buNone/>
            </a:pPr>
            <a:r>
              <a:rPr lang="es-EC" dirty="0" smtClean="0"/>
              <a:t> </a:t>
            </a:r>
            <a:endParaRPr lang="en-US" dirty="0" smtClean="0"/>
          </a:p>
        </p:txBody>
      </p:sp>
      <p:sp>
        <p:nvSpPr>
          <p:cNvPr id="3" name="Title 2"/>
          <p:cNvSpPr>
            <a:spLocks noGrp="1"/>
          </p:cNvSpPr>
          <p:nvPr>
            <p:ph type="title"/>
          </p:nvPr>
        </p:nvSpPr>
        <p:spPr/>
        <p:txBody>
          <a:bodyPr vert="horz" rtlCol="0" anchor="ctr">
            <a:normAutofit/>
            <a:scene3d>
              <a:camera prst="orthographicFront"/>
              <a:lightRig rig="soft" dir="t"/>
            </a:scene3d>
            <a:sp3d prstMaterial="softEdge">
              <a:bevelT w="25400" h="25400"/>
            </a:sp3d>
          </a:bodyPr>
          <a:lstStyle/>
          <a:p>
            <a:pPr lvl="1" algn="l" rtl="0">
              <a:spcBef>
                <a:spcPct val="0"/>
              </a:spcBef>
            </a:pPr>
            <a:r>
              <a:rPr lang="es-MX" sz="4100" b="1" kern="1200" dirty="0">
                <a:solidFill>
                  <a:schemeClr val="tx2"/>
                </a:solidFill>
                <a:effectLst>
                  <a:outerShdw blurRad="31750" dist="25400" dir="5400000" algn="tl" rotWithShape="0">
                    <a:srgbClr val="000000">
                      <a:alpha val="25000"/>
                    </a:srgbClr>
                  </a:outerShdw>
                </a:effectLst>
                <a:latin typeface="+mj-lt"/>
                <a:ea typeface="+mj-ea"/>
                <a:cs typeface="+mj-cs"/>
              </a:rPr>
              <a:t>Planteamiento del Problema</a:t>
            </a:r>
            <a:endParaRPr lang="en-US" sz="4100" b="1" kern="1200" dirty="0">
              <a:solidFill>
                <a:schemeClr val="tx2"/>
              </a:solidFill>
              <a:effectLst>
                <a:outerShdw blurRad="31750" dist="25400" dir="5400000" algn="tl" rotWithShape="0">
                  <a:srgbClr val="000000">
                    <a:alpha val="25000"/>
                  </a:srgbClr>
                </a:outerShdw>
              </a:effectLst>
              <a:latin typeface="+mj-lt"/>
              <a:ea typeface="+mj-ea"/>
              <a:cs typeface="+mj-cs"/>
            </a:endParaRPr>
          </a:p>
        </p:txBody>
      </p:sp>
      <p:pic>
        <p:nvPicPr>
          <p:cNvPr id="4" name="Imagen 3"/>
          <p:cNvPicPr>
            <a:picLocks noChangeAspect="1"/>
          </p:cNvPicPr>
          <p:nvPr/>
        </p:nvPicPr>
        <p:blipFill>
          <a:blip r:embed="rId2"/>
          <a:stretch>
            <a:fillRect/>
          </a:stretch>
        </p:blipFill>
        <p:spPr>
          <a:xfrm>
            <a:off x="4860032" y="1556792"/>
            <a:ext cx="4016856" cy="515626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4420" y="1700808"/>
            <a:ext cx="7355160" cy="3384376"/>
          </a:xfrm>
        </p:spPr>
        <p:txBody>
          <a:bodyPr>
            <a:normAutofit/>
          </a:bodyPr>
          <a:lstStyle/>
          <a:p>
            <a:pPr marL="109728" indent="0" algn="just">
              <a:buNone/>
            </a:pPr>
            <a:endParaRPr lang="en-US" dirty="0" smtClean="0"/>
          </a:p>
          <a:p>
            <a:pPr algn="just"/>
            <a:r>
              <a:rPr lang="es-EC" dirty="0" smtClean="0"/>
              <a:t>Optimizar la gestión de redes de datos. </a:t>
            </a:r>
          </a:p>
          <a:p>
            <a:pPr algn="just"/>
            <a:endParaRPr lang="es-EC" dirty="0"/>
          </a:p>
          <a:p>
            <a:pPr algn="just"/>
            <a:r>
              <a:rPr lang="es-EC" dirty="0"/>
              <a:t>Mejorar el acceso a la </a:t>
            </a:r>
            <a:r>
              <a:rPr lang="es-EC" dirty="0" smtClean="0"/>
              <a:t>Información.</a:t>
            </a:r>
          </a:p>
          <a:p>
            <a:pPr algn="just"/>
            <a:endParaRPr lang="es-EC" dirty="0"/>
          </a:p>
          <a:p>
            <a:pPr algn="just"/>
            <a:r>
              <a:rPr lang="es-EC" dirty="0" smtClean="0"/>
              <a:t>Aumentar la Disponibilidad de la red inalámbrica</a:t>
            </a:r>
            <a:endParaRPr lang="en-US" dirty="0"/>
          </a:p>
          <a:p>
            <a:pPr algn="just"/>
            <a:endParaRPr lang="en-US" dirty="0" smtClean="0"/>
          </a:p>
          <a:p>
            <a:pPr algn="just"/>
            <a:endParaRPr lang="en-US" dirty="0" smtClean="0"/>
          </a:p>
        </p:txBody>
      </p:sp>
      <p:sp>
        <p:nvSpPr>
          <p:cNvPr id="3" name="Title 2"/>
          <p:cNvSpPr>
            <a:spLocks noGrp="1"/>
          </p:cNvSpPr>
          <p:nvPr>
            <p:ph type="title"/>
          </p:nvPr>
        </p:nvSpPr>
        <p:spPr/>
        <p:txBody>
          <a:bodyPr vert="horz" rtlCol="0" anchor="ctr">
            <a:normAutofit/>
            <a:scene3d>
              <a:camera prst="orthographicFront"/>
              <a:lightRig rig="soft" dir="t"/>
            </a:scene3d>
            <a:sp3d prstMaterial="softEdge">
              <a:bevelT w="25400" h="25400"/>
            </a:sp3d>
          </a:bodyPr>
          <a:lstStyle/>
          <a:p>
            <a:pPr lvl="1" algn="l" rtl="0">
              <a:spcBef>
                <a:spcPct val="0"/>
              </a:spcBef>
            </a:pPr>
            <a:r>
              <a:rPr lang="es-MX" sz="4100" b="1" kern="1200" dirty="0">
                <a:solidFill>
                  <a:schemeClr val="tx2"/>
                </a:solidFill>
                <a:effectLst>
                  <a:outerShdw blurRad="31750" dist="25400" dir="5400000" algn="tl" rotWithShape="0">
                    <a:srgbClr val="000000">
                      <a:alpha val="25000"/>
                    </a:srgbClr>
                  </a:outerShdw>
                </a:effectLst>
                <a:latin typeface="+mj-lt"/>
                <a:ea typeface="+mj-ea"/>
                <a:cs typeface="+mj-cs"/>
              </a:rPr>
              <a:t>Justificación e Importancia</a:t>
            </a:r>
            <a:endParaRPr lang="en-US" sz="4100" b="1" kern="1200" dirty="0">
              <a:solidFill>
                <a:schemeClr val="tx2"/>
              </a:solidFill>
              <a:effectLst>
                <a:outerShdw blurRad="31750" dist="25400" dir="5400000" algn="tl" rotWithShape="0">
                  <a:srgbClr val="000000">
                    <a:alpha val="25000"/>
                  </a:srgbClr>
                </a:outerShdw>
              </a:effectLst>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9813" y="1417638"/>
            <a:ext cx="8229600" cy="4525963"/>
          </a:xfrm>
        </p:spPr>
        <p:txBody>
          <a:bodyPr>
            <a:normAutofit fontScale="70000" lnSpcReduction="20000"/>
          </a:bodyPr>
          <a:lstStyle/>
          <a:p>
            <a:pPr marL="109728" lvl="2" indent="0">
              <a:spcBef>
                <a:spcPts val="400"/>
              </a:spcBef>
              <a:buClr>
                <a:schemeClr val="accent1"/>
              </a:buClr>
              <a:buSzPct val="68000"/>
              <a:buNone/>
            </a:pPr>
            <a:r>
              <a:rPr lang="es-MX" sz="2400" b="1" dirty="0" smtClean="0"/>
              <a:t>Objetivo General</a:t>
            </a:r>
            <a:endParaRPr lang="en-US" sz="2800" b="1" dirty="0" smtClean="0"/>
          </a:p>
          <a:p>
            <a:pPr>
              <a:buNone/>
            </a:pPr>
            <a:r>
              <a:rPr lang="es-MX" sz="2800" dirty="0" smtClean="0"/>
              <a:t> </a:t>
            </a:r>
            <a:endParaRPr lang="en-US" sz="2800" dirty="0" smtClean="0"/>
          </a:p>
          <a:p>
            <a:pPr lvl="0"/>
            <a:r>
              <a:rPr lang="es-EC" sz="2800" dirty="0"/>
              <a:t>Realizar el estudio de la segmentación de red, enfocado a las </a:t>
            </a:r>
            <a:r>
              <a:rPr lang="es-EC" sz="2800" dirty="0" err="1"/>
              <a:t>VLAN’s</a:t>
            </a:r>
            <a:r>
              <a:rPr lang="es-EC" sz="2800" dirty="0"/>
              <a:t> Dinámicas en la red de datos de PETROECUADOR, caso de estudio en el edificio ALPALLANA.</a:t>
            </a:r>
            <a:endParaRPr lang="es-ES" sz="2800" dirty="0"/>
          </a:p>
          <a:p>
            <a:pPr marL="109728" lvl="0" indent="0">
              <a:buNone/>
            </a:pPr>
            <a:endParaRPr lang="es-MX" sz="2400" b="1" dirty="0"/>
          </a:p>
          <a:p>
            <a:pPr marL="109728" lvl="0" indent="0">
              <a:buNone/>
            </a:pPr>
            <a:r>
              <a:rPr lang="es-MX" sz="2400" b="1" dirty="0" smtClean="0"/>
              <a:t>Objetivos Específicos</a:t>
            </a:r>
            <a:endParaRPr lang="en-US" sz="2800" b="1" dirty="0" smtClean="0"/>
          </a:p>
          <a:p>
            <a:pPr>
              <a:buNone/>
            </a:pPr>
            <a:r>
              <a:rPr lang="es-MX" sz="2800" dirty="0" smtClean="0"/>
              <a:t> </a:t>
            </a:r>
            <a:endParaRPr lang="en-US" sz="2800" dirty="0" smtClean="0"/>
          </a:p>
          <a:p>
            <a:pPr lvl="0"/>
            <a:r>
              <a:rPr lang="es-MX" sz="2800" dirty="0"/>
              <a:t>Realizar el levantamiento de la información de la  infraestructura física y lógica de la red actual. </a:t>
            </a:r>
            <a:endParaRPr lang="es-ES" sz="2800" dirty="0"/>
          </a:p>
          <a:p>
            <a:endParaRPr lang="es-ES" sz="2800" dirty="0"/>
          </a:p>
          <a:p>
            <a:pPr lvl="0"/>
            <a:r>
              <a:rPr lang="es-MX" sz="2800" dirty="0"/>
              <a:t>Analizar las variables necesarias para recomendar la implementación de las </a:t>
            </a:r>
            <a:r>
              <a:rPr lang="es-MX" sz="2800" dirty="0" err="1"/>
              <a:t>VLAN’s</a:t>
            </a:r>
            <a:r>
              <a:rPr lang="es-MX" sz="2800" dirty="0"/>
              <a:t> Dinámicas.</a:t>
            </a:r>
            <a:endParaRPr lang="es-ES" sz="2800" dirty="0"/>
          </a:p>
          <a:p>
            <a:pPr marL="109728" indent="0">
              <a:buNone/>
            </a:pPr>
            <a:r>
              <a:rPr lang="es-MX" sz="2800" dirty="0"/>
              <a:t> </a:t>
            </a:r>
            <a:endParaRPr lang="es-ES" sz="2800" dirty="0"/>
          </a:p>
          <a:p>
            <a:pPr lvl="0"/>
            <a:r>
              <a:rPr lang="es-MX" sz="2800" dirty="0"/>
              <a:t>Realizar una propuesta de estudio en el edificio ALPALLANA, utilizando Segmentación Dinámica de la red.</a:t>
            </a:r>
            <a:endParaRPr lang="es-ES" sz="2800" dirty="0"/>
          </a:p>
          <a:p>
            <a:endParaRPr lang="en-US" dirty="0"/>
          </a:p>
        </p:txBody>
      </p:sp>
      <p:sp>
        <p:nvSpPr>
          <p:cNvPr id="3" name="Title 2"/>
          <p:cNvSpPr>
            <a:spLocks noGrp="1"/>
          </p:cNvSpPr>
          <p:nvPr>
            <p:ph type="title"/>
          </p:nvPr>
        </p:nvSpPr>
        <p:spPr/>
        <p:txBody>
          <a:bodyPr vert="horz" rtlCol="0" anchor="ctr">
            <a:normAutofit/>
            <a:scene3d>
              <a:camera prst="orthographicFront"/>
              <a:lightRig rig="soft" dir="t"/>
            </a:scene3d>
            <a:sp3d prstMaterial="softEdge">
              <a:bevelT w="25400" h="25400"/>
            </a:sp3d>
          </a:bodyPr>
          <a:lstStyle/>
          <a:p>
            <a:pPr lvl="1" algn="l" rtl="0">
              <a:spcBef>
                <a:spcPct val="0"/>
              </a:spcBef>
            </a:pPr>
            <a:r>
              <a:rPr lang="es-MX" sz="4100" b="1" kern="1200" dirty="0">
                <a:solidFill>
                  <a:schemeClr val="tx2"/>
                </a:solidFill>
                <a:effectLst>
                  <a:outerShdw blurRad="31750" dist="25400" dir="5400000" algn="tl" rotWithShape="0">
                    <a:srgbClr val="000000">
                      <a:alpha val="25000"/>
                    </a:srgbClr>
                  </a:outerShdw>
                </a:effectLst>
                <a:latin typeface="+mj-lt"/>
                <a:ea typeface="+mj-ea"/>
                <a:cs typeface="+mj-cs"/>
              </a:rPr>
              <a:t>Objetivos</a:t>
            </a:r>
            <a:endParaRPr lang="en-US" sz="4100" b="1" kern="1200" dirty="0">
              <a:solidFill>
                <a:schemeClr val="tx2"/>
              </a:solidFill>
              <a:effectLst>
                <a:outerShdw blurRad="31750" dist="25400" dir="5400000" algn="tl" rotWithShape="0">
                  <a:srgbClr val="000000">
                    <a:alpha val="25000"/>
                  </a:srgbClr>
                </a:outerShdw>
              </a:effectLst>
              <a:latin typeface="+mj-lt"/>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2392" y="1556792"/>
            <a:ext cx="7859216" cy="3675864"/>
          </a:xfrm>
        </p:spPr>
        <p:txBody>
          <a:bodyPr>
            <a:normAutofit fontScale="77500" lnSpcReduction="20000"/>
          </a:bodyPr>
          <a:lstStyle/>
          <a:p>
            <a:pPr algn="just"/>
            <a:r>
              <a:rPr lang="es-EC" dirty="0" smtClean="0"/>
              <a:t>Se realizará la investigación con el fin de proveer una guía práctica para análisis y/o futura implementación de redes dinámicas. </a:t>
            </a:r>
          </a:p>
          <a:p>
            <a:pPr algn="just"/>
            <a:endParaRPr lang="en-US" dirty="0" smtClean="0"/>
          </a:p>
          <a:p>
            <a:pPr algn="just"/>
            <a:r>
              <a:rPr lang="es-EC" dirty="0" smtClean="0"/>
              <a:t>El implementar un equipo centralizado para la administración de equipos de networking, permitirá que los usuarios obtengan conectividad.</a:t>
            </a:r>
            <a:endParaRPr lang="en-US" dirty="0" smtClean="0"/>
          </a:p>
          <a:p>
            <a:pPr algn="just"/>
            <a:endParaRPr lang="en-US" dirty="0" smtClean="0"/>
          </a:p>
          <a:p>
            <a:pPr algn="just"/>
            <a:r>
              <a:rPr lang="es-EC" dirty="0" smtClean="0"/>
              <a:t>Se mejorarán los niveles de seguridad en la red de datos, debido a que a los equipos externos de la Institución se les asignarán niveles de privilegio limitados, para obtener acceso al servicio de internet.</a:t>
            </a:r>
            <a:endParaRPr lang="en-US" dirty="0" smtClean="0"/>
          </a:p>
          <a:p>
            <a:pPr algn="just"/>
            <a:endParaRPr lang="en-US" dirty="0" smtClean="0"/>
          </a:p>
        </p:txBody>
      </p:sp>
      <p:sp>
        <p:nvSpPr>
          <p:cNvPr id="3" name="Title 2"/>
          <p:cNvSpPr>
            <a:spLocks noGrp="1"/>
          </p:cNvSpPr>
          <p:nvPr>
            <p:ph type="title"/>
          </p:nvPr>
        </p:nvSpPr>
        <p:spPr/>
        <p:txBody>
          <a:bodyPr vert="horz" rtlCol="0" anchor="ctr">
            <a:normAutofit/>
            <a:scene3d>
              <a:camera prst="orthographicFront"/>
              <a:lightRig rig="soft" dir="t"/>
            </a:scene3d>
            <a:sp3d prstMaterial="softEdge">
              <a:bevelT w="25400" h="25400"/>
            </a:sp3d>
          </a:bodyPr>
          <a:lstStyle/>
          <a:p>
            <a:pPr lvl="1" algn="l" rtl="0">
              <a:spcBef>
                <a:spcPct val="0"/>
              </a:spcBef>
            </a:pPr>
            <a:r>
              <a:rPr lang="es-MX" sz="4100" b="1" kern="1200" dirty="0">
                <a:solidFill>
                  <a:schemeClr val="tx2"/>
                </a:solidFill>
                <a:effectLst>
                  <a:outerShdw blurRad="31750" dist="25400" dir="5400000" algn="tl" rotWithShape="0">
                    <a:srgbClr val="000000">
                      <a:alpha val="25000"/>
                    </a:srgbClr>
                  </a:outerShdw>
                </a:effectLst>
                <a:latin typeface="+mj-lt"/>
                <a:ea typeface="+mj-ea"/>
                <a:cs typeface="+mj-cs"/>
              </a:rPr>
              <a:t>Alcance</a:t>
            </a:r>
            <a:endParaRPr lang="en-US" sz="4100" b="1" kern="1200" dirty="0">
              <a:solidFill>
                <a:schemeClr val="tx2"/>
              </a:solidFill>
              <a:effectLst>
                <a:outerShdw blurRad="31750" dist="25400" dir="5400000" algn="tl" rotWithShape="0">
                  <a:srgbClr val="000000">
                    <a:alpha val="25000"/>
                  </a:srgbClr>
                </a:outerShdw>
              </a:effectLst>
              <a:latin typeface="+mj-lt"/>
              <a:ea typeface="+mj-ea"/>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2" name="Rectangle 5"/>
          <p:cNvSpPr>
            <a:spLocks/>
          </p:cNvSpPr>
          <p:nvPr/>
        </p:nvSpPr>
        <p:spPr bwMode="auto">
          <a:xfrm>
            <a:off x="644345" y="1183928"/>
            <a:ext cx="2776539" cy="1309982"/>
          </a:xfrm>
          <a:prstGeom prst="rect">
            <a:avLst/>
          </a:prstGeom>
          <a:noFill/>
          <a:ln w="12700">
            <a:noFill/>
            <a:miter lim="800000"/>
            <a:headEnd/>
            <a:tailEnd/>
          </a:ln>
        </p:spPr>
        <p:txBody>
          <a:bodyPr lIns="0" tIns="0" rIns="40639" bIns="0" anchor="ctr"/>
          <a:lstStyle/>
          <a:p>
            <a:pPr marL="39688" algn="just">
              <a:lnSpc>
                <a:spcPct val="110000"/>
              </a:lnSpc>
            </a:pPr>
            <a:r>
              <a:rPr lang="es-ES_tradnl" sz="1500" b="1" u="none" dirty="0" smtClean="0">
                <a:solidFill>
                  <a:srgbClr val="11414F"/>
                </a:solidFill>
                <a:ea typeface="ＭＳ Ｐゴシック" charset="-128"/>
                <a:sym typeface="Arial Bold" charset="0"/>
              </a:rPr>
              <a:t>Introducción</a:t>
            </a:r>
            <a:endParaRPr lang="es-ES_tradnl" sz="1500" b="1" u="none" dirty="0">
              <a:solidFill>
                <a:srgbClr val="11414F"/>
              </a:solidFill>
              <a:ea typeface="ＭＳ Ｐゴシック" charset="-128"/>
              <a:sym typeface="Arial Bold" charset="0"/>
            </a:endParaRPr>
          </a:p>
          <a:p>
            <a:pPr marL="39688" algn="just">
              <a:lnSpc>
                <a:spcPct val="110000"/>
              </a:lnSpc>
              <a:buClr>
                <a:schemeClr val="tx2"/>
              </a:buClr>
              <a:buSzPct val="162000"/>
              <a:buFont typeface="Arial" pitchFamily="34" charset="0"/>
              <a:buChar char="•"/>
            </a:pPr>
            <a:r>
              <a:rPr lang="es-ES_tradnl" sz="1400" u="none" dirty="0" smtClean="0">
                <a:solidFill>
                  <a:schemeClr val="tx2"/>
                </a:solidFill>
                <a:ea typeface="ＭＳ Ｐゴシック" charset="-128"/>
                <a:sym typeface="Arial" pitchFamily="34" charset="0"/>
              </a:rPr>
              <a:t> Definición</a:t>
            </a:r>
          </a:p>
          <a:p>
            <a:pPr marL="39688" algn="just">
              <a:lnSpc>
                <a:spcPct val="110000"/>
              </a:lnSpc>
              <a:buClr>
                <a:schemeClr val="tx2"/>
              </a:buClr>
              <a:buSzPct val="162000"/>
              <a:buFont typeface="Arial" pitchFamily="34" charset="0"/>
              <a:buChar char="•"/>
            </a:pPr>
            <a:r>
              <a:rPr lang="es-ES_tradnl" sz="1400" dirty="0" smtClean="0">
                <a:solidFill>
                  <a:schemeClr val="tx2"/>
                </a:solidFill>
                <a:ea typeface="ＭＳ Ｐゴシック" charset="-128"/>
                <a:sym typeface="Arial" pitchFamily="34" charset="0"/>
              </a:rPr>
              <a:t> Planteamiento del Problema</a:t>
            </a:r>
          </a:p>
          <a:p>
            <a:pPr marL="39688" algn="just">
              <a:lnSpc>
                <a:spcPct val="110000"/>
              </a:lnSpc>
              <a:buClr>
                <a:schemeClr val="tx2"/>
              </a:buClr>
              <a:buSzPct val="162000"/>
              <a:buFont typeface="Arial" pitchFamily="34" charset="0"/>
              <a:buChar char="•"/>
            </a:pPr>
            <a:r>
              <a:rPr lang="es-ES_tradnl" sz="1400" u="none" dirty="0" smtClean="0">
                <a:solidFill>
                  <a:schemeClr val="tx2"/>
                </a:solidFill>
                <a:ea typeface="ＭＳ Ｐゴシック" charset="-128"/>
                <a:sym typeface="Arial" pitchFamily="34" charset="0"/>
              </a:rPr>
              <a:t> Justificación e Importancia</a:t>
            </a:r>
            <a:endParaRPr lang="es-ES_tradnl" sz="1400" dirty="0" smtClean="0">
              <a:solidFill>
                <a:schemeClr val="tx2"/>
              </a:solidFill>
              <a:ea typeface="ＭＳ Ｐゴシック" charset="-128"/>
              <a:sym typeface="Arial" pitchFamily="34" charset="0"/>
            </a:endParaRPr>
          </a:p>
          <a:p>
            <a:pPr marL="39688" algn="just">
              <a:lnSpc>
                <a:spcPct val="110000"/>
              </a:lnSpc>
              <a:buClr>
                <a:schemeClr val="tx2"/>
              </a:buClr>
              <a:buSzPct val="162000"/>
              <a:buFont typeface="Arial" pitchFamily="34" charset="0"/>
              <a:buChar char="•"/>
            </a:pPr>
            <a:r>
              <a:rPr lang="es-ES_tradnl" sz="1400" u="none" dirty="0" smtClean="0">
                <a:solidFill>
                  <a:schemeClr val="tx2"/>
                </a:solidFill>
                <a:ea typeface="ＭＳ Ｐゴシック" charset="-128"/>
                <a:sym typeface="Arial" pitchFamily="34" charset="0"/>
              </a:rPr>
              <a:t> Objetivos</a:t>
            </a:r>
          </a:p>
          <a:p>
            <a:pPr marL="39688" algn="just">
              <a:lnSpc>
                <a:spcPct val="110000"/>
              </a:lnSpc>
              <a:buClr>
                <a:schemeClr val="tx2"/>
              </a:buClr>
              <a:buSzPct val="162000"/>
              <a:buFont typeface="Arial" pitchFamily="34" charset="0"/>
              <a:buChar char="•"/>
            </a:pPr>
            <a:r>
              <a:rPr lang="es-ES_tradnl" sz="1400" dirty="0" smtClean="0">
                <a:solidFill>
                  <a:schemeClr val="tx2"/>
                </a:solidFill>
                <a:ea typeface="ＭＳ Ｐゴシック" charset="-128"/>
                <a:sym typeface="Arial" pitchFamily="34" charset="0"/>
              </a:rPr>
              <a:t> Alcance</a:t>
            </a:r>
            <a:endParaRPr lang="es-ES_tradnl" sz="1400" u="none" dirty="0">
              <a:solidFill>
                <a:schemeClr val="tx2"/>
              </a:solidFill>
              <a:ea typeface="ＭＳ Ｐゴシック" charset="-128"/>
              <a:sym typeface="Arial" pitchFamily="34" charset="0"/>
            </a:endParaRPr>
          </a:p>
        </p:txBody>
      </p:sp>
      <p:sp>
        <p:nvSpPr>
          <p:cNvPr id="17423" name="Freeform 6"/>
          <p:cNvSpPr>
            <a:spLocks/>
          </p:cNvSpPr>
          <p:nvPr/>
        </p:nvSpPr>
        <p:spPr bwMode="auto">
          <a:xfrm>
            <a:off x="244581" y="1187434"/>
            <a:ext cx="333375" cy="581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 y="0"/>
                </a:moveTo>
                <a:lnTo>
                  <a:pt x="18309" y="0"/>
                </a:lnTo>
                <a:lnTo>
                  <a:pt x="18309" y="2715"/>
                </a:lnTo>
                <a:lnTo>
                  <a:pt x="21600" y="5193"/>
                </a:lnTo>
                <a:lnTo>
                  <a:pt x="18103" y="7672"/>
                </a:lnTo>
                <a:lnTo>
                  <a:pt x="18103" y="21600"/>
                </a:lnTo>
                <a:lnTo>
                  <a:pt x="0" y="21600"/>
                </a:lnTo>
                <a:lnTo>
                  <a:pt x="1" y="0"/>
                </a:lnTo>
                <a:close/>
                <a:moveTo>
                  <a:pt x="1" y="0"/>
                </a:moveTo>
              </a:path>
            </a:pathLst>
          </a:custGeom>
          <a:gradFill rotWithShape="0">
            <a:gsLst>
              <a:gs pos="0">
                <a:srgbClr val="0C2128"/>
              </a:gs>
              <a:gs pos="100000">
                <a:srgbClr val="216085"/>
              </a:gs>
            </a:gsLst>
            <a:lin ang="3420000" scaled="1"/>
          </a:gradFill>
          <a:ln w="12700" cap="flat">
            <a:noFill/>
            <a:miter lim="800000"/>
            <a:headEnd type="none" w="med" len="med"/>
            <a:tailEnd type="none" w="med" len="med"/>
          </a:ln>
        </p:spPr>
        <p:txBody>
          <a:bodyPr lIns="0" tIns="0" rIns="0" bIns="0"/>
          <a:lstStyle/>
          <a:p>
            <a:endParaRPr lang="en-US" dirty="0"/>
          </a:p>
        </p:txBody>
      </p:sp>
      <p:sp>
        <p:nvSpPr>
          <p:cNvPr id="17424" name="Rectangle 7"/>
          <p:cNvSpPr>
            <a:spLocks/>
          </p:cNvSpPr>
          <p:nvPr/>
        </p:nvSpPr>
        <p:spPr bwMode="auto">
          <a:xfrm>
            <a:off x="231881" y="1474772"/>
            <a:ext cx="327025" cy="309562"/>
          </a:xfrm>
          <a:prstGeom prst="rect">
            <a:avLst/>
          </a:prstGeom>
          <a:noFill/>
          <a:ln w="9525">
            <a:noFill/>
            <a:miter lim="800000"/>
            <a:headEnd/>
            <a:tailEnd/>
          </a:ln>
        </p:spPr>
        <p:txBody>
          <a:bodyPr lIns="38100" tIns="38100" rIns="36000" bIns="38100"/>
          <a:lstStyle/>
          <a:p>
            <a:r>
              <a:rPr lang="es-ES_tradnl" sz="1400" u="none" dirty="0">
                <a:solidFill>
                  <a:srgbClr val="FFFFFF"/>
                </a:solidFill>
                <a:ea typeface="ＭＳ Ｐゴシック" charset="-128"/>
                <a:sym typeface="Telefonica Text Bold" charset="0"/>
              </a:rPr>
              <a:t>01</a:t>
            </a:r>
          </a:p>
        </p:txBody>
      </p:sp>
      <p:sp>
        <p:nvSpPr>
          <p:cNvPr id="17425" name="Rectangle 9"/>
          <p:cNvSpPr>
            <a:spLocks/>
          </p:cNvSpPr>
          <p:nvPr/>
        </p:nvSpPr>
        <p:spPr bwMode="auto">
          <a:xfrm>
            <a:off x="626064" y="2782860"/>
            <a:ext cx="2937824" cy="2513978"/>
          </a:xfrm>
          <a:prstGeom prst="rect">
            <a:avLst/>
          </a:prstGeom>
          <a:noFill/>
          <a:ln w="12700">
            <a:noFill/>
            <a:miter lim="800000"/>
            <a:headEnd/>
            <a:tailEnd/>
          </a:ln>
        </p:spPr>
        <p:txBody>
          <a:bodyPr lIns="0" tIns="0" rIns="40639" bIns="0" anchor="ctr"/>
          <a:lstStyle/>
          <a:p>
            <a:pPr marL="39688" algn="just">
              <a:lnSpc>
                <a:spcPct val="110000"/>
              </a:lnSpc>
            </a:pPr>
            <a:r>
              <a:rPr lang="es-ES_tradnl" sz="1500" b="1" dirty="0" smtClean="0">
                <a:solidFill>
                  <a:srgbClr val="11414F"/>
                </a:solidFill>
                <a:ea typeface="ＭＳ Ｐゴシック" charset="-128"/>
                <a:sym typeface="Arial Bold" charset="0"/>
              </a:rPr>
              <a:t>Marco Teórico</a:t>
            </a:r>
            <a:endParaRPr lang="es-ES_tradnl" sz="1500" b="1" u="none" dirty="0">
              <a:solidFill>
                <a:srgbClr val="11414F"/>
              </a:solidFill>
              <a:ea typeface="ＭＳ Ｐゴシック" charset="-128"/>
              <a:sym typeface="Arial Bold" charset="0"/>
            </a:endParaRPr>
          </a:p>
          <a:p>
            <a:pPr marL="39688" lvl="1" algn="just">
              <a:lnSpc>
                <a:spcPct val="110000"/>
              </a:lnSpc>
              <a:buClr>
                <a:schemeClr val="tx2"/>
              </a:buClr>
              <a:buSzPct val="162000"/>
              <a:buFont typeface="Arial" pitchFamily="34" charset="0"/>
              <a:buChar char="•"/>
            </a:pPr>
            <a:r>
              <a:rPr lang="es-MX" sz="1400" dirty="0" smtClean="0">
                <a:solidFill>
                  <a:schemeClr val="tx2"/>
                </a:solidFill>
                <a:ea typeface="ＭＳ Ｐゴシック" charset="-128"/>
                <a:sym typeface="Arial" pitchFamily="34" charset="0"/>
              </a:rPr>
              <a:t>Conmutador </a:t>
            </a:r>
          </a:p>
          <a:p>
            <a:pPr marL="39688" lvl="1" algn="just">
              <a:lnSpc>
                <a:spcPct val="110000"/>
              </a:lnSpc>
              <a:buClr>
                <a:schemeClr val="tx2"/>
              </a:buClr>
              <a:buSzPct val="162000"/>
              <a:buFont typeface="Arial" pitchFamily="34" charset="0"/>
              <a:buChar char="•"/>
            </a:pPr>
            <a:r>
              <a:rPr lang="es-MX" sz="1400" dirty="0" err="1" smtClean="0">
                <a:solidFill>
                  <a:schemeClr val="tx2"/>
                </a:solidFill>
                <a:ea typeface="ＭＳ Ｐゴシック" charset="-128"/>
                <a:sym typeface="Arial" pitchFamily="34" charset="0"/>
              </a:rPr>
              <a:t>VLAN’s</a:t>
            </a:r>
            <a:endParaRPr lang="es-ES_tradnl" sz="1400" dirty="0">
              <a:solidFill>
                <a:schemeClr val="tx2"/>
              </a:solidFill>
              <a:ea typeface="ＭＳ Ｐゴシック" charset="-128"/>
              <a:sym typeface="Arial" pitchFamily="34" charset="0"/>
            </a:endParaRPr>
          </a:p>
          <a:p>
            <a:pPr marL="39688" lvl="1" algn="just">
              <a:lnSpc>
                <a:spcPct val="110000"/>
              </a:lnSpc>
              <a:buClr>
                <a:schemeClr val="tx2"/>
              </a:buClr>
              <a:buSzPct val="162000"/>
              <a:buFont typeface="Arial" pitchFamily="34" charset="0"/>
              <a:buChar char="•"/>
            </a:pPr>
            <a:r>
              <a:rPr lang="es-ES_tradnl" sz="1400" dirty="0">
                <a:solidFill>
                  <a:schemeClr val="tx2"/>
                </a:solidFill>
                <a:ea typeface="ＭＳ Ｐゴシック" charset="-128"/>
                <a:sym typeface="Arial" pitchFamily="34" charset="0"/>
              </a:rPr>
              <a:t> DVLAN (</a:t>
            </a:r>
            <a:r>
              <a:rPr lang="es-MX" sz="1400" dirty="0">
                <a:solidFill>
                  <a:schemeClr val="tx2"/>
                </a:solidFill>
                <a:ea typeface="ＭＳ Ｐゴシック" charset="-128"/>
                <a:sym typeface="Arial" pitchFamily="34" charset="0"/>
              </a:rPr>
              <a:t>VLAN’s Dinámicas</a:t>
            </a:r>
            <a:r>
              <a:rPr lang="es-MX" sz="1400" dirty="0" smtClean="0">
                <a:solidFill>
                  <a:schemeClr val="tx2"/>
                </a:solidFill>
                <a:ea typeface="ＭＳ Ｐゴシック" charset="-128"/>
                <a:sym typeface="Arial" pitchFamily="34" charset="0"/>
              </a:rPr>
              <a:t>)</a:t>
            </a:r>
          </a:p>
          <a:p>
            <a:pPr marL="174625" lvl="1" indent="-134938" algn="just">
              <a:lnSpc>
                <a:spcPct val="110000"/>
              </a:lnSpc>
              <a:buClr>
                <a:schemeClr val="tx2"/>
              </a:buClr>
              <a:buSzPct val="162000"/>
              <a:buFont typeface="Arial" pitchFamily="34" charset="0"/>
              <a:buChar char="•"/>
            </a:pPr>
            <a:r>
              <a:rPr lang="es-ES" sz="1400" dirty="0">
                <a:solidFill>
                  <a:schemeClr val="tx2"/>
                </a:solidFill>
                <a:ea typeface="ＭＳ Ｐゴシック" charset="-128"/>
                <a:sym typeface="Arial" pitchFamily="34" charset="0"/>
              </a:rPr>
              <a:t>Características de los Equipos para las </a:t>
            </a:r>
            <a:r>
              <a:rPr lang="es-ES" sz="1400" dirty="0" smtClean="0">
                <a:solidFill>
                  <a:schemeClr val="tx2"/>
                </a:solidFill>
                <a:ea typeface="ＭＳ Ｐゴシック" charset="-128"/>
                <a:sym typeface="Arial" pitchFamily="34" charset="0"/>
              </a:rPr>
              <a:t>DVLAN</a:t>
            </a:r>
          </a:p>
          <a:p>
            <a:pPr marL="174625" lvl="1" indent="-134938" algn="just">
              <a:lnSpc>
                <a:spcPct val="110000"/>
              </a:lnSpc>
              <a:buClr>
                <a:schemeClr val="tx2"/>
              </a:buClr>
              <a:buSzPct val="162000"/>
              <a:buFont typeface="Arial" pitchFamily="34" charset="0"/>
              <a:buChar char="•"/>
            </a:pPr>
            <a:r>
              <a:rPr lang="es-ES_tradnl" sz="1400" dirty="0" smtClean="0">
                <a:solidFill>
                  <a:schemeClr val="tx2"/>
                </a:solidFill>
                <a:ea typeface="ＭＳ Ｐゴシック" charset="-128"/>
                <a:sym typeface="Arial" pitchFamily="34" charset="0"/>
              </a:rPr>
              <a:t>Funcionamiento Técnico</a:t>
            </a:r>
            <a:endParaRPr lang="es-ES_tradnl" sz="1400" dirty="0">
              <a:solidFill>
                <a:schemeClr val="tx2"/>
              </a:solidFill>
              <a:ea typeface="ＭＳ Ｐゴシック" charset="-128"/>
              <a:sym typeface="Arial" pitchFamily="34" charset="0"/>
            </a:endParaRPr>
          </a:p>
          <a:p>
            <a:pPr marL="39688" algn="just">
              <a:lnSpc>
                <a:spcPct val="110000"/>
              </a:lnSpc>
              <a:buClr>
                <a:schemeClr val="tx2"/>
              </a:buClr>
              <a:buSzPct val="162000"/>
              <a:buFont typeface="Arial" pitchFamily="34" charset="0"/>
              <a:buChar char="•"/>
            </a:pPr>
            <a:r>
              <a:rPr lang="es-ES" sz="1400" dirty="0" smtClean="0">
                <a:solidFill>
                  <a:schemeClr val="tx2"/>
                </a:solidFill>
                <a:ea typeface="ＭＳ Ｐゴシック" charset="-128"/>
                <a:sym typeface="Arial" pitchFamily="34" charset="0"/>
              </a:rPr>
              <a:t> Red Inalámbrica</a:t>
            </a:r>
            <a:endParaRPr lang="es-MX" sz="1400" dirty="0" smtClean="0">
              <a:solidFill>
                <a:schemeClr val="tx2"/>
              </a:solidFill>
              <a:ea typeface="ＭＳ Ｐゴシック" charset="-128"/>
              <a:sym typeface="Arial" pitchFamily="34" charset="0"/>
            </a:endParaRPr>
          </a:p>
          <a:p>
            <a:pPr marL="39688" lvl="1" algn="just">
              <a:lnSpc>
                <a:spcPct val="110000"/>
              </a:lnSpc>
              <a:buClr>
                <a:schemeClr val="tx2"/>
              </a:buClr>
              <a:buSzPct val="162000"/>
              <a:buFont typeface="Arial" pitchFamily="34" charset="0"/>
              <a:buChar char="•"/>
            </a:pPr>
            <a:r>
              <a:rPr lang="es-MX" sz="1400" dirty="0" smtClean="0">
                <a:solidFill>
                  <a:schemeClr val="tx2"/>
                </a:solidFill>
                <a:ea typeface="ＭＳ Ｐゴシック" charset="-128"/>
                <a:sym typeface="Arial" pitchFamily="34" charset="0"/>
              </a:rPr>
              <a:t> Access Point</a:t>
            </a:r>
          </a:p>
          <a:p>
            <a:pPr marL="39688" lvl="1" algn="just">
              <a:lnSpc>
                <a:spcPct val="110000"/>
              </a:lnSpc>
              <a:buClr>
                <a:schemeClr val="tx2"/>
              </a:buClr>
              <a:buSzPct val="162000"/>
              <a:buFont typeface="Arial" pitchFamily="34" charset="0"/>
              <a:buChar char="•"/>
            </a:pPr>
            <a:r>
              <a:rPr lang="es-EC" sz="1400" dirty="0" smtClean="0"/>
              <a:t>Control Inalámbrico</a:t>
            </a:r>
            <a:endParaRPr lang="es-ES_tradnl" sz="1400" dirty="0">
              <a:solidFill>
                <a:schemeClr val="tx2"/>
              </a:solidFill>
              <a:ea typeface="ＭＳ Ｐゴシック" charset="-128"/>
              <a:sym typeface="Arial" pitchFamily="34" charset="0"/>
            </a:endParaRPr>
          </a:p>
        </p:txBody>
      </p:sp>
      <p:sp>
        <p:nvSpPr>
          <p:cNvPr id="17426" name="Freeform 10"/>
          <p:cNvSpPr>
            <a:spLocks/>
          </p:cNvSpPr>
          <p:nvPr/>
        </p:nvSpPr>
        <p:spPr bwMode="auto">
          <a:xfrm>
            <a:off x="244776" y="2800635"/>
            <a:ext cx="333375" cy="581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 y="0"/>
                </a:moveTo>
                <a:lnTo>
                  <a:pt x="18309" y="0"/>
                </a:lnTo>
                <a:lnTo>
                  <a:pt x="18309" y="2715"/>
                </a:lnTo>
                <a:lnTo>
                  <a:pt x="21600" y="5193"/>
                </a:lnTo>
                <a:lnTo>
                  <a:pt x="18103" y="7672"/>
                </a:lnTo>
                <a:lnTo>
                  <a:pt x="18103" y="21600"/>
                </a:lnTo>
                <a:lnTo>
                  <a:pt x="0" y="21600"/>
                </a:lnTo>
                <a:lnTo>
                  <a:pt x="1" y="0"/>
                </a:lnTo>
                <a:close/>
                <a:moveTo>
                  <a:pt x="1" y="0"/>
                </a:moveTo>
              </a:path>
            </a:pathLst>
          </a:custGeom>
          <a:gradFill rotWithShape="0">
            <a:gsLst>
              <a:gs pos="0">
                <a:srgbClr val="0C2128"/>
              </a:gs>
              <a:gs pos="100000">
                <a:srgbClr val="216085"/>
              </a:gs>
            </a:gsLst>
            <a:lin ang="3420000" scaled="1"/>
          </a:gradFill>
          <a:ln w="12700" cap="flat">
            <a:noFill/>
            <a:miter lim="800000"/>
            <a:headEnd type="none" w="med" len="med"/>
            <a:tailEnd type="none" w="med" len="med"/>
          </a:ln>
        </p:spPr>
        <p:txBody>
          <a:bodyPr lIns="0" tIns="0" rIns="0" bIns="0"/>
          <a:lstStyle/>
          <a:p>
            <a:endParaRPr lang="en-US" dirty="0"/>
          </a:p>
        </p:txBody>
      </p:sp>
      <p:sp>
        <p:nvSpPr>
          <p:cNvPr id="17433" name="Rectangle 7"/>
          <p:cNvSpPr>
            <a:spLocks/>
          </p:cNvSpPr>
          <p:nvPr/>
        </p:nvSpPr>
        <p:spPr bwMode="auto">
          <a:xfrm>
            <a:off x="217789" y="3062573"/>
            <a:ext cx="327025" cy="309562"/>
          </a:xfrm>
          <a:prstGeom prst="rect">
            <a:avLst/>
          </a:prstGeom>
          <a:noFill/>
          <a:ln w="9525">
            <a:noFill/>
            <a:miter lim="800000"/>
            <a:headEnd/>
            <a:tailEnd/>
          </a:ln>
        </p:spPr>
        <p:txBody>
          <a:bodyPr lIns="38100" tIns="38100" rIns="36000" bIns="38100"/>
          <a:lstStyle/>
          <a:p>
            <a:r>
              <a:rPr lang="es-ES_tradnl" sz="1400" u="none" dirty="0" smtClean="0">
                <a:solidFill>
                  <a:srgbClr val="FFFFFF"/>
                </a:solidFill>
                <a:ea typeface="ＭＳ Ｐゴシック" charset="-128"/>
                <a:sym typeface="Telefonica Text Bold" charset="0"/>
              </a:rPr>
              <a:t>02</a:t>
            </a:r>
            <a:endParaRPr lang="es-ES_tradnl" sz="1400" u="none" dirty="0">
              <a:solidFill>
                <a:srgbClr val="FFFFFF"/>
              </a:solidFill>
              <a:ea typeface="ＭＳ Ｐゴシック" charset="-128"/>
              <a:sym typeface="Telefonica Text Bold" charset="0"/>
            </a:endParaRPr>
          </a:p>
        </p:txBody>
      </p:sp>
      <p:sp>
        <p:nvSpPr>
          <p:cNvPr id="35" name="Title 2"/>
          <p:cNvSpPr txBox="1">
            <a:spLocks/>
          </p:cNvSpPr>
          <p:nvPr/>
        </p:nvSpPr>
        <p:spPr>
          <a:xfrm>
            <a:off x="457200" y="274638"/>
            <a:ext cx="8229600" cy="582594"/>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MX" sz="4100" b="1" dirty="0" smtClean="0">
                <a:solidFill>
                  <a:schemeClr val="tx2"/>
                </a:solidFill>
                <a:effectLst>
                  <a:outerShdw blurRad="31750" dist="25400" dir="5400000" algn="tl" rotWithShape="0">
                    <a:srgbClr val="000000">
                      <a:alpha val="25000"/>
                    </a:srgbClr>
                  </a:outerShdw>
                </a:effectLst>
                <a:latin typeface="+mj-lt"/>
                <a:ea typeface="+mj-ea"/>
                <a:cs typeface="+mj-cs"/>
              </a:rPr>
              <a:t>Agenda</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37" name="Freeform 10"/>
          <p:cNvSpPr>
            <a:spLocks/>
          </p:cNvSpPr>
          <p:nvPr/>
        </p:nvSpPr>
        <p:spPr bwMode="auto">
          <a:xfrm>
            <a:off x="4310063" y="1187126"/>
            <a:ext cx="333375" cy="581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 y="0"/>
                </a:moveTo>
                <a:lnTo>
                  <a:pt x="18309" y="0"/>
                </a:lnTo>
                <a:lnTo>
                  <a:pt x="18309" y="2715"/>
                </a:lnTo>
                <a:lnTo>
                  <a:pt x="21600" y="5193"/>
                </a:lnTo>
                <a:lnTo>
                  <a:pt x="18103" y="7672"/>
                </a:lnTo>
                <a:lnTo>
                  <a:pt x="18103" y="21600"/>
                </a:lnTo>
                <a:lnTo>
                  <a:pt x="0" y="21600"/>
                </a:lnTo>
                <a:lnTo>
                  <a:pt x="1" y="0"/>
                </a:lnTo>
                <a:close/>
                <a:moveTo>
                  <a:pt x="1" y="0"/>
                </a:moveTo>
              </a:path>
            </a:pathLst>
          </a:custGeom>
          <a:gradFill rotWithShape="0">
            <a:gsLst>
              <a:gs pos="0">
                <a:srgbClr val="0C2128"/>
              </a:gs>
              <a:gs pos="100000">
                <a:srgbClr val="216085"/>
              </a:gs>
            </a:gsLst>
            <a:lin ang="3420000" scaled="1"/>
          </a:gradFill>
          <a:ln w="12700" cap="flat">
            <a:noFill/>
            <a:miter lim="800000"/>
            <a:headEnd type="none" w="med" len="med"/>
            <a:tailEnd type="none" w="med" len="med"/>
          </a:ln>
        </p:spPr>
        <p:txBody>
          <a:bodyPr lIns="0" tIns="0" rIns="0" bIns="0"/>
          <a:lstStyle/>
          <a:p>
            <a:endParaRPr lang="en-US" dirty="0"/>
          </a:p>
        </p:txBody>
      </p:sp>
      <p:sp>
        <p:nvSpPr>
          <p:cNvPr id="38" name="Rectangle 7"/>
          <p:cNvSpPr>
            <a:spLocks/>
          </p:cNvSpPr>
          <p:nvPr/>
        </p:nvSpPr>
        <p:spPr bwMode="auto">
          <a:xfrm>
            <a:off x="4283076" y="1449064"/>
            <a:ext cx="327025" cy="309562"/>
          </a:xfrm>
          <a:prstGeom prst="rect">
            <a:avLst/>
          </a:prstGeom>
          <a:noFill/>
          <a:ln w="9525">
            <a:noFill/>
            <a:miter lim="800000"/>
            <a:headEnd/>
            <a:tailEnd/>
          </a:ln>
        </p:spPr>
        <p:txBody>
          <a:bodyPr lIns="38100" tIns="38100" rIns="36000" bIns="38100"/>
          <a:lstStyle/>
          <a:p>
            <a:r>
              <a:rPr lang="es-ES_tradnl" sz="1400" u="none" dirty="0" smtClean="0">
                <a:solidFill>
                  <a:srgbClr val="FFFFFF"/>
                </a:solidFill>
                <a:ea typeface="ＭＳ Ｐゴシック" charset="-128"/>
                <a:sym typeface="Telefonica Text Bold" charset="0"/>
              </a:rPr>
              <a:t>03</a:t>
            </a:r>
            <a:endParaRPr lang="es-ES_tradnl" sz="1400" u="none" dirty="0">
              <a:solidFill>
                <a:srgbClr val="FFFFFF"/>
              </a:solidFill>
              <a:ea typeface="ＭＳ Ｐゴシック" charset="-128"/>
              <a:sym typeface="Telefonica Text Bold" charset="0"/>
            </a:endParaRPr>
          </a:p>
        </p:txBody>
      </p:sp>
      <p:sp>
        <p:nvSpPr>
          <p:cNvPr id="39" name="Rectangle 9"/>
          <p:cNvSpPr>
            <a:spLocks/>
          </p:cNvSpPr>
          <p:nvPr/>
        </p:nvSpPr>
        <p:spPr bwMode="auto">
          <a:xfrm>
            <a:off x="4698997" y="1044250"/>
            <a:ext cx="3444903" cy="1357322"/>
          </a:xfrm>
          <a:prstGeom prst="rect">
            <a:avLst/>
          </a:prstGeom>
          <a:noFill/>
          <a:ln w="12700">
            <a:noFill/>
            <a:miter lim="800000"/>
            <a:headEnd/>
            <a:tailEnd/>
          </a:ln>
        </p:spPr>
        <p:txBody>
          <a:bodyPr lIns="0" tIns="0" rIns="40639" bIns="0" anchor="ctr"/>
          <a:lstStyle/>
          <a:p>
            <a:pPr marL="39688" algn="l">
              <a:lnSpc>
                <a:spcPct val="110000"/>
              </a:lnSpc>
            </a:pPr>
            <a:r>
              <a:rPr lang="es-ES_tradnl" sz="1500" b="1" dirty="0" smtClean="0">
                <a:solidFill>
                  <a:srgbClr val="11414F"/>
                </a:solidFill>
                <a:ea typeface="ＭＳ Ｐゴシック" charset="-128"/>
                <a:sym typeface="Arial Bold" charset="0"/>
              </a:rPr>
              <a:t>Análisis Situación Actual</a:t>
            </a:r>
            <a:endParaRPr lang="es-ES_tradnl" sz="1500" b="1" u="none" dirty="0">
              <a:solidFill>
                <a:srgbClr val="11414F"/>
              </a:solidFill>
              <a:ea typeface="ＭＳ Ｐゴシック" charset="-128"/>
              <a:sym typeface="Arial Bold" charset="0"/>
            </a:endParaRPr>
          </a:p>
          <a:p>
            <a:pPr marL="39688" algn="l">
              <a:lnSpc>
                <a:spcPct val="110000"/>
              </a:lnSpc>
              <a:buClr>
                <a:schemeClr val="tx2"/>
              </a:buClr>
              <a:buSzPct val="162000"/>
              <a:buFont typeface="Arial" pitchFamily="34" charset="0"/>
              <a:buChar char="•"/>
            </a:pPr>
            <a:r>
              <a:rPr lang="es-ES_tradnl" sz="1400" u="none" dirty="0" smtClean="0">
                <a:solidFill>
                  <a:schemeClr val="tx2"/>
                </a:solidFill>
                <a:ea typeface="ＭＳ Ｐゴシック" charset="-128"/>
                <a:sym typeface="Arial" pitchFamily="34" charset="0"/>
              </a:rPr>
              <a:t> Requisitos de Diseño</a:t>
            </a:r>
          </a:p>
          <a:p>
            <a:pPr marL="39688" algn="l">
              <a:lnSpc>
                <a:spcPct val="110000"/>
              </a:lnSpc>
              <a:buClr>
                <a:schemeClr val="tx2"/>
              </a:buClr>
              <a:buSzPct val="162000"/>
              <a:buFont typeface="Arial" pitchFamily="34" charset="0"/>
              <a:buChar char="•"/>
            </a:pPr>
            <a:r>
              <a:rPr lang="es-ES_tradnl" sz="1400" dirty="0" smtClean="0">
                <a:solidFill>
                  <a:schemeClr val="tx2"/>
                </a:solidFill>
                <a:ea typeface="ＭＳ Ｐゴシック" charset="-128"/>
                <a:sym typeface="Arial" pitchFamily="34" charset="0"/>
              </a:rPr>
              <a:t> Red Actual</a:t>
            </a:r>
          </a:p>
          <a:p>
            <a:pPr marL="39688" algn="l">
              <a:lnSpc>
                <a:spcPct val="110000"/>
              </a:lnSpc>
              <a:buClr>
                <a:schemeClr val="tx2"/>
              </a:buClr>
              <a:buSzPct val="162000"/>
              <a:buFont typeface="Arial" pitchFamily="34" charset="0"/>
              <a:buChar char="•"/>
            </a:pPr>
            <a:r>
              <a:rPr lang="es-ES_tradnl" sz="1400" u="none" dirty="0" smtClean="0">
                <a:solidFill>
                  <a:schemeClr val="tx2"/>
                </a:solidFill>
                <a:ea typeface="ＭＳ Ｐゴシック" charset="-128"/>
                <a:sym typeface="Arial" pitchFamily="34" charset="0"/>
              </a:rPr>
              <a:t> Diseño Lógico</a:t>
            </a:r>
          </a:p>
          <a:p>
            <a:pPr marL="39688" algn="l">
              <a:lnSpc>
                <a:spcPct val="110000"/>
              </a:lnSpc>
              <a:buClr>
                <a:schemeClr val="tx2"/>
              </a:buClr>
              <a:buSzPct val="162000"/>
              <a:buFont typeface="Arial" pitchFamily="34" charset="0"/>
              <a:buChar char="•"/>
            </a:pPr>
            <a:r>
              <a:rPr lang="es-ES_tradnl" sz="1400" dirty="0" smtClean="0">
                <a:solidFill>
                  <a:schemeClr val="tx2"/>
                </a:solidFill>
                <a:ea typeface="ＭＳ Ｐゴシック" charset="-128"/>
                <a:sym typeface="Arial" pitchFamily="34" charset="0"/>
              </a:rPr>
              <a:t> Diagrama Físico</a:t>
            </a:r>
          </a:p>
        </p:txBody>
      </p:sp>
      <p:sp>
        <p:nvSpPr>
          <p:cNvPr id="40" name="Freeform 10"/>
          <p:cNvSpPr>
            <a:spLocks/>
          </p:cNvSpPr>
          <p:nvPr/>
        </p:nvSpPr>
        <p:spPr bwMode="auto">
          <a:xfrm>
            <a:off x="4313235" y="2705099"/>
            <a:ext cx="333375" cy="581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 y="0"/>
                </a:moveTo>
                <a:lnTo>
                  <a:pt x="18309" y="0"/>
                </a:lnTo>
                <a:lnTo>
                  <a:pt x="18309" y="2715"/>
                </a:lnTo>
                <a:lnTo>
                  <a:pt x="21600" y="5193"/>
                </a:lnTo>
                <a:lnTo>
                  <a:pt x="18103" y="7672"/>
                </a:lnTo>
                <a:lnTo>
                  <a:pt x="18103" y="21600"/>
                </a:lnTo>
                <a:lnTo>
                  <a:pt x="0" y="21600"/>
                </a:lnTo>
                <a:lnTo>
                  <a:pt x="1" y="0"/>
                </a:lnTo>
                <a:close/>
                <a:moveTo>
                  <a:pt x="1" y="0"/>
                </a:moveTo>
              </a:path>
            </a:pathLst>
          </a:custGeom>
          <a:gradFill rotWithShape="0">
            <a:gsLst>
              <a:gs pos="0">
                <a:srgbClr val="0C2128"/>
              </a:gs>
              <a:gs pos="100000">
                <a:srgbClr val="216085"/>
              </a:gs>
            </a:gsLst>
            <a:lin ang="3420000" scaled="1"/>
          </a:gradFill>
          <a:ln w="12700" cap="flat">
            <a:noFill/>
            <a:miter lim="800000"/>
            <a:headEnd type="none" w="med" len="med"/>
            <a:tailEnd type="none" w="med" len="med"/>
          </a:ln>
        </p:spPr>
        <p:txBody>
          <a:bodyPr lIns="0" tIns="0" rIns="0" bIns="0"/>
          <a:lstStyle/>
          <a:p>
            <a:endParaRPr lang="en-US" dirty="0"/>
          </a:p>
        </p:txBody>
      </p:sp>
      <p:sp>
        <p:nvSpPr>
          <p:cNvPr id="41" name="Rectangle 7"/>
          <p:cNvSpPr>
            <a:spLocks/>
          </p:cNvSpPr>
          <p:nvPr/>
        </p:nvSpPr>
        <p:spPr bwMode="auto">
          <a:xfrm>
            <a:off x="4286248" y="2967037"/>
            <a:ext cx="327025" cy="309562"/>
          </a:xfrm>
          <a:prstGeom prst="rect">
            <a:avLst/>
          </a:prstGeom>
          <a:noFill/>
          <a:ln w="9525">
            <a:noFill/>
            <a:miter lim="800000"/>
            <a:headEnd/>
            <a:tailEnd/>
          </a:ln>
        </p:spPr>
        <p:txBody>
          <a:bodyPr lIns="38100" tIns="38100" rIns="36000" bIns="38100"/>
          <a:lstStyle/>
          <a:p>
            <a:r>
              <a:rPr lang="es-ES_tradnl" sz="1400" u="none" dirty="0" smtClean="0">
                <a:solidFill>
                  <a:srgbClr val="FFFFFF"/>
                </a:solidFill>
                <a:ea typeface="ＭＳ Ｐゴシック" charset="-128"/>
                <a:sym typeface="Telefonica Text Bold" charset="0"/>
              </a:rPr>
              <a:t>04</a:t>
            </a:r>
            <a:endParaRPr lang="es-ES_tradnl" sz="1400" u="none" dirty="0">
              <a:solidFill>
                <a:srgbClr val="FFFFFF"/>
              </a:solidFill>
              <a:ea typeface="ＭＳ Ｐゴシック" charset="-128"/>
              <a:sym typeface="Telefonica Text Bold" charset="0"/>
            </a:endParaRPr>
          </a:p>
        </p:txBody>
      </p:sp>
      <p:sp>
        <p:nvSpPr>
          <p:cNvPr id="42" name="Rectangle 9"/>
          <p:cNvSpPr>
            <a:spLocks/>
          </p:cNvSpPr>
          <p:nvPr/>
        </p:nvSpPr>
        <p:spPr bwMode="auto">
          <a:xfrm>
            <a:off x="4719564" y="2684304"/>
            <a:ext cx="3857652" cy="1203639"/>
          </a:xfrm>
          <a:prstGeom prst="rect">
            <a:avLst/>
          </a:prstGeom>
          <a:noFill/>
          <a:ln w="12700">
            <a:noFill/>
            <a:miter lim="800000"/>
            <a:headEnd/>
            <a:tailEnd/>
          </a:ln>
        </p:spPr>
        <p:txBody>
          <a:bodyPr lIns="0" tIns="0" rIns="40639" bIns="0" anchor="ctr"/>
          <a:lstStyle/>
          <a:p>
            <a:r>
              <a:rPr lang="es-ES" sz="1500" b="1" dirty="0" smtClean="0">
                <a:solidFill>
                  <a:srgbClr val="11414F"/>
                </a:solidFill>
                <a:ea typeface="ＭＳ Ｐゴシック" charset="-128"/>
                <a:sym typeface="Arial Bold" charset="0"/>
              </a:rPr>
              <a:t>Situación Propuesta</a:t>
            </a:r>
          </a:p>
          <a:p>
            <a:endParaRPr lang="es-ES_tradnl" sz="1500" b="1" dirty="0">
              <a:solidFill>
                <a:srgbClr val="11414F"/>
              </a:solidFill>
              <a:ea typeface="ＭＳ Ｐゴシック" charset="-128"/>
              <a:sym typeface="Telefonica Text" pitchFamily="2" charset="0"/>
            </a:endParaRPr>
          </a:p>
          <a:p>
            <a:pPr marL="39688">
              <a:lnSpc>
                <a:spcPct val="110000"/>
              </a:lnSpc>
              <a:buClr>
                <a:schemeClr val="tx2"/>
              </a:buClr>
              <a:buSzPct val="162000"/>
              <a:buFont typeface="Arial" pitchFamily="34" charset="0"/>
              <a:buChar char="•"/>
            </a:pPr>
            <a:r>
              <a:rPr lang="es-ES_tradnl" sz="1400" u="none" dirty="0" smtClean="0">
                <a:solidFill>
                  <a:schemeClr val="tx2"/>
                </a:solidFill>
                <a:ea typeface="ＭＳ Ｐゴシック" charset="-128"/>
                <a:sym typeface="Arial" pitchFamily="34" charset="0"/>
              </a:rPr>
              <a:t> </a:t>
            </a:r>
            <a:r>
              <a:rPr lang="es-EC" sz="1400" dirty="0" smtClean="0"/>
              <a:t>Red Propuesta</a:t>
            </a:r>
          </a:p>
          <a:p>
            <a:pPr marL="39688">
              <a:lnSpc>
                <a:spcPct val="110000"/>
              </a:lnSpc>
              <a:buClr>
                <a:schemeClr val="tx2"/>
              </a:buClr>
              <a:buSzPct val="162000"/>
              <a:buFont typeface="Arial" pitchFamily="34" charset="0"/>
              <a:buChar char="•"/>
            </a:pPr>
            <a:r>
              <a:rPr lang="es-EC" sz="1400" u="none" dirty="0" smtClean="0">
                <a:solidFill>
                  <a:schemeClr val="tx2"/>
                </a:solidFill>
                <a:ea typeface="ＭＳ Ｐゴシック" charset="-128"/>
                <a:sym typeface="Arial" pitchFamily="34" charset="0"/>
              </a:rPr>
              <a:t> Diagrama Lógico</a:t>
            </a:r>
          </a:p>
        </p:txBody>
      </p:sp>
      <p:sp>
        <p:nvSpPr>
          <p:cNvPr id="43" name="Freeform 10"/>
          <p:cNvSpPr>
            <a:spLocks/>
          </p:cNvSpPr>
          <p:nvPr/>
        </p:nvSpPr>
        <p:spPr bwMode="auto">
          <a:xfrm>
            <a:off x="4365622" y="4509450"/>
            <a:ext cx="333375" cy="581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 y="0"/>
                </a:moveTo>
                <a:lnTo>
                  <a:pt x="18309" y="0"/>
                </a:lnTo>
                <a:lnTo>
                  <a:pt x="18309" y="2715"/>
                </a:lnTo>
                <a:lnTo>
                  <a:pt x="21600" y="5193"/>
                </a:lnTo>
                <a:lnTo>
                  <a:pt x="18103" y="7672"/>
                </a:lnTo>
                <a:lnTo>
                  <a:pt x="18103" y="21600"/>
                </a:lnTo>
                <a:lnTo>
                  <a:pt x="0" y="21600"/>
                </a:lnTo>
                <a:lnTo>
                  <a:pt x="1" y="0"/>
                </a:lnTo>
                <a:close/>
                <a:moveTo>
                  <a:pt x="1" y="0"/>
                </a:moveTo>
              </a:path>
            </a:pathLst>
          </a:custGeom>
          <a:gradFill rotWithShape="0">
            <a:gsLst>
              <a:gs pos="0">
                <a:srgbClr val="0C2128"/>
              </a:gs>
              <a:gs pos="100000">
                <a:srgbClr val="216085"/>
              </a:gs>
            </a:gsLst>
            <a:lin ang="3420000" scaled="1"/>
          </a:gradFill>
          <a:ln w="12700" cap="flat">
            <a:noFill/>
            <a:miter lim="800000"/>
            <a:headEnd type="none" w="med" len="med"/>
            <a:tailEnd type="none" w="med" len="med"/>
          </a:ln>
        </p:spPr>
        <p:txBody>
          <a:bodyPr lIns="0" tIns="0" rIns="0" bIns="0"/>
          <a:lstStyle/>
          <a:p>
            <a:endParaRPr lang="en-US" dirty="0"/>
          </a:p>
        </p:txBody>
      </p:sp>
      <p:sp>
        <p:nvSpPr>
          <p:cNvPr id="44" name="Rectangle 7"/>
          <p:cNvSpPr>
            <a:spLocks/>
          </p:cNvSpPr>
          <p:nvPr/>
        </p:nvSpPr>
        <p:spPr bwMode="auto">
          <a:xfrm>
            <a:off x="4355976" y="4725144"/>
            <a:ext cx="327025" cy="309562"/>
          </a:xfrm>
          <a:prstGeom prst="rect">
            <a:avLst/>
          </a:prstGeom>
          <a:noFill/>
          <a:ln w="9525">
            <a:noFill/>
            <a:miter lim="800000"/>
            <a:headEnd/>
            <a:tailEnd/>
          </a:ln>
        </p:spPr>
        <p:txBody>
          <a:bodyPr lIns="38100" tIns="38100" rIns="36000" bIns="38100"/>
          <a:lstStyle/>
          <a:p>
            <a:r>
              <a:rPr lang="es-ES_tradnl" sz="1400" u="none" dirty="0" smtClean="0">
                <a:solidFill>
                  <a:srgbClr val="FFFFFF"/>
                </a:solidFill>
                <a:ea typeface="ＭＳ Ｐゴシック" charset="-128"/>
                <a:sym typeface="Telefonica Text Bold" charset="0"/>
              </a:rPr>
              <a:t>05</a:t>
            </a:r>
            <a:endParaRPr lang="es-ES_tradnl" sz="1400" u="none" dirty="0">
              <a:solidFill>
                <a:srgbClr val="FFFFFF"/>
              </a:solidFill>
              <a:ea typeface="ＭＳ Ｐゴシック" charset="-128"/>
              <a:sym typeface="Telefonica Text Bold" charset="0"/>
            </a:endParaRPr>
          </a:p>
        </p:txBody>
      </p:sp>
      <p:sp>
        <p:nvSpPr>
          <p:cNvPr id="46" name="Rectangle 9"/>
          <p:cNvSpPr>
            <a:spLocks/>
          </p:cNvSpPr>
          <p:nvPr/>
        </p:nvSpPr>
        <p:spPr bwMode="auto">
          <a:xfrm>
            <a:off x="4788024" y="4437112"/>
            <a:ext cx="3444903" cy="714380"/>
          </a:xfrm>
          <a:prstGeom prst="rect">
            <a:avLst/>
          </a:prstGeom>
          <a:noFill/>
          <a:ln w="12700">
            <a:noFill/>
            <a:miter lim="800000"/>
            <a:headEnd/>
            <a:tailEnd/>
          </a:ln>
        </p:spPr>
        <p:txBody>
          <a:bodyPr lIns="0" tIns="0" rIns="40639" bIns="0" anchor="ctr"/>
          <a:lstStyle/>
          <a:p>
            <a:pPr marL="39688" algn="l">
              <a:lnSpc>
                <a:spcPct val="110000"/>
              </a:lnSpc>
            </a:pPr>
            <a:r>
              <a:rPr lang="es-ES_tradnl" sz="1500" b="1" dirty="0" smtClean="0">
                <a:solidFill>
                  <a:srgbClr val="11414F"/>
                </a:solidFill>
                <a:ea typeface="ＭＳ Ｐゴシック" charset="-128"/>
                <a:sym typeface="Arial Bold" charset="0"/>
              </a:rPr>
              <a:t>Conclusiones y Recomendaciones</a:t>
            </a:r>
            <a:endParaRPr lang="es-ES_tradnl" sz="1500" b="1" u="none" dirty="0">
              <a:solidFill>
                <a:srgbClr val="11414F"/>
              </a:solidFill>
              <a:ea typeface="ＭＳ Ｐゴシック" charset="-128"/>
              <a:sym typeface="Arial Bold" charset="0"/>
            </a:endParaRPr>
          </a:p>
          <a:p>
            <a:pPr marL="39688" algn="l">
              <a:lnSpc>
                <a:spcPct val="110000"/>
              </a:lnSpc>
              <a:buClr>
                <a:schemeClr val="tx2"/>
              </a:buClr>
              <a:buSzPct val="162000"/>
              <a:buFont typeface="Arial" pitchFamily="34" charset="0"/>
              <a:buChar char="•"/>
            </a:pPr>
            <a:r>
              <a:rPr lang="es-ES_tradnl" sz="1400" u="none" dirty="0" smtClean="0">
                <a:solidFill>
                  <a:schemeClr val="tx2"/>
                </a:solidFill>
                <a:ea typeface="ＭＳ Ｐゴシック" charset="-128"/>
                <a:sym typeface="Arial" pitchFamily="34" charset="0"/>
              </a:rPr>
              <a:t> Conclusiones</a:t>
            </a:r>
          </a:p>
          <a:p>
            <a:pPr marL="39688" algn="l">
              <a:lnSpc>
                <a:spcPct val="110000"/>
              </a:lnSpc>
              <a:buClr>
                <a:schemeClr val="tx2"/>
              </a:buClr>
              <a:buSzPct val="162000"/>
              <a:buFont typeface="Arial" pitchFamily="34" charset="0"/>
              <a:buChar char="•"/>
            </a:pPr>
            <a:r>
              <a:rPr lang="es-ES_tradnl" sz="1400" dirty="0" smtClean="0">
                <a:solidFill>
                  <a:schemeClr val="tx2"/>
                </a:solidFill>
                <a:ea typeface="ＭＳ Ｐゴシック" charset="-128"/>
                <a:sym typeface="Arial" pitchFamily="34" charset="0"/>
              </a:rPr>
              <a:t> Recomendaciones</a:t>
            </a:r>
          </a:p>
        </p:txBody>
      </p:sp>
    </p:spTree>
    <p:extLst>
      <p:ext uri="{BB962C8B-B14F-4D97-AF65-F5344CB8AC3E}">
        <p14:creationId xmlns:p14="http://schemas.microsoft.com/office/powerpoint/2010/main" val="3691079588"/>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915</TotalTime>
  <Words>1968</Words>
  <Application>Microsoft Office PowerPoint</Application>
  <PresentationFormat>Presentación en pantalla (4:3)</PresentationFormat>
  <Paragraphs>946</Paragraphs>
  <Slides>47</Slides>
  <Notes>10</Notes>
  <HiddenSlides>6</HiddenSlides>
  <MMClips>0</MMClips>
  <ScaleCrop>false</ScaleCrop>
  <HeadingPairs>
    <vt:vector size="8" baseType="variant">
      <vt:variant>
        <vt:lpstr>Fuentes usadas</vt:lpstr>
      </vt:variant>
      <vt:variant>
        <vt:i4>13</vt:i4>
      </vt:variant>
      <vt:variant>
        <vt:lpstr>Tema</vt:lpstr>
      </vt:variant>
      <vt:variant>
        <vt:i4>1</vt:i4>
      </vt:variant>
      <vt:variant>
        <vt:lpstr>Servidores OLE incrustados</vt:lpstr>
      </vt:variant>
      <vt:variant>
        <vt:i4>2</vt:i4>
      </vt:variant>
      <vt:variant>
        <vt:lpstr>Títulos de diapositiva</vt:lpstr>
      </vt:variant>
      <vt:variant>
        <vt:i4>47</vt:i4>
      </vt:variant>
    </vt:vector>
  </HeadingPairs>
  <TitlesOfParts>
    <vt:vector size="63" baseType="lpstr">
      <vt:lpstr>ＭＳ Ｐゴシック</vt:lpstr>
      <vt:lpstr>Arial</vt:lpstr>
      <vt:lpstr>Arial Bold</vt:lpstr>
      <vt:lpstr>Calibri</vt:lpstr>
      <vt:lpstr>Lucida Sans Unicode</vt:lpstr>
      <vt:lpstr>Telefonica Headline Light</vt:lpstr>
      <vt:lpstr>Telefonica Text</vt:lpstr>
      <vt:lpstr>Telefonica Text Bold</vt:lpstr>
      <vt:lpstr>Times New Roman</vt:lpstr>
      <vt:lpstr>Verdana</vt:lpstr>
      <vt:lpstr>Wingdings</vt:lpstr>
      <vt:lpstr>Wingdings 2</vt:lpstr>
      <vt:lpstr>Wingdings 3</vt:lpstr>
      <vt:lpstr>Concourse</vt:lpstr>
      <vt:lpstr>Dibujo de Microsoft Visio</vt:lpstr>
      <vt:lpstr>Visio</vt:lpstr>
      <vt:lpstr>Estudio para la implementación de redes dinámicas aplicadas en la red de datos de PETROECUADOR, caso de estudio en el edificio ALPALLANA</vt:lpstr>
      <vt:lpstr>Presentación de PowerPoint</vt:lpstr>
      <vt:lpstr>Presentación de PowerPoint</vt:lpstr>
      <vt:lpstr>Definición</vt:lpstr>
      <vt:lpstr>Planteamiento del Problema</vt:lpstr>
      <vt:lpstr>Justificación e Importancia</vt:lpstr>
      <vt:lpstr>Objetivos</vt:lpstr>
      <vt:lpstr>Alcance</vt:lpstr>
      <vt:lpstr>Presentación de PowerPoint</vt:lpstr>
      <vt:lpstr>Presentación de PowerPoint</vt:lpstr>
      <vt:lpstr>Conmutador</vt:lpstr>
      <vt:lpstr>VLAN’s</vt:lpstr>
      <vt:lpstr>DVLAN (VLAN’s Dinámicas)</vt:lpstr>
      <vt:lpstr>Características de los Equipos para las DVLAN</vt:lpstr>
      <vt:lpstr>Funcionamiento Técnico</vt:lpstr>
      <vt:lpstr>Red Inalámbrica</vt:lpstr>
      <vt:lpstr>Redes Inalámbricas</vt:lpstr>
      <vt:lpstr>Ventajas y Desventajas</vt:lpstr>
      <vt:lpstr>Access Point</vt:lpstr>
      <vt:lpstr>Control Inalámbrico</vt:lpstr>
      <vt:lpstr>Presentación de PowerPoint</vt:lpstr>
      <vt:lpstr>Presentación de PowerPoint</vt:lpstr>
      <vt:lpstr>Requisitos de Diseño</vt:lpstr>
      <vt:lpstr>Red Actual</vt:lpstr>
      <vt:lpstr>Diseño Lógico</vt:lpstr>
      <vt:lpstr>Diseño Lógico</vt:lpstr>
      <vt:lpstr>Diagrama Físico Situación Actual</vt:lpstr>
      <vt:lpstr>Diagrama Físico Situación Actual</vt:lpstr>
      <vt:lpstr>DESCRIPCIÓN FÍSICA DE LA RED</vt:lpstr>
      <vt:lpstr>Resultados de las Encuestas</vt:lpstr>
      <vt:lpstr>Presentación de PowerPoint</vt:lpstr>
      <vt:lpstr>Presentación de PowerPoint</vt:lpstr>
      <vt:lpstr>Red Propuesta</vt:lpstr>
      <vt:lpstr>Diagrama Lógico</vt:lpstr>
      <vt:lpstr>Diagrama Físico</vt:lpstr>
      <vt:lpstr>Diagrama Físico </vt:lpstr>
      <vt:lpstr>DIRECCIONAMIENTO IP</vt:lpstr>
      <vt:lpstr>Especificaciones Requeridas</vt:lpstr>
      <vt:lpstr>Análisis Económico</vt:lpstr>
      <vt:lpstr>Análisis Económico</vt:lpstr>
      <vt:lpstr>Análisis Económico</vt:lpstr>
      <vt:lpstr>Análisis Económico</vt:lpstr>
      <vt:lpstr>Presentación de PowerPoint</vt:lpstr>
      <vt:lpstr>Presentación de PowerPoint</vt:lpstr>
      <vt:lpstr>Conclusiones</vt:lpstr>
      <vt:lpstr>Conclusiones</vt:lpstr>
      <vt:lpstr>Recomendaciones</vt:lpstr>
    </vt:vector>
  </TitlesOfParts>
  <Company>OTECEL 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para la implementación de redes dinámicas aplicadas en la red de datos de PETROECUADOR, caso de estudio en el edificio ALPALLANA</dc:title>
  <dc:creator>NA183088</dc:creator>
  <cp:lastModifiedBy>Implementacion</cp:lastModifiedBy>
  <cp:revision>206</cp:revision>
  <dcterms:created xsi:type="dcterms:W3CDTF">2012-07-09T13:44:19Z</dcterms:created>
  <dcterms:modified xsi:type="dcterms:W3CDTF">2015-06-24T16:26:22Z</dcterms:modified>
</cp:coreProperties>
</file>