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64" r:id="rId3"/>
    <p:sldId id="257" r:id="rId4"/>
    <p:sldId id="259" r:id="rId5"/>
    <p:sldId id="265" r:id="rId6"/>
    <p:sldId id="260" r:id="rId7"/>
    <p:sldId id="261" r:id="rId8"/>
    <p:sldId id="262"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showGuides="1">
      <p:cViewPr varScale="1">
        <p:scale>
          <a:sx n="41" d="100"/>
          <a:sy n="41" d="100"/>
        </p:scale>
        <p:origin x="-660" y="-108"/>
      </p:cViewPr>
      <p:guideLst>
        <p:guide orient="horz" pos="2160"/>
        <p:guide pos="2880"/>
      </p:guideLst>
    </p:cSldViewPr>
  </p:slideViewPr>
  <p:outlineViewPr>
    <p:cViewPr>
      <p:scale>
        <a:sx n="33" d="100"/>
        <a:sy n="33" d="100"/>
      </p:scale>
      <p:origin x="36" y="1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C903A8B7-A0B2-4315-88D9-693D1F0D44AE}" type="datetimeFigureOut">
              <a:rPr lang="es-EC" smtClean="0"/>
              <a:t>17/06/2015</a:t>
            </a:fld>
            <a:endParaRPr lang="es-EC"/>
          </a:p>
        </p:txBody>
      </p:sp>
      <p:sp>
        <p:nvSpPr>
          <p:cNvPr id="8" name="Slide Number Placeholder 7"/>
          <p:cNvSpPr>
            <a:spLocks noGrp="1"/>
          </p:cNvSpPr>
          <p:nvPr>
            <p:ph type="sldNum" sz="quarter" idx="11"/>
          </p:nvPr>
        </p:nvSpPr>
        <p:spPr/>
        <p:txBody>
          <a:bodyPr/>
          <a:lstStyle/>
          <a:p>
            <a:fld id="{15187552-0387-44E0-A0D0-C5C80871EBD9}"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903A8B7-A0B2-4315-88D9-693D1F0D44AE}" type="datetimeFigureOut">
              <a:rPr lang="es-EC" smtClean="0"/>
              <a:t>17/06/2015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903A8B7-A0B2-4315-88D9-693D1F0D44AE}" type="datetimeFigureOut">
              <a:rPr lang="es-EC" smtClean="0"/>
              <a:t>17/06/2015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C903A8B7-A0B2-4315-88D9-693D1F0D44AE}" type="datetimeFigureOut">
              <a:rPr lang="es-EC" smtClean="0"/>
              <a:t>17/06/2015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03A8B7-A0B2-4315-88D9-693D1F0D44AE}" type="datetimeFigureOut">
              <a:rPr lang="es-EC" smtClean="0"/>
              <a:t>17/06/2015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5187552-0387-44E0-A0D0-C5C80871EBD9}"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C903A8B7-A0B2-4315-88D9-693D1F0D44AE}" type="datetimeFigureOut">
              <a:rPr lang="es-EC" smtClean="0"/>
              <a:t>17/06/2015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5187552-0387-44E0-A0D0-C5C80871EBD9}"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903A8B7-A0B2-4315-88D9-693D1F0D44AE}" type="datetimeFigureOut">
              <a:rPr lang="es-EC" smtClean="0"/>
              <a:t>17/06/2015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5187552-0387-44E0-A0D0-C5C80871EBD9}"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903A8B7-A0B2-4315-88D9-693D1F0D44AE}" type="datetimeFigureOut">
              <a:rPr lang="es-EC" smtClean="0"/>
              <a:t>17/06/2015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3A8B7-A0B2-4315-88D9-693D1F0D44AE}" type="datetimeFigureOut">
              <a:rPr lang="es-EC" smtClean="0"/>
              <a:t>17/06/2015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03A8B7-A0B2-4315-88D9-693D1F0D44AE}" type="datetimeFigureOut">
              <a:rPr lang="es-EC" smtClean="0"/>
              <a:t>17/06/2015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03A8B7-A0B2-4315-88D9-693D1F0D44AE}" type="datetimeFigureOut">
              <a:rPr lang="es-EC" smtClean="0"/>
              <a:t>17/06/2015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5187552-0387-44E0-A0D0-C5C80871EBD9}" type="slidenum">
              <a:rPr lang="es-EC" smtClean="0"/>
              <a:t>‹Nº›</a:t>
            </a:fld>
            <a:endParaRPr lang="es-EC"/>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903A8B7-A0B2-4315-88D9-693D1F0D44AE}" type="datetimeFigureOut">
              <a:rPr lang="es-EC" smtClean="0"/>
              <a:t>17/06/2015</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5187552-0387-44E0-A0D0-C5C80871EBD9}"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ESPE LOGO nuevo.jpg"/>
          <p:cNvPicPr>
            <a:picLocks noChangeAspect="1"/>
          </p:cNvPicPr>
          <p:nvPr/>
        </p:nvPicPr>
        <p:blipFill>
          <a:blip r:embed="rId2">
            <a:extLst>
              <a:ext uri="{28A0092B-C50C-407E-A947-70E740481C1C}">
                <a14:useLocalDpi xmlns:a14="http://schemas.microsoft.com/office/drawing/2010/main" val="0"/>
              </a:ext>
            </a:extLst>
          </a:blip>
          <a:srcRect b="17390"/>
          <a:stretch>
            <a:fillRect/>
          </a:stretch>
        </p:blipFill>
        <p:spPr bwMode="auto">
          <a:xfrm>
            <a:off x="899592" y="357188"/>
            <a:ext cx="7429500" cy="1643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p:cNvSpPr txBox="1">
            <a:spLocks/>
          </p:cNvSpPr>
          <p:nvPr/>
        </p:nvSpPr>
        <p:spPr>
          <a:xfrm>
            <a:off x="114300" y="2204864"/>
            <a:ext cx="8915400" cy="435768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Wingdings 2" pitchFamily="18" charset="2"/>
              <a:buNone/>
            </a:pPr>
            <a:r>
              <a:rPr lang="es-EC" altLang="es-EC" sz="1600" b="1" dirty="0" smtClean="0">
                <a:solidFill>
                  <a:schemeClr val="tx1"/>
                </a:solidFill>
                <a:latin typeface="Arial" charset="0"/>
                <a:cs typeface="Arial" charset="0"/>
              </a:rPr>
              <a:t>DEPARTAMENTO DE CIENCIAS ECONÓMICAS, </a:t>
            </a:r>
          </a:p>
          <a:p>
            <a:pPr>
              <a:buFont typeface="Wingdings 2" pitchFamily="18" charset="2"/>
              <a:buNone/>
            </a:pPr>
            <a:r>
              <a:rPr lang="es-EC" altLang="es-EC" sz="1600" b="1" dirty="0" smtClean="0">
                <a:solidFill>
                  <a:schemeClr val="tx1"/>
                </a:solidFill>
                <a:latin typeface="Arial" charset="0"/>
                <a:cs typeface="Arial" charset="0"/>
              </a:rPr>
              <a:t>ADMINISTRATIVAS Y DE COMERCIO </a:t>
            </a:r>
          </a:p>
          <a:p>
            <a:pPr>
              <a:buFont typeface="Wingdings 2" pitchFamily="18" charset="2"/>
              <a:buNone/>
            </a:pPr>
            <a:endParaRPr lang="es-EC" altLang="es-EC" sz="1200" b="1" dirty="0" smtClean="0">
              <a:solidFill>
                <a:schemeClr val="tx1"/>
              </a:solidFill>
              <a:latin typeface="Arial" charset="0"/>
              <a:cs typeface="Arial" charset="0"/>
            </a:endParaRPr>
          </a:p>
          <a:p>
            <a:pPr>
              <a:buFont typeface="Wingdings 2" pitchFamily="18" charset="2"/>
              <a:buNone/>
            </a:pPr>
            <a:r>
              <a:rPr lang="es-EC" altLang="es-EC" sz="1600" b="1" dirty="0" smtClean="0">
                <a:solidFill>
                  <a:schemeClr val="tx1"/>
                </a:solidFill>
                <a:latin typeface="Arial" charset="0"/>
                <a:cs typeface="Arial" charset="0"/>
              </a:rPr>
              <a:t>CARRERA DE INGENIERIA COMERCIAL</a:t>
            </a:r>
          </a:p>
          <a:p>
            <a:pPr>
              <a:buFont typeface="Wingdings 2" pitchFamily="18" charset="2"/>
              <a:buNone/>
            </a:pPr>
            <a:endParaRPr lang="es-EC" altLang="es-EC" sz="1400" b="1" dirty="0" smtClean="0">
              <a:solidFill>
                <a:schemeClr val="tx1"/>
              </a:solidFill>
              <a:latin typeface="Arial" charset="0"/>
              <a:cs typeface="Arial" charset="0"/>
            </a:endParaRPr>
          </a:p>
          <a:p>
            <a:pPr>
              <a:buFont typeface="Wingdings 2" pitchFamily="18" charset="2"/>
              <a:buNone/>
            </a:pPr>
            <a:r>
              <a:rPr lang="es-EC" altLang="es-EC" sz="1400" b="1" dirty="0" smtClean="0">
                <a:solidFill>
                  <a:schemeClr val="tx1"/>
                </a:solidFill>
                <a:latin typeface="Arial" charset="0"/>
                <a:cs typeface="Arial" charset="0"/>
              </a:rPr>
              <a:t>TESIS DE GRADO PREVIO A LA OBTENCIÓN DEL TÍTULO DE:</a:t>
            </a:r>
          </a:p>
          <a:p>
            <a:pPr>
              <a:buFont typeface="Wingdings 2" pitchFamily="18" charset="2"/>
              <a:buNone/>
            </a:pPr>
            <a:r>
              <a:rPr lang="es-EC" altLang="es-EC" sz="1400" b="1" dirty="0" smtClean="0">
                <a:solidFill>
                  <a:schemeClr val="tx1"/>
                </a:solidFill>
                <a:latin typeface="Arial" charset="0"/>
                <a:cs typeface="Arial" charset="0"/>
              </a:rPr>
              <a:t> INGENIERA COMERCIAL</a:t>
            </a:r>
          </a:p>
          <a:p>
            <a:pPr>
              <a:buFont typeface="Wingdings 2" pitchFamily="18" charset="2"/>
              <a:buNone/>
            </a:pPr>
            <a:endParaRPr lang="es-EC" altLang="es-EC" sz="1400" b="1" dirty="0" smtClean="0">
              <a:solidFill>
                <a:schemeClr val="tx1"/>
              </a:solidFill>
              <a:latin typeface="Arial" charset="0"/>
              <a:cs typeface="Arial" charset="0"/>
            </a:endParaRPr>
          </a:p>
          <a:p>
            <a:r>
              <a:rPr lang="es-ES" altLang="es-EC" sz="1400" b="1" dirty="0" smtClean="0">
                <a:solidFill>
                  <a:schemeClr val="tx1"/>
                </a:solidFill>
                <a:latin typeface="Arial" charset="0"/>
                <a:cs typeface="Arial" charset="0"/>
              </a:rPr>
              <a:t>  </a:t>
            </a:r>
            <a:r>
              <a:rPr lang="es-EC" altLang="es-EC" sz="1500" b="1" dirty="0" smtClean="0">
                <a:solidFill>
                  <a:schemeClr val="tx1"/>
                </a:solidFill>
                <a:latin typeface="Arial" charset="0"/>
                <a:cs typeface="Arial" charset="0"/>
              </a:rPr>
              <a:t> “</a:t>
            </a:r>
            <a:r>
              <a:rPr lang="es-EC" sz="1600" b="1" dirty="0">
                <a:solidFill>
                  <a:schemeClr val="tx1"/>
                </a:solidFill>
              </a:rPr>
              <a:t>ESTUDIO DE FACTIBILIDAD PARA LA IMPLEMENTACIÓN DEL SISTEMA MONETARIO VIRTUAL BITCOIN EN EL VALLE DE CUMBAYÁ</a:t>
            </a:r>
            <a:r>
              <a:rPr lang="es-EC" altLang="es-EC" sz="1500" b="1" i="1" dirty="0" smtClean="0">
                <a:solidFill>
                  <a:schemeClr val="tx1"/>
                </a:solidFill>
                <a:latin typeface="Arial" charset="0"/>
                <a:cs typeface="Arial" charset="0"/>
              </a:rPr>
              <a:t>” </a:t>
            </a:r>
            <a:endParaRPr lang="es-PE" altLang="es-EC" sz="1500" b="1" i="1" dirty="0" smtClean="0">
              <a:solidFill>
                <a:schemeClr val="tx1"/>
              </a:solidFill>
              <a:latin typeface="Arial" charset="0"/>
              <a:cs typeface="Arial" charset="0"/>
            </a:endParaRPr>
          </a:p>
          <a:p>
            <a:pPr>
              <a:buFont typeface="Wingdings 2" pitchFamily="18" charset="2"/>
              <a:buNone/>
            </a:pPr>
            <a:endParaRPr lang="es-ES" altLang="es-EC" sz="1400" b="1" dirty="0" smtClean="0">
              <a:solidFill>
                <a:schemeClr val="tx1"/>
              </a:solidFill>
              <a:latin typeface="Arial" charset="0"/>
              <a:cs typeface="Arial" charset="0"/>
            </a:endParaRPr>
          </a:p>
          <a:p>
            <a:pPr>
              <a:buFont typeface="Wingdings 2" pitchFamily="18" charset="2"/>
              <a:buNone/>
            </a:pPr>
            <a:r>
              <a:rPr lang="es-ES" altLang="es-EC" sz="1400" b="1" dirty="0" smtClean="0">
                <a:solidFill>
                  <a:schemeClr val="tx1"/>
                </a:solidFill>
                <a:latin typeface="Arial" charset="0"/>
                <a:cs typeface="Arial" charset="0"/>
              </a:rPr>
              <a:t>AUTOR: LENIN FABRICIO MORENO </a:t>
            </a:r>
            <a:r>
              <a:rPr lang="es-ES" altLang="es-EC" sz="1400" b="1" dirty="0" err="1" smtClean="0">
                <a:solidFill>
                  <a:schemeClr val="tx1"/>
                </a:solidFill>
                <a:latin typeface="Arial" charset="0"/>
                <a:cs typeface="Arial" charset="0"/>
              </a:rPr>
              <a:t>MORENO</a:t>
            </a:r>
            <a:endParaRPr lang="es-PE" altLang="es-EC" sz="1400" b="1" dirty="0" smtClean="0">
              <a:solidFill>
                <a:schemeClr val="tx1"/>
              </a:solidFill>
              <a:latin typeface="Arial" charset="0"/>
              <a:cs typeface="Arial" charset="0"/>
            </a:endParaRPr>
          </a:p>
          <a:p>
            <a:pPr>
              <a:buFont typeface="Wingdings 2" pitchFamily="18" charset="2"/>
              <a:buNone/>
            </a:pPr>
            <a:endParaRPr lang="es-EC" altLang="es-EC" sz="1400" b="1" dirty="0" smtClean="0">
              <a:solidFill>
                <a:schemeClr val="tx1"/>
              </a:solidFill>
              <a:latin typeface="Arial" charset="0"/>
              <a:cs typeface="Arial" charset="0"/>
            </a:endParaRPr>
          </a:p>
          <a:p>
            <a:pPr>
              <a:buFont typeface="Wingdings 2" pitchFamily="18" charset="2"/>
              <a:buNone/>
            </a:pPr>
            <a:r>
              <a:rPr lang="es-EC" altLang="es-EC" sz="1400" b="1" dirty="0" smtClean="0">
                <a:solidFill>
                  <a:schemeClr val="tx1"/>
                </a:solidFill>
                <a:latin typeface="Arial" charset="0"/>
                <a:cs typeface="Arial" charset="0"/>
              </a:rPr>
              <a:t>DIRECTOR: ING. FERNANDO GALÁRRAGA</a:t>
            </a:r>
          </a:p>
          <a:p>
            <a:pPr>
              <a:buFont typeface="Wingdings 2" pitchFamily="18" charset="2"/>
              <a:buNone/>
            </a:pPr>
            <a:r>
              <a:rPr lang="es-EC" altLang="es-EC" sz="1400" b="1" dirty="0" smtClean="0">
                <a:solidFill>
                  <a:schemeClr val="tx1"/>
                </a:solidFill>
                <a:latin typeface="Arial" charset="0"/>
                <a:cs typeface="Arial" charset="0"/>
              </a:rPr>
              <a:t>CODIRECTOR: ECO. JUAN CARLOS ERAZO </a:t>
            </a:r>
          </a:p>
          <a:p>
            <a:pPr>
              <a:buFont typeface="Wingdings 2" pitchFamily="18" charset="2"/>
              <a:buNone/>
            </a:pPr>
            <a:endParaRPr lang="es-EC" altLang="es-EC" sz="1000" b="1" dirty="0" smtClean="0">
              <a:solidFill>
                <a:schemeClr val="tx1"/>
              </a:solidFill>
              <a:latin typeface="Arial" charset="0"/>
              <a:cs typeface="Arial" charset="0"/>
            </a:endParaRPr>
          </a:p>
          <a:p>
            <a:pPr>
              <a:buFont typeface="Wingdings 2" pitchFamily="18" charset="2"/>
              <a:buNone/>
            </a:pPr>
            <a:r>
              <a:rPr lang="es-EC" altLang="es-EC" sz="1400" b="1" dirty="0" smtClean="0">
                <a:solidFill>
                  <a:schemeClr val="tx1"/>
                </a:solidFill>
                <a:latin typeface="Arial" charset="0"/>
                <a:cs typeface="Arial" charset="0"/>
              </a:rPr>
              <a:t>2014</a:t>
            </a:r>
            <a:endParaRPr lang="es-PE" altLang="es-EC" sz="1400" b="1" dirty="0" smtClean="0">
              <a:solidFill>
                <a:schemeClr val="tx1"/>
              </a:solidFill>
              <a:latin typeface="Arial" charset="0"/>
              <a:cs typeface="Arial" charset="0"/>
            </a:endParaRPr>
          </a:p>
          <a:p>
            <a:pPr>
              <a:buFont typeface="Wingdings 2" pitchFamily="18" charset="2"/>
              <a:buNone/>
            </a:pPr>
            <a:r>
              <a:rPr lang="es-EC" altLang="es-EC" sz="1800" dirty="0" smtClean="0">
                <a:solidFill>
                  <a:schemeClr val="tx1"/>
                </a:solidFill>
                <a:latin typeface="Arial" charset="0"/>
                <a:cs typeface="Arial" charset="0"/>
              </a:rPr>
              <a:t> </a:t>
            </a:r>
            <a:endParaRPr lang="es-PE" altLang="es-EC" sz="1800" dirty="0">
              <a:solidFill>
                <a:schemeClr val="tx1"/>
              </a:solidFill>
              <a:latin typeface="Arial" charset="0"/>
              <a:cs typeface="Arial" charset="0"/>
            </a:endParaRPr>
          </a:p>
        </p:txBody>
      </p:sp>
    </p:spTree>
    <p:extLst>
      <p:ext uri="{BB962C8B-B14F-4D97-AF65-F5344CB8AC3E}">
        <p14:creationId xmlns:p14="http://schemas.microsoft.com/office/powerpoint/2010/main" val="340478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11603498"/>
              </p:ext>
            </p:extLst>
          </p:nvPr>
        </p:nvGraphicFramePr>
        <p:xfrm>
          <a:off x="1331640" y="2348880"/>
          <a:ext cx="6408713" cy="2624112"/>
        </p:xfrm>
        <a:graphic>
          <a:graphicData uri="http://schemas.openxmlformats.org/drawingml/2006/table">
            <a:tbl>
              <a:tblPr>
                <a:tableStyleId>{08FB837D-C827-4EFA-A057-4D05807E0F7C}</a:tableStyleId>
              </a:tblPr>
              <a:tblGrid>
                <a:gridCol w="1173118"/>
                <a:gridCol w="1173118"/>
                <a:gridCol w="873816"/>
                <a:gridCol w="1062887"/>
                <a:gridCol w="1062887"/>
                <a:gridCol w="1062887"/>
              </a:tblGrid>
              <a:tr h="231150">
                <a:tc gridSpan="6">
                  <a:txBody>
                    <a:bodyPr/>
                    <a:lstStyle/>
                    <a:p>
                      <a:pPr marL="38100" marR="38100" algn="ctr">
                        <a:lnSpc>
                          <a:spcPts val="1600"/>
                        </a:lnSpc>
                        <a:spcAft>
                          <a:spcPts val="0"/>
                        </a:spcAft>
                      </a:pPr>
                      <a:r>
                        <a:rPr lang="es-EC" sz="1400" dirty="0">
                          <a:effectLst/>
                        </a:rPr>
                        <a:t>Publicidad Bitcoin</a:t>
                      </a:r>
                      <a:endParaRPr lang="es-EC" sz="2400" dirty="0">
                        <a:solidFill>
                          <a:srgbClr val="76923C"/>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3540">
                <a:tc gridSpan="2">
                  <a:txBody>
                    <a:bodyPr/>
                    <a:lstStyle/>
                    <a:p>
                      <a:pPr algn="l">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1200">
                          <a:effectLst/>
                        </a:rPr>
                        <a:t>Frecuencia</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200">
                          <a:effectLst/>
                        </a:rPr>
                        <a:t>Porcentaje</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 válido</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 acumulado</a:t>
                      </a:r>
                      <a:endParaRPr lang="es-EC" sz="2400">
                        <a:solidFill>
                          <a:srgbClr val="76923C"/>
                        </a:solidFill>
                        <a:effectLst/>
                        <a:latin typeface="Arial"/>
                        <a:ea typeface="Calibri"/>
                        <a:cs typeface="Times New Roman"/>
                      </a:endParaRPr>
                    </a:p>
                  </a:txBody>
                  <a:tcPr marL="68580" marR="68580" marT="0" marB="0"/>
                </a:tc>
              </a:tr>
              <a:tr h="231150">
                <a:tc rowSpan="3">
                  <a:txBody>
                    <a:bodyPr/>
                    <a:lstStyle/>
                    <a:p>
                      <a:pPr marL="38100" marR="38100" algn="l">
                        <a:lnSpc>
                          <a:spcPts val="1600"/>
                        </a:lnSpc>
                        <a:spcAft>
                          <a:spcPts val="0"/>
                        </a:spcAft>
                      </a:pPr>
                      <a:r>
                        <a:rPr lang="es-EC" sz="1400">
                          <a:effectLst/>
                        </a:rPr>
                        <a:t>Válidos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l">
                        <a:lnSpc>
                          <a:spcPts val="1600"/>
                        </a:lnSpc>
                        <a:spcAft>
                          <a:spcPts val="0"/>
                        </a:spcAft>
                      </a:pPr>
                      <a:r>
                        <a:rPr lang="es-EC" sz="1400">
                          <a:effectLst/>
                        </a:rPr>
                        <a:t>TV</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4</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2,9</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3,8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3,8</a:t>
                      </a:r>
                      <a:endParaRPr lang="es-EC" sz="2400">
                        <a:solidFill>
                          <a:srgbClr val="76923C"/>
                        </a:solidFill>
                        <a:effectLst/>
                        <a:latin typeface="Arial"/>
                        <a:ea typeface="Calibri"/>
                        <a:cs typeface="Times New Roman"/>
                      </a:endParaRPr>
                    </a:p>
                  </a:txBody>
                  <a:tcPr marL="68580" marR="68580" marT="0" marB="0"/>
                </a:tc>
              </a:tr>
              <a:tr h="231150">
                <a:tc vMerge="1">
                  <a:txBody>
                    <a:bodyPr/>
                    <a:lstStyle/>
                    <a:p>
                      <a:endParaRPr lang="es-EC"/>
                    </a:p>
                  </a:txBody>
                  <a:tcPr/>
                </a:tc>
                <a:tc>
                  <a:txBody>
                    <a:bodyPr/>
                    <a:lstStyle/>
                    <a:p>
                      <a:pPr marL="38100" marR="38100" algn="l">
                        <a:lnSpc>
                          <a:spcPts val="1600"/>
                        </a:lnSpc>
                        <a:spcAft>
                          <a:spcPts val="0"/>
                        </a:spcAft>
                      </a:pPr>
                      <a:r>
                        <a:rPr lang="es-EC" sz="1400">
                          <a:effectLst/>
                        </a:rPr>
                        <a:t>Redes Sociales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101</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73,2</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96,2</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r>
              <a:tr h="249517">
                <a:tc vMerge="1">
                  <a:txBody>
                    <a:bodyPr/>
                    <a:lstStyle/>
                    <a:p>
                      <a:endParaRPr lang="es-EC"/>
                    </a:p>
                  </a:txBody>
                  <a:tcPr/>
                </a:tc>
                <a:tc>
                  <a:txBody>
                    <a:bodyPr/>
                    <a:lstStyle/>
                    <a:p>
                      <a:pPr marL="38100" marR="38100" algn="l">
                        <a:lnSpc>
                          <a:spcPts val="1600"/>
                        </a:lnSpc>
                        <a:spcAft>
                          <a:spcPts val="0"/>
                        </a:spcAft>
                      </a:pPr>
                      <a:r>
                        <a:rPr lang="es-EC" sz="1400">
                          <a:effectLst/>
                        </a:rPr>
                        <a:t>Total</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105</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76,1</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r>
              <a:tr h="309948">
                <a:tc>
                  <a:txBody>
                    <a:bodyPr/>
                    <a:lstStyle/>
                    <a:p>
                      <a:pPr marL="38100" marR="38100" algn="l">
                        <a:lnSpc>
                          <a:spcPts val="1600"/>
                        </a:lnSpc>
                        <a:spcAft>
                          <a:spcPts val="0"/>
                        </a:spcAft>
                      </a:pPr>
                      <a:r>
                        <a:rPr lang="es-EC" sz="1400">
                          <a:effectLst/>
                        </a:rPr>
                        <a:t>Perdidos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l">
                        <a:lnSpc>
                          <a:spcPts val="1600"/>
                        </a:lnSpc>
                        <a:spcAft>
                          <a:spcPts val="0"/>
                        </a:spcAft>
                      </a:pPr>
                      <a:r>
                        <a:rPr lang="es-EC" sz="1400">
                          <a:effectLst/>
                        </a:rPr>
                        <a:t>Sistema</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33</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23,9</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r>
              <a:tr h="269770">
                <a:tc gridSpan="2">
                  <a:txBody>
                    <a:bodyPr/>
                    <a:lstStyle/>
                    <a:p>
                      <a:pPr marL="38100" marR="38100" algn="l">
                        <a:lnSpc>
                          <a:spcPts val="1600"/>
                        </a:lnSpc>
                        <a:spcAft>
                          <a:spcPts val="0"/>
                        </a:spcAft>
                      </a:pPr>
                      <a:r>
                        <a:rPr lang="es-EC" sz="1400">
                          <a:effectLst/>
                        </a:rPr>
                        <a:t>Total</a:t>
                      </a:r>
                      <a:endParaRPr lang="es-EC" sz="2400">
                        <a:solidFill>
                          <a:srgbClr val="76923C"/>
                        </a:solidFill>
                        <a:effectLst/>
                        <a:latin typeface="Arial"/>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1400">
                          <a:effectLst/>
                        </a:rPr>
                        <a:t>138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2400" dirty="0">
                          <a:effectLst/>
                        </a:rPr>
                        <a:t> </a:t>
                      </a:r>
                      <a:endParaRPr lang="es-EC" sz="2400" dirty="0">
                        <a:solidFill>
                          <a:srgbClr val="76923C"/>
                        </a:solidFill>
                        <a:effectLst/>
                        <a:latin typeface="Arial"/>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909235" y="493270"/>
            <a:ext cx="7479189" cy="103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Arial" pitchFamily="34" charset="0"/>
                <a:cs typeface="Times New Roman" pitchFamily="18" charset="0"/>
              </a:rPr>
              <a:t>¿Dónde le gustaría ver publicidad para que más personas se unan al uso del Bitcoin y posteriormente en todo el país?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91137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MARKETING MIX</a:t>
            </a:r>
            <a:endParaRPr lang="es-EC" dirty="0"/>
          </a:p>
        </p:txBody>
      </p:sp>
      <p:sp>
        <p:nvSpPr>
          <p:cNvPr id="3" name="2 Marcador de contenido"/>
          <p:cNvSpPr>
            <a:spLocks noGrp="1"/>
          </p:cNvSpPr>
          <p:nvPr>
            <p:ph idx="1"/>
          </p:nvPr>
        </p:nvSpPr>
        <p:spPr>
          <a:xfrm>
            <a:off x="1166936" y="2320281"/>
            <a:ext cx="7293496" cy="3196951"/>
          </a:xfrm>
        </p:spPr>
        <p:txBody>
          <a:bodyPr>
            <a:noAutofit/>
          </a:bodyPr>
          <a:lstStyle/>
          <a:p>
            <a:r>
              <a:rPr lang="es-EC" sz="3600" dirty="0" smtClean="0">
                <a:solidFill>
                  <a:schemeClr val="bg2">
                    <a:lumMod val="25000"/>
                  </a:schemeClr>
                </a:solidFill>
              </a:rPr>
              <a:t>Estrategia de precios</a:t>
            </a:r>
          </a:p>
          <a:p>
            <a:r>
              <a:rPr lang="es-EC" sz="3600" dirty="0" smtClean="0">
                <a:solidFill>
                  <a:schemeClr val="bg2">
                    <a:lumMod val="25000"/>
                  </a:schemeClr>
                </a:solidFill>
              </a:rPr>
              <a:t>Estrategia de promoción</a:t>
            </a:r>
          </a:p>
          <a:p>
            <a:r>
              <a:rPr lang="es-EC" sz="3600" dirty="0" smtClean="0">
                <a:solidFill>
                  <a:schemeClr val="bg2">
                    <a:lumMod val="25000"/>
                  </a:schemeClr>
                </a:solidFill>
              </a:rPr>
              <a:t>Estrategia de producto</a:t>
            </a:r>
          </a:p>
          <a:p>
            <a:r>
              <a:rPr lang="es-EC" sz="3600" dirty="0" smtClean="0">
                <a:solidFill>
                  <a:schemeClr val="bg2">
                    <a:lumMod val="25000"/>
                  </a:schemeClr>
                </a:solidFill>
              </a:rPr>
              <a:t>Estrategia de plaza</a:t>
            </a:r>
            <a:endParaRPr lang="es-EC" sz="3600" dirty="0">
              <a:solidFill>
                <a:schemeClr val="bg2">
                  <a:lumMod val="25000"/>
                </a:schemeClr>
              </a:solidFill>
            </a:endParaRPr>
          </a:p>
        </p:txBody>
      </p:sp>
    </p:spTree>
    <p:extLst>
      <p:ext uri="{BB962C8B-B14F-4D97-AF65-F5344CB8AC3E}">
        <p14:creationId xmlns:p14="http://schemas.microsoft.com/office/powerpoint/2010/main" val="203340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2204864"/>
            <a:ext cx="7287749" cy="2308324"/>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bg2">
                    <a:lumMod val="25000"/>
                  </a:schemeClr>
                </a:solidFill>
                <a:effectLst>
                  <a:outerShdw blurRad="76200" dist="50800" dir="5400000" algn="tl" rotWithShape="0">
                    <a:srgbClr val="000000">
                      <a:alpha val="65000"/>
                    </a:srgbClr>
                  </a:outerShdw>
                </a:effectLst>
              </a:rPr>
              <a:t>ESTUDIO TÉCNICO</a:t>
            </a:r>
            <a:endParaRPr lang="es-ES" sz="7200" b="1" cap="none" spc="50" dirty="0">
              <a:ln w="11430"/>
              <a:solidFill>
                <a:schemeClr val="bg2">
                  <a:lumMod val="2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39652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800" dirty="0" smtClean="0"/>
              <a:t>MACRO LOCALIZACIÓN</a:t>
            </a:r>
            <a:endParaRPr lang="es-EC" sz="4800" dirty="0"/>
          </a:p>
        </p:txBody>
      </p:sp>
      <p:pic>
        <p:nvPicPr>
          <p:cNvPr id="4" name="3 Imagen"/>
          <p:cNvPicPr/>
          <p:nvPr/>
        </p:nvPicPr>
        <p:blipFill>
          <a:blip r:embed="rId2"/>
          <a:stretch>
            <a:fillRect/>
          </a:stretch>
        </p:blipFill>
        <p:spPr>
          <a:xfrm>
            <a:off x="1547664" y="2162492"/>
            <a:ext cx="6038483" cy="3354740"/>
          </a:xfrm>
          <a:prstGeom prst="rect">
            <a:avLst/>
          </a:prstGeom>
        </p:spPr>
      </p:pic>
    </p:spTree>
    <p:extLst>
      <p:ext uri="{BB962C8B-B14F-4D97-AF65-F5344CB8AC3E}">
        <p14:creationId xmlns:p14="http://schemas.microsoft.com/office/powerpoint/2010/main" val="277086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800" dirty="0" smtClean="0"/>
              <a:t>MICRO LOCALIZACIÓN</a:t>
            </a:r>
            <a:endParaRPr lang="es-EC" sz="4800" dirty="0"/>
          </a:p>
        </p:txBody>
      </p:sp>
      <p:pic>
        <p:nvPicPr>
          <p:cNvPr id="4" name="3 Imagen"/>
          <p:cNvPicPr/>
          <p:nvPr/>
        </p:nvPicPr>
        <p:blipFill rotWithShape="1">
          <a:blip r:embed="rId2"/>
          <a:srcRect l="25019" t="26299" r="35129" b="22785"/>
          <a:stretch/>
        </p:blipFill>
        <p:spPr bwMode="auto">
          <a:xfrm>
            <a:off x="980624" y="2204864"/>
            <a:ext cx="7191776" cy="3384376"/>
          </a:xfrm>
          <a:prstGeom prst="rect">
            <a:avLst/>
          </a:prstGeom>
          <a:ln>
            <a:noFill/>
          </a:ln>
          <a:extLst>
            <a:ext uri="{53640926-AAD7-44D8-BBD7-CCE9431645EC}">
              <a14:shadowObscured xmlns:a14="http://schemas.microsoft.com/office/drawing/2010/main"/>
            </a:ext>
          </a:extLst>
        </p:spPr>
      </p:pic>
      <p:sp>
        <p:nvSpPr>
          <p:cNvPr id="5" name="4 Elipse"/>
          <p:cNvSpPr/>
          <p:nvPr/>
        </p:nvSpPr>
        <p:spPr>
          <a:xfrm>
            <a:off x="3563888" y="4221088"/>
            <a:ext cx="720080" cy="648072"/>
          </a:xfrm>
          <a:prstGeom prst="ellipse">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a:solidFill>
                  <a:schemeClr val="tx1"/>
                </a:solidFill>
              </a:ln>
              <a:solidFill>
                <a:srgbClr val="FF0000"/>
              </a:solidFill>
            </a:endParaRPr>
          </a:p>
        </p:txBody>
      </p:sp>
    </p:spTree>
    <p:extLst>
      <p:ext uri="{BB962C8B-B14F-4D97-AF65-F5344CB8AC3E}">
        <p14:creationId xmlns:p14="http://schemas.microsoft.com/office/powerpoint/2010/main" val="3747197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800" dirty="0" smtClean="0"/>
              <a:t>DESPLIEGUE DE PROCESOS</a:t>
            </a:r>
            <a:endParaRPr lang="es-EC" sz="4800" dirty="0"/>
          </a:p>
        </p:txBody>
      </p:sp>
      <p:pic>
        <p:nvPicPr>
          <p:cNvPr id="4" name="3 Imagen"/>
          <p:cNvPicPr/>
          <p:nvPr/>
        </p:nvPicPr>
        <p:blipFill rotWithShape="1">
          <a:blip r:embed="rId2">
            <a:extLst>
              <a:ext uri="{28A0092B-C50C-407E-A947-70E740481C1C}">
                <a14:useLocalDpi xmlns:a14="http://schemas.microsoft.com/office/drawing/2010/main" val="0"/>
              </a:ext>
            </a:extLst>
          </a:blip>
          <a:srcRect b="50074"/>
          <a:stretch/>
        </p:blipFill>
        <p:spPr bwMode="auto">
          <a:xfrm>
            <a:off x="467544" y="1700808"/>
            <a:ext cx="7928744" cy="4216524"/>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2224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619672" y="620688"/>
            <a:ext cx="5976664" cy="2016224"/>
          </a:xfrm>
          <a:prstGeom prst="rect">
            <a:avLst/>
          </a:prstGeom>
          <a:solidFill>
            <a:schemeClr val="accent2">
              <a:lumMod val="40000"/>
              <a:lumOff val="60000"/>
            </a:schemeClr>
          </a:solidFill>
          <a:ln w="38100">
            <a:solidFill>
              <a:schemeClr val="accent6">
                <a:lumMod val="75000"/>
              </a:schemeClr>
            </a:solidFill>
            <a:miter lim="800000"/>
            <a:headEnd/>
            <a:tailEnd/>
          </a:ln>
          <a:effectLst>
            <a:outerShdw dist="28398" dir="3806097" algn="ctr" rotWithShape="0">
              <a:srgbClr val="48060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2000" b="1" i="0" u="sng" strike="noStrike" cap="none" normalizeH="0" baseline="0" dirty="0" smtClean="0">
                <a:ln>
                  <a:noFill/>
                </a:ln>
                <a:solidFill>
                  <a:schemeClr val="tx1"/>
                </a:solidFill>
                <a:effectLst/>
                <a:latin typeface="Calibri" pitchFamily="34" charset="0"/>
                <a:cs typeface="Arial" pitchFamily="34" charset="0"/>
              </a:rPr>
              <a:t>VISIÓN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altLang="es-EC" sz="2000" b="0" i="0" u="none" strike="noStrike" cap="none" normalizeH="0" baseline="0" dirty="0" smtClean="0">
                <a:ln>
                  <a:noFill/>
                </a:ln>
                <a:solidFill>
                  <a:schemeClr val="tx1"/>
                </a:solidFill>
                <a:effectLst/>
                <a:latin typeface="Calibri" pitchFamily="34" charset="0"/>
                <a:cs typeface="Arial" pitchFamily="34" charset="0"/>
              </a:rPr>
              <a:t>“</a:t>
            </a:r>
            <a:r>
              <a:rPr kumimoji="0" lang="es-EC" altLang="es-EC" sz="2000" b="0" i="0" u="none" strike="noStrike" cap="none" normalizeH="0" baseline="0" dirty="0" err="1" smtClean="0">
                <a:ln>
                  <a:noFill/>
                </a:ln>
                <a:solidFill>
                  <a:schemeClr val="tx1"/>
                </a:solidFill>
                <a:effectLst/>
                <a:latin typeface="Calibri" pitchFamily="34" charset="0"/>
                <a:cs typeface="Arial" pitchFamily="34" charset="0"/>
              </a:rPr>
              <a:t>Bitcoin</a:t>
            </a:r>
            <a:r>
              <a:rPr kumimoji="0" lang="es-EC" altLang="es-EC" sz="2000" b="0" i="0" u="none" strike="noStrike" cap="none" normalizeH="0" baseline="0" dirty="0" smtClean="0">
                <a:ln>
                  <a:noFill/>
                </a:ln>
                <a:solidFill>
                  <a:schemeClr val="tx1"/>
                </a:solidFill>
                <a:effectLst/>
                <a:latin typeface="Calibri" pitchFamily="34" charset="0"/>
                <a:cs typeface="Arial" pitchFamily="34" charset="0"/>
              </a:rPr>
              <a:t> Ecuador”, aspira para el 2020 copar de cajeros electrónicos </a:t>
            </a:r>
            <a:r>
              <a:rPr kumimoji="0" lang="es-EC" altLang="es-EC" sz="2000" b="0" i="0" u="none" strike="noStrike" cap="none" normalizeH="0" baseline="0" dirty="0" err="1" smtClean="0">
                <a:ln>
                  <a:noFill/>
                </a:ln>
                <a:solidFill>
                  <a:schemeClr val="tx1"/>
                </a:solidFill>
                <a:effectLst/>
                <a:latin typeface="Calibri" pitchFamily="34" charset="0"/>
                <a:cs typeface="Arial" pitchFamily="34" charset="0"/>
              </a:rPr>
              <a:t>Bitcoin</a:t>
            </a:r>
            <a:r>
              <a:rPr kumimoji="0" lang="es-EC" altLang="es-EC" sz="2000" b="0" i="0" u="none" strike="noStrike" cap="none" normalizeH="0" baseline="0" dirty="0" smtClean="0">
                <a:ln>
                  <a:noFill/>
                </a:ln>
                <a:solidFill>
                  <a:schemeClr val="tx1"/>
                </a:solidFill>
                <a:effectLst/>
                <a:latin typeface="Calibri" pitchFamily="34" charset="0"/>
                <a:cs typeface="Arial" pitchFamily="34" charset="0"/>
              </a:rPr>
              <a:t> las tres ciudades más importantes del Ecuador, Quito, Guayaquil y Cuenca; para incentivar una nueva cultura de transacciones en internet.</a:t>
            </a:r>
            <a:endParaRPr kumimoji="0" lang="es-EC" altLang="es-EC"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6"/>
          <p:cNvSpPr txBox="1">
            <a:spLocks noChangeArrowheads="1"/>
          </p:cNvSpPr>
          <p:nvPr/>
        </p:nvSpPr>
        <p:spPr bwMode="auto">
          <a:xfrm>
            <a:off x="1475656" y="2954685"/>
            <a:ext cx="6192688" cy="2706563"/>
          </a:xfrm>
          <a:prstGeom prst="rect">
            <a:avLst/>
          </a:prstGeom>
          <a:solidFill>
            <a:schemeClr val="bg1">
              <a:lumMod val="85000"/>
            </a:schemeClr>
          </a:solidFill>
          <a:ln w="38100">
            <a:solidFill>
              <a:schemeClr val="accent6">
                <a:lumMod val="75000"/>
              </a:schemeClr>
            </a:solidFill>
            <a:miter lim="800000"/>
            <a:headEnd/>
            <a:tailEnd/>
          </a:ln>
          <a:effectLst>
            <a:outerShdw dist="28398" dir="3806097" algn="ctr" rotWithShape="0">
              <a:srgbClr val="480600">
                <a:alpha val="50000"/>
              </a:srgbClr>
            </a:outerShdw>
          </a:effectLst>
        </p:spPr>
        <p:txBody>
          <a:bodyPr vert="horz" wrap="square" lIns="91440" tIns="45720" rIns="91440" bIns="45720" numCol="1" anchor="t" anchorCtr="0" compatLnSpc="1">
            <a:prstTxWarp prst="textNoShape">
              <a:avLst/>
            </a:prstTxWarp>
          </a:bodyPr>
          <a:lstStyle>
            <a:defPPr>
              <a:defRPr lang="es-EC"/>
            </a:defPPr>
            <a:lvl1pPr marR="0" lvl="0" indent="0" algn="ctr" fontAlgn="base">
              <a:lnSpc>
                <a:spcPct val="100000"/>
              </a:lnSpc>
              <a:spcBef>
                <a:spcPct val="0"/>
              </a:spcBef>
              <a:spcAft>
                <a:spcPct val="0"/>
              </a:spcAft>
              <a:buClrTx/>
              <a:buSzTx/>
              <a:buFontTx/>
              <a:buNone/>
              <a:tabLst/>
              <a:defRPr kumimoji="0" sz="1600" b="1" i="0" u="sng" strike="noStrike" cap="none" normalizeH="0" baseline="0">
                <a:ln>
                  <a:noFill/>
                </a:ln>
                <a:effectLst/>
                <a:latin typeface="Calibri" pitchFamily="34" charset="0"/>
                <a:cs typeface="Arial" pitchFamily="34" charset="0"/>
              </a:defRPr>
            </a:lvl1pPr>
          </a:lstStyle>
          <a:p>
            <a:r>
              <a:rPr lang="es-EC" altLang="es-EC" sz="2000" dirty="0"/>
              <a:t>MISIÓN</a:t>
            </a:r>
          </a:p>
          <a:p>
            <a:pPr algn="just"/>
            <a:r>
              <a:rPr lang="es-EC" altLang="es-EC" sz="2000" b="0" u="none" dirty="0"/>
              <a:t>Implementar una nueva moneda virtual, novedosa, que se puede adquirir a través de un cajero electrónico y se puede manejar en los diferentes dispositivos móviles inteligente, además que genera una mayor seguridad y confianza al momento de realizar transacciones en internet, con tiendas internacionales.</a:t>
            </a:r>
          </a:p>
        </p:txBody>
      </p:sp>
    </p:spTree>
    <p:extLst>
      <p:ext uri="{BB962C8B-B14F-4D97-AF65-F5344CB8AC3E}">
        <p14:creationId xmlns:p14="http://schemas.microsoft.com/office/powerpoint/2010/main" val="2914131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7464"/>
            <a:ext cx="8229600" cy="1600200"/>
          </a:xfrm>
        </p:spPr>
        <p:txBody>
          <a:bodyPr/>
          <a:lstStyle/>
          <a:p>
            <a:r>
              <a:rPr lang="es-EC" sz="4400" dirty="0" smtClean="0"/>
              <a:t>ORGANIGRAMA FUNCIONAL</a:t>
            </a:r>
            <a:endParaRPr lang="es-EC" sz="4400" dirty="0"/>
          </a:p>
        </p:txBody>
      </p:sp>
      <p:pic>
        <p:nvPicPr>
          <p:cNvPr id="4119" name="Picture 23"/>
          <p:cNvPicPr>
            <a:picLocks noChangeAspect="1" noChangeArrowheads="1"/>
          </p:cNvPicPr>
          <p:nvPr/>
        </p:nvPicPr>
        <p:blipFill rotWithShape="1">
          <a:blip r:embed="rId2">
            <a:extLst>
              <a:ext uri="{28A0092B-C50C-407E-A947-70E740481C1C}">
                <a14:useLocalDpi xmlns:a14="http://schemas.microsoft.com/office/drawing/2010/main" val="0"/>
              </a:ext>
            </a:extLst>
          </a:blip>
          <a:srcRect l="24231" t="31603" r="6263" b="18340"/>
          <a:stretch/>
        </p:blipFill>
        <p:spPr bwMode="auto">
          <a:xfrm>
            <a:off x="323528" y="1340768"/>
            <a:ext cx="8496944"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74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2204864"/>
            <a:ext cx="7287749" cy="2308324"/>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cap="none" spc="50" dirty="0" smtClean="0">
                <a:ln w="11430"/>
                <a:solidFill>
                  <a:schemeClr val="bg2">
                    <a:lumMod val="25000"/>
                  </a:schemeClr>
                </a:solidFill>
                <a:effectLst>
                  <a:outerShdw blurRad="76200" dist="50800" dir="5400000" algn="tl" rotWithShape="0">
                    <a:srgbClr val="000000">
                      <a:alpha val="65000"/>
                    </a:srgbClr>
                  </a:outerShdw>
                </a:effectLst>
              </a:rPr>
              <a:t>ESTUDIO FINANCIERO</a:t>
            </a:r>
            <a:endParaRPr lang="es-ES" sz="7200" b="1" cap="none" spc="50" dirty="0">
              <a:ln w="11430"/>
              <a:solidFill>
                <a:schemeClr val="bg2">
                  <a:lumMod val="2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2855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19472"/>
            <a:ext cx="8229600" cy="1600200"/>
          </a:xfrm>
        </p:spPr>
        <p:txBody>
          <a:bodyPr/>
          <a:lstStyle/>
          <a:p>
            <a:r>
              <a:rPr lang="es-EC" sz="2400" b="1" dirty="0" smtClean="0"/>
              <a:t>ESTADO DE RESULTADOS SIN FINANCIAMIENTO ($)</a:t>
            </a:r>
            <a:endParaRPr lang="es-EC" sz="2400" b="1" dirty="0"/>
          </a:p>
        </p:txBody>
      </p:sp>
      <p:graphicFrame>
        <p:nvGraphicFramePr>
          <p:cNvPr id="4" name="3 Tabla"/>
          <p:cNvGraphicFramePr>
            <a:graphicFrameLocks noGrp="1"/>
          </p:cNvGraphicFramePr>
          <p:nvPr>
            <p:extLst>
              <p:ext uri="{D42A27DB-BD31-4B8C-83A1-F6EECF244321}">
                <p14:modId xmlns:p14="http://schemas.microsoft.com/office/powerpoint/2010/main" val="3139975014"/>
              </p:ext>
            </p:extLst>
          </p:nvPr>
        </p:nvGraphicFramePr>
        <p:xfrm>
          <a:off x="457200" y="1196752"/>
          <a:ext cx="8229599" cy="4915408"/>
        </p:xfrm>
        <a:graphic>
          <a:graphicData uri="http://schemas.openxmlformats.org/drawingml/2006/table">
            <a:tbl>
              <a:tblPr firstRow="1" firstCol="1" bandRow="1">
                <a:tableStyleId>{08FB837D-C827-4EFA-A057-4D05807E0F7C}</a:tableStyleId>
              </a:tblPr>
              <a:tblGrid>
                <a:gridCol w="1175657"/>
                <a:gridCol w="1175657"/>
                <a:gridCol w="1175657"/>
                <a:gridCol w="1175657"/>
                <a:gridCol w="1175657"/>
                <a:gridCol w="1175657"/>
                <a:gridCol w="1175657"/>
              </a:tblGrid>
              <a:tr h="215900">
                <a:tc>
                  <a:txBody>
                    <a:bodyPr/>
                    <a:lstStyle/>
                    <a:p>
                      <a:pPr algn="ctr">
                        <a:lnSpc>
                          <a:spcPct val="115000"/>
                        </a:lnSpc>
                        <a:spcAft>
                          <a:spcPts val="0"/>
                        </a:spcAft>
                      </a:pPr>
                      <a:r>
                        <a:rPr lang="es-EC" sz="1050" dirty="0">
                          <a:effectLst/>
                        </a:rPr>
                        <a:t>Detalle</a:t>
                      </a:r>
                      <a:endParaRPr lang="es-EC" sz="1400" b="1"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Año 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Año 1</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Año 2</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Año 3</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Año 4</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Año 5</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INGRESOS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89.925,00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98.775,00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122.978,00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135.099,00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165.870,00</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Ingresos por ventas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89.925,00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98.775,00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122.978,00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135.099,00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165.870,00</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(-)EGRESOS</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5.139,93</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33.904,42</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35.148,63</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36.444,96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36.173,83</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37.581,08</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Mano de obra</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21.600,00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22.505,04</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23.448,00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24.430,47</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25.454,11</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Costos indirectos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939,56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978,93</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1.019,94</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1.062,68</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1.107,21</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Servicios básicos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720,00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750,17</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781,60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814,35</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848,47</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Depreciaciones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3.669,86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3.669,86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3.669,86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2.048,09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2.048,09</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Amortizaciones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540,00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540,00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540,00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540,00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540,00</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Gastos de mantenimiento</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1.635,00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1.703,51</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1.774,88</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1.849,25</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1.926,73</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Muebles y enseres</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221,93</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r>
              <a:tr h="215900">
                <a:tc>
                  <a:txBody>
                    <a:bodyPr/>
                    <a:lstStyle/>
                    <a:p>
                      <a:pPr algn="ctr">
                        <a:lnSpc>
                          <a:spcPct val="115000"/>
                        </a:lnSpc>
                        <a:spcAft>
                          <a:spcPts val="0"/>
                        </a:spcAft>
                      </a:pPr>
                      <a:r>
                        <a:rPr lang="es-EC" sz="900">
                          <a:effectLst/>
                        </a:rPr>
                        <a:t>Equipo de oficina</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4.670,00</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r>
              <a:tr h="215900">
                <a:tc>
                  <a:txBody>
                    <a:bodyPr/>
                    <a:lstStyle/>
                    <a:p>
                      <a:pPr algn="ctr">
                        <a:lnSpc>
                          <a:spcPct val="115000"/>
                        </a:lnSpc>
                        <a:spcAft>
                          <a:spcPts val="0"/>
                        </a:spcAft>
                      </a:pPr>
                      <a:r>
                        <a:rPr lang="es-EC" sz="900">
                          <a:effectLst/>
                        </a:rPr>
                        <a:t>Equipo de computación</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248,00</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r>
              <a:tr h="215900">
                <a:tc>
                  <a:txBody>
                    <a:bodyPr/>
                    <a:lstStyle/>
                    <a:p>
                      <a:pPr algn="ctr">
                        <a:lnSpc>
                          <a:spcPct val="115000"/>
                        </a:lnSpc>
                        <a:spcAft>
                          <a:spcPts val="0"/>
                        </a:spcAft>
                      </a:pPr>
                      <a:r>
                        <a:rPr lang="es-EC" sz="900">
                          <a:effectLst/>
                        </a:rPr>
                        <a:t>Arriendo</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4.800,00</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5.001,12</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5.210,67</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5.428,99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5.656,47</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Gasto de interés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r>
              <a:tr h="215900">
                <a:tc>
                  <a:txBody>
                    <a:bodyPr/>
                    <a:lstStyle/>
                    <a:p>
                      <a:pPr algn="ctr">
                        <a:lnSpc>
                          <a:spcPct val="115000"/>
                        </a:lnSpc>
                        <a:spcAft>
                          <a:spcPts val="0"/>
                        </a:spcAft>
                      </a:pPr>
                      <a:r>
                        <a:rPr lang="es-EC" sz="900">
                          <a:effectLst/>
                        </a:rPr>
                        <a:t>(=)UTIL. ANTES DE IMP. Y PT</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56.020,58</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63.626,37</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86.533,04</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98.925,17</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128.288,92</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15% Partic. De Trab.</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8.403,09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9.543,96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12.979,96</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14.838,78</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19.243,34</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(=)UTIL. ANTES DE IMPUESTOS</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47.617,49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54.082,42</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73.553,08</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84.086,39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109.045,59</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a:effectLst/>
                        </a:rPr>
                        <a:t>22% IR</a:t>
                      </a:r>
                      <a:endParaRPr lang="es-EC" sz="1400" b="1">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10.475,85</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11.898,13</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16.181,68</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18.499,01</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23.990,03</a:t>
                      </a:r>
                      <a:endParaRPr lang="es-EC" sz="1400" b="1">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900" dirty="0">
                          <a:effectLst/>
                        </a:rPr>
                        <a:t>(=)UTILIDAD NETA</a:t>
                      </a:r>
                      <a:endParaRPr lang="es-EC" sz="1400" b="1" dirty="0">
                        <a:solidFill>
                          <a:srgbClr val="000000"/>
                        </a:solidFill>
                        <a:effectLst/>
                        <a:latin typeface="Arial"/>
                        <a:ea typeface="Calibri"/>
                        <a:cs typeface="Times New Roman"/>
                      </a:endParaRPr>
                    </a:p>
                  </a:txBody>
                  <a:tcPr marL="68580" marR="68580" marT="0" marB="0" anchor="ctr"/>
                </a:tc>
                <a:tc>
                  <a:txBody>
                    <a:bodyPr/>
                    <a:lstStyle/>
                    <a:p>
                      <a:endParaRPr lang="es-EC" sz="1200" b="1">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000">
                          <a:effectLst/>
                        </a:rPr>
                        <a:t>37.141,64</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42.184,29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57.371,41</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a:effectLst/>
                        </a:rPr>
                        <a:t>65.587,39</a:t>
                      </a:r>
                      <a:endParaRPr lang="es-EC" sz="1400" b="1">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00" dirty="0">
                          <a:effectLst/>
                        </a:rPr>
                        <a:t>85.055,56</a:t>
                      </a:r>
                      <a:endParaRPr lang="es-EC" sz="1400" b="1"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7661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65312" y="1196752"/>
            <a:ext cx="57631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effectLst>
                  <a:outerShdw blurRad="50800" dist="39000" dir="5460000" algn="tl">
                    <a:srgbClr val="000000">
                      <a:alpha val="38000"/>
                    </a:srgbClr>
                  </a:outerShdw>
                </a:effectLst>
              </a:rPr>
              <a:t>INTRODUCCIÓN</a:t>
            </a:r>
            <a:endParaRPr lang="es-ES" sz="5400" b="1" cap="none" spc="0" dirty="0">
              <a:ln w="11430"/>
              <a:effectLst>
                <a:outerShdw blurRad="50800" dist="39000" dir="5460000" algn="tl">
                  <a:srgbClr val="000000">
                    <a:alpha val="38000"/>
                  </a:srgbClr>
                </a:outerShdw>
              </a:effectLst>
            </a:endParaRPr>
          </a:p>
        </p:txBody>
      </p:sp>
      <p:pic>
        <p:nvPicPr>
          <p:cNvPr id="5" name="4 Imagen" descr="https://fbcdn-sphotos-h-a.akamaihd.net/hphotos-ak-xpf1/v/t34.0-12/10743358_775012722558489_2133543606_n.jpg?oh=6c738092da8b09f9e33ec55aedb7f387&amp;oe=54496BAC&amp;__gda__=1414144188_ea97d1378bfdd0158c753f5af8fd5ba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4195" y="2780928"/>
            <a:ext cx="3181350" cy="3181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5142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3488"/>
            <a:ext cx="8229600" cy="1600200"/>
          </a:xfrm>
        </p:spPr>
        <p:txBody>
          <a:bodyPr/>
          <a:lstStyle/>
          <a:p>
            <a:r>
              <a:rPr lang="es-EC" sz="2400" b="1" dirty="0" smtClean="0"/>
              <a:t>ESTADO DE RESULTADOS CON FINANCIAMIENTO ($)</a:t>
            </a:r>
            <a:endParaRPr lang="es-EC" sz="2400" b="1" dirty="0"/>
          </a:p>
        </p:txBody>
      </p:sp>
      <p:graphicFrame>
        <p:nvGraphicFramePr>
          <p:cNvPr id="4" name="3 Tabla"/>
          <p:cNvGraphicFramePr>
            <a:graphicFrameLocks noGrp="1"/>
          </p:cNvGraphicFramePr>
          <p:nvPr>
            <p:extLst>
              <p:ext uri="{D42A27DB-BD31-4B8C-83A1-F6EECF244321}">
                <p14:modId xmlns:p14="http://schemas.microsoft.com/office/powerpoint/2010/main" val="1860899086"/>
              </p:ext>
            </p:extLst>
          </p:nvPr>
        </p:nvGraphicFramePr>
        <p:xfrm>
          <a:off x="623240" y="1196752"/>
          <a:ext cx="7897519" cy="5003752"/>
        </p:xfrm>
        <a:graphic>
          <a:graphicData uri="http://schemas.openxmlformats.org/drawingml/2006/table">
            <a:tbl>
              <a:tblPr firstRow="1" firstCol="1" bandRow="1">
                <a:tableStyleId>{08FB837D-C827-4EFA-A057-4D05807E0F7C}</a:tableStyleId>
              </a:tblPr>
              <a:tblGrid>
                <a:gridCol w="1128217"/>
                <a:gridCol w="1128217"/>
                <a:gridCol w="1128217"/>
                <a:gridCol w="1128217"/>
                <a:gridCol w="1128217"/>
                <a:gridCol w="1128217"/>
                <a:gridCol w="1128217"/>
              </a:tblGrid>
              <a:tr h="207188">
                <a:tc>
                  <a:txBody>
                    <a:bodyPr/>
                    <a:lstStyle/>
                    <a:p>
                      <a:pPr algn="ctr">
                        <a:lnSpc>
                          <a:spcPct val="115000"/>
                        </a:lnSpc>
                        <a:spcAft>
                          <a:spcPts val="0"/>
                        </a:spcAft>
                      </a:pPr>
                      <a:r>
                        <a:rPr lang="es-EC" sz="1000" dirty="0">
                          <a:effectLst/>
                        </a:rPr>
                        <a:t>Detalle</a:t>
                      </a:r>
                      <a:endParaRPr lang="es-EC" sz="1400" dirty="0">
                        <a:solidFill>
                          <a:srgbClr val="000000"/>
                        </a:solidFill>
                        <a:effectLst/>
                        <a:latin typeface="Arial"/>
                        <a:ea typeface="Calibri"/>
                        <a:cs typeface="Times New Roman"/>
                      </a:endParaRPr>
                    </a:p>
                  </a:txBody>
                  <a:tcPr marL="65813" marR="65813" marT="0" marB="0"/>
                </a:tc>
                <a:tc>
                  <a:txBody>
                    <a:bodyPr/>
                    <a:lstStyle/>
                    <a:p>
                      <a:pPr algn="l">
                        <a:lnSpc>
                          <a:spcPct val="115000"/>
                        </a:lnSpc>
                        <a:spcAft>
                          <a:spcPts val="0"/>
                        </a:spcAft>
                      </a:pPr>
                      <a:r>
                        <a:rPr lang="es-EC" sz="1000">
                          <a:effectLst/>
                        </a:rPr>
                        <a:t>Año 0</a:t>
                      </a:r>
                      <a:endParaRPr lang="es-EC" sz="1400">
                        <a:solidFill>
                          <a:srgbClr val="000000"/>
                        </a:solidFill>
                        <a:effectLst/>
                        <a:latin typeface="Arial"/>
                        <a:ea typeface="Calibri"/>
                        <a:cs typeface="Times New Roman"/>
                      </a:endParaRPr>
                    </a:p>
                  </a:txBody>
                  <a:tcPr marL="65813" marR="65813" marT="0" marB="0"/>
                </a:tc>
                <a:tc>
                  <a:txBody>
                    <a:bodyPr/>
                    <a:lstStyle/>
                    <a:p>
                      <a:pPr algn="ctr">
                        <a:lnSpc>
                          <a:spcPct val="115000"/>
                        </a:lnSpc>
                        <a:spcAft>
                          <a:spcPts val="0"/>
                        </a:spcAft>
                      </a:pPr>
                      <a:r>
                        <a:rPr lang="es-EC" sz="1000">
                          <a:effectLst/>
                        </a:rPr>
                        <a:t>Año 1</a:t>
                      </a:r>
                      <a:endParaRPr lang="es-EC" sz="1400">
                        <a:solidFill>
                          <a:srgbClr val="000000"/>
                        </a:solidFill>
                        <a:effectLst/>
                        <a:latin typeface="Arial"/>
                        <a:ea typeface="Calibri"/>
                        <a:cs typeface="Times New Roman"/>
                      </a:endParaRPr>
                    </a:p>
                  </a:txBody>
                  <a:tcPr marL="65813" marR="65813" marT="0" marB="0"/>
                </a:tc>
                <a:tc>
                  <a:txBody>
                    <a:bodyPr/>
                    <a:lstStyle/>
                    <a:p>
                      <a:pPr algn="ctr">
                        <a:lnSpc>
                          <a:spcPct val="115000"/>
                        </a:lnSpc>
                        <a:spcAft>
                          <a:spcPts val="0"/>
                        </a:spcAft>
                      </a:pPr>
                      <a:r>
                        <a:rPr lang="es-EC" sz="1000">
                          <a:effectLst/>
                        </a:rPr>
                        <a:t>Año 2</a:t>
                      </a:r>
                      <a:endParaRPr lang="es-EC" sz="1400">
                        <a:solidFill>
                          <a:srgbClr val="000000"/>
                        </a:solidFill>
                        <a:effectLst/>
                        <a:latin typeface="Arial"/>
                        <a:ea typeface="Calibri"/>
                        <a:cs typeface="Times New Roman"/>
                      </a:endParaRPr>
                    </a:p>
                  </a:txBody>
                  <a:tcPr marL="65813" marR="65813" marT="0" marB="0"/>
                </a:tc>
                <a:tc>
                  <a:txBody>
                    <a:bodyPr/>
                    <a:lstStyle/>
                    <a:p>
                      <a:pPr algn="ctr">
                        <a:lnSpc>
                          <a:spcPct val="115000"/>
                        </a:lnSpc>
                        <a:spcAft>
                          <a:spcPts val="0"/>
                        </a:spcAft>
                      </a:pPr>
                      <a:r>
                        <a:rPr lang="es-EC" sz="1000">
                          <a:effectLst/>
                        </a:rPr>
                        <a:t>Año 3</a:t>
                      </a:r>
                      <a:endParaRPr lang="es-EC" sz="1400">
                        <a:solidFill>
                          <a:srgbClr val="000000"/>
                        </a:solidFill>
                        <a:effectLst/>
                        <a:latin typeface="Arial"/>
                        <a:ea typeface="Calibri"/>
                        <a:cs typeface="Times New Roman"/>
                      </a:endParaRPr>
                    </a:p>
                  </a:txBody>
                  <a:tcPr marL="65813" marR="65813" marT="0" marB="0"/>
                </a:tc>
                <a:tc>
                  <a:txBody>
                    <a:bodyPr/>
                    <a:lstStyle/>
                    <a:p>
                      <a:pPr algn="ctr">
                        <a:lnSpc>
                          <a:spcPct val="115000"/>
                        </a:lnSpc>
                        <a:spcAft>
                          <a:spcPts val="0"/>
                        </a:spcAft>
                      </a:pPr>
                      <a:r>
                        <a:rPr lang="es-EC" sz="1000">
                          <a:effectLst/>
                        </a:rPr>
                        <a:t>Año 4</a:t>
                      </a:r>
                      <a:endParaRPr lang="es-EC" sz="1400">
                        <a:solidFill>
                          <a:srgbClr val="000000"/>
                        </a:solidFill>
                        <a:effectLst/>
                        <a:latin typeface="Arial"/>
                        <a:ea typeface="Calibri"/>
                        <a:cs typeface="Times New Roman"/>
                      </a:endParaRPr>
                    </a:p>
                  </a:txBody>
                  <a:tcPr marL="65813" marR="65813" marT="0" marB="0"/>
                </a:tc>
                <a:tc>
                  <a:txBody>
                    <a:bodyPr/>
                    <a:lstStyle/>
                    <a:p>
                      <a:pPr algn="ctr">
                        <a:lnSpc>
                          <a:spcPct val="115000"/>
                        </a:lnSpc>
                        <a:spcAft>
                          <a:spcPts val="0"/>
                        </a:spcAft>
                      </a:pPr>
                      <a:r>
                        <a:rPr lang="es-EC" sz="1000">
                          <a:effectLst/>
                        </a:rPr>
                        <a:t>Año 5</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INGRESOS</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89.925,00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98.775,00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122.978,00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135.099,00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165.870,00</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Ingresos por ventas</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89.925,00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98.775,00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122.978,00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135.099,00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165.870,00</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(-)EGRESOS</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5.139,93</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36.938,81</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37.688,06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38.438,91</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37.566,60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38.311,28</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Mano de obra</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21.600,00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22.505,04</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23.448,00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24.430,47</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25.454,11</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Costos indirectos</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939,56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978,93</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1.019,94</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1.062,68</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1.107,21</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Servicios básicos</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720,00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750,17</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781,60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814,35</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848,47</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Depreciaciones</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3.669,86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3.669,86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3.669,86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2.048,09</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2.048,09</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Amortizaciones</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540,00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540,00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540,00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540,00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540,00</a:t>
                      </a:r>
                      <a:endParaRPr lang="es-EC" sz="1400">
                        <a:solidFill>
                          <a:srgbClr val="000000"/>
                        </a:solidFill>
                        <a:effectLst/>
                        <a:latin typeface="Arial"/>
                        <a:ea typeface="Calibri"/>
                        <a:cs typeface="Times New Roman"/>
                      </a:endParaRPr>
                    </a:p>
                  </a:txBody>
                  <a:tcPr marL="65813" marR="65813" marT="0" marB="0"/>
                </a:tc>
              </a:tr>
              <a:tr h="302738">
                <a:tc>
                  <a:txBody>
                    <a:bodyPr/>
                    <a:lstStyle/>
                    <a:p>
                      <a:pPr algn="ctr">
                        <a:lnSpc>
                          <a:spcPct val="115000"/>
                        </a:lnSpc>
                        <a:spcAft>
                          <a:spcPts val="0"/>
                        </a:spcAft>
                      </a:pPr>
                      <a:r>
                        <a:rPr lang="es-EC" sz="1000">
                          <a:effectLst/>
                        </a:rPr>
                        <a:t>Gastos de mantenimiento</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1.635,00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1.703,51</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1.774,88</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1.849,25</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1.926,73</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Muebles y enseres</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221,93</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r>
              <a:tr h="207188">
                <a:tc>
                  <a:txBody>
                    <a:bodyPr/>
                    <a:lstStyle/>
                    <a:p>
                      <a:pPr algn="ctr">
                        <a:lnSpc>
                          <a:spcPct val="115000"/>
                        </a:lnSpc>
                        <a:spcAft>
                          <a:spcPts val="0"/>
                        </a:spcAft>
                      </a:pPr>
                      <a:r>
                        <a:rPr lang="es-EC" sz="1000">
                          <a:effectLst/>
                        </a:rPr>
                        <a:t>Equipo de oficina</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4.670,00</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r>
              <a:tr h="302738">
                <a:tc>
                  <a:txBody>
                    <a:bodyPr/>
                    <a:lstStyle/>
                    <a:p>
                      <a:pPr algn="ctr">
                        <a:lnSpc>
                          <a:spcPct val="115000"/>
                        </a:lnSpc>
                        <a:spcAft>
                          <a:spcPts val="0"/>
                        </a:spcAft>
                      </a:pPr>
                      <a:r>
                        <a:rPr lang="es-EC" sz="1000">
                          <a:effectLst/>
                        </a:rPr>
                        <a:t>Equipo de computación</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248,00</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endParaRPr lang="es-EC" sz="1200">
                        <a:solidFill>
                          <a:srgbClr val="000000"/>
                        </a:solidFill>
                        <a:effectLst/>
                        <a:latin typeface="Calibri"/>
                      </a:endParaRPr>
                    </a:p>
                  </a:txBody>
                  <a:tcPr marL="65813" marR="65813" marT="0" marB="0"/>
                </a:tc>
              </a:tr>
              <a:tr h="207188">
                <a:tc>
                  <a:txBody>
                    <a:bodyPr/>
                    <a:lstStyle/>
                    <a:p>
                      <a:pPr algn="ctr">
                        <a:lnSpc>
                          <a:spcPct val="115000"/>
                        </a:lnSpc>
                        <a:spcAft>
                          <a:spcPts val="0"/>
                        </a:spcAft>
                      </a:pPr>
                      <a:r>
                        <a:rPr lang="es-EC" sz="1000">
                          <a:effectLst/>
                        </a:rPr>
                        <a:t>Arriendo</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4.800,00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5.001,12</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5.210,67</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5.428,99</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5.656,47</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Gasto de interés</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3.034,38</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2.539,43</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1.993,95</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1.392,77</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730,21</a:t>
                      </a:r>
                      <a:endParaRPr lang="es-EC" sz="1400">
                        <a:solidFill>
                          <a:srgbClr val="000000"/>
                        </a:solidFill>
                        <a:effectLst/>
                        <a:latin typeface="Arial"/>
                        <a:ea typeface="Calibri"/>
                        <a:cs typeface="Times New Roman"/>
                      </a:endParaRPr>
                    </a:p>
                  </a:txBody>
                  <a:tcPr marL="65813" marR="65813" marT="0" marB="0"/>
                </a:tc>
              </a:tr>
              <a:tr h="302738">
                <a:tc>
                  <a:txBody>
                    <a:bodyPr/>
                    <a:lstStyle/>
                    <a:p>
                      <a:pPr algn="ctr">
                        <a:lnSpc>
                          <a:spcPct val="115000"/>
                        </a:lnSpc>
                        <a:spcAft>
                          <a:spcPts val="0"/>
                        </a:spcAft>
                      </a:pPr>
                      <a:r>
                        <a:rPr lang="es-EC" sz="1000">
                          <a:effectLst/>
                        </a:rPr>
                        <a:t>(=)UTIL. ANTES DE IMP. Y PT</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52.986,19</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61.086,94</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84.539,09</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97.532,40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127.558,72</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15% Partic. De Trab.</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7.947,93</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9.163,04</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12.680,86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14.629,86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19.133,81</a:t>
                      </a:r>
                      <a:endParaRPr lang="es-EC" sz="1400">
                        <a:solidFill>
                          <a:srgbClr val="000000"/>
                        </a:solidFill>
                        <a:effectLst/>
                        <a:latin typeface="Arial"/>
                        <a:ea typeface="Calibri"/>
                        <a:cs typeface="Times New Roman"/>
                      </a:endParaRPr>
                    </a:p>
                  </a:txBody>
                  <a:tcPr marL="65813" marR="65813" marT="0" marB="0"/>
                </a:tc>
              </a:tr>
              <a:tr h="302738">
                <a:tc>
                  <a:txBody>
                    <a:bodyPr/>
                    <a:lstStyle/>
                    <a:p>
                      <a:pPr algn="ctr">
                        <a:lnSpc>
                          <a:spcPct val="115000"/>
                        </a:lnSpc>
                        <a:spcAft>
                          <a:spcPts val="0"/>
                        </a:spcAft>
                      </a:pPr>
                      <a:r>
                        <a:rPr lang="es-EC" sz="1000">
                          <a:effectLst/>
                        </a:rPr>
                        <a:t>(=)UTIL. ANTES DE IMPUESTOS</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45.038,27</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51.923,90</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71.858,23</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82.902,54</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108.424,91</a:t>
                      </a:r>
                      <a:endParaRPr lang="es-EC" sz="1400">
                        <a:solidFill>
                          <a:srgbClr val="000000"/>
                        </a:solidFill>
                        <a:effectLst/>
                        <a:latin typeface="Arial"/>
                        <a:ea typeface="Calibri"/>
                        <a:cs typeface="Times New Roman"/>
                      </a:endParaRPr>
                    </a:p>
                  </a:txBody>
                  <a:tcPr marL="65813" marR="65813" marT="0" marB="0"/>
                </a:tc>
              </a:tr>
              <a:tr h="207188">
                <a:tc>
                  <a:txBody>
                    <a:bodyPr/>
                    <a:lstStyle/>
                    <a:p>
                      <a:pPr algn="ctr">
                        <a:lnSpc>
                          <a:spcPct val="115000"/>
                        </a:lnSpc>
                        <a:spcAft>
                          <a:spcPts val="0"/>
                        </a:spcAft>
                      </a:pPr>
                      <a:r>
                        <a:rPr lang="es-EC" sz="1000">
                          <a:effectLst/>
                        </a:rPr>
                        <a:t>22% IR</a:t>
                      </a:r>
                      <a:endParaRPr lang="es-EC" sz="1400">
                        <a:solidFill>
                          <a:srgbClr val="000000"/>
                        </a:solidFill>
                        <a:effectLst/>
                        <a:latin typeface="Arial"/>
                        <a:ea typeface="Calibri"/>
                        <a:cs typeface="Times New Roman"/>
                      </a:endParaRPr>
                    </a:p>
                  </a:txBody>
                  <a:tcPr marL="65813" marR="65813" marT="0" marB="0"/>
                </a:tc>
                <a:tc>
                  <a:txBody>
                    <a:bodyPr/>
                    <a:lstStyle/>
                    <a:p>
                      <a:endParaRPr lang="es-EC" sz="1200">
                        <a:solidFill>
                          <a:srgbClr val="000000"/>
                        </a:solidFill>
                        <a:effectLst/>
                        <a:latin typeface="Calibri"/>
                      </a:endParaRPr>
                    </a:p>
                  </a:txBody>
                  <a:tcPr marL="65813" marR="65813" marT="0" marB="0"/>
                </a:tc>
                <a:tc>
                  <a:txBody>
                    <a:bodyPr/>
                    <a:lstStyle/>
                    <a:p>
                      <a:pPr algn="r">
                        <a:lnSpc>
                          <a:spcPct val="115000"/>
                        </a:lnSpc>
                        <a:spcAft>
                          <a:spcPts val="0"/>
                        </a:spcAft>
                      </a:pPr>
                      <a:r>
                        <a:rPr lang="es-EC" sz="1000">
                          <a:effectLst/>
                        </a:rPr>
                        <a:t>9.908,42</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11.423,26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15.808,81</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18.238,56</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23.853,48</a:t>
                      </a:r>
                      <a:endParaRPr lang="es-EC" sz="1400">
                        <a:solidFill>
                          <a:srgbClr val="000000"/>
                        </a:solidFill>
                        <a:effectLst/>
                        <a:latin typeface="Arial"/>
                        <a:ea typeface="Calibri"/>
                        <a:cs typeface="Times New Roman"/>
                      </a:endParaRPr>
                    </a:p>
                  </a:txBody>
                  <a:tcPr marL="65813" marR="65813" marT="0" marB="0"/>
                </a:tc>
              </a:tr>
              <a:tr h="207188">
                <a:tc gridSpan="2">
                  <a:txBody>
                    <a:bodyPr/>
                    <a:lstStyle/>
                    <a:p>
                      <a:pPr algn="l">
                        <a:lnSpc>
                          <a:spcPct val="115000"/>
                        </a:lnSpc>
                        <a:spcAft>
                          <a:spcPts val="0"/>
                        </a:spcAft>
                      </a:pPr>
                      <a:r>
                        <a:rPr lang="es-EC" sz="1000" dirty="0">
                          <a:effectLst/>
                        </a:rPr>
                        <a:t>(=)UTILIDAD NETA</a:t>
                      </a:r>
                      <a:endParaRPr lang="es-EC" sz="1400" dirty="0">
                        <a:solidFill>
                          <a:srgbClr val="000000"/>
                        </a:solidFill>
                        <a:effectLst/>
                        <a:latin typeface="Arial"/>
                        <a:ea typeface="Calibri"/>
                        <a:cs typeface="Times New Roman"/>
                      </a:endParaRPr>
                    </a:p>
                  </a:txBody>
                  <a:tcPr marL="65813" marR="65813" marT="0" marB="0"/>
                </a:tc>
                <a:tc hMerge="1">
                  <a:txBody>
                    <a:bodyPr/>
                    <a:lstStyle/>
                    <a:p>
                      <a:endParaRPr lang="es-EC"/>
                    </a:p>
                  </a:txBody>
                  <a:tcPr/>
                </a:tc>
                <a:tc>
                  <a:txBody>
                    <a:bodyPr/>
                    <a:lstStyle/>
                    <a:p>
                      <a:pPr algn="r">
                        <a:lnSpc>
                          <a:spcPct val="115000"/>
                        </a:lnSpc>
                        <a:spcAft>
                          <a:spcPts val="0"/>
                        </a:spcAft>
                      </a:pPr>
                      <a:r>
                        <a:rPr lang="es-EC" sz="1000">
                          <a:effectLst/>
                        </a:rPr>
                        <a:t>35.129,85</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40.500,64</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56.049,42</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a:effectLst/>
                        </a:rPr>
                        <a:t>64.663,98</a:t>
                      </a:r>
                      <a:endParaRPr lang="es-EC" sz="1400">
                        <a:solidFill>
                          <a:srgbClr val="000000"/>
                        </a:solidFill>
                        <a:effectLst/>
                        <a:latin typeface="Arial"/>
                        <a:ea typeface="Calibri"/>
                        <a:cs typeface="Times New Roman"/>
                      </a:endParaRPr>
                    </a:p>
                  </a:txBody>
                  <a:tcPr marL="65813" marR="65813" marT="0" marB="0"/>
                </a:tc>
                <a:tc>
                  <a:txBody>
                    <a:bodyPr/>
                    <a:lstStyle/>
                    <a:p>
                      <a:pPr algn="r">
                        <a:lnSpc>
                          <a:spcPct val="115000"/>
                        </a:lnSpc>
                        <a:spcAft>
                          <a:spcPts val="0"/>
                        </a:spcAft>
                      </a:pPr>
                      <a:r>
                        <a:rPr lang="es-EC" sz="1000" dirty="0">
                          <a:effectLst/>
                        </a:rPr>
                        <a:t>84.571,43</a:t>
                      </a:r>
                      <a:endParaRPr lang="es-EC" sz="1400" dirty="0">
                        <a:solidFill>
                          <a:srgbClr val="000000"/>
                        </a:solidFill>
                        <a:effectLst/>
                        <a:latin typeface="Arial"/>
                        <a:ea typeface="Calibri"/>
                        <a:cs typeface="Times New Roman"/>
                      </a:endParaRPr>
                    </a:p>
                  </a:txBody>
                  <a:tcPr marL="65813" marR="65813" marT="0" marB="0"/>
                </a:tc>
              </a:tr>
            </a:tbl>
          </a:graphicData>
        </a:graphic>
      </p:graphicFrame>
    </p:spTree>
    <p:extLst>
      <p:ext uri="{BB962C8B-B14F-4D97-AF65-F5344CB8AC3E}">
        <p14:creationId xmlns:p14="http://schemas.microsoft.com/office/powerpoint/2010/main" val="3737982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1480"/>
            <a:ext cx="8229600" cy="1600200"/>
          </a:xfrm>
        </p:spPr>
        <p:txBody>
          <a:bodyPr/>
          <a:lstStyle/>
          <a:p>
            <a:r>
              <a:rPr lang="es-EC" sz="2800" b="1" dirty="0" smtClean="0"/>
              <a:t>FLUJO DE CAJA SIN FINANCIAMIENTO ($)</a:t>
            </a:r>
            <a:endParaRPr lang="es-EC" sz="2800" b="1" dirty="0"/>
          </a:p>
        </p:txBody>
      </p:sp>
      <p:graphicFrame>
        <p:nvGraphicFramePr>
          <p:cNvPr id="4" name="3 Tabla"/>
          <p:cNvGraphicFramePr>
            <a:graphicFrameLocks noGrp="1"/>
          </p:cNvGraphicFramePr>
          <p:nvPr>
            <p:extLst>
              <p:ext uri="{D42A27DB-BD31-4B8C-83A1-F6EECF244321}">
                <p14:modId xmlns:p14="http://schemas.microsoft.com/office/powerpoint/2010/main" val="1025732404"/>
              </p:ext>
            </p:extLst>
          </p:nvPr>
        </p:nvGraphicFramePr>
        <p:xfrm>
          <a:off x="1163325" y="1067281"/>
          <a:ext cx="6817349" cy="4824730"/>
        </p:xfrm>
        <a:graphic>
          <a:graphicData uri="http://schemas.openxmlformats.org/drawingml/2006/table">
            <a:tbl>
              <a:tblPr firstRow="1" firstCol="1" bandRow="1">
                <a:tableStyleId>{08FB837D-C827-4EFA-A057-4D05807E0F7C}</a:tableStyleId>
              </a:tblPr>
              <a:tblGrid>
                <a:gridCol w="1248435"/>
                <a:gridCol w="699379"/>
                <a:gridCol w="973907"/>
                <a:gridCol w="973907"/>
                <a:gridCol w="973907"/>
                <a:gridCol w="973907"/>
                <a:gridCol w="973907"/>
              </a:tblGrid>
              <a:tr h="178850">
                <a:tc>
                  <a:txBody>
                    <a:bodyPr/>
                    <a:lstStyle/>
                    <a:p>
                      <a:pPr algn="ctr">
                        <a:lnSpc>
                          <a:spcPct val="115000"/>
                        </a:lnSpc>
                        <a:spcAft>
                          <a:spcPts val="0"/>
                        </a:spcAft>
                      </a:pPr>
                      <a:r>
                        <a:rPr lang="es-EC" sz="900">
                          <a:effectLst/>
                        </a:rPr>
                        <a:t>INVERSIONES</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900">
                          <a:effectLst/>
                        </a:rPr>
                        <a:t>Año 0</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900">
                          <a:effectLst/>
                        </a:rPr>
                        <a:t>Año 1</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900">
                          <a:effectLst/>
                        </a:rPr>
                        <a:t>Año 2</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900">
                          <a:effectLst/>
                        </a:rPr>
                        <a:t>Año 3</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900">
                          <a:effectLst/>
                        </a:rPr>
                        <a:t>Año 4</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900">
                          <a:effectLst/>
                        </a:rPr>
                        <a:t>Año 5</a:t>
                      </a:r>
                      <a:endParaRPr lang="es-EC" sz="110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Capital de trabajo</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-22.014,89</a:t>
                      </a:r>
                      <a:endParaRPr lang="es-EC" sz="1400" dirty="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Activos fijos</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-34.724,51</a:t>
                      </a:r>
                      <a:endParaRPr lang="es-EC" sz="14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Activos intangibles</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-2.700,00</a:t>
                      </a:r>
                      <a:endParaRPr lang="es-EC" sz="14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(=)Total inversiones</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-59.439,40</a:t>
                      </a:r>
                      <a:endParaRPr lang="es-EC" sz="1400">
                        <a:solidFill>
                          <a:srgbClr val="000000"/>
                        </a:solidFill>
                        <a:effectLst/>
                        <a:latin typeface="Arial"/>
                        <a:ea typeface="Calibri"/>
                        <a:cs typeface="Times New Roman"/>
                      </a:endParaRPr>
                    </a:p>
                  </a:txBody>
                  <a:tcPr marL="56811" marR="56811" marT="0" marB="0" anchor="ctr"/>
                </a:tc>
                <a:tc>
                  <a:txBody>
                    <a:bodyPr/>
                    <a:lstStyle/>
                    <a:p>
                      <a:endParaRPr lang="es-EC" sz="1200" dirty="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endParaRPr lang="es-EC" sz="105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dirty="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INGRESOS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Venta de Bitcoin</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dirty="0">
                          <a:effectLst/>
                        </a:rPr>
                        <a:t>89.925,00</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98.775,00</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122.978,00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135.099,00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165.870,00</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 Total ingresos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89.925,00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98.775,00</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122.978,00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135.099,00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165.870,00</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endParaRPr lang="es-EC" sz="105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Egresos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dirty="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178850">
                <a:tc>
                  <a:txBody>
                    <a:bodyPr/>
                    <a:lstStyle/>
                    <a:p>
                      <a:pPr algn="ctr">
                        <a:lnSpc>
                          <a:spcPct val="115000"/>
                        </a:lnSpc>
                        <a:spcAft>
                          <a:spcPts val="0"/>
                        </a:spcAft>
                      </a:pPr>
                      <a:r>
                        <a:rPr lang="es-EC" sz="900">
                          <a:effectLst/>
                        </a:rPr>
                        <a:t>Depreciaciones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3.669,86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3.669,86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3.669,86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2.048,09</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2.048,09</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Costo de prestación</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27.624,86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28.628,58</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29.674,35</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29.142,16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30.277,40</a:t>
                      </a:r>
                      <a:endParaRPr lang="es-EC" sz="1400">
                        <a:solidFill>
                          <a:srgbClr val="000000"/>
                        </a:solidFill>
                        <a:effectLst/>
                        <a:latin typeface="Arial"/>
                        <a:ea typeface="Calibri"/>
                        <a:cs typeface="Times New Roman"/>
                      </a:endParaRPr>
                    </a:p>
                  </a:txBody>
                  <a:tcPr marL="56811" marR="56811" marT="0" marB="0" anchor="ctr"/>
                </a:tc>
              </a:tr>
              <a:tr h="261332">
                <a:tc>
                  <a:txBody>
                    <a:bodyPr/>
                    <a:lstStyle/>
                    <a:p>
                      <a:pPr algn="ctr">
                        <a:lnSpc>
                          <a:spcPct val="115000"/>
                        </a:lnSpc>
                        <a:spcAft>
                          <a:spcPts val="0"/>
                        </a:spcAft>
                      </a:pPr>
                      <a:r>
                        <a:rPr lang="es-EC" sz="900">
                          <a:effectLst/>
                        </a:rPr>
                        <a:t>Gastos adminstrativos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4.800,00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5.001,12</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5.210,67</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5.428,99</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5.656,47</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Gasto de ventas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240,00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240,00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240,00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240,00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240,00</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(=)Total egresos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36.334,73</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37.539,56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38.794,88</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36.859,23</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38.221,96</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endParaRPr lang="es-EC" sz="105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r>
              <a:tr h="261332">
                <a:tc>
                  <a:txBody>
                    <a:bodyPr/>
                    <a:lstStyle/>
                    <a:p>
                      <a:pPr algn="ctr">
                        <a:lnSpc>
                          <a:spcPct val="115000"/>
                        </a:lnSpc>
                        <a:spcAft>
                          <a:spcPts val="0"/>
                        </a:spcAft>
                      </a:pPr>
                      <a:r>
                        <a:rPr lang="es-EC" sz="900">
                          <a:effectLst/>
                        </a:rPr>
                        <a:t>Utilidad antes de imp. y part.</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53.590,27</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61.235,44</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84.183,12</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98.239,77</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127.648,04</a:t>
                      </a:r>
                      <a:endParaRPr lang="es-EC" sz="1400">
                        <a:solidFill>
                          <a:srgbClr val="000000"/>
                        </a:solidFill>
                        <a:effectLst/>
                        <a:latin typeface="Arial"/>
                        <a:ea typeface="Calibri"/>
                        <a:cs typeface="Times New Roman"/>
                      </a:endParaRPr>
                    </a:p>
                  </a:txBody>
                  <a:tcPr marL="56811" marR="56811" marT="0" marB="0" anchor="ctr"/>
                </a:tc>
              </a:tr>
              <a:tr h="261332">
                <a:tc>
                  <a:txBody>
                    <a:bodyPr/>
                    <a:lstStyle/>
                    <a:p>
                      <a:pPr algn="ctr">
                        <a:lnSpc>
                          <a:spcPct val="115000"/>
                        </a:lnSpc>
                        <a:spcAft>
                          <a:spcPts val="0"/>
                        </a:spcAft>
                      </a:pPr>
                      <a:r>
                        <a:rPr lang="es-EC" sz="900">
                          <a:effectLst/>
                        </a:rPr>
                        <a:t>(-) 15% Participación laboral</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-8.038,54</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-9.185,32</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-12.627,47</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-14.735,96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-19.147,21</a:t>
                      </a:r>
                      <a:endParaRPr lang="es-EC" sz="1400">
                        <a:solidFill>
                          <a:srgbClr val="000000"/>
                        </a:solidFill>
                        <a:effectLst/>
                        <a:latin typeface="Arial"/>
                        <a:ea typeface="Calibri"/>
                        <a:cs typeface="Times New Roman"/>
                      </a:endParaRPr>
                    </a:p>
                  </a:txBody>
                  <a:tcPr marL="56811" marR="56811" marT="0" marB="0" anchor="ctr"/>
                </a:tc>
              </a:tr>
              <a:tr h="261332">
                <a:tc>
                  <a:txBody>
                    <a:bodyPr/>
                    <a:lstStyle/>
                    <a:p>
                      <a:pPr algn="ctr">
                        <a:lnSpc>
                          <a:spcPct val="115000"/>
                        </a:lnSpc>
                        <a:spcAft>
                          <a:spcPts val="0"/>
                        </a:spcAft>
                      </a:pPr>
                      <a:r>
                        <a:rPr lang="es-EC" sz="900">
                          <a:effectLst/>
                        </a:rPr>
                        <a:t>(-) 22%Impuesto a la renta</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-10.021,38</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-11.451,03</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-15.742,24</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-18.370,84</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-23.870,18</a:t>
                      </a:r>
                      <a:endParaRPr lang="es-EC" sz="140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 Depreciaciones</a:t>
                      </a:r>
                      <a:endParaRPr lang="es-EC" sz="11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pPr algn="ctr">
                        <a:lnSpc>
                          <a:spcPct val="115000"/>
                        </a:lnSpc>
                        <a:spcAft>
                          <a:spcPts val="0"/>
                        </a:spcAft>
                      </a:pPr>
                      <a:r>
                        <a:rPr lang="es-EC" sz="1050">
                          <a:effectLst/>
                        </a:rPr>
                        <a:t>3.669,86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3.669,86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3.669,86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2.048,09</a:t>
                      </a:r>
                      <a:endParaRPr lang="es-EC" sz="1400" dirty="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2.048,09</a:t>
                      </a:r>
                      <a:endParaRPr lang="es-EC" sz="1400" dirty="0">
                        <a:solidFill>
                          <a:srgbClr val="000000"/>
                        </a:solidFill>
                        <a:effectLst/>
                        <a:latin typeface="Arial"/>
                        <a:ea typeface="Calibri"/>
                        <a:cs typeface="Times New Roman"/>
                      </a:endParaRPr>
                    </a:p>
                  </a:txBody>
                  <a:tcPr marL="56811" marR="56811" marT="0" marB="0" anchor="ctr"/>
                </a:tc>
              </a:tr>
              <a:tr h="178850">
                <a:tc>
                  <a:txBody>
                    <a:bodyPr/>
                    <a:lstStyle/>
                    <a:p>
                      <a:pPr algn="ctr">
                        <a:lnSpc>
                          <a:spcPct val="115000"/>
                        </a:lnSpc>
                        <a:spcAft>
                          <a:spcPts val="0"/>
                        </a:spcAft>
                      </a:pPr>
                      <a:r>
                        <a:rPr lang="es-EC" sz="900">
                          <a:effectLst/>
                        </a:rPr>
                        <a:t>(-) Inversión inicial</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-59.439,40</a:t>
                      </a:r>
                      <a:endParaRPr lang="es-EC" sz="1400">
                        <a:solidFill>
                          <a:srgbClr val="000000"/>
                        </a:solidFill>
                        <a:effectLst/>
                        <a:latin typeface="Arial"/>
                        <a:ea typeface="Calibri"/>
                        <a:cs typeface="Times New Roman"/>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a:solidFill>
                          <a:srgbClr val="000000"/>
                        </a:solidFill>
                        <a:effectLst/>
                        <a:latin typeface="Calibri"/>
                      </a:endParaRPr>
                    </a:p>
                  </a:txBody>
                  <a:tcPr marL="56811" marR="56811" marT="0" marB="0" anchor="ctr"/>
                </a:tc>
                <a:tc>
                  <a:txBody>
                    <a:bodyPr/>
                    <a:lstStyle/>
                    <a:p>
                      <a:endParaRPr lang="es-EC" sz="1200" dirty="0">
                        <a:solidFill>
                          <a:srgbClr val="000000"/>
                        </a:solidFill>
                        <a:effectLst/>
                        <a:latin typeface="Calibri"/>
                      </a:endParaRPr>
                    </a:p>
                  </a:txBody>
                  <a:tcPr marL="56811" marR="56811" marT="0" marB="0" anchor="ctr"/>
                </a:tc>
              </a:tr>
              <a:tr h="261332">
                <a:tc>
                  <a:txBody>
                    <a:bodyPr/>
                    <a:lstStyle/>
                    <a:p>
                      <a:pPr algn="ctr">
                        <a:lnSpc>
                          <a:spcPct val="115000"/>
                        </a:lnSpc>
                        <a:spcAft>
                          <a:spcPts val="0"/>
                        </a:spcAft>
                      </a:pPr>
                      <a:r>
                        <a:rPr lang="es-EC" sz="900">
                          <a:effectLst/>
                        </a:rPr>
                        <a:t>FLUJO DE CAJA PROYECTADO</a:t>
                      </a:r>
                      <a:endParaRPr lang="es-EC" sz="11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-59.439,40</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39.200,21</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44.268,96</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59.483,27</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a:effectLst/>
                        </a:rPr>
                        <a:t>67.181,05</a:t>
                      </a:r>
                      <a:endParaRPr lang="es-EC" sz="1400">
                        <a:solidFill>
                          <a:srgbClr val="000000"/>
                        </a:solidFill>
                        <a:effectLst/>
                        <a:latin typeface="Arial"/>
                        <a:ea typeface="Calibri"/>
                        <a:cs typeface="Times New Roman"/>
                      </a:endParaRPr>
                    </a:p>
                  </a:txBody>
                  <a:tcPr marL="56811" marR="56811" marT="0" marB="0" anchor="ctr"/>
                </a:tc>
                <a:tc>
                  <a:txBody>
                    <a:bodyPr/>
                    <a:lstStyle/>
                    <a:p>
                      <a:pPr algn="ctr">
                        <a:lnSpc>
                          <a:spcPct val="115000"/>
                        </a:lnSpc>
                        <a:spcAft>
                          <a:spcPts val="0"/>
                        </a:spcAft>
                      </a:pPr>
                      <a:r>
                        <a:rPr lang="es-EC" sz="1050" dirty="0">
                          <a:effectLst/>
                        </a:rPr>
                        <a:t>86.678,74</a:t>
                      </a:r>
                      <a:endParaRPr lang="es-EC" sz="1400" dirty="0">
                        <a:solidFill>
                          <a:srgbClr val="000000"/>
                        </a:solidFill>
                        <a:effectLst/>
                        <a:latin typeface="Arial"/>
                        <a:ea typeface="Calibri"/>
                        <a:cs typeface="Times New Roman"/>
                      </a:endParaRPr>
                    </a:p>
                  </a:txBody>
                  <a:tcPr marL="56811" marR="56811" marT="0" marB="0" anchor="ctr"/>
                </a:tc>
              </a:tr>
            </a:tbl>
          </a:graphicData>
        </a:graphic>
      </p:graphicFrame>
    </p:spTree>
    <p:extLst>
      <p:ext uri="{BB962C8B-B14F-4D97-AF65-F5344CB8AC3E}">
        <p14:creationId xmlns:p14="http://schemas.microsoft.com/office/powerpoint/2010/main" val="372679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47464"/>
            <a:ext cx="8229600" cy="1600200"/>
          </a:xfrm>
        </p:spPr>
        <p:txBody>
          <a:bodyPr/>
          <a:lstStyle/>
          <a:p>
            <a:r>
              <a:rPr lang="es-EC" sz="2800" b="1" dirty="0" smtClean="0"/>
              <a:t>FLUJO DE CAJA CON FINANCIAMIENTO ($)</a:t>
            </a:r>
            <a:endParaRPr lang="es-EC" sz="2800" b="1" dirty="0"/>
          </a:p>
        </p:txBody>
      </p:sp>
      <p:graphicFrame>
        <p:nvGraphicFramePr>
          <p:cNvPr id="4" name="3 Tabla"/>
          <p:cNvGraphicFramePr>
            <a:graphicFrameLocks noGrp="1"/>
          </p:cNvGraphicFramePr>
          <p:nvPr>
            <p:extLst>
              <p:ext uri="{D42A27DB-BD31-4B8C-83A1-F6EECF244321}">
                <p14:modId xmlns:p14="http://schemas.microsoft.com/office/powerpoint/2010/main" val="700145098"/>
              </p:ext>
            </p:extLst>
          </p:nvPr>
        </p:nvGraphicFramePr>
        <p:xfrm>
          <a:off x="1234393" y="1167323"/>
          <a:ext cx="6675214" cy="4801429"/>
        </p:xfrm>
        <a:graphic>
          <a:graphicData uri="http://schemas.openxmlformats.org/drawingml/2006/table">
            <a:tbl>
              <a:tblPr firstRow="1" firstCol="1" bandRow="1">
                <a:tableStyleId>{08FB837D-C827-4EFA-A057-4D05807E0F7C}</a:tableStyleId>
              </a:tblPr>
              <a:tblGrid>
                <a:gridCol w="1249375"/>
                <a:gridCol w="792088"/>
                <a:gridCol w="936104"/>
                <a:gridCol w="836841"/>
                <a:gridCol w="953602"/>
                <a:gridCol w="953602"/>
                <a:gridCol w="953602"/>
              </a:tblGrid>
              <a:tr h="175121">
                <a:tc>
                  <a:txBody>
                    <a:bodyPr/>
                    <a:lstStyle/>
                    <a:p>
                      <a:pPr algn="ctr">
                        <a:lnSpc>
                          <a:spcPct val="115000"/>
                        </a:lnSpc>
                        <a:spcAft>
                          <a:spcPts val="0"/>
                        </a:spcAft>
                      </a:pPr>
                      <a:r>
                        <a:rPr lang="es-EC" sz="900">
                          <a:effectLst/>
                        </a:rPr>
                        <a:t>INVERSIONES</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900">
                          <a:effectLst/>
                        </a:rPr>
                        <a:t>Año 0</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900">
                          <a:effectLst/>
                        </a:rPr>
                        <a:t>Año 1</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900">
                          <a:effectLst/>
                        </a:rPr>
                        <a:t>Año 2</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900">
                          <a:effectLst/>
                        </a:rPr>
                        <a:t>Año 3</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900">
                          <a:effectLst/>
                        </a:rPr>
                        <a:t>Año 4</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900">
                          <a:effectLst/>
                        </a:rPr>
                        <a:t>Año 5</a:t>
                      </a:r>
                      <a:endParaRPr lang="es-EC" sz="11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Capital de trabajo</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-22.014,89</a:t>
                      </a:r>
                      <a:endParaRPr lang="es-EC" sz="1200" dirty="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Activos fijos</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-34.724,51</a:t>
                      </a:r>
                      <a:endParaRPr lang="es-EC" sz="1200" dirty="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Activos intangibles</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-2.700,00</a:t>
                      </a:r>
                      <a:endParaRPr lang="es-EC" sz="1200" dirty="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(=)Total inversiones</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-59.439,40</a:t>
                      </a:r>
                      <a:endParaRPr lang="es-EC" sz="12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endParaRPr lang="es-EC" sz="105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INGRESOS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dirty="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endParaRPr lang="es-EC" sz="1200">
                        <a:solidFill>
                          <a:srgbClr val="000000"/>
                        </a:solidFill>
                        <a:effectLst/>
                        <a:latin typeface="Calibri"/>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Venta de Bitcoin</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dirty="0">
                          <a:effectLst/>
                        </a:rPr>
                        <a:t>89.925,00</a:t>
                      </a:r>
                      <a:endParaRPr lang="es-EC" sz="1200" dirty="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98.775,00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122.978,00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135.099,00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165.870,00</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 Total ingresos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89.925,00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98.775,00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122.978,00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135.099,00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165.870,00</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endParaRPr lang="es-EC" sz="105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dirty="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Egresos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dirty="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175121">
                <a:tc>
                  <a:txBody>
                    <a:bodyPr/>
                    <a:lstStyle/>
                    <a:p>
                      <a:pPr algn="ctr">
                        <a:lnSpc>
                          <a:spcPct val="115000"/>
                        </a:lnSpc>
                        <a:spcAft>
                          <a:spcPts val="0"/>
                        </a:spcAft>
                      </a:pPr>
                      <a:r>
                        <a:rPr lang="es-EC" sz="900">
                          <a:effectLst/>
                        </a:rPr>
                        <a:t>Depreciaciones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3.669,86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3.669,86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3.669,86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2.048,09</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2.048,09</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Costo de prestación</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27.624,86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28.628,58</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29.674,35</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29.142,16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30.277,40</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Gastos adminstrativos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4.800,00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5.001,12</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5.210,67</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5.428,99</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5.656,47</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Gasto de ventas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240,00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240,00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240,00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240,00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240,00</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(=)Total egresos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36.334,73</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37.539,56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38.794,88</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36.859,23</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38.221,96</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endParaRPr lang="es-EC" sz="105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dirty="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255883">
                <a:tc>
                  <a:txBody>
                    <a:bodyPr/>
                    <a:lstStyle/>
                    <a:p>
                      <a:pPr algn="ctr">
                        <a:lnSpc>
                          <a:spcPct val="115000"/>
                        </a:lnSpc>
                        <a:spcAft>
                          <a:spcPts val="0"/>
                        </a:spcAft>
                      </a:pPr>
                      <a:r>
                        <a:rPr lang="es-EC" sz="900">
                          <a:effectLst/>
                        </a:rPr>
                        <a:t>Utilidad antes de imp. y part.</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53.590,27</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61.235,44</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84.183,12</a:t>
                      </a:r>
                      <a:endParaRPr lang="es-EC" sz="1200" dirty="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98.239,77</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127.648,04</a:t>
                      </a:r>
                      <a:endParaRPr lang="es-EC" sz="1200">
                        <a:solidFill>
                          <a:srgbClr val="000000"/>
                        </a:solidFill>
                        <a:effectLst/>
                        <a:latin typeface="Arial"/>
                        <a:ea typeface="Calibri"/>
                        <a:cs typeface="Times New Roman"/>
                      </a:endParaRPr>
                    </a:p>
                  </a:txBody>
                  <a:tcPr marL="55627" marR="55627" marT="0" marB="0" anchor="ctr"/>
                </a:tc>
              </a:tr>
              <a:tr h="255883">
                <a:tc>
                  <a:txBody>
                    <a:bodyPr/>
                    <a:lstStyle/>
                    <a:p>
                      <a:pPr algn="ctr">
                        <a:lnSpc>
                          <a:spcPct val="115000"/>
                        </a:lnSpc>
                        <a:spcAft>
                          <a:spcPts val="0"/>
                        </a:spcAft>
                      </a:pPr>
                      <a:r>
                        <a:rPr lang="es-EC" sz="900">
                          <a:effectLst/>
                        </a:rPr>
                        <a:t>(-) 15% Participación laboral</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-8.038,54</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-9.185,32</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-12.627,47</a:t>
                      </a:r>
                      <a:endParaRPr lang="es-EC" sz="1200" dirty="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-14.735,96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-19.147,21</a:t>
                      </a:r>
                      <a:endParaRPr lang="es-EC" sz="1200">
                        <a:solidFill>
                          <a:srgbClr val="000000"/>
                        </a:solidFill>
                        <a:effectLst/>
                        <a:latin typeface="Arial"/>
                        <a:ea typeface="Calibri"/>
                        <a:cs typeface="Times New Roman"/>
                      </a:endParaRPr>
                    </a:p>
                  </a:txBody>
                  <a:tcPr marL="55627" marR="55627" marT="0" marB="0" anchor="ctr"/>
                </a:tc>
              </a:tr>
              <a:tr h="255883">
                <a:tc>
                  <a:txBody>
                    <a:bodyPr/>
                    <a:lstStyle/>
                    <a:p>
                      <a:pPr algn="ctr">
                        <a:lnSpc>
                          <a:spcPct val="115000"/>
                        </a:lnSpc>
                        <a:spcAft>
                          <a:spcPts val="0"/>
                        </a:spcAft>
                      </a:pPr>
                      <a:r>
                        <a:rPr lang="es-EC" sz="900">
                          <a:effectLst/>
                        </a:rPr>
                        <a:t>(-) 22%Impuesto a la renta</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-10.021,38</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-11.451,03</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-15.742,24</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-18.370,84</a:t>
                      </a:r>
                      <a:endParaRPr lang="es-EC" sz="1200" dirty="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-23.870,18</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 Depreciaciones</a:t>
                      </a:r>
                      <a:endParaRPr lang="es-EC" sz="11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pPr algn="ctr">
                        <a:lnSpc>
                          <a:spcPct val="115000"/>
                        </a:lnSpc>
                        <a:spcAft>
                          <a:spcPts val="0"/>
                        </a:spcAft>
                      </a:pPr>
                      <a:r>
                        <a:rPr lang="es-EC" sz="1000">
                          <a:effectLst/>
                        </a:rPr>
                        <a:t>3.669,86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3.669,86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3.669,86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2.048,09</a:t>
                      </a:r>
                      <a:endParaRPr lang="es-EC" sz="1200" dirty="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2.048,09</a:t>
                      </a:r>
                      <a:endParaRPr lang="es-EC" sz="120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 prestamo</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29.719,70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-4.847,70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-5.342,66</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-5.888,14</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-6.489,32</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-7.151,88</a:t>
                      </a:r>
                      <a:endParaRPr lang="es-EC" sz="1200" dirty="0">
                        <a:solidFill>
                          <a:srgbClr val="000000"/>
                        </a:solidFill>
                        <a:effectLst/>
                        <a:latin typeface="Arial"/>
                        <a:ea typeface="Calibri"/>
                        <a:cs typeface="Times New Roman"/>
                      </a:endParaRPr>
                    </a:p>
                  </a:txBody>
                  <a:tcPr marL="55627" marR="55627" marT="0" marB="0" anchor="ctr"/>
                </a:tc>
              </a:tr>
              <a:tr h="175121">
                <a:tc>
                  <a:txBody>
                    <a:bodyPr/>
                    <a:lstStyle/>
                    <a:p>
                      <a:pPr algn="ctr">
                        <a:lnSpc>
                          <a:spcPct val="115000"/>
                        </a:lnSpc>
                        <a:spcAft>
                          <a:spcPts val="0"/>
                        </a:spcAft>
                      </a:pPr>
                      <a:r>
                        <a:rPr lang="es-EC" sz="900">
                          <a:effectLst/>
                        </a:rPr>
                        <a:t>(-) Inversión inicial</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-59.439,40</a:t>
                      </a:r>
                      <a:endParaRPr lang="es-EC" sz="1200">
                        <a:solidFill>
                          <a:srgbClr val="000000"/>
                        </a:solidFill>
                        <a:effectLst/>
                        <a:latin typeface="Arial"/>
                        <a:ea typeface="Calibri"/>
                        <a:cs typeface="Times New Roman"/>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c>
                  <a:txBody>
                    <a:bodyPr/>
                    <a:lstStyle/>
                    <a:p>
                      <a:endParaRPr lang="es-EC" sz="1100">
                        <a:solidFill>
                          <a:srgbClr val="000000"/>
                        </a:solidFill>
                        <a:effectLst/>
                        <a:latin typeface="Calibri"/>
                      </a:endParaRPr>
                    </a:p>
                  </a:txBody>
                  <a:tcPr marL="55627" marR="55627" marT="0" marB="0" anchor="ctr"/>
                </a:tc>
              </a:tr>
              <a:tr h="255883">
                <a:tc>
                  <a:txBody>
                    <a:bodyPr/>
                    <a:lstStyle/>
                    <a:p>
                      <a:pPr algn="ctr">
                        <a:lnSpc>
                          <a:spcPct val="115000"/>
                        </a:lnSpc>
                        <a:spcAft>
                          <a:spcPts val="0"/>
                        </a:spcAft>
                      </a:pPr>
                      <a:r>
                        <a:rPr lang="es-EC" sz="900">
                          <a:effectLst/>
                        </a:rPr>
                        <a:t>FLUJO DE CAJA PROYECTADO</a:t>
                      </a:r>
                      <a:endParaRPr lang="es-EC" sz="11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-29.719,70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34.352,51</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38.926,30</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53.595,13</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a:effectLst/>
                        </a:rPr>
                        <a:t>60.691,73</a:t>
                      </a:r>
                      <a:endParaRPr lang="es-EC" sz="1200">
                        <a:solidFill>
                          <a:srgbClr val="000000"/>
                        </a:solidFill>
                        <a:effectLst/>
                        <a:latin typeface="Arial"/>
                        <a:ea typeface="Calibri"/>
                        <a:cs typeface="Times New Roman"/>
                      </a:endParaRPr>
                    </a:p>
                  </a:txBody>
                  <a:tcPr marL="55627" marR="55627" marT="0" marB="0" anchor="ctr"/>
                </a:tc>
                <a:tc>
                  <a:txBody>
                    <a:bodyPr/>
                    <a:lstStyle/>
                    <a:p>
                      <a:pPr algn="ctr">
                        <a:lnSpc>
                          <a:spcPct val="115000"/>
                        </a:lnSpc>
                        <a:spcAft>
                          <a:spcPts val="0"/>
                        </a:spcAft>
                      </a:pPr>
                      <a:r>
                        <a:rPr lang="es-EC" sz="1000" dirty="0">
                          <a:effectLst/>
                        </a:rPr>
                        <a:t>79.526,86</a:t>
                      </a:r>
                      <a:endParaRPr lang="es-EC" sz="1200" dirty="0">
                        <a:solidFill>
                          <a:srgbClr val="000000"/>
                        </a:solidFill>
                        <a:effectLst/>
                        <a:latin typeface="Arial"/>
                        <a:ea typeface="Calibri"/>
                        <a:cs typeface="Times New Roman"/>
                      </a:endParaRPr>
                    </a:p>
                  </a:txBody>
                  <a:tcPr marL="55627" marR="55627" marT="0" marB="0" anchor="ctr"/>
                </a:tc>
              </a:tr>
            </a:tbl>
          </a:graphicData>
        </a:graphic>
      </p:graphicFrame>
    </p:spTree>
    <p:extLst>
      <p:ext uri="{BB962C8B-B14F-4D97-AF65-F5344CB8AC3E}">
        <p14:creationId xmlns:p14="http://schemas.microsoft.com/office/powerpoint/2010/main" val="774806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lnSpc>
                <a:spcPts val="5800"/>
              </a:lnSpc>
              <a:spcBef>
                <a:spcPct val="0"/>
              </a:spcBef>
            </a:pPr>
            <a:r>
              <a:rPr lang="es-EC" b="1" dirty="0"/>
              <a:t>TASA MÍNIMA ACEPTABLE (TMAR)</a:t>
            </a:r>
            <a:br>
              <a:rPr lang="es-EC" b="1"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94886499"/>
              </p:ext>
            </p:extLst>
          </p:nvPr>
        </p:nvGraphicFramePr>
        <p:xfrm>
          <a:off x="3035300" y="1556792"/>
          <a:ext cx="3073400" cy="1717548"/>
        </p:xfrm>
        <a:graphic>
          <a:graphicData uri="http://schemas.openxmlformats.org/drawingml/2006/table">
            <a:tbl>
              <a:tblPr firstRow="1" firstCol="1" bandRow="1">
                <a:tableStyleId>{08FB837D-C827-4EFA-A057-4D05807E0F7C}</a:tableStyleId>
              </a:tblPr>
              <a:tblGrid>
                <a:gridCol w="2347595"/>
                <a:gridCol w="725805"/>
              </a:tblGrid>
              <a:tr h="190500">
                <a:tc gridSpan="2">
                  <a:txBody>
                    <a:bodyPr/>
                    <a:lstStyle/>
                    <a:p>
                      <a:pPr algn="ctr">
                        <a:lnSpc>
                          <a:spcPct val="115000"/>
                        </a:lnSpc>
                        <a:spcAft>
                          <a:spcPts val="0"/>
                        </a:spcAft>
                      </a:pPr>
                      <a:r>
                        <a:rPr lang="es-EC" sz="1400">
                          <a:effectLst/>
                        </a:rPr>
                        <a:t>TMAR del proyecto (sin financiamiento)</a:t>
                      </a:r>
                      <a:endParaRPr lang="es-EC" sz="1400">
                        <a:solidFill>
                          <a:srgbClr val="000000"/>
                        </a:solidFill>
                        <a:effectLst/>
                        <a:latin typeface="Arial"/>
                        <a:ea typeface="Calibri"/>
                        <a:cs typeface="Times New Roman"/>
                      </a:endParaRPr>
                    </a:p>
                  </a:txBody>
                  <a:tcPr marL="68580" marR="68580" marT="0" marB="0"/>
                </a:tc>
                <a:tc hMerge="1">
                  <a:txBody>
                    <a:bodyPr/>
                    <a:lstStyle/>
                    <a:p>
                      <a:endParaRPr lang="es-EC"/>
                    </a:p>
                  </a:txBody>
                  <a:tcPr/>
                </a:tc>
              </a:tr>
              <a:tr h="190500">
                <a:tc>
                  <a:txBody>
                    <a:bodyPr/>
                    <a:lstStyle/>
                    <a:p>
                      <a:pPr algn="ctr">
                        <a:lnSpc>
                          <a:spcPct val="115000"/>
                        </a:lnSpc>
                        <a:spcAft>
                          <a:spcPts val="0"/>
                        </a:spcAft>
                      </a:pPr>
                      <a:r>
                        <a:rPr lang="es-EC" sz="1400">
                          <a:effectLst/>
                        </a:rPr>
                        <a:t>Determinación del riesgo</a:t>
                      </a:r>
                      <a:endParaRPr lang="es-EC" sz="1400">
                        <a:solidFill>
                          <a:srgbClr val="000000"/>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1400">
                          <a:effectLst/>
                        </a:rPr>
                        <a:t>Valor</a:t>
                      </a:r>
                      <a:endParaRPr lang="es-EC" sz="1400">
                        <a:solidFill>
                          <a:srgbClr val="000000"/>
                        </a:solidFill>
                        <a:effectLst/>
                        <a:latin typeface="Arial"/>
                        <a:ea typeface="Calibri"/>
                        <a:cs typeface="Times New Roman"/>
                      </a:endParaRPr>
                    </a:p>
                  </a:txBody>
                  <a:tcPr marL="68580" marR="68580" marT="0" marB="0"/>
                </a:tc>
              </a:tr>
              <a:tr h="190500">
                <a:tc>
                  <a:txBody>
                    <a:bodyPr/>
                    <a:lstStyle/>
                    <a:p>
                      <a:pPr algn="ctr">
                        <a:lnSpc>
                          <a:spcPct val="115000"/>
                        </a:lnSpc>
                        <a:spcAft>
                          <a:spcPts val="0"/>
                        </a:spcAft>
                      </a:pPr>
                      <a:r>
                        <a:rPr lang="es-EC" sz="1400">
                          <a:effectLst/>
                        </a:rPr>
                        <a:t>Inflación</a:t>
                      </a:r>
                      <a:endParaRPr lang="es-EC" sz="14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4,19%</a:t>
                      </a:r>
                      <a:endParaRPr lang="es-EC" sz="1400">
                        <a:solidFill>
                          <a:srgbClr val="000000"/>
                        </a:solidFill>
                        <a:effectLst/>
                        <a:latin typeface="Arial"/>
                        <a:ea typeface="Calibri"/>
                        <a:cs typeface="Times New Roman"/>
                      </a:endParaRPr>
                    </a:p>
                  </a:txBody>
                  <a:tcPr marL="68580" marR="68580" marT="0" marB="0"/>
                </a:tc>
              </a:tr>
              <a:tr h="190500">
                <a:tc>
                  <a:txBody>
                    <a:bodyPr/>
                    <a:lstStyle/>
                    <a:p>
                      <a:pPr algn="ctr">
                        <a:lnSpc>
                          <a:spcPct val="115000"/>
                        </a:lnSpc>
                        <a:spcAft>
                          <a:spcPts val="0"/>
                        </a:spcAft>
                      </a:pPr>
                      <a:r>
                        <a:rPr lang="es-EC" sz="1400">
                          <a:effectLst/>
                        </a:rPr>
                        <a:t>Tasa pasiva</a:t>
                      </a:r>
                      <a:endParaRPr lang="es-EC" sz="14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5,14%</a:t>
                      </a:r>
                      <a:endParaRPr lang="es-EC" sz="1400">
                        <a:solidFill>
                          <a:srgbClr val="000000"/>
                        </a:solidFill>
                        <a:effectLst/>
                        <a:latin typeface="Arial"/>
                        <a:ea typeface="Calibri"/>
                        <a:cs typeface="Times New Roman"/>
                      </a:endParaRPr>
                    </a:p>
                  </a:txBody>
                  <a:tcPr marL="68580" marR="68580" marT="0" marB="0"/>
                </a:tc>
              </a:tr>
              <a:tr h="190500">
                <a:tc>
                  <a:txBody>
                    <a:bodyPr/>
                    <a:lstStyle/>
                    <a:p>
                      <a:pPr algn="ctr">
                        <a:lnSpc>
                          <a:spcPct val="115000"/>
                        </a:lnSpc>
                        <a:spcAft>
                          <a:spcPts val="0"/>
                        </a:spcAft>
                      </a:pPr>
                      <a:r>
                        <a:rPr lang="es-EC" sz="1400">
                          <a:effectLst/>
                        </a:rPr>
                        <a:t>Tasa de riesgo</a:t>
                      </a:r>
                      <a:endParaRPr lang="es-EC" sz="14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a:effectLst/>
                        </a:rPr>
                        <a:t>6,00%</a:t>
                      </a:r>
                      <a:endParaRPr lang="es-EC" sz="1400">
                        <a:solidFill>
                          <a:srgbClr val="000000"/>
                        </a:solidFill>
                        <a:effectLst/>
                        <a:latin typeface="Arial"/>
                        <a:ea typeface="Calibri"/>
                        <a:cs typeface="Times New Roman"/>
                      </a:endParaRPr>
                    </a:p>
                  </a:txBody>
                  <a:tcPr marL="68580" marR="68580" marT="0" marB="0"/>
                </a:tc>
              </a:tr>
              <a:tr h="190500">
                <a:tc>
                  <a:txBody>
                    <a:bodyPr/>
                    <a:lstStyle/>
                    <a:p>
                      <a:pPr algn="ctr">
                        <a:lnSpc>
                          <a:spcPct val="115000"/>
                        </a:lnSpc>
                        <a:spcAft>
                          <a:spcPts val="0"/>
                        </a:spcAft>
                      </a:pPr>
                      <a:r>
                        <a:rPr lang="es-EC" sz="1400">
                          <a:effectLst/>
                        </a:rPr>
                        <a:t>Tasa ajustada por riesgo </a:t>
                      </a:r>
                      <a:endParaRPr lang="es-EC" sz="14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400" dirty="0">
                          <a:effectLst/>
                        </a:rPr>
                        <a:t>15,33%</a:t>
                      </a:r>
                      <a:endParaRPr lang="es-EC" sz="1400" dirty="0">
                        <a:solidFill>
                          <a:srgbClr val="000000"/>
                        </a:solidFill>
                        <a:effectLst/>
                        <a:latin typeface="Arial"/>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878436560"/>
              </p:ext>
            </p:extLst>
          </p:nvPr>
        </p:nvGraphicFramePr>
        <p:xfrm>
          <a:off x="2339752" y="3861048"/>
          <a:ext cx="4608513" cy="1541145"/>
        </p:xfrm>
        <a:graphic>
          <a:graphicData uri="http://schemas.openxmlformats.org/drawingml/2006/table">
            <a:tbl>
              <a:tblPr firstRow="1" firstCol="1" bandRow="1">
                <a:tableStyleId>{08FB837D-C827-4EFA-A057-4D05807E0F7C}</a:tableStyleId>
              </a:tblPr>
              <a:tblGrid>
                <a:gridCol w="1422270"/>
                <a:gridCol w="1128871"/>
                <a:gridCol w="1000062"/>
                <a:gridCol w="1057310"/>
              </a:tblGrid>
              <a:tr h="190500">
                <a:tc gridSpan="4">
                  <a:txBody>
                    <a:bodyPr/>
                    <a:lstStyle/>
                    <a:p>
                      <a:pPr marL="0" algn="ctr" defTabSz="914400" rtl="0" eaLnBrk="1" latinLnBrk="0" hangingPunct="1">
                        <a:lnSpc>
                          <a:spcPct val="115000"/>
                        </a:lnSpc>
                        <a:spcAft>
                          <a:spcPts val="0"/>
                        </a:spcAft>
                      </a:pPr>
                      <a:r>
                        <a:rPr lang="es-EC" sz="1400" kern="1200" dirty="0">
                          <a:effectLst/>
                        </a:rPr>
                        <a:t>TMAR del inversionista</a:t>
                      </a:r>
                      <a:endParaRPr lang="es-EC" sz="1400" kern="1200" dirty="0">
                        <a:solidFill>
                          <a:schemeClr val="dk1"/>
                        </a:solidFill>
                        <a:effectLst/>
                        <a:latin typeface="+mn-lt"/>
                        <a:ea typeface="+mn-ea"/>
                        <a:cs typeface="+mn-cs"/>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14325">
                <a:tc>
                  <a:txBody>
                    <a:bodyPr/>
                    <a:lstStyle/>
                    <a:p>
                      <a:pPr marL="0" algn="ctr" defTabSz="914400" rtl="0" eaLnBrk="1" latinLnBrk="0" hangingPunct="1">
                        <a:lnSpc>
                          <a:spcPct val="115000"/>
                        </a:lnSpc>
                        <a:spcAft>
                          <a:spcPts val="0"/>
                        </a:spcAft>
                      </a:pPr>
                      <a:r>
                        <a:rPr lang="es-EC" sz="1400" kern="1200" dirty="0">
                          <a:effectLst/>
                        </a:rPr>
                        <a:t>Recursos</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a:effectLst/>
                        </a:rPr>
                        <a:t>Proporción</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a:effectLst/>
                        </a:rPr>
                        <a:t>TMAR</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a:effectLst/>
                        </a:rPr>
                        <a:t>Ponderación</a:t>
                      </a:r>
                      <a:endParaRPr lang="es-EC" sz="1400" kern="1200">
                        <a:solidFill>
                          <a:schemeClr val="dk1"/>
                        </a:solidFill>
                        <a:effectLst/>
                        <a:latin typeface="+mn-lt"/>
                        <a:ea typeface="+mn-ea"/>
                        <a:cs typeface="+mn-cs"/>
                      </a:endParaRPr>
                    </a:p>
                  </a:txBody>
                  <a:tcPr marL="68580" marR="68580" marT="0" marB="0"/>
                </a:tc>
              </a:tr>
              <a:tr h="190500">
                <a:tc>
                  <a:txBody>
                    <a:bodyPr/>
                    <a:lstStyle/>
                    <a:p>
                      <a:pPr marL="0" algn="ctr" defTabSz="914400" rtl="0" eaLnBrk="1" latinLnBrk="0" hangingPunct="1">
                        <a:lnSpc>
                          <a:spcPct val="115000"/>
                        </a:lnSpc>
                        <a:spcAft>
                          <a:spcPts val="0"/>
                        </a:spcAft>
                      </a:pPr>
                      <a:r>
                        <a:rPr lang="es-EC" sz="1400" kern="1200" dirty="0">
                          <a:effectLst/>
                        </a:rPr>
                        <a:t>Recursos propios</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dirty="0">
                          <a:effectLst/>
                        </a:rPr>
                        <a:t>50,00</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a:effectLst/>
                        </a:rPr>
                        <a:t>15,33%</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a:effectLst/>
                        </a:rPr>
                        <a:t>7,67%</a:t>
                      </a:r>
                      <a:endParaRPr lang="es-EC" sz="1400" kern="1200">
                        <a:solidFill>
                          <a:schemeClr val="dk1"/>
                        </a:solidFill>
                        <a:effectLst/>
                        <a:latin typeface="+mn-lt"/>
                        <a:ea typeface="+mn-ea"/>
                        <a:cs typeface="+mn-cs"/>
                      </a:endParaRPr>
                    </a:p>
                  </a:txBody>
                  <a:tcPr marL="68580" marR="68580" marT="0" marB="0"/>
                </a:tc>
              </a:tr>
              <a:tr h="190500">
                <a:tc>
                  <a:txBody>
                    <a:bodyPr/>
                    <a:lstStyle/>
                    <a:p>
                      <a:pPr marL="0" algn="ctr" defTabSz="914400" rtl="0" eaLnBrk="1" latinLnBrk="0" hangingPunct="1">
                        <a:lnSpc>
                          <a:spcPct val="115000"/>
                        </a:lnSpc>
                        <a:spcAft>
                          <a:spcPts val="0"/>
                        </a:spcAft>
                      </a:pPr>
                      <a:r>
                        <a:rPr lang="es-EC" sz="1400" kern="1200">
                          <a:effectLst/>
                        </a:rPr>
                        <a:t>Crédito</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dirty="0">
                          <a:effectLst/>
                        </a:rPr>
                        <a:t>50,00</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dirty="0">
                          <a:effectLst/>
                        </a:rPr>
                        <a:t>11,62%</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a:effectLst/>
                        </a:rPr>
                        <a:t>5,81%</a:t>
                      </a:r>
                      <a:endParaRPr lang="es-EC" sz="1400" kern="1200">
                        <a:solidFill>
                          <a:schemeClr val="dk1"/>
                        </a:solidFill>
                        <a:effectLst/>
                        <a:latin typeface="+mn-lt"/>
                        <a:ea typeface="+mn-ea"/>
                        <a:cs typeface="+mn-cs"/>
                      </a:endParaRPr>
                    </a:p>
                  </a:txBody>
                  <a:tcPr marL="68580" marR="68580" marT="0" marB="0"/>
                </a:tc>
              </a:tr>
              <a:tr h="190500">
                <a:tc>
                  <a:txBody>
                    <a:bodyPr/>
                    <a:lstStyle/>
                    <a:p>
                      <a:pPr marL="0" algn="ctr" defTabSz="914400" rtl="0" eaLnBrk="1" latinLnBrk="0" hangingPunct="1">
                        <a:lnSpc>
                          <a:spcPct val="115000"/>
                        </a:lnSpc>
                        <a:spcAft>
                          <a:spcPts val="0"/>
                        </a:spcAft>
                      </a:pPr>
                      <a:r>
                        <a:rPr lang="es-EC" sz="1400" kern="1200">
                          <a:effectLst/>
                        </a:rPr>
                        <a:t>TOTAL</a:t>
                      </a:r>
                      <a:endParaRPr lang="es-EC" sz="1400" kern="120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dirty="0">
                          <a:effectLst/>
                        </a:rPr>
                        <a:t>100,00</a:t>
                      </a:r>
                      <a:endParaRPr lang="es-EC" sz="14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800" kern="1200" dirty="0">
                          <a:effectLst/>
                        </a:rPr>
                        <a:t>TMAR GLOBAL</a:t>
                      </a:r>
                      <a:endParaRPr lang="es-EC" sz="800" kern="1200" dirty="0">
                        <a:solidFill>
                          <a:schemeClr val="dk1"/>
                        </a:solidFill>
                        <a:effectLst/>
                        <a:latin typeface="+mn-lt"/>
                        <a:ea typeface="+mn-ea"/>
                        <a:cs typeface="+mn-cs"/>
                      </a:endParaRPr>
                    </a:p>
                  </a:txBody>
                  <a:tcPr marL="68580" marR="68580" marT="0" marB="0"/>
                </a:tc>
                <a:tc>
                  <a:txBody>
                    <a:bodyPr/>
                    <a:lstStyle/>
                    <a:p>
                      <a:pPr marL="0" algn="ctr" defTabSz="914400" rtl="0" eaLnBrk="1" latinLnBrk="0" hangingPunct="1">
                        <a:lnSpc>
                          <a:spcPct val="115000"/>
                        </a:lnSpc>
                        <a:spcAft>
                          <a:spcPts val="0"/>
                        </a:spcAft>
                      </a:pPr>
                      <a:r>
                        <a:rPr lang="es-EC" sz="1400" kern="1200" dirty="0">
                          <a:effectLst/>
                        </a:rPr>
                        <a:t>13,48%</a:t>
                      </a:r>
                      <a:endParaRPr lang="es-EC" sz="14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11097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lnSpc>
                <a:spcPts val="5800"/>
              </a:lnSpc>
              <a:spcBef>
                <a:spcPct val="0"/>
              </a:spcBef>
            </a:pPr>
            <a:r>
              <a:rPr lang="es-EC" b="1" dirty="0"/>
              <a:t>VALOR ACTUAL NETO (VAN)</a:t>
            </a:r>
            <a:br>
              <a:rPr lang="es-EC" b="1" dirty="0"/>
            </a:b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781178399"/>
              </p:ext>
            </p:extLst>
          </p:nvPr>
        </p:nvGraphicFramePr>
        <p:xfrm>
          <a:off x="1907704" y="1124744"/>
          <a:ext cx="5184576" cy="2159000"/>
        </p:xfrm>
        <a:graphic>
          <a:graphicData uri="http://schemas.openxmlformats.org/drawingml/2006/table">
            <a:tbl>
              <a:tblPr firstRow="1" firstCol="1" bandRow="1">
                <a:tableStyleId>{08FB837D-C827-4EFA-A057-4D05807E0F7C}</a:tableStyleId>
              </a:tblPr>
              <a:tblGrid>
                <a:gridCol w="362400"/>
                <a:gridCol w="1190742"/>
                <a:gridCol w="1397827"/>
                <a:gridCol w="2233607"/>
              </a:tblGrid>
              <a:tr h="215900">
                <a:tc gridSpan="4">
                  <a:txBody>
                    <a:bodyPr/>
                    <a:lstStyle/>
                    <a:p>
                      <a:pPr algn="ctr">
                        <a:lnSpc>
                          <a:spcPct val="115000"/>
                        </a:lnSpc>
                        <a:spcAft>
                          <a:spcPts val="0"/>
                        </a:spcAft>
                      </a:pPr>
                      <a:r>
                        <a:rPr lang="es-EC" sz="1100" dirty="0">
                          <a:effectLst/>
                        </a:rPr>
                        <a:t>VAN del proyecto (sin financiamiento)</a:t>
                      </a:r>
                      <a:endParaRPr lang="es-EC" sz="18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5900">
                <a:tc gridSpan="3">
                  <a:txBody>
                    <a:bodyPr/>
                    <a:lstStyle/>
                    <a:p>
                      <a:pPr algn="ctr">
                        <a:lnSpc>
                          <a:spcPct val="115000"/>
                        </a:lnSpc>
                        <a:spcAft>
                          <a:spcPts val="0"/>
                        </a:spcAft>
                      </a:pPr>
                      <a:r>
                        <a:rPr lang="es-EC" sz="1100">
                          <a:effectLst/>
                        </a:rPr>
                        <a:t>TMAR proyecto</a:t>
                      </a:r>
                      <a:endParaRPr lang="es-EC" sz="18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a:effectLst/>
                        </a:rPr>
                        <a:t>15,33%</a:t>
                      </a:r>
                      <a:endParaRPr lang="es-EC" sz="1800">
                        <a:solidFill>
                          <a:srgbClr val="000000"/>
                        </a:solidFill>
                        <a:effectLst/>
                        <a:latin typeface="Arial"/>
                        <a:ea typeface="Calibri"/>
                        <a:cs typeface="Times New Roman"/>
                      </a:endParaRPr>
                    </a:p>
                  </a:txBody>
                  <a:tcPr marL="68580" marR="68580" marT="0" marB="0" anchor="ctr"/>
                </a:tc>
              </a:tr>
              <a:tr h="215900">
                <a:tc gridSpan="2">
                  <a:txBody>
                    <a:bodyPr/>
                    <a:lstStyle/>
                    <a:p>
                      <a:pPr algn="ctr">
                        <a:lnSpc>
                          <a:spcPct val="115000"/>
                        </a:lnSpc>
                        <a:spcAft>
                          <a:spcPts val="0"/>
                        </a:spcAft>
                      </a:pPr>
                      <a:r>
                        <a:rPr lang="es-EC" sz="1100" dirty="0">
                          <a:effectLst/>
                        </a:rPr>
                        <a:t>Año</a:t>
                      </a:r>
                      <a:endParaRPr lang="es-EC" sz="18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100">
                          <a:effectLst/>
                        </a:rPr>
                        <a:t>Flujo Neto ($)</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Flujo Neto Actualizado ($)</a:t>
                      </a:r>
                      <a:endParaRPr lang="es-EC" sz="18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100">
                          <a:effectLst/>
                        </a:rPr>
                        <a:t>0</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0</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-59.439,40</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-59.439,40</a:t>
                      </a:r>
                      <a:endParaRPr lang="es-EC" sz="18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100">
                          <a:effectLst/>
                        </a:rPr>
                        <a:t>1</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2015</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39.200,21</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33.989,61</a:t>
                      </a:r>
                      <a:endParaRPr lang="es-EC" sz="18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100">
                          <a:effectLst/>
                        </a:rPr>
                        <a:t>2</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2016</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44.268,96</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33.282,41</a:t>
                      </a:r>
                      <a:endParaRPr lang="es-EC" sz="18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100">
                          <a:effectLst/>
                        </a:rPr>
                        <a:t>3</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2017</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59.483,27</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38.776,44</a:t>
                      </a:r>
                      <a:endParaRPr lang="es-EC" sz="18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100">
                          <a:effectLst/>
                        </a:rPr>
                        <a:t>4</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2018</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67.181,05</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37.973,24</a:t>
                      </a:r>
                      <a:endParaRPr lang="es-EC" sz="18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100">
                          <a:effectLst/>
                        </a:rPr>
                        <a:t>5</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2019</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86.678,74</a:t>
                      </a:r>
                      <a:endParaRPr lang="es-EC" sz="18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100">
                          <a:effectLst/>
                        </a:rPr>
                        <a:t>42.481,63</a:t>
                      </a:r>
                      <a:endParaRPr lang="es-EC" sz="1800">
                        <a:solidFill>
                          <a:srgbClr val="000000"/>
                        </a:solidFill>
                        <a:effectLst/>
                        <a:latin typeface="Arial"/>
                        <a:ea typeface="Calibri"/>
                        <a:cs typeface="Times New Roman"/>
                      </a:endParaRPr>
                    </a:p>
                  </a:txBody>
                  <a:tcPr marL="68580" marR="68580" marT="0" marB="0" anchor="ctr"/>
                </a:tc>
              </a:tr>
              <a:tr h="215900">
                <a:tc gridSpan="3">
                  <a:txBody>
                    <a:bodyPr/>
                    <a:lstStyle/>
                    <a:p>
                      <a:pPr algn="ctr">
                        <a:lnSpc>
                          <a:spcPct val="115000"/>
                        </a:lnSpc>
                        <a:spcAft>
                          <a:spcPts val="0"/>
                        </a:spcAft>
                      </a:pPr>
                      <a:r>
                        <a:rPr lang="es-EC" sz="1100">
                          <a:effectLst/>
                        </a:rPr>
                        <a:t>VAN del proyecto (sin financiamiento)</a:t>
                      </a:r>
                      <a:endParaRPr lang="es-EC" sz="18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100" dirty="0">
                          <a:effectLst/>
                        </a:rPr>
                        <a:t>127.063,92</a:t>
                      </a:r>
                      <a:endParaRPr lang="es-EC" sz="1800" dirty="0">
                        <a:solidFill>
                          <a:srgbClr val="000000"/>
                        </a:solidFill>
                        <a:effectLst/>
                        <a:latin typeface="Arial"/>
                        <a:ea typeface="Calibri"/>
                        <a:cs typeface="Times New Roman"/>
                      </a:endParaRPr>
                    </a:p>
                  </a:txBody>
                  <a:tcPr marL="68580" marR="6858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202848537"/>
              </p:ext>
            </p:extLst>
          </p:nvPr>
        </p:nvGraphicFramePr>
        <p:xfrm>
          <a:off x="1830524" y="3573016"/>
          <a:ext cx="5261757" cy="2159000"/>
        </p:xfrm>
        <a:graphic>
          <a:graphicData uri="http://schemas.openxmlformats.org/drawingml/2006/table">
            <a:tbl>
              <a:tblPr firstRow="1" firstCol="1" bandRow="1">
                <a:tableStyleId>{08FB837D-C827-4EFA-A057-4D05807E0F7C}</a:tableStyleId>
              </a:tblPr>
              <a:tblGrid>
                <a:gridCol w="437220"/>
                <a:gridCol w="1224136"/>
                <a:gridCol w="1368152"/>
                <a:gridCol w="2232249"/>
              </a:tblGrid>
              <a:tr h="215900">
                <a:tc gridSpan="4">
                  <a:txBody>
                    <a:bodyPr/>
                    <a:lstStyle/>
                    <a:p>
                      <a:pPr algn="ctr">
                        <a:lnSpc>
                          <a:spcPct val="115000"/>
                        </a:lnSpc>
                        <a:spcAft>
                          <a:spcPts val="0"/>
                        </a:spcAft>
                      </a:pPr>
                      <a:r>
                        <a:rPr lang="es-EC" sz="1050" dirty="0">
                          <a:effectLst/>
                        </a:rPr>
                        <a:t>VAN del proyecto (con financiamiento)</a:t>
                      </a:r>
                      <a:endParaRPr lang="es-EC" sz="16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5900">
                <a:tc gridSpan="3">
                  <a:txBody>
                    <a:bodyPr/>
                    <a:lstStyle/>
                    <a:p>
                      <a:pPr algn="ctr">
                        <a:lnSpc>
                          <a:spcPct val="115000"/>
                        </a:lnSpc>
                        <a:spcAft>
                          <a:spcPts val="0"/>
                        </a:spcAft>
                      </a:pPr>
                      <a:r>
                        <a:rPr lang="es-EC" sz="1050" dirty="0">
                          <a:effectLst/>
                        </a:rPr>
                        <a:t>TMAR proyecto</a:t>
                      </a:r>
                      <a:endParaRPr lang="es-EC" sz="16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050">
                          <a:effectLst/>
                        </a:rPr>
                        <a:t>13,48%</a:t>
                      </a:r>
                      <a:endParaRPr lang="es-EC" sz="1600">
                        <a:solidFill>
                          <a:srgbClr val="000000"/>
                        </a:solidFill>
                        <a:effectLst/>
                        <a:latin typeface="Arial"/>
                        <a:ea typeface="Calibri"/>
                        <a:cs typeface="Times New Roman"/>
                      </a:endParaRPr>
                    </a:p>
                  </a:txBody>
                  <a:tcPr marL="68580" marR="68580" marT="0" marB="0" anchor="ctr"/>
                </a:tc>
              </a:tr>
              <a:tr h="215900">
                <a:tc gridSpan="2">
                  <a:txBody>
                    <a:bodyPr/>
                    <a:lstStyle/>
                    <a:p>
                      <a:pPr algn="ctr">
                        <a:lnSpc>
                          <a:spcPct val="115000"/>
                        </a:lnSpc>
                        <a:spcAft>
                          <a:spcPts val="0"/>
                        </a:spcAft>
                      </a:pPr>
                      <a:r>
                        <a:rPr lang="es-EC" sz="1050" dirty="0">
                          <a:effectLst/>
                        </a:rPr>
                        <a:t>Año</a:t>
                      </a:r>
                      <a:endParaRPr lang="es-EC" sz="16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C" sz="1050">
                          <a:effectLst/>
                        </a:rPr>
                        <a:t>Flujo Neto</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Flujo Neto Actualizado</a:t>
                      </a:r>
                      <a:endParaRPr lang="es-EC" sz="16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050" dirty="0">
                          <a:effectLst/>
                        </a:rPr>
                        <a:t>0</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0</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-29.719,70</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-29.719,70</a:t>
                      </a:r>
                      <a:endParaRPr lang="es-EC" sz="16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050" dirty="0">
                          <a:effectLst/>
                        </a:rPr>
                        <a:t>1</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2015</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34.352,51</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30.271,86</a:t>
                      </a:r>
                      <a:endParaRPr lang="es-EC" sz="16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050">
                          <a:effectLst/>
                        </a:rPr>
                        <a:t>2</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2016</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38.926,30</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30.227,66</a:t>
                      </a:r>
                      <a:endParaRPr lang="es-EC" sz="16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050">
                          <a:effectLst/>
                        </a:rPr>
                        <a:t>3</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dirty="0">
                          <a:effectLst/>
                        </a:rPr>
                        <a:t>2017</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53.595,13</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36.674,77</a:t>
                      </a:r>
                      <a:endParaRPr lang="es-EC" sz="16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050">
                          <a:effectLst/>
                        </a:rPr>
                        <a:t>4</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dirty="0">
                          <a:effectLst/>
                        </a:rPr>
                        <a:t>2018</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dirty="0">
                          <a:effectLst/>
                        </a:rPr>
                        <a:t>60.691,73</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36.597,57</a:t>
                      </a:r>
                      <a:endParaRPr lang="es-EC" sz="1600">
                        <a:solidFill>
                          <a:srgbClr val="000000"/>
                        </a:solidFill>
                        <a:effectLst/>
                        <a:latin typeface="Arial"/>
                        <a:ea typeface="Calibri"/>
                        <a:cs typeface="Times New Roman"/>
                      </a:endParaRPr>
                    </a:p>
                  </a:txBody>
                  <a:tcPr marL="68580" marR="68580" marT="0" marB="0" anchor="ctr"/>
                </a:tc>
              </a:tr>
              <a:tr h="215900">
                <a:tc>
                  <a:txBody>
                    <a:bodyPr/>
                    <a:lstStyle/>
                    <a:p>
                      <a:pPr algn="ctr">
                        <a:lnSpc>
                          <a:spcPct val="115000"/>
                        </a:lnSpc>
                        <a:spcAft>
                          <a:spcPts val="0"/>
                        </a:spcAft>
                      </a:pPr>
                      <a:r>
                        <a:rPr lang="es-EC" sz="1050">
                          <a:effectLst/>
                        </a:rPr>
                        <a:t>5</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a:effectLst/>
                        </a:rPr>
                        <a:t>2019</a:t>
                      </a:r>
                      <a:endParaRPr lang="es-EC" sz="16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dirty="0">
                          <a:effectLst/>
                        </a:rPr>
                        <a:t>79.526,86</a:t>
                      </a:r>
                      <a:endParaRPr lang="es-EC" sz="16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050" dirty="0">
                          <a:effectLst/>
                        </a:rPr>
                        <a:t>42.258,80</a:t>
                      </a:r>
                      <a:endParaRPr lang="es-EC" sz="1600" dirty="0">
                        <a:solidFill>
                          <a:srgbClr val="000000"/>
                        </a:solidFill>
                        <a:effectLst/>
                        <a:latin typeface="Arial"/>
                        <a:ea typeface="Calibri"/>
                        <a:cs typeface="Times New Roman"/>
                      </a:endParaRPr>
                    </a:p>
                  </a:txBody>
                  <a:tcPr marL="68580" marR="68580" marT="0" marB="0" anchor="ctr"/>
                </a:tc>
              </a:tr>
              <a:tr h="215900">
                <a:tc gridSpan="3">
                  <a:txBody>
                    <a:bodyPr/>
                    <a:lstStyle/>
                    <a:p>
                      <a:pPr algn="ctr">
                        <a:lnSpc>
                          <a:spcPct val="115000"/>
                        </a:lnSpc>
                        <a:spcAft>
                          <a:spcPts val="0"/>
                        </a:spcAft>
                      </a:pPr>
                      <a:r>
                        <a:rPr lang="es-EC" sz="1050">
                          <a:effectLst/>
                        </a:rPr>
                        <a:t>VAN del proyecto (con financiamiento)</a:t>
                      </a:r>
                      <a:endParaRPr lang="es-EC" sz="16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050" dirty="0">
                          <a:effectLst/>
                        </a:rPr>
                        <a:t>146.310,96</a:t>
                      </a:r>
                      <a:endParaRPr lang="es-EC" sz="16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61964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3448"/>
            <a:ext cx="8229600" cy="1600200"/>
          </a:xfrm>
        </p:spPr>
        <p:txBody>
          <a:bodyPr/>
          <a:lstStyle/>
          <a:p>
            <a:pPr lvl="2" algn="ctr" rtl="0">
              <a:lnSpc>
                <a:spcPts val="5800"/>
              </a:lnSpc>
              <a:spcBef>
                <a:spcPct val="0"/>
              </a:spcBef>
            </a:pPr>
            <a:r>
              <a:rPr lang="es-EC" b="1" dirty="0"/>
              <a:t>TIR del proyecto (sin financiamiento)</a:t>
            </a:r>
          </a:p>
        </p:txBody>
      </p:sp>
      <p:pic>
        <p:nvPicPr>
          <p:cNvPr id="1126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719" y="1268761"/>
            <a:ext cx="636163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077072"/>
            <a:ext cx="6120680" cy="25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712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lnSpc>
                <a:spcPts val="5800"/>
              </a:lnSpc>
              <a:spcBef>
                <a:spcPct val="0"/>
              </a:spcBef>
            </a:pPr>
            <a:r>
              <a:rPr lang="es-EC" b="1" dirty="0"/>
              <a:t>RELACIÓN COSTO / BENEFICIO</a:t>
            </a:r>
            <a:br>
              <a:rPr lang="es-EC" b="1" dirty="0"/>
            </a:br>
            <a:endParaRPr lang="es-EC"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2735" y="1124744"/>
            <a:ext cx="6073601"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794397"/>
            <a:ext cx="6001593"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265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3448"/>
            <a:ext cx="8229600" cy="1600200"/>
          </a:xfrm>
        </p:spPr>
        <p:txBody>
          <a:bodyPr/>
          <a:lstStyle/>
          <a:p>
            <a:pPr lvl="1" algn="ctr" rtl="0">
              <a:lnSpc>
                <a:spcPts val="5800"/>
              </a:lnSpc>
              <a:spcBef>
                <a:spcPct val="0"/>
              </a:spcBef>
            </a:pPr>
            <a:r>
              <a:rPr lang="es-EC" b="1" dirty="0"/>
              <a:t>PERIODO DE RECUPERACIÓN DE LA INVERSIÓN INICIAL</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68760"/>
            <a:ext cx="6577657"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1" y="3364136"/>
            <a:ext cx="6577657"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31640" y="5517232"/>
            <a:ext cx="6408712" cy="923330"/>
          </a:xfrm>
          <a:prstGeom prst="rect">
            <a:avLst/>
          </a:prstGeom>
        </p:spPr>
        <p:txBody>
          <a:bodyPr wrap="square">
            <a:spAutoFit/>
          </a:bodyPr>
          <a:lstStyle/>
          <a:p>
            <a:pPr algn="just"/>
            <a:r>
              <a:rPr lang="es-EC" dirty="0"/>
              <a:t>El periodo de recuperación del proyecto es de 1 año y 3 meses mientras que el periodo de recuperación del inversionista es de 2 años.</a:t>
            </a:r>
          </a:p>
        </p:txBody>
      </p:sp>
    </p:spTree>
    <p:extLst>
      <p:ext uri="{BB962C8B-B14F-4D97-AF65-F5344CB8AC3E}">
        <p14:creationId xmlns:p14="http://schemas.microsoft.com/office/powerpoint/2010/main" val="831631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lnSpc>
                <a:spcPts val="5800"/>
              </a:lnSpc>
              <a:spcBef>
                <a:spcPct val="0"/>
              </a:spcBef>
            </a:pPr>
            <a:r>
              <a:rPr lang="es-EC" b="1" dirty="0"/>
              <a:t>PUNTO DE EQUILIBRIO </a:t>
            </a:r>
            <a:br>
              <a:rPr lang="es-EC" b="1" dirty="0"/>
            </a:br>
            <a:endParaRPr lang="es-EC"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24744"/>
            <a:ext cx="653129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429000"/>
            <a:ext cx="672339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678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1480"/>
            <a:ext cx="8229600" cy="1600200"/>
          </a:xfrm>
        </p:spPr>
        <p:txBody>
          <a:bodyPr/>
          <a:lstStyle/>
          <a:p>
            <a:r>
              <a:rPr lang="es-EC" sz="4000" b="1" dirty="0" smtClean="0"/>
              <a:t>CONCLUSIONES</a:t>
            </a:r>
            <a:endParaRPr lang="es-EC" sz="4000" b="1" dirty="0"/>
          </a:p>
        </p:txBody>
      </p:sp>
      <p:sp>
        <p:nvSpPr>
          <p:cNvPr id="4" name="3 Rectángulo"/>
          <p:cNvSpPr/>
          <p:nvPr/>
        </p:nvSpPr>
        <p:spPr>
          <a:xfrm>
            <a:off x="827584" y="1474906"/>
            <a:ext cx="7200800" cy="4401205"/>
          </a:xfrm>
          <a:prstGeom prst="rect">
            <a:avLst/>
          </a:prstGeom>
        </p:spPr>
        <p:txBody>
          <a:bodyPr wrap="square">
            <a:spAutoFit/>
          </a:bodyPr>
          <a:lstStyle/>
          <a:p>
            <a:pPr marL="285750" lvl="0" indent="-285750" algn="just">
              <a:buFont typeface="Arial" panose="020B0604020202020204" pitchFamily="34" charset="0"/>
              <a:buChar char="•"/>
            </a:pPr>
            <a:r>
              <a:rPr lang="es-EC" sz="2000" dirty="0"/>
              <a:t>De acuerdo al estudio realizado, se pudo identificar el crecimiento de esta actividad en el mercado internacional, así como la importancia de implementar este nuevo sistema monetario virtual, siendo un servicio diferenciado para pagar las compras online que va tomando fuerza actualmente.</a:t>
            </a:r>
          </a:p>
          <a:p>
            <a:pPr marL="285750" lvl="0" indent="-285750" algn="just">
              <a:buFont typeface="Arial" panose="020B0604020202020204" pitchFamily="34" charset="0"/>
              <a:buChar char="•"/>
            </a:pPr>
            <a:r>
              <a:rPr lang="es-EC" sz="2000" dirty="0"/>
              <a:t>De acuerdo con el estudio de mercado, las personas están dispuestas a pagar sus compras por internet con Bitcoins, por lo que el proyecto tendría una gran acogida, especialmente por parte del género femenino.</a:t>
            </a:r>
          </a:p>
          <a:p>
            <a:pPr marL="285750" lvl="0" indent="-285750" algn="just">
              <a:buFont typeface="Arial" panose="020B0604020202020204" pitchFamily="34" charset="0"/>
              <a:buChar char="•"/>
            </a:pPr>
            <a:r>
              <a:rPr lang="es-EC" sz="2000" dirty="0"/>
              <a:t>Se determinó que las personas están dispuestas a adquirir Bitcoins a través de un cajero electrónico ubicado en el centro comercial Paseo San Francisco del Valle de Cumbayá.</a:t>
            </a:r>
          </a:p>
          <a:p>
            <a:pPr marL="285750" lvl="0" indent="-285750" algn="just">
              <a:buFont typeface="Arial" panose="020B0604020202020204" pitchFamily="34" charset="0"/>
              <a:buChar char="•"/>
            </a:pPr>
            <a:r>
              <a:rPr lang="es-EC" sz="2000" dirty="0"/>
              <a:t>El análisis de las características técnicas del proyecto determinó que puede funcionar con los recursos </a:t>
            </a:r>
            <a:r>
              <a:rPr lang="es-EC" sz="2000" dirty="0" smtClean="0"/>
              <a:t>existentes</a:t>
            </a:r>
            <a:endParaRPr lang="es-EC" sz="2000" dirty="0"/>
          </a:p>
        </p:txBody>
      </p:sp>
    </p:spTree>
    <p:extLst>
      <p:ext uri="{BB962C8B-B14F-4D97-AF65-F5344CB8AC3E}">
        <p14:creationId xmlns:p14="http://schemas.microsoft.com/office/powerpoint/2010/main" val="3307317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99392"/>
            <a:ext cx="6512511" cy="1143000"/>
          </a:xfrm>
        </p:spPr>
        <p:txBody>
          <a:bodyPr/>
          <a:lstStyle/>
          <a:p>
            <a:pPr marL="0" indent="0">
              <a:buNone/>
            </a:pPr>
            <a:r>
              <a:rPr lang="es-EC" sz="2800" b="1" dirty="0" smtClean="0"/>
              <a:t>OBJETIVOS DE LA INVESTIGACIÓN</a:t>
            </a:r>
            <a:endParaRPr lang="es-EC" sz="2800" b="1" dirty="0"/>
          </a:p>
        </p:txBody>
      </p:sp>
      <p:sp>
        <p:nvSpPr>
          <p:cNvPr id="3" name="2 Marcador de contenido"/>
          <p:cNvSpPr>
            <a:spLocks noGrp="1"/>
          </p:cNvSpPr>
          <p:nvPr>
            <p:ph idx="1"/>
          </p:nvPr>
        </p:nvSpPr>
        <p:spPr>
          <a:xfrm>
            <a:off x="611560" y="1412776"/>
            <a:ext cx="7848872" cy="4545672"/>
          </a:xfrm>
        </p:spPr>
        <p:txBody>
          <a:bodyPr vert="horz" lIns="91440" tIns="45720" rIns="91440" bIns="45720" rtlCol="0">
            <a:normAutofit fontScale="92500" lnSpcReduction="10000"/>
          </a:bodyPr>
          <a:lstStyle/>
          <a:p>
            <a:pPr lvl="2"/>
            <a:r>
              <a:rPr lang="es-EC" sz="1900" b="1" dirty="0">
                <a:solidFill>
                  <a:schemeClr val="accent6">
                    <a:lumMod val="75000"/>
                  </a:schemeClr>
                </a:solidFill>
              </a:rPr>
              <a:t>OBJETIVO GENERAL</a:t>
            </a:r>
          </a:p>
          <a:p>
            <a:pPr marL="388620" algn="just"/>
            <a:r>
              <a:rPr lang="es-EC" dirty="0">
                <a:solidFill>
                  <a:schemeClr val="tx1"/>
                </a:solidFill>
              </a:rPr>
              <a:t>Elaborar un estudio de factibilidad técnico y financiero para la implementación de un cajero de moneda virtual Bitcoin en el Valle de Cumbayá.</a:t>
            </a:r>
          </a:p>
          <a:p>
            <a:pPr marL="45720" indent="0" algn="just">
              <a:buNone/>
            </a:pPr>
            <a:r>
              <a:rPr lang="es-EC" dirty="0">
                <a:solidFill>
                  <a:schemeClr val="tx1"/>
                </a:solidFill>
              </a:rPr>
              <a:t> </a:t>
            </a:r>
          </a:p>
          <a:p>
            <a:pPr lvl="2"/>
            <a:r>
              <a:rPr lang="es-EC" sz="1900" b="1" dirty="0">
                <a:solidFill>
                  <a:schemeClr val="accent6">
                    <a:lumMod val="75000"/>
                  </a:schemeClr>
                </a:solidFill>
              </a:rPr>
              <a:t>OBJETIVOS ESPECÍFICOS</a:t>
            </a:r>
          </a:p>
          <a:p>
            <a:pPr marL="388620" algn="just"/>
            <a:r>
              <a:rPr lang="es-EC" dirty="0">
                <a:solidFill>
                  <a:schemeClr val="tx1"/>
                </a:solidFill>
              </a:rPr>
              <a:t>Desarrollar una Investigación de Mercados en la zona urbana del Valle de Cumbayá.</a:t>
            </a:r>
          </a:p>
          <a:p>
            <a:pPr marL="388620" algn="just"/>
            <a:r>
              <a:rPr lang="es-EC" dirty="0">
                <a:solidFill>
                  <a:schemeClr val="tx1"/>
                </a:solidFill>
              </a:rPr>
              <a:t>Desarrollar el estudio técnico del proyecto basado en un enfoque de moneda virtual para el pago de transacciones online.</a:t>
            </a:r>
          </a:p>
          <a:p>
            <a:pPr marL="388620" algn="just"/>
            <a:r>
              <a:rPr lang="es-EC" dirty="0">
                <a:solidFill>
                  <a:schemeClr val="tx1"/>
                </a:solidFill>
              </a:rPr>
              <a:t>Realizar el análisis financiero para implementar el cajero de moneda virtual Bitcoin.</a:t>
            </a:r>
          </a:p>
          <a:p>
            <a:pPr marL="45720" indent="0" algn="just">
              <a:buNone/>
            </a:pPr>
            <a:endParaRPr lang="es-EC" dirty="0">
              <a:solidFill>
                <a:schemeClr val="tx1"/>
              </a:solidFill>
            </a:endParaRPr>
          </a:p>
        </p:txBody>
      </p:sp>
    </p:spTree>
    <p:extLst>
      <p:ext uri="{BB962C8B-B14F-4D97-AF65-F5344CB8AC3E}">
        <p14:creationId xmlns:p14="http://schemas.microsoft.com/office/powerpoint/2010/main" val="180050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880259"/>
            <a:ext cx="6984776" cy="4708981"/>
          </a:xfrm>
          <a:prstGeom prst="rect">
            <a:avLst/>
          </a:prstGeom>
        </p:spPr>
        <p:txBody>
          <a:bodyPr wrap="square">
            <a:spAutoFit/>
          </a:bodyPr>
          <a:lstStyle/>
          <a:p>
            <a:pPr marL="285750" lvl="0" indent="-285750" algn="just">
              <a:buFont typeface="Arial" panose="020B0604020202020204" pitchFamily="34" charset="0"/>
              <a:buChar char="•"/>
            </a:pPr>
            <a:r>
              <a:rPr lang="es-EC" sz="2000" dirty="0"/>
              <a:t>Se determinó que los requerimientos de recursos materiales y recursos humanos no constituyen un limitante para la implementación de la nueva empresa, toda vez que se pueden adquirir fácilmente en el mercado local.</a:t>
            </a:r>
          </a:p>
          <a:p>
            <a:pPr marL="285750" lvl="0" indent="-285750" algn="just">
              <a:buFont typeface="Arial" panose="020B0604020202020204" pitchFamily="34" charset="0"/>
              <a:buChar char="•"/>
            </a:pPr>
            <a:r>
              <a:rPr lang="es-EC" sz="2000" dirty="0"/>
              <a:t>El valor de las ganancias del proyecto Bitcoin está regulado y negociado con Robocoin, por lo que los ingresos no varían si el valor de mercado del Bitcoin sube o baja en el mercado.</a:t>
            </a:r>
          </a:p>
          <a:p>
            <a:pPr marL="285750" lvl="0" indent="-285750" algn="just">
              <a:buFont typeface="Arial" panose="020B0604020202020204" pitchFamily="34" charset="0"/>
              <a:buChar char="•"/>
            </a:pPr>
            <a:r>
              <a:rPr lang="es-EC" sz="2000" dirty="0"/>
              <a:t>Efectuado el análisis de los indicadores financieros tomando en consideración los dos escenarios, se concluye que lo apropiado sería llevar adelante el proyecto sin financiamiento, puesto que se obtiene que el VAN, TIR, Relación Costo  Beneficio y el Período de Recuperación se presentan más favorables; sin embargo al no disponer de todo el capital necesario para implementar la empresa se llevará a cabo el proyecto obteniendo un crédito de una institución bancaria.</a:t>
            </a:r>
          </a:p>
        </p:txBody>
      </p:sp>
    </p:spTree>
    <p:extLst>
      <p:ext uri="{BB962C8B-B14F-4D97-AF65-F5344CB8AC3E}">
        <p14:creationId xmlns:p14="http://schemas.microsoft.com/office/powerpoint/2010/main" val="585892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75456"/>
            <a:ext cx="8229600" cy="1600200"/>
          </a:xfrm>
        </p:spPr>
        <p:txBody>
          <a:bodyPr/>
          <a:lstStyle/>
          <a:p>
            <a:r>
              <a:rPr lang="es-EC" sz="4000" b="1" dirty="0"/>
              <a:t>RECOMENDACIONES</a:t>
            </a:r>
          </a:p>
        </p:txBody>
      </p:sp>
      <p:sp>
        <p:nvSpPr>
          <p:cNvPr id="4" name="3 Rectángulo"/>
          <p:cNvSpPr/>
          <p:nvPr/>
        </p:nvSpPr>
        <p:spPr>
          <a:xfrm>
            <a:off x="899592" y="1587564"/>
            <a:ext cx="7344816" cy="3477875"/>
          </a:xfrm>
          <a:prstGeom prst="rect">
            <a:avLst/>
          </a:prstGeom>
        </p:spPr>
        <p:txBody>
          <a:bodyPr wrap="square">
            <a:spAutoFit/>
          </a:bodyPr>
          <a:lstStyle/>
          <a:p>
            <a:pPr marL="342900" lvl="0" indent="-342900" algn="just">
              <a:buFont typeface="Arial" panose="020B0604020202020204" pitchFamily="34" charset="0"/>
              <a:buChar char="•"/>
            </a:pPr>
            <a:r>
              <a:rPr lang="es-EC" sz="2000" dirty="0"/>
              <a:t>En razón de que el desarrollo de los capítulos, estudio de mercado, técnico, organizacional y financiero reflejaron aspectos favorables se recomienda la implementación del proyecto.</a:t>
            </a:r>
          </a:p>
          <a:p>
            <a:pPr marL="342900" lvl="0" indent="-342900" algn="just">
              <a:buFont typeface="Arial" panose="020B0604020202020204" pitchFamily="34" charset="0"/>
              <a:buChar char="•"/>
            </a:pPr>
            <a:r>
              <a:rPr lang="es-EC" sz="2000" dirty="0"/>
              <a:t>Es necesario efectuar evaluaciones periódicas del desenvolvimiento del proyecto a efectos de realizar los correctivos que se requieran para su mejoramiento permanente.</a:t>
            </a:r>
          </a:p>
          <a:p>
            <a:pPr marL="342900" lvl="0" indent="-342900" algn="just">
              <a:buFont typeface="Arial" panose="020B0604020202020204" pitchFamily="34" charset="0"/>
              <a:buChar char="•"/>
            </a:pPr>
            <a:r>
              <a:rPr lang="es-EC" sz="2000" dirty="0"/>
              <a:t>De cumplirse la proyección de los niveles de producción y márgenes de rentabilidad positivos durante los primeros años de funcionamiento, resulta conveniente crear nuevos cajeros electrónicos Bitcoin en otros sectores de la ciudad de Quito a efectos de ampliar el nivel de operaciones.</a:t>
            </a:r>
          </a:p>
        </p:txBody>
      </p:sp>
    </p:spTree>
    <p:extLst>
      <p:ext uri="{BB962C8B-B14F-4D97-AF65-F5344CB8AC3E}">
        <p14:creationId xmlns:p14="http://schemas.microsoft.com/office/powerpoint/2010/main" val="1694091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1305342"/>
            <a:ext cx="6984776" cy="3785652"/>
          </a:xfrm>
          <a:prstGeom prst="rect">
            <a:avLst/>
          </a:prstGeom>
        </p:spPr>
        <p:txBody>
          <a:bodyPr wrap="square">
            <a:spAutoFit/>
          </a:bodyPr>
          <a:lstStyle/>
          <a:p>
            <a:pPr marL="285750" lvl="0" indent="-285750" algn="just">
              <a:buFont typeface="Arial" panose="020B0604020202020204" pitchFamily="34" charset="0"/>
              <a:buChar char="•"/>
            </a:pPr>
            <a:r>
              <a:rPr lang="es-EC" sz="2000" dirty="0"/>
              <a:t>Es importante que en su funcionamiento, el proyecto cumpla estrictamente todas las normas y reglamentaciones existentes para evitar posibles inconvenientes en el proceso de ejecución de actividades.</a:t>
            </a:r>
          </a:p>
          <a:p>
            <a:pPr marL="285750" lvl="0" indent="-285750" algn="just">
              <a:buFont typeface="Arial" panose="020B0604020202020204" pitchFamily="34" charset="0"/>
              <a:buChar char="•"/>
            </a:pPr>
            <a:r>
              <a:rPr lang="es-EC" sz="2000" dirty="0"/>
              <a:t>Es importante actualizarse periódicamente sobre nuevos software para el funcionamiento del cajero, para así mantener un buen servicio y una estrecha relación con Robocoin (proveedor del cajero Bitcoin).</a:t>
            </a:r>
          </a:p>
          <a:p>
            <a:pPr marL="285750" lvl="0" indent="-285750" algn="just">
              <a:buFont typeface="Arial" panose="020B0604020202020204" pitchFamily="34" charset="0"/>
              <a:buChar char="•"/>
            </a:pPr>
            <a:r>
              <a:rPr lang="es-EC" sz="2000" dirty="0"/>
              <a:t>Difundir la información de manera adecuada a personas y empresas nacionales para que tomen en cuenta la implementación esta nueva forma de pago, para que la implementen en sus procesos.</a:t>
            </a:r>
          </a:p>
        </p:txBody>
      </p:sp>
    </p:spTree>
    <p:extLst>
      <p:ext uri="{BB962C8B-B14F-4D97-AF65-F5344CB8AC3E}">
        <p14:creationId xmlns:p14="http://schemas.microsoft.com/office/powerpoint/2010/main" val="2898170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ovenesdesanjose.org/wp-content/uploads/2014/03/graci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187016"/>
            <a:ext cx="8008740" cy="2322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45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7384"/>
            <a:ext cx="7416824" cy="1143000"/>
          </a:xfrm>
        </p:spPr>
        <p:txBody>
          <a:bodyPr/>
          <a:lstStyle/>
          <a:p>
            <a:pPr marL="0" indent="0">
              <a:buNone/>
            </a:pPr>
            <a:r>
              <a:rPr lang="es-EC" sz="3200" b="1" dirty="0" smtClean="0"/>
              <a:t>CARACTERÍSTICAS DEL BITCOIN</a:t>
            </a:r>
            <a:endParaRPr lang="es-EC" sz="3200" b="1" dirty="0"/>
          </a:p>
        </p:txBody>
      </p:sp>
      <p:sp>
        <p:nvSpPr>
          <p:cNvPr id="3" name="2 Marcador de contenido"/>
          <p:cNvSpPr>
            <a:spLocks noGrp="1"/>
          </p:cNvSpPr>
          <p:nvPr>
            <p:ph idx="1"/>
          </p:nvPr>
        </p:nvSpPr>
        <p:spPr>
          <a:xfrm>
            <a:off x="611560" y="1340768"/>
            <a:ext cx="8064896" cy="5040560"/>
          </a:xfrm>
        </p:spPr>
        <p:txBody>
          <a:bodyPr vert="horz" lIns="91440" tIns="45720" rIns="91440" bIns="45720" rtlCol="0">
            <a:noAutofit/>
          </a:bodyPr>
          <a:lstStyle/>
          <a:p>
            <a:pPr algn="just"/>
            <a:r>
              <a:rPr lang="es-EC" sz="2000" dirty="0" smtClean="0">
                <a:solidFill>
                  <a:schemeClr val="tx1"/>
                </a:solidFill>
              </a:rPr>
              <a:t>Descentralizado. </a:t>
            </a:r>
          </a:p>
          <a:p>
            <a:pPr marL="0" indent="0" algn="just">
              <a:buNone/>
            </a:pPr>
            <a:endParaRPr lang="es-EC" sz="2000" dirty="0" smtClean="0">
              <a:solidFill>
                <a:schemeClr val="tx1"/>
              </a:solidFill>
            </a:endParaRPr>
          </a:p>
          <a:p>
            <a:pPr algn="just"/>
            <a:r>
              <a:rPr lang="es-EC" sz="2000" dirty="0" smtClean="0">
                <a:solidFill>
                  <a:schemeClr val="tx1"/>
                </a:solidFill>
              </a:rPr>
              <a:t>Transacciones </a:t>
            </a:r>
            <a:r>
              <a:rPr lang="es-EC" sz="2000" dirty="0">
                <a:solidFill>
                  <a:schemeClr val="tx1"/>
                </a:solidFill>
              </a:rPr>
              <a:t>se hacen directamente de persona a persona</a:t>
            </a:r>
            <a:r>
              <a:rPr lang="es-EC" sz="2000" dirty="0" smtClean="0">
                <a:solidFill>
                  <a:schemeClr val="tx1"/>
                </a:solidFill>
              </a:rPr>
              <a:t>.</a:t>
            </a:r>
          </a:p>
          <a:p>
            <a:pPr marL="0" indent="0" algn="just">
              <a:buNone/>
            </a:pPr>
            <a:endParaRPr lang="es-EC" sz="2000" dirty="0">
              <a:solidFill>
                <a:schemeClr val="tx1"/>
              </a:solidFill>
            </a:endParaRPr>
          </a:p>
          <a:p>
            <a:pPr algn="just"/>
            <a:r>
              <a:rPr lang="es-EC" sz="2000" dirty="0">
                <a:solidFill>
                  <a:schemeClr val="tx1"/>
                </a:solidFill>
              </a:rPr>
              <a:t>Es imposible su falsificación o </a:t>
            </a:r>
            <a:r>
              <a:rPr lang="es-EC" sz="2000" dirty="0" smtClean="0">
                <a:solidFill>
                  <a:schemeClr val="tx1"/>
                </a:solidFill>
              </a:rPr>
              <a:t>duplicación.</a:t>
            </a:r>
          </a:p>
          <a:p>
            <a:pPr marL="0" indent="0" algn="just">
              <a:buNone/>
            </a:pPr>
            <a:endParaRPr lang="es-EC" sz="2000" dirty="0">
              <a:solidFill>
                <a:schemeClr val="tx1"/>
              </a:solidFill>
            </a:endParaRPr>
          </a:p>
          <a:p>
            <a:pPr algn="just"/>
            <a:r>
              <a:rPr lang="es-EC" sz="2000" dirty="0">
                <a:solidFill>
                  <a:schemeClr val="tx1"/>
                </a:solidFill>
              </a:rPr>
              <a:t>Se puede cambiar Bitcoins a dólares u otras divisas y viceversa, como cualquier moneda. </a:t>
            </a:r>
            <a:endParaRPr lang="es-EC" sz="2000" dirty="0" smtClean="0">
              <a:solidFill>
                <a:schemeClr val="tx1"/>
              </a:solidFill>
            </a:endParaRPr>
          </a:p>
          <a:p>
            <a:pPr marL="0" indent="0" algn="just">
              <a:buNone/>
            </a:pPr>
            <a:endParaRPr lang="es-EC" sz="2000" dirty="0">
              <a:solidFill>
                <a:schemeClr val="tx1"/>
              </a:solidFill>
            </a:endParaRPr>
          </a:p>
          <a:p>
            <a:pPr algn="just"/>
            <a:r>
              <a:rPr lang="es-EC" sz="2000" dirty="0" smtClean="0">
                <a:solidFill>
                  <a:schemeClr val="tx1"/>
                </a:solidFill>
              </a:rPr>
              <a:t>Preserva </a:t>
            </a:r>
            <a:r>
              <a:rPr lang="es-EC" sz="2000" dirty="0">
                <a:solidFill>
                  <a:schemeClr val="tx1"/>
                </a:solidFill>
              </a:rPr>
              <a:t>la privacidad de las personas</a:t>
            </a:r>
            <a:r>
              <a:rPr lang="es-EC" sz="2000" dirty="0" smtClean="0">
                <a:solidFill>
                  <a:schemeClr val="tx1"/>
                </a:solidFill>
              </a:rPr>
              <a:t>.</a:t>
            </a:r>
          </a:p>
          <a:p>
            <a:pPr marL="0" indent="0" algn="just">
              <a:buNone/>
            </a:pPr>
            <a:endParaRPr lang="es-EC" sz="2000" dirty="0">
              <a:solidFill>
                <a:schemeClr val="tx1"/>
              </a:solidFill>
            </a:endParaRPr>
          </a:p>
          <a:p>
            <a:pPr algn="just"/>
            <a:r>
              <a:rPr lang="es-EC" sz="2000" dirty="0" smtClean="0">
                <a:solidFill>
                  <a:schemeClr val="tx1"/>
                </a:solidFill>
              </a:rPr>
              <a:t>No </a:t>
            </a:r>
            <a:r>
              <a:rPr lang="es-EC" sz="2000" dirty="0">
                <a:solidFill>
                  <a:schemeClr val="tx1"/>
                </a:solidFill>
              </a:rPr>
              <a:t>puede ser intervenido por nadie ni las cuentas pueden ser congeladas.</a:t>
            </a:r>
          </a:p>
          <a:p>
            <a:pPr algn="just"/>
            <a:endParaRPr lang="es-EC" sz="2000" dirty="0">
              <a:solidFill>
                <a:schemeClr val="tx1"/>
              </a:solidFill>
            </a:endParaRPr>
          </a:p>
        </p:txBody>
      </p:sp>
    </p:spTree>
    <p:extLst>
      <p:ext uri="{BB962C8B-B14F-4D97-AF65-F5344CB8AC3E}">
        <p14:creationId xmlns:p14="http://schemas.microsoft.com/office/powerpoint/2010/main" val="2884097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420888"/>
            <a:ext cx="8069495"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solidFill>
                  <a:schemeClr val="bg2">
                    <a:lumMod val="10000"/>
                  </a:schemeClr>
                </a:solidFill>
                <a:effectLst>
                  <a:innerShdw blurRad="114300">
                    <a:prstClr val="black"/>
                  </a:innerShdw>
                </a:effectLst>
              </a:rPr>
              <a:t>INVESTIGACIÓN DE MERCADOS</a:t>
            </a:r>
            <a:endParaRPr lang="es-ES" sz="5400" b="1" cap="none" spc="50" dirty="0">
              <a:ln w="11430"/>
              <a:solidFill>
                <a:schemeClr val="bg2">
                  <a:lumMod val="10000"/>
                </a:schemeClr>
              </a:solidFill>
              <a:effectLst>
                <a:innerShdw blurRad="114300">
                  <a:prstClr val="black"/>
                </a:innerShdw>
              </a:effectLst>
            </a:endParaRPr>
          </a:p>
        </p:txBody>
      </p:sp>
    </p:spTree>
    <p:extLst>
      <p:ext uri="{BB962C8B-B14F-4D97-AF65-F5344CB8AC3E}">
        <p14:creationId xmlns:p14="http://schemas.microsoft.com/office/powerpoint/2010/main" val="2609942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136904" cy="1143000"/>
          </a:xfrm>
        </p:spPr>
        <p:txBody>
          <a:bodyPr/>
          <a:lstStyle/>
          <a:p>
            <a:pPr marL="0" indent="0">
              <a:buNone/>
            </a:pPr>
            <a:r>
              <a:rPr lang="es-EC" sz="2400" b="1" dirty="0" smtClean="0"/>
              <a:t>OBJETIVOS DE LA INVESTIGACIÓN DE MERCADOS</a:t>
            </a:r>
            <a:endParaRPr lang="es-EC" sz="2400" b="1" dirty="0"/>
          </a:p>
        </p:txBody>
      </p:sp>
      <p:sp>
        <p:nvSpPr>
          <p:cNvPr id="3" name="2 Marcador de contenido"/>
          <p:cNvSpPr>
            <a:spLocks noGrp="1"/>
          </p:cNvSpPr>
          <p:nvPr>
            <p:ph idx="1"/>
          </p:nvPr>
        </p:nvSpPr>
        <p:spPr>
          <a:xfrm>
            <a:off x="467544" y="1268760"/>
            <a:ext cx="7776864" cy="4842872"/>
          </a:xfrm>
        </p:spPr>
        <p:txBody>
          <a:bodyPr>
            <a:noAutofit/>
          </a:bodyPr>
          <a:lstStyle/>
          <a:p>
            <a:pPr lvl="0" algn="just">
              <a:buFont typeface="Arial" panose="020B0604020202020204" pitchFamily="34" charset="0"/>
              <a:buChar char="•"/>
            </a:pPr>
            <a:r>
              <a:rPr lang="es-EC" sz="2000" dirty="0">
                <a:solidFill>
                  <a:schemeClr val="tx1"/>
                </a:solidFill>
              </a:rPr>
              <a:t>Determinar el mercado objetivo para conocer las variables demográficas, psicográficas, geográficas y conductuales, de los clientes potenciales del Bitcoin. </a:t>
            </a:r>
            <a:endParaRPr lang="es-EC" sz="2000" dirty="0" smtClean="0">
              <a:solidFill>
                <a:schemeClr val="tx1"/>
              </a:solidFill>
            </a:endParaRPr>
          </a:p>
          <a:p>
            <a:pPr marL="45720" lvl="0" indent="0" algn="just">
              <a:buNone/>
            </a:pPr>
            <a:endParaRPr lang="es-EC" sz="2000" dirty="0" smtClean="0">
              <a:solidFill>
                <a:schemeClr val="tx1"/>
              </a:solidFill>
            </a:endParaRPr>
          </a:p>
          <a:p>
            <a:pPr lvl="0" algn="just">
              <a:buFont typeface="Arial" panose="020B0604020202020204" pitchFamily="34" charset="0"/>
              <a:buChar char="•"/>
            </a:pPr>
            <a:r>
              <a:rPr lang="es-EC" sz="2000" dirty="0" smtClean="0">
                <a:solidFill>
                  <a:schemeClr val="tx1"/>
                </a:solidFill>
              </a:rPr>
              <a:t>Determinar </a:t>
            </a:r>
            <a:r>
              <a:rPr lang="es-EC" sz="2000" dirty="0">
                <a:solidFill>
                  <a:schemeClr val="tx1"/>
                </a:solidFill>
              </a:rPr>
              <a:t>la factibilidad y el nivel de aceptación de los habitantes del valle de Cumbayá; para la implementación del sistema monetario virtual Bitcoin. </a:t>
            </a:r>
            <a:endParaRPr lang="es-EC" sz="2000" dirty="0" smtClean="0">
              <a:solidFill>
                <a:schemeClr val="tx1"/>
              </a:solidFill>
            </a:endParaRPr>
          </a:p>
          <a:p>
            <a:pPr marL="45720" lvl="0" indent="0" algn="just">
              <a:buNone/>
            </a:pPr>
            <a:endParaRPr lang="es-EC" sz="2000" dirty="0" smtClean="0">
              <a:solidFill>
                <a:schemeClr val="tx1"/>
              </a:solidFill>
            </a:endParaRPr>
          </a:p>
          <a:p>
            <a:pPr lvl="0" algn="just">
              <a:buFont typeface="Arial" panose="020B0604020202020204" pitchFamily="34" charset="0"/>
              <a:buChar char="•"/>
            </a:pPr>
            <a:r>
              <a:rPr lang="es-EC" sz="2000" dirty="0" smtClean="0">
                <a:solidFill>
                  <a:schemeClr val="tx1"/>
                </a:solidFill>
              </a:rPr>
              <a:t>Identificar </a:t>
            </a:r>
            <a:r>
              <a:rPr lang="es-EC" sz="2000" dirty="0">
                <a:solidFill>
                  <a:schemeClr val="tx1"/>
                </a:solidFill>
              </a:rPr>
              <a:t>los medios para dar a conocer el sistema monetario virtual Bitcoin. </a:t>
            </a:r>
            <a:endParaRPr lang="es-EC" sz="2000" dirty="0" smtClean="0">
              <a:solidFill>
                <a:schemeClr val="tx1"/>
              </a:solidFill>
            </a:endParaRPr>
          </a:p>
          <a:p>
            <a:pPr marL="45720" lvl="0" indent="0" algn="just">
              <a:buNone/>
            </a:pPr>
            <a:endParaRPr lang="es-EC" sz="2000" dirty="0" smtClean="0">
              <a:solidFill>
                <a:schemeClr val="tx1"/>
              </a:solidFill>
            </a:endParaRPr>
          </a:p>
          <a:p>
            <a:pPr lvl="0" algn="just">
              <a:buFont typeface="Arial" panose="020B0604020202020204" pitchFamily="34" charset="0"/>
              <a:buChar char="•"/>
            </a:pPr>
            <a:r>
              <a:rPr lang="es-EC" sz="2000" dirty="0" smtClean="0">
                <a:solidFill>
                  <a:schemeClr val="tx1"/>
                </a:solidFill>
              </a:rPr>
              <a:t>Identificar </a:t>
            </a:r>
            <a:r>
              <a:rPr lang="es-EC" sz="2000" dirty="0">
                <a:solidFill>
                  <a:schemeClr val="tx1"/>
                </a:solidFill>
              </a:rPr>
              <a:t>el lugar para la instalación de un cajero electrónico para la compra de monedas Bitcoin en el valle de Cumbayá. </a:t>
            </a:r>
          </a:p>
        </p:txBody>
      </p:sp>
    </p:spTree>
    <p:extLst>
      <p:ext uri="{BB962C8B-B14F-4D97-AF65-F5344CB8AC3E}">
        <p14:creationId xmlns:p14="http://schemas.microsoft.com/office/powerpoint/2010/main" val="23487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83272723"/>
              </p:ext>
            </p:extLst>
          </p:nvPr>
        </p:nvGraphicFramePr>
        <p:xfrm>
          <a:off x="755576" y="2099254"/>
          <a:ext cx="7344814" cy="2769906"/>
        </p:xfrm>
        <a:graphic>
          <a:graphicData uri="http://schemas.openxmlformats.org/drawingml/2006/table">
            <a:tbl>
              <a:tblPr>
                <a:tableStyleId>{08FB837D-C827-4EFA-A057-4D05807E0F7C}</a:tableStyleId>
              </a:tblPr>
              <a:tblGrid>
                <a:gridCol w="972081"/>
                <a:gridCol w="1128593"/>
                <a:gridCol w="1128593"/>
                <a:gridCol w="1371849"/>
                <a:gridCol w="1371849"/>
                <a:gridCol w="1371849"/>
              </a:tblGrid>
              <a:tr h="293507">
                <a:tc gridSpan="6">
                  <a:txBody>
                    <a:bodyPr/>
                    <a:lstStyle/>
                    <a:p>
                      <a:pPr marL="38100" marR="38100" algn="ctr">
                        <a:lnSpc>
                          <a:spcPts val="1600"/>
                        </a:lnSpc>
                        <a:spcAft>
                          <a:spcPts val="0"/>
                        </a:spcAft>
                      </a:pPr>
                      <a:r>
                        <a:rPr lang="es-EC" sz="1400" dirty="0">
                          <a:effectLst/>
                        </a:rPr>
                        <a:t>Pagar con Bitcoins</a:t>
                      </a:r>
                      <a:endParaRPr lang="es-EC" sz="2400" dirty="0">
                        <a:solidFill>
                          <a:srgbClr val="76923C"/>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7513">
                <a:tc gridSpan="2">
                  <a:txBody>
                    <a:bodyPr/>
                    <a:lstStyle/>
                    <a:p>
                      <a:pPr algn="ctr">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1400">
                          <a:effectLst/>
                        </a:rPr>
                        <a:t>Frecuencia</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dirty="0">
                          <a:effectLst/>
                        </a:rPr>
                        <a:t>Porcentaje válido</a:t>
                      </a:r>
                      <a:endParaRPr lang="es-EC" sz="2400" dirty="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 acumulado</a:t>
                      </a:r>
                      <a:endParaRPr lang="es-EC" sz="2400">
                        <a:solidFill>
                          <a:srgbClr val="76923C"/>
                        </a:solidFill>
                        <a:effectLst/>
                        <a:latin typeface="Arial"/>
                        <a:ea typeface="Calibri"/>
                        <a:cs typeface="Times New Roman"/>
                      </a:endParaRPr>
                    </a:p>
                  </a:txBody>
                  <a:tcPr marL="68580" marR="68580" marT="0" marB="0"/>
                </a:tc>
              </a:tr>
              <a:tr h="293507">
                <a:tc rowSpan="3">
                  <a:txBody>
                    <a:bodyPr/>
                    <a:lstStyle/>
                    <a:p>
                      <a:pPr marL="38100" marR="38100" algn="ctr">
                        <a:lnSpc>
                          <a:spcPts val="1600"/>
                        </a:lnSpc>
                        <a:spcAft>
                          <a:spcPts val="0"/>
                        </a:spcAft>
                      </a:pPr>
                      <a:r>
                        <a:rPr lang="es-EC" sz="1400">
                          <a:effectLst/>
                        </a:rPr>
                        <a:t>Válidos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si</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101</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73,2</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96,2</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96,2</a:t>
                      </a:r>
                      <a:endParaRPr lang="es-EC" sz="2400">
                        <a:solidFill>
                          <a:srgbClr val="76923C"/>
                        </a:solidFill>
                        <a:effectLst/>
                        <a:latin typeface="Arial"/>
                        <a:ea typeface="Calibri"/>
                        <a:cs typeface="Times New Roman"/>
                      </a:endParaRPr>
                    </a:p>
                  </a:txBody>
                  <a:tcPr marL="68580" marR="68580" marT="0" marB="0"/>
                </a:tc>
              </a:tr>
              <a:tr h="293507">
                <a:tc vMerge="1">
                  <a:txBody>
                    <a:bodyPr/>
                    <a:lstStyle/>
                    <a:p>
                      <a:endParaRPr lang="es-EC"/>
                    </a:p>
                  </a:txBody>
                  <a:tcPr/>
                </a:tc>
                <a:tc>
                  <a:txBody>
                    <a:bodyPr/>
                    <a:lstStyle/>
                    <a:p>
                      <a:pPr marL="38100" marR="38100" algn="ctr">
                        <a:lnSpc>
                          <a:spcPts val="1600"/>
                        </a:lnSpc>
                        <a:spcAft>
                          <a:spcPts val="0"/>
                        </a:spcAft>
                      </a:pPr>
                      <a:r>
                        <a:rPr lang="es-EC" sz="1400">
                          <a:effectLst/>
                        </a:rPr>
                        <a:t>no</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4</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2,9</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3,8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r>
              <a:tr h="316679">
                <a:tc vMerge="1">
                  <a:txBody>
                    <a:bodyPr/>
                    <a:lstStyle/>
                    <a:p>
                      <a:endParaRPr lang="es-EC"/>
                    </a:p>
                  </a:txBody>
                  <a:tcPr/>
                </a:tc>
                <a:tc>
                  <a:txBody>
                    <a:bodyPr/>
                    <a:lstStyle/>
                    <a:p>
                      <a:pPr marL="38100" marR="38100" algn="ctr">
                        <a:lnSpc>
                          <a:spcPts val="1600"/>
                        </a:lnSpc>
                        <a:spcAft>
                          <a:spcPts val="0"/>
                        </a:spcAft>
                      </a:pPr>
                      <a:r>
                        <a:rPr lang="es-EC" sz="1400">
                          <a:effectLst/>
                        </a:rPr>
                        <a:t>Total</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105</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76,1</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r>
              <a:tr h="316679">
                <a:tc>
                  <a:txBody>
                    <a:bodyPr/>
                    <a:lstStyle/>
                    <a:p>
                      <a:pPr marL="38100" marR="38100" algn="ctr">
                        <a:lnSpc>
                          <a:spcPts val="1600"/>
                        </a:lnSpc>
                        <a:spcAft>
                          <a:spcPts val="0"/>
                        </a:spcAft>
                      </a:pPr>
                      <a:r>
                        <a:rPr lang="es-EC" sz="1200">
                          <a:effectLst/>
                        </a:rPr>
                        <a:t>Perdidos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200">
                          <a:effectLst/>
                        </a:rPr>
                        <a:t>Sistema</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33</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23,9</a:t>
                      </a:r>
                      <a:endParaRPr lang="es-EC" sz="2400">
                        <a:solidFill>
                          <a:srgbClr val="76923C"/>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r>
              <a:tr h="378887">
                <a:tc gridSpan="2">
                  <a:txBody>
                    <a:bodyPr/>
                    <a:lstStyle/>
                    <a:p>
                      <a:pPr marL="38100" marR="38100" algn="ctr">
                        <a:lnSpc>
                          <a:spcPts val="1600"/>
                        </a:lnSpc>
                        <a:spcAft>
                          <a:spcPts val="0"/>
                        </a:spcAft>
                      </a:pPr>
                      <a:r>
                        <a:rPr lang="es-EC" sz="1400">
                          <a:effectLst/>
                        </a:rPr>
                        <a:t>Total</a:t>
                      </a:r>
                      <a:endParaRPr lang="es-EC" sz="2400">
                        <a:solidFill>
                          <a:srgbClr val="76923C"/>
                        </a:solidFill>
                        <a:effectLst/>
                        <a:latin typeface="Arial"/>
                        <a:ea typeface="Calibri"/>
                        <a:cs typeface="Times New Roman"/>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1400">
                          <a:effectLst/>
                        </a:rPr>
                        <a:t>138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2400">
                          <a:effectLst/>
                        </a:rPr>
                        <a:t> </a:t>
                      </a:r>
                      <a:endParaRPr lang="es-EC" sz="2400">
                        <a:solidFill>
                          <a:srgbClr val="76923C"/>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2400" dirty="0">
                          <a:effectLst/>
                        </a:rPr>
                        <a:t> </a:t>
                      </a:r>
                      <a:endParaRPr lang="es-EC" sz="2400" dirty="0">
                        <a:solidFill>
                          <a:srgbClr val="76923C"/>
                        </a:solidFill>
                        <a:effectLst/>
                        <a:latin typeface="Arial"/>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47664" y="269665"/>
            <a:ext cx="6048672" cy="115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cs typeface="Times New Roman" pitchFamily="18" charset="0"/>
              </a:rPr>
              <a:t>¿Le gustaría pagar con Bitcoins las compras que realice de manera online?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426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63256472"/>
              </p:ext>
            </p:extLst>
          </p:nvPr>
        </p:nvGraphicFramePr>
        <p:xfrm>
          <a:off x="971600" y="2541004"/>
          <a:ext cx="7272806" cy="1752092"/>
        </p:xfrm>
        <a:graphic>
          <a:graphicData uri="http://schemas.openxmlformats.org/drawingml/2006/table">
            <a:tbl>
              <a:tblPr>
                <a:tableStyleId>{08FB837D-C827-4EFA-A057-4D05807E0F7C}</a:tableStyleId>
              </a:tblPr>
              <a:tblGrid>
                <a:gridCol w="961740"/>
                <a:gridCol w="1117672"/>
                <a:gridCol w="1117672"/>
                <a:gridCol w="1358574"/>
                <a:gridCol w="1358574"/>
                <a:gridCol w="1358574"/>
              </a:tblGrid>
              <a:tr h="0">
                <a:tc gridSpan="6">
                  <a:txBody>
                    <a:bodyPr/>
                    <a:lstStyle/>
                    <a:p>
                      <a:pPr marL="38100" marR="38100" algn="ctr">
                        <a:lnSpc>
                          <a:spcPts val="1600"/>
                        </a:lnSpc>
                        <a:spcAft>
                          <a:spcPts val="0"/>
                        </a:spcAft>
                      </a:pPr>
                      <a:r>
                        <a:rPr lang="es-EC" sz="1400" dirty="0">
                          <a:effectLst/>
                        </a:rPr>
                        <a:t>Seguridad de pago</a:t>
                      </a:r>
                      <a:endParaRPr lang="es-EC" sz="2400" dirty="0">
                        <a:solidFill>
                          <a:srgbClr val="76923C"/>
                        </a:solidFill>
                        <a:effectLst/>
                        <a:latin typeface="Arial"/>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l">
                        <a:lnSpc>
                          <a:spcPct val="115000"/>
                        </a:lnSpc>
                        <a:spcAft>
                          <a:spcPts val="0"/>
                        </a:spcAft>
                      </a:pPr>
                      <a:r>
                        <a:rPr lang="es-EC" sz="1400" dirty="0">
                          <a:effectLst/>
                        </a:rPr>
                        <a:t> </a:t>
                      </a:r>
                      <a:endParaRPr lang="es-EC" sz="2400" dirty="0">
                        <a:solidFill>
                          <a:srgbClr val="76923C"/>
                        </a:solidFill>
                        <a:effectLst/>
                        <a:latin typeface="Arial"/>
                        <a:ea typeface="Calibri"/>
                        <a:cs typeface="Times New Roman"/>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1400">
                          <a:effectLst/>
                        </a:rPr>
                        <a:t>Frecuencia</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 válido</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ctr">
                        <a:lnSpc>
                          <a:spcPts val="1600"/>
                        </a:lnSpc>
                        <a:spcAft>
                          <a:spcPts val="0"/>
                        </a:spcAft>
                      </a:pPr>
                      <a:r>
                        <a:rPr lang="es-EC" sz="1400">
                          <a:effectLst/>
                        </a:rPr>
                        <a:t>Porcentaje acumulado</a:t>
                      </a:r>
                      <a:endParaRPr lang="es-EC" sz="2400">
                        <a:solidFill>
                          <a:srgbClr val="76923C"/>
                        </a:solidFill>
                        <a:effectLst/>
                        <a:latin typeface="Arial"/>
                        <a:ea typeface="Calibri"/>
                        <a:cs typeface="Times New Roman"/>
                      </a:endParaRPr>
                    </a:p>
                  </a:txBody>
                  <a:tcPr marL="68580" marR="68580" marT="0" marB="0"/>
                </a:tc>
              </a:tr>
              <a:tr h="0">
                <a:tc rowSpan="3">
                  <a:txBody>
                    <a:bodyPr/>
                    <a:lstStyle/>
                    <a:p>
                      <a:pPr marL="38100" marR="38100" algn="l">
                        <a:lnSpc>
                          <a:spcPts val="1600"/>
                        </a:lnSpc>
                        <a:spcAft>
                          <a:spcPts val="0"/>
                        </a:spcAft>
                      </a:pPr>
                      <a:r>
                        <a:rPr lang="es-EC" sz="1400">
                          <a:effectLst/>
                        </a:rPr>
                        <a:t>Válidos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l">
                        <a:lnSpc>
                          <a:spcPts val="1600"/>
                        </a:lnSpc>
                        <a:spcAft>
                          <a:spcPts val="0"/>
                        </a:spcAft>
                      </a:pPr>
                      <a:r>
                        <a:rPr lang="es-EC" sz="1400">
                          <a:effectLst/>
                        </a:rPr>
                        <a:t>si</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97</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70,3</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92,4</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92,4</a:t>
                      </a:r>
                      <a:endParaRPr lang="es-EC" sz="2400">
                        <a:solidFill>
                          <a:srgbClr val="76923C"/>
                        </a:solidFill>
                        <a:effectLst/>
                        <a:latin typeface="Arial"/>
                        <a:ea typeface="Calibri"/>
                        <a:cs typeface="Times New Roman"/>
                      </a:endParaRPr>
                    </a:p>
                  </a:txBody>
                  <a:tcPr marL="68580" marR="68580" marT="0" marB="0"/>
                </a:tc>
              </a:tr>
              <a:tr h="0">
                <a:tc vMerge="1">
                  <a:txBody>
                    <a:bodyPr/>
                    <a:lstStyle/>
                    <a:p>
                      <a:endParaRPr lang="es-EC"/>
                    </a:p>
                  </a:txBody>
                  <a:tcPr/>
                </a:tc>
                <a:tc>
                  <a:txBody>
                    <a:bodyPr/>
                    <a:lstStyle/>
                    <a:p>
                      <a:pPr marL="38100" marR="38100" algn="l">
                        <a:lnSpc>
                          <a:spcPts val="1600"/>
                        </a:lnSpc>
                        <a:spcAft>
                          <a:spcPts val="0"/>
                        </a:spcAft>
                      </a:pPr>
                      <a:r>
                        <a:rPr lang="es-EC" sz="1400">
                          <a:effectLst/>
                        </a:rPr>
                        <a:t>no</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5,8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7,6</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r>
              <a:tr h="0">
                <a:tc vMerge="1">
                  <a:txBody>
                    <a:bodyPr/>
                    <a:lstStyle/>
                    <a:p>
                      <a:endParaRPr lang="es-EC"/>
                    </a:p>
                  </a:txBody>
                  <a:tcPr/>
                </a:tc>
                <a:tc>
                  <a:txBody>
                    <a:bodyPr/>
                    <a:lstStyle/>
                    <a:p>
                      <a:pPr marL="38100" marR="38100" algn="l">
                        <a:lnSpc>
                          <a:spcPts val="1600"/>
                        </a:lnSpc>
                        <a:spcAft>
                          <a:spcPts val="0"/>
                        </a:spcAft>
                      </a:pPr>
                      <a:r>
                        <a:rPr lang="es-EC" sz="1400">
                          <a:effectLst/>
                        </a:rPr>
                        <a:t>Total</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105</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76,1</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1400">
                          <a:effectLst/>
                        </a:rPr>
                        <a:t> </a:t>
                      </a:r>
                      <a:endParaRPr lang="es-EC" sz="2400">
                        <a:solidFill>
                          <a:srgbClr val="76923C"/>
                        </a:solidFill>
                        <a:effectLst/>
                        <a:latin typeface="Arial"/>
                        <a:ea typeface="Calibri"/>
                        <a:cs typeface="Times New Roman"/>
                      </a:endParaRPr>
                    </a:p>
                  </a:txBody>
                  <a:tcPr marL="68580" marR="68580" marT="0" marB="0"/>
                </a:tc>
              </a:tr>
              <a:tr h="0">
                <a:tc>
                  <a:txBody>
                    <a:bodyPr/>
                    <a:lstStyle/>
                    <a:p>
                      <a:pPr marL="38100" marR="38100" algn="l">
                        <a:lnSpc>
                          <a:spcPts val="1600"/>
                        </a:lnSpc>
                        <a:spcAft>
                          <a:spcPts val="0"/>
                        </a:spcAft>
                      </a:pPr>
                      <a:r>
                        <a:rPr lang="es-EC" sz="1200">
                          <a:effectLst/>
                        </a:rPr>
                        <a:t>Perdidos</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l">
                        <a:lnSpc>
                          <a:spcPts val="1600"/>
                        </a:lnSpc>
                        <a:spcAft>
                          <a:spcPts val="0"/>
                        </a:spcAft>
                      </a:pPr>
                      <a:r>
                        <a:rPr lang="es-EC" sz="1200">
                          <a:effectLst/>
                        </a:rPr>
                        <a:t>Sistema</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33</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23,9</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1400">
                          <a:effectLst/>
                        </a:rPr>
                        <a:t> </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1400">
                          <a:effectLst/>
                        </a:rPr>
                        <a:t> </a:t>
                      </a:r>
                      <a:endParaRPr lang="es-EC" sz="2400">
                        <a:solidFill>
                          <a:srgbClr val="76923C"/>
                        </a:solidFill>
                        <a:effectLst/>
                        <a:latin typeface="Arial"/>
                        <a:ea typeface="Calibri"/>
                        <a:cs typeface="Times New Roman"/>
                      </a:endParaRPr>
                    </a:p>
                  </a:txBody>
                  <a:tcPr marL="68580" marR="68580" marT="0" marB="0"/>
                </a:tc>
              </a:tr>
              <a:tr h="188595">
                <a:tc gridSpan="2">
                  <a:txBody>
                    <a:bodyPr/>
                    <a:lstStyle/>
                    <a:p>
                      <a:pPr marL="38100" marR="38100" algn="l">
                        <a:lnSpc>
                          <a:spcPts val="1600"/>
                        </a:lnSpc>
                        <a:spcAft>
                          <a:spcPts val="0"/>
                        </a:spcAft>
                      </a:pPr>
                      <a:r>
                        <a:rPr lang="es-EC" sz="1400">
                          <a:effectLst/>
                        </a:rPr>
                        <a:t>Total</a:t>
                      </a:r>
                      <a:endParaRPr lang="es-EC" sz="2400">
                        <a:solidFill>
                          <a:srgbClr val="76923C"/>
                        </a:solidFill>
                        <a:effectLst/>
                        <a:latin typeface="Arial"/>
                        <a:ea typeface="Calibri"/>
                        <a:cs typeface="Times New Roman"/>
                      </a:endParaRPr>
                    </a:p>
                  </a:txBody>
                  <a:tcPr marL="68580" marR="68580" marT="0" marB="0"/>
                </a:tc>
                <a:tc hMerge="1">
                  <a:txBody>
                    <a:bodyPr/>
                    <a:lstStyle/>
                    <a:p>
                      <a:endParaRPr lang="es-EC"/>
                    </a:p>
                  </a:txBody>
                  <a:tcPr/>
                </a:tc>
                <a:tc>
                  <a:txBody>
                    <a:bodyPr/>
                    <a:lstStyle/>
                    <a:p>
                      <a:pPr marL="38100" marR="38100" algn="r">
                        <a:lnSpc>
                          <a:spcPts val="1600"/>
                        </a:lnSpc>
                        <a:spcAft>
                          <a:spcPts val="0"/>
                        </a:spcAft>
                      </a:pPr>
                      <a:r>
                        <a:rPr lang="es-EC" sz="1400">
                          <a:effectLst/>
                        </a:rPr>
                        <a:t>138</a:t>
                      </a:r>
                      <a:endParaRPr lang="es-EC" sz="2400">
                        <a:solidFill>
                          <a:srgbClr val="76923C"/>
                        </a:solidFill>
                        <a:effectLst/>
                        <a:latin typeface="Arial"/>
                        <a:ea typeface="Calibri"/>
                        <a:cs typeface="Times New Roman"/>
                      </a:endParaRPr>
                    </a:p>
                  </a:txBody>
                  <a:tcPr marL="68580" marR="68580" marT="0" marB="0"/>
                </a:tc>
                <a:tc>
                  <a:txBody>
                    <a:bodyPr/>
                    <a:lstStyle/>
                    <a:p>
                      <a:pPr marL="38100" marR="38100" algn="r">
                        <a:lnSpc>
                          <a:spcPts val="1600"/>
                        </a:lnSpc>
                        <a:spcAft>
                          <a:spcPts val="0"/>
                        </a:spcAft>
                      </a:pPr>
                      <a:r>
                        <a:rPr lang="es-EC" sz="1400">
                          <a:effectLst/>
                        </a:rPr>
                        <a:t>100,0</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1400">
                          <a:effectLst/>
                        </a:rPr>
                        <a:t> </a:t>
                      </a:r>
                      <a:endParaRPr lang="es-EC" sz="2400">
                        <a:solidFill>
                          <a:srgbClr val="76923C"/>
                        </a:solidFill>
                        <a:effectLst/>
                        <a:latin typeface="Arial"/>
                        <a:ea typeface="Calibri"/>
                        <a:cs typeface="Times New Roman"/>
                      </a:endParaRPr>
                    </a:p>
                  </a:txBody>
                  <a:tcPr marL="68580" marR="68580" marT="0" marB="0"/>
                </a:tc>
                <a:tc>
                  <a:txBody>
                    <a:bodyPr/>
                    <a:lstStyle/>
                    <a:p>
                      <a:pPr algn="l">
                        <a:lnSpc>
                          <a:spcPct val="115000"/>
                        </a:lnSpc>
                        <a:spcAft>
                          <a:spcPts val="0"/>
                        </a:spcAft>
                      </a:pPr>
                      <a:r>
                        <a:rPr lang="es-EC" sz="1400" dirty="0">
                          <a:effectLst/>
                        </a:rPr>
                        <a:t> </a:t>
                      </a:r>
                      <a:endParaRPr lang="es-EC" sz="2400" dirty="0">
                        <a:solidFill>
                          <a:srgbClr val="76923C"/>
                        </a:solidFill>
                        <a:effectLst/>
                        <a:latin typeface="Arial"/>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323528" y="484359"/>
            <a:ext cx="8568952" cy="115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cs typeface="Times New Roman" pitchFamily="18" charset="0"/>
              </a:rPr>
              <a:t>¿Se sentiría más seguro pagando sus compras online con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cs typeface="Times New Roman" pitchFamily="18" charset="0"/>
              </a:rPr>
              <a:t>Bitcoins que con las tarjetas de crédito?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00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13995810"/>
              </p:ext>
            </p:extLst>
          </p:nvPr>
        </p:nvGraphicFramePr>
        <p:xfrm>
          <a:off x="1115616" y="2415520"/>
          <a:ext cx="6912768" cy="2453640"/>
        </p:xfrm>
        <a:graphic>
          <a:graphicData uri="http://schemas.openxmlformats.org/drawingml/2006/table">
            <a:tbl>
              <a:tblPr>
                <a:tableStyleId>{08FB837D-C827-4EFA-A057-4D05807E0F7C}</a:tableStyleId>
              </a:tblPr>
              <a:tblGrid>
                <a:gridCol w="1475736"/>
                <a:gridCol w="1475736"/>
                <a:gridCol w="835200"/>
                <a:gridCol w="1042032"/>
                <a:gridCol w="1042032"/>
                <a:gridCol w="1042032"/>
              </a:tblGrid>
              <a:tr h="0">
                <a:tc gridSpan="6">
                  <a:txBody>
                    <a:bodyPr/>
                    <a:lstStyle/>
                    <a:p>
                      <a:pPr marL="0" marR="38100" algn="l" defTabSz="914400" rtl="0" eaLnBrk="1" latinLnBrk="0" hangingPunct="1">
                        <a:lnSpc>
                          <a:spcPct val="115000"/>
                        </a:lnSpc>
                        <a:spcAft>
                          <a:spcPts val="0"/>
                        </a:spcAft>
                      </a:pPr>
                      <a:r>
                        <a:rPr lang="es-EC" sz="1400" kern="1200" dirty="0">
                          <a:effectLst/>
                        </a:rPr>
                        <a:t>Ubicación de cajero Bitcoin</a:t>
                      </a:r>
                      <a:endParaRPr lang="es-EC" sz="1400" kern="1200" dirty="0">
                        <a:solidFill>
                          <a:schemeClr val="dk1"/>
                        </a:solidFill>
                        <a:effectLst/>
                        <a:latin typeface="+mn-lt"/>
                        <a:ea typeface="+mn-ea"/>
                        <a:cs typeface="+mn-cs"/>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marL="0" algn="l" defTabSz="914400" rtl="0" eaLnBrk="1" latinLnBrk="0" hangingPunct="1">
                        <a:lnSpc>
                          <a:spcPct val="115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68580" marR="68580" marT="0" marB="0"/>
                </a:tc>
                <a:tc hMerge="1">
                  <a:txBody>
                    <a:bodyPr/>
                    <a:lstStyle/>
                    <a:p>
                      <a:endParaRPr lang="es-EC"/>
                    </a:p>
                  </a:txBody>
                  <a:tcPr/>
                </a:tc>
                <a:tc>
                  <a:txBody>
                    <a:bodyPr/>
                    <a:lstStyle/>
                    <a:p>
                      <a:pPr marL="0" marR="38100" algn="l" defTabSz="914400" rtl="0" eaLnBrk="1" latinLnBrk="0" hangingPunct="1">
                        <a:lnSpc>
                          <a:spcPct val="115000"/>
                        </a:lnSpc>
                        <a:spcAft>
                          <a:spcPts val="0"/>
                        </a:spcAft>
                      </a:pPr>
                      <a:r>
                        <a:rPr lang="es-EC" sz="1100" kern="1200" dirty="0">
                          <a:effectLst/>
                        </a:rPr>
                        <a:t>Frecuencia</a:t>
                      </a:r>
                      <a:endParaRPr lang="es-EC" sz="11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Porcentaje</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Porcentaje válido</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Porcentaje acumulado</a:t>
                      </a:r>
                      <a:endParaRPr lang="es-EC" sz="1400" kern="1200">
                        <a:solidFill>
                          <a:schemeClr val="dk1"/>
                        </a:solidFill>
                        <a:effectLst/>
                        <a:latin typeface="+mn-lt"/>
                        <a:ea typeface="+mn-ea"/>
                        <a:cs typeface="+mn-cs"/>
                      </a:endParaRPr>
                    </a:p>
                  </a:txBody>
                  <a:tcPr marL="68580" marR="68580" marT="0" marB="0"/>
                </a:tc>
              </a:tr>
              <a:tr h="0">
                <a:tc rowSpan="5">
                  <a:txBody>
                    <a:bodyPr/>
                    <a:lstStyle/>
                    <a:p>
                      <a:pPr marL="38100" marR="38100" algn="l">
                        <a:lnSpc>
                          <a:spcPts val="1600"/>
                        </a:lnSpc>
                        <a:spcAft>
                          <a:spcPts val="0"/>
                        </a:spcAft>
                      </a:pPr>
                      <a:r>
                        <a:rPr lang="es-EC" sz="900">
                          <a:effectLst/>
                        </a:rPr>
                        <a:t>Válidos</a:t>
                      </a:r>
                      <a:endParaRPr lang="es-EC" sz="1200">
                        <a:solidFill>
                          <a:srgbClr val="76923C"/>
                        </a:solidFill>
                        <a:effectLst/>
                        <a:latin typeface="Arial"/>
                        <a:ea typeface="Calibri"/>
                        <a:cs typeface="Times New Roman"/>
                      </a:endParaRPr>
                    </a:p>
                  </a:txBody>
                  <a:tcPr marL="68580" marR="68580" marT="0" marB="0"/>
                </a:tc>
                <a:tc>
                  <a:txBody>
                    <a:bodyPr/>
                    <a:lstStyle/>
                    <a:p>
                      <a:pPr marL="0" marR="38100" algn="l" defTabSz="914400" rtl="0" eaLnBrk="1" latinLnBrk="0" hangingPunct="1">
                        <a:lnSpc>
                          <a:spcPct val="115000"/>
                        </a:lnSpc>
                        <a:spcAft>
                          <a:spcPts val="0"/>
                        </a:spcAft>
                      </a:pPr>
                      <a:r>
                        <a:rPr lang="es-EC" sz="1200" kern="1200" dirty="0">
                          <a:effectLst/>
                        </a:rPr>
                        <a:t>Paseo San Francisco</a:t>
                      </a:r>
                      <a:endParaRPr lang="es-EC" sz="12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dirty="0">
                          <a:effectLst/>
                        </a:rPr>
                        <a:t>77</a:t>
                      </a:r>
                      <a:endParaRPr lang="es-EC" sz="14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55,8</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73,3</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73,3</a:t>
                      </a:r>
                      <a:endParaRPr lang="es-EC" sz="1400" kern="1200">
                        <a:solidFill>
                          <a:schemeClr val="dk1"/>
                        </a:solidFill>
                        <a:effectLst/>
                        <a:latin typeface="+mn-lt"/>
                        <a:ea typeface="+mn-ea"/>
                        <a:cs typeface="+mn-cs"/>
                      </a:endParaRPr>
                    </a:p>
                  </a:txBody>
                  <a:tcPr marL="68580" marR="68580" marT="0" marB="0"/>
                </a:tc>
              </a:tr>
              <a:tr h="0">
                <a:tc vMerge="1">
                  <a:txBody>
                    <a:bodyPr/>
                    <a:lstStyle/>
                    <a:p>
                      <a:endParaRPr lang="es-EC"/>
                    </a:p>
                  </a:txBody>
                  <a:tcPr/>
                </a:tc>
                <a:tc>
                  <a:txBody>
                    <a:bodyPr/>
                    <a:lstStyle/>
                    <a:p>
                      <a:pPr marL="0" marR="38100" algn="l" defTabSz="914400" rtl="0" eaLnBrk="1" latinLnBrk="0" hangingPunct="1">
                        <a:lnSpc>
                          <a:spcPct val="115000"/>
                        </a:lnSpc>
                        <a:spcAft>
                          <a:spcPts val="0"/>
                        </a:spcAft>
                      </a:pPr>
                      <a:r>
                        <a:rPr lang="es-EC" sz="1400" kern="1200">
                          <a:effectLst/>
                        </a:rPr>
                        <a:t>Villa Cumbayá</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dirty="0">
                          <a:effectLst/>
                        </a:rPr>
                        <a:t>1</a:t>
                      </a:r>
                      <a:endParaRPr lang="es-EC" sz="14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,7</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1,0</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74,3</a:t>
                      </a:r>
                      <a:endParaRPr lang="es-EC" sz="1400" kern="1200">
                        <a:solidFill>
                          <a:schemeClr val="dk1"/>
                        </a:solidFill>
                        <a:effectLst/>
                        <a:latin typeface="+mn-lt"/>
                        <a:ea typeface="+mn-ea"/>
                        <a:cs typeface="+mn-cs"/>
                      </a:endParaRPr>
                    </a:p>
                  </a:txBody>
                  <a:tcPr marL="68580" marR="68580" marT="0" marB="0"/>
                </a:tc>
              </a:tr>
              <a:tr h="0">
                <a:tc vMerge="1">
                  <a:txBody>
                    <a:bodyPr/>
                    <a:lstStyle/>
                    <a:p>
                      <a:endParaRPr lang="es-EC"/>
                    </a:p>
                  </a:txBody>
                  <a:tcPr/>
                </a:tc>
                <a:tc>
                  <a:txBody>
                    <a:bodyPr/>
                    <a:lstStyle/>
                    <a:p>
                      <a:pPr marL="0" marR="38100" algn="l" defTabSz="914400" rtl="0" eaLnBrk="1" latinLnBrk="0" hangingPunct="1">
                        <a:lnSpc>
                          <a:spcPct val="115000"/>
                        </a:lnSpc>
                        <a:spcAft>
                          <a:spcPts val="0"/>
                        </a:spcAft>
                      </a:pPr>
                      <a:r>
                        <a:rPr lang="es-EC" sz="1400" kern="1200">
                          <a:effectLst/>
                        </a:rPr>
                        <a:t>Plaza Cumbayá</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4</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dirty="0">
                          <a:effectLst/>
                        </a:rPr>
                        <a:t>2,9</a:t>
                      </a:r>
                      <a:endParaRPr lang="es-EC" sz="14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3,8</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78,1</a:t>
                      </a:r>
                      <a:endParaRPr lang="es-EC" sz="1400" kern="1200">
                        <a:solidFill>
                          <a:schemeClr val="dk1"/>
                        </a:solidFill>
                        <a:effectLst/>
                        <a:latin typeface="+mn-lt"/>
                        <a:ea typeface="+mn-ea"/>
                        <a:cs typeface="+mn-cs"/>
                      </a:endParaRPr>
                    </a:p>
                  </a:txBody>
                  <a:tcPr marL="68580" marR="68580" marT="0" marB="0"/>
                </a:tc>
              </a:tr>
              <a:tr h="0">
                <a:tc vMerge="1">
                  <a:txBody>
                    <a:bodyPr/>
                    <a:lstStyle/>
                    <a:p>
                      <a:endParaRPr lang="es-EC"/>
                    </a:p>
                  </a:txBody>
                  <a:tcPr/>
                </a:tc>
                <a:tc>
                  <a:txBody>
                    <a:bodyPr/>
                    <a:lstStyle/>
                    <a:p>
                      <a:pPr marL="0" marR="38100" algn="l" defTabSz="914400" rtl="0" eaLnBrk="1" latinLnBrk="0" hangingPunct="1">
                        <a:lnSpc>
                          <a:spcPct val="115000"/>
                        </a:lnSpc>
                        <a:spcAft>
                          <a:spcPts val="0"/>
                        </a:spcAft>
                      </a:pPr>
                      <a:r>
                        <a:rPr lang="es-EC" sz="1400" kern="1200">
                          <a:effectLst/>
                        </a:rPr>
                        <a:t>Scala Shopping</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23</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dirty="0">
                          <a:effectLst/>
                        </a:rPr>
                        <a:t>16,7</a:t>
                      </a:r>
                      <a:endParaRPr lang="es-EC" sz="14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21,9</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100,0</a:t>
                      </a:r>
                      <a:endParaRPr lang="es-EC" sz="1400" kern="1200">
                        <a:solidFill>
                          <a:schemeClr val="dk1"/>
                        </a:solidFill>
                        <a:effectLst/>
                        <a:latin typeface="+mn-lt"/>
                        <a:ea typeface="+mn-ea"/>
                        <a:cs typeface="+mn-cs"/>
                      </a:endParaRPr>
                    </a:p>
                  </a:txBody>
                  <a:tcPr marL="68580" marR="68580" marT="0" marB="0"/>
                </a:tc>
              </a:tr>
              <a:tr h="0">
                <a:tc vMerge="1">
                  <a:txBody>
                    <a:bodyPr/>
                    <a:lstStyle/>
                    <a:p>
                      <a:endParaRPr lang="es-EC"/>
                    </a:p>
                  </a:txBody>
                  <a:tcPr/>
                </a:tc>
                <a:tc>
                  <a:txBody>
                    <a:bodyPr/>
                    <a:lstStyle/>
                    <a:p>
                      <a:pPr marL="0" marR="38100" algn="l" defTabSz="914400" rtl="0" eaLnBrk="1" latinLnBrk="0" hangingPunct="1">
                        <a:lnSpc>
                          <a:spcPct val="115000"/>
                        </a:lnSpc>
                        <a:spcAft>
                          <a:spcPts val="0"/>
                        </a:spcAft>
                      </a:pPr>
                      <a:r>
                        <a:rPr lang="es-EC" sz="1400" kern="1200">
                          <a:effectLst/>
                        </a:rPr>
                        <a:t>Total</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105</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dirty="0">
                          <a:effectLst/>
                        </a:rPr>
                        <a:t>76,1</a:t>
                      </a:r>
                      <a:endParaRPr lang="es-EC" sz="1400" kern="1200" dirty="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dirty="0">
                          <a:effectLst/>
                        </a:rPr>
                        <a:t>100,0</a:t>
                      </a:r>
                      <a:endParaRPr lang="es-EC" sz="14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1400" kern="1200">
                          <a:effectLst/>
                        </a:rPr>
                        <a:t> </a:t>
                      </a:r>
                      <a:endParaRPr lang="es-EC" sz="1400" kern="1200">
                        <a:solidFill>
                          <a:schemeClr val="dk1"/>
                        </a:solidFill>
                        <a:effectLst/>
                        <a:latin typeface="+mn-lt"/>
                        <a:ea typeface="+mn-ea"/>
                        <a:cs typeface="+mn-cs"/>
                      </a:endParaRPr>
                    </a:p>
                  </a:txBody>
                  <a:tcPr marL="68580" marR="68580" marT="0" marB="0"/>
                </a:tc>
              </a:tr>
              <a:tr h="0">
                <a:tc>
                  <a:txBody>
                    <a:bodyPr/>
                    <a:lstStyle/>
                    <a:p>
                      <a:pPr marL="38100" marR="38100" algn="l">
                        <a:lnSpc>
                          <a:spcPts val="1600"/>
                        </a:lnSpc>
                        <a:spcAft>
                          <a:spcPts val="0"/>
                        </a:spcAft>
                      </a:pPr>
                      <a:r>
                        <a:rPr lang="es-EC" sz="900">
                          <a:effectLst/>
                        </a:rPr>
                        <a:t>Perdidos</a:t>
                      </a:r>
                      <a:endParaRPr lang="es-EC" sz="1200">
                        <a:solidFill>
                          <a:srgbClr val="76923C"/>
                        </a:solidFill>
                        <a:effectLst/>
                        <a:latin typeface="Arial"/>
                        <a:ea typeface="Calibri"/>
                        <a:cs typeface="Times New Roman"/>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Sistema</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33</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23,9</a:t>
                      </a:r>
                      <a:endParaRPr lang="es-EC" sz="14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1400" kern="1200">
                          <a:effectLst/>
                        </a:rPr>
                        <a:t> </a:t>
                      </a:r>
                      <a:endParaRPr lang="es-EC" sz="1400" kern="1200">
                        <a:solidFill>
                          <a:schemeClr val="dk1"/>
                        </a:solidFill>
                        <a:effectLst/>
                        <a:latin typeface="+mn-lt"/>
                        <a:ea typeface="+mn-ea"/>
                        <a:cs typeface="+mn-cs"/>
                      </a:endParaRPr>
                    </a:p>
                  </a:txBody>
                  <a:tcPr marL="68580" marR="68580" marT="0" marB="0"/>
                </a:tc>
              </a:tr>
              <a:tr h="238125">
                <a:tc gridSpan="2">
                  <a:txBody>
                    <a:bodyPr/>
                    <a:lstStyle/>
                    <a:p>
                      <a:pPr marL="0" marR="38100" algn="l" defTabSz="914400" rtl="0" eaLnBrk="1" latinLnBrk="0" hangingPunct="1">
                        <a:lnSpc>
                          <a:spcPct val="115000"/>
                        </a:lnSpc>
                        <a:spcAft>
                          <a:spcPts val="0"/>
                        </a:spcAft>
                      </a:pPr>
                      <a:r>
                        <a:rPr lang="es-EC" sz="1400" kern="1200">
                          <a:effectLst/>
                        </a:rPr>
                        <a:t>Total</a:t>
                      </a:r>
                      <a:endParaRPr lang="es-EC" sz="1400" kern="1200">
                        <a:solidFill>
                          <a:schemeClr val="dk1"/>
                        </a:solidFill>
                        <a:effectLst/>
                        <a:latin typeface="+mn-lt"/>
                        <a:ea typeface="+mn-ea"/>
                        <a:cs typeface="+mn-cs"/>
                      </a:endParaRPr>
                    </a:p>
                  </a:txBody>
                  <a:tcPr marL="68580" marR="68580" marT="0" marB="0"/>
                </a:tc>
                <a:tc hMerge="1">
                  <a:txBody>
                    <a:bodyPr/>
                    <a:lstStyle/>
                    <a:p>
                      <a:endParaRPr lang="es-EC"/>
                    </a:p>
                  </a:txBody>
                  <a:tcPr/>
                </a:tc>
                <a:tc>
                  <a:txBody>
                    <a:bodyPr/>
                    <a:lstStyle/>
                    <a:p>
                      <a:pPr marL="0" marR="38100" algn="l" defTabSz="914400" rtl="0" eaLnBrk="1" latinLnBrk="0" hangingPunct="1">
                        <a:lnSpc>
                          <a:spcPct val="115000"/>
                        </a:lnSpc>
                        <a:spcAft>
                          <a:spcPts val="0"/>
                        </a:spcAft>
                      </a:pPr>
                      <a:r>
                        <a:rPr lang="es-EC" sz="1400" kern="1200">
                          <a:effectLst/>
                        </a:rPr>
                        <a:t>138</a:t>
                      </a:r>
                      <a:endParaRPr lang="es-EC" sz="1400" kern="1200">
                        <a:solidFill>
                          <a:schemeClr val="dk1"/>
                        </a:solidFill>
                        <a:effectLst/>
                        <a:latin typeface="+mn-lt"/>
                        <a:ea typeface="+mn-ea"/>
                        <a:cs typeface="+mn-cs"/>
                      </a:endParaRPr>
                    </a:p>
                  </a:txBody>
                  <a:tcPr marL="68580" marR="68580" marT="0" marB="0"/>
                </a:tc>
                <a:tc>
                  <a:txBody>
                    <a:bodyPr/>
                    <a:lstStyle/>
                    <a:p>
                      <a:pPr marL="0" marR="38100" algn="l" defTabSz="914400" rtl="0" eaLnBrk="1" latinLnBrk="0" hangingPunct="1">
                        <a:lnSpc>
                          <a:spcPct val="115000"/>
                        </a:lnSpc>
                        <a:spcAft>
                          <a:spcPts val="0"/>
                        </a:spcAft>
                      </a:pPr>
                      <a:r>
                        <a:rPr lang="es-EC" sz="1400" kern="1200">
                          <a:effectLst/>
                        </a:rPr>
                        <a:t>100,0</a:t>
                      </a:r>
                      <a:endParaRPr lang="es-EC" sz="1400" kern="120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ct val="115000"/>
                        </a:lnSpc>
                        <a:spcAft>
                          <a:spcPts val="0"/>
                        </a:spcAft>
                      </a:pPr>
                      <a:r>
                        <a:rPr lang="es-EC" sz="1400" kern="1200" dirty="0">
                          <a:effectLst/>
                        </a:rPr>
                        <a:t> </a:t>
                      </a:r>
                      <a:endParaRPr lang="es-EC" sz="1400" kern="1200" dirty="0">
                        <a:solidFill>
                          <a:schemeClr val="dk1"/>
                        </a:solidFill>
                        <a:effectLst/>
                        <a:latin typeface="+mn-lt"/>
                        <a:ea typeface="+mn-ea"/>
                        <a:cs typeface="+mn-cs"/>
                      </a:endParaRPr>
                    </a:p>
                  </a:txBody>
                  <a:tcPr marL="68580" marR="68580" marT="0" marB="0"/>
                </a:tc>
              </a:tr>
            </a:tbl>
          </a:graphicData>
        </a:graphic>
      </p:graphicFrame>
      <p:sp>
        <p:nvSpPr>
          <p:cNvPr id="5" name="Rectangle 1"/>
          <p:cNvSpPr>
            <a:spLocks noChangeArrowheads="1"/>
          </p:cNvSpPr>
          <p:nvPr/>
        </p:nvSpPr>
        <p:spPr bwMode="auto">
          <a:xfrm>
            <a:off x="611560" y="548680"/>
            <a:ext cx="8054453" cy="10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algn="ctr" fontAlgn="base">
              <a:spcBef>
                <a:spcPct val="0"/>
              </a:spcBef>
              <a:spcAft>
                <a:spcPct val="0"/>
              </a:spcAft>
            </a:pPr>
            <a:r>
              <a:rPr lang="es-EC" altLang="es-EC" b="1" dirty="0">
                <a:latin typeface="Arial" pitchFamily="34" charset="0"/>
                <a:cs typeface="Times New Roman" pitchFamily="18" charset="0"/>
              </a:rPr>
              <a:t>¿En qué centro comercial del valle de Cumbayá le gustaría que se implemente un cajero electrónico Bitcoin?</a:t>
            </a:r>
          </a:p>
          <a:p>
            <a:pPr algn="ctr" fontAlgn="base">
              <a:spcBef>
                <a:spcPct val="0"/>
              </a:spcBef>
              <a:spcAft>
                <a:spcPct val="0"/>
              </a:spcAft>
            </a:pPr>
            <a:endParaRPr lang="es-EC" altLang="es-EC" b="1" dirty="0">
              <a:latin typeface="Arial" pitchFamily="34" charset="0"/>
              <a:cs typeface="Times New Roman" pitchFamily="18" charset="0"/>
            </a:endParaRPr>
          </a:p>
        </p:txBody>
      </p:sp>
    </p:spTree>
    <p:extLst>
      <p:ext uri="{BB962C8B-B14F-4D97-AF65-F5344CB8AC3E}">
        <p14:creationId xmlns:p14="http://schemas.microsoft.com/office/powerpoint/2010/main" val="669064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2">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TotalTime>
  <Words>1874</Words>
  <Application>Microsoft Office PowerPoint</Application>
  <PresentationFormat>Presentación en pantalla (4:3)</PresentationFormat>
  <Paragraphs>735</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Ejecutivo</vt:lpstr>
      <vt:lpstr>Presentación de PowerPoint</vt:lpstr>
      <vt:lpstr>Presentación de PowerPoint</vt:lpstr>
      <vt:lpstr>OBJETIVOS DE LA INVESTIGACIÓN</vt:lpstr>
      <vt:lpstr>CARACTERÍSTICAS DEL BITCOIN</vt:lpstr>
      <vt:lpstr>Presentación de PowerPoint</vt:lpstr>
      <vt:lpstr>OBJETIVOS DE LA INVESTIGACIÓN DE MERCADOS</vt:lpstr>
      <vt:lpstr>Presentación de PowerPoint</vt:lpstr>
      <vt:lpstr>Presentación de PowerPoint</vt:lpstr>
      <vt:lpstr>Presentación de PowerPoint</vt:lpstr>
      <vt:lpstr>Presentación de PowerPoint</vt:lpstr>
      <vt:lpstr>MARKETING MIX</vt:lpstr>
      <vt:lpstr>Presentación de PowerPoint</vt:lpstr>
      <vt:lpstr>MACRO LOCALIZACIÓN</vt:lpstr>
      <vt:lpstr>MICRO LOCALIZACIÓN</vt:lpstr>
      <vt:lpstr>DESPLIEGUE DE PROCESOS</vt:lpstr>
      <vt:lpstr>Presentación de PowerPoint</vt:lpstr>
      <vt:lpstr>ORGANIGRAMA FUNCIONAL</vt:lpstr>
      <vt:lpstr>Presentación de PowerPoint</vt:lpstr>
      <vt:lpstr>ESTADO DE RESULTADOS SIN FINANCIAMIENTO ($)</vt:lpstr>
      <vt:lpstr>ESTADO DE RESULTADOS CON FINANCIAMIENTO ($)</vt:lpstr>
      <vt:lpstr>FLUJO DE CAJA SIN FINANCIAMIENTO ($)</vt:lpstr>
      <vt:lpstr>FLUJO DE CAJA CON FINANCIAMIENTO ($)</vt:lpstr>
      <vt:lpstr>TASA MÍNIMA ACEPTABLE (TMAR) </vt:lpstr>
      <vt:lpstr>VALOR ACTUAL NETO (VAN) </vt:lpstr>
      <vt:lpstr>TIR del proyecto (sin financiamiento)</vt:lpstr>
      <vt:lpstr>RELACIÓN COSTO / BENEFICIO </vt:lpstr>
      <vt:lpstr>PERIODO DE RECUPERACIÓN DE LA INVERSIÓN INICIAL</vt:lpstr>
      <vt:lpstr>PUNTO DE EQUILIBRIO  </vt:lpstr>
      <vt:lpstr>CONCLUSIONES</vt:lpstr>
      <vt:lpstr>Presentación de PowerPoint</vt:lpstr>
      <vt:lpstr>RECOMENDACIONES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 FABRICIO MORENO</dc:creator>
  <cp:lastModifiedBy>L. FABRICIO MORENO</cp:lastModifiedBy>
  <cp:revision>28</cp:revision>
  <dcterms:created xsi:type="dcterms:W3CDTF">2014-11-22T16:08:30Z</dcterms:created>
  <dcterms:modified xsi:type="dcterms:W3CDTF">2015-06-17T18:17:46Z</dcterms:modified>
</cp:coreProperties>
</file>