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1" r:id="rId1"/>
  </p:sldMasterIdLst>
  <p:notesMasterIdLst>
    <p:notesMasterId r:id="rId28"/>
  </p:notesMasterIdLst>
  <p:sldIdLst>
    <p:sldId id="285" r:id="rId2"/>
    <p:sldId id="288" r:id="rId3"/>
    <p:sldId id="290" r:id="rId4"/>
    <p:sldId id="289" r:id="rId5"/>
    <p:sldId id="286" r:id="rId6"/>
    <p:sldId id="287" r:id="rId7"/>
    <p:sldId id="296" r:id="rId8"/>
    <p:sldId id="297" r:id="rId9"/>
    <p:sldId id="293" r:id="rId10"/>
    <p:sldId id="291" r:id="rId11"/>
    <p:sldId id="262" r:id="rId12"/>
    <p:sldId id="261" r:id="rId13"/>
    <p:sldId id="270" r:id="rId14"/>
    <p:sldId id="271" r:id="rId15"/>
    <p:sldId id="269" r:id="rId16"/>
    <p:sldId id="268" r:id="rId17"/>
    <p:sldId id="272" r:id="rId18"/>
    <p:sldId id="273" r:id="rId19"/>
    <p:sldId id="274" r:id="rId20"/>
    <p:sldId id="275" r:id="rId21"/>
    <p:sldId id="276" r:id="rId22"/>
    <p:sldId id="298" r:id="rId23"/>
    <p:sldId id="299" r:id="rId24"/>
    <p:sldId id="300" r:id="rId25"/>
    <p:sldId id="301" r:id="rId26"/>
    <p:sldId id="277" r:id="rId27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142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SIS\TESIS%20CARO\TABULACI&#211;N%20ENCUES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 al 2009</c:v>
                </c:pt>
              </c:strCache>
            </c:strRef>
          </c:tx>
          <c:explosion val="9"/>
          <c:dPt>
            <c:idx val="1"/>
            <c:spPr>
              <a:gradFill>
                <a:gsLst>
                  <a:gs pos="0">
                    <a:srgbClr val="0F6FC6">
                      <a:tint val="66000"/>
                      <a:satMod val="160000"/>
                    </a:srgbClr>
                  </a:gs>
                  <a:gs pos="50000">
                    <a:srgbClr val="0F6FC6">
                      <a:tint val="44500"/>
                      <a:satMod val="160000"/>
                    </a:srgbClr>
                  </a:gs>
                  <a:gs pos="100000">
                    <a:srgbClr val="0F6FC6">
                      <a:tint val="23500"/>
                      <a:satMod val="160000"/>
                    </a:srgbClr>
                  </a:gs>
                </a:gsLst>
                <a:lin ang="5400000" scaled="0"/>
              </a:gra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 64%</a:t>
                    </a:r>
                  </a:p>
                </c:rich>
              </c:tx>
              <c:showVal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 32%</a:t>
                    </a:r>
                  </a:p>
                </c:rich>
              </c:tx>
              <c:showVal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showVal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 1%</a:t>
                    </a:r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lang="es-EC"/>
                </a:pPr>
                <a:endParaRPr lang="es-ES"/>
              </a:p>
            </c:txPr>
            <c:showVal val="1"/>
            <c:showPercent val="1"/>
            <c:showLeaderLines val="1"/>
          </c:dLbls>
          <c:cat>
            <c:strRef>
              <c:f>Hoja1!$A$2:$A$5</c:f>
              <c:strCache>
                <c:ptCount val="4"/>
                <c:pt idx="0">
                  <c:v>Cryo-Med</c:v>
                </c:pt>
                <c:pt idx="1">
                  <c:v>Biocells</c:v>
                </c:pt>
                <c:pt idx="2">
                  <c:v>Cordón de Vida</c:v>
                </c:pt>
                <c:pt idx="3">
                  <c:v>Neocells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4000</c:v>
                </c:pt>
                <c:pt idx="1">
                  <c:v>2000</c:v>
                </c:pt>
                <c:pt idx="2">
                  <c:v>200</c:v>
                </c:pt>
                <c:pt idx="3">
                  <c:v>90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lang="es-EC" sz="1600">
              <a:latin typeface="Arial" pitchFamily="34" charset="0"/>
              <a:cs typeface="Arial" pitchFamily="34" charset="0"/>
            </a:defRPr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7"/>
  <c:chart>
    <c:title>
      <c:tx>
        <c:rich>
          <a:bodyPr/>
          <a:lstStyle/>
          <a:p>
            <a:pPr>
              <a:defRPr lang="es-EC"/>
            </a:pPr>
            <a:r>
              <a:rPr lang="es-ES" sz="1600">
                <a:latin typeface="Arial "/>
              </a:rPr>
              <a:t>CIUDAD DE</a:t>
            </a:r>
            <a:r>
              <a:rPr lang="es-ES" sz="1600" baseline="0">
                <a:latin typeface="Arial "/>
              </a:rPr>
              <a:t> RESIDENCIA</a:t>
            </a:r>
            <a:endParaRPr lang="es-ES" sz="1600">
              <a:latin typeface="Arial "/>
            </a:endParaRP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lang="es-EC">
                    <a:latin typeface="Arial" pitchFamily="34" charset="0"/>
                    <a:cs typeface="Arial" pitchFamily="34" charset="0"/>
                  </a:defRPr>
                </a:pPr>
                <a:endParaRPr lang="es-ES"/>
              </a:p>
            </c:txPr>
            <c:showCatName val="1"/>
            <c:showPercent val="1"/>
          </c:dLbls>
          <c:cat>
            <c:strRef>
              <c:f>Respuestas!$B$156:$B$157</c:f>
              <c:strCache>
                <c:ptCount val="2"/>
                <c:pt idx="0">
                  <c:v>QUITO</c:v>
                </c:pt>
                <c:pt idx="1">
                  <c:v>GUAYAQUIL</c:v>
                </c:pt>
              </c:strCache>
            </c:strRef>
          </c:cat>
          <c:val>
            <c:numRef>
              <c:f>Respuestas!$D$156:$D$157</c:f>
              <c:numCache>
                <c:formatCode>General</c:formatCode>
                <c:ptCount val="2"/>
                <c:pt idx="0">
                  <c:v>66.25</c:v>
                </c:pt>
                <c:pt idx="1">
                  <c:v>33.75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1.jpeg"/><Relationship Id="rId1" Type="http://schemas.openxmlformats.org/officeDocument/2006/relationships/image" Target="../media/image51.jpeg"/><Relationship Id="rId4" Type="http://schemas.openxmlformats.org/officeDocument/2006/relationships/image" Target="../media/image8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BD1849-75A6-4818-A00A-8D86FB00757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417F60C-7401-4409-941C-E5F440F8B4A3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000" dirty="0" smtClean="0">
              <a:latin typeface="+mj-lt"/>
            </a:rPr>
            <a:t>Son células </a:t>
          </a:r>
          <a:r>
            <a:rPr lang="es-MX" sz="2000" dirty="0" err="1" smtClean="0">
              <a:latin typeface="+mj-lt"/>
            </a:rPr>
            <a:t>pluripotentes</a:t>
          </a:r>
          <a:r>
            <a:rPr lang="es-MX" sz="2000" dirty="0" smtClean="0">
              <a:latin typeface="+mj-lt"/>
            </a:rPr>
            <a:t> que tienen la capacidad de regenerar órganos y tejidos y pueden convertirse en una de las 200 variedades celulares.</a:t>
          </a:r>
          <a:endParaRPr lang="es-EC" sz="2000" dirty="0">
            <a:latin typeface="+mj-lt"/>
          </a:endParaRPr>
        </a:p>
      </dgm:t>
    </dgm:pt>
    <dgm:pt modelId="{EC90383E-B35F-4BF8-AD6E-49CED3B00C9B}" type="parTrans" cxnId="{E3476422-93B7-4B43-AF89-2DE865415B2A}">
      <dgm:prSet/>
      <dgm:spPr/>
      <dgm:t>
        <a:bodyPr/>
        <a:lstStyle/>
        <a:p>
          <a:endParaRPr lang="es-EC" sz="2000">
            <a:latin typeface="+mj-lt"/>
          </a:endParaRPr>
        </a:p>
      </dgm:t>
    </dgm:pt>
    <dgm:pt modelId="{FB234C00-49B7-4443-8203-C7DDBB479989}" type="sibTrans" cxnId="{E3476422-93B7-4B43-AF89-2DE865415B2A}">
      <dgm:prSet custT="1"/>
      <dgm:spPr/>
      <dgm:t>
        <a:bodyPr/>
        <a:lstStyle/>
        <a:p>
          <a:endParaRPr lang="es-EC" sz="2000">
            <a:latin typeface="+mj-lt"/>
          </a:endParaRPr>
        </a:p>
      </dgm:t>
    </dgm:pt>
    <dgm:pt modelId="{47A27925-3175-45FA-94F7-AD6105F46573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000" dirty="0" smtClean="0">
              <a:latin typeface="+mj-lt"/>
            </a:rPr>
            <a:t>La sangre del cordón umbilical tiene una alta cantidad de células madre.</a:t>
          </a:r>
          <a:endParaRPr lang="es-EC" sz="2000" dirty="0">
            <a:latin typeface="+mj-lt"/>
          </a:endParaRPr>
        </a:p>
      </dgm:t>
    </dgm:pt>
    <dgm:pt modelId="{DEE37292-2DD1-4E43-B270-E100FB77A1A0}" type="parTrans" cxnId="{0E0276DC-CAC4-4A62-84DD-430348DEFCF4}">
      <dgm:prSet/>
      <dgm:spPr/>
      <dgm:t>
        <a:bodyPr/>
        <a:lstStyle/>
        <a:p>
          <a:endParaRPr lang="es-EC" sz="2000">
            <a:latin typeface="+mj-lt"/>
          </a:endParaRPr>
        </a:p>
      </dgm:t>
    </dgm:pt>
    <dgm:pt modelId="{E12A6A1E-18C5-4B25-BC62-8D55284A62CA}" type="sibTrans" cxnId="{0E0276DC-CAC4-4A62-84DD-430348DEFCF4}">
      <dgm:prSet custT="1"/>
      <dgm:spPr/>
      <dgm:t>
        <a:bodyPr/>
        <a:lstStyle/>
        <a:p>
          <a:endParaRPr lang="es-EC" sz="2000">
            <a:latin typeface="+mj-lt"/>
          </a:endParaRPr>
        </a:p>
      </dgm:t>
    </dgm:pt>
    <dgm:pt modelId="{2173C704-A5FE-4085-AE2D-49472310417B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000" dirty="0" smtClean="0">
              <a:latin typeface="+mj-lt"/>
            </a:rPr>
            <a:t>Hace 30 años se realizó el primer trasplante de células para tratar Anemia de </a:t>
          </a:r>
          <a:r>
            <a:rPr lang="es-MX" sz="2000" dirty="0" err="1" smtClean="0">
              <a:latin typeface="+mj-lt"/>
            </a:rPr>
            <a:t>Fanconi</a:t>
          </a:r>
          <a:r>
            <a:rPr lang="es-MX" sz="2000" dirty="0" smtClean="0">
              <a:latin typeface="+mj-lt"/>
            </a:rPr>
            <a:t> </a:t>
          </a:r>
          <a:endParaRPr lang="es-EC" sz="2000" dirty="0">
            <a:latin typeface="+mj-lt"/>
          </a:endParaRPr>
        </a:p>
      </dgm:t>
    </dgm:pt>
    <dgm:pt modelId="{3F0C87C6-9E1A-4814-B50D-E877A2639E29}" type="parTrans" cxnId="{BB81E05F-681A-4B2F-A9C7-39D83A0D8C42}">
      <dgm:prSet/>
      <dgm:spPr/>
      <dgm:t>
        <a:bodyPr/>
        <a:lstStyle/>
        <a:p>
          <a:endParaRPr lang="es-EC" sz="2000">
            <a:latin typeface="+mj-lt"/>
          </a:endParaRPr>
        </a:p>
      </dgm:t>
    </dgm:pt>
    <dgm:pt modelId="{8713A27C-F873-415B-AB65-C3DE2897AF33}" type="sibTrans" cxnId="{BB81E05F-681A-4B2F-A9C7-39D83A0D8C42}">
      <dgm:prSet custT="1"/>
      <dgm:spPr/>
      <dgm:t>
        <a:bodyPr/>
        <a:lstStyle/>
        <a:p>
          <a:endParaRPr lang="es-EC" sz="2000">
            <a:latin typeface="+mj-lt"/>
          </a:endParaRPr>
        </a:p>
      </dgm:t>
    </dgm:pt>
    <dgm:pt modelId="{38C56D00-69A5-4C22-B77C-F6E72D2C268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000" dirty="0" smtClean="0">
              <a:latin typeface="+mj-lt"/>
            </a:rPr>
            <a:t>Con ayuda de esta terapia celular, en la actualidad se han tratado más de 70 enfermedades.</a:t>
          </a:r>
          <a:endParaRPr lang="es-ES" sz="2000" dirty="0">
            <a:latin typeface="+mj-lt"/>
          </a:endParaRPr>
        </a:p>
      </dgm:t>
    </dgm:pt>
    <dgm:pt modelId="{FB69FCF1-790A-4654-BA8E-1C1427249A70}" type="parTrans" cxnId="{F87C2A7F-D1CE-45FE-AE6D-CC5749A032EF}">
      <dgm:prSet/>
      <dgm:spPr/>
      <dgm:t>
        <a:bodyPr/>
        <a:lstStyle/>
        <a:p>
          <a:endParaRPr lang="es-EC" sz="2000">
            <a:latin typeface="+mj-lt"/>
          </a:endParaRPr>
        </a:p>
      </dgm:t>
    </dgm:pt>
    <dgm:pt modelId="{FE62F3E0-A6C3-407F-BDFE-198302536435}" type="sibTrans" cxnId="{F87C2A7F-D1CE-45FE-AE6D-CC5749A032EF}">
      <dgm:prSet/>
      <dgm:spPr/>
      <dgm:t>
        <a:bodyPr/>
        <a:lstStyle/>
        <a:p>
          <a:endParaRPr lang="es-EC" sz="2000">
            <a:latin typeface="+mj-lt"/>
          </a:endParaRPr>
        </a:p>
      </dgm:t>
    </dgm:pt>
    <dgm:pt modelId="{2379E7DA-0243-4FB0-8803-1EE3D8EF6585}" type="pres">
      <dgm:prSet presAssocID="{D1BD1849-75A6-4818-A00A-8D86FB00757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509133D-431B-40FA-9051-6144E03EBFAD}" type="pres">
      <dgm:prSet presAssocID="{D1BD1849-75A6-4818-A00A-8D86FB00757F}" presName="dummyMaxCanvas" presStyleCnt="0">
        <dgm:presLayoutVars/>
      </dgm:prSet>
      <dgm:spPr/>
    </dgm:pt>
    <dgm:pt modelId="{C3F524F4-FF88-4D69-AFF2-2FE958549823}" type="pres">
      <dgm:prSet presAssocID="{D1BD1849-75A6-4818-A00A-8D86FB00757F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1B5168-A89D-4235-8D45-176924D2207F}" type="pres">
      <dgm:prSet presAssocID="{D1BD1849-75A6-4818-A00A-8D86FB00757F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947523-D004-4CD1-9C31-61826C4E1F80}" type="pres">
      <dgm:prSet presAssocID="{D1BD1849-75A6-4818-A00A-8D86FB00757F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2803DB-9A80-44D2-A62D-236486AAC84C}" type="pres">
      <dgm:prSet presAssocID="{D1BD1849-75A6-4818-A00A-8D86FB00757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FAA8D6-C28C-4AA2-A1AF-9FC5ADC1C645}" type="pres">
      <dgm:prSet presAssocID="{D1BD1849-75A6-4818-A00A-8D86FB00757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8E50AE-93E8-48DF-85A5-67F3EF5BF4BD}" type="pres">
      <dgm:prSet presAssocID="{D1BD1849-75A6-4818-A00A-8D86FB00757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21C7D4-DFAA-4922-903D-087A66E4D6CC}" type="pres">
      <dgm:prSet presAssocID="{D1BD1849-75A6-4818-A00A-8D86FB00757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C31B90-FFEE-4EA7-8D64-05D430AB4B4D}" type="pres">
      <dgm:prSet presAssocID="{D1BD1849-75A6-4818-A00A-8D86FB00757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A7BE05-A68F-429F-8B6A-77869F8163A6}" type="pres">
      <dgm:prSet presAssocID="{D1BD1849-75A6-4818-A00A-8D86FB00757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D8EC70-965E-480F-B643-205689B66801}" type="pres">
      <dgm:prSet presAssocID="{D1BD1849-75A6-4818-A00A-8D86FB00757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BD5174-173B-4E28-9BDB-9B6C9A0E807F}" type="pres">
      <dgm:prSet presAssocID="{D1BD1849-75A6-4818-A00A-8D86FB00757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E0276DC-CAC4-4A62-84DD-430348DEFCF4}" srcId="{D1BD1849-75A6-4818-A00A-8D86FB00757F}" destId="{47A27925-3175-45FA-94F7-AD6105F46573}" srcOrd="1" destOrd="0" parTransId="{DEE37292-2DD1-4E43-B270-E100FB77A1A0}" sibTransId="{E12A6A1E-18C5-4B25-BC62-8D55284A62CA}"/>
    <dgm:cxn modelId="{87D98C3B-9E4A-40D7-93EC-0399086AE485}" type="presOf" srcId="{9417F60C-7401-4409-941C-E5F440F8B4A3}" destId="{80C31B90-FFEE-4EA7-8D64-05D430AB4B4D}" srcOrd="1" destOrd="0" presId="urn:microsoft.com/office/officeart/2005/8/layout/vProcess5"/>
    <dgm:cxn modelId="{BB81E05F-681A-4B2F-A9C7-39D83A0D8C42}" srcId="{D1BD1849-75A6-4818-A00A-8D86FB00757F}" destId="{2173C704-A5FE-4085-AE2D-49472310417B}" srcOrd="2" destOrd="0" parTransId="{3F0C87C6-9E1A-4814-B50D-E877A2639E29}" sibTransId="{8713A27C-F873-415B-AB65-C3DE2897AF33}"/>
    <dgm:cxn modelId="{BEC7CB30-2E1F-481B-8838-EE97D6788D8E}" type="presOf" srcId="{2173C704-A5FE-4085-AE2D-49472310417B}" destId="{0D947523-D004-4CD1-9C31-61826C4E1F80}" srcOrd="0" destOrd="0" presId="urn:microsoft.com/office/officeart/2005/8/layout/vProcess5"/>
    <dgm:cxn modelId="{8E30B566-C848-40C0-9141-8B2A74ADC1FE}" type="presOf" srcId="{47A27925-3175-45FA-94F7-AD6105F46573}" destId="{91A7BE05-A68F-429F-8B6A-77869F8163A6}" srcOrd="1" destOrd="0" presId="urn:microsoft.com/office/officeart/2005/8/layout/vProcess5"/>
    <dgm:cxn modelId="{B7DE5A03-72CE-4CB8-97FD-10C43AF5C760}" type="presOf" srcId="{38C56D00-69A5-4C22-B77C-F6E72D2C268F}" destId="{D82803DB-9A80-44D2-A62D-236486AAC84C}" srcOrd="0" destOrd="0" presId="urn:microsoft.com/office/officeart/2005/8/layout/vProcess5"/>
    <dgm:cxn modelId="{F87C2A7F-D1CE-45FE-AE6D-CC5749A032EF}" srcId="{D1BD1849-75A6-4818-A00A-8D86FB00757F}" destId="{38C56D00-69A5-4C22-B77C-F6E72D2C268F}" srcOrd="3" destOrd="0" parTransId="{FB69FCF1-790A-4654-BA8E-1C1427249A70}" sibTransId="{FE62F3E0-A6C3-407F-BDFE-198302536435}"/>
    <dgm:cxn modelId="{15DED3C7-8A55-4B64-84FB-4E5F37447444}" type="presOf" srcId="{FB234C00-49B7-4443-8203-C7DDBB479989}" destId="{F2FAA8D6-C28C-4AA2-A1AF-9FC5ADC1C645}" srcOrd="0" destOrd="0" presId="urn:microsoft.com/office/officeart/2005/8/layout/vProcess5"/>
    <dgm:cxn modelId="{F0C507B7-C188-40D4-9617-BE6F86E8FA30}" type="presOf" srcId="{E12A6A1E-18C5-4B25-BC62-8D55284A62CA}" destId="{478E50AE-93E8-48DF-85A5-67F3EF5BF4BD}" srcOrd="0" destOrd="0" presId="urn:microsoft.com/office/officeart/2005/8/layout/vProcess5"/>
    <dgm:cxn modelId="{683DA54A-A0C7-42D4-938C-EB35BFDE2E9D}" type="presOf" srcId="{2173C704-A5FE-4085-AE2D-49472310417B}" destId="{7DD8EC70-965E-480F-B643-205689B66801}" srcOrd="1" destOrd="0" presId="urn:microsoft.com/office/officeart/2005/8/layout/vProcess5"/>
    <dgm:cxn modelId="{E3476422-93B7-4B43-AF89-2DE865415B2A}" srcId="{D1BD1849-75A6-4818-A00A-8D86FB00757F}" destId="{9417F60C-7401-4409-941C-E5F440F8B4A3}" srcOrd="0" destOrd="0" parTransId="{EC90383E-B35F-4BF8-AD6E-49CED3B00C9B}" sibTransId="{FB234C00-49B7-4443-8203-C7DDBB479989}"/>
    <dgm:cxn modelId="{52EA20CB-E9A3-490F-8A96-6C35865E0314}" type="presOf" srcId="{47A27925-3175-45FA-94F7-AD6105F46573}" destId="{221B5168-A89D-4235-8D45-176924D2207F}" srcOrd="0" destOrd="0" presId="urn:microsoft.com/office/officeart/2005/8/layout/vProcess5"/>
    <dgm:cxn modelId="{CB2A27CF-7CE7-4D6A-83CA-7F05AA51A8E5}" type="presOf" srcId="{8713A27C-F873-415B-AB65-C3DE2897AF33}" destId="{DD21C7D4-DFAA-4922-903D-087A66E4D6CC}" srcOrd="0" destOrd="0" presId="urn:microsoft.com/office/officeart/2005/8/layout/vProcess5"/>
    <dgm:cxn modelId="{62E1B2DD-96DB-44F4-A586-1E3D625AB687}" type="presOf" srcId="{38C56D00-69A5-4C22-B77C-F6E72D2C268F}" destId="{E7BD5174-173B-4E28-9BDB-9B6C9A0E807F}" srcOrd="1" destOrd="0" presId="urn:microsoft.com/office/officeart/2005/8/layout/vProcess5"/>
    <dgm:cxn modelId="{9A8562D6-653B-479E-99CD-FC00B171A2E4}" type="presOf" srcId="{D1BD1849-75A6-4818-A00A-8D86FB00757F}" destId="{2379E7DA-0243-4FB0-8803-1EE3D8EF6585}" srcOrd="0" destOrd="0" presId="urn:microsoft.com/office/officeart/2005/8/layout/vProcess5"/>
    <dgm:cxn modelId="{C800DBC6-2D2F-4FE9-9588-09BD75FF52E1}" type="presOf" srcId="{9417F60C-7401-4409-941C-E5F440F8B4A3}" destId="{C3F524F4-FF88-4D69-AFF2-2FE958549823}" srcOrd="0" destOrd="0" presId="urn:microsoft.com/office/officeart/2005/8/layout/vProcess5"/>
    <dgm:cxn modelId="{6B05626D-C928-4785-BC4D-819A7D117AAA}" type="presParOf" srcId="{2379E7DA-0243-4FB0-8803-1EE3D8EF6585}" destId="{7509133D-431B-40FA-9051-6144E03EBFAD}" srcOrd="0" destOrd="0" presId="urn:microsoft.com/office/officeart/2005/8/layout/vProcess5"/>
    <dgm:cxn modelId="{72516F61-3BF1-4C0C-A0AA-9702587C4D7D}" type="presParOf" srcId="{2379E7DA-0243-4FB0-8803-1EE3D8EF6585}" destId="{C3F524F4-FF88-4D69-AFF2-2FE958549823}" srcOrd="1" destOrd="0" presId="urn:microsoft.com/office/officeart/2005/8/layout/vProcess5"/>
    <dgm:cxn modelId="{9AE80A4E-853C-4913-9234-4C25FF293893}" type="presParOf" srcId="{2379E7DA-0243-4FB0-8803-1EE3D8EF6585}" destId="{221B5168-A89D-4235-8D45-176924D2207F}" srcOrd="2" destOrd="0" presId="urn:microsoft.com/office/officeart/2005/8/layout/vProcess5"/>
    <dgm:cxn modelId="{710335E7-FAE6-49FD-B126-3B88A945F1FE}" type="presParOf" srcId="{2379E7DA-0243-4FB0-8803-1EE3D8EF6585}" destId="{0D947523-D004-4CD1-9C31-61826C4E1F80}" srcOrd="3" destOrd="0" presId="urn:microsoft.com/office/officeart/2005/8/layout/vProcess5"/>
    <dgm:cxn modelId="{79286A59-F4E8-4969-B476-A0146FE5F960}" type="presParOf" srcId="{2379E7DA-0243-4FB0-8803-1EE3D8EF6585}" destId="{D82803DB-9A80-44D2-A62D-236486AAC84C}" srcOrd="4" destOrd="0" presId="urn:microsoft.com/office/officeart/2005/8/layout/vProcess5"/>
    <dgm:cxn modelId="{B35E34E4-FF71-4248-B424-484D96671D51}" type="presParOf" srcId="{2379E7DA-0243-4FB0-8803-1EE3D8EF6585}" destId="{F2FAA8D6-C28C-4AA2-A1AF-9FC5ADC1C645}" srcOrd="5" destOrd="0" presId="urn:microsoft.com/office/officeart/2005/8/layout/vProcess5"/>
    <dgm:cxn modelId="{CA56A18B-46C9-4BED-8CB1-1208E6C6045C}" type="presParOf" srcId="{2379E7DA-0243-4FB0-8803-1EE3D8EF6585}" destId="{478E50AE-93E8-48DF-85A5-67F3EF5BF4BD}" srcOrd="6" destOrd="0" presId="urn:microsoft.com/office/officeart/2005/8/layout/vProcess5"/>
    <dgm:cxn modelId="{54DEADC0-6EB3-49B1-B582-1E05C2CA2CD1}" type="presParOf" srcId="{2379E7DA-0243-4FB0-8803-1EE3D8EF6585}" destId="{DD21C7D4-DFAA-4922-903D-087A66E4D6CC}" srcOrd="7" destOrd="0" presId="urn:microsoft.com/office/officeart/2005/8/layout/vProcess5"/>
    <dgm:cxn modelId="{F26B7727-54CF-4769-B892-40437E06C31D}" type="presParOf" srcId="{2379E7DA-0243-4FB0-8803-1EE3D8EF6585}" destId="{80C31B90-FFEE-4EA7-8D64-05D430AB4B4D}" srcOrd="8" destOrd="0" presId="urn:microsoft.com/office/officeart/2005/8/layout/vProcess5"/>
    <dgm:cxn modelId="{EBA56DA9-98F5-4142-AECC-68A59425FFAA}" type="presParOf" srcId="{2379E7DA-0243-4FB0-8803-1EE3D8EF6585}" destId="{91A7BE05-A68F-429F-8B6A-77869F8163A6}" srcOrd="9" destOrd="0" presId="urn:microsoft.com/office/officeart/2005/8/layout/vProcess5"/>
    <dgm:cxn modelId="{6A439923-E727-480B-BF0D-E3560BFDDE00}" type="presParOf" srcId="{2379E7DA-0243-4FB0-8803-1EE3D8EF6585}" destId="{7DD8EC70-965E-480F-B643-205689B66801}" srcOrd="10" destOrd="0" presId="urn:microsoft.com/office/officeart/2005/8/layout/vProcess5"/>
    <dgm:cxn modelId="{B15C4F28-97EB-47C4-827C-43068299F8AE}" type="presParOf" srcId="{2379E7DA-0243-4FB0-8803-1EE3D8EF6585}" destId="{E7BD5174-173B-4E28-9BDB-9B6C9A0E807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74CCFB-2A3B-4A4E-AFCA-A3E45E03E3A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3628D25-2309-4FE4-B4EF-E3F0B1F41E41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 smtClean="0">
              <a:latin typeface="+mj-lt"/>
            </a:rPr>
            <a:t>Inicia su funcionamiento en Quito, en Marzo 2003.</a:t>
          </a:r>
          <a:endParaRPr lang="es-EC" dirty="0">
            <a:latin typeface="+mj-lt"/>
          </a:endParaRPr>
        </a:p>
      </dgm:t>
    </dgm:pt>
    <dgm:pt modelId="{5197594E-E4B6-48EC-8F47-114167616CE7}" type="parTrans" cxnId="{7453A841-D91F-46CD-9A43-66BAA3DE24D7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9BC3D42D-D2DA-4AFA-ACE2-DF77DBACA116}" type="sibTrans" cxnId="{7453A841-D91F-46CD-9A43-66BAA3DE24D7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5FF9D460-48C3-4F0F-ABEC-EDAD7AF8F45E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s-MX" dirty="0" smtClean="0">
              <a:latin typeface="+mj-lt"/>
            </a:rPr>
            <a:t>En el 2004 abre oficinas en Cuenca y Guayaquil. </a:t>
          </a:r>
          <a:endParaRPr lang="es-EC" dirty="0">
            <a:latin typeface="+mj-lt"/>
          </a:endParaRPr>
        </a:p>
      </dgm:t>
    </dgm:pt>
    <dgm:pt modelId="{3B417914-3C12-4A03-A969-A5DF7CE90AFF}" type="parTrans" cxnId="{FADABCC4-1482-463E-98A5-05BA664A0EE6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B26A3CC4-2FB6-4E05-A98B-A594540ABD3B}" type="sibTrans" cxnId="{FADABCC4-1482-463E-98A5-05BA664A0EE6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69346815-ECBA-436D-9736-F9A3EE14E872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 smtClean="0">
              <a:latin typeface="+mj-lt"/>
            </a:rPr>
            <a:t>Primera recolección de células madre en Guayaquil.</a:t>
          </a:r>
          <a:endParaRPr lang="es-EC" dirty="0">
            <a:latin typeface="+mj-lt"/>
          </a:endParaRPr>
        </a:p>
      </dgm:t>
    </dgm:pt>
    <dgm:pt modelId="{1D4DD87C-F47A-4901-A612-88D302751A58}" type="parTrans" cxnId="{FCAA9E8C-ABF3-43E3-9191-91FC2113DBDE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5E227A1E-57B9-4EC8-AD1E-866F257A9FE3}" type="sibTrans" cxnId="{FCAA9E8C-ABF3-43E3-9191-91FC2113DBDE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6DC0D977-9CF3-4ADE-981F-0DDA1D0E3C7B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>
              <a:latin typeface="+mj-lt"/>
            </a:rPr>
            <a:t>Es licenciataria de </a:t>
          </a:r>
          <a:r>
            <a:rPr lang="es-MX" dirty="0" err="1" smtClean="0">
              <a:latin typeface="+mj-lt"/>
            </a:rPr>
            <a:t>CryoCell</a:t>
          </a:r>
          <a:r>
            <a:rPr lang="es-MX" dirty="0" smtClean="0">
              <a:latin typeface="+mj-lt"/>
            </a:rPr>
            <a:t>, laboratorio radicado en Estados Unidos con más de 20 años de trayectoria.</a:t>
          </a:r>
        </a:p>
      </dgm:t>
    </dgm:pt>
    <dgm:pt modelId="{5E745EC1-F115-46F9-BD48-E735C0D919EE}" type="parTrans" cxnId="{0CF0E9D7-4FAA-45A4-B829-9E6CAABF3BB4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A4989BD1-75A2-4531-8F15-AE53DA6F8B18}" type="sibTrans" cxnId="{0CF0E9D7-4FAA-45A4-B829-9E6CAABF3BB4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63FCDD1B-F527-4E98-A012-F9C135373C38}" type="pres">
      <dgm:prSet presAssocID="{8174CCFB-2A3B-4A4E-AFCA-A3E45E03E3A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F46EEBE-D225-463C-AB7B-D8E501876515}" type="pres">
      <dgm:prSet presAssocID="{93628D25-2309-4FE4-B4EF-E3F0B1F41E41}" presName="comp" presStyleCnt="0"/>
      <dgm:spPr/>
    </dgm:pt>
    <dgm:pt modelId="{E7490937-A18B-4678-8031-8C06C44CC318}" type="pres">
      <dgm:prSet presAssocID="{93628D25-2309-4FE4-B4EF-E3F0B1F41E41}" presName="box" presStyleLbl="node1" presStyleIdx="0" presStyleCnt="4"/>
      <dgm:spPr/>
      <dgm:t>
        <a:bodyPr/>
        <a:lstStyle/>
        <a:p>
          <a:endParaRPr lang="es-EC"/>
        </a:p>
      </dgm:t>
    </dgm:pt>
    <dgm:pt modelId="{B7EEDE8D-9C8B-41A2-954C-4C95F00D6449}" type="pres">
      <dgm:prSet presAssocID="{93628D25-2309-4FE4-B4EF-E3F0B1F41E41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C4FA6F2-5A18-4D67-B15C-B1291D352B2B}" type="pres">
      <dgm:prSet presAssocID="{93628D25-2309-4FE4-B4EF-E3F0B1F41E41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772992-3C80-4876-B92B-00C6E482CE3B}" type="pres">
      <dgm:prSet presAssocID="{9BC3D42D-D2DA-4AFA-ACE2-DF77DBACA116}" presName="spacer" presStyleCnt="0"/>
      <dgm:spPr/>
    </dgm:pt>
    <dgm:pt modelId="{D1418DEA-1720-496A-AB34-E9D5992107F3}" type="pres">
      <dgm:prSet presAssocID="{5FF9D460-48C3-4F0F-ABEC-EDAD7AF8F45E}" presName="comp" presStyleCnt="0"/>
      <dgm:spPr/>
    </dgm:pt>
    <dgm:pt modelId="{AECE302F-938F-4DCF-AF29-151947E2EFB0}" type="pres">
      <dgm:prSet presAssocID="{5FF9D460-48C3-4F0F-ABEC-EDAD7AF8F45E}" presName="box" presStyleLbl="node1" presStyleIdx="1" presStyleCnt="4"/>
      <dgm:spPr/>
      <dgm:t>
        <a:bodyPr/>
        <a:lstStyle/>
        <a:p>
          <a:endParaRPr lang="es-EC"/>
        </a:p>
      </dgm:t>
    </dgm:pt>
    <dgm:pt modelId="{B9E07DA4-38C8-4CB6-98B7-880F449B5E18}" type="pres">
      <dgm:prSet presAssocID="{5FF9D460-48C3-4F0F-ABEC-EDAD7AF8F45E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10C60B1-F6BB-4421-B0E5-45EB5B7B1094}" type="pres">
      <dgm:prSet presAssocID="{5FF9D460-48C3-4F0F-ABEC-EDAD7AF8F45E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39831E-8BCA-4DBB-9D01-C91B2F487668}" type="pres">
      <dgm:prSet presAssocID="{B26A3CC4-2FB6-4E05-A98B-A594540ABD3B}" presName="spacer" presStyleCnt="0"/>
      <dgm:spPr/>
    </dgm:pt>
    <dgm:pt modelId="{60013A2F-DA1C-4937-8DDA-FB61A7E85F00}" type="pres">
      <dgm:prSet presAssocID="{69346815-ECBA-436D-9736-F9A3EE14E872}" presName="comp" presStyleCnt="0"/>
      <dgm:spPr/>
    </dgm:pt>
    <dgm:pt modelId="{FAFA4840-547D-42E4-90D9-1BF4ED4E65F9}" type="pres">
      <dgm:prSet presAssocID="{69346815-ECBA-436D-9736-F9A3EE14E872}" presName="box" presStyleLbl="node1" presStyleIdx="2" presStyleCnt="4"/>
      <dgm:spPr/>
      <dgm:t>
        <a:bodyPr/>
        <a:lstStyle/>
        <a:p>
          <a:endParaRPr lang="es-EC"/>
        </a:p>
      </dgm:t>
    </dgm:pt>
    <dgm:pt modelId="{D9AC0FBB-AE70-4C79-8174-D888731B7B15}" type="pres">
      <dgm:prSet presAssocID="{69346815-ECBA-436D-9736-F9A3EE14E872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BE0756C-0F28-46FB-8500-CA54819F2C1B}" type="pres">
      <dgm:prSet presAssocID="{69346815-ECBA-436D-9736-F9A3EE14E872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F4048A-F4FF-47DA-AFF0-B54552834D85}" type="pres">
      <dgm:prSet presAssocID="{5E227A1E-57B9-4EC8-AD1E-866F257A9FE3}" presName="spacer" presStyleCnt="0"/>
      <dgm:spPr/>
    </dgm:pt>
    <dgm:pt modelId="{8B41629A-AD70-49BD-AEBD-DD188090AFB5}" type="pres">
      <dgm:prSet presAssocID="{6DC0D977-9CF3-4ADE-981F-0DDA1D0E3C7B}" presName="comp" presStyleCnt="0"/>
      <dgm:spPr/>
    </dgm:pt>
    <dgm:pt modelId="{39577F52-5590-4507-9E7E-A6745E32391A}" type="pres">
      <dgm:prSet presAssocID="{6DC0D977-9CF3-4ADE-981F-0DDA1D0E3C7B}" presName="box" presStyleLbl="node1" presStyleIdx="3" presStyleCnt="4"/>
      <dgm:spPr/>
      <dgm:t>
        <a:bodyPr/>
        <a:lstStyle/>
        <a:p>
          <a:endParaRPr lang="es-EC"/>
        </a:p>
      </dgm:t>
    </dgm:pt>
    <dgm:pt modelId="{A8DD4CB6-04B5-4BA8-93CE-F3CD04D837E1}" type="pres">
      <dgm:prSet presAssocID="{6DC0D977-9CF3-4ADE-981F-0DDA1D0E3C7B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3EE3662-12DD-48BF-A78C-74F7BC161278}" type="pres">
      <dgm:prSet presAssocID="{6DC0D977-9CF3-4ADE-981F-0DDA1D0E3C7B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05FA965-39D6-4AE5-91CA-F7877DEA99AB}" type="presOf" srcId="{6DC0D977-9CF3-4ADE-981F-0DDA1D0E3C7B}" destId="{39577F52-5590-4507-9E7E-A6745E32391A}" srcOrd="0" destOrd="0" presId="urn:microsoft.com/office/officeart/2005/8/layout/vList4"/>
    <dgm:cxn modelId="{0CF0E9D7-4FAA-45A4-B829-9E6CAABF3BB4}" srcId="{8174CCFB-2A3B-4A4E-AFCA-A3E45E03E3A0}" destId="{6DC0D977-9CF3-4ADE-981F-0DDA1D0E3C7B}" srcOrd="3" destOrd="0" parTransId="{5E745EC1-F115-46F9-BD48-E735C0D919EE}" sibTransId="{A4989BD1-75A2-4531-8F15-AE53DA6F8B18}"/>
    <dgm:cxn modelId="{9A0D87E2-507B-41BC-AB0B-D5965D867038}" type="presOf" srcId="{8174CCFB-2A3B-4A4E-AFCA-A3E45E03E3A0}" destId="{63FCDD1B-F527-4E98-A012-F9C135373C38}" srcOrd="0" destOrd="0" presId="urn:microsoft.com/office/officeart/2005/8/layout/vList4"/>
    <dgm:cxn modelId="{7453A841-D91F-46CD-9A43-66BAA3DE24D7}" srcId="{8174CCFB-2A3B-4A4E-AFCA-A3E45E03E3A0}" destId="{93628D25-2309-4FE4-B4EF-E3F0B1F41E41}" srcOrd="0" destOrd="0" parTransId="{5197594E-E4B6-48EC-8F47-114167616CE7}" sibTransId="{9BC3D42D-D2DA-4AFA-ACE2-DF77DBACA116}"/>
    <dgm:cxn modelId="{633D8287-1D6A-41E0-9592-821CCDA61848}" type="presOf" srcId="{69346815-ECBA-436D-9736-F9A3EE14E872}" destId="{FAFA4840-547D-42E4-90D9-1BF4ED4E65F9}" srcOrd="0" destOrd="0" presId="urn:microsoft.com/office/officeart/2005/8/layout/vList4"/>
    <dgm:cxn modelId="{96BE44F2-12FE-4A80-BF60-DEE94E2CF8FC}" type="presOf" srcId="{93628D25-2309-4FE4-B4EF-E3F0B1F41E41}" destId="{3C4FA6F2-5A18-4D67-B15C-B1291D352B2B}" srcOrd="1" destOrd="0" presId="urn:microsoft.com/office/officeart/2005/8/layout/vList4"/>
    <dgm:cxn modelId="{92B15EC8-D65F-4ACE-87C1-640E917B9833}" type="presOf" srcId="{69346815-ECBA-436D-9736-F9A3EE14E872}" destId="{1BE0756C-0F28-46FB-8500-CA54819F2C1B}" srcOrd="1" destOrd="0" presId="urn:microsoft.com/office/officeart/2005/8/layout/vList4"/>
    <dgm:cxn modelId="{881C069B-B751-4ABC-9F9D-10440C9DEEA0}" type="presOf" srcId="{5FF9D460-48C3-4F0F-ABEC-EDAD7AF8F45E}" destId="{AECE302F-938F-4DCF-AF29-151947E2EFB0}" srcOrd="0" destOrd="0" presId="urn:microsoft.com/office/officeart/2005/8/layout/vList4"/>
    <dgm:cxn modelId="{8A563B44-BEB3-42E8-A68A-A971CB4D1890}" type="presOf" srcId="{6DC0D977-9CF3-4ADE-981F-0DDA1D0E3C7B}" destId="{C3EE3662-12DD-48BF-A78C-74F7BC161278}" srcOrd="1" destOrd="0" presId="urn:microsoft.com/office/officeart/2005/8/layout/vList4"/>
    <dgm:cxn modelId="{FADABCC4-1482-463E-98A5-05BA664A0EE6}" srcId="{8174CCFB-2A3B-4A4E-AFCA-A3E45E03E3A0}" destId="{5FF9D460-48C3-4F0F-ABEC-EDAD7AF8F45E}" srcOrd="1" destOrd="0" parTransId="{3B417914-3C12-4A03-A969-A5DF7CE90AFF}" sibTransId="{B26A3CC4-2FB6-4E05-A98B-A594540ABD3B}"/>
    <dgm:cxn modelId="{FCAA9E8C-ABF3-43E3-9191-91FC2113DBDE}" srcId="{8174CCFB-2A3B-4A4E-AFCA-A3E45E03E3A0}" destId="{69346815-ECBA-436D-9736-F9A3EE14E872}" srcOrd="2" destOrd="0" parTransId="{1D4DD87C-F47A-4901-A612-88D302751A58}" sibTransId="{5E227A1E-57B9-4EC8-AD1E-866F257A9FE3}"/>
    <dgm:cxn modelId="{BF9B88D5-8C11-4026-9195-628932A1CD8D}" type="presOf" srcId="{5FF9D460-48C3-4F0F-ABEC-EDAD7AF8F45E}" destId="{910C60B1-F6BB-4421-B0E5-45EB5B7B1094}" srcOrd="1" destOrd="0" presId="urn:microsoft.com/office/officeart/2005/8/layout/vList4"/>
    <dgm:cxn modelId="{19B69BB9-9B37-4D6A-A768-3364EE1FDC48}" type="presOf" srcId="{93628D25-2309-4FE4-B4EF-E3F0B1F41E41}" destId="{E7490937-A18B-4678-8031-8C06C44CC318}" srcOrd="0" destOrd="0" presId="urn:microsoft.com/office/officeart/2005/8/layout/vList4"/>
    <dgm:cxn modelId="{49906C8A-8235-408F-B830-8E123737D259}" type="presParOf" srcId="{63FCDD1B-F527-4E98-A012-F9C135373C38}" destId="{7F46EEBE-D225-463C-AB7B-D8E501876515}" srcOrd="0" destOrd="0" presId="urn:microsoft.com/office/officeart/2005/8/layout/vList4"/>
    <dgm:cxn modelId="{3A7BEDC6-F683-41D5-A6E7-5D4EC5FBEF69}" type="presParOf" srcId="{7F46EEBE-D225-463C-AB7B-D8E501876515}" destId="{E7490937-A18B-4678-8031-8C06C44CC318}" srcOrd="0" destOrd="0" presId="urn:microsoft.com/office/officeart/2005/8/layout/vList4"/>
    <dgm:cxn modelId="{6A0E48F6-B826-4A83-B3D0-E2AEE6E05142}" type="presParOf" srcId="{7F46EEBE-D225-463C-AB7B-D8E501876515}" destId="{B7EEDE8D-9C8B-41A2-954C-4C95F00D6449}" srcOrd="1" destOrd="0" presId="urn:microsoft.com/office/officeart/2005/8/layout/vList4"/>
    <dgm:cxn modelId="{09D28073-2A09-4EEE-88D4-C7262C0ABD5F}" type="presParOf" srcId="{7F46EEBE-D225-463C-AB7B-D8E501876515}" destId="{3C4FA6F2-5A18-4D67-B15C-B1291D352B2B}" srcOrd="2" destOrd="0" presId="urn:microsoft.com/office/officeart/2005/8/layout/vList4"/>
    <dgm:cxn modelId="{DD7511DC-44A1-48A4-8357-9BBF6F16223C}" type="presParOf" srcId="{63FCDD1B-F527-4E98-A012-F9C135373C38}" destId="{FC772992-3C80-4876-B92B-00C6E482CE3B}" srcOrd="1" destOrd="0" presId="urn:microsoft.com/office/officeart/2005/8/layout/vList4"/>
    <dgm:cxn modelId="{A3C6ACE3-C2EC-4CC2-820A-9B8F9D0058F2}" type="presParOf" srcId="{63FCDD1B-F527-4E98-A012-F9C135373C38}" destId="{D1418DEA-1720-496A-AB34-E9D5992107F3}" srcOrd="2" destOrd="0" presId="urn:microsoft.com/office/officeart/2005/8/layout/vList4"/>
    <dgm:cxn modelId="{36E0E01D-550E-4D3B-9CB9-0F4DA336EA63}" type="presParOf" srcId="{D1418DEA-1720-496A-AB34-E9D5992107F3}" destId="{AECE302F-938F-4DCF-AF29-151947E2EFB0}" srcOrd="0" destOrd="0" presId="urn:microsoft.com/office/officeart/2005/8/layout/vList4"/>
    <dgm:cxn modelId="{CDECB854-633C-4178-BF7B-98770B298EB2}" type="presParOf" srcId="{D1418DEA-1720-496A-AB34-E9D5992107F3}" destId="{B9E07DA4-38C8-4CB6-98B7-880F449B5E18}" srcOrd="1" destOrd="0" presId="urn:microsoft.com/office/officeart/2005/8/layout/vList4"/>
    <dgm:cxn modelId="{B84845DB-2100-402F-BC47-A9703B021078}" type="presParOf" srcId="{D1418DEA-1720-496A-AB34-E9D5992107F3}" destId="{910C60B1-F6BB-4421-B0E5-45EB5B7B1094}" srcOrd="2" destOrd="0" presId="urn:microsoft.com/office/officeart/2005/8/layout/vList4"/>
    <dgm:cxn modelId="{DB6B9FE4-5B0C-492D-BE7E-E2CE58290314}" type="presParOf" srcId="{63FCDD1B-F527-4E98-A012-F9C135373C38}" destId="{2A39831E-8BCA-4DBB-9D01-C91B2F487668}" srcOrd="3" destOrd="0" presId="urn:microsoft.com/office/officeart/2005/8/layout/vList4"/>
    <dgm:cxn modelId="{785BB8F9-39A4-4477-AA0F-340E9E60AFFE}" type="presParOf" srcId="{63FCDD1B-F527-4E98-A012-F9C135373C38}" destId="{60013A2F-DA1C-4937-8DDA-FB61A7E85F00}" srcOrd="4" destOrd="0" presId="urn:microsoft.com/office/officeart/2005/8/layout/vList4"/>
    <dgm:cxn modelId="{DFB76E1A-6244-4126-BBAA-B03AC9128D7F}" type="presParOf" srcId="{60013A2F-DA1C-4937-8DDA-FB61A7E85F00}" destId="{FAFA4840-547D-42E4-90D9-1BF4ED4E65F9}" srcOrd="0" destOrd="0" presId="urn:microsoft.com/office/officeart/2005/8/layout/vList4"/>
    <dgm:cxn modelId="{C456DA43-8ABE-41AE-9D23-EFAE816A5ECA}" type="presParOf" srcId="{60013A2F-DA1C-4937-8DDA-FB61A7E85F00}" destId="{D9AC0FBB-AE70-4C79-8174-D888731B7B15}" srcOrd="1" destOrd="0" presId="urn:microsoft.com/office/officeart/2005/8/layout/vList4"/>
    <dgm:cxn modelId="{4AB028A9-5CFC-4A47-A35A-B3DE1EB361EA}" type="presParOf" srcId="{60013A2F-DA1C-4937-8DDA-FB61A7E85F00}" destId="{1BE0756C-0F28-46FB-8500-CA54819F2C1B}" srcOrd="2" destOrd="0" presId="urn:microsoft.com/office/officeart/2005/8/layout/vList4"/>
    <dgm:cxn modelId="{84E68EAB-E33F-489F-ABFA-7E9E4101039B}" type="presParOf" srcId="{63FCDD1B-F527-4E98-A012-F9C135373C38}" destId="{F9F4048A-F4FF-47DA-AFF0-B54552834D85}" srcOrd="5" destOrd="0" presId="urn:microsoft.com/office/officeart/2005/8/layout/vList4"/>
    <dgm:cxn modelId="{3512A90F-400A-4B4E-9CDD-97D509786AF4}" type="presParOf" srcId="{63FCDD1B-F527-4E98-A012-F9C135373C38}" destId="{8B41629A-AD70-49BD-AEBD-DD188090AFB5}" srcOrd="6" destOrd="0" presId="urn:microsoft.com/office/officeart/2005/8/layout/vList4"/>
    <dgm:cxn modelId="{05EBC018-902A-4DD7-8B2B-A1FF57F072C8}" type="presParOf" srcId="{8B41629A-AD70-49BD-AEBD-DD188090AFB5}" destId="{39577F52-5590-4507-9E7E-A6745E32391A}" srcOrd="0" destOrd="0" presId="urn:microsoft.com/office/officeart/2005/8/layout/vList4"/>
    <dgm:cxn modelId="{CC9C1E4B-DE6A-48AE-B08E-12F5E52E6CFC}" type="presParOf" srcId="{8B41629A-AD70-49BD-AEBD-DD188090AFB5}" destId="{A8DD4CB6-04B5-4BA8-93CE-F3CD04D837E1}" srcOrd="1" destOrd="0" presId="urn:microsoft.com/office/officeart/2005/8/layout/vList4"/>
    <dgm:cxn modelId="{7E093607-0A2D-4986-90FA-29B8578B739A}" type="presParOf" srcId="{8B41629A-AD70-49BD-AEBD-DD188090AFB5}" destId="{C3EE3662-12DD-48BF-A78C-74F7BC16127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D74DA6-2725-4ED7-8225-9BE1C3DF247C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B2CE3350-72E3-4584-BECA-D0C2FCCA336A}">
      <dgm:prSet phldrT="[Texto]"/>
      <dgm:spPr/>
      <dgm:t>
        <a:bodyPr/>
        <a:lstStyle/>
        <a:p>
          <a:r>
            <a:rPr lang="es-EC" dirty="0" smtClean="0">
              <a:latin typeface="+mj-lt"/>
            </a:rPr>
            <a:t>MISIÓN</a:t>
          </a:r>
          <a:endParaRPr lang="es-EC" dirty="0">
            <a:latin typeface="+mj-lt"/>
          </a:endParaRPr>
        </a:p>
      </dgm:t>
    </dgm:pt>
    <dgm:pt modelId="{2968B3DF-D9E1-42C2-8374-3009F442FA02}" type="parTrans" cxnId="{068D7A27-8469-40AF-B4E0-345D41031032}">
      <dgm:prSet/>
      <dgm:spPr/>
      <dgm:t>
        <a:bodyPr/>
        <a:lstStyle/>
        <a:p>
          <a:endParaRPr lang="es-EC"/>
        </a:p>
      </dgm:t>
    </dgm:pt>
    <dgm:pt modelId="{E6A92FE4-95A6-441B-BE4B-BCED9F412CED}" type="sibTrans" cxnId="{068D7A27-8469-40AF-B4E0-345D41031032}">
      <dgm:prSet/>
      <dgm:spPr/>
      <dgm:t>
        <a:bodyPr/>
        <a:lstStyle/>
        <a:p>
          <a:endParaRPr lang="es-EC"/>
        </a:p>
      </dgm:t>
    </dgm:pt>
    <dgm:pt modelId="{5CAF60FC-F870-47B8-86D4-F83D34DDCF43}">
      <dgm:prSet phldrT="[Texto]"/>
      <dgm:spPr/>
      <dgm:t>
        <a:bodyPr/>
        <a:lstStyle/>
        <a:p>
          <a:r>
            <a:rPr lang="es-ES" dirty="0" smtClean="0">
              <a:latin typeface="+mj-lt"/>
            </a:rPr>
            <a:t>Proteger  la Salud y vida de los bebés en Ecuador preservando sus células madre, con nuestra experiencia y respaldo del laboratorio especializado </a:t>
          </a:r>
          <a:r>
            <a:rPr lang="es-ES" dirty="0" err="1" smtClean="0">
              <a:latin typeface="+mj-lt"/>
            </a:rPr>
            <a:t>Cryo-Cell</a:t>
          </a:r>
          <a:r>
            <a:rPr lang="es-ES" dirty="0" smtClean="0">
              <a:latin typeface="+mj-lt"/>
            </a:rPr>
            <a:t> Internacional</a:t>
          </a:r>
          <a:r>
            <a:rPr lang="es-ES" dirty="0" smtClean="0"/>
            <a:t>. </a:t>
          </a:r>
          <a:endParaRPr lang="es-EC" dirty="0"/>
        </a:p>
      </dgm:t>
    </dgm:pt>
    <dgm:pt modelId="{5B10401D-1E16-4D6A-A492-10527A6B0FCC}" type="parTrans" cxnId="{5588A93B-844E-4FD3-8F25-5F8C8CF20F49}">
      <dgm:prSet/>
      <dgm:spPr/>
      <dgm:t>
        <a:bodyPr/>
        <a:lstStyle/>
        <a:p>
          <a:endParaRPr lang="es-EC"/>
        </a:p>
      </dgm:t>
    </dgm:pt>
    <dgm:pt modelId="{D4EFA83B-A6B5-4F19-A877-EC07C641907D}" type="sibTrans" cxnId="{5588A93B-844E-4FD3-8F25-5F8C8CF20F49}">
      <dgm:prSet/>
      <dgm:spPr/>
      <dgm:t>
        <a:bodyPr/>
        <a:lstStyle/>
        <a:p>
          <a:endParaRPr lang="es-EC"/>
        </a:p>
      </dgm:t>
    </dgm:pt>
    <dgm:pt modelId="{55C2CD1E-4979-4AE6-B706-1D8B5B54EF13}">
      <dgm:prSet phldrT="[Texto]"/>
      <dgm:spPr/>
      <dgm:t>
        <a:bodyPr/>
        <a:lstStyle/>
        <a:p>
          <a:r>
            <a:rPr lang="es-EC" dirty="0" smtClean="0">
              <a:latin typeface="+mj-lt"/>
            </a:rPr>
            <a:t>VISIÓN</a:t>
          </a:r>
          <a:endParaRPr lang="es-EC" dirty="0">
            <a:latin typeface="+mj-lt"/>
          </a:endParaRPr>
        </a:p>
      </dgm:t>
    </dgm:pt>
    <dgm:pt modelId="{0012DA02-3DF3-4538-9252-2E7419F23D99}" type="parTrans" cxnId="{AEC5287F-003D-40F8-95DC-7473D540C04C}">
      <dgm:prSet/>
      <dgm:spPr/>
      <dgm:t>
        <a:bodyPr/>
        <a:lstStyle/>
        <a:p>
          <a:endParaRPr lang="es-EC"/>
        </a:p>
      </dgm:t>
    </dgm:pt>
    <dgm:pt modelId="{DCCA0D98-D9E7-499A-BC7E-551336BABE3F}" type="sibTrans" cxnId="{AEC5287F-003D-40F8-95DC-7473D540C04C}">
      <dgm:prSet/>
      <dgm:spPr/>
      <dgm:t>
        <a:bodyPr/>
        <a:lstStyle/>
        <a:p>
          <a:endParaRPr lang="es-EC"/>
        </a:p>
      </dgm:t>
    </dgm:pt>
    <dgm:pt modelId="{A7B6ACE4-E1A2-4667-A4D4-215E260FF40D}">
      <dgm:prSet phldrT="[Texto]"/>
      <dgm:spPr/>
      <dgm:t>
        <a:bodyPr/>
        <a:lstStyle/>
        <a:p>
          <a:pPr rtl="0"/>
          <a:r>
            <a:rPr kumimoji="0" lang="es-ES" b="0" i="0" u="none" strike="noStrike" cap="none" spc="0" normalizeH="0" baseline="0" noProof="0" smtClean="0">
              <a:ln/>
              <a:effectLst/>
              <a:uLnTx/>
              <a:uFillTx/>
              <a:latin typeface="+mj-lt"/>
              <a:ea typeface="+mn-ea"/>
              <a:cs typeface="+mn-cs"/>
            </a:rPr>
            <a:t>Mantenernos como la elección más confiable y segura para cryo-preservar células madre y contribuir con la investigación y aplicación de terapia celular en el Ecuador</a:t>
          </a:r>
          <a:endParaRPr lang="es-EC" dirty="0">
            <a:latin typeface="+mj-lt"/>
          </a:endParaRPr>
        </a:p>
      </dgm:t>
    </dgm:pt>
    <dgm:pt modelId="{3E22DBD3-84F7-4D84-B98A-2E691B92243D}" type="parTrans" cxnId="{1D2C645F-4999-436B-89AE-D29DAC12CCB0}">
      <dgm:prSet/>
      <dgm:spPr/>
      <dgm:t>
        <a:bodyPr/>
        <a:lstStyle/>
        <a:p>
          <a:endParaRPr lang="es-EC"/>
        </a:p>
      </dgm:t>
    </dgm:pt>
    <dgm:pt modelId="{B4096040-F036-494E-9695-1E7130918B87}" type="sibTrans" cxnId="{1D2C645F-4999-436B-89AE-D29DAC12CCB0}">
      <dgm:prSet/>
      <dgm:spPr/>
      <dgm:t>
        <a:bodyPr/>
        <a:lstStyle/>
        <a:p>
          <a:endParaRPr lang="es-EC"/>
        </a:p>
      </dgm:t>
    </dgm:pt>
    <dgm:pt modelId="{56CDED46-DB0B-49D0-AE93-822832CE693E}" type="pres">
      <dgm:prSet presAssocID="{68D74DA6-2725-4ED7-8225-9BE1C3DF247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9FA3F4C-D9C8-4112-A0A5-869480057D1D}" type="pres">
      <dgm:prSet presAssocID="{B2CE3350-72E3-4584-BECA-D0C2FCCA336A}" presName="composite" presStyleCnt="0"/>
      <dgm:spPr/>
      <dgm:t>
        <a:bodyPr/>
        <a:lstStyle/>
        <a:p>
          <a:endParaRPr lang="es-EC"/>
        </a:p>
      </dgm:t>
    </dgm:pt>
    <dgm:pt modelId="{0E07C26A-C81B-4BD6-A7EA-D6B211E1E0F6}" type="pres">
      <dgm:prSet presAssocID="{B2CE3350-72E3-4584-BECA-D0C2FCCA336A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3AB7CF-1276-4596-9A67-98D91E94C93E}" type="pres">
      <dgm:prSet presAssocID="{B2CE3350-72E3-4584-BECA-D0C2FCCA336A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70FE7B-DD64-46DD-ACE0-262C8DD919BA}" type="pres">
      <dgm:prSet presAssocID="{E6A92FE4-95A6-441B-BE4B-BCED9F412CED}" presName="sp" presStyleCnt="0"/>
      <dgm:spPr/>
      <dgm:t>
        <a:bodyPr/>
        <a:lstStyle/>
        <a:p>
          <a:endParaRPr lang="es-EC"/>
        </a:p>
      </dgm:t>
    </dgm:pt>
    <dgm:pt modelId="{54212ACB-7D3E-4258-B441-5A76740F184F}" type="pres">
      <dgm:prSet presAssocID="{55C2CD1E-4979-4AE6-B706-1D8B5B54EF13}" presName="composite" presStyleCnt="0"/>
      <dgm:spPr/>
      <dgm:t>
        <a:bodyPr/>
        <a:lstStyle/>
        <a:p>
          <a:endParaRPr lang="es-EC"/>
        </a:p>
      </dgm:t>
    </dgm:pt>
    <dgm:pt modelId="{370CD0A6-7E18-4132-9734-FB82BE0683DF}" type="pres">
      <dgm:prSet presAssocID="{55C2CD1E-4979-4AE6-B706-1D8B5B54EF13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70358B-707B-4C9D-BD71-E7FCDFE18A70}" type="pres">
      <dgm:prSet presAssocID="{55C2CD1E-4979-4AE6-B706-1D8B5B54EF13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10F8441-DE76-455A-99A2-446E0310BC0B}" type="presOf" srcId="{55C2CD1E-4979-4AE6-B706-1D8B5B54EF13}" destId="{370CD0A6-7E18-4132-9734-FB82BE0683DF}" srcOrd="0" destOrd="0" presId="urn:microsoft.com/office/officeart/2005/8/layout/chevron2"/>
    <dgm:cxn modelId="{AEC5287F-003D-40F8-95DC-7473D540C04C}" srcId="{68D74DA6-2725-4ED7-8225-9BE1C3DF247C}" destId="{55C2CD1E-4979-4AE6-B706-1D8B5B54EF13}" srcOrd="1" destOrd="0" parTransId="{0012DA02-3DF3-4538-9252-2E7419F23D99}" sibTransId="{DCCA0D98-D9E7-499A-BC7E-551336BABE3F}"/>
    <dgm:cxn modelId="{DFCF7DD4-4F9E-44E0-8E82-CC130DABE64C}" type="presOf" srcId="{68D74DA6-2725-4ED7-8225-9BE1C3DF247C}" destId="{56CDED46-DB0B-49D0-AE93-822832CE693E}" srcOrd="0" destOrd="0" presId="urn:microsoft.com/office/officeart/2005/8/layout/chevron2"/>
    <dgm:cxn modelId="{1D2C645F-4999-436B-89AE-D29DAC12CCB0}" srcId="{55C2CD1E-4979-4AE6-B706-1D8B5B54EF13}" destId="{A7B6ACE4-E1A2-4667-A4D4-215E260FF40D}" srcOrd="0" destOrd="0" parTransId="{3E22DBD3-84F7-4D84-B98A-2E691B92243D}" sibTransId="{B4096040-F036-494E-9695-1E7130918B87}"/>
    <dgm:cxn modelId="{4B76590F-94D8-49EB-9234-39ED1E331937}" type="presOf" srcId="{5CAF60FC-F870-47B8-86D4-F83D34DDCF43}" destId="{223AB7CF-1276-4596-9A67-98D91E94C93E}" srcOrd="0" destOrd="0" presId="urn:microsoft.com/office/officeart/2005/8/layout/chevron2"/>
    <dgm:cxn modelId="{92E1B213-7ADA-4E17-A48C-952ACED469E5}" type="presOf" srcId="{A7B6ACE4-E1A2-4667-A4D4-215E260FF40D}" destId="{4070358B-707B-4C9D-BD71-E7FCDFE18A70}" srcOrd="0" destOrd="0" presId="urn:microsoft.com/office/officeart/2005/8/layout/chevron2"/>
    <dgm:cxn modelId="{5588A93B-844E-4FD3-8F25-5F8C8CF20F49}" srcId="{B2CE3350-72E3-4584-BECA-D0C2FCCA336A}" destId="{5CAF60FC-F870-47B8-86D4-F83D34DDCF43}" srcOrd="0" destOrd="0" parTransId="{5B10401D-1E16-4D6A-A492-10527A6B0FCC}" sibTransId="{D4EFA83B-A6B5-4F19-A877-EC07C641907D}"/>
    <dgm:cxn modelId="{E62432D4-D8A3-4600-9181-E3CFAA2682F6}" type="presOf" srcId="{B2CE3350-72E3-4584-BECA-D0C2FCCA336A}" destId="{0E07C26A-C81B-4BD6-A7EA-D6B211E1E0F6}" srcOrd="0" destOrd="0" presId="urn:microsoft.com/office/officeart/2005/8/layout/chevron2"/>
    <dgm:cxn modelId="{068D7A27-8469-40AF-B4E0-345D41031032}" srcId="{68D74DA6-2725-4ED7-8225-9BE1C3DF247C}" destId="{B2CE3350-72E3-4584-BECA-D0C2FCCA336A}" srcOrd="0" destOrd="0" parTransId="{2968B3DF-D9E1-42C2-8374-3009F442FA02}" sibTransId="{E6A92FE4-95A6-441B-BE4B-BCED9F412CED}"/>
    <dgm:cxn modelId="{58C93083-BC78-45EF-B1C3-DD7BD18B7F3C}" type="presParOf" srcId="{56CDED46-DB0B-49D0-AE93-822832CE693E}" destId="{89FA3F4C-D9C8-4112-A0A5-869480057D1D}" srcOrd="0" destOrd="0" presId="urn:microsoft.com/office/officeart/2005/8/layout/chevron2"/>
    <dgm:cxn modelId="{24776260-7C83-4F33-97BA-9653BF30D1A3}" type="presParOf" srcId="{89FA3F4C-D9C8-4112-A0A5-869480057D1D}" destId="{0E07C26A-C81B-4BD6-A7EA-D6B211E1E0F6}" srcOrd="0" destOrd="0" presId="urn:microsoft.com/office/officeart/2005/8/layout/chevron2"/>
    <dgm:cxn modelId="{44123492-08CF-4003-9896-B57C3DF40EC2}" type="presParOf" srcId="{89FA3F4C-D9C8-4112-A0A5-869480057D1D}" destId="{223AB7CF-1276-4596-9A67-98D91E94C93E}" srcOrd="1" destOrd="0" presId="urn:microsoft.com/office/officeart/2005/8/layout/chevron2"/>
    <dgm:cxn modelId="{244D46F5-1D8B-4F6F-8E1C-3A6B763DDDC0}" type="presParOf" srcId="{56CDED46-DB0B-49D0-AE93-822832CE693E}" destId="{3B70FE7B-DD64-46DD-ACE0-262C8DD919BA}" srcOrd="1" destOrd="0" presId="urn:microsoft.com/office/officeart/2005/8/layout/chevron2"/>
    <dgm:cxn modelId="{D2B34745-59AD-446C-93CA-50A966B93E44}" type="presParOf" srcId="{56CDED46-DB0B-49D0-AE93-822832CE693E}" destId="{54212ACB-7D3E-4258-B441-5A76740F184F}" srcOrd="2" destOrd="0" presId="urn:microsoft.com/office/officeart/2005/8/layout/chevron2"/>
    <dgm:cxn modelId="{2A7E937D-295A-4545-AE95-FDFCDA853D18}" type="presParOf" srcId="{54212ACB-7D3E-4258-B441-5A76740F184F}" destId="{370CD0A6-7E18-4132-9734-FB82BE0683DF}" srcOrd="0" destOrd="0" presId="urn:microsoft.com/office/officeart/2005/8/layout/chevron2"/>
    <dgm:cxn modelId="{2C3CED62-1E41-46DD-9291-D32BD57607FF}" type="presParOf" srcId="{54212ACB-7D3E-4258-B441-5A76740F184F}" destId="{4070358B-707B-4C9D-BD71-E7FCDFE18A7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C8B4D8-DE57-4B0A-98CD-34FFB087E2F1}" type="doc">
      <dgm:prSet loTypeId="urn:microsoft.com/office/officeart/2005/8/layout/gear1" loCatId="cycle" qsTypeId="urn:microsoft.com/office/officeart/2005/8/quickstyle/simple1" qsCatId="simple" csTypeId="urn:microsoft.com/office/officeart/2005/8/colors/colorful2" csCatId="colorful" phldr="1"/>
      <dgm:spPr/>
    </dgm:pt>
    <dgm:pt modelId="{0A8F7481-A176-4A5B-9CB3-4E529BA29384}">
      <dgm:prSet phldrT="[Texto]" custT="1"/>
      <dgm:spPr/>
      <dgm:t>
        <a:bodyPr/>
        <a:lstStyle/>
        <a:p>
          <a:r>
            <a:rPr lang="es-MX" sz="2000" b="1" dirty="0" smtClean="0">
              <a:latin typeface="+mj-lt"/>
            </a:rPr>
            <a:t>Descriptiva</a:t>
          </a:r>
          <a:endParaRPr lang="es-EC" sz="2000" b="1" dirty="0"/>
        </a:p>
      </dgm:t>
    </dgm:pt>
    <dgm:pt modelId="{F6BC99B8-418C-43BF-B16B-F2698A2200B0}" type="parTrans" cxnId="{80ED794C-6583-487A-A138-FE4731A3C12A}">
      <dgm:prSet/>
      <dgm:spPr/>
      <dgm:t>
        <a:bodyPr/>
        <a:lstStyle/>
        <a:p>
          <a:endParaRPr lang="es-EC" sz="1800" b="1"/>
        </a:p>
      </dgm:t>
    </dgm:pt>
    <dgm:pt modelId="{4C776490-B8FC-4FDE-A635-DDA71E2CDB1E}" type="sibTrans" cxnId="{80ED794C-6583-487A-A138-FE4731A3C12A}">
      <dgm:prSet/>
      <dgm:spPr/>
      <dgm:t>
        <a:bodyPr/>
        <a:lstStyle/>
        <a:p>
          <a:endParaRPr lang="es-EC" sz="1800" b="1"/>
        </a:p>
      </dgm:t>
    </dgm:pt>
    <dgm:pt modelId="{E5EEFD24-29BC-44C7-9183-CFEE8B688C50}">
      <dgm:prSet phldrT="[Texto]" custT="1"/>
      <dgm:spPr/>
      <dgm:t>
        <a:bodyPr/>
        <a:lstStyle/>
        <a:p>
          <a:r>
            <a:rPr lang="es-MX" sz="1600" b="1" smtClean="0">
              <a:latin typeface="+mj-lt"/>
            </a:rPr>
            <a:t>Cuantitativa</a:t>
          </a:r>
          <a:endParaRPr lang="es-EC" sz="1600" b="1" dirty="0"/>
        </a:p>
      </dgm:t>
    </dgm:pt>
    <dgm:pt modelId="{1DF0158A-1455-42CA-82CE-F293167F7205}" type="parTrans" cxnId="{8C178909-D4DE-44F6-8CE3-951834CEBBB8}">
      <dgm:prSet/>
      <dgm:spPr/>
      <dgm:t>
        <a:bodyPr/>
        <a:lstStyle/>
        <a:p>
          <a:endParaRPr lang="es-EC" sz="1800" b="1"/>
        </a:p>
      </dgm:t>
    </dgm:pt>
    <dgm:pt modelId="{367D40E8-404D-44EA-9B85-2ED90CBBDF4C}" type="sibTrans" cxnId="{8C178909-D4DE-44F6-8CE3-951834CEBBB8}">
      <dgm:prSet/>
      <dgm:spPr/>
      <dgm:t>
        <a:bodyPr/>
        <a:lstStyle/>
        <a:p>
          <a:endParaRPr lang="es-EC" sz="1800" b="1"/>
        </a:p>
      </dgm:t>
    </dgm:pt>
    <dgm:pt modelId="{B3010711-CF91-4438-9792-C3E0F5110EBC}">
      <dgm:prSet phldrT="[Texto]" custT="1"/>
      <dgm:spPr/>
      <dgm:t>
        <a:bodyPr/>
        <a:lstStyle/>
        <a:p>
          <a:r>
            <a:rPr lang="es-MX" sz="1800" b="1" dirty="0" smtClean="0">
              <a:latin typeface="+mj-lt"/>
            </a:rPr>
            <a:t>Cualitativa</a:t>
          </a:r>
          <a:endParaRPr lang="es-EC" sz="1800" b="1" dirty="0"/>
        </a:p>
      </dgm:t>
    </dgm:pt>
    <dgm:pt modelId="{BAA17B98-B246-418D-B7EC-1B03CECB49A6}" type="parTrans" cxnId="{F2177B7B-230C-46F5-9FC5-2328A0430403}">
      <dgm:prSet/>
      <dgm:spPr/>
      <dgm:t>
        <a:bodyPr/>
        <a:lstStyle/>
        <a:p>
          <a:endParaRPr lang="es-EC" sz="1800" b="1"/>
        </a:p>
      </dgm:t>
    </dgm:pt>
    <dgm:pt modelId="{B0F16B83-A454-43C0-876B-77B1CE81B385}" type="sibTrans" cxnId="{F2177B7B-230C-46F5-9FC5-2328A0430403}">
      <dgm:prSet/>
      <dgm:spPr/>
      <dgm:t>
        <a:bodyPr/>
        <a:lstStyle/>
        <a:p>
          <a:endParaRPr lang="es-EC" sz="1800" b="1"/>
        </a:p>
      </dgm:t>
    </dgm:pt>
    <dgm:pt modelId="{B728F894-0F04-459F-9B4E-0C09399B9475}" type="pres">
      <dgm:prSet presAssocID="{2EC8B4D8-DE57-4B0A-98CD-34FFB087E2F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067D20A-C9D9-4F61-A3F4-2680C63601A5}" type="pres">
      <dgm:prSet presAssocID="{0A8F7481-A176-4A5B-9CB3-4E529BA29384}" presName="gear1" presStyleLbl="node1" presStyleIdx="0" presStyleCnt="3" custScaleX="75309" custScaleY="73064" custLinFactNeighborX="-11807" custLinFactNeighborY="-275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2222E8-00E3-4F39-883E-1A5997826EA0}" type="pres">
      <dgm:prSet presAssocID="{0A8F7481-A176-4A5B-9CB3-4E529BA29384}" presName="gear1srcNode" presStyleLbl="node1" presStyleIdx="0" presStyleCnt="3"/>
      <dgm:spPr/>
      <dgm:t>
        <a:bodyPr/>
        <a:lstStyle/>
        <a:p>
          <a:endParaRPr lang="es-EC"/>
        </a:p>
      </dgm:t>
    </dgm:pt>
    <dgm:pt modelId="{B3AC3623-BBA0-4533-B26E-CB17BF257317}" type="pres">
      <dgm:prSet presAssocID="{0A8F7481-A176-4A5B-9CB3-4E529BA29384}" presName="gear1dstNode" presStyleLbl="node1" presStyleIdx="0" presStyleCnt="3"/>
      <dgm:spPr/>
      <dgm:t>
        <a:bodyPr/>
        <a:lstStyle/>
        <a:p>
          <a:endParaRPr lang="es-EC"/>
        </a:p>
      </dgm:t>
    </dgm:pt>
    <dgm:pt modelId="{E0ED931F-F27B-448B-9C25-17A8A90BE52D}" type="pres">
      <dgm:prSet presAssocID="{E5EEFD24-29BC-44C7-9183-CFEE8B688C50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862929-9E3B-41DE-BDE3-46A0EF1DF1F2}" type="pres">
      <dgm:prSet presAssocID="{E5EEFD24-29BC-44C7-9183-CFEE8B688C50}" presName="gear2srcNode" presStyleLbl="node1" presStyleIdx="1" presStyleCnt="3"/>
      <dgm:spPr/>
      <dgm:t>
        <a:bodyPr/>
        <a:lstStyle/>
        <a:p>
          <a:endParaRPr lang="es-EC"/>
        </a:p>
      </dgm:t>
    </dgm:pt>
    <dgm:pt modelId="{7F0D56D8-F7F2-41A3-AC2D-D9B83D59B30A}" type="pres">
      <dgm:prSet presAssocID="{E5EEFD24-29BC-44C7-9183-CFEE8B688C50}" presName="gear2dstNode" presStyleLbl="node1" presStyleIdx="1" presStyleCnt="3"/>
      <dgm:spPr/>
      <dgm:t>
        <a:bodyPr/>
        <a:lstStyle/>
        <a:p>
          <a:endParaRPr lang="es-EC"/>
        </a:p>
      </dgm:t>
    </dgm:pt>
    <dgm:pt modelId="{20A13192-C973-4C1D-97CF-B34668C3E86D}" type="pres">
      <dgm:prSet presAssocID="{B3010711-CF91-4438-9792-C3E0F5110EBC}" presName="gear3" presStyleLbl="node1" presStyleIdx="2" presStyleCnt="3" custScaleX="87196" custScaleY="90635"/>
      <dgm:spPr/>
      <dgm:t>
        <a:bodyPr/>
        <a:lstStyle/>
        <a:p>
          <a:endParaRPr lang="es-EC"/>
        </a:p>
      </dgm:t>
    </dgm:pt>
    <dgm:pt modelId="{3688DB81-82B0-45A4-96B3-407FD50E642D}" type="pres">
      <dgm:prSet presAssocID="{B3010711-CF91-4438-9792-C3E0F5110EB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3C21DF-06E2-404D-B968-825FDDF3EE64}" type="pres">
      <dgm:prSet presAssocID="{B3010711-CF91-4438-9792-C3E0F5110EBC}" presName="gear3srcNode" presStyleLbl="node1" presStyleIdx="2" presStyleCnt="3"/>
      <dgm:spPr/>
      <dgm:t>
        <a:bodyPr/>
        <a:lstStyle/>
        <a:p>
          <a:endParaRPr lang="es-EC"/>
        </a:p>
      </dgm:t>
    </dgm:pt>
    <dgm:pt modelId="{2B2BCDA9-DCA6-4762-AF26-AA4A88DE1B2F}" type="pres">
      <dgm:prSet presAssocID="{B3010711-CF91-4438-9792-C3E0F5110EBC}" presName="gear3dstNode" presStyleLbl="node1" presStyleIdx="2" presStyleCnt="3"/>
      <dgm:spPr/>
      <dgm:t>
        <a:bodyPr/>
        <a:lstStyle/>
        <a:p>
          <a:endParaRPr lang="es-EC"/>
        </a:p>
      </dgm:t>
    </dgm:pt>
    <dgm:pt modelId="{5ECF7F96-EB78-4F9E-8E69-6A31D6B4EF06}" type="pres">
      <dgm:prSet presAssocID="{4C776490-B8FC-4FDE-A635-DDA71E2CDB1E}" presName="connector1" presStyleLbl="sibTrans2D1" presStyleIdx="0" presStyleCnt="3" custScaleX="82380" custScaleY="83713" custLinFactNeighborX="-13310"/>
      <dgm:spPr/>
      <dgm:t>
        <a:bodyPr/>
        <a:lstStyle/>
        <a:p>
          <a:endParaRPr lang="es-EC"/>
        </a:p>
      </dgm:t>
    </dgm:pt>
    <dgm:pt modelId="{C4DA74A5-54FF-4774-96C6-FD7BAE2DCF63}" type="pres">
      <dgm:prSet presAssocID="{367D40E8-404D-44EA-9B85-2ED90CBBDF4C}" presName="connector2" presStyleLbl="sibTrans2D1" presStyleIdx="1" presStyleCnt="3"/>
      <dgm:spPr/>
      <dgm:t>
        <a:bodyPr/>
        <a:lstStyle/>
        <a:p>
          <a:endParaRPr lang="es-EC"/>
        </a:p>
      </dgm:t>
    </dgm:pt>
    <dgm:pt modelId="{8414415C-5259-4214-AE5E-E6DE878C9C35}" type="pres">
      <dgm:prSet presAssocID="{B0F16B83-A454-43C0-876B-77B1CE81B385}" presName="connector3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A4E74D74-703F-47B1-833A-EF1D2C03E109}" type="presOf" srcId="{B3010711-CF91-4438-9792-C3E0F5110EBC}" destId="{2B2BCDA9-DCA6-4762-AF26-AA4A88DE1B2F}" srcOrd="3" destOrd="0" presId="urn:microsoft.com/office/officeart/2005/8/layout/gear1"/>
    <dgm:cxn modelId="{C0307687-1460-4352-B6E3-BC22A174DEE4}" type="presOf" srcId="{E5EEFD24-29BC-44C7-9183-CFEE8B688C50}" destId="{E0ED931F-F27B-448B-9C25-17A8A90BE52D}" srcOrd="0" destOrd="0" presId="urn:microsoft.com/office/officeart/2005/8/layout/gear1"/>
    <dgm:cxn modelId="{B62DA719-D570-4249-89AC-483FC61993C6}" type="presOf" srcId="{4C776490-B8FC-4FDE-A635-DDA71E2CDB1E}" destId="{5ECF7F96-EB78-4F9E-8E69-6A31D6B4EF06}" srcOrd="0" destOrd="0" presId="urn:microsoft.com/office/officeart/2005/8/layout/gear1"/>
    <dgm:cxn modelId="{7A9120A8-C9CC-4138-8935-FC67F84FFE88}" type="presOf" srcId="{E5EEFD24-29BC-44C7-9183-CFEE8B688C50}" destId="{6C862929-9E3B-41DE-BDE3-46A0EF1DF1F2}" srcOrd="1" destOrd="0" presId="urn:microsoft.com/office/officeart/2005/8/layout/gear1"/>
    <dgm:cxn modelId="{949DFDED-71F0-4E12-B5EF-FF2DFCAACF1A}" type="presOf" srcId="{367D40E8-404D-44EA-9B85-2ED90CBBDF4C}" destId="{C4DA74A5-54FF-4774-96C6-FD7BAE2DCF63}" srcOrd="0" destOrd="0" presId="urn:microsoft.com/office/officeart/2005/8/layout/gear1"/>
    <dgm:cxn modelId="{402AE888-4E5A-4487-89AB-CE582B3FD507}" type="presOf" srcId="{E5EEFD24-29BC-44C7-9183-CFEE8B688C50}" destId="{7F0D56D8-F7F2-41A3-AC2D-D9B83D59B30A}" srcOrd="2" destOrd="0" presId="urn:microsoft.com/office/officeart/2005/8/layout/gear1"/>
    <dgm:cxn modelId="{F70BCC0E-B733-4E37-9F66-7CA981245A02}" type="presOf" srcId="{B3010711-CF91-4438-9792-C3E0F5110EBC}" destId="{20A13192-C973-4C1D-97CF-B34668C3E86D}" srcOrd="0" destOrd="0" presId="urn:microsoft.com/office/officeart/2005/8/layout/gear1"/>
    <dgm:cxn modelId="{80ED794C-6583-487A-A138-FE4731A3C12A}" srcId="{2EC8B4D8-DE57-4B0A-98CD-34FFB087E2F1}" destId="{0A8F7481-A176-4A5B-9CB3-4E529BA29384}" srcOrd="0" destOrd="0" parTransId="{F6BC99B8-418C-43BF-B16B-F2698A2200B0}" sibTransId="{4C776490-B8FC-4FDE-A635-DDA71E2CDB1E}"/>
    <dgm:cxn modelId="{8C178909-D4DE-44F6-8CE3-951834CEBBB8}" srcId="{2EC8B4D8-DE57-4B0A-98CD-34FFB087E2F1}" destId="{E5EEFD24-29BC-44C7-9183-CFEE8B688C50}" srcOrd="1" destOrd="0" parTransId="{1DF0158A-1455-42CA-82CE-F293167F7205}" sibTransId="{367D40E8-404D-44EA-9B85-2ED90CBBDF4C}"/>
    <dgm:cxn modelId="{F2177B7B-230C-46F5-9FC5-2328A0430403}" srcId="{2EC8B4D8-DE57-4B0A-98CD-34FFB087E2F1}" destId="{B3010711-CF91-4438-9792-C3E0F5110EBC}" srcOrd="2" destOrd="0" parTransId="{BAA17B98-B246-418D-B7EC-1B03CECB49A6}" sibTransId="{B0F16B83-A454-43C0-876B-77B1CE81B385}"/>
    <dgm:cxn modelId="{75A402E1-80D6-43BC-BED0-CAF205774667}" type="presOf" srcId="{B0F16B83-A454-43C0-876B-77B1CE81B385}" destId="{8414415C-5259-4214-AE5E-E6DE878C9C35}" srcOrd="0" destOrd="0" presId="urn:microsoft.com/office/officeart/2005/8/layout/gear1"/>
    <dgm:cxn modelId="{E6FA5F7B-A103-4362-896A-04A31E2F0AE8}" type="presOf" srcId="{B3010711-CF91-4438-9792-C3E0F5110EBC}" destId="{723C21DF-06E2-404D-B968-825FDDF3EE64}" srcOrd="2" destOrd="0" presId="urn:microsoft.com/office/officeart/2005/8/layout/gear1"/>
    <dgm:cxn modelId="{A5531A90-F414-4D28-A2C8-02DFEF079C32}" type="presOf" srcId="{0A8F7481-A176-4A5B-9CB3-4E529BA29384}" destId="{212222E8-00E3-4F39-883E-1A5997826EA0}" srcOrd="1" destOrd="0" presId="urn:microsoft.com/office/officeart/2005/8/layout/gear1"/>
    <dgm:cxn modelId="{A4C0110B-CEE3-4392-AFDD-6ADC5C5C50E3}" type="presOf" srcId="{0A8F7481-A176-4A5B-9CB3-4E529BA29384}" destId="{4067D20A-C9D9-4F61-A3F4-2680C63601A5}" srcOrd="0" destOrd="0" presId="urn:microsoft.com/office/officeart/2005/8/layout/gear1"/>
    <dgm:cxn modelId="{DF3FF138-8DB2-4F91-8C15-751064FCB672}" type="presOf" srcId="{B3010711-CF91-4438-9792-C3E0F5110EBC}" destId="{3688DB81-82B0-45A4-96B3-407FD50E642D}" srcOrd="1" destOrd="0" presId="urn:microsoft.com/office/officeart/2005/8/layout/gear1"/>
    <dgm:cxn modelId="{D2BC2846-9625-49C8-A3E4-A49EFFB26464}" type="presOf" srcId="{0A8F7481-A176-4A5B-9CB3-4E529BA29384}" destId="{B3AC3623-BBA0-4533-B26E-CB17BF257317}" srcOrd="2" destOrd="0" presId="urn:microsoft.com/office/officeart/2005/8/layout/gear1"/>
    <dgm:cxn modelId="{B7DEB6C1-5109-4C35-A6A5-9266AB60A100}" type="presOf" srcId="{2EC8B4D8-DE57-4B0A-98CD-34FFB087E2F1}" destId="{B728F894-0F04-459F-9B4E-0C09399B9475}" srcOrd="0" destOrd="0" presId="urn:microsoft.com/office/officeart/2005/8/layout/gear1"/>
    <dgm:cxn modelId="{3C27F752-DA5C-495F-ABE7-71BEE958D785}" type="presParOf" srcId="{B728F894-0F04-459F-9B4E-0C09399B9475}" destId="{4067D20A-C9D9-4F61-A3F4-2680C63601A5}" srcOrd="0" destOrd="0" presId="urn:microsoft.com/office/officeart/2005/8/layout/gear1"/>
    <dgm:cxn modelId="{62DC4E52-ED9A-45BF-96C4-8205F615AF27}" type="presParOf" srcId="{B728F894-0F04-459F-9B4E-0C09399B9475}" destId="{212222E8-00E3-4F39-883E-1A5997826EA0}" srcOrd="1" destOrd="0" presId="urn:microsoft.com/office/officeart/2005/8/layout/gear1"/>
    <dgm:cxn modelId="{56F77654-E7DD-4C3B-9E86-D0DD0B95A013}" type="presParOf" srcId="{B728F894-0F04-459F-9B4E-0C09399B9475}" destId="{B3AC3623-BBA0-4533-B26E-CB17BF257317}" srcOrd="2" destOrd="0" presId="urn:microsoft.com/office/officeart/2005/8/layout/gear1"/>
    <dgm:cxn modelId="{72386876-A75B-4350-8CCE-F4B3077910B9}" type="presParOf" srcId="{B728F894-0F04-459F-9B4E-0C09399B9475}" destId="{E0ED931F-F27B-448B-9C25-17A8A90BE52D}" srcOrd="3" destOrd="0" presId="urn:microsoft.com/office/officeart/2005/8/layout/gear1"/>
    <dgm:cxn modelId="{8056EBF4-AF64-40F6-9ABE-A27056219DB4}" type="presParOf" srcId="{B728F894-0F04-459F-9B4E-0C09399B9475}" destId="{6C862929-9E3B-41DE-BDE3-46A0EF1DF1F2}" srcOrd="4" destOrd="0" presId="urn:microsoft.com/office/officeart/2005/8/layout/gear1"/>
    <dgm:cxn modelId="{BF875806-1735-4EF2-81C1-CAC1D3ADDF9E}" type="presParOf" srcId="{B728F894-0F04-459F-9B4E-0C09399B9475}" destId="{7F0D56D8-F7F2-41A3-AC2D-D9B83D59B30A}" srcOrd="5" destOrd="0" presId="urn:microsoft.com/office/officeart/2005/8/layout/gear1"/>
    <dgm:cxn modelId="{FB74B124-7CD7-426D-BFB2-6D5976E3B6CC}" type="presParOf" srcId="{B728F894-0F04-459F-9B4E-0C09399B9475}" destId="{20A13192-C973-4C1D-97CF-B34668C3E86D}" srcOrd="6" destOrd="0" presId="urn:microsoft.com/office/officeart/2005/8/layout/gear1"/>
    <dgm:cxn modelId="{3B7856C2-26B8-44F9-A833-0286E7F2A71E}" type="presParOf" srcId="{B728F894-0F04-459F-9B4E-0C09399B9475}" destId="{3688DB81-82B0-45A4-96B3-407FD50E642D}" srcOrd="7" destOrd="0" presId="urn:microsoft.com/office/officeart/2005/8/layout/gear1"/>
    <dgm:cxn modelId="{8B996FD1-6446-4318-B1EA-182A41F2745C}" type="presParOf" srcId="{B728F894-0F04-459F-9B4E-0C09399B9475}" destId="{723C21DF-06E2-404D-B968-825FDDF3EE64}" srcOrd="8" destOrd="0" presId="urn:microsoft.com/office/officeart/2005/8/layout/gear1"/>
    <dgm:cxn modelId="{E4180D1E-AC7E-45CC-9480-C8562B8A4630}" type="presParOf" srcId="{B728F894-0F04-459F-9B4E-0C09399B9475}" destId="{2B2BCDA9-DCA6-4762-AF26-AA4A88DE1B2F}" srcOrd="9" destOrd="0" presId="urn:microsoft.com/office/officeart/2005/8/layout/gear1"/>
    <dgm:cxn modelId="{FAE2C040-A087-4C96-94DE-742EBDFFA1ED}" type="presParOf" srcId="{B728F894-0F04-459F-9B4E-0C09399B9475}" destId="{5ECF7F96-EB78-4F9E-8E69-6A31D6B4EF06}" srcOrd="10" destOrd="0" presId="urn:microsoft.com/office/officeart/2005/8/layout/gear1"/>
    <dgm:cxn modelId="{0E3025C8-91A0-467F-8753-AAE6490F92E5}" type="presParOf" srcId="{B728F894-0F04-459F-9B4E-0C09399B9475}" destId="{C4DA74A5-54FF-4774-96C6-FD7BAE2DCF63}" srcOrd="11" destOrd="0" presId="urn:microsoft.com/office/officeart/2005/8/layout/gear1"/>
    <dgm:cxn modelId="{FA6269DE-9ECA-4D5C-A4EC-A325D6F30BD3}" type="presParOf" srcId="{B728F894-0F04-459F-9B4E-0C09399B9475}" destId="{8414415C-5259-4214-AE5E-E6DE878C9C3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F524F4-FF88-4D69-AFF2-2FE958549823}">
      <dsp:nvSpPr>
        <dsp:cNvPr id="0" name=""/>
        <dsp:cNvSpPr/>
      </dsp:nvSpPr>
      <dsp:spPr>
        <a:xfrm>
          <a:off x="0" y="0"/>
          <a:ext cx="6583679" cy="10455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+mj-lt"/>
            </a:rPr>
            <a:t>Son células </a:t>
          </a:r>
          <a:r>
            <a:rPr lang="es-MX" sz="2000" kern="1200" dirty="0" err="1" smtClean="0">
              <a:latin typeface="+mj-lt"/>
            </a:rPr>
            <a:t>pluripotentes</a:t>
          </a:r>
          <a:r>
            <a:rPr lang="es-MX" sz="2000" kern="1200" dirty="0" smtClean="0">
              <a:latin typeface="+mj-lt"/>
            </a:rPr>
            <a:t> que tienen la capacidad de regenerar órganos y tejidos y pueden convertirse en una de las 200 variedades celulares.</a:t>
          </a:r>
          <a:endParaRPr lang="es-EC" sz="2000" kern="1200" dirty="0">
            <a:latin typeface="+mj-lt"/>
          </a:endParaRPr>
        </a:p>
      </dsp:txBody>
      <dsp:txXfrm>
        <a:off x="0" y="0"/>
        <a:ext cx="5428340" cy="1045556"/>
      </dsp:txXfrm>
    </dsp:sp>
    <dsp:sp modelId="{221B5168-A89D-4235-8D45-176924D2207F}">
      <dsp:nvSpPr>
        <dsp:cNvPr id="0" name=""/>
        <dsp:cNvSpPr/>
      </dsp:nvSpPr>
      <dsp:spPr>
        <a:xfrm>
          <a:off x="551383" y="1235657"/>
          <a:ext cx="6583679" cy="10455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70000"/>
                <a:satMod val="130000"/>
              </a:schemeClr>
            </a:gs>
            <a:gs pos="43000">
              <a:schemeClr val="accent4">
                <a:tint val="44000"/>
                <a:satMod val="165000"/>
              </a:schemeClr>
            </a:gs>
            <a:gs pos="93000">
              <a:schemeClr val="accent4">
                <a:tint val="15000"/>
                <a:satMod val="165000"/>
              </a:schemeClr>
            </a:gs>
            <a:gs pos="100000">
              <a:schemeClr val="accent4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+mj-lt"/>
            </a:rPr>
            <a:t>La sangre del cordón umbilical tiene una alta cantidad de células madre.</a:t>
          </a:r>
          <a:endParaRPr lang="es-EC" sz="2000" kern="1200" dirty="0">
            <a:latin typeface="+mj-lt"/>
          </a:endParaRPr>
        </a:p>
      </dsp:txBody>
      <dsp:txXfrm>
        <a:off x="551383" y="1235657"/>
        <a:ext cx="5352685" cy="1045556"/>
      </dsp:txXfrm>
    </dsp:sp>
    <dsp:sp modelId="{0D947523-D004-4CD1-9C31-61826C4E1F80}">
      <dsp:nvSpPr>
        <dsp:cNvPr id="0" name=""/>
        <dsp:cNvSpPr/>
      </dsp:nvSpPr>
      <dsp:spPr>
        <a:xfrm>
          <a:off x="1094536" y="2471314"/>
          <a:ext cx="6583679" cy="10455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+mj-lt"/>
            </a:rPr>
            <a:t>Hace 30 años se realizó el primer trasplante de células para tratar Anemia de </a:t>
          </a:r>
          <a:r>
            <a:rPr lang="es-MX" sz="2000" kern="1200" dirty="0" err="1" smtClean="0">
              <a:latin typeface="+mj-lt"/>
            </a:rPr>
            <a:t>Fanconi</a:t>
          </a:r>
          <a:r>
            <a:rPr lang="es-MX" sz="2000" kern="1200" dirty="0" smtClean="0">
              <a:latin typeface="+mj-lt"/>
            </a:rPr>
            <a:t> </a:t>
          </a:r>
          <a:endParaRPr lang="es-EC" sz="2000" kern="1200" dirty="0">
            <a:latin typeface="+mj-lt"/>
          </a:endParaRPr>
        </a:p>
      </dsp:txBody>
      <dsp:txXfrm>
        <a:off x="1094536" y="2471314"/>
        <a:ext cx="5360914" cy="1045556"/>
      </dsp:txXfrm>
    </dsp:sp>
    <dsp:sp modelId="{D82803DB-9A80-44D2-A62D-236486AAC84C}">
      <dsp:nvSpPr>
        <dsp:cNvPr id="0" name=""/>
        <dsp:cNvSpPr/>
      </dsp:nvSpPr>
      <dsp:spPr>
        <a:xfrm>
          <a:off x="1645919" y="3706971"/>
          <a:ext cx="6583679" cy="10455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+mj-lt"/>
            </a:rPr>
            <a:t>Con ayuda de esta terapia celular, en la actualidad se han tratado más de 70 enfermedades.</a:t>
          </a:r>
          <a:endParaRPr lang="es-ES" sz="2000" kern="1200" dirty="0">
            <a:latin typeface="+mj-lt"/>
          </a:endParaRPr>
        </a:p>
      </dsp:txBody>
      <dsp:txXfrm>
        <a:off x="1645919" y="3706971"/>
        <a:ext cx="5352685" cy="1045556"/>
      </dsp:txXfrm>
    </dsp:sp>
    <dsp:sp modelId="{F2FAA8D6-C28C-4AA2-A1AF-9FC5ADC1C645}">
      <dsp:nvSpPr>
        <dsp:cNvPr id="0" name=""/>
        <dsp:cNvSpPr/>
      </dsp:nvSpPr>
      <dsp:spPr>
        <a:xfrm>
          <a:off x="5904068" y="800800"/>
          <a:ext cx="679611" cy="6796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>
            <a:latin typeface="+mj-lt"/>
          </a:endParaRPr>
        </a:p>
      </dsp:txBody>
      <dsp:txXfrm>
        <a:off x="5904068" y="800800"/>
        <a:ext cx="679611" cy="679611"/>
      </dsp:txXfrm>
    </dsp:sp>
    <dsp:sp modelId="{478E50AE-93E8-48DF-85A5-67F3EF5BF4BD}">
      <dsp:nvSpPr>
        <dsp:cNvPr id="0" name=""/>
        <dsp:cNvSpPr/>
      </dsp:nvSpPr>
      <dsp:spPr>
        <a:xfrm>
          <a:off x="6455451" y="2036458"/>
          <a:ext cx="679611" cy="6796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>
            <a:latin typeface="+mj-lt"/>
          </a:endParaRPr>
        </a:p>
      </dsp:txBody>
      <dsp:txXfrm>
        <a:off x="6455451" y="2036458"/>
        <a:ext cx="679611" cy="679611"/>
      </dsp:txXfrm>
    </dsp:sp>
    <dsp:sp modelId="{DD21C7D4-DFAA-4922-903D-087A66E4D6CC}">
      <dsp:nvSpPr>
        <dsp:cNvPr id="0" name=""/>
        <dsp:cNvSpPr/>
      </dsp:nvSpPr>
      <dsp:spPr>
        <a:xfrm>
          <a:off x="6998605" y="3272115"/>
          <a:ext cx="679611" cy="6796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>
            <a:latin typeface="+mj-lt"/>
          </a:endParaRPr>
        </a:p>
      </dsp:txBody>
      <dsp:txXfrm>
        <a:off x="6998605" y="3272115"/>
        <a:ext cx="679611" cy="67961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490937-A18B-4678-8031-8C06C44CC318}">
      <dsp:nvSpPr>
        <dsp:cNvPr id="0" name=""/>
        <dsp:cNvSpPr/>
      </dsp:nvSpPr>
      <dsp:spPr>
        <a:xfrm>
          <a:off x="0" y="0"/>
          <a:ext cx="6336703" cy="122174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>
              <a:latin typeface="+mj-lt"/>
            </a:rPr>
            <a:t>Inicia su funcionamiento en Quito, en Marzo 2003.</a:t>
          </a:r>
          <a:endParaRPr lang="es-EC" sz="2300" kern="1200" dirty="0">
            <a:latin typeface="+mj-lt"/>
          </a:endParaRPr>
        </a:p>
      </dsp:txBody>
      <dsp:txXfrm>
        <a:off x="1389515" y="0"/>
        <a:ext cx="4947188" cy="1221745"/>
      </dsp:txXfrm>
    </dsp:sp>
    <dsp:sp modelId="{B7EEDE8D-9C8B-41A2-954C-4C95F00D6449}">
      <dsp:nvSpPr>
        <dsp:cNvPr id="0" name=""/>
        <dsp:cNvSpPr/>
      </dsp:nvSpPr>
      <dsp:spPr>
        <a:xfrm>
          <a:off x="122174" y="122174"/>
          <a:ext cx="1267340" cy="9773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CE302F-938F-4DCF-AF29-151947E2EFB0}">
      <dsp:nvSpPr>
        <dsp:cNvPr id="0" name=""/>
        <dsp:cNvSpPr/>
      </dsp:nvSpPr>
      <dsp:spPr>
        <a:xfrm>
          <a:off x="0" y="1343919"/>
          <a:ext cx="6336703" cy="1221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>
              <a:latin typeface="+mj-lt"/>
            </a:rPr>
            <a:t>En el 2004 abre oficinas en Cuenca y Guayaquil. </a:t>
          </a:r>
          <a:endParaRPr lang="es-EC" sz="2300" kern="1200" dirty="0">
            <a:latin typeface="+mj-lt"/>
          </a:endParaRPr>
        </a:p>
      </dsp:txBody>
      <dsp:txXfrm>
        <a:off x="1389515" y="1343919"/>
        <a:ext cx="4947188" cy="1221745"/>
      </dsp:txXfrm>
    </dsp:sp>
    <dsp:sp modelId="{B9E07DA4-38C8-4CB6-98B7-880F449B5E18}">
      <dsp:nvSpPr>
        <dsp:cNvPr id="0" name=""/>
        <dsp:cNvSpPr/>
      </dsp:nvSpPr>
      <dsp:spPr>
        <a:xfrm>
          <a:off x="122174" y="1466094"/>
          <a:ext cx="1267340" cy="9773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FA4840-547D-42E4-90D9-1BF4ED4E65F9}">
      <dsp:nvSpPr>
        <dsp:cNvPr id="0" name=""/>
        <dsp:cNvSpPr/>
      </dsp:nvSpPr>
      <dsp:spPr>
        <a:xfrm>
          <a:off x="0" y="2687839"/>
          <a:ext cx="6336703" cy="122174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70000"/>
                <a:satMod val="130000"/>
              </a:schemeClr>
            </a:gs>
            <a:gs pos="43000">
              <a:schemeClr val="dk1">
                <a:tint val="44000"/>
                <a:satMod val="165000"/>
              </a:schemeClr>
            </a:gs>
            <a:gs pos="93000">
              <a:schemeClr val="dk1">
                <a:tint val="15000"/>
                <a:satMod val="165000"/>
              </a:schemeClr>
            </a:gs>
            <a:gs pos="100000">
              <a:schemeClr val="dk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dk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dk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>
              <a:latin typeface="+mj-lt"/>
            </a:rPr>
            <a:t>Primera recolección de células madre en Guayaquil.</a:t>
          </a:r>
          <a:endParaRPr lang="es-EC" sz="2300" kern="1200" dirty="0">
            <a:latin typeface="+mj-lt"/>
          </a:endParaRPr>
        </a:p>
      </dsp:txBody>
      <dsp:txXfrm>
        <a:off x="1389515" y="2687839"/>
        <a:ext cx="4947188" cy="1221745"/>
      </dsp:txXfrm>
    </dsp:sp>
    <dsp:sp modelId="{D9AC0FBB-AE70-4C79-8174-D888731B7B15}">
      <dsp:nvSpPr>
        <dsp:cNvPr id="0" name=""/>
        <dsp:cNvSpPr/>
      </dsp:nvSpPr>
      <dsp:spPr>
        <a:xfrm>
          <a:off x="122174" y="2810013"/>
          <a:ext cx="1267340" cy="9773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77F52-5590-4507-9E7E-A6745E32391A}">
      <dsp:nvSpPr>
        <dsp:cNvPr id="0" name=""/>
        <dsp:cNvSpPr/>
      </dsp:nvSpPr>
      <dsp:spPr>
        <a:xfrm>
          <a:off x="0" y="4031758"/>
          <a:ext cx="6336703" cy="122174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98000"/>
                <a:shade val="25000"/>
                <a:satMod val="250000"/>
              </a:schemeClr>
            </a:gs>
            <a:gs pos="68000">
              <a:schemeClr val="accent6">
                <a:tint val="86000"/>
                <a:satMod val="115000"/>
              </a:schemeClr>
            </a:gs>
            <a:gs pos="100000">
              <a:schemeClr val="accent6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>
              <a:latin typeface="+mj-lt"/>
            </a:rPr>
            <a:t>Es licenciataria de </a:t>
          </a:r>
          <a:r>
            <a:rPr lang="es-MX" sz="2300" kern="1200" dirty="0" err="1" smtClean="0">
              <a:latin typeface="+mj-lt"/>
            </a:rPr>
            <a:t>CryoCell</a:t>
          </a:r>
          <a:r>
            <a:rPr lang="es-MX" sz="2300" kern="1200" dirty="0" smtClean="0">
              <a:latin typeface="+mj-lt"/>
            </a:rPr>
            <a:t>, laboratorio radicado en Estados Unidos con más de 20 años de trayectoria.</a:t>
          </a:r>
        </a:p>
      </dsp:txBody>
      <dsp:txXfrm>
        <a:off x="1389515" y="4031758"/>
        <a:ext cx="4947188" cy="1221745"/>
      </dsp:txXfrm>
    </dsp:sp>
    <dsp:sp modelId="{A8DD4CB6-04B5-4BA8-93CE-F3CD04D837E1}">
      <dsp:nvSpPr>
        <dsp:cNvPr id="0" name=""/>
        <dsp:cNvSpPr/>
      </dsp:nvSpPr>
      <dsp:spPr>
        <a:xfrm>
          <a:off x="122174" y="4153933"/>
          <a:ext cx="1267340" cy="9773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07C26A-C81B-4BD6-A7EA-D6B211E1E0F6}">
      <dsp:nvSpPr>
        <dsp:cNvPr id="0" name=""/>
        <dsp:cNvSpPr/>
      </dsp:nvSpPr>
      <dsp:spPr>
        <a:xfrm rot="5400000">
          <a:off x="-420719" y="421201"/>
          <a:ext cx="2804795" cy="196335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700" kern="1200" dirty="0" smtClean="0">
              <a:latin typeface="+mj-lt"/>
            </a:rPr>
            <a:t>MISIÓN</a:t>
          </a:r>
          <a:endParaRPr lang="es-EC" sz="4700" kern="1200" dirty="0">
            <a:latin typeface="+mj-lt"/>
          </a:endParaRPr>
        </a:p>
      </dsp:txBody>
      <dsp:txXfrm rot="5400000">
        <a:off x="-420719" y="421201"/>
        <a:ext cx="2804795" cy="1963357"/>
      </dsp:txXfrm>
    </dsp:sp>
    <dsp:sp modelId="{223AB7CF-1276-4596-9A67-98D91E94C93E}">
      <dsp:nvSpPr>
        <dsp:cNvPr id="0" name=""/>
        <dsp:cNvSpPr/>
      </dsp:nvSpPr>
      <dsp:spPr>
        <a:xfrm rot="5400000">
          <a:off x="4390599" y="-2426760"/>
          <a:ext cx="1823117" cy="66776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>
              <a:latin typeface="+mj-lt"/>
            </a:rPr>
            <a:t>Proteger  la Salud y vida de los bebés en Ecuador preservando sus células madre, con nuestra experiencia y respaldo del laboratorio especializado </a:t>
          </a:r>
          <a:r>
            <a:rPr lang="es-ES" sz="2600" kern="1200" dirty="0" err="1" smtClean="0">
              <a:latin typeface="+mj-lt"/>
            </a:rPr>
            <a:t>Cryo-Cell</a:t>
          </a:r>
          <a:r>
            <a:rPr lang="es-ES" sz="2600" kern="1200" dirty="0" smtClean="0">
              <a:latin typeface="+mj-lt"/>
            </a:rPr>
            <a:t> Internacional</a:t>
          </a:r>
          <a:r>
            <a:rPr lang="es-ES" sz="2600" kern="1200" dirty="0" smtClean="0"/>
            <a:t>. </a:t>
          </a:r>
          <a:endParaRPr lang="es-EC" sz="2600" kern="1200" dirty="0"/>
        </a:p>
      </dsp:txBody>
      <dsp:txXfrm rot="5400000">
        <a:off x="4390599" y="-2426760"/>
        <a:ext cx="1823117" cy="6677602"/>
      </dsp:txXfrm>
    </dsp:sp>
    <dsp:sp modelId="{370CD0A6-7E18-4132-9734-FB82BE0683DF}">
      <dsp:nvSpPr>
        <dsp:cNvPr id="0" name=""/>
        <dsp:cNvSpPr/>
      </dsp:nvSpPr>
      <dsp:spPr>
        <a:xfrm rot="5400000">
          <a:off x="-420719" y="2944033"/>
          <a:ext cx="2804795" cy="196335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700" kern="1200" dirty="0" smtClean="0">
              <a:latin typeface="+mj-lt"/>
            </a:rPr>
            <a:t>VISIÓN</a:t>
          </a:r>
          <a:endParaRPr lang="es-EC" sz="4700" kern="1200" dirty="0">
            <a:latin typeface="+mj-lt"/>
          </a:endParaRPr>
        </a:p>
      </dsp:txBody>
      <dsp:txXfrm rot="5400000">
        <a:off x="-420719" y="2944033"/>
        <a:ext cx="2804795" cy="1963357"/>
      </dsp:txXfrm>
    </dsp:sp>
    <dsp:sp modelId="{4070358B-707B-4C9D-BD71-E7FCDFE18A70}">
      <dsp:nvSpPr>
        <dsp:cNvPr id="0" name=""/>
        <dsp:cNvSpPr/>
      </dsp:nvSpPr>
      <dsp:spPr>
        <a:xfrm rot="5400000">
          <a:off x="4390599" y="96071"/>
          <a:ext cx="1823117" cy="66776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s-ES" sz="2600" b="0" i="0" u="none" strike="noStrike" kern="1200" cap="none" spc="0" normalizeH="0" baseline="0" noProof="0" smtClean="0">
              <a:ln/>
              <a:effectLst/>
              <a:uLnTx/>
              <a:uFillTx/>
              <a:latin typeface="+mj-lt"/>
              <a:ea typeface="+mn-ea"/>
              <a:cs typeface="+mn-cs"/>
            </a:rPr>
            <a:t>Mantenernos como la elección más confiable y segura para cryo-preservar células madre y contribuir con la investigación y aplicación de terapia celular en el Ecuador</a:t>
          </a:r>
          <a:endParaRPr lang="es-EC" sz="2600" kern="1200" dirty="0">
            <a:latin typeface="+mj-lt"/>
          </a:endParaRPr>
        </a:p>
      </dsp:txBody>
      <dsp:txXfrm rot="5400000">
        <a:off x="4390599" y="96071"/>
        <a:ext cx="1823117" cy="667760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7D20A-C9D9-4F61-A3F4-2680C63601A5}">
      <dsp:nvSpPr>
        <dsp:cNvPr id="0" name=""/>
        <dsp:cNvSpPr/>
      </dsp:nvSpPr>
      <dsp:spPr>
        <a:xfrm>
          <a:off x="3960432" y="3096336"/>
          <a:ext cx="2415879" cy="2343861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+mj-lt"/>
            </a:rPr>
            <a:t>Descriptiva</a:t>
          </a:r>
          <a:endParaRPr lang="es-EC" sz="2000" b="1" kern="1200" dirty="0"/>
        </a:p>
      </dsp:txBody>
      <dsp:txXfrm>
        <a:off x="3960432" y="3096336"/>
        <a:ext cx="2415879" cy="2343861"/>
      </dsp:txXfrm>
    </dsp:sp>
    <dsp:sp modelId="{E0ED931F-F27B-448B-9C25-17A8A90BE52D}">
      <dsp:nvSpPr>
        <dsp:cNvPr id="0" name=""/>
        <dsp:cNvSpPr/>
      </dsp:nvSpPr>
      <dsp:spPr>
        <a:xfrm>
          <a:off x="2076710" y="1994263"/>
          <a:ext cx="2333059" cy="2333059"/>
        </a:xfrm>
        <a:prstGeom prst="gear6">
          <a:avLst/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smtClean="0">
              <a:latin typeface="+mj-lt"/>
            </a:rPr>
            <a:t>Cuantitativa</a:t>
          </a:r>
          <a:endParaRPr lang="es-EC" sz="1600" b="1" kern="1200" dirty="0"/>
        </a:p>
      </dsp:txBody>
      <dsp:txXfrm>
        <a:off x="2076710" y="1994263"/>
        <a:ext cx="2333059" cy="2333059"/>
      </dsp:txXfrm>
    </dsp:sp>
    <dsp:sp modelId="{20A13192-C973-4C1D-97CF-B34668C3E86D}">
      <dsp:nvSpPr>
        <dsp:cNvPr id="0" name=""/>
        <dsp:cNvSpPr/>
      </dsp:nvSpPr>
      <dsp:spPr>
        <a:xfrm rot="20700000">
          <a:off x="3544193" y="477341"/>
          <a:ext cx="1964458" cy="2100619"/>
        </a:xfrm>
        <a:prstGeom prst="gear6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+mj-lt"/>
            </a:rPr>
            <a:t>Cualitativa</a:t>
          </a:r>
          <a:endParaRPr lang="es-EC" sz="1800" b="1" kern="1200" dirty="0"/>
        </a:p>
      </dsp:txBody>
      <dsp:txXfrm>
        <a:off x="3966980" y="946145"/>
        <a:ext cx="1118883" cy="1163012"/>
      </dsp:txXfrm>
    </dsp:sp>
    <dsp:sp modelId="{5ECF7F96-EB78-4F9E-8E69-6A31D6B4EF06}">
      <dsp:nvSpPr>
        <dsp:cNvPr id="0" name=""/>
        <dsp:cNvSpPr/>
      </dsp:nvSpPr>
      <dsp:spPr>
        <a:xfrm>
          <a:off x="3530097" y="2592290"/>
          <a:ext cx="3382674" cy="3437409"/>
        </a:xfrm>
        <a:prstGeom prst="circularArrow">
          <a:avLst>
            <a:gd name="adj1" fmla="val 4687"/>
            <a:gd name="adj2" fmla="val 299029"/>
            <a:gd name="adj3" fmla="val 2545110"/>
            <a:gd name="adj4" fmla="val 15800276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A74A5-54FF-4774-96C6-FD7BAE2DCF63}">
      <dsp:nvSpPr>
        <dsp:cNvPr id="0" name=""/>
        <dsp:cNvSpPr/>
      </dsp:nvSpPr>
      <dsp:spPr>
        <a:xfrm>
          <a:off x="1663530" y="1471014"/>
          <a:ext cx="2983399" cy="298339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4415C-5259-4214-AE5E-E6DE878C9C35}">
      <dsp:nvSpPr>
        <dsp:cNvPr id="0" name=""/>
        <dsp:cNvSpPr/>
      </dsp:nvSpPr>
      <dsp:spPr>
        <a:xfrm>
          <a:off x="2854704" y="-123043"/>
          <a:ext cx="3216705" cy="321670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138A2-500D-4F42-980D-3FFC4476D554}" type="datetimeFigureOut">
              <a:rPr lang="es-ES" smtClean="0"/>
              <a:t>14/04/2015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8B571-48BD-42FF-A459-BD0DE617C9DE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5C45-06AF-4CC0-B54B-11C18E702E18}" type="datetimeFigureOut">
              <a:rPr lang="es-ES" smtClean="0"/>
              <a:pPr/>
              <a:t>14/04/2015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A46E-2DB5-4C7F-A88F-9424EBF03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5C45-06AF-4CC0-B54B-11C18E702E18}" type="datetimeFigureOut">
              <a:rPr lang="es-ES" smtClean="0"/>
              <a:pPr/>
              <a:t>14/04/2015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A46E-2DB5-4C7F-A88F-9424EBF03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5C45-06AF-4CC0-B54B-11C18E702E18}" type="datetimeFigureOut">
              <a:rPr lang="es-ES" smtClean="0"/>
              <a:pPr/>
              <a:t>14/04/2015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A46E-2DB5-4C7F-A88F-9424EBF03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eño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3 Imagen" descr="logo_CryoMed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1143000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_trad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5C45-06AF-4CC0-B54B-11C18E702E18}" type="datetimeFigureOut">
              <a:rPr lang="es-ES" smtClean="0"/>
              <a:pPr/>
              <a:t>14/04/2015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A46E-2DB5-4C7F-A88F-9424EBF03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5C45-06AF-4CC0-B54B-11C18E702E18}" type="datetimeFigureOut">
              <a:rPr lang="es-ES" smtClean="0"/>
              <a:pPr/>
              <a:t>14/04/2015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A46E-2DB5-4C7F-A88F-9424EBF03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5C45-06AF-4CC0-B54B-11C18E702E18}" type="datetimeFigureOut">
              <a:rPr lang="es-ES" smtClean="0"/>
              <a:pPr/>
              <a:t>14/04/2015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A46E-2DB5-4C7F-A88F-9424EBF03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5C45-06AF-4CC0-B54B-11C18E702E18}" type="datetimeFigureOut">
              <a:rPr lang="es-ES" smtClean="0"/>
              <a:pPr/>
              <a:t>14/04/2015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A46E-2DB5-4C7F-A88F-9424EBF03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5C45-06AF-4CC0-B54B-11C18E702E18}" type="datetimeFigureOut">
              <a:rPr lang="es-ES" smtClean="0"/>
              <a:pPr/>
              <a:t>14/04/2015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A46E-2DB5-4C7F-A88F-9424EBF03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5C45-06AF-4CC0-B54B-11C18E702E18}" type="datetimeFigureOut">
              <a:rPr lang="es-ES" smtClean="0"/>
              <a:pPr/>
              <a:t>14/04/2015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A46E-2DB5-4C7F-A88F-9424EBF03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5C45-06AF-4CC0-B54B-11C18E702E18}" type="datetimeFigureOut">
              <a:rPr lang="es-ES" smtClean="0"/>
              <a:pPr/>
              <a:t>14/04/2015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A46E-2DB5-4C7F-A88F-9424EBF03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5C45-06AF-4CC0-B54B-11C18E702E18}" type="datetimeFigureOut">
              <a:rPr lang="es-ES" smtClean="0"/>
              <a:pPr/>
              <a:t>14/04/2015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208A46E-2DB5-4C7F-A88F-9424EBF03B6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235C45-06AF-4CC0-B54B-11C18E702E18}" type="datetimeFigureOut">
              <a:rPr lang="es-ES" smtClean="0"/>
              <a:pPr/>
              <a:t>14/04/2015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08A46E-2DB5-4C7F-A88F-9424EBF03B6D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3 Imagen" descr="logo_CryoM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56992"/>
            <a:ext cx="3786758" cy="160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1115616" y="1051002"/>
            <a:ext cx="6980312" cy="20179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32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32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uLnTx/>
                <a:uFillTx/>
                <a:latin typeface="+mj-lt"/>
                <a:ea typeface="+mj-ea"/>
                <a:cs typeface="+mj-cs"/>
              </a:rPr>
              <a:t>PLAN DE MARKETING PARA POSICIONAR NUEVOS SERVICIOS A LOS CLIENTES ACTUALES Y POTENCIALES DE QUITO Y GUAYAQUIL DE LA EMPRESA CRYOMED</a:t>
            </a:r>
            <a:br>
              <a:rPr kumimoji="0" lang="es-ES" sz="32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32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547664" y="5157192"/>
            <a:ext cx="6408712" cy="648072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_tradnl" sz="32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n-ea"/>
                <a:cs typeface="+mn-cs"/>
              </a:rPr>
              <a:t>ESCUELA POLITÉCNICA DEL EJÉRCITO</a:t>
            </a:r>
            <a:endParaRPr kumimoji="0" lang="es-ES" sz="3200" b="1" i="0" u="none" strike="noStrike" kern="120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857224" y="1844824"/>
          <a:ext cx="7215238" cy="4535629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641949"/>
                <a:gridCol w="2573289"/>
              </a:tblGrid>
              <a:tr h="291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+mj-lt"/>
                        </a:rPr>
                        <a:t>Población </a:t>
                      </a:r>
                      <a:r>
                        <a:rPr lang="es-ES" sz="1800" dirty="0" smtClean="0">
                          <a:latin typeface="+mj-lt"/>
                        </a:rPr>
                        <a:t>Ecuatoriana INEC</a:t>
                      </a:r>
                      <a:endParaRPr lang="es-ES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+mj-lt"/>
                        </a:rPr>
                        <a:t>14,483,499</a:t>
                      </a:r>
                      <a:endParaRPr lang="es-ES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75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+mj-lt"/>
                        </a:rPr>
                        <a:t>Población Quito</a:t>
                      </a:r>
                      <a:endParaRPr lang="es-ES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+mj-lt"/>
                        </a:rPr>
                        <a:t>1,619,146</a:t>
                      </a:r>
                      <a:endParaRPr lang="es-ES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94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+mj-lt"/>
                        </a:rPr>
                        <a:t>Población Guayaquil</a:t>
                      </a:r>
                      <a:endParaRPr lang="es-ES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+mj-lt"/>
                        </a:rPr>
                        <a:t>2,291,158</a:t>
                      </a:r>
                      <a:endParaRPr lang="es-ES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57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+mj-lt"/>
                        </a:rPr>
                        <a:t>Porcentaje de Mujeres en Ecuador</a:t>
                      </a:r>
                      <a:endParaRPr lang="es-ES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+mj-lt"/>
                        </a:rPr>
                        <a:t>50.4 %</a:t>
                      </a:r>
                      <a:endParaRPr lang="es-ES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77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+mj-lt"/>
                        </a:rPr>
                        <a:t>Población de mujeres en Quito</a:t>
                      </a:r>
                      <a:endParaRPr lang="es-ES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+mj-lt"/>
                        </a:rPr>
                        <a:t>816,050</a:t>
                      </a:r>
                      <a:endParaRPr lang="es-ES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57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+mj-lt"/>
                        </a:rPr>
                        <a:t>Población de mujeres en Guayaquil</a:t>
                      </a:r>
                      <a:endParaRPr lang="es-ES" sz="18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+mj-lt"/>
                        </a:rPr>
                        <a:t>1,154,744</a:t>
                      </a:r>
                      <a:endParaRPr lang="es-ES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1340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+mj-lt"/>
                        </a:rPr>
                        <a:t>Tasa de natalidad 15.4/1000</a:t>
                      </a:r>
                      <a:endParaRPr lang="es-ES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37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+mj-lt"/>
                        </a:rPr>
                        <a:t>Población de mujeres embarazadas en Quito</a:t>
                      </a:r>
                      <a:endParaRPr lang="es-ES" sz="18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+mj-lt"/>
                        </a:rPr>
                        <a:t>12,567</a:t>
                      </a:r>
                      <a:endParaRPr lang="es-ES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80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+mj-lt"/>
                        </a:rPr>
                        <a:t>Población de mujeres embarazadas en Guayaquil</a:t>
                      </a:r>
                      <a:endParaRPr lang="es-ES" sz="18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+mj-lt"/>
                        </a:rPr>
                        <a:t>17,783</a:t>
                      </a:r>
                      <a:endParaRPr lang="es-ES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40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+mj-lt"/>
                        </a:rPr>
                        <a:t>Nivel socio económico entre medio y alto</a:t>
                      </a:r>
                      <a:endParaRPr lang="es-ES" sz="18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+mj-lt"/>
                        </a:rPr>
                        <a:t>7%</a:t>
                      </a:r>
                      <a:endParaRPr lang="es-ES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07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+mj-lt"/>
                        </a:rPr>
                        <a:t>Mujeres embarazadas en Quito de Nivel socioeconómico entre medio y alto</a:t>
                      </a:r>
                      <a:endParaRPr lang="es-ES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+mj-lt"/>
                        </a:rPr>
                        <a:t>880</a:t>
                      </a:r>
                      <a:endParaRPr lang="es-ES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176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+mj-lt"/>
                        </a:rPr>
                        <a:t>Mujeres embarazadas en Guayaquil de  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+mj-lt"/>
                        </a:rPr>
                        <a:t>Nivel socioeconómico entre medio y alto</a:t>
                      </a:r>
                      <a:endParaRPr lang="es-ES" sz="18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+mj-lt"/>
                        </a:rPr>
                        <a:t>1245</a:t>
                      </a:r>
                      <a:endParaRPr lang="es-ES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3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+mj-lt"/>
                        </a:rPr>
                        <a:t>UNIVERSO DEL ESTUDIO</a:t>
                      </a:r>
                      <a:endParaRPr lang="es-ES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+mj-lt"/>
                        </a:rPr>
                        <a:t>2125</a:t>
                      </a:r>
                      <a:endParaRPr lang="es-ES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2555776" y="908720"/>
            <a:ext cx="3744416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UNIVERSO</a:t>
            </a:r>
            <a:endParaRPr lang="es-EC" sz="36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MERCADO POTENCIAL EN QUITO Y GUAYAQUIL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algn="ctr">
              <a:buNone/>
            </a:pPr>
            <a:r>
              <a:rPr lang="es-ES" b="1" dirty="0" smtClean="0"/>
              <a:t>	NIVELES SOCIOECONÓMICOS (Consultor Apoyo)</a:t>
            </a:r>
            <a:endParaRPr lang="es-ES" b="1" dirty="0"/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r>
              <a:rPr lang="es-ES" dirty="0" smtClean="0"/>
              <a:t>MEDIO TIPICO: 30</a:t>
            </a:r>
            <a:r>
              <a:rPr lang="es-ES" dirty="0"/>
              <a:t>%</a:t>
            </a:r>
          </a:p>
          <a:p>
            <a:pPr algn="ctr">
              <a:buNone/>
            </a:pPr>
            <a:r>
              <a:rPr lang="es-ES" dirty="0"/>
              <a:t>MEDIO </a:t>
            </a:r>
            <a:r>
              <a:rPr lang="es-ES" dirty="0" smtClean="0"/>
              <a:t>ALTO: 6,5</a:t>
            </a:r>
            <a:r>
              <a:rPr lang="es-ES" dirty="0"/>
              <a:t>%</a:t>
            </a:r>
          </a:p>
          <a:p>
            <a:pPr algn="ctr">
              <a:buNone/>
            </a:pPr>
            <a:r>
              <a:rPr lang="es-ES" dirty="0" smtClean="0"/>
              <a:t>ALTO:  0,5</a:t>
            </a:r>
            <a:r>
              <a:rPr lang="es-ES" dirty="0"/>
              <a:t>%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PARTICIPACIÓN RELATIVA DE MERCADO</a:t>
            </a:r>
            <a:endParaRPr lang="es-ES" b="1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RESULTADOS DE LA ENCUESTA</a:t>
            </a:r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72816"/>
            <a:ext cx="6408712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85918" y="1428736"/>
            <a:ext cx="5600000" cy="420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RESULTADOS DE LA ENCUESTA</a:t>
            </a:r>
            <a:endParaRPr lang="es-ES" b="1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33904" y="1944167"/>
            <a:ext cx="4876191" cy="43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ENTREVISTAS A PROFUNDIDAD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525963"/>
          </a:xfrm>
        </p:spPr>
        <p:txBody>
          <a:bodyPr>
            <a:normAutofit/>
          </a:bodyPr>
          <a:lstStyle/>
          <a:p>
            <a:r>
              <a:rPr lang="es-MX" dirty="0" smtClean="0"/>
              <a:t>Clientes actuales, mujeres embarazadas en etapa de gestación.</a:t>
            </a:r>
          </a:p>
          <a:p>
            <a:r>
              <a:rPr lang="es-MX" dirty="0" smtClean="0"/>
              <a:t>El beneficio no es el factor clave de decisión.</a:t>
            </a:r>
          </a:p>
          <a:p>
            <a:r>
              <a:rPr lang="es-MX" dirty="0" smtClean="0"/>
              <a:t>Recuerdan muy bien que recibieron un regalo o beneficio.</a:t>
            </a:r>
          </a:p>
          <a:p>
            <a:r>
              <a:rPr lang="es-MX" dirty="0" smtClean="0"/>
              <a:t>Sugieren mayor difusión de los beneficios de las células madre. </a:t>
            </a:r>
          </a:p>
          <a:p>
            <a:r>
              <a:rPr lang="es-MX" dirty="0" smtClean="0"/>
              <a:t>Factores decisivos: seguridad, certificaciones, higiene, accesibilidad.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PEST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Factor Político </a:t>
            </a:r>
          </a:p>
          <a:p>
            <a:r>
              <a:rPr lang="es-MX" dirty="0" smtClean="0"/>
              <a:t>Factor Económico</a:t>
            </a:r>
          </a:p>
          <a:p>
            <a:r>
              <a:rPr lang="es-MX" dirty="0" smtClean="0"/>
              <a:t>Factor Social</a:t>
            </a:r>
          </a:p>
          <a:p>
            <a:r>
              <a:rPr lang="es-MX" dirty="0" smtClean="0"/>
              <a:t>Factor Tecnológico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Modelo </a:t>
            </a:r>
            <a:r>
              <a:rPr lang="es-MX" dirty="0" err="1" smtClean="0"/>
              <a:t>Porter</a:t>
            </a:r>
            <a:endParaRPr lang="es-ES" dirty="0"/>
          </a:p>
        </p:txBody>
      </p:sp>
      <p:pic>
        <p:nvPicPr>
          <p:cNvPr id="4" name="3 Marcador de contenido" descr="http://www.re-ingenia.com/blog/wp-content/uploads/2010/11/800px-Modelo_Porter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60450" y="1935163"/>
            <a:ext cx="702309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1259632" y="908720"/>
            <a:ext cx="6768752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36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¿Qué son las células madre?</a:t>
            </a:r>
            <a:endParaRPr lang="es-EC" sz="36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7" name="3 Marcador de contenido"/>
          <p:cNvGraphicFramePr>
            <a:graphicFrameLocks/>
          </p:cNvGraphicFramePr>
          <p:nvPr/>
        </p:nvGraphicFramePr>
        <p:xfrm>
          <a:off x="457200" y="1844824"/>
          <a:ext cx="82296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1214422"/>
            <a:ext cx="9072626" cy="523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ESTRATEGIAS DE MARKETING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Estrategia Competitiva:  importante, distintiva, comunicable, preferente, asequible, rentable.</a:t>
            </a:r>
          </a:p>
          <a:p>
            <a:r>
              <a:rPr lang="es-MX" dirty="0" smtClean="0"/>
              <a:t>Estrategia de </a:t>
            </a:r>
            <a:r>
              <a:rPr lang="es-MX" dirty="0" err="1" smtClean="0"/>
              <a:t>Merchandising</a:t>
            </a:r>
            <a:r>
              <a:rPr lang="es-MX" dirty="0" smtClean="0"/>
              <a:t>: Diferenciación de la Marca</a:t>
            </a:r>
          </a:p>
          <a:p>
            <a:r>
              <a:rPr lang="es-MX" dirty="0" smtClean="0"/>
              <a:t>CRM: Mantener clientes actuales y atraer a nuevos potenciales</a:t>
            </a:r>
          </a:p>
          <a:p>
            <a:r>
              <a:rPr lang="es-MX" dirty="0" smtClean="0"/>
              <a:t>Estrategia de Servicio al cliente: cliente satisfecho</a:t>
            </a:r>
          </a:p>
          <a:p>
            <a:r>
              <a:rPr lang="es-MX" dirty="0" smtClean="0"/>
              <a:t>Estrategia en la Fuerza de Ventas: mayor número de cierres, incremento de ventas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Segmentación Geográfica</a:t>
            </a:r>
            <a:endParaRPr lang="es-EC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El segmento elegido son madres en estado de gestación de la ciudad de Quito y Guayaquil de la zona urbana. </a:t>
            </a:r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Segmentación Demográfica</a:t>
            </a:r>
            <a:endParaRPr lang="es-EC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Edad</a:t>
            </a:r>
          </a:p>
          <a:p>
            <a:r>
              <a:rPr lang="es-EC" dirty="0" smtClean="0"/>
              <a:t>Género</a:t>
            </a:r>
          </a:p>
          <a:p>
            <a:r>
              <a:rPr lang="es-EC" dirty="0" smtClean="0"/>
              <a:t>Ingresos</a:t>
            </a:r>
          </a:p>
          <a:p>
            <a:r>
              <a:rPr lang="es-EC" dirty="0" smtClean="0"/>
              <a:t>Tamaño de la familia</a:t>
            </a:r>
          </a:p>
          <a:p>
            <a:r>
              <a:rPr lang="es-EC" dirty="0" smtClean="0"/>
              <a:t>Nacionalidad</a:t>
            </a:r>
            <a:endParaRPr lang="es-EC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 segmento elegido son madres en estado de gestación de la ciudad de Quito y Guayaquil de la zona urbana. </a:t>
            </a: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Segmentación Socio-Cultural</a:t>
            </a:r>
            <a:endParaRPr lang="es-EC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Estilo de vida</a:t>
            </a:r>
          </a:p>
          <a:p>
            <a:r>
              <a:rPr lang="es-EC" dirty="0" smtClean="0"/>
              <a:t>Beneficios Buscados</a:t>
            </a:r>
          </a:p>
          <a:p>
            <a:endParaRPr lang="es-EC" dirty="0" smtClean="0"/>
          </a:p>
          <a:p>
            <a:r>
              <a:rPr lang="es-EC" dirty="0" smtClean="0"/>
              <a:t>Segmentación </a:t>
            </a:r>
            <a:r>
              <a:rPr lang="es-EC" dirty="0" err="1" smtClean="0"/>
              <a:t>Comportamental</a:t>
            </a:r>
            <a:endParaRPr lang="es-EC" dirty="0" smtClean="0"/>
          </a:p>
          <a:p>
            <a:r>
              <a:rPr lang="es-EC" dirty="0" smtClean="0"/>
              <a:t>Ocasión de Compra</a:t>
            </a:r>
          </a:p>
          <a:p>
            <a:r>
              <a:rPr lang="es-EC" dirty="0" smtClean="0"/>
              <a:t>Estatus del cliente</a:t>
            </a:r>
          </a:p>
          <a:p>
            <a:r>
              <a:rPr lang="es-EC" dirty="0" smtClean="0"/>
              <a:t>Actitud frente al producto o servicio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err="1" smtClean="0"/>
              <a:t>Pefiles</a:t>
            </a:r>
            <a:r>
              <a:rPr lang="es-EC" dirty="0" smtClean="0"/>
              <a:t> de Segmentación</a:t>
            </a:r>
            <a:endParaRPr lang="es-EC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Nivel Económico Medio-Alto</a:t>
            </a:r>
          </a:p>
          <a:p>
            <a:pPr>
              <a:buNone/>
            </a:pPr>
            <a:endParaRPr lang="es-EC" dirty="0" smtClean="0"/>
          </a:p>
          <a:p>
            <a:r>
              <a:rPr lang="es-EC" dirty="0" smtClean="0"/>
              <a:t>Nivel Económico Alto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/>
          <a:lstStyle/>
          <a:p>
            <a:r>
              <a:rPr lang="es-MX" dirty="0" smtClean="0"/>
              <a:t>SLOGAN</a:t>
            </a:r>
            <a:endParaRPr lang="es-ES" dirty="0"/>
          </a:p>
        </p:txBody>
      </p:sp>
      <p:pic>
        <p:nvPicPr>
          <p:cNvPr id="4" name="3 Marcador de contenido" descr="C:\Documents and Settings\Administrador\Escritorio\logo blanc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885828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Terpias Potenciales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23728" y="2277963"/>
            <a:ext cx="50101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1115616" y="908720"/>
            <a:ext cx="6768752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Enfermedades tratables con Células Madre</a:t>
            </a:r>
            <a:endParaRPr lang="es-EC" sz="36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2123728" y="1052736"/>
          <a:ext cx="633670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251520" y="2996952"/>
            <a:ext cx="1656184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accent1"/>
                </a:solidFill>
                <a:latin typeface="+mj-lt"/>
              </a:rPr>
              <a:t>LA EMPRESA CRYOMED</a:t>
            </a:r>
            <a:endParaRPr lang="es-EC" sz="2400" b="1" dirty="0"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251520" y="1124744"/>
          <a:ext cx="864096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802627" y="764704"/>
            <a:ext cx="32095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GARANTÍAS</a:t>
            </a:r>
            <a:endParaRPr lang="es-EC" sz="4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11560" y="1988840"/>
            <a:ext cx="8136904" cy="36507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s-MX" sz="3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Certificaciones internacionales.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s-MX" sz="3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Respaldo de </a:t>
            </a:r>
            <a:r>
              <a:rPr lang="es-MX" sz="3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CryoCell</a:t>
            </a:r>
            <a:r>
              <a:rPr lang="es-MX" sz="3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Estados Unidos y México.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s-MX" sz="3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Laboratorio exclusivo en los Estados Unidos.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s-MX" sz="3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60 trasplantes exitosos.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s-MX" sz="3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Más de 240.000 muestras a nivel mundial.</a:t>
            </a:r>
            <a:endParaRPr lang="es-EC" sz="3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Problemática actual</a:t>
            </a:r>
            <a:endParaRPr lang="es-EC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La empresa quiere generar un mayor volumen de ventas implementando nuevos servicios adicionales a sus clientes actuales y potenciales.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323528" y="2492896"/>
            <a:ext cx="8496944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2" algn="just" fontAlgn="base">
              <a:spcBef>
                <a:spcPct val="0"/>
              </a:spcBef>
              <a:spcAft>
                <a:spcPct val="0"/>
              </a:spcAft>
            </a:pPr>
            <a:r>
              <a:rPr lang="es-ES_tradnl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lang="es-ES_tradnl" b="1" dirty="0" smtClean="0" bmk="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bjetivo General</a:t>
            </a:r>
            <a:endParaRPr lang="es-EC" dirty="0" smtClean="0" bmk="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 smtClean="0" bmk="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Realizar un estudio de mercado que permita conocer los beneficios adicionales o valor agregado que desearían  recibir los clientes actuales y potenciales de Cryomed cuando adquieren el servicio de criopreservación de células madre. </a:t>
            </a:r>
            <a:endParaRPr lang="es-EC" dirty="0" smtClean="0" bmk="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23528" y="4293096"/>
            <a:ext cx="8496944" cy="180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b="1" dirty="0" smtClean="0" bmk="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Objetivos Espec</a:t>
            </a:r>
            <a:r>
              <a:rPr lang="es-ES_tradnl" b="1" dirty="0" smtClean="0" bmk="">
                <a:solidFill>
                  <a:schemeClr val="tx2">
                    <a:lumMod val="50000"/>
                  </a:schemeClr>
                </a:solidFill>
                <a:latin typeface="Cambria"/>
                <a:ea typeface="Times New Roman" pitchFamily="18" charset="0"/>
                <a:cs typeface="Arial" pitchFamily="34" charset="0"/>
              </a:rPr>
              <a:t>í</a:t>
            </a:r>
            <a:r>
              <a:rPr lang="es-ES_tradnl" b="1" dirty="0" smtClean="0" bmk="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ficos</a:t>
            </a:r>
            <a:endParaRPr lang="es-EC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_tradnl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Identificar las necesidades prioritarias de los clientes al momento de elegir un laboratorio de células madre. </a:t>
            </a:r>
            <a:endParaRPr lang="es-EC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_tradnl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Conocer e identificar los principales factores que motivan a la toma de decisiones de los clientes.</a:t>
            </a:r>
            <a:endParaRPr lang="es-ES_tradnl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1187624" y="980728"/>
            <a:ext cx="6768752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OBJETIVOS DE LA INVESTIGACIÓN</a:t>
            </a:r>
            <a:endParaRPr lang="es-EC" sz="36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/>
        </p:nvGraphicFramePr>
        <p:xfrm>
          <a:off x="1835696" y="620688"/>
          <a:ext cx="835292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 redondeado"/>
          <p:cNvSpPr/>
          <p:nvPr/>
        </p:nvSpPr>
        <p:spPr>
          <a:xfrm>
            <a:off x="395536" y="1052736"/>
            <a:ext cx="3816424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MX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TIPO DE INVESTIGACIÓN</a:t>
            </a:r>
            <a:endParaRPr lang="es-EC" sz="36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107504" y="4941168"/>
            <a:ext cx="4608512" cy="1800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s-MX" sz="2800" b="1" dirty="0" smtClean="0">
                <a:latin typeface="+mj-lt"/>
              </a:rPr>
              <a:t>TÉCNICAS DE </a:t>
            </a:r>
          </a:p>
          <a:p>
            <a:pPr algn="ctr">
              <a:buNone/>
            </a:pPr>
            <a:r>
              <a:rPr lang="es-MX" sz="2800" b="1" dirty="0" smtClean="0">
                <a:latin typeface="+mj-lt"/>
              </a:rPr>
              <a:t>INVESTIGACIÓN</a:t>
            </a:r>
          </a:p>
          <a:p>
            <a:r>
              <a:rPr lang="es-MX" sz="2800" dirty="0" smtClean="0">
                <a:latin typeface="+mj-lt"/>
              </a:rPr>
              <a:t>80 encuestas</a:t>
            </a:r>
          </a:p>
          <a:p>
            <a:r>
              <a:rPr lang="es-MX" sz="2800" dirty="0" smtClean="0">
                <a:latin typeface="+mj-lt"/>
              </a:rPr>
              <a:t>4 Entrevistas a profundidad</a:t>
            </a:r>
            <a:endParaRPr lang="es-E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1110</TotalTime>
  <Words>659</Words>
  <Application>Microsoft Office PowerPoint</Application>
  <PresentationFormat>Presentación en pantalla (4:3)</PresentationFormat>
  <Paragraphs>120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Flujo</vt:lpstr>
      <vt:lpstr>Diapositiva 1</vt:lpstr>
      <vt:lpstr>Diapositiva 2</vt:lpstr>
      <vt:lpstr>Diapositiva 3</vt:lpstr>
      <vt:lpstr>Diapositiva 4</vt:lpstr>
      <vt:lpstr>Diapositiva 5</vt:lpstr>
      <vt:lpstr>Diapositiva 6</vt:lpstr>
      <vt:lpstr>Problemática actual</vt:lpstr>
      <vt:lpstr>Diapositiva 8</vt:lpstr>
      <vt:lpstr>Diapositiva 9</vt:lpstr>
      <vt:lpstr>Diapositiva 10</vt:lpstr>
      <vt:lpstr>MERCADO POTENCIAL EN QUITO Y GUAYAQUIL</vt:lpstr>
      <vt:lpstr>PARTICIPACIÓN RELATIVA DE MERCADO</vt:lpstr>
      <vt:lpstr>RESULTADOS DE LA ENCUESTA</vt:lpstr>
      <vt:lpstr>Diapositiva 14</vt:lpstr>
      <vt:lpstr>Diapositiva 15</vt:lpstr>
      <vt:lpstr>RESULTADOS DE LA ENCUESTA</vt:lpstr>
      <vt:lpstr>ENTREVISTAS A PROFUNDIDAD</vt:lpstr>
      <vt:lpstr>ANÁLISIS PEST</vt:lpstr>
      <vt:lpstr>Modelo Porter</vt:lpstr>
      <vt:lpstr>Diapositiva 20</vt:lpstr>
      <vt:lpstr>ESTRATEGIAS DE MARKETING</vt:lpstr>
      <vt:lpstr>Segmentación Geográfica</vt:lpstr>
      <vt:lpstr>Segmentación Demográfica</vt:lpstr>
      <vt:lpstr>Segmentación Socio-Cultural</vt:lpstr>
      <vt:lpstr>Pefiles de Segmentación</vt:lpstr>
      <vt:lpstr>SLOGAN</vt:lpstr>
    </vt:vector>
  </TitlesOfParts>
  <Company>CRYOMED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Administrador</dc:creator>
  <cp:lastModifiedBy>Wilson</cp:lastModifiedBy>
  <cp:revision>107</cp:revision>
  <dcterms:created xsi:type="dcterms:W3CDTF">2012-06-13T22:22:37Z</dcterms:created>
  <dcterms:modified xsi:type="dcterms:W3CDTF">2015-04-14T18:31:55Z</dcterms:modified>
</cp:coreProperties>
</file>