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3" r:id="rId6"/>
    <p:sldId id="288" r:id="rId7"/>
    <p:sldId id="264" r:id="rId8"/>
    <p:sldId id="265" r:id="rId9"/>
    <p:sldId id="276" r:id="rId10"/>
    <p:sldId id="266" r:id="rId11"/>
    <p:sldId id="280" r:id="rId12"/>
    <p:sldId id="269" r:id="rId13"/>
    <p:sldId id="267" r:id="rId14"/>
    <p:sldId id="268" r:id="rId15"/>
    <p:sldId id="277" r:id="rId16"/>
    <p:sldId id="278" r:id="rId17"/>
    <p:sldId id="279" r:id="rId18"/>
    <p:sldId id="261" r:id="rId19"/>
    <p:sldId id="281" r:id="rId20"/>
    <p:sldId id="282" r:id="rId21"/>
    <p:sldId id="283" r:id="rId22"/>
    <p:sldId id="284" r:id="rId23"/>
    <p:sldId id="286" r:id="rId24"/>
    <p:sldId id="287" r:id="rId25"/>
    <p:sldId id="285" r:id="rId2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CCFFCC"/>
    <a:srgbClr val="FFCCFF"/>
    <a:srgbClr val="99FFCC"/>
    <a:srgbClr val="C6C6C5"/>
    <a:srgbClr val="CC3300"/>
    <a:srgbClr val="FFFFCC"/>
    <a:srgbClr val="D0D0D0"/>
    <a:srgbClr val="CCE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0" autoAdjust="0"/>
    <p:restoredTop sz="94660"/>
  </p:normalViewPr>
  <p:slideViewPr>
    <p:cSldViewPr snapToGrid="0">
      <p:cViewPr varScale="1">
        <p:scale>
          <a:sx n="52" d="100"/>
          <a:sy n="52" d="100"/>
        </p:scale>
        <p:origin x="9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a%20Villegas%20B&#225;ez\Documents\Maestr&#237;a\9.%20Prospectiva%20aplicada%20a%20Proyectos\Matriz%20b&#225;sica%20de%20actores2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yjc\Desktop\TESIS%20LUISANA%20ESPE\c&#225;lculos%20planta%20beneficio%20(Recuperado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yjc\Desktop\TESIS%20LUISANA%20ESPE\c&#225;lculos%20planta%20beneficio%20(Recuperado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yjc\Desktop\TESIS%20LUISANA%20ESPE\c&#225;lculos%20planta%20beneficio%20(Recuperado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yjc\Desktop\TESIS%20LUISANA%20ESPE\c&#225;lculos%20planta%20beneficio%20(Recuperado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yjc\Desktop\TESIS%20LUISANA%20ESPE\c&#225;lculos%20planta%20beneficio%20(Recuperado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yjc\Desktop\TESIS%20LUISANA%20ESPE\c&#225;lculos%20planta%20beneficio%20(Recuperado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yjc\Desktop\TESIS%20LUISANA%20ESPE\c&#225;lculos%20planta%20beneficio%20(Recuperado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kyjc\Desktop\TESIS%20LUISANA%20ESPE\c&#225;lculos%20planta%20beneficio%20(Recuperado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s-EC" sz="1200"/>
              <a:t>Gráfica de Motricidad y Dependencia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matriz!$Q$146:$Q$154</c:f>
              <c:numCache>
                <c:formatCode>0%</c:formatCode>
                <c:ptCount val="9"/>
                <c:pt idx="0">
                  <c:v>0.14306542733045274</c:v>
                </c:pt>
                <c:pt idx="1">
                  <c:v>0.12122266756763617</c:v>
                </c:pt>
                <c:pt idx="2">
                  <c:v>0.13320672518211321</c:v>
                </c:pt>
                <c:pt idx="3">
                  <c:v>4.7001849301818097E-2</c:v>
                </c:pt>
                <c:pt idx="4">
                  <c:v>8.9376896778884149E-2</c:v>
                </c:pt>
                <c:pt idx="5">
                  <c:v>0.11080904408031786</c:v>
                </c:pt>
                <c:pt idx="6">
                  <c:v>0.12508155274766916</c:v>
                </c:pt>
                <c:pt idx="7">
                  <c:v>0.1200472695797242</c:v>
                </c:pt>
                <c:pt idx="8">
                  <c:v>0.11018856743138482</c:v>
                </c:pt>
              </c:numCache>
            </c:numRef>
          </c:xVal>
          <c:yVal>
            <c:numRef>
              <c:f>matriz!$R$146:$R$154</c:f>
              <c:numCache>
                <c:formatCode>0%</c:formatCode>
                <c:ptCount val="9"/>
                <c:pt idx="0">
                  <c:v>7.0000000000000021E-2</c:v>
                </c:pt>
                <c:pt idx="1">
                  <c:v>0.11</c:v>
                </c:pt>
                <c:pt idx="2">
                  <c:v>0.11</c:v>
                </c:pt>
                <c:pt idx="3">
                  <c:v>7.0000000000000021E-2</c:v>
                </c:pt>
                <c:pt idx="4">
                  <c:v>0.11</c:v>
                </c:pt>
                <c:pt idx="5">
                  <c:v>0.11</c:v>
                </c:pt>
                <c:pt idx="6">
                  <c:v>0.12000000000000002</c:v>
                </c:pt>
                <c:pt idx="7">
                  <c:v>0.16</c:v>
                </c:pt>
                <c:pt idx="8">
                  <c:v>0.13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013160"/>
        <c:axId val="223018648"/>
      </c:scatterChart>
      <c:valAx>
        <c:axId val="223013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Dependencia de variables</a:t>
                </a:r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crossAx val="223018648"/>
        <c:crosses val="autoZero"/>
        <c:crossBetween val="midCat"/>
      </c:valAx>
      <c:valAx>
        <c:axId val="2230186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Motricidad</a:t>
                </a:r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crossAx val="2230131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Socio - Económico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Social</c:v>
                </c:pt>
              </c:strCache>
            </c:strRef>
          </c:tx>
          <c:spPr>
            <a:solidFill>
              <a:schemeClr val="accent6">
                <a:shade val="7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Subcomponentes afectados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Económico</c:v>
                </c:pt>
              </c:strCache>
            </c:strRef>
          </c:tx>
          <c:spPr>
            <a:solidFill>
              <a:schemeClr val="accent6">
                <a:tint val="77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Subcomponentes afectados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96239264"/>
        <c:axId val="296235736"/>
      </c:barChart>
      <c:catAx>
        <c:axId val="29623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6235736"/>
        <c:crosses val="autoZero"/>
        <c:auto val="1"/>
        <c:lblAlgn val="ctr"/>
        <c:lblOffset val="100"/>
        <c:noMultiLvlLbl val="0"/>
      </c:catAx>
      <c:valAx>
        <c:axId val="29623573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623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Biológico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Flora</c:v>
                </c:pt>
              </c:strCache>
            </c:strRef>
          </c:tx>
          <c:spPr>
            <a:solidFill>
              <a:schemeClr val="accent3">
                <a:shade val="76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Subcomponentes afectados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Fauna</c:v>
                </c:pt>
              </c:strCache>
            </c:strRef>
          </c:tx>
          <c:spPr>
            <a:solidFill>
              <a:schemeClr val="accent3">
                <a:tint val="77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Subcomponentes afectados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96244360"/>
        <c:axId val="296236128"/>
      </c:barChart>
      <c:catAx>
        <c:axId val="29624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6236128"/>
        <c:crosses val="autoZero"/>
        <c:auto val="1"/>
        <c:lblAlgn val="ctr"/>
        <c:lblOffset val="100"/>
        <c:noMultiLvlLbl val="0"/>
      </c:catAx>
      <c:valAx>
        <c:axId val="2962361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6244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Físico - Químico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Aire</c:v>
                </c:pt>
              </c:strCache>
            </c:strRef>
          </c:tx>
          <c:spPr>
            <a:solidFill>
              <a:schemeClr val="dk1">
                <a:tint val="885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Hoja1!$A$2:$A$5</c15:sqref>
                  </c15:fullRef>
                </c:ext>
              </c:extLst>
              <c:f>Hoja1!$A$2</c:f>
              <c:strCache>
                <c:ptCount val="1"/>
                <c:pt idx="0">
                  <c:v>Subcomponentes afectados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Hoja1!$B$2:$B$5</c15:sqref>
                  </c15:fullRef>
                </c:ext>
              </c:extLst>
              <c:f>Hoja1!$B$2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Agua</c:v>
                </c:pt>
              </c:strCache>
            </c:strRef>
          </c:tx>
          <c:spPr>
            <a:solidFill>
              <a:schemeClr val="dk1">
                <a:tint val="5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Hoja1!$A$2:$A$5</c15:sqref>
                  </c15:fullRef>
                </c:ext>
              </c:extLst>
              <c:f>Hoja1!$A$2</c:f>
              <c:strCache>
                <c:ptCount val="1"/>
                <c:pt idx="0">
                  <c:v>Subcomponentes afectados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Hoja1!$C$2:$C$5</c15:sqref>
                  </c15:fullRef>
                </c:ext>
              </c:extLst>
              <c:f>Hoja1!$C$2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Suelo</c:v>
                </c:pt>
              </c:strCache>
            </c:strRef>
          </c:tx>
          <c:spPr>
            <a:solidFill>
              <a:schemeClr val="dk1">
                <a:tint val="75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Hoja1!$A$2:$A$5</c15:sqref>
                  </c15:fullRef>
                </c:ext>
              </c:extLst>
              <c:f>Hoja1!$A$2</c:f>
              <c:strCache>
                <c:ptCount val="1"/>
                <c:pt idx="0">
                  <c:v>Subcomponentes afectados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Hoja1!$D$2:$D$5</c15:sqref>
                  </c15:fullRef>
                </c:ext>
              </c:extLst>
              <c:f>Hoja1!$D$2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96242400"/>
        <c:axId val="296236912"/>
      </c:barChart>
      <c:catAx>
        <c:axId val="29624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96236912"/>
        <c:crosses val="autoZero"/>
        <c:auto val="1"/>
        <c:lblAlgn val="ctr"/>
        <c:lblOffset val="100"/>
        <c:noMultiLvlLbl val="0"/>
      </c:catAx>
      <c:valAx>
        <c:axId val="2962369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624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Regresión lineal capacidad de procesamiento de material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9525" cap="flat" cmpd="sng" algn="ctr">
              <a:solidFill>
                <a:schemeClr val="accent1">
                  <a:alpha val="70000"/>
                </a:schemeClr>
              </a:solidFill>
              <a:prstDash val="sysDot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rnd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4.0649844846329993E-3"/>
                  <c:y val="0.3468055555555555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</c:trendlineLbl>
          </c:trendline>
          <c:xVal>
            <c:numRef>
              <c:f>Hoja1!$N$2:$N$8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xVal>
          <c:yVal>
            <c:numRef>
              <c:f>Hoja1!$O$2:$O$8</c:f>
              <c:numCache>
                <c:formatCode>0.00</c:formatCode>
                <c:ptCount val="7"/>
                <c:pt idx="0">
                  <c:v>42138.827258320125</c:v>
                </c:pt>
                <c:pt idx="1">
                  <c:v>69261.521377012774</c:v>
                </c:pt>
                <c:pt idx="2">
                  <c:v>88456.616329664699</c:v>
                </c:pt>
                <c:pt idx="3">
                  <c:v>112993.30717747519</c:v>
                </c:pt>
                <c:pt idx="4">
                  <c:v>122387.382744047</c:v>
                </c:pt>
                <c:pt idx="5">
                  <c:v>129214.57100591715</c:v>
                </c:pt>
                <c:pt idx="6" formatCode="General">
                  <c:v>135880.57100591715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3014728"/>
        <c:axId val="223016688"/>
      </c:scatterChart>
      <c:valAx>
        <c:axId val="223014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23016688"/>
        <c:crosses val="autoZero"/>
        <c:crossBetween val="midCat"/>
      </c:valAx>
      <c:valAx>
        <c:axId val="22301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23014728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200"/>
              <a:t>Regresión Lineal Capacidad de procesamiento de material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flat" cmpd="sng" algn="ctr">
              <a:noFill/>
              <a:prstDash val="sysDot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69261.52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88456.62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11299.31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122387.38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12914.57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135880.571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175041.6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rnd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exp"/>
            <c:dispRSqr val="1"/>
            <c:dispEq val="1"/>
            <c:trendlineLbl>
              <c:layout>
                <c:manualLayout>
                  <c:x val="-5.422880963408986E-3"/>
                  <c:y val="0.3773148148148148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y = 1E-92e</a:t>
                    </a:r>
                    <a:r>
                      <a:rPr lang="en-US" baseline="30000"/>
                      <a:t>0.1108x</a:t>
                    </a:r>
                    <a:r>
                      <a:rPr lang="en-US" baseline="0"/>
                      <a:t/>
                    </a:r>
                    <a:br>
                      <a:rPr lang="en-US" baseline="0"/>
                    </a:br>
                    <a:r>
                      <a:rPr lang="en-US" baseline="0"/>
                      <a:t>R² = 0.9735</a:t>
                    </a:r>
                    <a:endParaRPr lang="en-US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</c:trendlineLbl>
          </c:trendline>
          <c:xVal>
            <c:numRef>
              <c:f>Hoja1!$R$21:$R$32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xVal>
          <c:yVal>
            <c:numRef>
              <c:f>Hoja1!$S$21:$S$32</c:f>
              <c:numCache>
                <c:formatCode>0.00</c:formatCode>
                <c:ptCount val="12"/>
                <c:pt idx="0">
                  <c:v>42138.827258320125</c:v>
                </c:pt>
                <c:pt idx="1">
                  <c:v>60261.521377012774</c:v>
                </c:pt>
                <c:pt idx="2">
                  <c:v>76456.616329664699</c:v>
                </c:pt>
                <c:pt idx="3">
                  <c:v>85993.307177475188</c:v>
                </c:pt>
                <c:pt idx="4">
                  <c:v>97387.382744047005</c:v>
                </c:pt>
                <c:pt idx="5">
                  <c:v>104214.57100591715</c:v>
                </c:pt>
                <c:pt idx="6">
                  <c:v>116880.57100591715</c:v>
                </c:pt>
                <c:pt idx="11">
                  <c:v>160041.57270609401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2335200"/>
        <c:axId val="242341080"/>
      </c:scatterChart>
      <c:valAx>
        <c:axId val="242335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0000"/>
                <a:lumOff val="8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42341080"/>
        <c:crosses val="autoZero"/>
        <c:crossBetween val="midCat"/>
      </c:valAx>
      <c:valAx>
        <c:axId val="242341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42335200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7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Tendencia de crecimiento</a:t>
            </a:r>
          </a:p>
        </c:rich>
      </c:tx>
      <c:layout>
        <c:manualLayout>
          <c:xMode val="edge"/>
          <c:yMode val="edge"/>
          <c:x val="0.21196999968037944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7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serie 1</c:v>
          </c:tx>
          <c:spPr>
            <a:ln w="25400">
              <a:noFill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63500" cap="rnd" cmpd="sng" algn="ctr">
                <a:solidFill>
                  <a:schemeClr val="accent1">
                    <a:alpha val="25000"/>
                  </a:schemeClr>
                </a:solidFill>
                <a:round/>
              </a:ln>
              <a:effectLst/>
            </c:spPr>
            <c:trendlineType val="linear"/>
            <c:dispRSqr val="0"/>
            <c:dispEq val="0"/>
          </c:trendline>
          <c:xVal>
            <c:numRef>
              <c:f>Hoja1!$Q$74:$Q$85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xVal>
          <c:yVal>
            <c:numRef>
              <c:f>Hoja1!$R$74:$R$85</c:f>
              <c:numCache>
                <c:formatCode>General</c:formatCode>
                <c:ptCount val="12"/>
                <c:pt idx="0">
                  <c:v>61550</c:v>
                </c:pt>
                <c:pt idx="1">
                  <c:v>99000</c:v>
                </c:pt>
                <c:pt idx="2">
                  <c:v>128000</c:v>
                </c:pt>
                <c:pt idx="3">
                  <c:v>170000</c:v>
                </c:pt>
                <c:pt idx="4">
                  <c:v>194000</c:v>
                </c:pt>
                <c:pt idx="5">
                  <c:v>218100</c:v>
                </c:pt>
                <c:pt idx="6">
                  <c:v>256700</c:v>
                </c:pt>
                <c:pt idx="7">
                  <c:v>295000</c:v>
                </c:pt>
                <c:pt idx="8">
                  <c:v>328500</c:v>
                </c:pt>
                <c:pt idx="9">
                  <c:v>360000</c:v>
                </c:pt>
                <c:pt idx="10">
                  <c:v>390100</c:v>
                </c:pt>
                <c:pt idx="11">
                  <c:v>430000</c:v>
                </c:pt>
              </c:numCache>
            </c:numRef>
          </c:y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242337160"/>
        <c:axId val="242337944"/>
      </c:scatterChart>
      <c:valAx>
        <c:axId val="242337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Años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42337944"/>
        <c:crosses val="autoZero"/>
        <c:crossBetween val="midCat"/>
        <c:majorUnit val="1"/>
      </c:valAx>
      <c:valAx>
        <c:axId val="242337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Toneladas de material por procesar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42337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100000">
          <a:schemeClr val="lt1">
            <a:lumMod val="95000"/>
          </a:schemeClr>
        </a:gs>
        <a:gs pos="43000">
          <a:schemeClr val="lt1"/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 sz="1000">
                <a:latin typeface="Times New Roman" panose="02020603050405020304" pitchFamily="18" charset="0"/>
                <a:cs typeface="Times New Roman" panose="02020603050405020304" pitchFamily="18" charset="0"/>
              </a:rPr>
              <a:t>Regresión Lineal Capacidad de procesamiento de material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flat" cmpd="sng" algn="ctr">
              <a:noFill/>
              <a:prstDash val="sysDot"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5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rnd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2.1199511623850698E-2"/>
                  <c:y val="0.4995833333333333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s-EC"/>
                </a:p>
              </c:txPr>
            </c:trendlineLbl>
          </c:trendline>
          <c:xVal>
            <c:numRef>
              <c:f>Hoja1!$Q$91:$Q$107</c:f>
              <c:numCache>
                <c:formatCode>General</c:formatCod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</c:numCache>
            </c:numRef>
          </c:xVal>
          <c:yVal>
            <c:numRef>
              <c:f>Hoja1!$R$91:$R$107</c:f>
              <c:numCache>
                <c:formatCode>0.00</c:formatCode>
                <c:ptCount val="17"/>
                <c:pt idx="0">
                  <c:v>42138.827258320125</c:v>
                </c:pt>
                <c:pt idx="1">
                  <c:v>69261.521377012774</c:v>
                </c:pt>
                <c:pt idx="2">
                  <c:v>88456.616329664699</c:v>
                </c:pt>
                <c:pt idx="3">
                  <c:v>112993.30717747519</c:v>
                </c:pt>
                <c:pt idx="4">
                  <c:v>122387.382744047</c:v>
                </c:pt>
                <c:pt idx="5">
                  <c:v>129214.57100591715</c:v>
                </c:pt>
                <c:pt idx="6">
                  <c:v>135880.57100591715</c:v>
                </c:pt>
                <c:pt idx="7">
                  <c:v>148020.10999999999</c:v>
                </c:pt>
                <c:pt idx="8">
                  <c:v>155010.04999999999</c:v>
                </c:pt>
                <c:pt idx="9">
                  <c:v>161059.26</c:v>
                </c:pt>
                <c:pt idx="10">
                  <c:v>170921.23</c:v>
                </c:pt>
                <c:pt idx="11">
                  <c:v>175041.57270609401</c:v>
                </c:pt>
                <c:pt idx="16">
                  <c:v>219585.36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2335984"/>
        <c:axId val="242342648"/>
      </c:scatterChart>
      <c:valAx>
        <c:axId val="242335984"/>
        <c:scaling>
          <c:orientation val="minMax"/>
          <c:max val="2024"/>
          <c:min val="2008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Años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0000"/>
                <a:lumOff val="8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42342648"/>
        <c:crosses val="autoZero"/>
        <c:crossBetween val="midCat"/>
        <c:majorUnit val="1"/>
      </c:valAx>
      <c:valAx>
        <c:axId val="242342648"/>
        <c:scaling>
          <c:orientation val="minMax"/>
          <c:max val="250000"/>
          <c:min val="500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Oferta Histórica del servicio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42335984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70" baseline="0">
                <a:solidFill>
                  <a:schemeClr val="dk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/>
              <a:t>Regresión Lineal capacidad de procesamiento de material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70" baseline="0">
              <a:solidFill>
                <a:schemeClr val="dk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>
              <a:noFill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63500" cap="rnd" cmpd="sng" algn="ctr">
                <a:solidFill>
                  <a:schemeClr val="bg1">
                    <a:lumMod val="85000"/>
                  </a:schemeClr>
                </a:solidFill>
                <a:round/>
              </a:ln>
              <a:effectLst/>
            </c:spPr>
            <c:trendlineType val="exp"/>
            <c:dispRSqr val="1"/>
            <c:dispEq val="1"/>
            <c:trendlineLbl>
              <c:layout>
                <c:manualLayout>
                  <c:x val="-4.8430446194225721E-2"/>
                  <c:y val="0.4403105861767279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aseline="0"/>
                      <a:t>y = 6E-88e</a:t>
                    </a:r>
                    <a:r>
                      <a:rPr lang="en-US" baseline="30000"/>
                      <a:t>0.1056x</a:t>
                    </a:r>
                    <a:r>
                      <a:rPr lang="en-US" baseline="0"/>
                      <a:t/>
                    </a:r>
                    <a:br>
                      <a:rPr lang="en-US" baseline="0"/>
                    </a:br>
                    <a:r>
                      <a:rPr lang="en-US" baseline="0"/>
                      <a:t>R² = 0.9774</a:t>
                    </a:r>
                    <a:endParaRPr lang="en-US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s-EC"/>
                </a:p>
              </c:txPr>
            </c:trendlineLbl>
          </c:trendline>
          <c:xVal>
            <c:numRef>
              <c:f>Hoja1!$Q$109:$Q$120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xVal>
          <c:yVal>
            <c:numRef>
              <c:f>Hoja1!$R$109:$R$120</c:f>
              <c:numCache>
                <c:formatCode>General</c:formatCode>
                <c:ptCount val="12"/>
                <c:pt idx="0">
                  <c:v>42138.827258320125</c:v>
                </c:pt>
                <c:pt idx="1">
                  <c:v>69261.521377012774</c:v>
                </c:pt>
                <c:pt idx="2">
                  <c:v>88456.616329664699</c:v>
                </c:pt>
                <c:pt idx="3">
                  <c:v>112993.30717747519</c:v>
                </c:pt>
                <c:pt idx="4">
                  <c:v>122387.382744047</c:v>
                </c:pt>
                <c:pt idx="5">
                  <c:v>129214.57100591715</c:v>
                </c:pt>
                <c:pt idx="6">
                  <c:v>135880.57100591715</c:v>
                </c:pt>
                <c:pt idx="7">
                  <c:v>148020.10999999999</c:v>
                </c:pt>
                <c:pt idx="8">
                  <c:v>155010.04999999999</c:v>
                </c:pt>
                <c:pt idx="9">
                  <c:v>161059.26</c:v>
                </c:pt>
                <c:pt idx="10">
                  <c:v>170921.23</c:v>
                </c:pt>
                <c:pt idx="11">
                  <c:v>175041.57270609401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2339904"/>
        <c:axId val="242338728"/>
      </c:scatterChart>
      <c:valAx>
        <c:axId val="242339904"/>
        <c:scaling>
          <c:orientation val="minMax"/>
          <c:max val="2019"/>
          <c:min val="2008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42338728"/>
        <c:crosses val="autoZero"/>
        <c:crossBetween val="midCat"/>
        <c:majorUnit val="1"/>
      </c:valAx>
      <c:valAx>
        <c:axId val="242338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423399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100000">
          <a:schemeClr val="lt1">
            <a:lumMod val="95000"/>
          </a:schemeClr>
        </a:gs>
        <a:gs pos="43000">
          <a:schemeClr val="lt1"/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70" baseline="0">
                <a:solidFill>
                  <a:schemeClr val="dk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/>
              <a:t>Regresión Lineal Capacidad de procesamiento de material</a:t>
            </a:r>
          </a:p>
        </c:rich>
      </c:tx>
      <c:layout>
        <c:manualLayout>
          <c:xMode val="edge"/>
          <c:yMode val="edge"/>
          <c:x val="0.35968044619422573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70" baseline="0">
              <a:solidFill>
                <a:schemeClr val="dk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0.12307392825896762"/>
          <c:y val="0.25375583260425782"/>
          <c:w val="0.81581496062992132"/>
          <c:h val="0.66701625838436862"/>
        </c:manualLayout>
      </c:layout>
      <c:scatterChart>
        <c:scatterStyle val="lineMarker"/>
        <c:varyColors val="0"/>
        <c:ser>
          <c:idx val="0"/>
          <c:order val="0"/>
          <c:spPr>
            <a:ln w="25400">
              <a:noFill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63500" cap="rnd" cmpd="sng" algn="ctr">
                <a:solidFill>
                  <a:schemeClr val="accent1">
                    <a:alpha val="25000"/>
                  </a:schemeClr>
                </a:solidFill>
                <a:round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5.397222222222222E-2"/>
                  <c:y val="0.4592071303587050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s-EC"/>
                </a:p>
              </c:txPr>
            </c:trendlineLbl>
          </c:trendline>
          <c:xVal>
            <c:numRef>
              <c:f>Hoja1!$Q$91:$Q$107</c:f>
              <c:numCache>
                <c:formatCode>General</c:formatCod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</c:numCache>
            </c:numRef>
          </c:xVal>
          <c:yVal>
            <c:numRef>
              <c:f>Hoja1!$R$91:$R$107</c:f>
              <c:numCache>
                <c:formatCode>0.00</c:formatCode>
                <c:ptCount val="17"/>
                <c:pt idx="0">
                  <c:v>42138.827258320125</c:v>
                </c:pt>
                <c:pt idx="1">
                  <c:v>69261.521377012774</c:v>
                </c:pt>
                <c:pt idx="2">
                  <c:v>88456.616329664699</c:v>
                </c:pt>
                <c:pt idx="3">
                  <c:v>112993.30717747519</c:v>
                </c:pt>
                <c:pt idx="4">
                  <c:v>122387.382744047</c:v>
                </c:pt>
                <c:pt idx="5">
                  <c:v>129214.57100591715</c:v>
                </c:pt>
                <c:pt idx="6">
                  <c:v>135880.57100591715</c:v>
                </c:pt>
                <c:pt idx="7">
                  <c:v>148020.10999999999</c:v>
                </c:pt>
                <c:pt idx="8">
                  <c:v>155010.04999999999</c:v>
                </c:pt>
                <c:pt idx="9">
                  <c:v>161059.26</c:v>
                </c:pt>
                <c:pt idx="10">
                  <c:v>170921.23</c:v>
                </c:pt>
                <c:pt idx="11">
                  <c:v>175041.57270609401</c:v>
                </c:pt>
                <c:pt idx="16">
                  <c:v>219585.36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2336376"/>
        <c:axId val="242336768"/>
      </c:scatterChart>
      <c:valAx>
        <c:axId val="242336376"/>
        <c:scaling>
          <c:orientation val="minMax"/>
          <c:max val="2024"/>
          <c:min val="2006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42336768"/>
        <c:crosses val="autoZero"/>
        <c:crossBetween val="midCat"/>
        <c:majorUnit val="2"/>
      </c:valAx>
      <c:valAx>
        <c:axId val="242336768"/>
        <c:scaling>
          <c:orientation val="minMax"/>
          <c:min val="400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423363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100000">
          <a:schemeClr val="lt1">
            <a:lumMod val="95000"/>
          </a:schemeClr>
        </a:gs>
        <a:gs pos="43000">
          <a:schemeClr val="lt1"/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70" baseline="0">
                <a:solidFill>
                  <a:schemeClr val="dk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/>
              <a:t>Futuro Tendencial al 2024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70" baseline="0">
              <a:solidFill>
                <a:schemeClr val="dk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>
              <a:noFill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dk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63500" cap="rnd" cmpd="sng" algn="ctr">
                <a:solidFill>
                  <a:schemeClr val="accent1">
                    <a:alpha val="25000"/>
                  </a:schemeClr>
                </a:solidFill>
                <a:round/>
              </a:ln>
              <a:effectLst/>
            </c:spPr>
            <c:trendlineType val="poly"/>
            <c:order val="2"/>
            <c:dispRSqr val="1"/>
            <c:dispEq val="1"/>
            <c:trendlineLbl>
              <c:layout>
                <c:manualLayout>
                  <c:x val="1.0172353455818023E-2"/>
                  <c:y val="0.4704935841353164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s-EC"/>
                </a:p>
              </c:txPr>
            </c:trendlineLbl>
          </c:trendline>
          <c:xVal>
            <c:numRef>
              <c:f>Hoja1!$Q$130:$Q$146</c:f>
              <c:numCache>
                <c:formatCode>General</c:formatCod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</c:numCache>
            </c:numRef>
          </c:xVal>
          <c:yVal>
            <c:numRef>
              <c:f>Hoja1!$R$130:$R$146</c:f>
              <c:numCache>
                <c:formatCode>General</c:formatCode>
                <c:ptCount val="17"/>
                <c:pt idx="0">
                  <c:v>61550</c:v>
                </c:pt>
                <c:pt idx="1">
                  <c:v>99000</c:v>
                </c:pt>
                <c:pt idx="2">
                  <c:v>128000</c:v>
                </c:pt>
                <c:pt idx="3">
                  <c:v>170000</c:v>
                </c:pt>
                <c:pt idx="4">
                  <c:v>194000</c:v>
                </c:pt>
                <c:pt idx="5">
                  <c:v>218100</c:v>
                </c:pt>
                <c:pt idx="6">
                  <c:v>256700</c:v>
                </c:pt>
                <c:pt idx="7">
                  <c:v>295000</c:v>
                </c:pt>
                <c:pt idx="8">
                  <c:v>328500</c:v>
                </c:pt>
                <c:pt idx="9">
                  <c:v>360000</c:v>
                </c:pt>
                <c:pt idx="10">
                  <c:v>390100</c:v>
                </c:pt>
                <c:pt idx="11">
                  <c:v>430000</c:v>
                </c:pt>
                <c:pt idx="16">
                  <c:v>501500.5</c:v>
                </c:pt>
              </c:numCache>
            </c:numRef>
          </c:yVal>
          <c:smooth val="0"/>
        </c:ser>
        <c:ser>
          <c:idx val="1"/>
          <c:order val="1"/>
          <c:spPr>
            <a:ln w="25400">
              <a:noFill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yVal>
            <c:numLit>
              <c:formatCode>General</c:formatCode>
              <c:ptCount val="1"/>
              <c:pt idx="0">
                <c:v>1</c:v>
              </c:pt>
            </c:numLit>
          </c:y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242340688"/>
        <c:axId val="242341864"/>
      </c:scatterChart>
      <c:valAx>
        <c:axId val="242340688"/>
        <c:scaling>
          <c:orientation val="minMax"/>
          <c:max val="2024"/>
          <c:min val="2008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dk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/>
                  <a:t>Años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dk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42341864"/>
        <c:crosses val="autoZero"/>
        <c:crossBetween val="midCat"/>
      </c:valAx>
      <c:valAx>
        <c:axId val="242341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dk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/>
                  <a:t>Tonelada de material que se puede procesar al año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1" i="0" u="none" strike="noStrike" kern="1200" baseline="0">
                  <a:solidFill>
                    <a:schemeClr val="dk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423406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100000">
          <a:schemeClr val="lt1">
            <a:lumMod val="95000"/>
          </a:schemeClr>
        </a:gs>
        <a:gs pos="43000">
          <a:schemeClr val="lt1"/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70" baseline="0">
                <a:solidFill>
                  <a:schemeClr val="dk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/>
              <a:t>Futuro Tendencial al 2024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70" baseline="0">
              <a:solidFill>
                <a:schemeClr val="dk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C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>
              <a:noFill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50000"/>
                        <a:lumOff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63500" cap="rnd" cmpd="sng" algn="ctr">
                <a:solidFill>
                  <a:schemeClr val="accent1">
                    <a:alpha val="25000"/>
                  </a:schemeClr>
                </a:solidFill>
                <a:round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3.0468066491688538E-4"/>
                  <c:y val="0.6062962962962963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s-EC"/>
                </a:p>
              </c:txPr>
            </c:trendlineLbl>
          </c:trendline>
          <c:xVal>
            <c:numRef>
              <c:f>Hoja1!$Q$130:$Q$146</c:f>
              <c:numCache>
                <c:formatCode>General</c:formatCod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</c:numCache>
            </c:numRef>
          </c:xVal>
          <c:yVal>
            <c:numRef>
              <c:f>Hoja1!$R$130:$R$146</c:f>
              <c:numCache>
                <c:formatCode>General</c:formatCode>
                <c:ptCount val="17"/>
                <c:pt idx="0">
                  <c:v>61550</c:v>
                </c:pt>
                <c:pt idx="1">
                  <c:v>99000</c:v>
                </c:pt>
                <c:pt idx="2">
                  <c:v>128000</c:v>
                </c:pt>
                <c:pt idx="3">
                  <c:v>170000</c:v>
                </c:pt>
                <c:pt idx="4">
                  <c:v>194000</c:v>
                </c:pt>
                <c:pt idx="5">
                  <c:v>218100</c:v>
                </c:pt>
                <c:pt idx="6">
                  <c:v>256700</c:v>
                </c:pt>
                <c:pt idx="7">
                  <c:v>295000</c:v>
                </c:pt>
                <c:pt idx="8">
                  <c:v>328500</c:v>
                </c:pt>
                <c:pt idx="9">
                  <c:v>360000</c:v>
                </c:pt>
                <c:pt idx="10">
                  <c:v>390100</c:v>
                </c:pt>
                <c:pt idx="11">
                  <c:v>430000</c:v>
                </c:pt>
                <c:pt idx="16">
                  <c:v>501500.5</c:v>
                </c:pt>
              </c:numCache>
            </c:numRef>
          </c:y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242605240"/>
        <c:axId val="242604848"/>
      </c:scatterChart>
      <c:valAx>
        <c:axId val="242605240"/>
        <c:scaling>
          <c:orientation val="minMax"/>
          <c:max val="2024"/>
          <c:min val="2008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42604848"/>
        <c:crosses val="autoZero"/>
        <c:crossBetween val="midCat"/>
      </c:valAx>
      <c:valAx>
        <c:axId val="24260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C"/>
          </a:p>
        </c:txPr>
        <c:crossAx val="2426052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100000">
          <a:schemeClr val="lt1">
            <a:lumMod val="95000"/>
          </a:schemeClr>
        </a:gs>
        <a:gs pos="43000">
          <a:schemeClr val="lt1"/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900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900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4">
  <cs:axisTitle>
    <cs:lnRef idx="0"/>
    <cs:fillRef idx="0"/>
    <cs:effectRef idx="0"/>
    <cs:fontRef idx="minor">
      <a:schemeClr val="dk1">
        <a:lumMod val="50000"/>
        <a:lumOff val="50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>
        <a:solidFill>
          <a:schemeClr val="phClr">
            <a:alpha val="20000"/>
          </a:schemeClr>
        </a:solidFill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600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900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4">
  <cs:axisTitle>
    <cs:lnRef idx="0"/>
    <cs:fillRef idx="0"/>
    <cs:effectRef idx="0"/>
    <cs:fontRef idx="minor">
      <a:schemeClr val="dk1">
        <a:lumMod val="50000"/>
        <a:lumOff val="50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>
        <a:solidFill>
          <a:schemeClr val="phClr">
            <a:alpha val="20000"/>
          </a:schemeClr>
        </a:solidFill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600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44">
  <cs:axisTitle>
    <cs:lnRef idx="0"/>
    <cs:fillRef idx="0"/>
    <cs:effectRef idx="0"/>
    <cs:fontRef idx="minor">
      <a:schemeClr val="dk1">
        <a:lumMod val="50000"/>
        <a:lumOff val="50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>
        <a:solidFill>
          <a:schemeClr val="phClr">
            <a:alpha val="20000"/>
          </a:schemeClr>
        </a:solidFill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600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44">
  <cs:axisTitle>
    <cs:lnRef idx="0"/>
    <cs:fillRef idx="0"/>
    <cs:effectRef idx="0"/>
    <cs:fontRef idx="minor">
      <a:schemeClr val="dk1">
        <a:lumMod val="50000"/>
        <a:lumOff val="50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>
        <a:solidFill>
          <a:schemeClr val="phClr">
            <a:alpha val="20000"/>
          </a:schemeClr>
        </a:solidFill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600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44">
  <cs:axisTitle>
    <cs:lnRef idx="0"/>
    <cs:fillRef idx="0"/>
    <cs:effectRef idx="0"/>
    <cs:fontRef idx="minor">
      <a:schemeClr val="dk1">
        <a:lumMod val="50000"/>
        <a:lumOff val="50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>
        <a:solidFill>
          <a:schemeClr val="phClr">
            <a:alpha val="20000"/>
          </a:schemeClr>
        </a:solidFill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600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DF17B-9646-4E96-842D-2E2FFA0730D9}" type="doc">
      <dgm:prSet loTypeId="urn:microsoft.com/office/officeart/2005/8/layout/lProcess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EC"/>
        </a:p>
      </dgm:t>
    </dgm:pt>
    <dgm:pt modelId="{0076FDB6-5C50-4EA1-8C24-732A31C71766}">
      <dgm:prSet phldrT="[Texto]"/>
      <dgm:spPr/>
      <dgm:t>
        <a:bodyPr/>
        <a:lstStyle/>
        <a:p>
          <a:r>
            <a:rPr lang="es-EC" dirty="0" smtClean="0"/>
            <a:t>Constitución Política del Ecuador</a:t>
          </a:r>
          <a:endParaRPr lang="es-EC" dirty="0"/>
        </a:p>
      </dgm:t>
    </dgm:pt>
    <dgm:pt modelId="{D8B0CCCE-BC77-40DE-9E8B-4B00F5CD96E6}" type="parTrans" cxnId="{C50F4640-5C31-4424-BE70-D4E97A4AC790}">
      <dgm:prSet/>
      <dgm:spPr/>
      <dgm:t>
        <a:bodyPr/>
        <a:lstStyle/>
        <a:p>
          <a:endParaRPr lang="es-EC"/>
        </a:p>
      </dgm:t>
    </dgm:pt>
    <dgm:pt modelId="{C3F890E6-A59A-4A21-B9B8-096E1FBD4D1E}" type="sibTrans" cxnId="{C50F4640-5C31-4424-BE70-D4E97A4AC790}">
      <dgm:prSet/>
      <dgm:spPr/>
      <dgm:t>
        <a:bodyPr/>
        <a:lstStyle/>
        <a:p>
          <a:endParaRPr lang="es-EC"/>
        </a:p>
      </dgm:t>
    </dgm:pt>
    <dgm:pt modelId="{CDDB7883-8024-42AF-AC99-EC095B0DF0C3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Reglamento de Seguridad y salud R.O 247 16/05/2014</a:t>
          </a:r>
          <a:endParaRPr lang="es-EC" dirty="0">
            <a:solidFill>
              <a:schemeClr val="tx1"/>
            </a:solidFill>
          </a:endParaRPr>
        </a:p>
      </dgm:t>
    </dgm:pt>
    <dgm:pt modelId="{16D085F3-0BDB-4D96-88CE-599F5E2B2164}" type="parTrans" cxnId="{2A083296-FEFB-44BC-9A59-43E10F6B3347}">
      <dgm:prSet/>
      <dgm:spPr/>
      <dgm:t>
        <a:bodyPr/>
        <a:lstStyle/>
        <a:p>
          <a:endParaRPr lang="es-EC"/>
        </a:p>
      </dgm:t>
    </dgm:pt>
    <dgm:pt modelId="{10171FFC-FD81-4E2E-A39D-010AABC6E38D}" type="sibTrans" cxnId="{2A083296-FEFB-44BC-9A59-43E10F6B3347}">
      <dgm:prSet/>
      <dgm:spPr/>
      <dgm:t>
        <a:bodyPr/>
        <a:lstStyle/>
        <a:p>
          <a:endParaRPr lang="es-EC"/>
        </a:p>
      </dgm:t>
    </dgm:pt>
    <dgm:pt modelId="{2E4751CB-321E-4938-9E2A-2B863C587DB0}">
      <dgm:prSet phldrT="[Texto]"/>
      <dgm:spPr>
        <a:solidFill>
          <a:schemeClr val="accent4">
            <a:lumMod val="40000"/>
            <a:lumOff val="60000"/>
          </a:schemeClr>
        </a:solidFill>
        <a:ln>
          <a:solidFill>
            <a:schemeClr val="accent6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Codif, 27 R.O. Sup. 465 del 19/11/2004 Ley Patrimon</a:t>
          </a:r>
          <a:endParaRPr lang="es-EC" dirty="0">
            <a:solidFill>
              <a:schemeClr val="tx1"/>
            </a:solidFill>
          </a:endParaRPr>
        </a:p>
      </dgm:t>
    </dgm:pt>
    <dgm:pt modelId="{EEF819E5-D7B5-4AA1-8030-BB0CAE8DD88A}" type="parTrans" cxnId="{1007F396-ED1B-4F0B-9B98-00D331A575E3}">
      <dgm:prSet/>
      <dgm:spPr/>
      <dgm:t>
        <a:bodyPr/>
        <a:lstStyle/>
        <a:p>
          <a:endParaRPr lang="es-EC"/>
        </a:p>
      </dgm:t>
    </dgm:pt>
    <dgm:pt modelId="{EE707171-672A-4AE0-BF21-28312B5F6298}" type="sibTrans" cxnId="{1007F396-ED1B-4F0B-9B98-00D331A575E3}">
      <dgm:prSet/>
      <dgm:spPr/>
      <dgm:t>
        <a:bodyPr/>
        <a:lstStyle/>
        <a:p>
          <a:endParaRPr lang="es-EC"/>
        </a:p>
      </dgm:t>
    </dgm:pt>
    <dgm:pt modelId="{4C61D486-215E-446B-B4EA-77C0B5A32131}">
      <dgm:prSet phldrT="[Texto]"/>
      <dgm:spPr/>
      <dgm:t>
        <a:bodyPr/>
        <a:lstStyle/>
        <a:p>
          <a:r>
            <a:rPr lang="es-EC" dirty="0" smtClean="0"/>
            <a:t>Ley de Minería</a:t>
          </a:r>
          <a:endParaRPr lang="es-EC" dirty="0"/>
        </a:p>
      </dgm:t>
    </dgm:pt>
    <dgm:pt modelId="{4C22BF1D-DBD8-495F-8E29-EEE79F2469E0}" type="parTrans" cxnId="{0D75B5D6-5F87-41DA-B71D-B6F767D74B00}">
      <dgm:prSet/>
      <dgm:spPr/>
      <dgm:t>
        <a:bodyPr/>
        <a:lstStyle/>
        <a:p>
          <a:endParaRPr lang="es-EC"/>
        </a:p>
      </dgm:t>
    </dgm:pt>
    <dgm:pt modelId="{A4570962-DC9C-44B2-B206-B427508BA2A5}" type="sibTrans" cxnId="{0D75B5D6-5F87-41DA-B71D-B6F767D74B00}">
      <dgm:prSet/>
      <dgm:spPr/>
      <dgm:t>
        <a:bodyPr/>
        <a:lstStyle/>
        <a:p>
          <a:endParaRPr lang="es-EC"/>
        </a:p>
      </dgm:t>
    </dgm:pt>
    <dgm:pt modelId="{53FE8C7C-73F6-4484-9C16-D4958F1242CC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Reformas a la Ley Minera, Suplemento 517</a:t>
          </a:r>
          <a:endParaRPr lang="es-EC" dirty="0">
            <a:solidFill>
              <a:schemeClr val="tx1"/>
            </a:solidFill>
          </a:endParaRPr>
        </a:p>
      </dgm:t>
    </dgm:pt>
    <dgm:pt modelId="{F9146DC7-D69F-4510-A14D-D85A5C9A7715}" type="parTrans" cxnId="{8FED813A-19C4-495C-9125-FC4676BC7DDF}">
      <dgm:prSet/>
      <dgm:spPr/>
      <dgm:t>
        <a:bodyPr/>
        <a:lstStyle/>
        <a:p>
          <a:endParaRPr lang="es-EC"/>
        </a:p>
      </dgm:t>
    </dgm:pt>
    <dgm:pt modelId="{1773C3B6-E4FA-4FA6-990D-70916028841B}" type="sibTrans" cxnId="{8FED813A-19C4-495C-9125-FC4676BC7DDF}">
      <dgm:prSet/>
      <dgm:spPr/>
      <dgm:t>
        <a:bodyPr/>
        <a:lstStyle/>
        <a:p>
          <a:endParaRPr lang="es-EC"/>
        </a:p>
      </dgm:t>
    </dgm:pt>
    <dgm:pt modelId="{61E70C14-C3F1-43BA-9C62-13AC194FFFDC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Reformatoria a la equidad tributaria y  de Régimen interno</a:t>
          </a:r>
          <a:endParaRPr lang="es-EC" dirty="0">
            <a:solidFill>
              <a:schemeClr val="tx1"/>
            </a:solidFill>
          </a:endParaRPr>
        </a:p>
      </dgm:t>
    </dgm:pt>
    <dgm:pt modelId="{2B7911D3-0739-412D-8BCB-C5CDAA400505}" type="parTrans" cxnId="{31CACC7C-9A7C-4506-BC50-93B442386E52}">
      <dgm:prSet/>
      <dgm:spPr/>
      <dgm:t>
        <a:bodyPr/>
        <a:lstStyle/>
        <a:p>
          <a:endParaRPr lang="es-EC"/>
        </a:p>
      </dgm:t>
    </dgm:pt>
    <dgm:pt modelId="{03F7D2AE-7A1C-4F1A-A3D4-2310B187B9DD}" type="sibTrans" cxnId="{31CACC7C-9A7C-4506-BC50-93B442386E52}">
      <dgm:prSet/>
      <dgm:spPr/>
      <dgm:t>
        <a:bodyPr/>
        <a:lstStyle/>
        <a:p>
          <a:endParaRPr lang="es-EC"/>
        </a:p>
      </dgm:t>
    </dgm:pt>
    <dgm:pt modelId="{B35C37FE-3ECD-4FC2-9123-82FBA8955CCB}">
      <dgm:prSet phldrT="[Texto]"/>
      <dgm:spPr/>
      <dgm:t>
        <a:bodyPr/>
        <a:lstStyle/>
        <a:p>
          <a:r>
            <a:rPr lang="es-EC" dirty="0" smtClean="0"/>
            <a:t>Ley Orgánica de la Salud</a:t>
          </a:r>
          <a:endParaRPr lang="es-EC" dirty="0"/>
        </a:p>
      </dgm:t>
    </dgm:pt>
    <dgm:pt modelId="{B0AFD182-4BBA-4DBA-9E8D-76C9702B8F93}" type="parTrans" cxnId="{BAA3E93F-617A-41A1-B922-F26B3BE1CF5C}">
      <dgm:prSet/>
      <dgm:spPr/>
      <dgm:t>
        <a:bodyPr/>
        <a:lstStyle/>
        <a:p>
          <a:endParaRPr lang="es-EC"/>
        </a:p>
      </dgm:t>
    </dgm:pt>
    <dgm:pt modelId="{A954F530-31EE-412B-BCDD-7D0E8DABD1B3}" type="sibTrans" cxnId="{BAA3E93F-617A-41A1-B922-F26B3BE1CF5C}">
      <dgm:prSet/>
      <dgm:spPr/>
      <dgm:t>
        <a:bodyPr/>
        <a:lstStyle/>
        <a:p>
          <a:endParaRPr lang="es-EC"/>
        </a:p>
      </dgm:t>
    </dgm:pt>
    <dgm:pt modelId="{ED1A40AF-1C3F-495B-ABAB-7992C94F591A}">
      <dgm:prSet phldrT="[Tex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L.O.S, Año II, 30 Octubre 2008</a:t>
          </a:r>
          <a:endParaRPr lang="es-EC" dirty="0">
            <a:solidFill>
              <a:schemeClr val="tx1"/>
            </a:solidFill>
          </a:endParaRPr>
        </a:p>
      </dgm:t>
    </dgm:pt>
    <dgm:pt modelId="{34ADF4EC-6D22-4C35-86F9-0800E18B2A16}" type="parTrans" cxnId="{5E02F559-799B-49D6-95DC-97802DC7CA4C}">
      <dgm:prSet/>
      <dgm:spPr/>
      <dgm:t>
        <a:bodyPr/>
        <a:lstStyle/>
        <a:p>
          <a:endParaRPr lang="es-EC"/>
        </a:p>
      </dgm:t>
    </dgm:pt>
    <dgm:pt modelId="{DC88FF5B-16E7-4332-9451-697EC327926B}" type="sibTrans" cxnId="{5E02F559-799B-49D6-95DC-97802DC7CA4C}">
      <dgm:prSet/>
      <dgm:spPr/>
      <dgm:t>
        <a:bodyPr/>
        <a:lstStyle/>
        <a:p>
          <a:endParaRPr lang="es-EC"/>
        </a:p>
      </dgm:t>
    </dgm:pt>
    <dgm:pt modelId="{25AF805D-475A-4366-8C80-8F289FFF01D5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Registro Oficial 457, Ley 2006-67</a:t>
          </a:r>
          <a:endParaRPr lang="es-EC" dirty="0">
            <a:solidFill>
              <a:schemeClr val="tx1"/>
            </a:solidFill>
          </a:endParaRPr>
        </a:p>
      </dgm:t>
    </dgm:pt>
    <dgm:pt modelId="{9560812E-B960-46A3-91D9-9A2095BB1C9C}" type="parTrans" cxnId="{5BB15ECA-5E48-4159-B642-2E3338AFD2C5}">
      <dgm:prSet/>
      <dgm:spPr/>
      <dgm:t>
        <a:bodyPr/>
        <a:lstStyle/>
        <a:p>
          <a:endParaRPr lang="es-EC"/>
        </a:p>
      </dgm:t>
    </dgm:pt>
    <dgm:pt modelId="{595B501B-43C8-4482-A56D-3E12CCBFDF2F}" type="sibTrans" cxnId="{5BB15ECA-5E48-4159-B642-2E3338AFD2C5}">
      <dgm:prSet/>
      <dgm:spPr/>
      <dgm:t>
        <a:bodyPr/>
        <a:lstStyle/>
        <a:p>
          <a:endParaRPr lang="es-EC"/>
        </a:p>
      </dgm:t>
    </dgm:pt>
    <dgm:pt modelId="{8A77C75E-4504-463A-8F72-9DE574EDFBE8}" type="pres">
      <dgm:prSet presAssocID="{EC9DF17B-9646-4E96-842D-2E2FFA0730D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30B853A-2952-4EB6-BF79-9ED92504A334}" type="pres">
      <dgm:prSet presAssocID="{0076FDB6-5C50-4EA1-8C24-732A31C71766}" presName="compNode" presStyleCnt="0"/>
      <dgm:spPr/>
    </dgm:pt>
    <dgm:pt modelId="{D496D0C9-CA0A-4D30-98F1-91F5EDA5F515}" type="pres">
      <dgm:prSet presAssocID="{0076FDB6-5C50-4EA1-8C24-732A31C71766}" presName="aNode" presStyleLbl="bgShp" presStyleIdx="0" presStyleCnt="3"/>
      <dgm:spPr/>
      <dgm:t>
        <a:bodyPr/>
        <a:lstStyle/>
        <a:p>
          <a:endParaRPr lang="es-EC"/>
        </a:p>
      </dgm:t>
    </dgm:pt>
    <dgm:pt modelId="{268E0A4C-559C-43CD-9D44-9A92AAEA0E8C}" type="pres">
      <dgm:prSet presAssocID="{0076FDB6-5C50-4EA1-8C24-732A31C71766}" presName="textNode" presStyleLbl="bgShp" presStyleIdx="0" presStyleCnt="3"/>
      <dgm:spPr/>
      <dgm:t>
        <a:bodyPr/>
        <a:lstStyle/>
        <a:p>
          <a:endParaRPr lang="es-EC"/>
        </a:p>
      </dgm:t>
    </dgm:pt>
    <dgm:pt modelId="{B95F8648-6188-4E01-9596-CD6EC907EC99}" type="pres">
      <dgm:prSet presAssocID="{0076FDB6-5C50-4EA1-8C24-732A31C71766}" presName="compChildNode" presStyleCnt="0"/>
      <dgm:spPr/>
    </dgm:pt>
    <dgm:pt modelId="{A03D41F7-16FE-46C4-837A-492D6451300B}" type="pres">
      <dgm:prSet presAssocID="{0076FDB6-5C50-4EA1-8C24-732A31C71766}" presName="theInnerList" presStyleCnt="0"/>
      <dgm:spPr/>
    </dgm:pt>
    <dgm:pt modelId="{8460A845-94C8-41A9-82BE-EE6F9C74EADB}" type="pres">
      <dgm:prSet presAssocID="{CDDB7883-8024-42AF-AC99-EC095B0DF0C3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899827-8BC4-4CBC-BD9B-78D4A8E0431A}" type="pres">
      <dgm:prSet presAssocID="{CDDB7883-8024-42AF-AC99-EC095B0DF0C3}" presName="aSpace2" presStyleCnt="0"/>
      <dgm:spPr/>
    </dgm:pt>
    <dgm:pt modelId="{049407BA-AA05-4B56-BB4C-3EA3E58BA1C0}" type="pres">
      <dgm:prSet presAssocID="{2E4751CB-321E-4938-9E2A-2B863C587DB0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7E7176-9186-4C11-841F-8821B30B1A65}" type="pres">
      <dgm:prSet presAssocID="{0076FDB6-5C50-4EA1-8C24-732A31C71766}" presName="aSpace" presStyleCnt="0"/>
      <dgm:spPr/>
    </dgm:pt>
    <dgm:pt modelId="{9ED465FF-EB29-4BF1-87DB-B5E402176D58}" type="pres">
      <dgm:prSet presAssocID="{4C61D486-215E-446B-B4EA-77C0B5A32131}" presName="compNode" presStyleCnt="0"/>
      <dgm:spPr/>
    </dgm:pt>
    <dgm:pt modelId="{88A19A8C-D5CC-4CC5-9FE9-E768184367DC}" type="pres">
      <dgm:prSet presAssocID="{4C61D486-215E-446B-B4EA-77C0B5A32131}" presName="aNode" presStyleLbl="bgShp" presStyleIdx="1" presStyleCnt="3" custLinFactNeighborX="-1687"/>
      <dgm:spPr/>
      <dgm:t>
        <a:bodyPr/>
        <a:lstStyle/>
        <a:p>
          <a:endParaRPr lang="es-EC"/>
        </a:p>
      </dgm:t>
    </dgm:pt>
    <dgm:pt modelId="{15C959FF-24D3-4FC0-B184-7C45FCCA65C3}" type="pres">
      <dgm:prSet presAssocID="{4C61D486-215E-446B-B4EA-77C0B5A32131}" presName="textNode" presStyleLbl="bgShp" presStyleIdx="1" presStyleCnt="3"/>
      <dgm:spPr/>
      <dgm:t>
        <a:bodyPr/>
        <a:lstStyle/>
        <a:p>
          <a:endParaRPr lang="es-EC"/>
        </a:p>
      </dgm:t>
    </dgm:pt>
    <dgm:pt modelId="{931425E3-61CE-4201-83C7-CF7FF7B5849A}" type="pres">
      <dgm:prSet presAssocID="{4C61D486-215E-446B-B4EA-77C0B5A32131}" presName="compChildNode" presStyleCnt="0"/>
      <dgm:spPr/>
    </dgm:pt>
    <dgm:pt modelId="{63FB5A3B-507C-4A81-A1F6-D7A196874654}" type="pres">
      <dgm:prSet presAssocID="{4C61D486-215E-446B-B4EA-77C0B5A32131}" presName="theInnerList" presStyleCnt="0"/>
      <dgm:spPr/>
    </dgm:pt>
    <dgm:pt modelId="{721517E1-6C41-49B5-8895-6F6AAB89E625}" type="pres">
      <dgm:prSet presAssocID="{53FE8C7C-73F6-4484-9C16-D4958F1242CC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A14F83-99B5-4E2B-95C4-61015D54384C}" type="pres">
      <dgm:prSet presAssocID="{53FE8C7C-73F6-4484-9C16-D4958F1242CC}" presName="aSpace2" presStyleCnt="0"/>
      <dgm:spPr/>
    </dgm:pt>
    <dgm:pt modelId="{2BE8DDA4-C372-4C62-9AF3-6FB1E5C31D40}" type="pres">
      <dgm:prSet presAssocID="{61E70C14-C3F1-43BA-9C62-13AC194FFFDC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2B45D4-A9AD-463D-9A2A-30666A6ED38B}" type="pres">
      <dgm:prSet presAssocID="{4C61D486-215E-446B-B4EA-77C0B5A32131}" presName="aSpace" presStyleCnt="0"/>
      <dgm:spPr/>
    </dgm:pt>
    <dgm:pt modelId="{171455A4-5571-4FAB-B35A-21184690789C}" type="pres">
      <dgm:prSet presAssocID="{B35C37FE-3ECD-4FC2-9123-82FBA8955CCB}" presName="compNode" presStyleCnt="0"/>
      <dgm:spPr/>
    </dgm:pt>
    <dgm:pt modelId="{3C4C0A8D-872F-4EA8-9B89-3F355662DE9F}" type="pres">
      <dgm:prSet presAssocID="{B35C37FE-3ECD-4FC2-9123-82FBA8955CCB}" presName="aNode" presStyleLbl="bgShp" presStyleIdx="2" presStyleCnt="3" custLinFactNeighborX="-3335"/>
      <dgm:spPr/>
      <dgm:t>
        <a:bodyPr/>
        <a:lstStyle/>
        <a:p>
          <a:endParaRPr lang="es-EC"/>
        </a:p>
      </dgm:t>
    </dgm:pt>
    <dgm:pt modelId="{9C9A97B5-BF37-491F-B00E-5DC5AE659936}" type="pres">
      <dgm:prSet presAssocID="{B35C37FE-3ECD-4FC2-9123-82FBA8955CCB}" presName="textNode" presStyleLbl="bgShp" presStyleIdx="2" presStyleCnt="3"/>
      <dgm:spPr/>
      <dgm:t>
        <a:bodyPr/>
        <a:lstStyle/>
        <a:p>
          <a:endParaRPr lang="es-EC"/>
        </a:p>
      </dgm:t>
    </dgm:pt>
    <dgm:pt modelId="{F97455A8-ED56-44CC-A082-C28D53E79C73}" type="pres">
      <dgm:prSet presAssocID="{B35C37FE-3ECD-4FC2-9123-82FBA8955CCB}" presName="compChildNode" presStyleCnt="0"/>
      <dgm:spPr/>
    </dgm:pt>
    <dgm:pt modelId="{40B80441-F499-4E7C-9768-017052D2BAD9}" type="pres">
      <dgm:prSet presAssocID="{B35C37FE-3ECD-4FC2-9123-82FBA8955CCB}" presName="theInnerList" presStyleCnt="0"/>
      <dgm:spPr/>
    </dgm:pt>
    <dgm:pt modelId="{D1C6D655-F289-4D49-BD05-F7AA24BA556A}" type="pres">
      <dgm:prSet presAssocID="{ED1A40AF-1C3F-495B-ABAB-7992C94F591A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F721EE-B85A-4E4D-873D-0FF82090BB51}" type="pres">
      <dgm:prSet presAssocID="{ED1A40AF-1C3F-495B-ABAB-7992C94F591A}" presName="aSpace2" presStyleCnt="0"/>
      <dgm:spPr/>
    </dgm:pt>
    <dgm:pt modelId="{BF2E1854-951F-41DA-A0D1-912291D19E89}" type="pres">
      <dgm:prSet presAssocID="{25AF805D-475A-4366-8C80-8F289FFF01D5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A083296-FEFB-44BC-9A59-43E10F6B3347}" srcId="{0076FDB6-5C50-4EA1-8C24-732A31C71766}" destId="{CDDB7883-8024-42AF-AC99-EC095B0DF0C3}" srcOrd="0" destOrd="0" parTransId="{16D085F3-0BDB-4D96-88CE-599F5E2B2164}" sibTransId="{10171FFC-FD81-4E2E-A39D-010AABC6E38D}"/>
    <dgm:cxn modelId="{A4370B4D-67E9-4951-9A32-967B651A9865}" type="presOf" srcId="{25AF805D-475A-4366-8C80-8F289FFF01D5}" destId="{BF2E1854-951F-41DA-A0D1-912291D19E89}" srcOrd="0" destOrd="0" presId="urn:microsoft.com/office/officeart/2005/8/layout/lProcess2"/>
    <dgm:cxn modelId="{E8CE3D86-6A5F-4BEF-AB64-16FB9272091C}" type="presOf" srcId="{ED1A40AF-1C3F-495B-ABAB-7992C94F591A}" destId="{D1C6D655-F289-4D49-BD05-F7AA24BA556A}" srcOrd="0" destOrd="0" presId="urn:microsoft.com/office/officeart/2005/8/layout/lProcess2"/>
    <dgm:cxn modelId="{36552161-D58A-4C98-AC06-F42945D6E54D}" type="presOf" srcId="{CDDB7883-8024-42AF-AC99-EC095B0DF0C3}" destId="{8460A845-94C8-41A9-82BE-EE6F9C74EADB}" srcOrd="0" destOrd="0" presId="urn:microsoft.com/office/officeart/2005/8/layout/lProcess2"/>
    <dgm:cxn modelId="{72293DA3-FB6B-491F-93DF-7FD396077E71}" type="presOf" srcId="{4C61D486-215E-446B-B4EA-77C0B5A32131}" destId="{88A19A8C-D5CC-4CC5-9FE9-E768184367DC}" srcOrd="0" destOrd="0" presId="urn:microsoft.com/office/officeart/2005/8/layout/lProcess2"/>
    <dgm:cxn modelId="{8E954668-C494-49A8-AD03-57F491F27D0D}" type="presOf" srcId="{B35C37FE-3ECD-4FC2-9123-82FBA8955CCB}" destId="{9C9A97B5-BF37-491F-B00E-5DC5AE659936}" srcOrd="1" destOrd="0" presId="urn:microsoft.com/office/officeart/2005/8/layout/lProcess2"/>
    <dgm:cxn modelId="{B688937A-C680-457F-ADDB-80BA2FB401DC}" type="presOf" srcId="{53FE8C7C-73F6-4484-9C16-D4958F1242CC}" destId="{721517E1-6C41-49B5-8895-6F6AAB89E625}" srcOrd="0" destOrd="0" presId="urn:microsoft.com/office/officeart/2005/8/layout/lProcess2"/>
    <dgm:cxn modelId="{0D75B5D6-5F87-41DA-B71D-B6F767D74B00}" srcId="{EC9DF17B-9646-4E96-842D-2E2FFA0730D9}" destId="{4C61D486-215E-446B-B4EA-77C0B5A32131}" srcOrd="1" destOrd="0" parTransId="{4C22BF1D-DBD8-495F-8E29-EEE79F2469E0}" sibTransId="{A4570962-DC9C-44B2-B206-B427508BA2A5}"/>
    <dgm:cxn modelId="{D726EB3A-9B80-488B-8760-E4D410998BD7}" type="presOf" srcId="{B35C37FE-3ECD-4FC2-9123-82FBA8955CCB}" destId="{3C4C0A8D-872F-4EA8-9B89-3F355662DE9F}" srcOrd="0" destOrd="0" presId="urn:microsoft.com/office/officeart/2005/8/layout/lProcess2"/>
    <dgm:cxn modelId="{A583A31A-E053-4E70-A4E6-FB127FAA6D2F}" type="presOf" srcId="{0076FDB6-5C50-4EA1-8C24-732A31C71766}" destId="{268E0A4C-559C-43CD-9D44-9A92AAEA0E8C}" srcOrd="1" destOrd="0" presId="urn:microsoft.com/office/officeart/2005/8/layout/lProcess2"/>
    <dgm:cxn modelId="{499E7E3D-C1F3-4C66-88F6-0528322D0A40}" type="presOf" srcId="{EC9DF17B-9646-4E96-842D-2E2FFA0730D9}" destId="{8A77C75E-4504-463A-8F72-9DE574EDFBE8}" srcOrd="0" destOrd="0" presId="urn:microsoft.com/office/officeart/2005/8/layout/lProcess2"/>
    <dgm:cxn modelId="{5E02F559-799B-49D6-95DC-97802DC7CA4C}" srcId="{B35C37FE-3ECD-4FC2-9123-82FBA8955CCB}" destId="{ED1A40AF-1C3F-495B-ABAB-7992C94F591A}" srcOrd="0" destOrd="0" parTransId="{34ADF4EC-6D22-4C35-86F9-0800E18B2A16}" sibTransId="{DC88FF5B-16E7-4332-9451-697EC327926B}"/>
    <dgm:cxn modelId="{2C0023AC-7CD6-42F7-98F0-17D257FA3010}" type="presOf" srcId="{0076FDB6-5C50-4EA1-8C24-732A31C71766}" destId="{D496D0C9-CA0A-4D30-98F1-91F5EDA5F515}" srcOrd="0" destOrd="0" presId="urn:microsoft.com/office/officeart/2005/8/layout/lProcess2"/>
    <dgm:cxn modelId="{74C19373-BE9B-413B-AF16-BAB6AB7C0617}" type="presOf" srcId="{4C61D486-215E-446B-B4EA-77C0B5A32131}" destId="{15C959FF-24D3-4FC0-B184-7C45FCCA65C3}" srcOrd="1" destOrd="0" presId="urn:microsoft.com/office/officeart/2005/8/layout/lProcess2"/>
    <dgm:cxn modelId="{5BB15ECA-5E48-4159-B642-2E3338AFD2C5}" srcId="{B35C37FE-3ECD-4FC2-9123-82FBA8955CCB}" destId="{25AF805D-475A-4366-8C80-8F289FFF01D5}" srcOrd="1" destOrd="0" parTransId="{9560812E-B960-46A3-91D9-9A2095BB1C9C}" sibTransId="{595B501B-43C8-4482-A56D-3E12CCBFDF2F}"/>
    <dgm:cxn modelId="{1007F396-ED1B-4F0B-9B98-00D331A575E3}" srcId="{0076FDB6-5C50-4EA1-8C24-732A31C71766}" destId="{2E4751CB-321E-4938-9E2A-2B863C587DB0}" srcOrd="1" destOrd="0" parTransId="{EEF819E5-D7B5-4AA1-8030-BB0CAE8DD88A}" sibTransId="{EE707171-672A-4AE0-BF21-28312B5F6298}"/>
    <dgm:cxn modelId="{0386670C-31BD-4814-9E6F-1FDD888D0079}" type="presOf" srcId="{61E70C14-C3F1-43BA-9C62-13AC194FFFDC}" destId="{2BE8DDA4-C372-4C62-9AF3-6FB1E5C31D40}" srcOrd="0" destOrd="0" presId="urn:microsoft.com/office/officeart/2005/8/layout/lProcess2"/>
    <dgm:cxn modelId="{8FED813A-19C4-495C-9125-FC4676BC7DDF}" srcId="{4C61D486-215E-446B-B4EA-77C0B5A32131}" destId="{53FE8C7C-73F6-4484-9C16-D4958F1242CC}" srcOrd="0" destOrd="0" parTransId="{F9146DC7-D69F-4510-A14D-D85A5C9A7715}" sibTransId="{1773C3B6-E4FA-4FA6-990D-70916028841B}"/>
    <dgm:cxn modelId="{C7802ED4-430E-4040-8516-3D2B687735A5}" type="presOf" srcId="{2E4751CB-321E-4938-9E2A-2B863C587DB0}" destId="{049407BA-AA05-4B56-BB4C-3EA3E58BA1C0}" srcOrd="0" destOrd="0" presId="urn:microsoft.com/office/officeart/2005/8/layout/lProcess2"/>
    <dgm:cxn modelId="{BAA3E93F-617A-41A1-B922-F26B3BE1CF5C}" srcId="{EC9DF17B-9646-4E96-842D-2E2FFA0730D9}" destId="{B35C37FE-3ECD-4FC2-9123-82FBA8955CCB}" srcOrd="2" destOrd="0" parTransId="{B0AFD182-4BBA-4DBA-9E8D-76C9702B8F93}" sibTransId="{A954F530-31EE-412B-BCDD-7D0E8DABD1B3}"/>
    <dgm:cxn modelId="{31CACC7C-9A7C-4506-BC50-93B442386E52}" srcId="{4C61D486-215E-446B-B4EA-77C0B5A32131}" destId="{61E70C14-C3F1-43BA-9C62-13AC194FFFDC}" srcOrd="1" destOrd="0" parTransId="{2B7911D3-0739-412D-8BCB-C5CDAA400505}" sibTransId="{03F7D2AE-7A1C-4F1A-A3D4-2310B187B9DD}"/>
    <dgm:cxn modelId="{C50F4640-5C31-4424-BE70-D4E97A4AC790}" srcId="{EC9DF17B-9646-4E96-842D-2E2FFA0730D9}" destId="{0076FDB6-5C50-4EA1-8C24-732A31C71766}" srcOrd="0" destOrd="0" parTransId="{D8B0CCCE-BC77-40DE-9E8B-4B00F5CD96E6}" sibTransId="{C3F890E6-A59A-4A21-B9B8-096E1FBD4D1E}"/>
    <dgm:cxn modelId="{2E32563C-FB53-4945-BA7D-035AB9F2218A}" type="presParOf" srcId="{8A77C75E-4504-463A-8F72-9DE574EDFBE8}" destId="{730B853A-2952-4EB6-BF79-9ED92504A334}" srcOrd="0" destOrd="0" presId="urn:microsoft.com/office/officeart/2005/8/layout/lProcess2"/>
    <dgm:cxn modelId="{09E9E34B-ACF0-45E7-B8ED-7E11261F2791}" type="presParOf" srcId="{730B853A-2952-4EB6-BF79-9ED92504A334}" destId="{D496D0C9-CA0A-4D30-98F1-91F5EDA5F515}" srcOrd="0" destOrd="0" presId="urn:microsoft.com/office/officeart/2005/8/layout/lProcess2"/>
    <dgm:cxn modelId="{BB5D2631-8C13-48B8-A1C1-3A747CED6C38}" type="presParOf" srcId="{730B853A-2952-4EB6-BF79-9ED92504A334}" destId="{268E0A4C-559C-43CD-9D44-9A92AAEA0E8C}" srcOrd="1" destOrd="0" presId="urn:microsoft.com/office/officeart/2005/8/layout/lProcess2"/>
    <dgm:cxn modelId="{90880870-13F8-40D3-9B46-D19D969C0834}" type="presParOf" srcId="{730B853A-2952-4EB6-BF79-9ED92504A334}" destId="{B95F8648-6188-4E01-9596-CD6EC907EC99}" srcOrd="2" destOrd="0" presId="urn:microsoft.com/office/officeart/2005/8/layout/lProcess2"/>
    <dgm:cxn modelId="{B1E91865-B22A-4F59-9458-3195B76539FB}" type="presParOf" srcId="{B95F8648-6188-4E01-9596-CD6EC907EC99}" destId="{A03D41F7-16FE-46C4-837A-492D6451300B}" srcOrd="0" destOrd="0" presId="urn:microsoft.com/office/officeart/2005/8/layout/lProcess2"/>
    <dgm:cxn modelId="{DE70FF0B-408A-4688-97D2-33399078EB58}" type="presParOf" srcId="{A03D41F7-16FE-46C4-837A-492D6451300B}" destId="{8460A845-94C8-41A9-82BE-EE6F9C74EADB}" srcOrd="0" destOrd="0" presId="urn:microsoft.com/office/officeart/2005/8/layout/lProcess2"/>
    <dgm:cxn modelId="{4AF4B001-4D9D-4345-97CA-E25D59A45E56}" type="presParOf" srcId="{A03D41F7-16FE-46C4-837A-492D6451300B}" destId="{A6899827-8BC4-4CBC-BD9B-78D4A8E0431A}" srcOrd="1" destOrd="0" presId="urn:microsoft.com/office/officeart/2005/8/layout/lProcess2"/>
    <dgm:cxn modelId="{0E73F9BC-2212-4053-AD03-2E52C9619192}" type="presParOf" srcId="{A03D41F7-16FE-46C4-837A-492D6451300B}" destId="{049407BA-AA05-4B56-BB4C-3EA3E58BA1C0}" srcOrd="2" destOrd="0" presId="urn:microsoft.com/office/officeart/2005/8/layout/lProcess2"/>
    <dgm:cxn modelId="{F83D49A5-C23E-4B40-9ACC-7CC489BCEB6F}" type="presParOf" srcId="{8A77C75E-4504-463A-8F72-9DE574EDFBE8}" destId="{DA7E7176-9186-4C11-841F-8821B30B1A65}" srcOrd="1" destOrd="0" presId="urn:microsoft.com/office/officeart/2005/8/layout/lProcess2"/>
    <dgm:cxn modelId="{5E67399B-D71C-4020-8EF6-9E46BABA36B9}" type="presParOf" srcId="{8A77C75E-4504-463A-8F72-9DE574EDFBE8}" destId="{9ED465FF-EB29-4BF1-87DB-B5E402176D58}" srcOrd="2" destOrd="0" presId="urn:microsoft.com/office/officeart/2005/8/layout/lProcess2"/>
    <dgm:cxn modelId="{49C36051-DB28-4E21-9B85-3DAA41C09335}" type="presParOf" srcId="{9ED465FF-EB29-4BF1-87DB-B5E402176D58}" destId="{88A19A8C-D5CC-4CC5-9FE9-E768184367DC}" srcOrd="0" destOrd="0" presId="urn:microsoft.com/office/officeart/2005/8/layout/lProcess2"/>
    <dgm:cxn modelId="{6F2A32F8-D078-4672-9071-A74B26F333A0}" type="presParOf" srcId="{9ED465FF-EB29-4BF1-87DB-B5E402176D58}" destId="{15C959FF-24D3-4FC0-B184-7C45FCCA65C3}" srcOrd="1" destOrd="0" presId="urn:microsoft.com/office/officeart/2005/8/layout/lProcess2"/>
    <dgm:cxn modelId="{C41AC8F8-9E30-4AFC-B7BB-0AF6B2A46E02}" type="presParOf" srcId="{9ED465FF-EB29-4BF1-87DB-B5E402176D58}" destId="{931425E3-61CE-4201-83C7-CF7FF7B5849A}" srcOrd="2" destOrd="0" presId="urn:microsoft.com/office/officeart/2005/8/layout/lProcess2"/>
    <dgm:cxn modelId="{46B8A1A4-6845-46E1-B0FF-F793878E3B40}" type="presParOf" srcId="{931425E3-61CE-4201-83C7-CF7FF7B5849A}" destId="{63FB5A3B-507C-4A81-A1F6-D7A196874654}" srcOrd="0" destOrd="0" presId="urn:microsoft.com/office/officeart/2005/8/layout/lProcess2"/>
    <dgm:cxn modelId="{11611198-AABB-4551-B66A-3FE96C5282E3}" type="presParOf" srcId="{63FB5A3B-507C-4A81-A1F6-D7A196874654}" destId="{721517E1-6C41-49B5-8895-6F6AAB89E625}" srcOrd="0" destOrd="0" presId="urn:microsoft.com/office/officeart/2005/8/layout/lProcess2"/>
    <dgm:cxn modelId="{6FB607E6-E1C5-4282-81E1-2D6DBE503E01}" type="presParOf" srcId="{63FB5A3B-507C-4A81-A1F6-D7A196874654}" destId="{A4A14F83-99B5-4E2B-95C4-61015D54384C}" srcOrd="1" destOrd="0" presId="urn:microsoft.com/office/officeart/2005/8/layout/lProcess2"/>
    <dgm:cxn modelId="{AAF958AD-530C-4F6A-9842-53D0B86268F3}" type="presParOf" srcId="{63FB5A3B-507C-4A81-A1F6-D7A196874654}" destId="{2BE8DDA4-C372-4C62-9AF3-6FB1E5C31D40}" srcOrd="2" destOrd="0" presId="urn:microsoft.com/office/officeart/2005/8/layout/lProcess2"/>
    <dgm:cxn modelId="{D3821003-CA7C-497C-B976-CF0CCB59F57B}" type="presParOf" srcId="{8A77C75E-4504-463A-8F72-9DE574EDFBE8}" destId="{F52B45D4-A9AD-463D-9A2A-30666A6ED38B}" srcOrd="3" destOrd="0" presId="urn:microsoft.com/office/officeart/2005/8/layout/lProcess2"/>
    <dgm:cxn modelId="{03939604-52AD-42E0-BF28-CFAAD8A85DD4}" type="presParOf" srcId="{8A77C75E-4504-463A-8F72-9DE574EDFBE8}" destId="{171455A4-5571-4FAB-B35A-21184690789C}" srcOrd="4" destOrd="0" presId="urn:microsoft.com/office/officeart/2005/8/layout/lProcess2"/>
    <dgm:cxn modelId="{A959E88E-A50D-441E-B2B6-46BF130E37D9}" type="presParOf" srcId="{171455A4-5571-4FAB-B35A-21184690789C}" destId="{3C4C0A8D-872F-4EA8-9B89-3F355662DE9F}" srcOrd="0" destOrd="0" presId="urn:microsoft.com/office/officeart/2005/8/layout/lProcess2"/>
    <dgm:cxn modelId="{98E58516-6F00-4C11-938C-175DE54EEE68}" type="presParOf" srcId="{171455A4-5571-4FAB-B35A-21184690789C}" destId="{9C9A97B5-BF37-491F-B00E-5DC5AE659936}" srcOrd="1" destOrd="0" presId="urn:microsoft.com/office/officeart/2005/8/layout/lProcess2"/>
    <dgm:cxn modelId="{FBEAC08D-C968-42BE-92E7-FDEF90D17998}" type="presParOf" srcId="{171455A4-5571-4FAB-B35A-21184690789C}" destId="{F97455A8-ED56-44CC-A082-C28D53E79C73}" srcOrd="2" destOrd="0" presId="urn:microsoft.com/office/officeart/2005/8/layout/lProcess2"/>
    <dgm:cxn modelId="{7D11CD71-409D-4302-9EA5-788EEC929233}" type="presParOf" srcId="{F97455A8-ED56-44CC-A082-C28D53E79C73}" destId="{40B80441-F499-4E7C-9768-017052D2BAD9}" srcOrd="0" destOrd="0" presId="urn:microsoft.com/office/officeart/2005/8/layout/lProcess2"/>
    <dgm:cxn modelId="{43C70BF5-FA27-4C8F-9934-B4E788298024}" type="presParOf" srcId="{40B80441-F499-4E7C-9768-017052D2BAD9}" destId="{D1C6D655-F289-4D49-BD05-F7AA24BA556A}" srcOrd="0" destOrd="0" presId="urn:microsoft.com/office/officeart/2005/8/layout/lProcess2"/>
    <dgm:cxn modelId="{A365F62E-FDFE-4770-A361-C689129DFB17}" type="presParOf" srcId="{40B80441-F499-4E7C-9768-017052D2BAD9}" destId="{65F721EE-B85A-4E4D-873D-0FF82090BB51}" srcOrd="1" destOrd="0" presId="urn:microsoft.com/office/officeart/2005/8/layout/lProcess2"/>
    <dgm:cxn modelId="{90CFA05C-D386-487C-AADB-6BF2EE8299FF}" type="presParOf" srcId="{40B80441-F499-4E7C-9768-017052D2BAD9}" destId="{BF2E1854-951F-41DA-A0D1-912291D19E8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9DF17B-9646-4E96-842D-2E2FFA0730D9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0076FDB6-5C50-4EA1-8C24-732A31C71766}">
      <dgm:prSet phldrT="[Texto]"/>
      <dgm:spPr/>
      <dgm:t>
        <a:bodyPr/>
        <a:lstStyle/>
        <a:p>
          <a:r>
            <a:rPr lang="es-EC" dirty="0" smtClean="0"/>
            <a:t>Ley de Gestión Ambiental</a:t>
          </a:r>
          <a:endParaRPr lang="es-EC" dirty="0"/>
        </a:p>
      </dgm:t>
    </dgm:pt>
    <dgm:pt modelId="{D8B0CCCE-BC77-40DE-9E8B-4B00F5CD96E6}" type="parTrans" cxnId="{C50F4640-5C31-4424-BE70-D4E97A4AC790}">
      <dgm:prSet/>
      <dgm:spPr/>
      <dgm:t>
        <a:bodyPr/>
        <a:lstStyle/>
        <a:p>
          <a:endParaRPr lang="es-EC"/>
        </a:p>
      </dgm:t>
    </dgm:pt>
    <dgm:pt modelId="{C3F890E6-A59A-4A21-B9B8-096E1FBD4D1E}" type="sibTrans" cxnId="{C50F4640-5C31-4424-BE70-D4E97A4AC790}">
      <dgm:prSet/>
      <dgm:spPr/>
      <dgm:t>
        <a:bodyPr/>
        <a:lstStyle/>
        <a:p>
          <a:endParaRPr lang="es-EC"/>
        </a:p>
      </dgm:t>
    </dgm:pt>
    <dgm:pt modelId="{CDDB7883-8024-42AF-AC99-EC095B0DF0C3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N°37 RO/245 30 de Julio 1999</a:t>
          </a:r>
          <a:endParaRPr lang="es-EC" dirty="0">
            <a:solidFill>
              <a:schemeClr val="tx1"/>
            </a:solidFill>
          </a:endParaRPr>
        </a:p>
      </dgm:t>
    </dgm:pt>
    <dgm:pt modelId="{16D085F3-0BDB-4D96-88CE-599F5E2B2164}" type="parTrans" cxnId="{2A083296-FEFB-44BC-9A59-43E10F6B3347}">
      <dgm:prSet/>
      <dgm:spPr/>
      <dgm:t>
        <a:bodyPr/>
        <a:lstStyle/>
        <a:p>
          <a:endParaRPr lang="es-EC"/>
        </a:p>
      </dgm:t>
    </dgm:pt>
    <dgm:pt modelId="{10171FFC-FD81-4E2E-A39D-010AABC6E38D}" type="sibTrans" cxnId="{2A083296-FEFB-44BC-9A59-43E10F6B3347}">
      <dgm:prSet/>
      <dgm:spPr/>
      <dgm:t>
        <a:bodyPr/>
        <a:lstStyle/>
        <a:p>
          <a:endParaRPr lang="es-EC"/>
        </a:p>
      </dgm:t>
    </dgm:pt>
    <dgm:pt modelId="{2E4751CB-321E-4938-9E2A-2B863C587DB0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Reglamento Ambiental Decreto N°121 04/11/2009</a:t>
          </a:r>
          <a:endParaRPr lang="es-EC" dirty="0">
            <a:solidFill>
              <a:schemeClr val="tx1"/>
            </a:solidFill>
          </a:endParaRPr>
        </a:p>
      </dgm:t>
    </dgm:pt>
    <dgm:pt modelId="{EEF819E5-D7B5-4AA1-8030-BB0CAE8DD88A}" type="parTrans" cxnId="{1007F396-ED1B-4F0B-9B98-00D331A575E3}">
      <dgm:prSet/>
      <dgm:spPr/>
      <dgm:t>
        <a:bodyPr/>
        <a:lstStyle/>
        <a:p>
          <a:endParaRPr lang="es-EC"/>
        </a:p>
      </dgm:t>
    </dgm:pt>
    <dgm:pt modelId="{EE707171-672A-4AE0-BF21-28312B5F6298}" type="sibTrans" cxnId="{1007F396-ED1B-4F0B-9B98-00D331A575E3}">
      <dgm:prSet/>
      <dgm:spPr/>
      <dgm:t>
        <a:bodyPr/>
        <a:lstStyle/>
        <a:p>
          <a:endParaRPr lang="es-EC"/>
        </a:p>
      </dgm:t>
    </dgm:pt>
    <dgm:pt modelId="{4C61D486-215E-446B-B4EA-77C0B5A32131}">
      <dgm:prSet phldrT="[Texto]"/>
      <dgm:spPr/>
      <dgm:t>
        <a:bodyPr/>
        <a:lstStyle/>
        <a:p>
          <a:r>
            <a:rPr lang="es-EC" dirty="0" smtClean="0"/>
            <a:t>Ley Forestal y de Conservación de áreas naturales </a:t>
          </a:r>
          <a:endParaRPr lang="es-EC" dirty="0"/>
        </a:p>
      </dgm:t>
    </dgm:pt>
    <dgm:pt modelId="{4C22BF1D-DBD8-495F-8E29-EEE79F2469E0}" type="parTrans" cxnId="{0D75B5D6-5F87-41DA-B71D-B6F767D74B00}">
      <dgm:prSet/>
      <dgm:spPr/>
      <dgm:t>
        <a:bodyPr/>
        <a:lstStyle/>
        <a:p>
          <a:endParaRPr lang="es-EC"/>
        </a:p>
      </dgm:t>
    </dgm:pt>
    <dgm:pt modelId="{A4570962-DC9C-44B2-B206-B427508BA2A5}" type="sibTrans" cxnId="{0D75B5D6-5F87-41DA-B71D-B6F767D74B00}">
      <dgm:prSet/>
      <dgm:spPr/>
      <dgm:t>
        <a:bodyPr/>
        <a:lstStyle/>
        <a:p>
          <a:endParaRPr lang="es-EC"/>
        </a:p>
      </dgm:t>
    </dgm:pt>
    <dgm:pt modelId="{53FE8C7C-73F6-4484-9C16-D4958F1242CC}">
      <dgm:prSet phldrT="[Texto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L.F y R.O N°418 10/09/2004</a:t>
          </a:r>
          <a:endParaRPr lang="es-EC" dirty="0">
            <a:solidFill>
              <a:schemeClr val="tx1"/>
            </a:solidFill>
          </a:endParaRPr>
        </a:p>
      </dgm:t>
    </dgm:pt>
    <dgm:pt modelId="{F9146DC7-D69F-4510-A14D-D85A5C9A7715}" type="parTrans" cxnId="{8FED813A-19C4-495C-9125-FC4676BC7DDF}">
      <dgm:prSet/>
      <dgm:spPr/>
      <dgm:t>
        <a:bodyPr/>
        <a:lstStyle/>
        <a:p>
          <a:endParaRPr lang="es-EC"/>
        </a:p>
      </dgm:t>
    </dgm:pt>
    <dgm:pt modelId="{1773C3B6-E4FA-4FA6-990D-70916028841B}" type="sibTrans" cxnId="{8FED813A-19C4-495C-9125-FC4676BC7DDF}">
      <dgm:prSet/>
      <dgm:spPr/>
      <dgm:t>
        <a:bodyPr/>
        <a:lstStyle/>
        <a:p>
          <a:endParaRPr lang="es-EC"/>
        </a:p>
      </dgm:t>
    </dgm:pt>
    <dgm:pt modelId="{61E70C14-C3F1-43BA-9C62-13AC194FFFDC}">
      <dgm:prSet phldrT="[Texto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L.G.A. R.O. 245 30/07/1999</a:t>
          </a:r>
          <a:endParaRPr lang="es-EC" dirty="0">
            <a:solidFill>
              <a:schemeClr val="tx1"/>
            </a:solidFill>
          </a:endParaRPr>
        </a:p>
      </dgm:t>
    </dgm:pt>
    <dgm:pt modelId="{2B7911D3-0739-412D-8BCB-C5CDAA400505}" type="parTrans" cxnId="{31CACC7C-9A7C-4506-BC50-93B442386E52}">
      <dgm:prSet/>
      <dgm:spPr/>
      <dgm:t>
        <a:bodyPr/>
        <a:lstStyle/>
        <a:p>
          <a:endParaRPr lang="es-EC"/>
        </a:p>
      </dgm:t>
    </dgm:pt>
    <dgm:pt modelId="{03F7D2AE-7A1C-4F1A-A3D4-2310B187B9DD}" type="sibTrans" cxnId="{31CACC7C-9A7C-4506-BC50-93B442386E52}">
      <dgm:prSet/>
      <dgm:spPr/>
      <dgm:t>
        <a:bodyPr/>
        <a:lstStyle/>
        <a:p>
          <a:endParaRPr lang="es-EC"/>
        </a:p>
      </dgm:t>
    </dgm:pt>
    <dgm:pt modelId="{B35C37FE-3ECD-4FC2-9123-82FBA8955CCB}">
      <dgm:prSet phldrT="[Texto]"/>
      <dgm:spPr/>
      <dgm:t>
        <a:bodyPr/>
        <a:lstStyle/>
        <a:p>
          <a:r>
            <a:rPr lang="es-EC" dirty="0" smtClean="0"/>
            <a:t>Ley de Recursos Hídricos</a:t>
          </a:r>
          <a:endParaRPr lang="es-EC" dirty="0"/>
        </a:p>
      </dgm:t>
    </dgm:pt>
    <dgm:pt modelId="{B0AFD182-4BBA-4DBA-9E8D-76C9702B8F93}" type="parTrans" cxnId="{BAA3E93F-617A-41A1-B922-F26B3BE1CF5C}">
      <dgm:prSet/>
      <dgm:spPr/>
      <dgm:t>
        <a:bodyPr/>
        <a:lstStyle/>
        <a:p>
          <a:endParaRPr lang="es-EC"/>
        </a:p>
      </dgm:t>
    </dgm:pt>
    <dgm:pt modelId="{A954F530-31EE-412B-BCDD-7D0E8DABD1B3}" type="sibTrans" cxnId="{BAA3E93F-617A-41A1-B922-F26B3BE1CF5C}">
      <dgm:prSet/>
      <dgm:spPr/>
      <dgm:t>
        <a:bodyPr/>
        <a:lstStyle/>
        <a:p>
          <a:endParaRPr lang="es-EC"/>
        </a:p>
      </dgm:t>
    </dgm:pt>
    <dgm:pt modelId="{ED1A40AF-1C3F-495B-ABAB-7992C94F591A}">
      <dgm:prSet phldrT="[Texto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Reg., manejo desechos sólidos R.O 991 03/08/92</a:t>
          </a:r>
          <a:endParaRPr lang="es-EC" dirty="0">
            <a:solidFill>
              <a:schemeClr val="tx1"/>
            </a:solidFill>
          </a:endParaRPr>
        </a:p>
      </dgm:t>
    </dgm:pt>
    <dgm:pt modelId="{34ADF4EC-6D22-4C35-86F9-0800E18B2A16}" type="parTrans" cxnId="{5E02F559-799B-49D6-95DC-97802DC7CA4C}">
      <dgm:prSet/>
      <dgm:spPr/>
      <dgm:t>
        <a:bodyPr/>
        <a:lstStyle/>
        <a:p>
          <a:endParaRPr lang="es-EC"/>
        </a:p>
      </dgm:t>
    </dgm:pt>
    <dgm:pt modelId="{DC88FF5B-16E7-4332-9451-697EC327926B}" type="sibTrans" cxnId="{5E02F559-799B-49D6-95DC-97802DC7CA4C}">
      <dgm:prSet/>
      <dgm:spPr/>
      <dgm:t>
        <a:bodyPr/>
        <a:lstStyle/>
        <a:p>
          <a:endParaRPr lang="es-EC"/>
        </a:p>
      </dgm:t>
    </dgm:pt>
    <dgm:pt modelId="{25AF805D-475A-4366-8C80-8F289FFF01D5}">
      <dgm:prSet phldrT="[Texto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Reg., manejo desechos sólidos R.O 167 26/09/2012</a:t>
          </a:r>
          <a:endParaRPr lang="es-EC" dirty="0">
            <a:solidFill>
              <a:schemeClr val="tx1"/>
            </a:solidFill>
          </a:endParaRPr>
        </a:p>
      </dgm:t>
    </dgm:pt>
    <dgm:pt modelId="{9560812E-B960-46A3-91D9-9A2095BB1C9C}" type="parTrans" cxnId="{5BB15ECA-5E48-4159-B642-2E3338AFD2C5}">
      <dgm:prSet/>
      <dgm:spPr/>
      <dgm:t>
        <a:bodyPr/>
        <a:lstStyle/>
        <a:p>
          <a:endParaRPr lang="es-EC"/>
        </a:p>
      </dgm:t>
    </dgm:pt>
    <dgm:pt modelId="{595B501B-43C8-4482-A56D-3E12CCBFDF2F}" type="sibTrans" cxnId="{5BB15ECA-5E48-4159-B642-2E3338AFD2C5}">
      <dgm:prSet/>
      <dgm:spPr/>
      <dgm:t>
        <a:bodyPr/>
        <a:lstStyle/>
        <a:p>
          <a:endParaRPr lang="es-EC"/>
        </a:p>
      </dgm:t>
    </dgm:pt>
    <dgm:pt modelId="{8A77C75E-4504-463A-8F72-9DE574EDFBE8}" type="pres">
      <dgm:prSet presAssocID="{EC9DF17B-9646-4E96-842D-2E2FFA0730D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30B853A-2952-4EB6-BF79-9ED92504A334}" type="pres">
      <dgm:prSet presAssocID="{0076FDB6-5C50-4EA1-8C24-732A31C71766}" presName="compNode" presStyleCnt="0"/>
      <dgm:spPr/>
    </dgm:pt>
    <dgm:pt modelId="{D496D0C9-CA0A-4D30-98F1-91F5EDA5F515}" type="pres">
      <dgm:prSet presAssocID="{0076FDB6-5C50-4EA1-8C24-732A31C71766}" presName="aNode" presStyleLbl="bgShp" presStyleIdx="0" presStyleCnt="3"/>
      <dgm:spPr/>
      <dgm:t>
        <a:bodyPr/>
        <a:lstStyle/>
        <a:p>
          <a:endParaRPr lang="es-EC"/>
        </a:p>
      </dgm:t>
    </dgm:pt>
    <dgm:pt modelId="{268E0A4C-559C-43CD-9D44-9A92AAEA0E8C}" type="pres">
      <dgm:prSet presAssocID="{0076FDB6-5C50-4EA1-8C24-732A31C71766}" presName="textNode" presStyleLbl="bgShp" presStyleIdx="0" presStyleCnt="3"/>
      <dgm:spPr/>
      <dgm:t>
        <a:bodyPr/>
        <a:lstStyle/>
        <a:p>
          <a:endParaRPr lang="es-EC"/>
        </a:p>
      </dgm:t>
    </dgm:pt>
    <dgm:pt modelId="{B95F8648-6188-4E01-9596-CD6EC907EC99}" type="pres">
      <dgm:prSet presAssocID="{0076FDB6-5C50-4EA1-8C24-732A31C71766}" presName="compChildNode" presStyleCnt="0"/>
      <dgm:spPr/>
    </dgm:pt>
    <dgm:pt modelId="{A03D41F7-16FE-46C4-837A-492D6451300B}" type="pres">
      <dgm:prSet presAssocID="{0076FDB6-5C50-4EA1-8C24-732A31C71766}" presName="theInnerList" presStyleCnt="0"/>
      <dgm:spPr/>
    </dgm:pt>
    <dgm:pt modelId="{8460A845-94C8-41A9-82BE-EE6F9C74EADB}" type="pres">
      <dgm:prSet presAssocID="{CDDB7883-8024-42AF-AC99-EC095B0DF0C3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899827-8BC4-4CBC-BD9B-78D4A8E0431A}" type="pres">
      <dgm:prSet presAssocID="{CDDB7883-8024-42AF-AC99-EC095B0DF0C3}" presName="aSpace2" presStyleCnt="0"/>
      <dgm:spPr/>
    </dgm:pt>
    <dgm:pt modelId="{049407BA-AA05-4B56-BB4C-3EA3E58BA1C0}" type="pres">
      <dgm:prSet presAssocID="{2E4751CB-321E-4938-9E2A-2B863C587DB0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7E7176-9186-4C11-841F-8821B30B1A65}" type="pres">
      <dgm:prSet presAssocID="{0076FDB6-5C50-4EA1-8C24-732A31C71766}" presName="aSpace" presStyleCnt="0"/>
      <dgm:spPr/>
    </dgm:pt>
    <dgm:pt modelId="{9ED465FF-EB29-4BF1-87DB-B5E402176D58}" type="pres">
      <dgm:prSet presAssocID="{4C61D486-215E-446B-B4EA-77C0B5A32131}" presName="compNode" presStyleCnt="0"/>
      <dgm:spPr/>
    </dgm:pt>
    <dgm:pt modelId="{88A19A8C-D5CC-4CC5-9FE9-E768184367DC}" type="pres">
      <dgm:prSet presAssocID="{4C61D486-215E-446B-B4EA-77C0B5A32131}" presName="aNode" presStyleLbl="bgShp" presStyleIdx="1" presStyleCnt="3"/>
      <dgm:spPr/>
      <dgm:t>
        <a:bodyPr/>
        <a:lstStyle/>
        <a:p>
          <a:endParaRPr lang="es-EC"/>
        </a:p>
      </dgm:t>
    </dgm:pt>
    <dgm:pt modelId="{15C959FF-24D3-4FC0-B184-7C45FCCA65C3}" type="pres">
      <dgm:prSet presAssocID="{4C61D486-215E-446B-B4EA-77C0B5A32131}" presName="textNode" presStyleLbl="bgShp" presStyleIdx="1" presStyleCnt="3"/>
      <dgm:spPr/>
      <dgm:t>
        <a:bodyPr/>
        <a:lstStyle/>
        <a:p>
          <a:endParaRPr lang="es-EC"/>
        </a:p>
      </dgm:t>
    </dgm:pt>
    <dgm:pt modelId="{931425E3-61CE-4201-83C7-CF7FF7B5849A}" type="pres">
      <dgm:prSet presAssocID="{4C61D486-215E-446B-B4EA-77C0B5A32131}" presName="compChildNode" presStyleCnt="0"/>
      <dgm:spPr/>
    </dgm:pt>
    <dgm:pt modelId="{63FB5A3B-507C-4A81-A1F6-D7A196874654}" type="pres">
      <dgm:prSet presAssocID="{4C61D486-215E-446B-B4EA-77C0B5A32131}" presName="theInnerList" presStyleCnt="0"/>
      <dgm:spPr/>
    </dgm:pt>
    <dgm:pt modelId="{721517E1-6C41-49B5-8895-6F6AAB89E625}" type="pres">
      <dgm:prSet presAssocID="{53FE8C7C-73F6-4484-9C16-D4958F1242CC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A14F83-99B5-4E2B-95C4-61015D54384C}" type="pres">
      <dgm:prSet presAssocID="{53FE8C7C-73F6-4484-9C16-D4958F1242CC}" presName="aSpace2" presStyleCnt="0"/>
      <dgm:spPr/>
    </dgm:pt>
    <dgm:pt modelId="{2BE8DDA4-C372-4C62-9AF3-6FB1E5C31D40}" type="pres">
      <dgm:prSet presAssocID="{61E70C14-C3F1-43BA-9C62-13AC194FFFDC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2B45D4-A9AD-463D-9A2A-30666A6ED38B}" type="pres">
      <dgm:prSet presAssocID="{4C61D486-215E-446B-B4EA-77C0B5A32131}" presName="aSpace" presStyleCnt="0"/>
      <dgm:spPr/>
    </dgm:pt>
    <dgm:pt modelId="{171455A4-5571-4FAB-B35A-21184690789C}" type="pres">
      <dgm:prSet presAssocID="{B35C37FE-3ECD-4FC2-9123-82FBA8955CCB}" presName="compNode" presStyleCnt="0"/>
      <dgm:spPr/>
    </dgm:pt>
    <dgm:pt modelId="{3C4C0A8D-872F-4EA8-9B89-3F355662DE9F}" type="pres">
      <dgm:prSet presAssocID="{B35C37FE-3ECD-4FC2-9123-82FBA8955CCB}" presName="aNode" presStyleLbl="bgShp" presStyleIdx="2" presStyleCnt="3" custLinFactNeighborX="9122" custLinFactNeighborY="40"/>
      <dgm:spPr/>
      <dgm:t>
        <a:bodyPr/>
        <a:lstStyle/>
        <a:p>
          <a:endParaRPr lang="es-EC"/>
        </a:p>
      </dgm:t>
    </dgm:pt>
    <dgm:pt modelId="{9C9A97B5-BF37-491F-B00E-5DC5AE659936}" type="pres">
      <dgm:prSet presAssocID="{B35C37FE-3ECD-4FC2-9123-82FBA8955CCB}" presName="textNode" presStyleLbl="bgShp" presStyleIdx="2" presStyleCnt="3"/>
      <dgm:spPr/>
      <dgm:t>
        <a:bodyPr/>
        <a:lstStyle/>
        <a:p>
          <a:endParaRPr lang="es-EC"/>
        </a:p>
      </dgm:t>
    </dgm:pt>
    <dgm:pt modelId="{F97455A8-ED56-44CC-A082-C28D53E79C73}" type="pres">
      <dgm:prSet presAssocID="{B35C37FE-3ECD-4FC2-9123-82FBA8955CCB}" presName="compChildNode" presStyleCnt="0"/>
      <dgm:spPr/>
    </dgm:pt>
    <dgm:pt modelId="{40B80441-F499-4E7C-9768-017052D2BAD9}" type="pres">
      <dgm:prSet presAssocID="{B35C37FE-3ECD-4FC2-9123-82FBA8955CCB}" presName="theInnerList" presStyleCnt="0"/>
      <dgm:spPr/>
    </dgm:pt>
    <dgm:pt modelId="{D1C6D655-F289-4D49-BD05-F7AA24BA556A}" type="pres">
      <dgm:prSet presAssocID="{ED1A40AF-1C3F-495B-ABAB-7992C94F591A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F721EE-B85A-4E4D-873D-0FF82090BB51}" type="pres">
      <dgm:prSet presAssocID="{ED1A40AF-1C3F-495B-ABAB-7992C94F591A}" presName="aSpace2" presStyleCnt="0"/>
      <dgm:spPr/>
    </dgm:pt>
    <dgm:pt modelId="{BF2E1854-951F-41DA-A0D1-912291D19E89}" type="pres">
      <dgm:prSet presAssocID="{25AF805D-475A-4366-8C80-8F289FFF01D5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A083296-FEFB-44BC-9A59-43E10F6B3347}" srcId="{0076FDB6-5C50-4EA1-8C24-732A31C71766}" destId="{CDDB7883-8024-42AF-AC99-EC095B0DF0C3}" srcOrd="0" destOrd="0" parTransId="{16D085F3-0BDB-4D96-88CE-599F5E2B2164}" sibTransId="{10171FFC-FD81-4E2E-A39D-010AABC6E38D}"/>
    <dgm:cxn modelId="{1CA0C50A-B231-4057-A0D5-52F2376ECEA4}" type="presOf" srcId="{ED1A40AF-1C3F-495B-ABAB-7992C94F591A}" destId="{D1C6D655-F289-4D49-BD05-F7AA24BA556A}" srcOrd="0" destOrd="0" presId="urn:microsoft.com/office/officeart/2005/8/layout/lProcess2"/>
    <dgm:cxn modelId="{F0192339-FCCA-42E7-8971-079AC7CDCEED}" type="presOf" srcId="{EC9DF17B-9646-4E96-842D-2E2FFA0730D9}" destId="{8A77C75E-4504-463A-8F72-9DE574EDFBE8}" srcOrd="0" destOrd="0" presId="urn:microsoft.com/office/officeart/2005/8/layout/lProcess2"/>
    <dgm:cxn modelId="{D79DB59F-20DF-49ED-8C9A-A934D64C33B7}" type="presOf" srcId="{0076FDB6-5C50-4EA1-8C24-732A31C71766}" destId="{D496D0C9-CA0A-4D30-98F1-91F5EDA5F515}" srcOrd="0" destOrd="0" presId="urn:microsoft.com/office/officeart/2005/8/layout/lProcess2"/>
    <dgm:cxn modelId="{0D75B5D6-5F87-41DA-B71D-B6F767D74B00}" srcId="{EC9DF17B-9646-4E96-842D-2E2FFA0730D9}" destId="{4C61D486-215E-446B-B4EA-77C0B5A32131}" srcOrd="1" destOrd="0" parTransId="{4C22BF1D-DBD8-495F-8E29-EEE79F2469E0}" sibTransId="{A4570962-DC9C-44B2-B206-B427508BA2A5}"/>
    <dgm:cxn modelId="{64D09215-1538-4A65-AE4A-5D3D2BEF5484}" type="presOf" srcId="{4C61D486-215E-446B-B4EA-77C0B5A32131}" destId="{88A19A8C-D5CC-4CC5-9FE9-E768184367DC}" srcOrd="0" destOrd="0" presId="urn:microsoft.com/office/officeart/2005/8/layout/lProcess2"/>
    <dgm:cxn modelId="{6D46F612-7A5B-47D1-B6B0-A9D2F0DB2393}" type="presOf" srcId="{B35C37FE-3ECD-4FC2-9123-82FBA8955CCB}" destId="{9C9A97B5-BF37-491F-B00E-5DC5AE659936}" srcOrd="1" destOrd="0" presId="urn:microsoft.com/office/officeart/2005/8/layout/lProcess2"/>
    <dgm:cxn modelId="{5BF7460F-D998-4243-B1A1-7A5AF4C92CF9}" type="presOf" srcId="{61E70C14-C3F1-43BA-9C62-13AC194FFFDC}" destId="{2BE8DDA4-C372-4C62-9AF3-6FB1E5C31D40}" srcOrd="0" destOrd="0" presId="urn:microsoft.com/office/officeart/2005/8/layout/lProcess2"/>
    <dgm:cxn modelId="{5E02F559-799B-49D6-95DC-97802DC7CA4C}" srcId="{B35C37FE-3ECD-4FC2-9123-82FBA8955CCB}" destId="{ED1A40AF-1C3F-495B-ABAB-7992C94F591A}" srcOrd="0" destOrd="0" parTransId="{34ADF4EC-6D22-4C35-86F9-0800E18B2A16}" sibTransId="{DC88FF5B-16E7-4332-9451-697EC327926B}"/>
    <dgm:cxn modelId="{5BB15ECA-5E48-4159-B642-2E3338AFD2C5}" srcId="{B35C37FE-3ECD-4FC2-9123-82FBA8955CCB}" destId="{25AF805D-475A-4366-8C80-8F289FFF01D5}" srcOrd="1" destOrd="0" parTransId="{9560812E-B960-46A3-91D9-9A2095BB1C9C}" sibTransId="{595B501B-43C8-4482-A56D-3E12CCBFDF2F}"/>
    <dgm:cxn modelId="{4F6B153D-6C32-4273-89C0-06A1A2F7DEF3}" type="presOf" srcId="{25AF805D-475A-4366-8C80-8F289FFF01D5}" destId="{BF2E1854-951F-41DA-A0D1-912291D19E89}" srcOrd="0" destOrd="0" presId="urn:microsoft.com/office/officeart/2005/8/layout/lProcess2"/>
    <dgm:cxn modelId="{1007F396-ED1B-4F0B-9B98-00D331A575E3}" srcId="{0076FDB6-5C50-4EA1-8C24-732A31C71766}" destId="{2E4751CB-321E-4938-9E2A-2B863C587DB0}" srcOrd="1" destOrd="0" parTransId="{EEF819E5-D7B5-4AA1-8030-BB0CAE8DD88A}" sibTransId="{EE707171-672A-4AE0-BF21-28312B5F6298}"/>
    <dgm:cxn modelId="{88CB9E17-BE60-4039-B890-F6B2D0C691BC}" type="presOf" srcId="{53FE8C7C-73F6-4484-9C16-D4958F1242CC}" destId="{721517E1-6C41-49B5-8895-6F6AAB89E625}" srcOrd="0" destOrd="0" presId="urn:microsoft.com/office/officeart/2005/8/layout/lProcess2"/>
    <dgm:cxn modelId="{0E731B4A-A4FA-45B6-A4B3-9D1F49D5D90F}" type="presOf" srcId="{4C61D486-215E-446B-B4EA-77C0B5A32131}" destId="{15C959FF-24D3-4FC0-B184-7C45FCCA65C3}" srcOrd="1" destOrd="0" presId="urn:microsoft.com/office/officeart/2005/8/layout/lProcess2"/>
    <dgm:cxn modelId="{4246F7E8-DA02-4E15-A428-00F528DD9E6B}" type="presOf" srcId="{0076FDB6-5C50-4EA1-8C24-732A31C71766}" destId="{268E0A4C-559C-43CD-9D44-9A92AAEA0E8C}" srcOrd="1" destOrd="0" presId="urn:microsoft.com/office/officeart/2005/8/layout/lProcess2"/>
    <dgm:cxn modelId="{8FED813A-19C4-495C-9125-FC4676BC7DDF}" srcId="{4C61D486-215E-446B-B4EA-77C0B5A32131}" destId="{53FE8C7C-73F6-4484-9C16-D4958F1242CC}" srcOrd="0" destOrd="0" parTransId="{F9146DC7-D69F-4510-A14D-D85A5C9A7715}" sibTransId="{1773C3B6-E4FA-4FA6-990D-70916028841B}"/>
    <dgm:cxn modelId="{BAA3E93F-617A-41A1-B922-F26B3BE1CF5C}" srcId="{EC9DF17B-9646-4E96-842D-2E2FFA0730D9}" destId="{B35C37FE-3ECD-4FC2-9123-82FBA8955CCB}" srcOrd="2" destOrd="0" parTransId="{B0AFD182-4BBA-4DBA-9E8D-76C9702B8F93}" sibTransId="{A954F530-31EE-412B-BCDD-7D0E8DABD1B3}"/>
    <dgm:cxn modelId="{31CACC7C-9A7C-4506-BC50-93B442386E52}" srcId="{4C61D486-215E-446B-B4EA-77C0B5A32131}" destId="{61E70C14-C3F1-43BA-9C62-13AC194FFFDC}" srcOrd="1" destOrd="0" parTransId="{2B7911D3-0739-412D-8BCB-C5CDAA400505}" sibTransId="{03F7D2AE-7A1C-4F1A-A3D4-2310B187B9DD}"/>
    <dgm:cxn modelId="{C50F4640-5C31-4424-BE70-D4E97A4AC790}" srcId="{EC9DF17B-9646-4E96-842D-2E2FFA0730D9}" destId="{0076FDB6-5C50-4EA1-8C24-732A31C71766}" srcOrd="0" destOrd="0" parTransId="{D8B0CCCE-BC77-40DE-9E8B-4B00F5CD96E6}" sibTransId="{C3F890E6-A59A-4A21-B9B8-096E1FBD4D1E}"/>
    <dgm:cxn modelId="{460A4DBB-D5C6-434E-935B-D7AD0F87631C}" type="presOf" srcId="{CDDB7883-8024-42AF-AC99-EC095B0DF0C3}" destId="{8460A845-94C8-41A9-82BE-EE6F9C74EADB}" srcOrd="0" destOrd="0" presId="urn:microsoft.com/office/officeart/2005/8/layout/lProcess2"/>
    <dgm:cxn modelId="{0E75B928-BB8B-463D-A7D5-2078DF8BBA26}" type="presOf" srcId="{2E4751CB-321E-4938-9E2A-2B863C587DB0}" destId="{049407BA-AA05-4B56-BB4C-3EA3E58BA1C0}" srcOrd="0" destOrd="0" presId="urn:microsoft.com/office/officeart/2005/8/layout/lProcess2"/>
    <dgm:cxn modelId="{9F571DCB-642C-452B-AB7F-A169F94596D7}" type="presOf" srcId="{B35C37FE-3ECD-4FC2-9123-82FBA8955CCB}" destId="{3C4C0A8D-872F-4EA8-9B89-3F355662DE9F}" srcOrd="0" destOrd="0" presId="urn:microsoft.com/office/officeart/2005/8/layout/lProcess2"/>
    <dgm:cxn modelId="{17637A34-C3C2-409D-B0B3-CCB923683330}" type="presParOf" srcId="{8A77C75E-4504-463A-8F72-9DE574EDFBE8}" destId="{730B853A-2952-4EB6-BF79-9ED92504A334}" srcOrd="0" destOrd="0" presId="urn:microsoft.com/office/officeart/2005/8/layout/lProcess2"/>
    <dgm:cxn modelId="{042E98A6-7D8F-4C1F-B944-1541D26841B3}" type="presParOf" srcId="{730B853A-2952-4EB6-BF79-9ED92504A334}" destId="{D496D0C9-CA0A-4D30-98F1-91F5EDA5F515}" srcOrd="0" destOrd="0" presId="urn:microsoft.com/office/officeart/2005/8/layout/lProcess2"/>
    <dgm:cxn modelId="{A54D7F2A-8020-4987-B08F-8A4693324506}" type="presParOf" srcId="{730B853A-2952-4EB6-BF79-9ED92504A334}" destId="{268E0A4C-559C-43CD-9D44-9A92AAEA0E8C}" srcOrd="1" destOrd="0" presId="urn:microsoft.com/office/officeart/2005/8/layout/lProcess2"/>
    <dgm:cxn modelId="{3F6E457F-A5E8-4B37-89DD-C09B655963ED}" type="presParOf" srcId="{730B853A-2952-4EB6-BF79-9ED92504A334}" destId="{B95F8648-6188-4E01-9596-CD6EC907EC99}" srcOrd="2" destOrd="0" presId="urn:microsoft.com/office/officeart/2005/8/layout/lProcess2"/>
    <dgm:cxn modelId="{90944133-5B0D-4664-B612-D167E8A9BE2D}" type="presParOf" srcId="{B95F8648-6188-4E01-9596-CD6EC907EC99}" destId="{A03D41F7-16FE-46C4-837A-492D6451300B}" srcOrd="0" destOrd="0" presId="urn:microsoft.com/office/officeart/2005/8/layout/lProcess2"/>
    <dgm:cxn modelId="{B98FBCBF-E938-4860-92EF-7BDF9A00FD94}" type="presParOf" srcId="{A03D41F7-16FE-46C4-837A-492D6451300B}" destId="{8460A845-94C8-41A9-82BE-EE6F9C74EADB}" srcOrd="0" destOrd="0" presId="urn:microsoft.com/office/officeart/2005/8/layout/lProcess2"/>
    <dgm:cxn modelId="{B482789B-3E26-4D65-84DA-50852F03AE7F}" type="presParOf" srcId="{A03D41F7-16FE-46C4-837A-492D6451300B}" destId="{A6899827-8BC4-4CBC-BD9B-78D4A8E0431A}" srcOrd="1" destOrd="0" presId="urn:microsoft.com/office/officeart/2005/8/layout/lProcess2"/>
    <dgm:cxn modelId="{5266BBEC-937E-4B2A-903B-D0DFA7F39D75}" type="presParOf" srcId="{A03D41F7-16FE-46C4-837A-492D6451300B}" destId="{049407BA-AA05-4B56-BB4C-3EA3E58BA1C0}" srcOrd="2" destOrd="0" presId="urn:microsoft.com/office/officeart/2005/8/layout/lProcess2"/>
    <dgm:cxn modelId="{0372363C-9529-41CC-B794-A5893474E659}" type="presParOf" srcId="{8A77C75E-4504-463A-8F72-9DE574EDFBE8}" destId="{DA7E7176-9186-4C11-841F-8821B30B1A65}" srcOrd="1" destOrd="0" presId="urn:microsoft.com/office/officeart/2005/8/layout/lProcess2"/>
    <dgm:cxn modelId="{A85C7F10-7405-47CC-BB24-5381962032F3}" type="presParOf" srcId="{8A77C75E-4504-463A-8F72-9DE574EDFBE8}" destId="{9ED465FF-EB29-4BF1-87DB-B5E402176D58}" srcOrd="2" destOrd="0" presId="urn:microsoft.com/office/officeart/2005/8/layout/lProcess2"/>
    <dgm:cxn modelId="{F9FF80EC-E7AF-4324-B82F-78B4257A67E8}" type="presParOf" srcId="{9ED465FF-EB29-4BF1-87DB-B5E402176D58}" destId="{88A19A8C-D5CC-4CC5-9FE9-E768184367DC}" srcOrd="0" destOrd="0" presId="urn:microsoft.com/office/officeart/2005/8/layout/lProcess2"/>
    <dgm:cxn modelId="{E90935C1-BC8F-4D63-902D-605779C8D733}" type="presParOf" srcId="{9ED465FF-EB29-4BF1-87DB-B5E402176D58}" destId="{15C959FF-24D3-4FC0-B184-7C45FCCA65C3}" srcOrd="1" destOrd="0" presId="urn:microsoft.com/office/officeart/2005/8/layout/lProcess2"/>
    <dgm:cxn modelId="{788BDCDB-42CA-438D-8623-C35FE59A928D}" type="presParOf" srcId="{9ED465FF-EB29-4BF1-87DB-B5E402176D58}" destId="{931425E3-61CE-4201-83C7-CF7FF7B5849A}" srcOrd="2" destOrd="0" presId="urn:microsoft.com/office/officeart/2005/8/layout/lProcess2"/>
    <dgm:cxn modelId="{1CB481E3-C791-4D72-8CA4-1D124A1317F6}" type="presParOf" srcId="{931425E3-61CE-4201-83C7-CF7FF7B5849A}" destId="{63FB5A3B-507C-4A81-A1F6-D7A196874654}" srcOrd="0" destOrd="0" presId="urn:microsoft.com/office/officeart/2005/8/layout/lProcess2"/>
    <dgm:cxn modelId="{4C29B862-0FFD-4431-849A-57D590512FFA}" type="presParOf" srcId="{63FB5A3B-507C-4A81-A1F6-D7A196874654}" destId="{721517E1-6C41-49B5-8895-6F6AAB89E625}" srcOrd="0" destOrd="0" presId="urn:microsoft.com/office/officeart/2005/8/layout/lProcess2"/>
    <dgm:cxn modelId="{9DE0FD8E-08DF-44C1-AA97-4C137F85A9A7}" type="presParOf" srcId="{63FB5A3B-507C-4A81-A1F6-D7A196874654}" destId="{A4A14F83-99B5-4E2B-95C4-61015D54384C}" srcOrd="1" destOrd="0" presId="urn:microsoft.com/office/officeart/2005/8/layout/lProcess2"/>
    <dgm:cxn modelId="{9602791B-E071-4C96-AF7D-B49690E147F0}" type="presParOf" srcId="{63FB5A3B-507C-4A81-A1F6-D7A196874654}" destId="{2BE8DDA4-C372-4C62-9AF3-6FB1E5C31D40}" srcOrd="2" destOrd="0" presId="urn:microsoft.com/office/officeart/2005/8/layout/lProcess2"/>
    <dgm:cxn modelId="{2EB3862E-FF03-45DB-A413-8364423975D0}" type="presParOf" srcId="{8A77C75E-4504-463A-8F72-9DE574EDFBE8}" destId="{F52B45D4-A9AD-463D-9A2A-30666A6ED38B}" srcOrd="3" destOrd="0" presId="urn:microsoft.com/office/officeart/2005/8/layout/lProcess2"/>
    <dgm:cxn modelId="{5733FF06-788A-43E1-BF6E-67A4B065BB05}" type="presParOf" srcId="{8A77C75E-4504-463A-8F72-9DE574EDFBE8}" destId="{171455A4-5571-4FAB-B35A-21184690789C}" srcOrd="4" destOrd="0" presId="urn:microsoft.com/office/officeart/2005/8/layout/lProcess2"/>
    <dgm:cxn modelId="{983428F7-011A-444E-B1D2-4D6BE60F4011}" type="presParOf" srcId="{171455A4-5571-4FAB-B35A-21184690789C}" destId="{3C4C0A8D-872F-4EA8-9B89-3F355662DE9F}" srcOrd="0" destOrd="0" presId="urn:microsoft.com/office/officeart/2005/8/layout/lProcess2"/>
    <dgm:cxn modelId="{699D72DB-A8C5-4A3C-B8C7-FEA84C6BE294}" type="presParOf" srcId="{171455A4-5571-4FAB-B35A-21184690789C}" destId="{9C9A97B5-BF37-491F-B00E-5DC5AE659936}" srcOrd="1" destOrd="0" presId="urn:microsoft.com/office/officeart/2005/8/layout/lProcess2"/>
    <dgm:cxn modelId="{8B7BA3FB-1921-4CF2-9384-E98B82E379DB}" type="presParOf" srcId="{171455A4-5571-4FAB-B35A-21184690789C}" destId="{F97455A8-ED56-44CC-A082-C28D53E79C73}" srcOrd="2" destOrd="0" presId="urn:microsoft.com/office/officeart/2005/8/layout/lProcess2"/>
    <dgm:cxn modelId="{B19F82B7-A79C-4B4C-B540-E80790D86DE3}" type="presParOf" srcId="{F97455A8-ED56-44CC-A082-C28D53E79C73}" destId="{40B80441-F499-4E7C-9768-017052D2BAD9}" srcOrd="0" destOrd="0" presId="urn:microsoft.com/office/officeart/2005/8/layout/lProcess2"/>
    <dgm:cxn modelId="{2BE1DABA-3595-4F8C-BD22-785833BCB876}" type="presParOf" srcId="{40B80441-F499-4E7C-9768-017052D2BAD9}" destId="{D1C6D655-F289-4D49-BD05-F7AA24BA556A}" srcOrd="0" destOrd="0" presId="urn:microsoft.com/office/officeart/2005/8/layout/lProcess2"/>
    <dgm:cxn modelId="{6E7A7CA4-83CB-4FEF-8F3A-BE8A6E0ABE99}" type="presParOf" srcId="{40B80441-F499-4E7C-9768-017052D2BAD9}" destId="{65F721EE-B85A-4E4D-873D-0FF82090BB51}" srcOrd="1" destOrd="0" presId="urn:microsoft.com/office/officeart/2005/8/layout/lProcess2"/>
    <dgm:cxn modelId="{BFE50786-0E96-4D18-955D-4FCF1140D19C}" type="presParOf" srcId="{40B80441-F499-4E7C-9768-017052D2BAD9}" destId="{BF2E1854-951F-41DA-A0D1-912291D19E8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DEA8B0-8361-4485-B841-3DCC315D587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1C0A5B3-BE04-46E2-AF83-51E9F3CAC566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Económico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1EC8A1-A990-4BAC-B998-A6F2E9E8A9C1}" type="parTrans" cxnId="{E62A385E-9D80-49A2-8631-C66FC69D9666}">
      <dgm:prSet/>
      <dgm:spPr/>
      <dgm:t>
        <a:bodyPr/>
        <a:lstStyle/>
        <a:p>
          <a:endParaRPr lang="es-EC"/>
        </a:p>
      </dgm:t>
    </dgm:pt>
    <dgm:pt modelId="{923B4EEC-70FD-4DD5-A5FC-D361ACBE66B5}" type="sibTrans" cxnId="{E62A385E-9D80-49A2-8631-C66FC69D9666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B9BCB9-6DE0-4EE3-AF06-C03EF19AC78E}">
      <dgm:prSet phldrT="[Texto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Cultura</a:t>
          </a:r>
          <a:r>
            <a:rPr lang="es-EC" sz="1400" dirty="0" smtClean="0">
              <a:solidFill>
                <a:schemeClr val="tx1"/>
              </a:solidFill>
            </a:rPr>
            <a:t>l</a:t>
          </a:r>
          <a:endParaRPr lang="es-EC" sz="1400" dirty="0">
            <a:solidFill>
              <a:schemeClr val="tx1"/>
            </a:solidFill>
          </a:endParaRPr>
        </a:p>
      </dgm:t>
    </dgm:pt>
    <dgm:pt modelId="{1D03DD6B-970A-44D2-BA9E-003FA249D082}" type="parTrans" cxnId="{3C677E0D-2DCF-4F1C-B40B-0F0934CC3172}">
      <dgm:prSet/>
      <dgm:spPr/>
      <dgm:t>
        <a:bodyPr/>
        <a:lstStyle/>
        <a:p>
          <a:endParaRPr lang="es-EC"/>
        </a:p>
      </dgm:t>
    </dgm:pt>
    <dgm:pt modelId="{1CB8909B-FFEF-4788-B10D-6982DAF6AD5C}" type="sibTrans" cxnId="{3C677E0D-2DCF-4F1C-B40B-0F0934CC3172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Humano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3E7D16-EA16-4619-BBAB-3E9132CCBD62}">
      <dgm:prSet phldrT="[Texto]" phldr="1"/>
      <dgm:spPr/>
      <dgm:t>
        <a:bodyPr/>
        <a:lstStyle/>
        <a:p>
          <a:endParaRPr lang="es-EC" dirty="0"/>
        </a:p>
      </dgm:t>
    </dgm:pt>
    <dgm:pt modelId="{14DFDA5B-CC82-4322-A70A-1CA952E81A87}" type="sibTrans" cxnId="{5BD54395-4428-4A52-A08C-B002B4AE13C6}">
      <dgm:prSet/>
      <dgm:spPr/>
      <dgm:t>
        <a:bodyPr/>
        <a:lstStyle/>
        <a:p>
          <a:endParaRPr lang="es-EC"/>
        </a:p>
      </dgm:t>
    </dgm:pt>
    <dgm:pt modelId="{3004BF47-AA76-4263-897A-0CB23537038B}" type="parTrans" cxnId="{5BD54395-4428-4A52-A08C-B002B4AE13C6}">
      <dgm:prSet/>
      <dgm:spPr/>
      <dgm:t>
        <a:bodyPr/>
        <a:lstStyle/>
        <a:p>
          <a:endParaRPr lang="es-EC"/>
        </a:p>
      </dgm:t>
    </dgm:pt>
    <dgm:pt modelId="{F4332E30-E1AF-4448-A440-16EC1862511A}">
      <dgm:prSet phldrT="[Texto]" phldr="1"/>
      <dgm:spPr/>
      <dgm:t>
        <a:bodyPr/>
        <a:lstStyle/>
        <a:p>
          <a:endParaRPr lang="es-EC" dirty="0"/>
        </a:p>
      </dgm:t>
    </dgm:pt>
    <dgm:pt modelId="{0077F75E-5E65-4ECB-993A-9C9B9C0C86A6}" type="sibTrans" cxnId="{5BA0C0F0-D5DB-4C1E-A38E-254E27526249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Salud</a:t>
          </a:r>
          <a:endParaRPr lang="es-EC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DC3AFA-94ED-44A9-8551-012C2E2BBC19}" type="parTrans" cxnId="{5BA0C0F0-D5DB-4C1E-A38E-254E27526249}">
      <dgm:prSet/>
      <dgm:spPr/>
      <dgm:t>
        <a:bodyPr/>
        <a:lstStyle/>
        <a:p>
          <a:endParaRPr lang="es-EC"/>
        </a:p>
      </dgm:t>
    </dgm:pt>
    <dgm:pt modelId="{D9B9D728-94B0-4188-A546-4023B46FA9CB}" type="pres">
      <dgm:prSet presAssocID="{5DDEA8B0-8361-4485-B841-3DCC315D587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FA7B4908-AFA0-49A4-B260-68D495D8E2A0}" type="pres">
      <dgm:prSet presAssocID="{E1C0A5B3-BE04-46E2-AF83-51E9F3CAC566}" presName="composite" presStyleCnt="0"/>
      <dgm:spPr/>
    </dgm:pt>
    <dgm:pt modelId="{64455F22-792D-4269-9E0E-F48A92C038D7}" type="pres">
      <dgm:prSet presAssocID="{E1C0A5B3-BE04-46E2-AF83-51E9F3CAC566}" presName="Parent1" presStyleLbl="node1" presStyleIdx="0" presStyleCnt="6" custScaleX="1287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1B1B61-017D-4993-8E4B-7FD04B56C26D}" type="pres">
      <dgm:prSet presAssocID="{E1C0A5B3-BE04-46E2-AF83-51E9F3CAC566}" presName="Childtext1" presStyleLbl="revTx" presStyleIdx="0" presStyleCnt="3" custScaleX="76659" custLinFactX="-71490" custLinFactNeighborX="-100000" custLinFactNeighborY="-86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D5AF2F-57B7-44A6-B244-DC81CAC89553}" type="pres">
      <dgm:prSet presAssocID="{E1C0A5B3-BE04-46E2-AF83-51E9F3CAC566}" presName="BalanceSpacing" presStyleCnt="0"/>
      <dgm:spPr/>
    </dgm:pt>
    <dgm:pt modelId="{7773C4DF-81D8-4C6E-8505-33E90433CE20}" type="pres">
      <dgm:prSet presAssocID="{E1C0A5B3-BE04-46E2-AF83-51E9F3CAC566}" presName="BalanceSpacing1" presStyleCnt="0"/>
      <dgm:spPr/>
    </dgm:pt>
    <dgm:pt modelId="{C012D2FB-CBED-42FF-9341-785C3BBA613B}" type="pres">
      <dgm:prSet presAssocID="{923B4EEC-70FD-4DD5-A5FC-D361ACBE66B5}" presName="Accent1Text" presStyleLbl="node1" presStyleIdx="1" presStyleCnt="6"/>
      <dgm:spPr/>
      <dgm:t>
        <a:bodyPr/>
        <a:lstStyle/>
        <a:p>
          <a:endParaRPr lang="es-EC"/>
        </a:p>
      </dgm:t>
    </dgm:pt>
    <dgm:pt modelId="{E9F99B60-8DEE-43DB-8E03-EEBB449739AB}" type="pres">
      <dgm:prSet presAssocID="{923B4EEC-70FD-4DD5-A5FC-D361ACBE66B5}" presName="spaceBetweenRectangles" presStyleCnt="0"/>
      <dgm:spPr/>
    </dgm:pt>
    <dgm:pt modelId="{AE8074CC-23E7-4D09-A6B3-3A136BD85ED5}" type="pres">
      <dgm:prSet presAssocID="{26B9BCB9-6DE0-4EE3-AF06-C03EF19AC78E}" presName="composite" presStyleCnt="0"/>
      <dgm:spPr/>
    </dgm:pt>
    <dgm:pt modelId="{7C90C621-B777-436E-AF2D-FA710C95A5F5}" type="pres">
      <dgm:prSet presAssocID="{26B9BCB9-6DE0-4EE3-AF06-C03EF19AC78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E52B7E-8731-4EB4-A09D-CF20E1A8570B}" type="pres">
      <dgm:prSet presAssocID="{26B9BCB9-6DE0-4EE3-AF06-C03EF19AC78E}" presName="Childtext1" presStyleLbl="revTx" presStyleIdx="1" presStyleCnt="3" custLinFactY="-43246" custLinFactNeighborX="30368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1E9EC3-A7EE-45E1-B8F8-88F6A51EE0A3}" type="pres">
      <dgm:prSet presAssocID="{26B9BCB9-6DE0-4EE3-AF06-C03EF19AC78E}" presName="BalanceSpacing" presStyleCnt="0"/>
      <dgm:spPr/>
    </dgm:pt>
    <dgm:pt modelId="{1B035BE9-1DB4-49DE-9E83-A92DF804457E}" type="pres">
      <dgm:prSet presAssocID="{26B9BCB9-6DE0-4EE3-AF06-C03EF19AC78E}" presName="BalanceSpacing1" presStyleCnt="0"/>
      <dgm:spPr/>
    </dgm:pt>
    <dgm:pt modelId="{3321592D-2C69-4676-A865-0201D4B025EF}" type="pres">
      <dgm:prSet presAssocID="{1CB8909B-FFEF-4788-B10D-6982DAF6AD5C}" presName="Accent1Text" presStyleLbl="node1" presStyleIdx="3" presStyleCnt="6"/>
      <dgm:spPr/>
      <dgm:t>
        <a:bodyPr/>
        <a:lstStyle/>
        <a:p>
          <a:endParaRPr lang="es-EC"/>
        </a:p>
      </dgm:t>
    </dgm:pt>
    <dgm:pt modelId="{B7A97815-B59D-43F0-8255-EC896BB42F42}" type="pres">
      <dgm:prSet presAssocID="{1CB8909B-FFEF-4788-B10D-6982DAF6AD5C}" presName="spaceBetweenRectangles" presStyleCnt="0"/>
      <dgm:spPr/>
    </dgm:pt>
    <dgm:pt modelId="{10CAFA94-654C-4D2A-9BA7-3140E93CA898}" type="pres">
      <dgm:prSet presAssocID="{F4332E30-E1AF-4448-A440-16EC1862511A}" presName="composite" presStyleCnt="0"/>
      <dgm:spPr/>
    </dgm:pt>
    <dgm:pt modelId="{209A8AEC-582A-4D80-A977-B8EFC21D0027}" type="pres">
      <dgm:prSet presAssocID="{F4332E30-E1AF-4448-A440-16EC1862511A}" presName="Parent1" presStyleLbl="node1" presStyleIdx="4" presStyleCnt="6" custFlipVert="1" custFlipHor="1" custScaleX="6194" custScaleY="36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10CE32-7E44-4817-A2D1-4B1331DBA993}" type="pres">
      <dgm:prSet presAssocID="{F4332E30-E1AF-4448-A440-16EC1862511A}" presName="Childtext1" presStyleLbl="revTx" presStyleIdx="2" presStyleCnt="3" custLinFactY="-41467" custLinFactNeighborX="-3121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92EE62-DE15-43DA-A3A1-8E9A587894C0}" type="pres">
      <dgm:prSet presAssocID="{F4332E30-E1AF-4448-A440-16EC1862511A}" presName="BalanceSpacing" presStyleCnt="0"/>
      <dgm:spPr/>
    </dgm:pt>
    <dgm:pt modelId="{97519BE5-9441-43E9-A830-C4AEAEE926BA}" type="pres">
      <dgm:prSet presAssocID="{F4332E30-E1AF-4448-A440-16EC1862511A}" presName="BalanceSpacing1" presStyleCnt="0"/>
      <dgm:spPr/>
    </dgm:pt>
    <dgm:pt modelId="{126A269D-7A45-415E-9A51-7AED5E9F6842}" type="pres">
      <dgm:prSet presAssocID="{0077F75E-5E65-4ECB-993A-9C9B9C0C86A6}" presName="Accent1Text" presStyleLbl="node1" presStyleIdx="5" presStyleCnt="6" custLinFactX="6651" custLinFactNeighborX="100000" custLinFactNeighborY="-11074"/>
      <dgm:spPr/>
      <dgm:t>
        <a:bodyPr/>
        <a:lstStyle/>
        <a:p>
          <a:endParaRPr lang="es-EC"/>
        </a:p>
      </dgm:t>
    </dgm:pt>
  </dgm:ptLst>
  <dgm:cxnLst>
    <dgm:cxn modelId="{DCBFA0C9-DD63-43A9-8160-7314B8D80BE1}" type="presOf" srcId="{F4332E30-E1AF-4448-A440-16EC1862511A}" destId="{209A8AEC-582A-4D80-A977-B8EFC21D0027}" srcOrd="0" destOrd="0" presId="urn:microsoft.com/office/officeart/2008/layout/AlternatingHexagons"/>
    <dgm:cxn modelId="{523B2E2C-46A1-4B1D-B07A-7343A7E117A9}" type="presOf" srcId="{26B9BCB9-6DE0-4EE3-AF06-C03EF19AC78E}" destId="{7C90C621-B777-436E-AF2D-FA710C95A5F5}" srcOrd="0" destOrd="0" presId="urn:microsoft.com/office/officeart/2008/layout/AlternatingHexagons"/>
    <dgm:cxn modelId="{DBDF6981-8FEB-4AD5-B619-692C4720EACB}" type="presOf" srcId="{5DDEA8B0-8361-4485-B841-3DCC315D5876}" destId="{D9B9D728-94B0-4188-A546-4023B46FA9CB}" srcOrd="0" destOrd="0" presId="urn:microsoft.com/office/officeart/2008/layout/AlternatingHexagons"/>
    <dgm:cxn modelId="{9C0DF2B7-C6B7-4F7E-BB42-D4598AFA801A}" type="presOf" srcId="{923B4EEC-70FD-4DD5-A5FC-D361ACBE66B5}" destId="{C012D2FB-CBED-42FF-9341-785C3BBA613B}" srcOrd="0" destOrd="0" presId="urn:microsoft.com/office/officeart/2008/layout/AlternatingHexagons"/>
    <dgm:cxn modelId="{C7A3677C-F3D4-4066-A4E0-8AE9B36B4B3E}" type="presOf" srcId="{E1C0A5B3-BE04-46E2-AF83-51E9F3CAC566}" destId="{64455F22-792D-4269-9E0E-F48A92C038D7}" srcOrd="0" destOrd="0" presId="urn:microsoft.com/office/officeart/2008/layout/AlternatingHexagons"/>
    <dgm:cxn modelId="{5BD54395-4428-4A52-A08C-B002B4AE13C6}" srcId="{E1C0A5B3-BE04-46E2-AF83-51E9F3CAC566}" destId="{DE3E7D16-EA16-4619-BBAB-3E9132CCBD62}" srcOrd="0" destOrd="0" parTransId="{3004BF47-AA76-4263-897A-0CB23537038B}" sibTransId="{14DFDA5B-CC82-4322-A70A-1CA952E81A87}"/>
    <dgm:cxn modelId="{5BA0C0F0-D5DB-4C1E-A38E-254E27526249}" srcId="{5DDEA8B0-8361-4485-B841-3DCC315D5876}" destId="{F4332E30-E1AF-4448-A440-16EC1862511A}" srcOrd="2" destOrd="0" parTransId="{6BDC3AFA-94ED-44A9-8551-012C2E2BBC19}" sibTransId="{0077F75E-5E65-4ECB-993A-9C9B9C0C86A6}"/>
    <dgm:cxn modelId="{E62A385E-9D80-49A2-8631-C66FC69D9666}" srcId="{5DDEA8B0-8361-4485-B841-3DCC315D5876}" destId="{E1C0A5B3-BE04-46E2-AF83-51E9F3CAC566}" srcOrd="0" destOrd="0" parTransId="{6B1EC8A1-A990-4BAC-B998-A6F2E9E8A9C1}" sibTransId="{923B4EEC-70FD-4DD5-A5FC-D361ACBE66B5}"/>
    <dgm:cxn modelId="{95B64D87-DD6F-47F3-95CD-2353A67A824B}" type="presOf" srcId="{1CB8909B-FFEF-4788-B10D-6982DAF6AD5C}" destId="{3321592D-2C69-4676-A865-0201D4B025EF}" srcOrd="0" destOrd="0" presId="urn:microsoft.com/office/officeart/2008/layout/AlternatingHexagons"/>
    <dgm:cxn modelId="{B9778C75-D698-4B7C-A4FA-E5472BBF92B7}" type="presOf" srcId="{0077F75E-5E65-4ECB-993A-9C9B9C0C86A6}" destId="{126A269D-7A45-415E-9A51-7AED5E9F6842}" srcOrd="0" destOrd="0" presId="urn:microsoft.com/office/officeart/2008/layout/AlternatingHexagons"/>
    <dgm:cxn modelId="{3C677E0D-2DCF-4F1C-B40B-0F0934CC3172}" srcId="{5DDEA8B0-8361-4485-B841-3DCC315D5876}" destId="{26B9BCB9-6DE0-4EE3-AF06-C03EF19AC78E}" srcOrd="1" destOrd="0" parTransId="{1D03DD6B-970A-44D2-BA9E-003FA249D082}" sibTransId="{1CB8909B-FFEF-4788-B10D-6982DAF6AD5C}"/>
    <dgm:cxn modelId="{2ECD8AA4-C5AB-43D9-8BA1-B320B65C6082}" type="presOf" srcId="{DE3E7D16-EA16-4619-BBAB-3E9132CCBD62}" destId="{651B1B61-017D-4993-8E4B-7FD04B56C26D}" srcOrd="0" destOrd="0" presId="urn:microsoft.com/office/officeart/2008/layout/AlternatingHexagons"/>
    <dgm:cxn modelId="{EC1C1299-9C02-4281-9EA6-F11F956247D0}" type="presParOf" srcId="{D9B9D728-94B0-4188-A546-4023B46FA9CB}" destId="{FA7B4908-AFA0-49A4-B260-68D495D8E2A0}" srcOrd="0" destOrd="0" presId="urn:microsoft.com/office/officeart/2008/layout/AlternatingHexagons"/>
    <dgm:cxn modelId="{E3C7829D-7702-43CB-A2FE-AC80540A3175}" type="presParOf" srcId="{FA7B4908-AFA0-49A4-B260-68D495D8E2A0}" destId="{64455F22-792D-4269-9E0E-F48A92C038D7}" srcOrd="0" destOrd="0" presId="urn:microsoft.com/office/officeart/2008/layout/AlternatingHexagons"/>
    <dgm:cxn modelId="{0F549F80-4C6E-423C-BCDD-FDBB9118BFA1}" type="presParOf" srcId="{FA7B4908-AFA0-49A4-B260-68D495D8E2A0}" destId="{651B1B61-017D-4993-8E4B-7FD04B56C26D}" srcOrd="1" destOrd="0" presId="urn:microsoft.com/office/officeart/2008/layout/AlternatingHexagons"/>
    <dgm:cxn modelId="{53DADC89-37AB-40C4-A501-A3622952089A}" type="presParOf" srcId="{FA7B4908-AFA0-49A4-B260-68D495D8E2A0}" destId="{78D5AF2F-57B7-44A6-B244-DC81CAC89553}" srcOrd="2" destOrd="0" presId="urn:microsoft.com/office/officeart/2008/layout/AlternatingHexagons"/>
    <dgm:cxn modelId="{903E9398-BFA7-4658-A923-0DA64CFFF94D}" type="presParOf" srcId="{FA7B4908-AFA0-49A4-B260-68D495D8E2A0}" destId="{7773C4DF-81D8-4C6E-8505-33E90433CE20}" srcOrd="3" destOrd="0" presId="urn:microsoft.com/office/officeart/2008/layout/AlternatingHexagons"/>
    <dgm:cxn modelId="{78FA10D0-FEBE-46ED-90B6-7CF760D2A14D}" type="presParOf" srcId="{FA7B4908-AFA0-49A4-B260-68D495D8E2A0}" destId="{C012D2FB-CBED-42FF-9341-785C3BBA613B}" srcOrd="4" destOrd="0" presId="urn:microsoft.com/office/officeart/2008/layout/AlternatingHexagons"/>
    <dgm:cxn modelId="{60C27768-E692-4F67-A3AA-4B6990F4BDEA}" type="presParOf" srcId="{D9B9D728-94B0-4188-A546-4023B46FA9CB}" destId="{E9F99B60-8DEE-43DB-8E03-EEBB449739AB}" srcOrd="1" destOrd="0" presId="urn:microsoft.com/office/officeart/2008/layout/AlternatingHexagons"/>
    <dgm:cxn modelId="{55ED69DC-C22E-40C5-9004-990A91B1A321}" type="presParOf" srcId="{D9B9D728-94B0-4188-A546-4023B46FA9CB}" destId="{AE8074CC-23E7-4D09-A6B3-3A136BD85ED5}" srcOrd="2" destOrd="0" presId="urn:microsoft.com/office/officeart/2008/layout/AlternatingHexagons"/>
    <dgm:cxn modelId="{7BBE3845-7095-47B1-9A21-366A68DB99B0}" type="presParOf" srcId="{AE8074CC-23E7-4D09-A6B3-3A136BD85ED5}" destId="{7C90C621-B777-436E-AF2D-FA710C95A5F5}" srcOrd="0" destOrd="0" presId="urn:microsoft.com/office/officeart/2008/layout/AlternatingHexagons"/>
    <dgm:cxn modelId="{99CE2E65-81D4-43F6-8F32-10B64353B23C}" type="presParOf" srcId="{AE8074CC-23E7-4D09-A6B3-3A136BD85ED5}" destId="{D2E52B7E-8731-4EB4-A09D-CF20E1A8570B}" srcOrd="1" destOrd="0" presId="urn:microsoft.com/office/officeart/2008/layout/AlternatingHexagons"/>
    <dgm:cxn modelId="{47009673-35CB-465B-8211-F4A675A87E3A}" type="presParOf" srcId="{AE8074CC-23E7-4D09-A6B3-3A136BD85ED5}" destId="{E61E9EC3-A7EE-45E1-B8F8-88F6A51EE0A3}" srcOrd="2" destOrd="0" presId="urn:microsoft.com/office/officeart/2008/layout/AlternatingHexagons"/>
    <dgm:cxn modelId="{C9821082-5961-46D5-AF0A-D076F8C8CAC2}" type="presParOf" srcId="{AE8074CC-23E7-4D09-A6B3-3A136BD85ED5}" destId="{1B035BE9-1DB4-49DE-9E83-A92DF804457E}" srcOrd="3" destOrd="0" presId="urn:microsoft.com/office/officeart/2008/layout/AlternatingHexagons"/>
    <dgm:cxn modelId="{5C7FE5FA-8196-420D-88F7-FFFE51873248}" type="presParOf" srcId="{AE8074CC-23E7-4D09-A6B3-3A136BD85ED5}" destId="{3321592D-2C69-4676-A865-0201D4B025EF}" srcOrd="4" destOrd="0" presId="urn:microsoft.com/office/officeart/2008/layout/AlternatingHexagons"/>
    <dgm:cxn modelId="{B78F423E-81BA-425D-88E9-D182A5DBACC9}" type="presParOf" srcId="{D9B9D728-94B0-4188-A546-4023B46FA9CB}" destId="{B7A97815-B59D-43F0-8255-EC896BB42F42}" srcOrd="3" destOrd="0" presId="urn:microsoft.com/office/officeart/2008/layout/AlternatingHexagons"/>
    <dgm:cxn modelId="{67387139-DA15-4D28-B46E-EE40EBAD9EA2}" type="presParOf" srcId="{D9B9D728-94B0-4188-A546-4023B46FA9CB}" destId="{10CAFA94-654C-4D2A-9BA7-3140E93CA898}" srcOrd="4" destOrd="0" presId="urn:microsoft.com/office/officeart/2008/layout/AlternatingHexagons"/>
    <dgm:cxn modelId="{8EDEA7FC-7638-45A3-A0A3-5C767019B0FD}" type="presParOf" srcId="{10CAFA94-654C-4D2A-9BA7-3140E93CA898}" destId="{209A8AEC-582A-4D80-A977-B8EFC21D0027}" srcOrd="0" destOrd="0" presId="urn:microsoft.com/office/officeart/2008/layout/AlternatingHexagons"/>
    <dgm:cxn modelId="{F452B763-5C8A-4AE4-AD39-89AB47A98913}" type="presParOf" srcId="{10CAFA94-654C-4D2A-9BA7-3140E93CA898}" destId="{B310CE32-7E44-4817-A2D1-4B1331DBA993}" srcOrd="1" destOrd="0" presId="urn:microsoft.com/office/officeart/2008/layout/AlternatingHexagons"/>
    <dgm:cxn modelId="{666B3921-49BF-41B3-969C-1F8BEC8803B0}" type="presParOf" srcId="{10CAFA94-654C-4D2A-9BA7-3140E93CA898}" destId="{B292EE62-DE15-43DA-A3A1-8E9A587894C0}" srcOrd="2" destOrd="0" presId="urn:microsoft.com/office/officeart/2008/layout/AlternatingHexagons"/>
    <dgm:cxn modelId="{B59F9A7A-79A6-4566-B181-1781F17006E6}" type="presParOf" srcId="{10CAFA94-654C-4D2A-9BA7-3140E93CA898}" destId="{97519BE5-9441-43E9-A830-C4AEAEE926BA}" srcOrd="3" destOrd="0" presId="urn:microsoft.com/office/officeart/2008/layout/AlternatingHexagons"/>
    <dgm:cxn modelId="{6AF44159-64BF-4B9C-8372-E6C0F314547F}" type="presParOf" srcId="{10CAFA94-654C-4D2A-9BA7-3140E93CA898}" destId="{126A269D-7A45-415E-9A51-7AED5E9F684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4DCE4C-FAFF-4741-8E1C-58E8C8A199DD}" type="doc">
      <dgm:prSet loTypeId="urn:microsoft.com/office/officeart/2005/8/layout/matrix2" loCatId="matrix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99A22F08-83F7-4B48-BCB8-E2908DCBD730}">
      <dgm:prSet phldrT="[Texto]" custT="1"/>
      <dgm:spPr/>
      <dgm:t>
        <a:bodyPr/>
        <a:lstStyle/>
        <a:p>
          <a:r>
            <a:rPr lang="es-MX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Energía, </a:t>
          </a:r>
          <a:r>
            <a:rPr lang="es-MX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aspectos– </a:t>
          </a:r>
          <a:r>
            <a:rPr lang="es-MX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Adjetivo, verbo, </a:t>
          </a:r>
          <a:r>
            <a:rPr lang="es-MX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adverbio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C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Planta de beneficio</a:t>
          </a:r>
        </a:p>
      </dgm:t>
    </dgm:pt>
    <dgm:pt modelId="{4EF4E993-61F4-44DE-8C41-2F15D09BE33C}" type="parTrans" cxnId="{0844035E-BCF6-451A-90B4-A55F91F6FBF9}">
      <dgm:prSet/>
      <dgm:spPr/>
      <dgm:t>
        <a:bodyPr/>
        <a:lstStyle/>
        <a:p>
          <a:endParaRPr lang="es-EC" sz="900">
            <a:latin typeface="Arial" pitchFamily="34" charset="0"/>
            <a:cs typeface="Arial" pitchFamily="34" charset="0"/>
          </a:endParaRPr>
        </a:p>
      </dgm:t>
    </dgm:pt>
    <dgm:pt modelId="{ECF43F25-4B2B-46C4-B655-F2CFCC009462}" type="sibTrans" cxnId="{0844035E-BCF6-451A-90B4-A55F91F6FBF9}">
      <dgm:prSet/>
      <dgm:spPr/>
      <dgm:t>
        <a:bodyPr/>
        <a:lstStyle/>
        <a:p>
          <a:endParaRPr lang="es-EC" sz="900">
            <a:latin typeface="Arial" pitchFamily="34" charset="0"/>
            <a:cs typeface="Arial" pitchFamily="34" charset="0"/>
          </a:endParaRPr>
        </a:p>
      </dgm:t>
    </dgm:pt>
    <dgm:pt modelId="{0B0EB7FA-0573-4DDD-8180-2E18E5A6911C}">
      <dgm:prSet phldrT="[Texto]" custT="1"/>
      <dgm:spPr/>
      <dgm:t>
        <a:bodyPr/>
        <a:lstStyle/>
        <a:p>
          <a:r>
            <a:rPr lang="es-MX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Espacio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MX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Cantón </a:t>
          </a:r>
          <a:r>
            <a:rPr lang="es-MX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Portovelo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C315DB-EA2A-4FF7-ABA7-870597218DFD}" type="parTrans" cxnId="{896C6EE9-9BAC-409E-AA9B-278D74E5A4C0}">
      <dgm:prSet/>
      <dgm:spPr/>
      <dgm:t>
        <a:bodyPr/>
        <a:lstStyle/>
        <a:p>
          <a:endParaRPr lang="es-EC" sz="900">
            <a:latin typeface="Arial" pitchFamily="34" charset="0"/>
            <a:cs typeface="Arial" pitchFamily="34" charset="0"/>
          </a:endParaRPr>
        </a:p>
      </dgm:t>
    </dgm:pt>
    <dgm:pt modelId="{C5B569D4-FF05-45BD-8C53-90321CA2F380}" type="sibTrans" cxnId="{896C6EE9-9BAC-409E-AA9B-278D74E5A4C0}">
      <dgm:prSet/>
      <dgm:spPr/>
      <dgm:t>
        <a:bodyPr/>
        <a:lstStyle/>
        <a:p>
          <a:endParaRPr lang="es-EC" sz="900">
            <a:latin typeface="Arial" pitchFamily="34" charset="0"/>
            <a:cs typeface="Arial" pitchFamily="34" charset="0"/>
          </a:endParaRPr>
        </a:p>
      </dgm:t>
    </dgm:pt>
    <dgm:pt modelId="{A43008C3-3B97-45FD-801E-91BA54006266}">
      <dgm:prSet phldrT="[Texto]" custT="1"/>
      <dgm:spPr/>
      <dgm:t>
        <a:bodyPr/>
        <a:lstStyle/>
        <a:p>
          <a:r>
            <a:rPr lang="es-EC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Tiempo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C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2014 - 2022</a:t>
          </a:r>
        </a:p>
      </dgm:t>
    </dgm:pt>
    <dgm:pt modelId="{E77F4F75-9777-4E96-8082-42740F427532}" type="parTrans" cxnId="{4DDF9A95-0B44-4082-AB6E-C051F3F651AC}">
      <dgm:prSet/>
      <dgm:spPr/>
      <dgm:t>
        <a:bodyPr/>
        <a:lstStyle/>
        <a:p>
          <a:endParaRPr lang="es-EC" sz="900">
            <a:latin typeface="Arial" pitchFamily="34" charset="0"/>
            <a:cs typeface="Arial" pitchFamily="34" charset="0"/>
          </a:endParaRPr>
        </a:p>
      </dgm:t>
    </dgm:pt>
    <dgm:pt modelId="{E592C638-5638-48C6-9D14-1C5995FA3861}" type="sibTrans" cxnId="{4DDF9A95-0B44-4082-AB6E-C051F3F651AC}">
      <dgm:prSet/>
      <dgm:spPr/>
      <dgm:t>
        <a:bodyPr/>
        <a:lstStyle/>
        <a:p>
          <a:endParaRPr lang="es-EC" sz="900">
            <a:latin typeface="Arial" pitchFamily="34" charset="0"/>
            <a:cs typeface="Arial" pitchFamily="34" charset="0"/>
          </a:endParaRPr>
        </a:p>
      </dgm:t>
    </dgm:pt>
    <dgm:pt modelId="{CF6ED569-3D3D-4112-9EFF-8C61300104CE}">
      <dgm:prSet phldrT="[Texto]" custT="1"/>
      <dgm:spPr/>
      <dgm:t>
        <a:bodyPr/>
        <a:lstStyle/>
        <a:p>
          <a:r>
            <a: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Materia-Tema-Sustantivo</a:t>
          </a:r>
        </a:p>
        <a:p>
          <a:r>
            <a: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Minerales metálicos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FCCCE-995E-4857-B789-F89B4B4D94AB}" type="parTrans" cxnId="{535103FC-5778-4C8B-B947-6366AFF4A13B}">
      <dgm:prSet/>
      <dgm:spPr/>
      <dgm:t>
        <a:bodyPr/>
        <a:lstStyle/>
        <a:p>
          <a:endParaRPr lang="es-EC" sz="900">
            <a:latin typeface="Arial" pitchFamily="34" charset="0"/>
            <a:cs typeface="Arial" pitchFamily="34" charset="0"/>
          </a:endParaRPr>
        </a:p>
      </dgm:t>
    </dgm:pt>
    <dgm:pt modelId="{F3319C3B-9442-44F4-B55F-9EF1CB741DAD}" type="sibTrans" cxnId="{535103FC-5778-4C8B-B947-6366AFF4A13B}">
      <dgm:prSet/>
      <dgm:spPr/>
      <dgm:t>
        <a:bodyPr/>
        <a:lstStyle/>
        <a:p>
          <a:endParaRPr lang="es-EC" sz="900">
            <a:latin typeface="Arial" pitchFamily="34" charset="0"/>
            <a:cs typeface="Arial" pitchFamily="34" charset="0"/>
          </a:endParaRPr>
        </a:p>
      </dgm:t>
    </dgm:pt>
    <dgm:pt modelId="{EC36226C-26D7-4869-85AF-BCCCC0839129}" type="pres">
      <dgm:prSet presAssocID="{0C4DCE4C-FAFF-4741-8E1C-58E8C8A199D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F5B4472-6920-4649-8827-D9D2C63671F2}" type="pres">
      <dgm:prSet presAssocID="{0C4DCE4C-FAFF-4741-8E1C-58E8C8A199DD}" presName="axisShape" presStyleLbl="bgShp" presStyleIdx="0" presStyleCnt="1" custLinFactNeighborX="3402"/>
      <dgm:spPr/>
    </dgm:pt>
    <dgm:pt modelId="{CE00F210-6046-4835-8FDC-C1D7E5B28EFF}" type="pres">
      <dgm:prSet presAssocID="{0C4DCE4C-FAFF-4741-8E1C-58E8C8A199DD}" presName="rect1" presStyleLbl="node1" presStyleIdx="0" presStyleCnt="4" custScaleX="120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FDFC09-2CD6-4F81-A2A9-913F85BA0944}" type="pres">
      <dgm:prSet presAssocID="{0C4DCE4C-FAFF-4741-8E1C-58E8C8A199DD}" presName="rect2" presStyleLbl="node1" presStyleIdx="1" presStyleCnt="4" custLinFactNeighborX="113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5D91CD-85A2-4730-8B13-79F2E2A5357F}" type="pres">
      <dgm:prSet presAssocID="{0C4DCE4C-FAFF-4741-8E1C-58E8C8A199DD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44E01A-920F-4657-B771-7239E3B1094E}" type="pres">
      <dgm:prSet presAssocID="{0C4DCE4C-FAFF-4741-8E1C-58E8C8A199DD}" presName="rect4" presStyleLbl="node1" presStyleIdx="3" presStyleCnt="4" custScaleX="94902" custLinFactNeighborX="184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35103FC-5778-4C8B-B947-6366AFF4A13B}" srcId="{0C4DCE4C-FAFF-4741-8E1C-58E8C8A199DD}" destId="{CF6ED569-3D3D-4112-9EFF-8C61300104CE}" srcOrd="3" destOrd="0" parTransId="{BCAFCCCE-995E-4857-B789-F89B4B4D94AB}" sibTransId="{F3319C3B-9442-44F4-B55F-9EF1CB741DAD}"/>
    <dgm:cxn modelId="{BBA3A479-A0EF-4A00-98C4-78A249022B4D}" type="presOf" srcId="{0B0EB7FA-0573-4DDD-8180-2E18E5A6911C}" destId="{CCFDFC09-2CD6-4F81-A2A9-913F85BA0944}" srcOrd="0" destOrd="0" presId="urn:microsoft.com/office/officeart/2005/8/layout/matrix2"/>
    <dgm:cxn modelId="{56E4C398-564F-47E8-B63A-70CA70AD3C93}" type="presOf" srcId="{A43008C3-3B97-45FD-801E-91BA54006266}" destId="{9C5D91CD-85A2-4730-8B13-79F2E2A5357F}" srcOrd="0" destOrd="0" presId="urn:microsoft.com/office/officeart/2005/8/layout/matrix2"/>
    <dgm:cxn modelId="{896C6EE9-9BAC-409E-AA9B-278D74E5A4C0}" srcId="{0C4DCE4C-FAFF-4741-8E1C-58E8C8A199DD}" destId="{0B0EB7FA-0573-4DDD-8180-2E18E5A6911C}" srcOrd="1" destOrd="0" parTransId="{CBC315DB-EA2A-4FF7-ABA7-870597218DFD}" sibTransId="{C5B569D4-FF05-45BD-8C53-90321CA2F380}"/>
    <dgm:cxn modelId="{B6F99401-7CEA-440D-B0EC-20412BD7AC0D}" type="presOf" srcId="{99A22F08-83F7-4B48-BCB8-E2908DCBD730}" destId="{CE00F210-6046-4835-8FDC-C1D7E5B28EFF}" srcOrd="0" destOrd="0" presId="urn:microsoft.com/office/officeart/2005/8/layout/matrix2"/>
    <dgm:cxn modelId="{08D46001-79FA-4BF4-A4C5-615065CBF8C5}" type="presOf" srcId="{0C4DCE4C-FAFF-4741-8E1C-58E8C8A199DD}" destId="{EC36226C-26D7-4869-85AF-BCCCC0839129}" srcOrd="0" destOrd="0" presId="urn:microsoft.com/office/officeart/2005/8/layout/matrix2"/>
    <dgm:cxn modelId="{0844035E-BCF6-451A-90B4-A55F91F6FBF9}" srcId="{0C4DCE4C-FAFF-4741-8E1C-58E8C8A199DD}" destId="{99A22F08-83F7-4B48-BCB8-E2908DCBD730}" srcOrd="0" destOrd="0" parTransId="{4EF4E993-61F4-44DE-8C41-2F15D09BE33C}" sibTransId="{ECF43F25-4B2B-46C4-B655-F2CFCC009462}"/>
    <dgm:cxn modelId="{832AF6C4-B616-47C2-947B-16F8122E8DF0}" type="presOf" srcId="{CF6ED569-3D3D-4112-9EFF-8C61300104CE}" destId="{9644E01A-920F-4657-B771-7239E3B1094E}" srcOrd="0" destOrd="0" presId="urn:microsoft.com/office/officeart/2005/8/layout/matrix2"/>
    <dgm:cxn modelId="{4DDF9A95-0B44-4082-AB6E-C051F3F651AC}" srcId="{0C4DCE4C-FAFF-4741-8E1C-58E8C8A199DD}" destId="{A43008C3-3B97-45FD-801E-91BA54006266}" srcOrd="2" destOrd="0" parTransId="{E77F4F75-9777-4E96-8082-42740F427532}" sibTransId="{E592C638-5638-48C6-9D14-1C5995FA3861}"/>
    <dgm:cxn modelId="{90679824-93F7-4BBB-9A20-0BDA7A0FB2FB}" type="presParOf" srcId="{EC36226C-26D7-4869-85AF-BCCCC0839129}" destId="{7F5B4472-6920-4649-8827-D9D2C63671F2}" srcOrd="0" destOrd="0" presId="urn:microsoft.com/office/officeart/2005/8/layout/matrix2"/>
    <dgm:cxn modelId="{67FA2672-A6C3-4FF8-B3B9-7B1A46627AD5}" type="presParOf" srcId="{EC36226C-26D7-4869-85AF-BCCCC0839129}" destId="{CE00F210-6046-4835-8FDC-C1D7E5B28EFF}" srcOrd="1" destOrd="0" presId="urn:microsoft.com/office/officeart/2005/8/layout/matrix2"/>
    <dgm:cxn modelId="{AAA608F9-584F-437A-9FEF-DD3DE7D54D7D}" type="presParOf" srcId="{EC36226C-26D7-4869-85AF-BCCCC0839129}" destId="{CCFDFC09-2CD6-4F81-A2A9-913F85BA0944}" srcOrd="2" destOrd="0" presId="urn:microsoft.com/office/officeart/2005/8/layout/matrix2"/>
    <dgm:cxn modelId="{C06BE216-0E3A-46FC-8218-5CF69F5A9598}" type="presParOf" srcId="{EC36226C-26D7-4869-85AF-BCCCC0839129}" destId="{9C5D91CD-85A2-4730-8B13-79F2E2A5357F}" srcOrd="3" destOrd="0" presId="urn:microsoft.com/office/officeart/2005/8/layout/matrix2"/>
    <dgm:cxn modelId="{0AD476C6-07CD-4CB7-A690-A7545C162181}" type="presParOf" srcId="{EC36226C-26D7-4869-85AF-BCCCC0839129}" destId="{9644E01A-920F-4657-B771-7239E3B1094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DEAC3B-A378-496E-A4D0-CA1F262D66D1}" type="doc">
      <dgm:prSet loTypeId="urn:microsoft.com/office/officeart/2005/8/layout/matrix2" loCatId="matrix" qsTypeId="urn:microsoft.com/office/officeart/2005/8/quickstyle/3d4" qsCatId="3D" csTypeId="urn:microsoft.com/office/officeart/2005/8/colors/colorful1#5" csCatId="colorful" phldr="1"/>
      <dgm:spPr/>
      <dgm:t>
        <a:bodyPr/>
        <a:lstStyle/>
        <a:p>
          <a:endParaRPr lang="es-EC"/>
        </a:p>
      </dgm:t>
    </dgm:pt>
    <dgm:pt modelId="{0742843F-57AB-4193-AB04-E4B2C475829C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s-ES_tradnl" sz="105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Restricciones Consensuales, Políticas</a:t>
          </a:r>
        </a:p>
        <a:p>
          <a:pPr algn="ctr"/>
          <a:endParaRPr lang="es-ES_tradnl" sz="1050" b="1" dirty="0" smtClean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s-ES_tradnl" sz="1050" b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Comunidad</a:t>
          </a:r>
        </a:p>
      </dgm:t>
    </dgm:pt>
    <dgm:pt modelId="{A7ABCA46-9BB3-444E-9978-FA4137D9CC6D}" type="parTrans" cxnId="{FC0CC232-8DF3-405C-A613-FEF6DA9E751B}">
      <dgm:prSet/>
      <dgm:spPr/>
      <dgm:t>
        <a:bodyPr/>
        <a:lstStyle/>
        <a:p>
          <a:pPr algn="ctr"/>
          <a:endParaRPr lang="es-EC"/>
        </a:p>
      </dgm:t>
    </dgm:pt>
    <dgm:pt modelId="{B262E74C-7A47-4909-A4ED-17C61CE33ACA}" type="sibTrans" cxnId="{FC0CC232-8DF3-405C-A613-FEF6DA9E751B}">
      <dgm:prSet/>
      <dgm:spPr/>
      <dgm:t>
        <a:bodyPr/>
        <a:lstStyle/>
        <a:p>
          <a:pPr algn="ctr"/>
          <a:endParaRPr lang="es-EC"/>
        </a:p>
      </dgm:t>
    </dgm:pt>
    <dgm:pt modelId="{BBF7EC4E-8E07-4028-80F8-D5FA0910D2C0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s-ES_tradnl" sz="105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Restricciones Institucionales</a:t>
          </a:r>
          <a:r>
            <a:rPr lang="es-ES_tradnl" sz="105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s-ES_tradnl" sz="105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Culturales</a:t>
          </a:r>
          <a:r>
            <a:rPr lang="es-ES_tradnl" sz="105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s-ES_tradnl" sz="105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Sociales</a:t>
          </a:r>
        </a:p>
        <a:p>
          <a:pPr algn="ctr"/>
          <a:r>
            <a:rPr lang="es-ES_tradnl" sz="1050" b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Asociación de ambientalistas</a:t>
          </a:r>
        </a:p>
        <a:p>
          <a:pPr algn="ctr"/>
          <a:endParaRPr lang="es-EC" sz="1050" b="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2AD969-C777-4F4E-9721-84EA8B239C6F}" type="parTrans" cxnId="{23A44DE0-913C-4F05-A82F-7D5239990475}">
      <dgm:prSet/>
      <dgm:spPr/>
      <dgm:t>
        <a:bodyPr/>
        <a:lstStyle/>
        <a:p>
          <a:pPr algn="ctr"/>
          <a:endParaRPr lang="es-EC"/>
        </a:p>
      </dgm:t>
    </dgm:pt>
    <dgm:pt modelId="{83B3F01B-6E14-4CD6-B575-8A07106851CD}" type="sibTrans" cxnId="{23A44DE0-913C-4F05-A82F-7D5239990475}">
      <dgm:prSet/>
      <dgm:spPr/>
      <dgm:t>
        <a:bodyPr/>
        <a:lstStyle/>
        <a:p>
          <a:pPr algn="ctr"/>
          <a:endParaRPr lang="es-EC"/>
        </a:p>
      </dgm:t>
    </dgm:pt>
    <dgm:pt modelId="{C8E68CCD-4482-4DFE-AA67-9C5530453F1C}">
      <dgm:prSet phldrT="[Texto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s-ES_tradnl" sz="9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Restricciones Legales</a:t>
          </a:r>
        </a:p>
        <a:p>
          <a:pPr algn="ctr"/>
          <a:r>
            <a:rPr lang="es-EC" sz="9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Ley </a:t>
          </a:r>
          <a:r>
            <a:rPr lang="es-EC" sz="9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 </a:t>
          </a:r>
          <a:r>
            <a:rPr lang="es-EC" sz="9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Minería</a:t>
          </a:r>
          <a:endParaRPr lang="es-EC" sz="9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s-ES" sz="9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Ley Ambiental</a:t>
          </a:r>
          <a:endParaRPr lang="es-EC" sz="9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s-ES" sz="9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Ordenanza Municipal</a:t>
          </a:r>
          <a:endParaRPr lang="es-EC" sz="9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s-ES" sz="9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Legislación tributaria</a:t>
          </a:r>
          <a:endParaRPr lang="es-EC" sz="9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s-EC" sz="9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Ley de trabajo</a:t>
          </a:r>
          <a:endParaRPr lang="es-ES_tradnl" sz="900" b="1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es-ES_tradnl" sz="9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08480E-73FA-4313-B9CC-522331464579}" type="parTrans" cxnId="{C792EBC8-4604-467C-947B-D6BD33418DEB}">
      <dgm:prSet/>
      <dgm:spPr/>
      <dgm:t>
        <a:bodyPr/>
        <a:lstStyle/>
        <a:p>
          <a:pPr algn="ctr"/>
          <a:endParaRPr lang="es-EC"/>
        </a:p>
      </dgm:t>
    </dgm:pt>
    <dgm:pt modelId="{4C35CF53-BF09-46CD-8B1B-3C6849E7BF18}" type="sibTrans" cxnId="{C792EBC8-4604-467C-947B-D6BD33418DEB}">
      <dgm:prSet/>
      <dgm:spPr/>
      <dgm:t>
        <a:bodyPr/>
        <a:lstStyle/>
        <a:p>
          <a:pPr algn="ctr"/>
          <a:endParaRPr lang="es-EC"/>
        </a:p>
      </dgm:t>
    </dgm:pt>
    <dgm:pt modelId="{DDCF896B-3755-462A-B4F1-E34EDE9A6077}">
      <dgm:prSet phldrT="[Texto]" custT="1"/>
      <dgm:spPr>
        <a:solidFill>
          <a:srgbClr val="FFCCFF"/>
        </a:solidFill>
      </dgm:spPr>
      <dgm:t>
        <a:bodyPr/>
        <a:lstStyle/>
        <a:p>
          <a:pPr algn="ctr"/>
          <a:r>
            <a:rPr lang="es-ES_tradnl" sz="10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Restricciones Presupuestales, Económico-Financieras</a:t>
          </a:r>
        </a:p>
        <a:p>
          <a:pPr algn="ctr"/>
          <a:r>
            <a:rPr lang="es-EC" sz="1000" b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Mano </a:t>
          </a:r>
          <a:r>
            <a:rPr lang="es-EC" sz="1000" b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 obra</a:t>
          </a:r>
        </a:p>
        <a:p>
          <a:pPr algn="ctr"/>
          <a:r>
            <a:rPr lang="es-EC" sz="1000" b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Crédito Bancario</a:t>
          </a:r>
        </a:p>
        <a:p>
          <a:pPr algn="ctr"/>
          <a:r>
            <a:rPr lang="es-EC" sz="1000" b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Publicidad</a:t>
          </a:r>
        </a:p>
      </dgm:t>
    </dgm:pt>
    <dgm:pt modelId="{1CFFDB48-1B9F-4C16-9A37-081DA6929708}" type="parTrans" cxnId="{AB39C1FA-B0C3-4D05-AC26-A878B015D5EB}">
      <dgm:prSet/>
      <dgm:spPr/>
      <dgm:t>
        <a:bodyPr/>
        <a:lstStyle/>
        <a:p>
          <a:pPr algn="ctr"/>
          <a:endParaRPr lang="es-EC"/>
        </a:p>
      </dgm:t>
    </dgm:pt>
    <dgm:pt modelId="{B401BA03-DE9D-4143-AD9C-43BD38451CFA}" type="sibTrans" cxnId="{AB39C1FA-B0C3-4D05-AC26-A878B015D5EB}">
      <dgm:prSet/>
      <dgm:spPr/>
      <dgm:t>
        <a:bodyPr/>
        <a:lstStyle/>
        <a:p>
          <a:pPr algn="ctr"/>
          <a:endParaRPr lang="es-EC"/>
        </a:p>
      </dgm:t>
    </dgm:pt>
    <dgm:pt modelId="{EBFCCB41-64E5-4C96-A081-4286952904B6}" type="pres">
      <dgm:prSet presAssocID="{9DDEAC3B-A378-496E-A4D0-CA1F262D66D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8B17DFD-6EAC-41B0-86F5-9A93BDE87004}" type="pres">
      <dgm:prSet presAssocID="{9DDEAC3B-A378-496E-A4D0-CA1F262D66D1}" presName="axisShape" presStyleLbl="bgShp" presStyleIdx="0" presStyleCnt="1" custLinFactNeighborX="0"/>
      <dgm:spPr/>
    </dgm:pt>
    <dgm:pt modelId="{29FB52DB-728D-4B88-82A4-973B05CB3FB4}" type="pres">
      <dgm:prSet presAssocID="{9DDEAC3B-A378-496E-A4D0-CA1F262D66D1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0D90FA-18A2-4079-B3B1-CC04622A8F98}" type="pres">
      <dgm:prSet presAssocID="{9DDEAC3B-A378-496E-A4D0-CA1F262D66D1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778C01-759D-44A4-8033-B8E44D1F67B2}" type="pres">
      <dgm:prSet presAssocID="{9DDEAC3B-A378-496E-A4D0-CA1F262D66D1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0D5EBC-61AD-4652-944E-DE95505AEAE8}" type="pres">
      <dgm:prSet presAssocID="{9DDEAC3B-A378-496E-A4D0-CA1F262D66D1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9C4ED8C-A381-4396-A86A-F6DD413BEC5C}" type="presOf" srcId="{DDCF896B-3755-462A-B4F1-E34EDE9A6077}" destId="{CE0D5EBC-61AD-4652-944E-DE95505AEAE8}" srcOrd="0" destOrd="0" presId="urn:microsoft.com/office/officeart/2005/8/layout/matrix2"/>
    <dgm:cxn modelId="{162DEE99-8268-4621-8F83-5A145E62DE80}" type="presOf" srcId="{0742843F-57AB-4193-AB04-E4B2C475829C}" destId="{29FB52DB-728D-4B88-82A4-973B05CB3FB4}" srcOrd="0" destOrd="0" presId="urn:microsoft.com/office/officeart/2005/8/layout/matrix2"/>
    <dgm:cxn modelId="{54A5101A-F764-42E1-BFCD-93FAEDA2A18C}" type="presOf" srcId="{BBF7EC4E-8E07-4028-80F8-D5FA0910D2C0}" destId="{0D0D90FA-18A2-4079-B3B1-CC04622A8F98}" srcOrd="0" destOrd="0" presId="urn:microsoft.com/office/officeart/2005/8/layout/matrix2"/>
    <dgm:cxn modelId="{FC0CC232-8DF3-405C-A613-FEF6DA9E751B}" srcId="{9DDEAC3B-A378-496E-A4D0-CA1F262D66D1}" destId="{0742843F-57AB-4193-AB04-E4B2C475829C}" srcOrd="0" destOrd="0" parTransId="{A7ABCA46-9BB3-444E-9978-FA4137D9CC6D}" sibTransId="{B262E74C-7A47-4909-A4ED-17C61CE33ACA}"/>
    <dgm:cxn modelId="{AB39C1FA-B0C3-4D05-AC26-A878B015D5EB}" srcId="{9DDEAC3B-A378-496E-A4D0-CA1F262D66D1}" destId="{DDCF896B-3755-462A-B4F1-E34EDE9A6077}" srcOrd="3" destOrd="0" parTransId="{1CFFDB48-1B9F-4C16-9A37-081DA6929708}" sibTransId="{B401BA03-DE9D-4143-AD9C-43BD38451CFA}"/>
    <dgm:cxn modelId="{C792EBC8-4604-467C-947B-D6BD33418DEB}" srcId="{9DDEAC3B-A378-496E-A4D0-CA1F262D66D1}" destId="{C8E68CCD-4482-4DFE-AA67-9C5530453F1C}" srcOrd="2" destOrd="0" parTransId="{A908480E-73FA-4313-B9CC-522331464579}" sibTransId="{4C35CF53-BF09-46CD-8B1B-3C6849E7BF18}"/>
    <dgm:cxn modelId="{6AEFC95F-2D06-44FF-B2FF-E907FA063153}" type="presOf" srcId="{9DDEAC3B-A378-496E-A4D0-CA1F262D66D1}" destId="{EBFCCB41-64E5-4C96-A081-4286952904B6}" srcOrd="0" destOrd="0" presId="urn:microsoft.com/office/officeart/2005/8/layout/matrix2"/>
    <dgm:cxn modelId="{3E427A22-D447-4088-8ED9-892E5C63126B}" type="presOf" srcId="{C8E68CCD-4482-4DFE-AA67-9C5530453F1C}" destId="{2E778C01-759D-44A4-8033-B8E44D1F67B2}" srcOrd="0" destOrd="0" presId="urn:microsoft.com/office/officeart/2005/8/layout/matrix2"/>
    <dgm:cxn modelId="{23A44DE0-913C-4F05-A82F-7D5239990475}" srcId="{9DDEAC3B-A378-496E-A4D0-CA1F262D66D1}" destId="{BBF7EC4E-8E07-4028-80F8-D5FA0910D2C0}" srcOrd="1" destOrd="0" parTransId="{FE2AD969-C777-4F4E-9721-84EA8B239C6F}" sibTransId="{83B3F01B-6E14-4CD6-B575-8A07106851CD}"/>
    <dgm:cxn modelId="{3330331C-7577-4D25-96EE-94E2C6C9BF43}" type="presParOf" srcId="{EBFCCB41-64E5-4C96-A081-4286952904B6}" destId="{08B17DFD-6EAC-41B0-86F5-9A93BDE87004}" srcOrd="0" destOrd="0" presId="urn:microsoft.com/office/officeart/2005/8/layout/matrix2"/>
    <dgm:cxn modelId="{6ADBB6B0-1B72-414A-A8B6-A417C0F44C3A}" type="presParOf" srcId="{EBFCCB41-64E5-4C96-A081-4286952904B6}" destId="{29FB52DB-728D-4B88-82A4-973B05CB3FB4}" srcOrd="1" destOrd="0" presId="urn:microsoft.com/office/officeart/2005/8/layout/matrix2"/>
    <dgm:cxn modelId="{17C0A750-DAE4-4CD7-98D8-A2282AD9D282}" type="presParOf" srcId="{EBFCCB41-64E5-4C96-A081-4286952904B6}" destId="{0D0D90FA-18A2-4079-B3B1-CC04622A8F98}" srcOrd="2" destOrd="0" presId="urn:microsoft.com/office/officeart/2005/8/layout/matrix2"/>
    <dgm:cxn modelId="{39454E0E-A0A2-439C-ADAE-7FF24CA7613F}" type="presParOf" srcId="{EBFCCB41-64E5-4C96-A081-4286952904B6}" destId="{2E778C01-759D-44A4-8033-B8E44D1F67B2}" srcOrd="3" destOrd="0" presId="urn:microsoft.com/office/officeart/2005/8/layout/matrix2"/>
    <dgm:cxn modelId="{75B3B866-70AF-45B8-9E6A-8A3D8E54861E}" type="presParOf" srcId="{EBFCCB41-64E5-4C96-A081-4286952904B6}" destId="{CE0D5EBC-61AD-4652-944E-DE95505AEAE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DEAC3B-A378-496E-A4D0-CA1F262D66D1}" type="doc">
      <dgm:prSet loTypeId="urn:microsoft.com/office/officeart/2005/8/layout/matrix2" loCatId="matrix" qsTypeId="urn:microsoft.com/office/officeart/2005/8/quickstyle/3d3" qsCatId="3D" csTypeId="urn:microsoft.com/office/officeart/2005/8/colors/colorful1#6" csCatId="colorful" phldr="1"/>
      <dgm:spPr/>
      <dgm:t>
        <a:bodyPr/>
        <a:lstStyle/>
        <a:p>
          <a:endParaRPr lang="es-EC"/>
        </a:p>
      </dgm:t>
    </dgm:pt>
    <dgm:pt modelId="{0742843F-57AB-4193-AB04-E4B2C475829C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_tradnl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Agenda </a:t>
          </a:r>
          <a:r>
            <a:rPr lang="es-ES_tradnl" sz="105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Consensual, Política</a:t>
          </a:r>
        </a:p>
        <a:p>
          <a:endParaRPr lang="es-ES_tradnl" sz="1050" b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S_tradnl" sz="105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Acuerdos con la comunidad de influencia directa</a:t>
          </a:r>
        </a:p>
      </dgm:t>
    </dgm:pt>
    <dgm:pt modelId="{A7ABCA46-9BB3-444E-9978-FA4137D9CC6D}" type="parTrans" cxnId="{FC0CC232-8DF3-405C-A613-FEF6DA9E751B}">
      <dgm:prSet/>
      <dgm:spPr/>
      <dgm:t>
        <a:bodyPr/>
        <a:lstStyle/>
        <a:p>
          <a:endParaRPr lang="es-EC"/>
        </a:p>
      </dgm:t>
    </dgm:pt>
    <dgm:pt modelId="{B262E74C-7A47-4909-A4ED-17C61CE33ACA}" type="sibTrans" cxnId="{FC0CC232-8DF3-405C-A613-FEF6DA9E751B}">
      <dgm:prSet/>
      <dgm:spPr/>
      <dgm:t>
        <a:bodyPr/>
        <a:lstStyle/>
        <a:p>
          <a:endParaRPr lang="es-EC"/>
        </a:p>
      </dgm:t>
    </dgm:pt>
    <dgm:pt modelId="{BBF7EC4E-8E07-4028-80F8-D5FA0910D2C0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endParaRPr lang="es-ES_tradnl" sz="10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s-ES_tradnl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Agenda Institucional, Cultural, Social</a:t>
          </a:r>
        </a:p>
        <a:p>
          <a:pPr algn="ctr"/>
          <a:r>
            <a:rPr lang="es-ES_tradnl" sz="1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Convenio con asociación de mineros de Portovelo</a:t>
          </a:r>
        </a:p>
        <a:p>
          <a:pPr algn="l"/>
          <a:r>
            <a: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Capacitación en remediación ambiental y proceso del manejo de la planta</a:t>
          </a:r>
          <a:endParaRPr lang="es-EC" sz="1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2AD969-C777-4F4E-9721-84EA8B239C6F}" type="parTrans" cxnId="{23A44DE0-913C-4F05-A82F-7D5239990475}">
      <dgm:prSet/>
      <dgm:spPr/>
      <dgm:t>
        <a:bodyPr/>
        <a:lstStyle/>
        <a:p>
          <a:endParaRPr lang="es-EC"/>
        </a:p>
      </dgm:t>
    </dgm:pt>
    <dgm:pt modelId="{83B3F01B-6E14-4CD6-B575-8A07106851CD}" type="sibTrans" cxnId="{23A44DE0-913C-4F05-A82F-7D5239990475}">
      <dgm:prSet/>
      <dgm:spPr/>
      <dgm:t>
        <a:bodyPr/>
        <a:lstStyle/>
        <a:p>
          <a:endParaRPr lang="es-EC"/>
        </a:p>
      </dgm:t>
    </dgm:pt>
    <dgm:pt modelId="{C8E68CCD-4482-4DFE-AA67-9C5530453F1C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S_tradnl" sz="105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Agenda Legal</a:t>
          </a:r>
          <a:endParaRPr lang="es-ES_tradnl" sz="105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S_tradnl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Acuerdos </a:t>
          </a:r>
          <a:r>
            <a:rPr lang="es-ES_tradnl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para la reforma de leyes</a:t>
          </a:r>
        </a:p>
        <a:p>
          <a:r>
            <a:rPr lang="es-ES_tradnl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Cumplimiento de ordenanzas y leyes </a:t>
          </a:r>
        </a:p>
        <a:p>
          <a:r>
            <a:rPr lang="es-ES_tradnl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Propuesta de creación de leyes e instituciones</a:t>
          </a:r>
        </a:p>
      </dgm:t>
    </dgm:pt>
    <dgm:pt modelId="{A908480E-73FA-4313-B9CC-522331464579}" type="parTrans" cxnId="{C792EBC8-4604-467C-947B-D6BD33418DEB}">
      <dgm:prSet/>
      <dgm:spPr/>
      <dgm:t>
        <a:bodyPr/>
        <a:lstStyle/>
        <a:p>
          <a:endParaRPr lang="es-EC"/>
        </a:p>
      </dgm:t>
    </dgm:pt>
    <dgm:pt modelId="{4C35CF53-BF09-46CD-8B1B-3C6849E7BF18}" type="sibTrans" cxnId="{C792EBC8-4604-467C-947B-D6BD33418DEB}">
      <dgm:prSet/>
      <dgm:spPr/>
      <dgm:t>
        <a:bodyPr/>
        <a:lstStyle/>
        <a:p>
          <a:endParaRPr lang="es-EC"/>
        </a:p>
      </dgm:t>
    </dgm:pt>
    <dgm:pt modelId="{DDCF896B-3755-462A-B4F1-E34EDE9A6077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s-ES_tradnl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Agenda Presupuestal, Económico-Financiera</a:t>
          </a:r>
        </a:p>
        <a:p>
          <a:pPr algn="l"/>
          <a:r>
            <a:rPr lang="es-ES_tradnl" sz="1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Auditorías internas</a:t>
          </a:r>
        </a:p>
        <a:p>
          <a:pPr algn="l"/>
          <a:r>
            <a:rPr lang="es-ES_tradnl" sz="1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Previsión de flujo de cuentas y crédito</a:t>
          </a:r>
        </a:p>
        <a:p>
          <a:pPr algn="l"/>
          <a:r>
            <a:rPr lang="es-ES_tradnl" sz="1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Estratégias para atraer a la inversión</a:t>
          </a:r>
        </a:p>
        <a:p>
          <a:pPr algn="l"/>
          <a:endParaRPr lang="es-EC" sz="1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FFDB48-1B9F-4C16-9A37-081DA6929708}" type="parTrans" cxnId="{AB39C1FA-B0C3-4D05-AC26-A878B015D5EB}">
      <dgm:prSet/>
      <dgm:spPr/>
      <dgm:t>
        <a:bodyPr/>
        <a:lstStyle/>
        <a:p>
          <a:endParaRPr lang="es-EC"/>
        </a:p>
      </dgm:t>
    </dgm:pt>
    <dgm:pt modelId="{B401BA03-DE9D-4143-AD9C-43BD38451CFA}" type="sibTrans" cxnId="{AB39C1FA-B0C3-4D05-AC26-A878B015D5EB}">
      <dgm:prSet/>
      <dgm:spPr/>
      <dgm:t>
        <a:bodyPr/>
        <a:lstStyle/>
        <a:p>
          <a:endParaRPr lang="es-EC"/>
        </a:p>
      </dgm:t>
    </dgm:pt>
    <dgm:pt modelId="{EBFCCB41-64E5-4C96-A081-4286952904B6}" type="pres">
      <dgm:prSet presAssocID="{9DDEAC3B-A378-496E-A4D0-CA1F262D66D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8B17DFD-6EAC-41B0-86F5-9A93BDE87004}" type="pres">
      <dgm:prSet presAssocID="{9DDEAC3B-A378-496E-A4D0-CA1F262D66D1}" presName="axisShape" presStyleLbl="bgShp" presStyleIdx="0" presStyleCnt="1"/>
      <dgm:spPr/>
      <dgm:t>
        <a:bodyPr/>
        <a:lstStyle/>
        <a:p>
          <a:endParaRPr lang="es-EC"/>
        </a:p>
      </dgm:t>
    </dgm:pt>
    <dgm:pt modelId="{29FB52DB-728D-4B88-82A4-973B05CB3FB4}" type="pres">
      <dgm:prSet presAssocID="{9DDEAC3B-A378-496E-A4D0-CA1F262D66D1}" presName="rect1" presStyleLbl="node1" presStyleIdx="0" presStyleCnt="4" custScaleX="123367" custLinFactNeighborX="-11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0D90FA-18A2-4079-B3B1-CC04622A8F98}" type="pres">
      <dgm:prSet presAssocID="{9DDEAC3B-A378-496E-A4D0-CA1F262D66D1}" presName="rect2" presStyleLbl="node1" presStyleIdx="1" presStyleCnt="4" custScaleX="125569" custLinFactNeighborX="130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778C01-759D-44A4-8033-B8E44D1F67B2}" type="pres">
      <dgm:prSet presAssocID="{9DDEAC3B-A378-496E-A4D0-CA1F262D66D1}" presName="rect3" presStyleLbl="node1" presStyleIdx="2" presStyleCnt="4" custScaleX="122666" custLinFactNeighborX="-10870" custLinFactNeighborY="43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0D5EBC-61AD-4652-944E-DE95505AEAE8}" type="pres">
      <dgm:prSet presAssocID="{9DDEAC3B-A378-496E-A4D0-CA1F262D66D1}" presName="rect4" presStyleLbl="node1" presStyleIdx="3" presStyleCnt="4" custScaleX="116284" custLinFactNeighborX="11957" custLinFactNeighborY="32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08C2CC9-B593-4C48-91B5-E389A935E21B}" type="presOf" srcId="{0742843F-57AB-4193-AB04-E4B2C475829C}" destId="{29FB52DB-728D-4B88-82A4-973B05CB3FB4}" srcOrd="0" destOrd="0" presId="urn:microsoft.com/office/officeart/2005/8/layout/matrix2"/>
    <dgm:cxn modelId="{BFCCE7C1-2C82-440C-8DFE-6A443082E2AC}" type="presOf" srcId="{C8E68CCD-4482-4DFE-AA67-9C5530453F1C}" destId="{2E778C01-759D-44A4-8033-B8E44D1F67B2}" srcOrd="0" destOrd="0" presId="urn:microsoft.com/office/officeart/2005/8/layout/matrix2"/>
    <dgm:cxn modelId="{AB39C1FA-B0C3-4D05-AC26-A878B015D5EB}" srcId="{9DDEAC3B-A378-496E-A4D0-CA1F262D66D1}" destId="{DDCF896B-3755-462A-B4F1-E34EDE9A6077}" srcOrd="3" destOrd="0" parTransId="{1CFFDB48-1B9F-4C16-9A37-081DA6929708}" sibTransId="{B401BA03-DE9D-4143-AD9C-43BD38451CFA}"/>
    <dgm:cxn modelId="{D65A2325-0BFB-4B11-9E27-092EF4F54931}" type="presOf" srcId="{9DDEAC3B-A378-496E-A4D0-CA1F262D66D1}" destId="{EBFCCB41-64E5-4C96-A081-4286952904B6}" srcOrd="0" destOrd="0" presId="urn:microsoft.com/office/officeart/2005/8/layout/matrix2"/>
    <dgm:cxn modelId="{FC0CC232-8DF3-405C-A613-FEF6DA9E751B}" srcId="{9DDEAC3B-A378-496E-A4D0-CA1F262D66D1}" destId="{0742843F-57AB-4193-AB04-E4B2C475829C}" srcOrd="0" destOrd="0" parTransId="{A7ABCA46-9BB3-444E-9978-FA4137D9CC6D}" sibTransId="{B262E74C-7A47-4909-A4ED-17C61CE33ACA}"/>
    <dgm:cxn modelId="{C792EBC8-4604-467C-947B-D6BD33418DEB}" srcId="{9DDEAC3B-A378-496E-A4D0-CA1F262D66D1}" destId="{C8E68CCD-4482-4DFE-AA67-9C5530453F1C}" srcOrd="2" destOrd="0" parTransId="{A908480E-73FA-4313-B9CC-522331464579}" sibTransId="{4C35CF53-BF09-46CD-8B1B-3C6849E7BF18}"/>
    <dgm:cxn modelId="{D8624180-E9E3-42DF-9323-79CF364B3DA7}" type="presOf" srcId="{DDCF896B-3755-462A-B4F1-E34EDE9A6077}" destId="{CE0D5EBC-61AD-4652-944E-DE95505AEAE8}" srcOrd="0" destOrd="0" presId="urn:microsoft.com/office/officeart/2005/8/layout/matrix2"/>
    <dgm:cxn modelId="{B065A881-9C58-45C4-B5C9-ECD88B022C7A}" type="presOf" srcId="{BBF7EC4E-8E07-4028-80F8-D5FA0910D2C0}" destId="{0D0D90FA-18A2-4079-B3B1-CC04622A8F98}" srcOrd="0" destOrd="0" presId="urn:microsoft.com/office/officeart/2005/8/layout/matrix2"/>
    <dgm:cxn modelId="{23A44DE0-913C-4F05-A82F-7D5239990475}" srcId="{9DDEAC3B-A378-496E-A4D0-CA1F262D66D1}" destId="{BBF7EC4E-8E07-4028-80F8-D5FA0910D2C0}" srcOrd="1" destOrd="0" parTransId="{FE2AD969-C777-4F4E-9721-84EA8B239C6F}" sibTransId="{83B3F01B-6E14-4CD6-B575-8A07106851CD}"/>
    <dgm:cxn modelId="{0969B3B4-11F4-449B-A37F-B53F8C9D2641}" type="presParOf" srcId="{EBFCCB41-64E5-4C96-A081-4286952904B6}" destId="{08B17DFD-6EAC-41B0-86F5-9A93BDE87004}" srcOrd="0" destOrd="0" presId="urn:microsoft.com/office/officeart/2005/8/layout/matrix2"/>
    <dgm:cxn modelId="{F638EFD4-956C-4464-AEB5-46E5DAF10CDE}" type="presParOf" srcId="{EBFCCB41-64E5-4C96-A081-4286952904B6}" destId="{29FB52DB-728D-4B88-82A4-973B05CB3FB4}" srcOrd="1" destOrd="0" presId="urn:microsoft.com/office/officeart/2005/8/layout/matrix2"/>
    <dgm:cxn modelId="{CFF7D06B-759E-4F2A-84E8-0E1B4F71EDE1}" type="presParOf" srcId="{EBFCCB41-64E5-4C96-A081-4286952904B6}" destId="{0D0D90FA-18A2-4079-B3B1-CC04622A8F98}" srcOrd="2" destOrd="0" presId="urn:microsoft.com/office/officeart/2005/8/layout/matrix2"/>
    <dgm:cxn modelId="{CFAEE4E3-6978-4488-BB60-2CD6FAA9884E}" type="presParOf" srcId="{EBFCCB41-64E5-4C96-A081-4286952904B6}" destId="{2E778C01-759D-44A4-8033-B8E44D1F67B2}" srcOrd="3" destOrd="0" presId="urn:microsoft.com/office/officeart/2005/8/layout/matrix2"/>
    <dgm:cxn modelId="{EC65DA2D-CA99-4768-9BBA-BC5CA32336C7}" type="presParOf" srcId="{EBFCCB41-64E5-4C96-A081-4286952904B6}" destId="{CE0D5EBC-61AD-4652-944E-DE95505AEAE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6D0C9-CA0A-4D30-98F1-91F5EDA5F515}">
      <dsp:nvSpPr>
        <dsp:cNvPr id="0" name=""/>
        <dsp:cNvSpPr/>
      </dsp:nvSpPr>
      <dsp:spPr>
        <a:xfrm>
          <a:off x="672" y="0"/>
          <a:ext cx="1749002" cy="5418667"/>
        </a:xfrm>
        <a:prstGeom prst="roundRect">
          <a:avLst>
            <a:gd name="adj" fmla="val 10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Constitución Política del Ecuador</a:t>
          </a:r>
          <a:endParaRPr lang="es-EC" sz="2400" kern="1200" dirty="0"/>
        </a:p>
      </dsp:txBody>
      <dsp:txXfrm>
        <a:off x="672" y="0"/>
        <a:ext cx="1749002" cy="1625600"/>
      </dsp:txXfrm>
    </dsp:sp>
    <dsp:sp modelId="{8460A845-94C8-41A9-82BE-EE6F9C74EADB}">
      <dsp:nvSpPr>
        <dsp:cNvPr id="0" name=""/>
        <dsp:cNvSpPr/>
      </dsp:nvSpPr>
      <dsp:spPr>
        <a:xfrm>
          <a:off x="175572" y="1627187"/>
          <a:ext cx="1399201" cy="163380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Reglamento de Seguridad y salud R.O 247 16/05/2014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216553" y="1668168"/>
        <a:ext cx="1317239" cy="1551840"/>
      </dsp:txXfrm>
    </dsp:sp>
    <dsp:sp modelId="{049407BA-AA05-4B56-BB4C-3EA3E58BA1C0}">
      <dsp:nvSpPr>
        <dsp:cNvPr id="0" name=""/>
        <dsp:cNvSpPr/>
      </dsp:nvSpPr>
      <dsp:spPr>
        <a:xfrm>
          <a:off x="175572" y="3512343"/>
          <a:ext cx="1399201" cy="1633802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6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Codif, 27 R.O. Sup. 465 del 19/11/2004 Ley Patrimon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216553" y="3553324"/>
        <a:ext cx="1317239" cy="1551840"/>
      </dsp:txXfrm>
    </dsp:sp>
    <dsp:sp modelId="{88A19A8C-D5CC-4CC5-9FE9-E768184367DC}">
      <dsp:nvSpPr>
        <dsp:cNvPr id="0" name=""/>
        <dsp:cNvSpPr/>
      </dsp:nvSpPr>
      <dsp:spPr>
        <a:xfrm>
          <a:off x="1851344" y="0"/>
          <a:ext cx="1749002" cy="5418667"/>
        </a:xfrm>
        <a:prstGeom prst="roundRect">
          <a:avLst>
            <a:gd name="adj" fmla="val 10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Ley de Minería</a:t>
          </a:r>
          <a:endParaRPr lang="es-EC" sz="2400" kern="1200" dirty="0"/>
        </a:p>
      </dsp:txBody>
      <dsp:txXfrm>
        <a:off x="1851344" y="0"/>
        <a:ext cx="1749002" cy="1625600"/>
      </dsp:txXfrm>
    </dsp:sp>
    <dsp:sp modelId="{721517E1-6C41-49B5-8895-6F6AAB89E625}">
      <dsp:nvSpPr>
        <dsp:cNvPr id="0" name=""/>
        <dsp:cNvSpPr/>
      </dsp:nvSpPr>
      <dsp:spPr>
        <a:xfrm>
          <a:off x="2055750" y="1627187"/>
          <a:ext cx="1399201" cy="163380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Reformas a la Ley Minera, Suplemento 517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2096731" y="1668168"/>
        <a:ext cx="1317239" cy="1551840"/>
      </dsp:txXfrm>
    </dsp:sp>
    <dsp:sp modelId="{2BE8DDA4-C372-4C62-9AF3-6FB1E5C31D40}">
      <dsp:nvSpPr>
        <dsp:cNvPr id="0" name=""/>
        <dsp:cNvSpPr/>
      </dsp:nvSpPr>
      <dsp:spPr>
        <a:xfrm>
          <a:off x="2055750" y="3512343"/>
          <a:ext cx="1399201" cy="163380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Reformatoria a la equidad tributaria y  de Régimen interno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2096731" y="3553324"/>
        <a:ext cx="1317239" cy="1551840"/>
      </dsp:txXfrm>
    </dsp:sp>
    <dsp:sp modelId="{3C4C0A8D-872F-4EA8-9B89-3F355662DE9F}">
      <dsp:nvSpPr>
        <dsp:cNvPr id="0" name=""/>
        <dsp:cNvSpPr/>
      </dsp:nvSpPr>
      <dsp:spPr>
        <a:xfrm>
          <a:off x="3702698" y="0"/>
          <a:ext cx="1749002" cy="5418667"/>
        </a:xfrm>
        <a:prstGeom prst="roundRect">
          <a:avLst>
            <a:gd name="adj" fmla="val 10000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Ley Orgánica de la Salud</a:t>
          </a:r>
          <a:endParaRPr lang="es-EC" sz="2400" kern="1200" dirty="0"/>
        </a:p>
      </dsp:txBody>
      <dsp:txXfrm>
        <a:off x="3702698" y="0"/>
        <a:ext cx="1749002" cy="1625600"/>
      </dsp:txXfrm>
    </dsp:sp>
    <dsp:sp modelId="{D1C6D655-F289-4D49-BD05-F7AA24BA556A}">
      <dsp:nvSpPr>
        <dsp:cNvPr id="0" name=""/>
        <dsp:cNvSpPr/>
      </dsp:nvSpPr>
      <dsp:spPr>
        <a:xfrm>
          <a:off x="3935928" y="1627187"/>
          <a:ext cx="1399201" cy="163380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L.O.S, Año II, 30 Octubre 2008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3976909" y="1668168"/>
        <a:ext cx="1317239" cy="1551840"/>
      </dsp:txXfrm>
    </dsp:sp>
    <dsp:sp modelId="{BF2E1854-951F-41DA-A0D1-912291D19E89}">
      <dsp:nvSpPr>
        <dsp:cNvPr id="0" name=""/>
        <dsp:cNvSpPr/>
      </dsp:nvSpPr>
      <dsp:spPr>
        <a:xfrm>
          <a:off x="3935928" y="3512343"/>
          <a:ext cx="1399201" cy="1633802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Registro Oficial 457, Ley 2006-67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3976909" y="3553324"/>
        <a:ext cx="1317239" cy="1551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6D0C9-CA0A-4D30-98F1-91F5EDA5F515}">
      <dsp:nvSpPr>
        <dsp:cNvPr id="0" name=""/>
        <dsp:cNvSpPr/>
      </dsp:nvSpPr>
      <dsp:spPr>
        <a:xfrm>
          <a:off x="672" y="0"/>
          <a:ext cx="1749002" cy="541866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Ley de Gestión Ambiental</a:t>
          </a:r>
          <a:endParaRPr lang="es-EC" sz="2100" kern="1200" dirty="0"/>
        </a:p>
      </dsp:txBody>
      <dsp:txXfrm>
        <a:off x="672" y="0"/>
        <a:ext cx="1749002" cy="1625600"/>
      </dsp:txXfrm>
    </dsp:sp>
    <dsp:sp modelId="{8460A845-94C8-41A9-82BE-EE6F9C74EADB}">
      <dsp:nvSpPr>
        <dsp:cNvPr id="0" name=""/>
        <dsp:cNvSpPr/>
      </dsp:nvSpPr>
      <dsp:spPr>
        <a:xfrm>
          <a:off x="175572" y="1627187"/>
          <a:ext cx="1399201" cy="163380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N°37 RO/245 30 de Julio 1999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216553" y="1668168"/>
        <a:ext cx="1317239" cy="1551840"/>
      </dsp:txXfrm>
    </dsp:sp>
    <dsp:sp modelId="{049407BA-AA05-4B56-BB4C-3EA3E58BA1C0}">
      <dsp:nvSpPr>
        <dsp:cNvPr id="0" name=""/>
        <dsp:cNvSpPr/>
      </dsp:nvSpPr>
      <dsp:spPr>
        <a:xfrm>
          <a:off x="175572" y="3512343"/>
          <a:ext cx="1399201" cy="1633802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Reglamento Ambiental Decreto N°121 04/11/2009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216553" y="3553324"/>
        <a:ext cx="1317239" cy="1551840"/>
      </dsp:txXfrm>
    </dsp:sp>
    <dsp:sp modelId="{88A19A8C-D5CC-4CC5-9FE9-E768184367DC}">
      <dsp:nvSpPr>
        <dsp:cNvPr id="0" name=""/>
        <dsp:cNvSpPr/>
      </dsp:nvSpPr>
      <dsp:spPr>
        <a:xfrm>
          <a:off x="1880850" y="0"/>
          <a:ext cx="1749002" cy="541866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Ley Forestal y de Conservación de áreas naturales </a:t>
          </a:r>
          <a:endParaRPr lang="es-EC" sz="2100" kern="1200" dirty="0"/>
        </a:p>
      </dsp:txBody>
      <dsp:txXfrm>
        <a:off x="1880850" y="0"/>
        <a:ext cx="1749002" cy="1625600"/>
      </dsp:txXfrm>
    </dsp:sp>
    <dsp:sp modelId="{721517E1-6C41-49B5-8895-6F6AAB89E625}">
      <dsp:nvSpPr>
        <dsp:cNvPr id="0" name=""/>
        <dsp:cNvSpPr/>
      </dsp:nvSpPr>
      <dsp:spPr>
        <a:xfrm>
          <a:off x="2055750" y="1627187"/>
          <a:ext cx="1399201" cy="1633802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L.F y R.O N°418 10/09/2004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2096731" y="1668168"/>
        <a:ext cx="1317239" cy="1551840"/>
      </dsp:txXfrm>
    </dsp:sp>
    <dsp:sp modelId="{2BE8DDA4-C372-4C62-9AF3-6FB1E5C31D40}">
      <dsp:nvSpPr>
        <dsp:cNvPr id="0" name=""/>
        <dsp:cNvSpPr/>
      </dsp:nvSpPr>
      <dsp:spPr>
        <a:xfrm>
          <a:off x="2055750" y="3512343"/>
          <a:ext cx="1399201" cy="163380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L.G.A. R.O. 245 30/07/1999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2096731" y="3553324"/>
        <a:ext cx="1317239" cy="1551840"/>
      </dsp:txXfrm>
    </dsp:sp>
    <dsp:sp modelId="{3C4C0A8D-872F-4EA8-9B89-3F355662DE9F}">
      <dsp:nvSpPr>
        <dsp:cNvPr id="0" name=""/>
        <dsp:cNvSpPr/>
      </dsp:nvSpPr>
      <dsp:spPr>
        <a:xfrm>
          <a:off x="3761700" y="0"/>
          <a:ext cx="1749002" cy="541866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Ley de Recursos Hídricos</a:t>
          </a:r>
          <a:endParaRPr lang="es-EC" sz="2100" kern="1200" dirty="0"/>
        </a:p>
      </dsp:txBody>
      <dsp:txXfrm>
        <a:off x="3761700" y="0"/>
        <a:ext cx="1749002" cy="1625600"/>
      </dsp:txXfrm>
    </dsp:sp>
    <dsp:sp modelId="{D1C6D655-F289-4D49-BD05-F7AA24BA556A}">
      <dsp:nvSpPr>
        <dsp:cNvPr id="0" name=""/>
        <dsp:cNvSpPr/>
      </dsp:nvSpPr>
      <dsp:spPr>
        <a:xfrm>
          <a:off x="3935928" y="1627187"/>
          <a:ext cx="1399201" cy="163380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Reg., manejo desechos sólidos R.O 991 03/08/92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3976909" y="1668168"/>
        <a:ext cx="1317239" cy="1551840"/>
      </dsp:txXfrm>
    </dsp:sp>
    <dsp:sp modelId="{BF2E1854-951F-41DA-A0D1-912291D19E89}">
      <dsp:nvSpPr>
        <dsp:cNvPr id="0" name=""/>
        <dsp:cNvSpPr/>
      </dsp:nvSpPr>
      <dsp:spPr>
        <a:xfrm>
          <a:off x="3935928" y="3512343"/>
          <a:ext cx="1399201" cy="1633802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Reg., manejo desechos sólidos R.O 167 26/09/2012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3976909" y="3553324"/>
        <a:ext cx="1317239" cy="1551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55F22-792D-4269-9E0E-F48A92C038D7}">
      <dsp:nvSpPr>
        <dsp:cNvPr id="0" name=""/>
        <dsp:cNvSpPr/>
      </dsp:nvSpPr>
      <dsp:spPr>
        <a:xfrm rot="5400000">
          <a:off x="1909090" y="1317986"/>
          <a:ext cx="1252388" cy="1402799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Económico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067685" y="1601922"/>
        <a:ext cx="935199" cy="834926"/>
      </dsp:txXfrm>
    </dsp:sp>
    <dsp:sp modelId="{651B1B61-017D-4993-8E4B-7FD04B56C26D}">
      <dsp:nvSpPr>
        <dsp:cNvPr id="0" name=""/>
        <dsp:cNvSpPr/>
      </dsp:nvSpPr>
      <dsp:spPr>
        <a:xfrm>
          <a:off x="879394" y="1578955"/>
          <a:ext cx="1071436" cy="751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400" kern="1200" dirty="0"/>
        </a:p>
      </dsp:txBody>
      <dsp:txXfrm>
        <a:off x="879394" y="1578955"/>
        <a:ext cx="1071436" cy="751433"/>
      </dsp:txXfrm>
    </dsp:sp>
    <dsp:sp modelId="{C012D2FB-CBED-42FF-9341-785C3BBA613B}">
      <dsp:nvSpPr>
        <dsp:cNvPr id="0" name=""/>
        <dsp:cNvSpPr/>
      </dsp:nvSpPr>
      <dsp:spPr>
        <a:xfrm rot="5400000">
          <a:off x="732346" y="1474596"/>
          <a:ext cx="1252388" cy="108957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83544" y="1588355"/>
        <a:ext cx="749992" cy="862060"/>
      </dsp:txXfrm>
    </dsp:sp>
    <dsp:sp modelId="{7C90C621-B777-436E-AF2D-FA710C95A5F5}">
      <dsp:nvSpPr>
        <dsp:cNvPr id="0" name=""/>
        <dsp:cNvSpPr/>
      </dsp:nvSpPr>
      <dsp:spPr>
        <a:xfrm rot="5400000">
          <a:off x="1318463" y="2537623"/>
          <a:ext cx="1252388" cy="108957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Cultura</a:t>
          </a:r>
          <a:r>
            <a:rPr lang="es-EC" sz="1400" kern="1200" dirty="0" smtClean="0">
              <a:solidFill>
                <a:schemeClr val="tx1"/>
              </a:solidFill>
            </a:rPr>
            <a:t>l</a:t>
          </a:r>
          <a:endParaRPr lang="es-EC" sz="1400" kern="1200" dirty="0">
            <a:solidFill>
              <a:schemeClr val="tx1"/>
            </a:solidFill>
          </a:endParaRPr>
        </a:p>
      </dsp:txBody>
      <dsp:txXfrm rot="-5400000">
        <a:off x="1569661" y="2651382"/>
        <a:ext cx="749992" cy="862060"/>
      </dsp:txXfrm>
    </dsp:sp>
    <dsp:sp modelId="{D2E52B7E-8731-4EB4-A09D-CF20E1A8570B}">
      <dsp:nvSpPr>
        <dsp:cNvPr id="0" name=""/>
        <dsp:cNvSpPr/>
      </dsp:nvSpPr>
      <dsp:spPr>
        <a:xfrm>
          <a:off x="412954" y="1630298"/>
          <a:ext cx="1352579" cy="751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1592D-2C69-4676-A865-0201D4B025EF}">
      <dsp:nvSpPr>
        <dsp:cNvPr id="0" name=""/>
        <dsp:cNvSpPr/>
      </dsp:nvSpPr>
      <dsp:spPr>
        <a:xfrm rot="5400000">
          <a:off x="2495208" y="2537623"/>
          <a:ext cx="1252388" cy="1089578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Humano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46406" y="2651382"/>
        <a:ext cx="749992" cy="862060"/>
      </dsp:txXfrm>
    </dsp:sp>
    <dsp:sp modelId="{209A8AEC-582A-4D80-A977-B8EFC21D0027}">
      <dsp:nvSpPr>
        <dsp:cNvPr id="0" name=""/>
        <dsp:cNvSpPr/>
      </dsp:nvSpPr>
      <dsp:spPr>
        <a:xfrm rot="5400000" flipH="1" flipV="1">
          <a:off x="2512422" y="4111696"/>
          <a:ext cx="45724" cy="6748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 rot="-5400000">
        <a:off x="2512788" y="4130199"/>
        <a:ext cx="44992" cy="30482"/>
      </dsp:txXfrm>
    </dsp:sp>
    <dsp:sp modelId="{B310CE32-7E44-4817-A2D1-4B1331DBA993}">
      <dsp:nvSpPr>
        <dsp:cNvPr id="0" name=""/>
        <dsp:cNvSpPr/>
      </dsp:nvSpPr>
      <dsp:spPr>
        <a:xfrm>
          <a:off x="2676827" y="2706693"/>
          <a:ext cx="1397665" cy="751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A269D-7A45-415E-9A51-7AED5E9F6842}">
      <dsp:nvSpPr>
        <dsp:cNvPr id="0" name=""/>
        <dsp:cNvSpPr/>
      </dsp:nvSpPr>
      <dsp:spPr>
        <a:xfrm rot="5400000">
          <a:off x="1894392" y="3461961"/>
          <a:ext cx="1252388" cy="108957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Salud</a:t>
          </a:r>
          <a:endParaRPr lang="es-EC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145590" y="3575720"/>
        <a:ext cx="749992" cy="8620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B4472-6920-4649-8827-D9D2C63671F2}">
      <dsp:nvSpPr>
        <dsp:cNvPr id="0" name=""/>
        <dsp:cNvSpPr/>
      </dsp:nvSpPr>
      <dsp:spPr>
        <a:xfrm>
          <a:off x="1022776" y="0"/>
          <a:ext cx="3359551" cy="335955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E00F210-6046-4835-8FDC-C1D7E5B28EFF}">
      <dsp:nvSpPr>
        <dsp:cNvPr id="0" name=""/>
        <dsp:cNvSpPr/>
      </dsp:nvSpPr>
      <dsp:spPr>
        <a:xfrm>
          <a:off x="988045" y="218370"/>
          <a:ext cx="1621440" cy="13438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Energía, </a:t>
          </a:r>
          <a:r>
            <a:rPr lang="es-MX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aspectos– </a:t>
          </a:r>
          <a:r>
            <a:rPr lang="es-MX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Adjetivo, verbo, </a:t>
          </a:r>
          <a:r>
            <a:rPr lang="es-MX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adverbio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Planta de beneficio</a:t>
          </a:r>
        </a:p>
      </dsp:txBody>
      <dsp:txXfrm>
        <a:off x="1053645" y="283970"/>
        <a:ext cx="1490240" cy="1212620"/>
      </dsp:txXfrm>
    </dsp:sp>
    <dsp:sp modelId="{CCFDFC09-2CD6-4F81-A2A9-913F85BA0944}">
      <dsp:nvSpPr>
        <dsp:cNvPr id="0" name=""/>
        <dsp:cNvSpPr/>
      </dsp:nvSpPr>
      <dsp:spPr>
        <a:xfrm>
          <a:off x="2858287" y="218370"/>
          <a:ext cx="1343820" cy="13438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Espacio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Cantón </a:t>
          </a:r>
          <a:r>
            <a:rPr lang="es-MX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Portovelo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3887" y="283970"/>
        <a:ext cx="1212620" cy="1212620"/>
      </dsp:txXfrm>
    </dsp:sp>
    <dsp:sp modelId="{9C5D91CD-85A2-4730-8B13-79F2E2A5357F}">
      <dsp:nvSpPr>
        <dsp:cNvPr id="0" name=""/>
        <dsp:cNvSpPr/>
      </dsp:nvSpPr>
      <dsp:spPr>
        <a:xfrm>
          <a:off x="1126855" y="1797359"/>
          <a:ext cx="1343820" cy="13438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Tiempo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2014 - 2022</a:t>
          </a:r>
        </a:p>
      </dsp:txBody>
      <dsp:txXfrm>
        <a:off x="1192455" y="1862959"/>
        <a:ext cx="1212620" cy="1212620"/>
      </dsp:txXfrm>
    </dsp:sp>
    <dsp:sp modelId="{9644E01A-920F-4657-B771-7239E3B1094E}">
      <dsp:nvSpPr>
        <dsp:cNvPr id="0" name=""/>
        <dsp:cNvSpPr/>
      </dsp:nvSpPr>
      <dsp:spPr>
        <a:xfrm>
          <a:off x="2987818" y="1797359"/>
          <a:ext cx="1275312" cy="13438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Materia-Tema-Sustantivo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Minerales metálicos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0074" y="1859615"/>
        <a:ext cx="1150800" cy="12193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17DFD-6EAC-41B0-86F5-9A93BDE87004}">
      <dsp:nvSpPr>
        <dsp:cNvPr id="0" name=""/>
        <dsp:cNvSpPr/>
      </dsp:nvSpPr>
      <dsp:spPr>
        <a:xfrm>
          <a:off x="812216" y="0"/>
          <a:ext cx="3267075" cy="326707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B52DB-728D-4B88-82A4-973B05CB3FB4}">
      <dsp:nvSpPr>
        <dsp:cNvPr id="0" name=""/>
        <dsp:cNvSpPr/>
      </dsp:nvSpPr>
      <dsp:spPr>
        <a:xfrm>
          <a:off x="1024575" y="212359"/>
          <a:ext cx="1306830" cy="130683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Restricciones Consensuales, Políticas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050" b="1" kern="1200" dirty="0" smtClean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b="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Comunidad</a:t>
          </a:r>
        </a:p>
      </dsp:txBody>
      <dsp:txXfrm>
        <a:off x="1088369" y="276153"/>
        <a:ext cx="1179242" cy="1179242"/>
      </dsp:txXfrm>
    </dsp:sp>
    <dsp:sp modelId="{0D0D90FA-18A2-4079-B3B1-CC04622A8F98}">
      <dsp:nvSpPr>
        <dsp:cNvPr id="0" name=""/>
        <dsp:cNvSpPr/>
      </dsp:nvSpPr>
      <dsp:spPr>
        <a:xfrm>
          <a:off x="2560101" y="212359"/>
          <a:ext cx="1306830" cy="130683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Restricciones Institucionales</a:t>
          </a:r>
          <a:r>
            <a:rPr lang="es-ES_tradnl" sz="105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s-ES_tradnl" sz="105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Culturales</a:t>
          </a:r>
          <a:r>
            <a:rPr lang="es-ES_tradnl" sz="105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s-ES_tradnl" sz="105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Sociales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b="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Asociación de ambientalistas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50" b="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23895" y="276153"/>
        <a:ext cx="1179242" cy="1179242"/>
      </dsp:txXfrm>
    </dsp:sp>
    <dsp:sp modelId="{2E778C01-759D-44A4-8033-B8E44D1F67B2}">
      <dsp:nvSpPr>
        <dsp:cNvPr id="0" name=""/>
        <dsp:cNvSpPr/>
      </dsp:nvSpPr>
      <dsp:spPr>
        <a:xfrm>
          <a:off x="1024575" y="1747885"/>
          <a:ext cx="1306830" cy="130683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9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Restricciones Legales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Ley </a:t>
          </a:r>
          <a:r>
            <a:rPr lang="es-EC" sz="9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 </a:t>
          </a:r>
          <a:r>
            <a:rPr lang="es-EC" sz="90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Minería</a:t>
          </a:r>
          <a:endParaRPr lang="es-EC" sz="9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Ley Ambiental</a:t>
          </a:r>
          <a:endParaRPr lang="es-EC" sz="9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Ordenanza Municipal</a:t>
          </a:r>
          <a:endParaRPr lang="es-EC" sz="9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Legislación tributaria</a:t>
          </a:r>
          <a:endParaRPr lang="es-EC" sz="9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Ley de trabajo</a:t>
          </a:r>
          <a:endParaRPr lang="es-ES_tradnl" sz="900" b="1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900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8369" y="1811679"/>
        <a:ext cx="1179242" cy="1179242"/>
      </dsp:txXfrm>
    </dsp:sp>
    <dsp:sp modelId="{CE0D5EBC-61AD-4652-944E-DE95505AEAE8}">
      <dsp:nvSpPr>
        <dsp:cNvPr id="0" name=""/>
        <dsp:cNvSpPr/>
      </dsp:nvSpPr>
      <dsp:spPr>
        <a:xfrm>
          <a:off x="2560101" y="1747885"/>
          <a:ext cx="1306830" cy="1306830"/>
        </a:xfrm>
        <a:prstGeom prst="roundRect">
          <a:avLst/>
        </a:prstGeom>
        <a:solidFill>
          <a:srgbClr val="FFCCFF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Restricciones Presupuestales, Económico-Financieras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0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Mano </a:t>
          </a:r>
          <a:r>
            <a:rPr lang="es-EC" sz="10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 obra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Crédito Bancario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Publicidad</a:t>
          </a:r>
        </a:p>
      </dsp:txBody>
      <dsp:txXfrm>
        <a:off x="2623895" y="1811679"/>
        <a:ext cx="1179242" cy="11792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B17DFD-6EAC-41B0-86F5-9A93BDE87004}">
      <dsp:nvSpPr>
        <dsp:cNvPr id="0" name=""/>
        <dsp:cNvSpPr/>
      </dsp:nvSpPr>
      <dsp:spPr>
        <a:xfrm>
          <a:off x="1303421" y="0"/>
          <a:ext cx="3338028" cy="333802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B52DB-728D-4B88-82A4-973B05CB3FB4}">
      <dsp:nvSpPr>
        <dsp:cNvPr id="0" name=""/>
        <dsp:cNvSpPr/>
      </dsp:nvSpPr>
      <dsp:spPr>
        <a:xfrm>
          <a:off x="1216919" y="216971"/>
          <a:ext cx="1647210" cy="133521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Agenda </a:t>
          </a:r>
          <a:r>
            <a:rPr lang="es-ES_tradnl" sz="105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Consensual, Política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050" b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Acuerdos con la comunidad de influencia directa</a:t>
          </a:r>
        </a:p>
      </dsp:txBody>
      <dsp:txXfrm>
        <a:off x="1282099" y="282151"/>
        <a:ext cx="1516850" cy="1204851"/>
      </dsp:txXfrm>
    </dsp:sp>
    <dsp:sp modelId="{0D0D90FA-18A2-4079-B3B1-CC04622A8F98}">
      <dsp:nvSpPr>
        <dsp:cNvPr id="0" name=""/>
        <dsp:cNvSpPr/>
      </dsp:nvSpPr>
      <dsp:spPr>
        <a:xfrm>
          <a:off x="3092730" y="216971"/>
          <a:ext cx="1676611" cy="1335211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0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Agenda Institucional, Cultural, Social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Convenio con asociación de mineros de Portovelo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Capacitación en remediación ambiental y proceso del manejo de la planta</a:t>
          </a:r>
          <a:endParaRPr lang="es-EC" sz="1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7910" y="282151"/>
        <a:ext cx="1546251" cy="1204851"/>
      </dsp:txXfrm>
    </dsp:sp>
    <dsp:sp modelId="{2E778C01-759D-44A4-8033-B8E44D1F67B2}">
      <dsp:nvSpPr>
        <dsp:cNvPr id="0" name=""/>
        <dsp:cNvSpPr/>
      </dsp:nvSpPr>
      <dsp:spPr>
        <a:xfrm>
          <a:off x="1223935" y="1843899"/>
          <a:ext cx="1637850" cy="1335211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Agenda Legal</a:t>
          </a:r>
          <a:endParaRPr lang="es-ES_tradnl" sz="105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Acuerdos </a:t>
          </a:r>
          <a:r>
            <a:rPr lang="es-ES_tradnl" sz="10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para la reforma de leyes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Cumplimiento de ordenanzas y leyes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Propuesta de creación de leyes e instituciones</a:t>
          </a:r>
        </a:p>
      </dsp:txBody>
      <dsp:txXfrm>
        <a:off x="1289115" y="1909079"/>
        <a:ext cx="1507490" cy="1204851"/>
      </dsp:txXfrm>
    </dsp:sp>
    <dsp:sp modelId="{CE0D5EBC-61AD-4652-944E-DE95505AEAE8}">
      <dsp:nvSpPr>
        <dsp:cNvPr id="0" name=""/>
        <dsp:cNvSpPr/>
      </dsp:nvSpPr>
      <dsp:spPr>
        <a:xfrm>
          <a:off x="3140204" y="1829386"/>
          <a:ext cx="1552636" cy="1335211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Agenda Presupuestal, Económico-Financiera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Auditorías internas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Previsión de flujo de cuentas y crédito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Estratégias para atraer a la inversión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05384" y="1894566"/>
        <a:ext cx="1422276" cy="1204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6D1C4-5E28-4FC7-9673-513A6F368ACF}" type="datetimeFigureOut">
              <a:rPr lang="es-EC" smtClean="0"/>
              <a:t>05/04/2015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019F8-AE64-4F9C-A19E-B871EE2DB70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4443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019F8-AE64-4F9C-A19E-B871EE2DB704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4836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019F8-AE64-4F9C-A19E-B871EE2DB704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276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019F8-AE64-4F9C-A19E-B871EE2DB704}" type="slidenum">
              <a:rPr lang="es-EC" smtClean="0"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70962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019F8-AE64-4F9C-A19E-B871EE2DB704}" type="slidenum">
              <a:rPr lang="es-EC" smtClean="0"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5699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68F1-88F8-4873-A365-E0DFE20182CC}" type="datetimeFigureOut">
              <a:rPr lang="es-EC" smtClean="0"/>
              <a:t>05/04/2015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78D7-8A82-4604-80B7-4CD9465DB9A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4358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68F1-88F8-4873-A365-E0DFE20182CC}" type="datetimeFigureOut">
              <a:rPr lang="es-EC" smtClean="0"/>
              <a:t>05/04/2015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78D7-8A82-4604-80B7-4CD9465DB9A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2941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68F1-88F8-4873-A365-E0DFE20182CC}" type="datetimeFigureOut">
              <a:rPr lang="es-EC" smtClean="0"/>
              <a:t>05/04/2015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78D7-8A82-4604-80B7-4CD9465DB9A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7763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68F1-88F8-4873-A365-E0DFE20182CC}" type="datetimeFigureOut">
              <a:rPr lang="es-EC" smtClean="0"/>
              <a:t>05/04/2015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78D7-8A82-4604-80B7-4CD9465DB9A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0994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68F1-88F8-4873-A365-E0DFE20182CC}" type="datetimeFigureOut">
              <a:rPr lang="es-EC" smtClean="0"/>
              <a:t>05/04/2015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78D7-8A82-4604-80B7-4CD9465DB9A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1156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68F1-88F8-4873-A365-E0DFE20182CC}" type="datetimeFigureOut">
              <a:rPr lang="es-EC" smtClean="0"/>
              <a:t>05/04/2015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78D7-8A82-4604-80B7-4CD9465DB9A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4665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68F1-88F8-4873-A365-E0DFE20182CC}" type="datetimeFigureOut">
              <a:rPr lang="es-EC" smtClean="0"/>
              <a:t>05/04/2015</a:t>
            </a:fld>
            <a:endParaRPr lang="es-EC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78D7-8A82-4604-80B7-4CD9465DB9A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44552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68F1-88F8-4873-A365-E0DFE20182CC}" type="datetimeFigureOut">
              <a:rPr lang="es-EC" smtClean="0"/>
              <a:t>05/04/2015</a:t>
            </a:fld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78D7-8A82-4604-80B7-4CD9465DB9A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5341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68F1-88F8-4873-A365-E0DFE20182CC}" type="datetimeFigureOut">
              <a:rPr lang="es-EC" smtClean="0"/>
              <a:t>05/04/2015</a:t>
            </a:fld>
            <a:endParaRPr lang="es-EC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78D7-8A82-4604-80B7-4CD9465DB9A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85581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68F1-88F8-4873-A365-E0DFE20182CC}" type="datetimeFigureOut">
              <a:rPr lang="es-EC" smtClean="0"/>
              <a:t>05/04/2015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78D7-8A82-4604-80B7-4CD9465DB9A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0917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68F1-88F8-4873-A365-E0DFE20182CC}" type="datetimeFigureOut">
              <a:rPr lang="es-EC" smtClean="0"/>
              <a:t>05/04/2015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878D7-8A82-4604-80B7-4CD9465DB9A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2910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B68F1-88F8-4873-A365-E0DFE20182CC}" type="datetimeFigureOut">
              <a:rPr lang="es-EC" smtClean="0"/>
              <a:t>05/04/2015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878D7-8A82-4604-80B7-4CD9465DB9A7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9012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C6C6C5"/>
            </a:gs>
            <a:gs pos="26000">
              <a:schemeClr val="bg2">
                <a:lumMod val="75000"/>
              </a:schemeClr>
            </a:gs>
            <a:gs pos="52000">
              <a:schemeClr val="accent5">
                <a:lumMod val="75000"/>
              </a:schemeClr>
            </a:gs>
            <a:gs pos="7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lum brigh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70432" y="-182879"/>
            <a:ext cx="10094976" cy="5888736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EC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IMPLEMENTACIÓN DE UNA PLANTA DE BENEFICIO POR EXTRACCIÓN DE MINERALES EN EL CANTÓN PORTOVELO, APLICANDO PROSPECTIVA ESTRATÉGICA</a:t>
            </a:r>
            <a:r>
              <a:rPr lang="es-EC" sz="4400" dirty="0"/>
              <a:t/>
            </a:r>
            <a:br>
              <a:rPr lang="es-EC" sz="4400" dirty="0"/>
            </a:br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420549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rgbClr val="C6C6C5"/>
            </a:gs>
            <a:gs pos="22000">
              <a:schemeClr val="bg2">
                <a:lumMod val="75000"/>
              </a:schemeClr>
            </a:gs>
            <a:gs pos="72000">
              <a:schemeClr val="accent5">
                <a:lumMod val="75000"/>
              </a:schemeClr>
            </a:gs>
            <a:gs pos="45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 rot="16200000">
            <a:off x="10216446" y="3049080"/>
            <a:ext cx="3042806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 LEGAL</a:t>
            </a:r>
            <a:endParaRPr lang="es-EC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784984" y="235973"/>
            <a:ext cx="6535997" cy="523424"/>
          </a:xfrm>
        </p:spPr>
        <p:txBody>
          <a:bodyPr>
            <a:normAutofit/>
          </a:bodyPr>
          <a:lstStyle/>
          <a:p>
            <a:r>
              <a:rPr lang="es-EC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Síntesis de Leyes y Normativas vigentes</a:t>
            </a:r>
            <a:endParaRPr lang="es-EC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688913527"/>
              </p:ext>
            </p:extLst>
          </p:nvPr>
        </p:nvGraphicFramePr>
        <p:xfrm>
          <a:off x="190454" y="1277359"/>
          <a:ext cx="551070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723858735"/>
              </p:ext>
            </p:extLst>
          </p:nvPr>
        </p:nvGraphicFramePr>
        <p:xfrm>
          <a:off x="5799763" y="1311771"/>
          <a:ext cx="551070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3673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C6C6C5"/>
            </a:gs>
            <a:gs pos="17000">
              <a:schemeClr val="bg2">
                <a:lumMod val="75000"/>
              </a:schemeClr>
            </a:gs>
            <a:gs pos="85000">
              <a:schemeClr val="accent5">
                <a:lumMod val="75000"/>
              </a:schemeClr>
            </a:gs>
            <a:gs pos="88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lamada de nube 25"/>
          <p:cNvSpPr/>
          <p:nvPr/>
        </p:nvSpPr>
        <p:spPr>
          <a:xfrm>
            <a:off x="2435816" y="2368571"/>
            <a:ext cx="2711754" cy="1476571"/>
          </a:xfrm>
          <a:prstGeom prst="cloudCallout">
            <a:avLst>
              <a:gd name="adj1" fmla="val -14511"/>
              <a:gd name="adj2" fmla="val 11023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lamada de nube 23"/>
          <p:cNvSpPr/>
          <p:nvPr/>
        </p:nvSpPr>
        <p:spPr>
          <a:xfrm>
            <a:off x="2442206" y="2422283"/>
            <a:ext cx="2711754" cy="1476571"/>
          </a:xfrm>
          <a:prstGeom prst="cloudCallout">
            <a:avLst>
              <a:gd name="adj1" fmla="val -60876"/>
              <a:gd name="adj2" fmla="val 5992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lamada de nube 22"/>
          <p:cNvSpPr/>
          <p:nvPr/>
        </p:nvSpPr>
        <p:spPr>
          <a:xfrm>
            <a:off x="2382434" y="2437893"/>
            <a:ext cx="2711754" cy="1476571"/>
          </a:xfrm>
          <a:prstGeom prst="cloudCallout">
            <a:avLst>
              <a:gd name="adj1" fmla="val -74926"/>
              <a:gd name="adj2" fmla="val -2781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lamada de nube 21"/>
          <p:cNvSpPr/>
          <p:nvPr/>
        </p:nvSpPr>
        <p:spPr>
          <a:xfrm>
            <a:off x="2362621" y="2403232"/>
            <a:ext cx="2711754" cy="1476571"/>
          </a:xfrm>
          <a:prstGeom prst="cloudCallout">
            <a:avLst>
              <a:gd name="adj1" fmla="val -38396"/>
              <a:gd name="adj2" fmla="val -8844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lamada de nube 10"/>
          <p:cNvSpPr/>
          <p:nvPr/>
        </p:nvSpPr>
        <p:spPr>
          <a:xfrm>
            <a:off x="2342808" y="2403232"/>
            <a:ext cx="2711754" cy="1476571"/>
          </a:xfrm>
          <a:prstGeom prst="cloudCallout">
            <a:avLst>
              <a:gd name="adj1" fmla="val -3271"/>
              <a:gd name="adj2" fmla="val -9876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“Contemplando el futuro, se puede transformar el presente”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lamada de nube 12"/>
          <p:cNvSpPr/>
          <p:nvPr/>
        </p:nvSpPr>
        <p:spPr>
          <a:xfrm>
            <a:off x="5367497" y="19050"/>
            <a:ext cx="2070011" cy="1421578"/>
          </a:xfrm>
          <a:prstGeom prst="cloudCallout">
            <a:avLst>
              <a:gd name="adj1" fmla="val 65896"/>
              <a:gd name="adj2" fmla="val 353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cubrir el 80% del C.Pb. es 1/3 del total de los posibles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1120678" y="235870"/>
            <a:ext cx="1683596" cy="14133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strategia: Clarividencia, Innovación.</a:t>
            </a:r>
          </a:p>
        </p:txBody>
      </p:sp>
      <p:sp>
        <p:nvSpPr>
          <p:cNvPr id="15" name="Elipse 14"/>
          <p:cNvSpPr/>
          <p:nvPr/>
        </p:nvSpPr>
        <p:spPr>
          <a:xfrm>
            <a:off x="3065108" y="127122"/>
            <a:ext cx="1755638" cy="146842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Prospectiva: anticipación (pre activa y pro activa).</a:t>
            </a:r>
          </a:p>
          <a:p>
            <a:pPr algn="just"/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72417" y="1709041"/>
            <a:ext cx="1589206" cy="12939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Permite prepararnos al futuro, prever y luego actuar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7863574" y="-1"/>
            <a:ext cx="3455174" cy="159953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GI&lt;=#eprox&gt;pcpb→ea (resista las evoluciones probables)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GI&gt;est.flex(máx opc) =(+1/2 epos=80%cp)prcee.////EAR</a:t>
            </a:r>
          </a:p>
          <a:p>
            <a:pPr algn="ctr"/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 rot="16200000">
            <a:off x="8860823" y="2991325"/>
            <a:ext cx="5754051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PROSPECTIVA ESTRATÉGICA</a:t>
            </a:r>
            <a:endParaRPr lang="es-EC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Marcador de contenido 4" descr="F:\doc 1.2.png"/>
          <p:cNvPicPr>
            <a:picLocks noGrp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47"/>
          <a:stretch/>
        </p:blipFill>
        <p:spPr bwMode="auto">
          <a:xfrm>
            <a:off x="5661199" y="1709041"/>
            <a:ext cx="5375535" cy="49816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Pergamino horizontal 24"/>
          <p:cNvSpPr/>
          <p:nvPr/>
        </p:nvSpPr>
        <p:spPr>
          <a:xfrm>
            <a:off x="1384772" y="4687494"/>
            <a:ext cx="3234393" cy="2170506"/>
          </a:xfrm>
          <a:prstGeom prst="horizontalScroll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Talleres de prospectiva</a:t>
            </a: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Simular el conjunto del proceso prospectivo y estratégico.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Identificar y jerarquizar los retos futuros, ideas recibidas.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Poner acción frente a estos retos e ideas</a:t>
            </a:r>
            <a:endParaRPr lang="es-EC" sz="1400" dirty="0"/>
          </a:p>
        </p:txBody>
      </p:sp>
      <p:sp>
        <p:nvSpPr>
          <p:cNvPr id="18" name="Elipse 17"/>
          <p:cNvSpPr/>
          <p:nvPr/>
        </p:nvSpPr>
        <p:spPr>
          <a:xfrm>
            <a:off x="31446" y="3333750"/>
            <a:ext cx="2033731" cy="14287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Ilumina acciones </a:t>
            </a:r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presentes con luz de futuros posibles y </a:t>
            </a: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deseables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H="1">
            <a:off x="5300350" y="19050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H="1">
            <a:off x="2804274" y="533399"/>
            <a:ext cx="2608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>
            <a:off x="628650" y="1168738"/>
            <a:ext cx="142162" cy="217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H="1">
            <a:off x="282477" y="3106856"/>
            <a:ext cx="3273" cy="303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920234" y="5276850"/>
            <a:ext cx="200444" cy="209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 flipV="1">
            <a:off x="3906921" y="1782603"/>
            <a:ext cx="0" cy="353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82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C6C6C5"/>
            </a:gs>
            <a:gs pos="17000">
              <a:schemeClr val="bg2">
                <a:lumMod val="75000"/>
              </a:schemeClr>
            </a:gs>
            <a:gs pos="85000">
              <a:schemeClr val="accent5">
                <a:lumMod val="75000"/>
              </a:schemeClr>
            </a:gs>
            <a:gs pos="88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arcador de contenido 2"/>
          <p:cNvSpPr>
            <a:spLocks noGrp="1"/>
          </p:cNvSpPr>
          <p:nvPr>
            <p:ph sz="half" idx="1"/>
          </p:nvPr>
        </p:nvSpPr>
        <p:spPr>
          <a:xfrm>
            <a:off x="7638097" y="3854478"/>
            <a:ext cx="3465166" cy="3003521"/>
          </a:xfrm>
          <a:prstGeom prst="horizontalScroll">
            <a:avLst/>
          </a:prstGeo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marL="228600" lvl="2" algn="ctr">
              <a:spcBef>
                <a:spcPts val="1000"/>
              </a:spcBef>
            </a:pPr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Cinco aspectos clave de la Prospectiva</a:t>
            </a:r>
          </a:p>
          <a:p>
            <a:pPr marL="342900" lvl="2" indent="-342900" algn="just">
              <a:spcBef>
                <a:spcPts val="1000"/>
              </a:spcBef>
              <a:buFont typeface="+mj-lt"/>
              <a:buAutoNum type="arabicPeriod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Mundo cambia problemas no.</a:t>
            </a:r>
          </a:p>
          <a:p>
            <a:pPr marL="342900" lvl="2" indent="-342900" algn="just">
              <a:spcBef>
                <a:spcPts val="1000"/>
              </a:spcBef>
              <a:buFont typeface="+mj-lt"/>
              <a:buAutoNum type="arabicPeriod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Actores clave.</a:t>
            </a:r>
          </a:p>
          <a:p>
            <a:pPr marL="342900" lvl="2" indent="-342900" algn="just">
              <a:spcBef>
                <a:spcPts val="1000"/>
              </a:spcBef>
              <a:buFont typeface="+mj-lt"/>
              <a:buAutoNum type="arabicPeriod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Alto a lo complejo.</a:t>
            </a:r>
          </a:p>
          <a:p>
            <a:pPr marL="342900" lvl="2" indent="-342900" algn="just">
              <a:spcBef>
                <a:spcPts val="1000"/>
              </a:spcBef>
              <a:buFont typeface="+mj-lt"/>
              <a:buAutoNum type="arabicPeriod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Buenas preguntas / desconfiar ideas recibidas.</a:t>
            </a:r>
          </a:p>
          <a:p>
            <a:pPr marL="342900" lvl="2" indent="-342900" algn="just">
              <a:spcBef>
                <a:spcPts val="1000"/>
              </a:spcBef>
              <a:buFont typeface="+mj-lt"/>
              <a:buAutoNum type="arabicPeriod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Acción  mediante apropiación.</a:t>
            </a:r>
          </a:p>
          <a:p>
            <a:pPr marL="342900" lvl="2" indent="-342900" algn="just">
              <a:spcBef>
                <a:spcPts val="1000"/>
              </a:spcBef>
              <a:buFont typeface="+mj-lt"/>
              <a:buAutoNum type="arabicPeriod"/>
            </a:pPr>
            <a:endParaRPr lang="es-EC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2" algn="just">
              <a:spcBef>
                <a:spcPts val="1000"/>
              </a:spcBef>
            </a:pP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ítulo 1"/>
          <p:cNvSpPr txBox="1">
            <a:spLocks/>
          </p:cNvSpPr>
          <p:nvPr/>
        </p:nvSpPr>
        <p:spPr>
          <a:xfrm rot="16200000">
            <a:off x="8860823" y="2991325"/>
            <a:ext cx="5754051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PROSPECTIVA ESTRATÉGICA</a:t>
            </a:r>
            <a:endParaRPr lang="es-EC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upo 41"/>
          <p:cNvGrpSpPr/>
          <p:nvPr/>
        </p:nvGrpSpPr>
        <p:grpSpPr>
          <a:xfrm>
            <a:off x="3047438" y="814768"/>
            <a:ext cx="4501130" cy="4228084"/>
            <a:chOff x="361937" y="46448"/>
            <a:chExt cx="4501130" cy="4228084"/>
          </a:xfrm>
        </p:grpSpPr>
        <p:sp>
          <p:nvSpPr>
            <p:cNvPr id="11" name="Elipse 10"/>
            <p:cNvSpPr/>
            <p:nvPr/>
          </p:nvSpPr>
          <p:spPr>
            <a:xfrm>
              <a:off x="361937" y="46448"/>
              <a:ext cx="4501130" cy="422808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6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6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" name="Elipse 1"/>
            <p:cNvSpPr/>
            <p:nvPr/>
          </p:nvSpPr>
          <p:spPr>
            <a:xfrm>
              <a:off x="1828575" y="1375838"/>
              <a:ext cx="1524000" cy="11176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Organizaciones y P.E</a:t>
              </a:r>
              <a:endPara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orma libre 8"/>
            <p:cNvSpPr/>
            <p:nvPr/>
          </p:nvSpPr>
          <p:spPr>
            <a:xfrm rot="2010566">
              <a:off x="2412830" y="164580"/>
              <a:ext cx="1533856" cy="1289416"/>
            </a:xfrm>
            <a:custGeom>
              <a:avLst/>
              <a:gdLst>
                <a:gd name="connsiteX0" fmla="*/ 762000 w 1264920"/>
                <a:gd name="connsiteY0" fmla="*/ 1569720 h 1569720"/>
                <a:gd name="connsiteX1" fmla="*/ 723900 w 1264920"/>
                <a:gd name="connsiteY1" fmla="*/ 1508760 h 1569720"/>
                <a:gd name="connsiteX2" fmla="*/ 701040 w 1264920"/>
                <a:gd name="connsiteY2" fmla="*/ 1485900 h 1569720"/>
                <a:gd name="connsiteX3" fmla="*/ 670560 w 1264920"/>
                <a:gd name="connsiteY3" fmla="*/ 1432560 h 1569720"/>
                <a:gd name="connsiteX4" fmla="*/ 647700 w 1264920"/>
                <a:gd name="connsiteY4" fmla="*/ 1409700 h 1569720"/>
                <a:gd name="connsiteX5" fmla="*/ 624840 w 1264920"/>
                <a:gd name="connsiteY5" fmla="*/ 1402080 h 1569720"/>
                <a:gd name="connsiteX6" fmla="*/ 586740 w 1264920"/>
                <a:gd name="connsiteY6" fmla="*/ 1356360 h 1569720"/>
                <a:gd name="connsiteX7" fmla="*/ 563880 w 1264920"/>
                <a:gd name="connsiteY7" fmla="*/ 1348740 h 1569720"/>
                <a:gd name="connsiteX8" fmla="*/ 518160 w 1264920"/>
                <a:gd name="connsiteY8" fmla="*/ 1318260 h 1569720"/>
                <a:gd name="connsiteX9" fmla="*/ 472440 w 1264920"/>
                <a:gd name="connsiteY9" fmla="*/ 1287780 h 1569720"/>
                <a:gd name="connsiteX10" fmla="*/ 449580 w 1264920"/>
                <a:gd name="connsiteY10" fmla="*/ 1272540 h 1569720"/>
                <a:gd name="connsiteX11" fmla="*/ 403860 w 1264920"/>
                <a:gd name="connsiteY11" fmla="*/ 1249680 h 1569720"/>
                <a:gd name="connsiteX12" fmla="*/ 365760 w 1264920"/>
                <a:gd name="connsiteY12" fmla="*/ 1219200 h 1569720"/>
                <a:gd name="connsiteX13" fmla="*/ 335280 w 1264920"/>
                <a:gd name="connsiteY13" fmla="*/ 1196340 h 1569720"/>
                <a:gd name="connsiteX14" fmla="*/ 281940 w 1264920"/>
                <a:gd name="connsiteY14" fmla="*/ 1165860 h 1569720"/>
                <a:gd name="connsiteX15" fmla="*/ 259080 w 1264920"/>
                <a:gd name="connsiteY15" fmla="*/ 1120140 h 1569720"/>
                <a:gd name="connsiteX16" fmla="*/ 236220 w 1264920"/>
                <a:gd name="connsiteY16" fmla="*/ 1104900 h 1569720"/>
                <a:gd name="connsiteX17" fmla="*/ 198120 w 1264920"/>
                <a:gd name="connsiteY17" fmla="*/ 1036320 h 1569720"/>
                <a:gd name="connsiteX18" fmla="*/ 182880 w 1264920"/>
                <a:gd name="connsiteY18" fmla="*/ 1013460 h 1569720"/>
                <a:gd name="connsiteX19" fmla="*/ 160020 w 1264920"/>
                <a:gd name="connsiteY19" fmla="*/ 990600 h 1569720"/>
                <a:gd name="connsiteX20" fmla="*/ 137160 w 1264920"/>
                <a:gd name="connsiteY20" fmla="*/ 937260 h 1569720"/>
                <a:gd name="connsiteX21" fmla="*/ 121920 w 1264920"/>
                <a:gd name="connsiteY21" fmla="*/ 914400 h 1569720"/>
                <a:gd name="connsiteX22" fmla="*/ 114300 w 1264920"/>
                <a:gd name="connsiteY22" fmla="*/ 891540 h 1569720"/>
                <a:gd name="connsiteX23" fmla="*/ 99060 w 1264920"/>
                <a:gd name="connsiteY23" fmla="*/ 861060 h 1569720"/>
                <a:gd name="connsiteX24" fmla="*/ 91440 w 1264920"/>
                <a:gd name="connsiteY24" fmla="*/ 830580 h 1569720"/>
                <a:gd name="connsiteX25" fmla="*/ 76200 w 1264920"/>
                <a:gd name="connsiteY25" fmla="*/ 807720 h 1569720"/>
                <a:gd name="connsiteX26" fmla="*/ 68580 w 1264920"/>
                <a:gd name="connsiteY26" fmla="*/ 784860 h 1569720"/>
                <a:gd name="connsiteX27" fmla="*/ 53340 w 1264920"/>
                <a:gd name="connsiteY27" fmla="*/ 754380 h 1569720"/>
                <a:gd name="connsiteX28" fmla="*/ 45720 w 1264920"/>
                <a:gd name="connsiteY28" fmla="*/ 731520 h 1569720"/>
                <a:gd name="connsiteX29" fmla="*/ 30480 w 1264920"/>
                <a:gd name="connsiteY29" fmla="*/ 693420 h 1569720"/>
                <a:gd name="connsiteX30" fmla="*/ 22860 w 1264920"/>
                <a:gd name="connsiteY30" fmla="*/ 624840 h 1569720"/>
                <a:gd name="connsiteX31" fmla="*/ 15240 w 1264920"/>
                <a:gd name="connsiteY31" fmla="*/ 586740 h 1569720"/>
                <a:gd name="connsiteX32" fmla="*/ 0 w 1264920"/>
                <a:gd name="connsiteY32" fmla="*/ 464820 h 1569720"/>
                <a:gd name="connsiteX33" fmla="*/ 7620 w 1264920"/>
                <a:gd name="connsiteY33" fmla="*/ 304800 h 1569720"/>
                <a:gd name="connsiteX34" fmla="*/ 15240 w 1264920"/>
                <a:gd name="connsiteY34" fmla="*/ 274320 h 1569720"/>
                <a:gd name="connsiteX35" fmla="*/ 30480 w 1264920"/>
                <a:gd name="connsiteY35" fmla="*/ 251460 h 1569720"/>
                <a:gd name="connsiteX36" fmla="*/ 60960 w 1264920"/>
                <a:gd name="connsiteY36" fmla="*/ 198120 h 1569720"/>
                <a:gd name="connsiteX37" fmla="*/ 83820 w 1264920"/>
                <a:gd name="connsiteY37" fmla="*/ 182880 h 1569720"/>
                <a:gd name="connsiteX38" fmla="*/ 137160 w 1264920"/>
                <a:gd name="connsiteY38" fmla="*/ 114300 h 1569720"/>
                <a:gd name="connsiteX39" fmla="*/ 182880 w 1264920"/>
                <a:gd name="connsiteY39" fmla="*/ 83820 h 1569720"/>
                <a:gd name="connsiteX40" fmla="*/ 205740 w 1264920"/>
                <a:gd name="connsiteY40" fmla="*/ 68580 h 1569720"/>
                <a:gd name="connsiteX41" fmla="*/ 434340 w 1264920"/>
                <a:gd name="connsiteY41" fmla="*/ 76200 h 1569720"/>
                <a:gd name="connsiteX42" fmla="*/ 472440 w 1264920"/>
                <a:gd name="connsiteY42" fmla="*/ 106680 h 1569720"/>
                <a:gd name="connsiteX43" fmla="*/ 518160 w 1264920"/>
                <a:gd name="connsiteY43" fmla="*/ 137160 h 1569720"/>
                <a:gd name="connsiteX44" fmla="*/ 533400 w 1264920"/>
                <a:gd name="connsiteY44" fmla="*/ 160020 h 1569720"/>
                <a:gd name="connsiteX45" fmla="*/ 579120 w 1264920"/>
                <a:gd name="connsiteY45" fmla="*/ 182880 h 1569720"/>
                <a:gd name="connsiteX46" fmla="*/ 624840 w 1264920"/>
                <a:gd name="connsiteY46" fmla="*/ 220980 h 1569720"/>
                <a:gd name="connsiteX47" fmla="*/ 647700 w 1264920"/>
                <a:gd name="connsiteY47" fmla="*/ 236220 h 1569720"/>
                <a:gd name="connsiteX48" fmla="*/ 670560 w 1264920"/>
                <a:gd name="connsiteY48" fmla="*/ 213360 h 1569720"/>
                <a:gd name="connsiteX49" fmla="*/ 685800 w 1264920"/>
                <a:gd name="connsiteY49" fmla="*/ 160020 h 1569720"/>
                <a:gd name="connsiteX50" fmla="*/ 701040 w 1264920"/>
                <a:gd name="connsiteY50" fmla="*/ 83820 h 1569720"/>
                <a:gd name="connsiteX51" fmla="*/ 723900 w 1264920"/>
                <a:gd name="connsiteY51" fmla="*/ 60960 h 1569720"/>
                <a:gd name="connsiteX52" fmla="*/ 777240 w 1264920"/>
                <a:gd name="connsiteY52" fmla="*/ 7620 h 1569720"/>
                <a:gd name="connsiteX53" fmla="*/ 807720 w 1264920"/>
                <a:gd name="connsiteY53" fmla="*/ 0 h 1569720"/>
                <a:gd name="connsiteX54" fmla="*/ 1158240 w 1264920"/>
                <a:gd name="connsiteY54" fmla="*/ 7620 h 1569720"/>
                <a:gd name="connsiteX55" fmla="*/ 1188720 w 1264920"/>
                <a:gd name="connsiteY55" fmla="*/ 53340 h 1569720"/>
                <a:gd name="connsiteX56" fmla="*/ 1203960 w 1264920"/>
                <a:gd name="connsiteY56" fmla="*/ 76200 h 1569720"/>
                <a:gd name="connsiteX57" fmla="*/ 1234440 w 1264920"/>
                <a:gd name="connsiteY57" fmla="*/ 167640 h 1569720"/>
                <a:gd name="connsiteX58" fmla="*/ 1249680 w 1264920"/>
                <a:gd name="connsiteY58" fmla="*/ 220980 h 1569720"/>
                <a:gd name="connsiteX59" fmla="*/ 1264920 w 1264920"/>
                <a:gd name="connsiteY59" fmla="*/ 327660 h 1569720"/>
                <a:gd name="connsiteX60" fmla="*/ 1257300 w 1264920"/>
                <a:gd name="connsiteY60" fmla="*/ 647700 h 1569720"/>
                <a:gd name="connsiteX61" fmla="*/ 1249680 w 1264920"/>
                <a:gd name="connsiteY61" fmla="*/ 670560 h 1569720"/>
                <a:gd name="connsiteX62" fmla="*/ 1219200 w 1264920"/>
                <a:gd name="connsiteY62" fmla="*/ 731520 h 1569720"/>
                <a:gd name="connsiteX63" fmla="*/ 1203960 w 1264920"/>
                <a:gd name="connsiteY63" fmla="*/ 754380 h 1569720"/>
                <a:gd name="connsiteX64" fmla="*/ 1188720 w 1264920"/>
                <a:gd name="connsiteY64" fmla="*/ 800100 h 1569720"/>
                <a:gd name="connsiteX65" fmla="*/ 1158240 w 1264920"/>
                <a:gd name="connsiteY65" fmla="*/ 845820 h 1569720"/>
                <a:gd name="connsiteX66" fmla="*/ 1135380 w 1264920"/>
                <a:gd name="connsiteY66" fmla="*/ 876300 h 1569720"/>
                <a:gd name="connsiteX67" fmla="*/ 1120140 w 1264920"/>
                <a:gd name="connsiteY67" fmla="*/ 906780 h 1569720"/>
                <a:gd name="connsiteX68" fmla="*/ 1089660 w 1264920"/>
                <a:gd name="connsiteY68" fmla="*/ 952500 h 1569720"/>
                <a:gd name="connsiteX69" fmla="*/ 1074420 w 1264920"/>
                <a:gd name="connsiteY69" fmla="*/ 975360 h 1569720"/>
                <a:gd name="connsiteX70" fmla="*/ 1036320 w 1264920"/>
                <a:gd name="connsiteY70" fmla="*/ 1036320 h 1569720"/>
                <a:gd name="connsiteX71" fmla="*/ 1013460 w 1264920"/>
                <a:gd name="connsiteY71" fmla="*/ 1082040 h 1569720"/>
                <a:gd name="connsiteX72" fmla="*/ 982980 w 1264920"/>
                <a:gd name="connsiteY72" fmla="*/ 1127760 h 1569720"/>
                <a:gd name="connsiteX73" fmla="*/ 975360 w 1264920"/>
                <a:gd name="connsiteY73" fmla="*/ 1150620 h 1569720"/>
                <a:gd name="connsiteX74" fmla="*/ 952500 w 1264920"/>
                <a:gd name="connsiteY74" fmla="*/ 1181100 h 1569720"/>
                <a:gd name="connsiteX75" fmla="*/ 929640 w 1264920"/>
                <a:gd name="connsiteY75" fmla="*/ 1219200 h 1569720"/>
                <a:gd name="connsiteX76" fmla="*/ 914400 w 1264920"/>
                <a:gd name="connsiteY76" fmla="*/ 1249680 h 1569720"/>
                <a:gd name="connsiteX77" fmla="*/ 899160 w 1264920"/>
                <a:gd name="connsiteY77" fmla="*/ 1272540 h 1569720"/>
                <a:gd name="connsiteX78" fmla="*/ 891540 w 1264920"/>
                <a:gd name="connsiteY78" fmla="*/ 1295400 h 1569720"/>
                <a:gd name="connsiteX79" fmla="*/ 853440 w 1264920"/>
                <a:gd name="connsiteY79" fmla="*/ 1348740 h 1569720"/>
                <a:gd name="connsiteX80" fmla="*/ 838200 w 1264920"/>
                <a:gd name="connsiteY80" fmla="*/ 1371600 h 1569720"/>
                <a:gd name="connsiteX81" fmla="*/ 822960 w 1264920"/>
                <a:gd name="connsiteY81" fmla="*/ 1402080 h 1569720"/>
                <a:gd name="connsiteX82" fmla="*/ 800100 w 1264920"/>
                <a:gd name="connsiteY82" fmla="*/ 1417320 h 1569720"/>
                <a:gd name="connsiteX83" fmla="*/ 777240 w 1264920"/>
                <a:gd name="connsiteY83" fmla="*/ 1470660 h 1569720"/>
                <a:gd name="connsiteX84" fmla="*/ 754380 w 1264920"/>
                <a:gd name="connsiteY84" fmla="*/ 1546860 h 1569720"/>
                <a:gd name="connsiteX85" fmla="*/ 762000 w 1264920"/>
                <a:gd name="connsiteY85" fmla="*/ 1569720 h 156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264920" h="1569720">
                  <a:moveTo>
                    <a:pt x="762000" y="1569720"/>
                  </a:moveTo>
                  <a:cubicBezTo>
                    <a:pt x="758813" y="1564409"/>
                    <a:pt x="732277" y="1518812"/>
                    <a:pt x="723900" y="1508760"/>
                  </a:cubicBezTo>
                  <a:cubicBezTo>
                    <a:pt x="717001" y="1500481"/>
                    <a:pt x="707939" y="1494179"/>
                    <a:pt x="701040" y="1485900"/>
                  </a:cubicBezTo>
                  <a:cubicBezTo>
                    <a:pt x="665044" y="1442705"/>
                    <a:pt x="707825" y="1484731"/>
                    <a:pt x="670560" y="1432560"/>
                  </a:cubicBezTo>
                  <a:cubicBezTo>
                    <a:pt x="664296" y="1423791"/>
                    <a:pt x="656666" y="1415678"/>
                    <a:pt x="647700" y="1409700"/>
                  </a:cubicBezTo>
                  <a:cubicBezTo>
                    <a:pt x="641017" y="1405245"/>
                    <a:pt x="632460" y="1404620"/>
                    <a:pt x="624840" y="1402080"/>
                  </a:cubicBezTo>
                  <a:cubicBezTo>
                    <a:pt x="613595" y="1385212"/>
                    <a:pt x="604341" y="1368094"/>
                    <a:pt x="586740" y="1356360"/>
                  </a:cubicBezTo>
                  <a:cubicBezTo>
                    <a:pt x="580057" y="1351905"/>
                    <a:pt x="571500" y="1351280"/>
                    <a:pt x="563880" y="1348740"/>
                  </a:cubicBezTo>
                  <a:cubicBezTo>
                    <a:pt x="513147" y="1298007"/>
                    <a:pt x="567785" y="1345829"/>
                    <a:pt x="518160" y="1318260"/>
                  </a:cubicBezTo>
                  <a:cubicBezTo>
                    <a:pt x="502149" y="1309365"/>
                    <a:pt x="487680" y="1297940"/>
                    <a:pt x="472440" y="1287780"/>
                  </a:cubicBezTo>
                  <a:cubicBezTo>
                    <a:pt x="464820" y="1282700"/>
                    <a:pt x="458268" y="1275436"/>
                    <a:pt x="449580" y="1272540"/>
                  </a:cubicBezTo>
                  <a:cubicBezTo>
                    <a:pt x="418032" y="1262024"/>
                    <a:pt x="433403" y="1269375"/>
                    <a:pt x="403860" y="1249680"/>
                  </a:cubicBezTo>
                  <a:cubicBezTo>
                    <a:pt x="374941" y="1206302"/>
                    <a:pt x="405397" y="1241850"/>
                    <a:pt x="365760" y="1219200"/>
                  </a:cubicBezTo>
                  <a:cubicBezTo>
                    <a:pt x="354733" y="1212899"/>
                    <a:pt x="345614" y="1203722"/>
                    <a:pt x="335280" y="1196340"/>
                  </a:cubicBezTo>
                  <a:cubicBezTo>
                    <a:pt x="310149" y="1178389"/>
                    <a:pt x="311705" y="1180743"/>
                    <a:pt x="281940" y="1165860"/>
                  </a:cubicBezTo>
                  <a:cubicBezTo>
                    <a:pt x="275742" y="1147267"/>
                    <a:pt x="273852" y="1134912"/>
                    <a:pt x="259080" y="1120140"/>
                  </a:cubicBezTo>
                  <a:cubicBezTo>
                    <a:pt x="252604" y="1113664"/>
                    <a:pt x="243840" y="1109980"/>
                    <a:pt x="236220" y="1104900"/>
                  </a:cubicBezTo>
                  <a:cubicBezTo>
                    <a:pt x="222808" y="1064664"/>
                    <a:pt x="233055" y="1088723"/>
                    <a:pt x="198120" y="1036320"/>
                  </a:cubicBezTo>
                  <a:cubicBezTo>
                    <a:pt x="193040" y="1028700"/>
                    <a:pt x="189356" y="1019936"/>
                    <a:pt x="182880" y="1013460"/>
                  </a:cubicBezTo>
                  <a:cubicBezTo>
                    <a:pt x="175260" y="1005840"/>
                    <a:pt x="166284" y="999369"/>
                    <a:pt x="160020" y="990600"/>
                  </a:cubicBezTo>
                  <a:cubicBezTo>
                    <a:pt x="133593" y="953602"/>
                    <a:pt x="153743" y="970425"/>
                    <a:pt x="137160" y="937260"/>
                  </a:cubicBezTo>
                  <a:cubicBezTo>
                    <a:pt x="133064" y="929069"/>
                    <a:pt x="126016" y="922591"/>
                    <a:pt x="121920" y="914400"/>
                  </a:cubicBezTo>
                  <a:cubicBezTo>
                    <a:pt x="118328" y="907216"/>
                    <a:pt x="117464" y="898923"/>
                    <a:pt x="114300" y="891540"/>
                  </a:cubicBezTo>
                  <a:cubicBezTo>
                    <a:pt x="109825" y="881099"/>
                    <a:pt x="103048" y="871696"/>
                    <a:pt x="99060" y="861060"/>
                  </a:cubicBezTo>
                  <a:cubicBezTo>
                    <a:pt x="95383" y="851254"/>
                    <a:pt x="95565" y="840206"/>
                    <a:pt x="91440" y="830580"/>
                  </a:cubicBezTo>
                  <a:cubicBezTo>
                    <a:pt x="87832" y="822162"/>
                    <a:pt x="80296" y="815911"/>
                    <a:pt x="76200" y="807720"/>
                  </a:cubicBezTo>
                  <a:cubicBezTo>
                    <a:pt x="72608" y="800536"/>
                    <a:pt x="71744" y="792243"/>
                    <a:pt x="68580" y="784860"/>
                  </a:cubicBezTo>
                  <a:cubicBezTo>
                    <a:pt x="64105" y="774419"/>
                    <a:pt x="57815" y="764821"/>
                    <a:pt x="53340" y="754380"/>
                  </a:cubicBezTo>
                  <a:cubicBezTo>
                    <a:pt x="50176" y="746997"/>
                    <a:pt x="48540" y="739041"/>
                    <a:pt x="45720" y="731520"/>
                  </a:cubicBezTo>
                  <a:cubicBezTo>
                    <a:pt x="40917" y="718713"/>
                    <a:pt x="35560" y="706120"/>
                    <a:pt x="30480" y="693420"/>
                  </a:cubicBezTo>
                  <a:cubicBezTo>
                    <a:pt x="27940" y="670560"/>
                    <a:pt x="26113" y="647610"/>
                    <a:pt x="22860" y="624840"/>
                  </a:cubicBezTo>
                  <a:cubicBezTo>
                    <a:pt x="21028" y="612019"/>
                    <a:pt x="16846" y="599591"/>
                    <a:pt x="15240" y="586740"/>
                  </a:cubicBezTo>
                  <a:cubicBezTo>
                    <a:pt x="-2345" y="446059"/>
                    <a:pt x="17181" y="550726"/>
                    <a:pt x="0" y="464820"/>
                  </a:cubicBezTo>
                  <a:cubicBezTo>
                    <a:pt x="2540" y="411480"/>
                    <a:pt x="3362" y="358030"/>
                    <a:pt x="7620" y="304800"/>
                  </a:cubicBezTo>
                  <a:cubicBezTo>
                    <a:pt x="8455" y="294361"/>
                    <a:pt x="11115" y="283946"/>
                    <a:pt x="15240" y="274320"/>
                  </a:cubicBezTo>
                  <a:cubicBezTo>
                    <a:pt x="18848" y="265902"/>
                    <a:pt x="25936" y="259411"/>
                    <a:pt x="30480" y="251460"/>
                  </a:cubicBezTo>
                  <a:cubicBezTo>
                    <a:pt x="38449" y="237515"/>
                    <a:pt x="48583" y="210497"/>
                    <a:pt x="60960" y="198120"/>
                  </a:cubicBezTo>
                  <a:cubicBezTo>
                    <a:pt x="67436" y="191644"/>
                    <a:pt x="76200" y="187960"/>
                    <a:pt x="83820" y="182880"/>
                  </a:cubicBezTo>
                  <a:cubicBezTo>
                    <a:pt x="95519" y="147783"/>
                    <a:pt x="93103" y="143671"/>
                    <a:pt x="137160" y="114300"/>
                  </a:cubicBezTo>
                  <a:lnTo>
                    <a:pt x="182880" y="83820"/>
                  </a:lnTo>
                  <a:lnTo>
                    <a:pt x="205740" y="68580"/>
                  </a:lnTo>
                  <a:cubicBezTo>
                    <a:pt x="281940" y="71120"/>
                    <a:pt x="358237" y="71588"/>
                    <a:pt x="434340" y="76200"/>
                  </a:cubicBezTo>
                  <a:cubicBezTo>
                    <a:pt x="468580" y="78275"/>
                    <a:pt x="449675" y="86761"/>
                    <a:pt x="472440" y="106680"/>
                  </a:cubicBezTo>
                  <a:cubicBezTo>
                    <a:pt x="486224" y="118741"/>
                    <a:pt x="518160" y="137160"/>
                    <a:pt x="518160" y="137160"/>
                  </a:cubicBezTo>
                  <a:cubicBezTo>
                    <a:pt x="523240" y="144780"/>
                    <a:pt x="526924" y="153544"/>
                    <a:pt x="533400" y="160020"/>
                  </a:cubicBezTo>
                  <a:cubicBezTo>
                    <a:pt x="555238" y="181858"/>
                    <a:pt x="554330" y="170485"/>
                    <a:pt x="579120" y="182880"/>
                  </a:cubicBezTo>
                  <a:cubicBezTo>
                    <a:pt x="607499" y="197069"/>
                    <a:pt x="599561" y="199914"/>
                    <a:pt x="624840" y="220980"/>
                  </a:cubicBezTo>
                  <a:cubicBezTo>
                    <a:pt x="631875" y="226843"/>
                    <a:pt x="640080" y="231140"/>
                    <a:pt x="647700" y="236220"/>
                  </a:cubicBezTo>
                  <a:cubicBezTo>
                    <a:pt x="655320" y="228600"/>
                    <a:pt x="664582" y="222326"/>
                    <a:pt x="670560" y="213360"/>
                  </a:cubicBezTo>
                  <a:cubicBezTo>
                    <a:pt x="674769" y="207047"/>
                    <a:pt x="684998" y="163764"/>
                    <a:pt x="685800" y="160020"/>
                  </a:cubicBezTo>
                  <a:cubicBezTo>
                    <a:pt x="691227" y="134692"/>
                    <a:pt x="682724" y="102136"/>
                    <a:pt x="701040" y="83820"/>
                  </a:cubicBezTo>
                  <a:cubicBezTo>
                    <a:pt x="708660" y="76200"/>
                    <a:pt x="716804" y="69070"/>
                    <a:pt x="723900" y="60960"/>
                  </a:cubicBezTo>
                  <a:cubicBezTo>
                    <a:pt x="743988" y="38002"/>
                    <a:pt x="749921" y="19328"/>
                    <a:pt x="777240" y="7620"/>
                  </a:cubicBezTo>
                  <a:cubicBezTo>
                    <a:pt x="786866" y="3495"/>
                    <a:pt x="797560" y="2540"/>
                    <a:pt x="807720" y="0"/>
                  </a:cubicBezTo>
                  <a:cubicBezTo>
                    <a:pt x="924560" y="2540"/>
                    <a:pt x="1041760" y="-1889"/>
                    <a:pt x="1158240" y="7620"/>
                  </a:cubicBezTo>
                  <a:cubicBezTo>
                    <a:pt x="1180829" y="9464"/>
                    <a:pt x="1182127" y="40154"/>
                    <a:pt x="1188720" y="53340"/>
                  </a:cubicBezTo>
                  <a:cubicBezTo>
                    <a:pt x="1192816" y="61531"/>
                    <a:pt x="1199416" y="68249"/>
                    <a:pt x="1203960" y="76200"/>
                  </a:cubicBezTo>
                  <a:cubicBezTo>
                    <a:pt x="1231453" y="124313"/>
                    <a:pt x="1211124" y="97691"/>
                    <a:pt x="1234440" y="167640"/>
                  </a:cubicBezTo>
                  <a:cubicBezTo>
                    <a:pt x="1241703" y="189428"/>
                    <a:pt x="1244896" y="197060"/>
                    <a:pt x="1249680" y="220980"/>
                  </a:cubicBezTo>
                  <a:cubicBezTo>
                    <a:pt x="1257004" y="257602"/>
                    <a:pt x="1260238" y="290201"/>
                    <a:pt x="1264920" y="327660"/>
                  </a:cubicBezTo>
                  <a:cubicBezTo>
                    <a:pt x="1262380" y="434340"/>
                    <a:pt x="1262038" y="541095"/>
                    <a:pt x="1257300" y="647700"/>
                  </a:cubicBezTo>
                  <a:cubicBezTo>
                    <a:pt x="1256943" y="655724"/>
                    <a:pt x="1253004" y="663248"/>
                    <a:pt x="1249680" y="670560"/>
                  </a:cubicBezTo>
                  <a:cubicBezTo>
                    <a:pt x="1240279" y="691242"/>
                    <a:pt x="1231802" y="712617"/>
                    <a:pt x="1219200" y="731520"/>
                  </a:cubicBezTo>
                  <a:cubicBezTo>
                    <a:pt x="1214120" y="739140"/>
                    <a:pt x="1207679" y="746011"/>
                    <a:pt x="1203960" y="754380"/>
                  </a:cubicBezTo>
                  <a:cubicBezTo>
                    <a:pt x="1197436" y="769060"/>
                    <a:pt x="1197631" y="786734"/>
                    <a:pt x="1188720" y="800100"/>
                  </a:cubicBezTo>
                  <a:cubicBezTo>
                    <a:pt x="1178560" y="815340"/>
                    <a:pt x="1169230" y="831167"/>
                    <a:pt x="1158240" y="845820"/>
                  </a:cubicBezTo>
                  <a:cubicBezTo>
                    <a:pt x="1150620" y="855980"/>
                    <a:pt x="1142111" y="865530"/>
                    <a:pt x="1135380" y="876300"/>
                  </a:cubicBezTo>
                  <a:cubicBezTo>
                    <a:pt x="1129360" y="885933"/>
                    <a:pt x="1125984" y="897040"/>
                    <a:pt x="1120140" y="906780"/>
                  </a:cubicBezTo>
                  <a:cubicBezTo>
                    <a:pt x="1110716" y="922486"/>
                    <a:pt x="1099820" y="937260"/>
                    <a:pt x="1089660" y="952500"/>
                  </a:cubicBezTo>
                  <a:cubicBezTo>
                    <a:pt x="1084580" y="960120"/>
                    <a:pt x="1078516" y="967169"/>
                    <a:pt x="1074420" y="975360"/>
                  </a:cubicBezTo>
                  <a:cubicBezTo>
                    <a:pt x="1053500" y="1017199"/>
                    <a:pt x="1065996" y="996753"/>
                    <a:pt x="1036320" y="1036320"/>
                  </a:cubicBezTo>
                  <a:cubicBezTo>
                    <a:pt x="1017167" y="1093779"/>
                    <a:pt x="1043003" y="1022954"/>
                    <a:pt x="1013460" y="1082040"/>
                  </a:cubicBezTo>
                  <a:cubicBezTo>
                    <a:pt x="991404" y="1126151"/>
                    <a:pt x="1026315" y="1084425"/>
                    <a:pt x="982980" y="1127760"/>
                  </a:cubicBezTo>
                  <a:cubicBezTo>
                    <a:pt x="980440" y="1135380"/>
                    <a:pt x="979345" y="1143646"/>
                    <a:pt x="975360" y="1150620"/>
                  </a:cubicBezTo>
                  <a:cubicBezTo>
                    <a:pt x="969059" y="1161647"/>
                    <a:pt x="959545" y="1170533"/>
                    <a:pt x="952500" y="1181100"/>
                  </a:cubicBezTo>
                  <a:cubicBezTo>
                    <a:pt x="944285" y="1193423"/>
                    <a:pt x="936833" y="1206253"/>
                    <a:pt x="929640" y="1219200"/>
                  </a:cubicBezTo>
                  <a:cubicBezTo>
                    <a:pt x="924123" y="1229130"/>
                    <a:pt x="920036" y="1239817"/>
                    <a:pt x="914400" y="1249680"/>
                  </a:cubicBezTo>
                  <a:cubicBezTo>
                    <a:pt x="909856" y="1257631"/>
                    <a:pt x="903256" y="1264349"/>
                    <a:pt x="899160" y="1272540"/>
                  </a:cubicBezTo>
                  <a:cubicBezTo>
                    <a:pt x="895568" y="1279724"/>
                    <a:pt x="895132" y="1288216"/>
                    <a:pt x="891540" y="1295400"/>
                  </a:cubicBezTo>
                  <a:cubicBezTo>
                    <a:pt x="885554" y="1307372"/>
                    <a:pt x="859193" y="1340686"/>
                    <a:pt x="853440" y="1348740"/>
                  </a:cubicBezTo>
                  <a:cubicBezTo>
                    <a:pt x="848117" y="1356192"/>
                    <a:pt x="842744" y="1363649"/>
                    <a:pt x="838200" y="1371600"/>
                  </a:cubicBezTo>
                  <a:cubicBezTo>
                    <a:pt x="832564" y="1381463"/>
                    <a:pt x="830232" y="1393354"/>
                    <a:pt x="822960" y="1402080"/>
                  </a:cubicBezTo>
                  <a:cubicBezTo>
                    <a:pt x="817097" y="1409115"/>
                    <a:pt x="807720" y="1412240"/>
                    <a:pt x="800100" y="1417320"/>
                  </a:cubicBezTo>
                  <a:cubicBezTo>
                    <a:pt x="778223" y="1504826"/>
                    <a:pt x="808814" y="1396988"/>
                    <a:pt x="777240" y="1470660"/>
                  </a:cubicBezTo>
                  <a:cubicBezTo>
                    <a:pt x="769470" y="1488790"/>
                    <a:pt x="767185" y="1534055"/>
                    <a:pt x="754380" y="1546860"/>
                  </a:cubicBezTo>
                  <a:lnTo>
                    <a:pt x="762000" y="156972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4" name="Forma libre 13"/>
            <p:cNvSpPr/>
            <p:nvPr/>
          </p:nvSpPr>
          <p:spPr>
            <a:xfrm rot="18089527">
              <a:off x="249692" y="1058785"/>
              <a:ext cx="1832771" cy="1478022"/>
            </a:xfrm>
            <a:custGeom>
              <a:avLst/>
              <a:gdLst>
                <a:gd name="connsiteX0" fmla="*/ 762000 w 1264920"/>
                <a:gd name="connsiteY0" fmla="*/ 1569720 h 1569720"/>
                <a:gd name="connsiteX1" fmla="*/ 723900 w 1264920"/>
                <a:gd name="connsiteY1" fmla="*/ 1508760 h 1569720"/>
                <a:gd name="connsiteX2" fmla="*/ 701040 w 1264920"/>
                <a:gd name="connsiteY2" fmla="*/ 1485900 h 1569720"/>
                <a:gd name="connsiteX3" fmla="*/ 670560 w 1264920"/>
                <a:gd name="connsiteY3" fmla="*/ 1432560 h 1569720"/>
                <a:gd name="connsiteX4" fmla="*/ 647700 w 1264920"/>
                <a:gd name="connsiteY4" fmla="*/ 1409700 h 1569720"/>
                <a:gd name="connsiteX5" fmla="*/ 624840 w 1264920"/>
                <a:gd name="connsiteY5" fmla="*/ 1402080 h 1569720"/>
                <a:gd name="connsiteX6" fmla="*/ 586740 w 1264920"/>
                <a:gd name="connsiteY6" fmla="*/ 1356360 h 1569720"/>
                <a:gd name="connsiteX7" fmla="*/ 563880 w 1264920"/>
                <a:gd name="connsiteY7" fmla="*/ 1348740 h 1569720"/>
                <a:gd name="connsiteX8" fmla="*/ 518160 w 1264920"/>
                <a:gd name="connsiteY8" fmla="*/ 1318260 h 1569720"/>
                <a:gd name="connsiteX9" fmla="*/ 472440 w 1264920"/>
                <a:gd name="connsiteY9" fmla="*/ 1287780 h 1569720"/>
                <a:gd name="connsiteX10" fmla="*/ 449580 w 1264920"/>
                <a:gd name="connsiteY10" fmla="*/ 1272540 h 1569720"/>
                <a:gd name="connsiteX11" fmla="*/ 403860 w 1264920"/>
                <a:gd name="connsiteY11" fmla="*/ 1249680 h 1569720"/>
                <a:gd name="connsiteX12" fmla="*/ 365760 w 1264920"/>
                <a:gd name="connsiteY12" fmla="*/ 1219200 h 1569720"/>
                <a:gd name="connsiteX13" fmla="*/ 335280 w 1264920"/>
                <a:gd name="connsiteY13" fmla="*/ 1196340 h 1569720"/>
                <a:gd name="connsiteX14" fmla="*/ 281940 w 1264920"/>
                <a:gd name="connsiteY14" fmla="*/ 1165860 h 1569720"/>
                <a:gd name="connsiteX15" fmla="*/ 259080 w 1264920"/>
                <a:gd name="connsiteY15" fmla="*/ 1120140 h 1569720"/>
                <a:gd name="connsiteX16" fmla="*/ 236220 w 1264920"/>
                <a:gd name="connsiteY16" fmla="*/ 1104900 h 1569720"/>
                <a:gd name="connsiteX17" fmla="*/ 198120 w 1264920"/>
                <a:gd name="connsiteY17" fmla="*/ 1036320 h 1569720"/>
                <a:gd name="connsiteX18" fmla="*/ 182880 w 1264920"/>
                <a:gd name="connsiteY18" fmla="*/ 1013460 h 1569720"/>
                <a:gd name="connsiteX19" fmla="*/ 160020 w 1264920"/>
                <a:gd name="connsiteY19" fmla="*/ 990600 h 1569720"/>
                <a:gd name="connsiteX20" fmla="*/ 137160 w 1264920"/>
                <a:gd name="connsiteY20" fmla="*/ 937260 h 1569720"/>
                <a:gd name="connsiteX21" fmla="*/ 121920 w 1264920"/>
                <a:gd name="connsiteY21" fmla="*/ 914400 h 1569720"/>
                <a:gd name="connsiteX22" fmla="*/ 114300 w 1264920"/>
                <a:gd name="connsiteY22" fmla="*/ 891540 h 1569720"/>
                <a:gd name="connsiteX23" fmla="*/ 99060 w 1264920"/>
                <a:gd name="connsiteY23" fmla="*/ 861060 h 1569720"/>
                <a:gd name="connsiteX24" fmla="*/ 91440 w 1264920"/>
                <a:gd name="connsiteY24" fmla="*/ 830580 h 1569720"/>
                <a:gd name="connsiteX25" fmla="*/ 76200 w 1264920"/>
                <a:gd name="connsiteY25" fmla="*/ 807720 h 1569720"/>
                <a:gd name="connsiteX26" fmla="*/ 68580 w 1264920"/>
                <a:gd name="connsiteY26" fmla="*/ 784860 h 1569720"/>
                <a:gd name="connsiteX27" fmla="*/ 53340 w 1264920"/>
                <a:gd name="connsiteY27" fmla="*/ 754380 h 1569720"/>
                <a:gd name="connsiteX28" fmla="*/ 45720 w 1264920"/>
                <a:gd name="connsiteY28" fmla="*/ 731520 h 1569720"/>
                <a:gd name="connsiteX29" fmla="*/ 30480 w 1264920"/>
                <a:gd name="connsiteY29" fmla="*/ 693420 h 1569720"/>
                <a:gd name="connsiteX30" fmla="*/ 22860 w 1264920"/>
                <a:gd name="connsiteY30" fmla="*/ 624840 h 1569720"/>
                <a:gd name="connsiteX31" fmla="*/ 15240 w 1264920"/>
                <a:gd name="connsiteY31" fmla="*/ 586740 h 1569720"/>
                <a:gd name="connsiteX32" fmla="*/ 0 w 1264920"/>
                <a:gd name="connsiteY32" fmla="*/ 464820 h 1569720"/>
                <a:gd name="connsiteX33" fmla="*/ 7620 w 1264920"/>
                <a:gd name="connsiteY33" fmla="*/ 304800 h 1569720"/>
                <a:gd name="connsiteX34" fmla="*/ 15240 w 1264920"/>
                <a:gd name="connsiteY34" fmla="*/ 274320 h 1569720"/>
                <a:gd name="connsiteX35" fmla="*/ 30480 w 1264920"/>
                <a:gd name="connsiteY35" fmla="*/ 251460 h 1569720"/>
                <a:gd name="connsiteX36" fmla="*/ 60960 w 1264920"/>
                <a:gd name="connsiteY36" fmla="*/ 198120 h 1569720"/>
                <a:gd name="connsiteX37" fmla="*/ 83820 w 1264920"/>
                <a:gd name="connsiteY37" fmla="*/ 182880 h 1569720"/>
                <a:gd name="connsiteX38" fmla="*/ 137160 w 1264920"/>
                <a:gd name="connsiteY38" fmla="*/ 114300 h 1569720"/>
                <a:gd name="connsiteX39" fmla="*/ 182880 w 1264920"/>
                <a:gd name="connsiteY39" fmla="*/ 83820 h 1569720"/>
                <a:gd name="connsiteX40" fmla="*/ 205740 w 1264920"/>
                <a:gd name="connsiteY40" fmla="*/ 68580 h 1569720"/>
                <a:gd name="connsiteX41" fmla="*/ 434340 w 1264920"/>
                <a:gd name="connsiteY41" fmla="*/ 76200 h 1569720"/>
                <a:gd name="connsiteX42" fmla="*/ 472440 w 1264920"/>
                <a:gd name="connsiteY42" fmla="*/ 106680 h 1569720"/>
                <a:gd name="connsiteX43" fmla="*/ 518160 w 1264920"/>
                <a:gd name="connsiteY43" fmla="*/ 137160 h 1569720"/>
                <a:gd name="connsiteX44" fmla="*/ 533400 w 1264920"/>
                <a:gd name="connsiteY44" fmla="*/ 160020 h 1569720"/>
                <a:gd name="connsiteX45" fmla="*/ 579120 w 1264920"/>
                <a:gd name="connsiteY45" fmla="*/ 182880 h 1569720"/>
                <a:gd name="connsiteX46" fmla="*/ 624840 w 1264920"/>
                <a:gd name="connsiteY46" fmla="*/ 220980 h 1569720"/>
                <a:gd name="connsiteX47" fmla="*/ 647700 w 1264920"/>
                <a:gd name="connsiteY47" fmla="*/ 236220 h 1569720"/>
                <a:gd name="connsiteX48" fmla="*/ 670560 w 1264920"/>
                <a:gd name="connsiteY48" fmla="*/ 213360 h 1569720"/>
                <a:gd name="connsiteX49" fmla="*/ 685800 w 1264920"/>
                <a:gd name="connsiteY49" fmla="*/ 160020 h 1569720"/>
                <a:gd name="connsiteX50" fmla="*/ 701040 w 1264920"/>
                <a:gd name="connsiteY50" fmla="*/ 83820 h 1569720"/>
                <a:gd name="connsiteX51" fmla="*/ 723900 w 1264920"/>
                <a:gd name="connsiteY51" fmla="*/ 60960 h 1569720"/>
                <a:gd name="connsiteX52" fmla="*/ 777240 w 1264920"/>
                <a:gd name="connsiteY52" fmla="*/ 7620 h 1569720"/>
                <a:gd name="connsiteX53" fmla="*/ 807720 w 1264920"/>
                <a:gd name="connsiteY53" fmla="*/ 0 h 1569720"/>
                <a:gd name="connsiteX54" fmla="*/ 1158240 w 1264920"/>
                <a:gd name="connsiteY54" fmla="*/ 7620 h 1569720"/>
                <a:gd name="connsiteX55" fmla="*/ 1188720 w 1264920"/>
                <a:gd name="connsiteY55" fmla="*/ 53340 h 1569720"/>
                <a:gd name="connsiteX56" fmla="*/ 1203960 w 1264920"/>
                <a:gd name="connsiteY56" fmla="*/ 76200 h 1569720"/>
                <a:gd name="connsiteX57" fmla="*/ 1234440 w 1264920"/>
                <a:gd name="connsiteY57" fmla="*/ 167640 h 1569720"/>
                <a:gd name="connsiteX58" fmla="*/ 1249680 w 1264920"/>
                <a:gd name="connsiteY58" fmla="*/ 220980 h 1569720"/>
                <a:gd name="connsiteX59" fmla="*/ 1264920 w 1264920"/>
                <a:gd name="connsiteY59" fmla="*/ 327660 h 1569720"/>
                <a:gd name="connsiteX60" fmla="*/ 1257300 w 1264920"/>
                <a:gd name="connsiteY60" fmla="*/ 647700 h 1569720"/>
                <a:gd name="connsiteX61" fmla="*/ 1249680 w 1264920"/>
                <a:gd name="connsiteY61" fmla="*/ 670560 h 1569720"/>
                <a:gd name="connsiteX62" fmla="*/ 1219200 w 1264920"/>
                <a:gd name="connsiteY62" fmla="*/ 731520 h 1569720"/>
                <a:gd name="connsiteX63" fmla="*/ 1203960 w 1264920"/>
                <a:gd name="connsiteY63" fmla="*/ 754380 h 1569720"/>
                <a:gd name="connsiteX64" fmla="*/ 1188720 w 1264920"/>
                <a:gd name="connsiteY64" fmla="*/ 800100 h 1569720"/>
                <a:gd name="connsiteX65" fmla="*/ 1158240 w 1264920"/>
                <a:gd name="connsiteY65" fmla="*/ 845820 h 1569720"/>
                <a:gd name="connsiteX66" fmla="*/ 1135380 w 1264920"/>
                <a:gd name="connsiteY66" fmla="*/ 876300 h 1569720"/>
                <a:gd name="connsiteX67" fmla="*/ 1120140 w 1264920"/>
                <a:gd name="connsiteY67" fmla="*/ 906780 h 1569720"/>
                <a:gd name="connsiteX68" fmla="*/ 1089660 w 1264920"/>
                <a:gd name="connsiteY68" fmla="*/ 952500 h 1569720"/>
                <a:gd name="connsiteX69" fmla="*/ 1074420 w 1264920"/>
                <a:gd name="connsiteY69" fmla="*/ 975360 h 1569720"/>
                <a:gd name="connsiteX70" fmla="*/ 1036320 w 1264920"/>
                <a:gd name="connsiteY70" fmla="*/ 1036320 h 1569720"/>
                <a:gd name="connsiteX71" fmla="*/ 1013460 w 1264920"/>
                <a:gd name="connsiteY71" fmla="*/ 1082040 h 1569720"/>
                <a:gd name="connsiteX72" fmla="*/ 982980 w 1264920"/>
                <a:gd name="connsiteY72" fmla="*/ 1127760 h 1569720"/>
                <a:gd name="connsiteX73" fmla="*/ 975360 w 1264920"/>
                <a:gd name="connsiteY73" fmla="*/ 1150620 h 1569720"/>
                <a:gd name="connsiteX74" fmla="*/ 952500 w 1264920"/>
                <a:gd name="connsiteY74" fmla="*/ 1181100 h 1569720"/>
                <a:gd name="connsiteX75" fmla="*/ 929640 w 1264920"/>
                <a:gd name="connsiteY75" fmla="*/ 1219200 h 1569720"/>
                <a:gd name="connsiteX76" fmla="*/ 914400 w 1264920"/>
                <a:gd name="connsiteY76" fmla="*/ 1249680 h 1569720"/>
                <a:gd name="connsiteX77" fmla="*/ 899160 w 1264920"/>
                <a:gd name="connsiteY77" fmla="*/ 1272540 h 1569720"/>
                <a:gd name="connsiteX78" fmla="*/ 891540 w 1264920"/>
                <a:gd name="connsiteY78" fmla="*/ 1295400 h 1569720"/>
                <a:gd name="connsiteX79" fmla="*/ 853440 w 1264920"/>
                <a:gd name="connsiteY79" fmla="*/ 1348740 h 1569720"/>
                <a:gd name="connsiteX80" fmla="*/ 838200 w 1264920"/>
                <a:gd name="connsiteY80" fmla="*/ 1371600 h 1569720"/>
                <a:gd name="connsiteX81" fmla="*/ 822960 w 1264920"/>
                <a:gd name="connsiteY81" fmla="*/ 1402080 h 1569720"/>
                <a:gd name="connsiteX82" fmla="*/ 800100 w 1264920"/>
                <a:gd name="connsiteY82" fmla="*/ 1417320 h 1569720"/>
                <a:gd name="connsiteX83" fmla="*/ 777240 w 1264920"/>
                <a:gd name="connsiteY83" fmla="*/ 1470660 h 1569720"/>
                <a:gd name="connsiteX84" fmla="*/ 754380 w 1264920"/>
                <a:gd name="connsiteY84" fmla="*/ 1546860 h 1569720"/>
                <a:gd name="connsiteX85" fmla="*/ 762000 w 1264920"/>
                <a:gd name="connsiteY85" fmla="*/ 1569720 h 156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264920" h="1569720">
                  <a:moveTo>
                    <a:pt x="762000" y="1569720"/>
                  </a:moveTo>
                  <a:cubicBezTo>
                    <a:pt x="758813" y="1564409"/>
                    <a:pt x="732277" y="1518812"/>
                    <a:pt x="723900" y="1508760"/>
                  </a:cubicBezTo>
                  <a:cubicBezTo>
                    <a:pt x="717001" y="1500481"/>
                    <a:pt x="707939" y="1494179"/>
                    <a:pt x="701040" y="1485900"/>
                  </a:cubicBezTo>
                  <a:cubicBezTo>
                    <a:pt x="665044" y="1442705"/>
                    <a:pt x="707825" y="1484731"/>
                    <a:pt x="670560" y="1432560"/>
                  </a:cubicBezTo>
                  <a:cubicBezTo>
                    <a:pt x="664296" y="1423791"/>
                    <a:pt x="656666" y="1415678"/>
                    <a:pt x="647700" y="1409700"/>
                  </a:cubicBezTo>
                  <a:cubicBezTo>
                    <a:pt x="641017" y="1405245"/>
                    <a:pt x="632460" y="1404620"/>
                    <a:pt x="624840" y="1402080"/>
                  </a:cubicBezTo>
                  <a:cubicBezTo>
                    <a:pt x="613595" y="1385212"/>
                    <a:pt x="604341" y="1368094"/>
                    <a:pt x="586740" y="1356360"/>
                  </a:cubicBezTo>
                  <a:cubicBezTo>
                    <a:pt x="580057" y="1351905"/>
                    <a:pt x="571500" y="1351280"/>
                    <a:pt x="563880" y="1348740"/>
                  </a:cubicBezTo>
                  <a:cubicBezTo>
                    <a:pt x="513147" y="1298007"/>
                    <a:pt x="567785" y="1345829"/>
                    <a:pt x="518160" y="1318260"/>
                  </a:cubicBezTo>
                  <a:cubicBezTo>
                    <a:pt x="502149" y="1309365"/>
                    <a:pt x="487680" y="1297940"/>
                    <a:pt x="472440" y="1287780"/>
                  </a:cubicBezTo>
                  <a:cubicBezTo>
                    <a:pt x="464820" y="1282700"/>
                    <a:pt x="458268" y="1275436"/>
                    <a:pt x="449580" y="1272540"/>
                  </a:cubicBezTo>
                  <a:cubicBezTo>
                    <a:pt x="418032" y="1262024"/>
                    <a:pt x="433403" y="1269375"/>
                    <a:pt x="403860" y="1249680"/>
                  </a:cubicBezTo>
                  <a:cubicBezTo>
                    <a:pt x="374941" y="1206302"/>
                    <a:pt x="405397" y="1241850"/>
                    <a:pt x="365760" y="1219200"/>
                  </a:cubicBezTo>
                  <a:cubicBezTo>
                    <a:pt x="354733" y="1212899"/>
                    <a:pt x="345614" y="1203722"/>
                    <a:pt x="335280" y="1196340"/>
                  </a:cubicBezTo>
                  <a:cubicBezTo>
                    <a:pt x="310149" y="1178389"/>
                    <a:pt x="311705" y="1180743"/>
                    <a:pt x="281940" y="1165860"/>
                  </a:cubicBezTo>
                  <a:cubicBezTo>
                    <a:pt x="275742" y="1147267"/>
                    <a:pt x="273852" y="1134912"/>
                    <a:pt x="259080" y="1120140"/>
                  </a:cubicBezTo>
                  <a:cubicBezTo>
                    <a:pt x="252604" y="1113664"/>
                    <a:pt x="243840" y="1109980"/>
                    <a:pt x="236220" y="1104900"/>
                  </a:cubicBezTo>
                  <a:cubicBezTo>
                    <a:pt x="222808" y="1064664"/>
                    <a:pt x="233055" y="1088723"/>
                    <a:pt x="198120" y="1036320"/>
                  </a:cubicBezTo>
                  <a:cubicBezTo>
                    <a:pt x="193040" y="1028700"/>
                    <a:pt x="189356" y="1019936"/>
                    <a:pt x="182880" y="1013460"/>
                  </a:cubicBezTo>
                  <a:cubicBezTo>
                    <a:pt x="175260" y="1005840"/>
                    <a:pt x="166284" y="999369"/>
                    <a:pt x="160020" y="990600"/>
                  </a:cubicBezTo>
                  <a:cubicBezTo>
                    <a:pt x="133593" y="953602"/>
                    <a:pt x="153743" y="970425"/>
                    <a:pt x="137160" y="937260"/>
                  </a:cubicBezTo>
                  <a:cubicBezTo>
                    <a:pt x="133064" y="929069"/>
                    <a:pt x="126016" y="922591"/>
                    <a:pt x="121920" y="914400"/>
                  </a:cubicBezTo>
                  <a:cubicBezTo>
                    <a:pt x="118328" y="907216"/>
                    <a:pt x="117464" y="898923"/>
                    <a:pt x="114300" y="891540"/>
                  </a:cubicBezTo>
                  <a:cubicBezTo>
                    <a:pt x="109825" y="881099"/>
                    <a:pt x="103048" y="871696"/>
                    <a:pt x="99060" y="861060"/>
                  </a:cubicBezTo>
                  <a:cubicBezTo>
                    <a:pt x="95383" y="851254"/>
                    <a:pt x="95565" y="840206"/>
                    <a:pt x="91440" y="830580"/>
                  </a:cubicBezTo>
                  <a:cubicBezTo>
                    <a:pt x="87832" y="822162"/>
                    <a:pt x="80296" y="815911"/>
                    <a:pt x="76200" y="807720"/>
                  </a:cubicBezTo>
                  <a:cubicBezTo>
                    <a:pt x="72608" y="800536"/>
                    <a:pt x="71744" y="792243"/>
                    <a:pt x="68580" y="784860"/>
                  </a:cubicBezTo>
                  <a:cubicBezTo>
                    <a:pt x="64105" y="774419"/>
                    <a:pt x="57815" y="764821"/>
                    <a:pt x="53340" y="754380"/>
                  </a:cubicBezTo>
                  <a:cubicBezTo>
                    <a:pt x="50176" y="746997"/>
                    <a:pt x="48540" y="739041"/>
                    <a:pt x="45720" y="731520"/>
                  </a:cubicBezTo>
                  <a:cubicBezTo>
                    <a:pt x="40917" y="718713"/>
                    <a:pt x="35560" y="706120"/>
                    <a:pt x="30480" y="693420"/>
                  </a:cubicBezTo>
                  <a:cubicBezTo>
                    <a:pt x="27940" y="670560"/>
                    <a:pt x="26113" y="647610"/>
                    <a:pt x="22860" y="624840"/>
                  </a:cubicBezTo>
                  <a:cubicBezTo>
                    <a:pt x="21028" y="612019"/>
                    <a:pt x="16846" y="599591"/>
                    <a:pt x="15240" y="586740"/>
                  </a:cubicBezTo>
                  <a:cubicBezTo>
                    <a:pt x="-2345" y="446059"/>
                    <a:pt x="17181" y="550726"/>
                    <a:pt x="0" y="464820"/>
                  </a:cubicBezTo>
                  <a:cubicBezTo>
                    <a:pt x="2540" y="411480"/>
                    <a:pt x="3362" y="358030"/>
                    <a:pt x="7620" y="304800"/>
                  </a:cubicBezTo>
                  <a:cubicBezTo>
                    <a:pt x="8455" y="294361"/>
                    <a:pt x="11115" y="283946"/>
                    <a:pt x="15240" y="274320"/>
                  </a:cubicBezTo>
                  <a:cubicBezTo>
                    <a:pt x="18848" y="265902"/>
                    <a:pt x="25936" y="259411"/>
                    <a:pt x="30480" y="251460"/>
                  </a:cubicBezTo>
                  <a:cubicBezTo>
                    <a:pt x="38449" y="237515"/>
                    <a:pt x="48583" y="210497"/>
                    <a:pt x="60960" y="198120"/>
                  </a:cubicBezTo>
                  <a:cubicBezTo>
                    <a:pt x="67436" y="191644"/>
                    <a:pt x="76200" y="187960"/>
                    <a:pt x="83820" y="182880"/>
                  </a:cubicBezTo>
                  <a:cubicBezTo>
                    <a:pt x="95519" y="147783"/>
                    <a:pt x="93103" y="143671"/>
                    <a:pt x="137160" y="114300"/>
                  </a:cubicBezTo>
                  <a:lnTo>
                    <a:pt x="182880" y="83820"/>
                  </a:lnTo>
                  <a:lnTo>
                    <a:pt x="205740" y="68580"/>
                  </a:lnTo>
                  <a:cubicBezTo>
                    <a:pt x="281940" y="71120"/>
                    <a:pt x="358237" y="71588"/>
                    <a:pt x="434340" y="76200"/>
                  </a:cubicBezTo>
                  <a:cubicBezTo>
                    <a:pt x="468580" y="78275"/>
                    <a:pt x="449675" y="86761"/>
                    <a:pt x="472440" y="106680"/>
                  </a:cubicBezTo>
                  <a:cubicBezTo>
                    <a:pt x="486224" y="118741"/>
                    <a:pt x="518160" y="137160"/>
                    <a:pt x="518160" y="137160"/>
                  </a:cubicBezTo>
                  <a:cubicBezTo>
                    <a:pt x="523240" y="144780"/>
                    <a:pt x="526924" y="153544"/>
                    <a:pt x="533400" y="160020"/>
                  </a:cubicBezTo>
                  <a:cubicBezTo>
                    <a:pt x="555238" y="181858"/>
                    <a:pt x="554330" y="170485"/>
                    <a:pt x="579120" y="182880"/>
                  </a:cubicBezTo>
                  <a:cubicBezTo>
                    <a:pt x="607499" y="197069"/>
                    <a:pt x="599561" y="199914"/>
                    <a:pt x="624840" y="220980"/>
                  </a:cubicBezTo>
                  <a:cubicBezTo>
                    <a:pt x="631875" y="226843"/>
                    <a:pt x="640080" y="231140"/>
                    <a:pt x="647700" y="236220"/>
                  </a:cubicBezTo>
                  <a:cubicBezTo>
                    <a:pt x="655320" y="228600"/>
                    <a:pt x="664582" y="222326"/>
                    <a:pt x="670560" y="213360"/>
                  </a:cubicBezTo>
                  <a:cubicBezTo>
                    <a:pt x="674769" y="207047"/>
                    <a:pt x="684998" y="163764"/>
                    <a:pt x="685800" y="160020"/>
                  </a:cubicBezTo>
                  <a:cubicBezTo>
                    <a:pt x="691227" y="134692"/>
                    <a:pt x="682724" y="102136"/>
                    <a:pt x="701040" y="83820"/>
                  </a:cubicBezTo>
                  <a:cubicBezTo>
                    <a:pt x="708660" y="76200"/>
                    <a:pt x="716804" y="69070"/>
                    <a:pt x="723900" y="60960"/>
                  </a:cubicBezTo>
                  <a:cubicBezTo>
                    <a:pt x="743988" y="38002"/>
                    <a:pt x="749921" y="19328"/>
                    <a:pt x="777240" y="7620"/>
                  </a:cubicBezTo>
                  <a:cubicBezTo>
                    <a:pt x="786866" y="3495"/>
                    <a:pt x="797560" y="2540"/>
                    <a:pt x="807720" y="0"/>
                  </a:cubicBezTo>
                  <a:cubicBezTo>
                    <a:pt x="924560" y="2540"/>
                    <a:pt x="1041760" y="-1889"/>
                    <a:pt x="1158240" y="7620"/>
                  </a:cubicBezTo>
                  <a:cubicBezTo>
                    <a:pt x="1180829" y="9464"/>
                    <a:pt x="1182127" y="40154"/>
                    <a:pt x="1188720" y="53340"/>
                  </a:cubicBezTo>
                  <a:cubicBezTo>
                    <a:pt x="1192816" y="61531"/>
                    <a:pt x="1199416" y="68249"/>
                    <a:pt x="1203960" y="76200"/>
                  </a:cubicBezTo>
                  <a:cubicBezTo>
                    <a:pt x="1231453" y="124313"/>
                    <a:pt x="1211124" y="97691"/>
                    <a:pt x="1234440" y="167640"/>
                  </a:cubicBezTo>
                  <a:cubicBezTo>
                    <a:pt x="1241703" y="189428"/>
                    <a:pt x="1244896" y="197060"/>
                    <a:pt x="1249680" y="220980"/>
                  </a:cubicBezTo>
                  <a:cubicBezTo>
                    <a:pt x="1257004" y="257602"/>
                    <a:pt x="1260238" y="290201"/>
                    <a:pt x="1264920" y="327660"/>
                  </a:cubicBezTo>
                  <a:cubicBezTo>
                    <a:pt x="1262380" y="434340"/>
                    <a:pt x="1262038" y="541095"/>
                    <a:pt x="1257300" y="647700"/>
                  </a:cubicBezTo>
                  <a:cubicBezTo>
                    <a:pt x="1256943" y="655724"/>
                    <a:pt x="1253004" y="663248"/>
                    <a:pt x="1249680" y="670560"/>
                  </a:cubicBezTo>
                  <a:cubicBezTo>
                    <a:pt x="1240279" y="691242"/>
                    <a:pt x="1231802" y="712617"/>
                    <a:pt x="1219200" y="731520"/>
                  </a:cubicBezTo>
                  <a:cubicBezTo>
                    <a:pt x="1214120" y="739140"/>
                    <a:pt x="1207679" y="746011"/>
                    <a:pt x="1203960" y="754380"/>
                  </a:cubicBezTo>
                  <a:cubicBezTo>
                    <a:pt x="1197436" y="769060"/>
                    <a:pt x="1197631" y="786734"/>
                    <a:pt x="1188720" y="800100"/>
                  </a:cubicBezTo>
                  <a:cubicBezTo>
                    <a:pt x="1178560" y="815340"/>
                    <a:pt x="1169230" y="831167"/>
                    <a:pt x="1158240" y="845820"/>
                  </a:cubicBezTo>
                  <a:cubicBezTo>
                    <a:pt x="1150620" y="855980"/>
                    <a:pt x="1142111" y="865530"/>
                    <a:pt x="1135380" y="876300"/>
                  </a:cubicBezTo>
                  <a:cubicBezTo>
                    <a:pt x="1129360" y="885933"/>
                    <a:pt x="1125984" y="897040"/>
                    <a:pt x="1120140" y="906780"/>
                  </a:cubicBezTo>
                  <a:cubicBezTo>
                    <a:pt x="1110716" y="922486"/>
                    <a:pt x="1099820" y="937260"/>
                    <a:pt x="1089660" y="952500"/>
                  </a:cubicBezTo>
                  <a:cubicBezTo>
                    <a:pt x="1084580" y="960120"/>
                    <a:pt x="1078516" y="967169"/>
                    <a:pt x="1074420" y="975360"/>
                  </a:cubicBezTo>
                  <a:cubicBezTo>
                    <a:pt x="1053500" y="1017199"/>
                    <a:pt x="1065996" y="996753"/>
                    <a:pt x="1036320" y="1036320"/>
                  </a:cubicBezTo>
                  <a:cubicBezTo>
                    <a:pt x="1017167" y="1093779"/>
                    <a:pt x="1043003" y="1022954"/>
                    <a:pt x="1013460" y="1082040"/>
                  </a:cubicBezTo>
                  <a:cubicBezTo>
                    <a:pt x="991404" y="1126151"/>
                    <a:pt x="1026315" y="1084425"/>
                    <a:pt x="982980" y="1127760"/>
                  </a:cubicBezTo>
                  <a:cubicBezTo>
                    <a:pt x="980440" y="1135380"/>
                    <a:pt x="979345" y="1143646"/>
                    <a:pt x="975360" y="1150620"/>
                  </a:cubicBezTo>
                  <a:cubicBezTo>
                    <a:pt x="969059" y="1161647"/>
                    <a:pt x="959545" y="1170533"/>
                    <a:pt x="952500" y="1181100"/>
                  </a:cubicBezTo>
                  <a:cubicBezTo>
                    <a:pt x="944285" y="1193423"/>
                    <a:pt x="936833" y="1206253"/>
                    <a:pt x="929640" y="1219200"/>
                  </a:cubicBezTo>
                  <a:cubicBezTo>
                    <a:pt x="924123" y="1229130"/>
                    <a:pt x="920036" y="1239817"/>
                    <a:pt x="914400" y="1249680"/>
                  </a:cubicBezTo>
                  <a:cubicBezTo>
                    <a:pt x="909856" y="1257631"/>
                    <a:pt x="903256" y="1264349"/>
                    <a:pt x="899160" y="1272540"/>
                  </a:cubicBezTo>
                  <a:cubicBezTo>
                    <a:pt x="895568" y="1279724"/>
                    <a:pt x="895132" y="1288216"/>
                    <a:pt x="891540" y="1295400"/>
                  </a:cubicBezTo>
                  <a:cubicBezTo>
                    <a:pt x="885554" y="1307372"/>
                    <a:pt x="859193" y="1340686"/>
                    <a:pt x="853440" y="1348740"/>
                  </a:cubicBezTo>
                  <a:cubicBezTo>
                    <a:pt x="848117" y="1356192"/>
                    <a:pt x="842744" y="1363649"/>
                    <a:pt x="838200" y="1371600"/>
                  </a:cubicBezTo>
                  <a:cubicBezTo>
                    <a:pt x="832564" y="1381463"/>
                    <a:pt x="830232" y="1393354"/>
                    <a:pt x="822960" y="1402080"/>
                  </a:cubicBezTo>
                  <a:cubicBezTo>
                    <a:pt x="817097" y="1409115"/>
                    <a:pt x="807720" y="1412240"/>
                    <a:pt x="800100" y="1417320"/>
                  </a:cubicBezTo>
                  <a:cubicBezTo>
                    <a:pt x="778223" y="1504826"/>
                    <a:pt x="808814" y="1396988"/>
                    <a:pt x="777240" y="1470660"/>
                  </a:cubicBezTo>
                  <a:cubicBezTo>
                    <a:pt x="769470" y="1488790"/>
                    <a:pt x="767185" y="1534055"/>
                    <a:pt x="754380" y="1546860"/>
                  </a:cubicBezTo>
                  <a:lnTo>
                    <a:pt x="762000" y="156972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5" name="Forma libre 14"/>
            <p:cNvSpPr/>
            <p:nvPr/>
          </p:nvSpPr>
          <p:spPr>
            <a:xfrm rot="13386755">
              <a:off x="1330123" y="2380059"/>
              <a:ext cx="1520391" cy="1671271"/>
            </a:xfrm>
            <a:custGeom>
              <a:avLst/>
              <a:gdLst>
                <a:gd name="connsiteX0" fmla="*/ 762000 w 1264920"/>
                <a:gd name="connsiteY0" fmla="*/ 1569720 h 1569720"/>
                <a:gd name="connsiteX1" fmla="*/ 723900 w 1264920"/>
                <a:gd name="connsiteY1" fmla="*/ 1508760 h 1569720"/>
                <a:gd name="connsiteX2" fmla="*/ 701040 w 1264920"/>
                <a:gd name="connsiteY2" fmla="*/ 1485900 h 1569720"/>
                <a:gd name="connsiteX3" fmla="*/ 670560 w 1264920"/>
                <a:gd name="connsiteY3" fmla="*/ 1432560 h 1569720"/>
                <a:gd name="connsiteX4" fmla="*/ 647700 w 1264920"/>
                <a:gd name="connsiteY4" fmla="*/ 1409700 h 1569720"/>
                <a:gd name="connsiteX5" fmla="*/ 624840 w 1264920"/>
                <a:gd name="connsiteY5" fmla="*/ 1402080 h 1569720"/>
                <a:gd name="connsiteX6" fmla="*/ 586740 w 1264920"/>
                <a:gd name="connsiteY6" fmla="*/ 1356360 h 1569720"/>
                <a:gd name="connsiteX7" fmla="*/ 563880 w 1264920"/>
                <a:gd name="connsiteY7" fmla="*/ 1348740 h 1569720"/>
                <a:gd name="connsiteX8" fmla="*/ 518160 w 1264920"/>
                <a:gd name="connsiteY8" fmla="*/ 1318260 h 1569720"/>
                <a:gd name="connsiteX9" fmla="*/ 472440 w 1264920"/>
                <a:gd name="connsiteY9" fmla="*/ 1287780 h 1569720"/>
                <a:gd name="connsiteX10" fmla="*/ 449580 w 1264920"/>
                <a:gd name="connsiteY10" fmla="*/ 1272540 h 1569720"/>
                <a:gd name="connsiteX11" fmla="*/ 403860 w 1264920"/>
                <a:gd name="connsiteY11" fmla="*/ 1249680 h 1569720"/>
                <a:gd name="connsiteX12" fmla="*/ 365760 w 1264920"/>
                <a:gd name="connsiteY12" fmla="*/ 1219200 h 1569720"/>
                <a:gd name="connsiteX13" fmla="*/ 335280 w 1264920"/>
                <a:gd name="connsiteY13" fmla="*/ 1196340 h 1569720"/>
                <a:gd name="connsiteX14" fmla="*/ 281940 w 1264920"/>
                <a:gd name="connsiteY14" fmla="*/ 1165860 h 1569720"/>
                <a:gd name="connsiteX15" fmla="*/ 259080 w 1264920"/>
                <a:gd name="connsiteY15" fmla="*/ 1120140 h 1569720"/>
                <a:gd name="connsiteX16" fmla="*/ 236220 w 1264920"/>
                <a:gd name="connsiteY16" fmla="*/ 1104900 h 1569720"/>
                <a:gd name="connsiteX17" fmla="*/ 198120 w 1264920"/>
                <a:gd name="connsiteY17" fmla="*/ 1036320 h 1569720"/>
                <a:gd name="connsiteX18" fmla="*/ 182880 w 1264920"/>
                <a:gd name="connsiteY18" fmla="*/ 1013460 h 1569720"/>
                <a:gd name="connsiteX19" fmla="*/ 160020 w 1264920"/>
                <a:gd name="connsiteY19" fmla="*/ 990600 h 1569720"/>
                <a:gd name="connsiteX20" fmla="*/ 137160 w 1264920"/>
                <a:gd name="connsiteY20" fmla="*/ 937260 h 1569720"/>
                <a:gd name="connsiteX21" fmla="*/ 121920 w 1264920"/>
                <a:gd name="connsiteY21" fmla="*/ 914400 h 1569720"/>
                <a:gd name="connsiteX22" fmla="*/ 114300 w 1264920"/>
                <a:gd name="connsiteY22" fmla="*/ 891540 h 1569720"/>
                <a:gd name="connsiteX23" fmla="*/ 99060 w 1264920"/>
                <a:gd name="connsiteY23" fmla="*/ 861060 h 1569720"/>
                <a:gd name="connsiteX24" fmla="*/ 91440 w 1264920"/>
                <a:gd name="connsiteY24" fmla="*/ 830580 h 1569720"/>
                <a:gd name="connsiteX25" fmla="*/ 76200 w 1264920"/>
                <a:gd name="connsiteY25" fmla="*/ 807720 h 1569720"/>
                <a:gd name="connsiteX26" fmla="*/ 68580 w 1264920"/>
                <a:gd name="connsiteY26" fmla="*/ 784860 h 1569720"/>
                <a:gd name="connsiteX27" fmla="*/ 53340 w 1264920"/>
                <a:gd name="connsiteY27" fmla="*/ 754380 h 1569720"/>
                <a:gd name="connsiteX28" fmla="*/ 45720 w 1264920"/>
                <a:gd name="connsiteY28" fmla="*/ 731520 h 1569720"/>
                <a:gd name="connsiteX29" fmla="*/ 30480 w 1264920"/>
                <a:gd name="connsiteY29" fmla="*/ 693420 h 1569720"/>
                <a:gd name="connsiteX30" fmla="*/ 22860 w 1264920"/>
                <a:gd name="connsiteY30" fmla="*/ 624840 h 1569720"/>
                <a:gd name="connsiteX31" fmla="*/ 15240 w 1264920"/>
                <a:gd name="connsiteY31" fmla="*/ 586740 h 1569720"/>
                <a:gd name="connsiteX32" fmla="*/ 0 w 1264920"/>
                <a:gd name="connsiteY32" fmla="*/ 464820 h 1569720"/>
                <a:gd name="connsiteX33" fmla="*/ 7620 w 1264920"/>
                <a:gd name="connsiteY33" fmla="*/ 304800 h 1569720"/>
                <a:gd name="connsiteX34" fmla="*/ 15240 w 1264920"/>
                <a:gd name="connsiteY34" fmla="*/ 274320 h 1569720"/>
                <a:gd name="connsiteX35" fmla="*/ 30480 w 1264920"/>
                <a:gd name="connsiteY35" fmla="*/ 251460 h 1569720"/>
                <a:gd name="connsiteX36" fmla="*/ 60960 w 1264920"/>
                <a:gd name="connsiteY36" fmla="*/ 198120 h 1569720"/>
                <a:gd name="connsiteX37" fmla="*/ 83820 w 1264920"/>
                <a:gd name="connsiteY37" fmla="*/ 182880 h 1569720"/>
                <a:gd name="connsiteX38" fmla="*/ 137160 w 1264920"/>
                <a:gd name="connsiteY38" fmla="*/ 114300 h 1569720"/>
                <a:gd name="connsiteX39" fmla="*/ 182880 w 1264920"/>
                <a:gd name="connsiteY39" fmla="*/ 83820 h 1569720"/>
                <a:gd name="connsiteX40" fmla="*/ 205740 w 1264920"/>
                <a:gd name="connsiteY40" fmla="*/ 68580 h 1569720"/>
                <a:gd name="connsiteX41" fmla="*/ 434340 w 1264920"/>
                <a:gd name="connsiteY41" fmla="*/ 76200 h 1569720"/>
                <a:gd name="connsiteX42" fmla="*/ 472440 w 1264920"/>
                <a:gd name="connsiteY42" fmla="*/ 106680 h 1569720"/>
                <a:gd name="connsiteX43" fmla="*/ 518160 w 1264920"/>
                <a:gd name="connsiteY43" fmla="*/ 137160 h 1569720"/>
                <a:gd name="connsiteX44" fmla="*/ 533400 w 1264920"/>
                <a:gd name="connsiteY44" fmla="*/ 160020 h 1569720"/>
                <a:gd name="connsiteX45" fmla="*/ 579120 w 1264920"/>
                <a:gd name="connsiteY45" fmla="*/ 182880 h 1569720"/>
                <a:gd name="connsiteX46" fmla="*/ 624840 w 1264920"/>
                <a:gd name="connsiteY46" fmla="*/ 220980 h 1569720"/>
                <a:gd name="connsiteX47" fmla="*/ 647700 w 1264920"/>
                <a:gd name="connsiteY47" fmla="*/ 236220 h 1569720"/>
                <a:gd name="connsiteX48" fmla="*/ 670560 w 1264920"/>
                <a:gd name="connsiteY48" fmla="*/ 213360 h 1569720"/>
                <a:gd name="connsiteX49" fmla="*/ 685800 w 1264920"/>
                <a:gd name="connsiteY49" fmla="*/ 160020 h 1569720"/>
                <a:gd name="connsiteX50" fmla="*/ 701040 w 1264920"/>
                <a:gd name="connsiteY50" fmla="*/ 83820 h 1569720"/>
                <a:gd name="connsiteX51" fmla="*/ 723900 w 1264920"/>
                <a:gd name="connsiteY51" fmla="*/ 60960 h 1569720"/>
                <a:gd name="connsiteX52" fmla="*/ 777240 w 1264920"/>
                <a:gd name="connsiteY52" fmla="*/ 7620 h 1569720"/>
                <a:gd name="connsiteX53" fmla="*/ 807720 w 1264920"/>
                <a:gd name="connsiteY53" fmla="*/ 0 h 1569720"/>
                <a:gd name="connsiteX54" fmla="*/ 1158240 w 1264920"/>
                <a:gd name="connsiteY54" fmla="*/ 7620 h 1569720"/>
                <a:gd name="connsiteX55" fmla="*/ 1188720 w 1264920"/>
                <a:gd name="connsiteY55" fmla="*/ 53340 h 1569720"/>
                <a:gd name="connsiteX56" fmla="*/ 1203960 w 1264920"/>
                <a:gd name="connsiteY56" fmla="*/ 76200 h 1569720"/>
                <a:gd name="connsiteX57" fmla="*/ 1234440 w 1264920"/>
                <a:gd name="connsiteY57" fmla="*/ 167640 h 1569720"/>
                <a:gd name="connsiteX58" fmla="*/ 1249680 w 1264920"/>
                <a:gd name="connsiteY58" fmla="*/ 220980 h 1569720"/>
                <a:gd name="connsiteX59" fmla="*/ 1264920 w 1264920"/>
                <a:gd name="connsiteY59" fmla="*/ 327660 h 1569720"/>
                <a:gd name="connsiteX60" fmla="*/ 1257300 w 1264920"/>
                <a:gd name="connsiteY60" fmla="*/ 647700 h 1569720"/>
                <a:gd name="connsiteX61" fmla="*/ 1249680 w 1264920"/>
                <a:gd name="connsiteY61" fmla="*/ 670560 h 1569720"/>
                <a:gd name="connsiteX62" fmla="*/ 1219200 w 1264920"/>
                <a:gd name="connsiteY62" fmla="*/ 731520 h 1569720"/>
                <a:gd name="connsiteX63" fmla="*/ 1203960 w 1264920"/>
                <a:gd name="connsiteY63" fmla="*/ 754380 h 1569720"/>
                <a:gd name="connsiteX64" fmla="*/ 1188720 w 1264920"/>
                <a:gd name="connsiteY64" fmla="*/ 800100 h 1569720"/>
                <a:gd name="connsiteX65" fmla="*/ 1158240 w 1264920"/>
                <a:gd name="connsiteY65" fmla="*/ 845820 h 1569720"/>
                <a:gd name="connsiteX66" fmla="*/ 1135380 w 1264920"/>
                <a:gd name="connsiteY66" fmla="*/ 876300 h 1569720"/>
                <a:gd name="connsiteX67" fmla="*/ 1120140 w 1264920"/>
                <a:gd name="connsiteY67" fmla="*/ 906780 h 1569720"/>
                <a:gd name="connsiteX68" fmla="*/ 1089660 w 1264920"/>
                <a:gd name="connsiteY68" fmla="*/ 952500 h 1569720"/>
                <a:gd name="connsiteX69" fmla="*/ 1074420 w 1264920"/>
                <a:gd name="connsiteY69" fmla="*/ 975360 h 1569720"/>
                <a:gd name="connsiteX70" fmla="*/ 1036320 w 1264920"/>
                <a:gd name="connsiteY70" fmla="*/ 1036320 h 1569720"/>
                <a:gd name="connsiteX71" fmla="*/ 1013460 w 1264920"/>
                <a:gd name="connsiteY71" fmla="*/ 1082040 h 1569720"/>
                <a:gd name="connsiteX72" fmla="*/ 982980 w 1264920"/>
                <a:gd name="connsiteY72" fmla="*/ 1127760 h 1569720"/>
                <a:gd name="connsiteX73" fmla="*/ 975360 w 1264920"/>
                <a:gd name="connsiteY73" fmla="*/ 1150620 h 1569720"/>
                <a:gd name="connsiteX74" fmla="*/ 952500 w 1264920"/>
                <a:gd name="connsiteY74" fmla="*/ 1181100 h 1569720"/>
                <a:gd name="connsiteX75" fmla="*/ 929640 w 1264920"/>
                <a:gd name="connsiteY75" fmla="*/ 1219200 h 1569720"/>
                <a:gd name="connsiteX76" fmla="*/ 914400 w 1264920"/>
                <a:gd name="connsiteY76" fmla="*/ 1249680 h 1569720"/>
                <a:gd name="connsiteX77" fmla="*/ 899160 w 1264920"/>
                <a:gd name="connsiteY77" fmla="*/ 1272540 h 1569720"/>
                <a:gd name="connsiteX78" fmla="*/ 891540 w 1264920"/>
                <a:gd name="connsiteY78" fmla="*/ 1295400 h 1569720"/>
                <a:gd name="connsiteX79" fmla="*/ 853440 w 1264920"/>
                <a:gd name="connsiteY79" fmla="*/ 1348740 h 1569720"/>
                <a:gd name="connsiteX80" fmla="*/ 838200 w 1264920"/>
                <a:gd name="connsiteY80" fmla="*/ 1371600 h 1569720"/>
                <a:gd name="connsiteX81" fmla="*/ 822960 w 1264920"/>
                <a:gd name="connsiteY81" fmla="*/ 1402080 h 1569720"/>
                <a:gd name="connsiteX82" fmla="*/ 800100 w 1264920"/>
                <a:gd name="connsiteY82" fmla="*/ 1417320 h 1569720"/>
                <a:gd name="connsiteX83" fmla="*/ 777240 w 1264920"/>
                <a:gd name="connsiteY83" fmla="*/ 1470660 h 1569720"/>
                <a:gd name="connsiteX84" fmla="*/ 754380 w 1264920"/>
                <a:gd name="connsiteY84" fmla="*/ 1546860 h 1569720"/>
                <a:gd name="connsiteX85" fmla="*/ 762000 w 1264920"/>
                <a:gd name="connsiteY85" fmla="*/ 1569720 h 156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264920" h="1569720">
                  <a:moveTo>
                    <a:pt x="762000" y="1569720"/>
                  </a:moveTo>
                  <a:cubicBezTo>
                    <a:pt x="758813" y="1564409"/>
                    <a:pt x="732277" y="1518812"/>
                    <a:pt x="723900" y="1508760"/>
                  </a:cubicBezTo>
                  <a:cubicBezTo>
                    <a:pt x="717001" y="1500481"/>
                    <a:pt x="707939" y="1494179"/>
                    <a:pt x="701040" y="1485900"/>
                  </a:cubicBezTo>
                  <a:cubicBezTo>
                    <a:pt x="665044" y="1442705"/>
                    <a:pt x="707825" y="1484731"/>
                    <a:pt x="670560" y="1432560"/>
                  </a:cubicBezTo>
                  <a:cubicBezTo>
                    <a:pt x="664296" y="1423791"/>
                    <a:pt x="656666" y="1415678"/>
                    <a:pt x="647700" y="1409700"/>
                  </a:cubicBezTo>
                  <a:cubicBezTo>
                    <a:pt x="641017" y="1405245"/>
                    <a:pt x="632460" y="1404620"/>
                    <a:pt x="624840" y="1402080"/>
                  </a:cubicBezTo>
                  <a:cubicBezTo>
                    <a:pt x="613595" y="1385212"/>
                    <a:pt x="604341" y="1368094"/>
                    <a:pt x="586740" y="1356360"/>
                  </a:cubicBezTo>
                  <a:cubicBezTo>
                    <a:pt x="580057" y="1351905"/>
                    <a:pt x="571500" y="1351280"/>
                    <a:pt x="563880" y="1348740"/>
                  </a:cubicBezTo>
                  <a:cubicBezTo>
                    <a:pt x="513147" y="1298007"/>
                    <a:pt x="567785" y="1345829"/>
                    <a:pt x="518160" y="1318260"/>
                  </a:cubicBezTo>
                  <a:cubicBezTo>
                    <a:pt x="502149" y="1309365"/>
                    <a:pt x="487680" y="1297940"/>
                    <a:pt x="472440" y="1287780"/>
                  </a:cubicBezTo>
                  <a:cubicBezTo>
                    <a:pt x="464820" y="1282700"/>
                    <a:pt x="458268" y="1275436"/>
                    <a:pt x="449580" y="1272540"/>
                  </a:cubicBezTo>
                  <a:cubicBezTo>
                    <a:pt x="418032" y="1262024"/>
                    <a:pt x="433403" y="1269375"/>
                    <a:pt x="403860" y="1249680"/>
                  </a:cubicBezTo>
                  <a:cubicBezTo>
                    <a:pt x="374941" y="1206302"/>
                    <a:pt x="405397" y="1241850"/>
                    <a:pt x="365760" y="1219200"/>
                  </a:cubicBezTo>
                  <a:cubicBezTo>
                    <a:pt x="354733" y="1212899"/>
                    <a:pt x="345614" y="1203722"/>
                    <a:pt x="335280" y="1196340"/>
                  </a:cubicBezTo>
                  <a:cubicBezTo>
                    <a:pt x="310149" y="1178389"/>
                    <a:pt x="311705" y="1180743"/>
                    <a:pt x="281940" y="1165860"/>
                  </a:cubicBezTo>
                  <a:cubicBezTo>
                    <a:pt x="275742" y="1147267"/>
                    <a:pt x="273852" y="1134912"/>
                    <a:pt x="259080" y="1120140"/>
                  </a:cubicBezTo>
                  <a:cubicBezTo>
                    <a:pt x="252604" y="1113664"/>
                    <a:pt x="243840" y="1109980"/>
                    <a:pt x="236220" y="1104900"/>
                  </a:cubicBezTo>
                  <a:cubicBezTo>
                    <a:pt x="222808" y="1064664"/>
                    <a:pt x="233055" y="1088723"/>
                    <a:pt x="198120" y="1036320"/>
                  </a:cubicBezTo>
                  <a:cubicBezTo>
                    <a:pt x="193040" y="1028700"/>
                    <a:pt x="189356" y="1019936"/>
                    <a:pt x="182880" y="1013460"/>
                  </a:cubicBezTo>
                  <a:cubicBezTo>
                    <a:pt x="175260" y="1005840"/>
                    <a:pt x="166284" y="999369"/>
                    <a:pt x="160020" y="990600"/>
                  </a:cubicBezTo>
                  <a:cubicBezTo>
                    <a:pt x="133593" y="953602"/>
                    <a:pt x="153743" y="970425"/>
                    <a:pt x="137160" y="937260"/>
                  </a:cubicBezTo>
                  <a:cubicBezTo>
                    <a:pt x="133064" y="929069"/>
                    <a:pt x="126016" y="922591"/>
                    <a:pt x="121920" y="914400"/>
                  </a:cubicBezTo>
                  <a:cubicBezTo>
                    <a:pt x="118328" y="907216"/>
                    <a:pt x="117464" y="898923"/>
                    <a:pt x="114300" y="891540"/>
                  </a:cubicBezTo>
                  <a:cubicBezTo>
                    <a:pt x="109825" y="881099"/>
                    <a:pt x="103048" y="871696"/>
                    <a:pt x="99060" y="861060"/>
                  </a:cubicBezTo>
                  <a:cubicBezTo>
                    <a:pt x="95383" y="851254"/>
                    <a:pt x="95565" y="840206"/>
                    <a:pt x="91440" y="830580"/>
                  </a:cubicBezTo>
                  <a:cubicBezTo>
                    <a:pt x="87832" y="822162"/>
                    <a:pt x="80296" y="815911"/>
                    <a:pt x="76200" y="807720"/>
                  </a:cubicBezTo>
                  <a:cubicBezTo>
                    <a:pt x="72608" y="800536"/>
                    <a:pt x="71744" y="792243"/>
                    <a:pt x="68580" y="784860"/>
                  </a:cubicBezTo>
                  <a:cubicBezTo>
                    <a:pt x="64105" y="774419"/>
                    <a:pt x="57815" y="764821"/>
                    <a:pt x="53340" y="754380"/>
                  </a:cubicBezTo>
                  <a:cubicBezTo>
                    <a:pt x="50176" y="746997"/>
                    <a:pt x="48540" y="739041"/>
                    <a:pt x="45720" y="731520"/>
                  </a:cubicBezTo>
                  <a:cubicBezTo>
                    <a:pt x="40917" y="718713"/>
                    <a:pt x="35560" y="706120"/>
                    <a:pt x="30480" y="693420"/>
                  </a:cubicBezTo>
                  <a:cubicBezTo>
                    <a:pt x="27940" y="670560"/>
                    <a:pt x="26113" y="647610"/>
                    <a:pt x="22860" y="624840"/>
                  </a:cubicBezTo>
                  <a:cubicBezTo>
                    <a:pt x="21028" y="612019"/>
                    <a:pt x="16846" y="599591"/>
                    <a:pt x="15240" y="586740"/>
                  </a:cubicBezTo>
                  <a:cubicBezTo>
                    <a:pt x="-2345" y="446059"/>
                    <a:pt x="17181" y="550726"/>
                    <a:pt x="0" y="464820"/>
                  </a:cubicBezTo>
                  <a:cubicBezTo>
                    <a:pt x="2540" y="411480"/>
                    <a:pt x="3362" y="358030"/>
                    <a:pt x="7620" y="304800"/>
                  </a:cubicBezTo>
                  <a:cubicBezTo>
                    <a:pt x="8455" y="294361"/>
                    <a:pt x="11115" y="283946"/>
                    <a:pt x="15240" y="274320"/>
                  </a:cubicBezTo>
                  <a:cubicBezTo>
                    <a:pt x="18848" y="265902"/>
                    <a:pt x="25936" y="259411"/>
                    <a:pt x="30480" y="251460"/>
                  </a:cubicBezTo>
                  <a:cubicBezTo>
                    <a:pt x="38449" y="237515"/>
                    <a:pt x="48583" y="210497"/>
                    <a:pt x="60960" y="198120"/>
                  </a:cubicBezTo>
                  <a:cubicBezTo>
                    <a:pt x="67436" y="191644"/>
                    <a:pt x="76200" y="187960"/>
                    <a:pt x="83820" y="182880"/>
                  </a:cubicBezTo>
                  <a:cubicBezTo>
                    <a:pt x="95519" y="147783"/>
                    <a:pt x="93103" y="143671"/>
                    <a:pt x="137160" y="114300"/>
                  </a:cubicBezTo>
                  <a:lnTo>
                    <a:pt x="182880" y="83820"/>
                  </a:lnTo>
                  <a:lnTo>
                    <a:pt x="205740" y="68580"/>
                  </a:lnTo>
                  <a:cubicBezTo>
                    <a:pt x="281940" y="71120"/>
                    <a:pt x="358237" y="71588"/>
                    <a:pt x="434340" y="76200"/>
                  </a:cubicBezTo>
                  <a:cubicBezTo>
                    <a:pt x="468580" y="78275"/>
                    <a:pt x="449675" y="86761"/>
                    <a:pt x="472440" y="106680"/>
                  </a:cubicBezTo>
                  <a:cubicBezTo>
                    <a:pt x="486224" y="118741"/>
                    <a:pt x="518160" y="137160"/>
                    <a:pt x="518160" y="137160"/>
                  </a:cubicBezTo>
                  <a:cubicBezTo>
                    <a:pt x="523240" y="144780"/>
                    <a:pt x="526924" y="153544"/>
                    <a:pt x="533400" y="160020"/>
                  </a:cubicBezTo>
                  <a:cubicBezTo>
                    <a:pt x="555238" y="181858"/>
                    <a:pt x="554330" y="170485"/>
                    <a:pt x="579120" y="182880"/>
                  </a:cubicBezTo>
                  <a:cubicBezTo>
                    <a:pt x="607499" y="197069"/>
                    <a:pt x="599561" y="199914"/>
                    <a:pt x="624840" y="220980"/>
                  </a:cubicBezTo>
                  <a:cubicBezTo>
                    <a:pt x="631875" y="226843"/>
                    <a:pt x="640080" y="231140"/>
                    <a:pt x="647700" y="236220"/>
                  </a:cubicBezTo>
                  <a:cubicBezTo>
                    <a:pt x="655320" y="228600"/>
                    <a:pt x="664582" y="222326"/>
                    <a:pt x="670560" y="213360"/>
                  </a:cubicBezTo>
                  <a:cubicBezTo>
                    <a:pt x="674769" y="207047"/>
                    <a:pt x="684998" y="163764"/>
                    <a:pt x="685800" y="160020"/>
                  </a:cubicBezTo>
                  <a:cubicBezTo>
                    <a:pt x="691227" y="134692"/>
                    <a:pt x="682724" y="102136"/>
                    <a:pt x="701040" y="83820"/>
                  </a:cubicBezTo>
                  <a:cubicBezTo>
                    <a:pt x="708660" y="76200"/>
                    <a:pt x="716804" y="69070"/>
                    <a:pt x="723900" y="60960"/>
                  </a:cubicBezTo>
                  <a:cubicBezTo>
                    <a:pt x="743988" y="38002"/>
                    <a:pt x="749921" y="19328"/>
                    <a:pt x="777240" y="7620"/>
                  </a:cubicBezTo>
                  <a:cubicBezTo>
                    <a:pt x="786866" y="3495"/>
                    <a:pt x="797560" y="2540"/>
                    <a:pt x="807720" y="0"/>
                  </a:cubicBezTo>
                  <a:cubicBezTo>
                    <a:pt x="924560" y="2540"/>
                    <a:pt x="1041760" y="-1889"/>
                    <a:pt x="1158240" y="7620"/>
                  </a:cubicBezTo>
                  <a:cubicBezTo>
                    <a:pt x="1180829" y="9464"/>
                    <a:pt x="1182127" y="40154"/>
                    <a:pt x="1188720" y="53340"/>
                  </a:cubicBezTo>
                  <a:cubicBezTo>
                    <a:pt x="1192816" y="61531"/>
                    <a:pt x="1199416" y="68249"/>
                    <a:pt x="1203960" y="76200"/>
                  </a:cubicBezTo>
                  <a:cubicBezTo>
                    <a:pt x="1231453" y="124313"/>
                    <a:pt x="1211124" y="97691"/>
                    <a:pt x="1234440" y="167640"/>
                  </a:cubicBezTo>
                  <a:cubicBezTo>
                    <a:pt x="1241703" y="189428"/>
                    <a:pt x="1244896" y="197060"/>
                    <a:pt x="1249680" y="220980"/>
                  </a:cubicBezTo>
                  <a:cubicBezTo>
                    <a:pt x="1257004" y="257602"/>
                    <a:pt x="1260238" y="290201"/>
                    <a:pt x="1264920" y="327660"/>
                  </a:cubicBezTo>
                  <a:cubicBezTo>
                    <a:pt x="1262380" y="434340"/>
                    <a:pt x="1262038" y="541095"/>
                    <a:pt x="1257300" y="647700"/>
                  </a:cubicBezTo>
                  <a:cubicBezTo>
                    <a:pt x="1256943" y="655724"/>
                    <a:pt x="1253004" y="663248"/>
                    <a:pt x="1249680" y="670560"/>
                  </a:cubicBezTo>
                  <a:cubicBezTo>
                    <a:pt x="1240279" y="691242"/>
                    <a:pt x="1231802" y="712617"/>
                    <a:pt x="1219200" y="731520"/>
                  </a:cubicBezTo>
                  <a:cubicBezTo>
                    <a:pt x="1214120" y="739140"/>
                    <a:pt x="1207679" y="746011"/>
                    <a:pt x="1203960" y="754380"/>
                  </a:cubicBezTo>
                  <a:cubicBezTo>
                    <a:pt x="1197436" y="769060"/>
                    <a:pt x="1197631" y="786734"/>
                    <a:pt x="1188720" y="800100"/>
                  </a:cubicBezTo>
                  <a:cubicBezTo>
                    <a:pt x="1178560" y="815340"/>
                    <a:pt x="1169230" y="831167"/>
                    <a:pt x="1158240" y="845820"/>
                  </a:cubicBezTo>
                  <a:cubicBezTo>
                    <a:pt x="1150620" y="855980"/>
                    <a:pt x="1142111" y="865530"/>
                    <a:pt x="1135380" y="876300"/>
                  </a:cubicBezTo>
                  <a:cubicBezTo>
                    <a:pt x="1129360" y="885933"/>
                    <a:pt x="1125984" y="897040"/>
                    <a:pt x="1120140" y="906780"/>
                  </a:cubicBezTo>
                  <a:cubicBezTo>
                    <a:pt x="1110716" y="922486"/>
                    <a:pt x="1099820" y="937260"/>
                    <a:pt x="1089660" y="952500"/>
                  </a:cubicBezTo>
                  <a:cubicBezTo>
                    <a:pt x="1084580" y="960120"/>
                    <a:pt x="1078516" y="967169"/>
                    <a:pt x="1074420" y="975360"/>
                  </a:cubicBezTo>
                  <a:cubicBezTo>
                    <a:pt x="1053500" y="1017199"/>
                    <a:pt x="1065996" y="996753"/>
                    <a:pt x="1036320" y="1036320"/>
                  </a:cubicBezTo>
                  <a:cubicBezTo>
                    <a:pt x="1017167" y="1093779"/>
                    <a:pt x="1043003" y="1022954"/>
                    <a:pt x="1013460" y="1082040"/>
                  </a:cubicBezTo>
                  <a:cubicBezTo>
                    <a:pt x="991404" y="1126151"/>
                    <a:pt x="1026315" y="1084425"/>
                    <a:pt x="982980" y="1127760"/>
                  </a:cubicBezTo>
                  <a:cubicBezTo>
                    <a:pt x="980440" y="1135380"/>
                    <a:pt x="979345" y="1143646"/>
                    <a:pt x="975360" y="1150620"/>
                  </a:cubicBezTo>
                  <a:cubicBezTo>
                    <a:pt x="969059" y="1161647"/>
                    <a:pt x="959545" y="1170533"/>
                    <a:pt x="952500" y="1181100"/>
                  </a:cubicBezTo>
                  <a:cubicBezTo>
                    <a:pt x="944285" y="1193423"/>
                    <a:pt x="936833" y="1206253"/>
                    <a:pt x="929640" y="1219200"/>
                  </a:cubicBezTo>
                  <a:cubicBezTo>
                    <a:pt x="924123" y="1229130"/>
                    <a:pt x="920036" y="1239817"/>
                    <a:pt x="914400" y="1249680"/>
                  </a:cubicBezTo>
                  <a:cubicBezTo>
                    <a:pt x="909856" y="1257631"/>
                    <a:pt x="903256" y="1264349"/>
                    <a:pt x="899160" y="1272540"/>
                  </a:cubicBezTo>
                  <a:cubicBezTo>
                    <a:pt x="895568" y="1279724"/>
                    <a:pt x="895132" y="1288216"/>
                    <a:pt x="891540" y="1295400"/>
                  </a:cubicBezTo>
                  <a:cubicBezTo>
                    <a:pt x="885554" y="1307372"/>
                    <a:pt x="859193" y="1340686"/>
                    <a:pt x="853440" y="1348740"/>
                  </a:cubicBezTo>
                  <a:cubicBezTo>
                    <a:pt x="848117" y="1356192"/>
                    <a:pt x="842744" y="1363649"/>
                    <a:pt x="838200" y="1371600"/>
                  </a:cubicBezTo>
                  <a:cubicBezTo>
                    <a:pt x="832564" y="1381463"/>
                    <a:pt x="830232" y="1393354"/>
                    <a:pt x="822960" y="1402080"/>
                  </a:cubicBezTo>
                  <a:cubicBezTo>
                    <a:pt x="817097" y="1409115"/>
                    <a:pt x="807720" y="1412240"/>
                    <a:pt x="800100" y="1417320"/>
                  </a:cubicBezTo>
                  <a:cubicBezTo>
                    <a:pt x="778223" y="1504826"/>
                    <a:pt x="808814" y="1396988"/>
                    <a:pt x="777240" y="1470660"/>
                  </a:cubicBezTo>
                  <a:cubicBezTo>
                    <a:pt x="769470" y="1488790"/>
                    <a:pt x="767185" y="1534055"/>
                    <a:pt x="754380" y="1546860"/>
                  </a:cubicBezTo>
                  <a:lnTo>
                    <a:pt x="762000" y="156972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6" name="Forma libre 15"/>
            <p:cNvSpPr/>
            <p:nvPr/>
          </p:nvSpPr>
          <p:spPr>
            <a:xfrm rot="8037307">
              <a:off x="3013015" y="2030269"/>
              <a:ext cx="1544055" cy="1555610"/>
            </a:xfrm>
            <a:custGeom>
              <a:avLst/>
              <a:gdLst>
                <a:gd name="connsiteX0" fmla="*/ 762000 w 1264920"/>
                <a:gd name="connsiteY0" fmla="*/ 1569720 h 1569720"/>
                <a:gd name="connsiteX1" fmla="*/ 723900 w 1264920"/>
                <a:gd name="connsiteY1" fmla="*/ 1508760 h 1569720"/>
                <a:gd name="connsiteX2" fmla="*/ 701040 w 1264920"/>
                <a:gd name="connsiteY2" fmla="*/ 1485900 h 1569720"/>
                <a:gd name="connsiteX3" fmla="*/ 670560 w 1264920"/>
                <a:gd name="connsiteY3" fmla="*/ 1432560 h 1569720"/>
                <a:gd name="connsiteX4" fmla="*/ 647700 w 1264920"/>
                <a:gd name="connsiteY4" fmla="*/ 1409700 h 1569720"/>
                <a:gd name="connsiteX5" fmla="*/ 624840 w 1264920"/>
                <a:gd name="connsiteY5" fmla="*/ 1402080 h 1569720"/>
                <a:gd name="connsiteX6" fmla="*/ 586740 w 1264920"/>
                <a:gd name="connsiteY6" fmla="*/ 1356360 h 1569720"/>
                <a:gd name="connsiteX7" fmla="*/ 563880 w 1264920"/>
                <a:gd name="connsiteY7" fmla="*/ 1348740 h 1569720"/>
                <a:gd name="connsiteX8" fmla="*/ 518160 w 1264920"/>
                <a:gd name="connsiteY8" fmla="*/ 1318260 h 1569720"/>
                <a:gd name="connsiteX9" fmla="*/ 472440 w 1264920"/>
                <a:gd name="connsiteY9" fmla="*/ 1287780 h 1569720"/>
                <a:gd name="connsiteX10" fmla="*/ 449580 w 1264920"/>
                <a:gd name="connsiteY10" fmla="*/ 1272540 h 1569720"/>
                <a:gd name="connsiteX11" fmla="*/ 403860 w 1264920"/>
                <a:gd name="connsiteY11" fmla="*/ 1249680 h 1569720"/>
                <a:gd name="connsiteX12" fmla="*/ 365760 w 1264920"/>
                <a:gd name="connsiteY12" fmla="*/ 1219200 h 1569720"/>
                <a:gd name="connsiteX13" fmla="*/ 335280 w 1264920"/>
                <a:gd name="connsiteY13" fmla="*/ 1196340 h 1569720"/>
                <a:gd name="connsiteX14" fmla="*/ 281940 w 1264920"/>
                <a:gd name="connsiteY14" fmla="*/ 1165860 h 1569720"/>
                <a:gd name="connsiteX15" fmla="*/ 259080 w 1264920"/>
                <a:gd name="connsiteY15" fmla="*/ 1120140 h 1569720"/>
                <a:gd name="connsiteX16" fmla="*/ 236220 w 1264920"/>
                <a:gd name="connsiteY16" fmla="*/ 1104900 h 1569720"/>
                <a:gd name="connsiteX17" fmla="*/ 198120 w 1264920"/>
                <a:gd name="connsiteY17" fmla="*/ 1036320 h 1569720"/>
                <a:gd name="connsiteX18" fmla="*/ 182880 w 1264920"/>
                <a:gd name="connsiteY18" fmla="*/ 1013460 h 1569720"/>
                <a:gd name="connsiteX19" fmla="*/ 160020 w 1264920"/>
                <a:gd name="connsiteY19" fmla="*/ 990600 h 1569720"/>
                <a:gd name="connsiteX20" fmla="*/ 137160 w 1264920"/>
                <a:gd name="connsiteY20" fmla="*/ 937260 h 1569720"/>
                <a:gd name="connsiteX21" fmla="*/ 121920 w 1264920"/>
                <a:gd name="connsiteY21" fmla="*/ 914400 h 1569720"/>
                <a:gd name="connsiteX22" fmla="*/ 114300 w 1264920"/>
                <a:gd name="connsiteY22" fmla="*/ 891540 h 1569720"/>
                <a:gd name="connsiteX23" fmla="*/ 99060 w 1264920"/>
                <a:gd name="connsiteY23" fmla="*/ 861060 h 1569720"/>
                <a:gd name="connsiteX24" fmla="*/ 91440 w 1264920"/>
                <a:gd name="connsiteY24" fmla="*/ 830580 h 1569720"/>
                <a:gd name="connsiteX25" fmla="*/ 76200 w 1264920"/>
                <a:gd name="connsiteY25" fmla="*/ 807720 h 1569720"/>
                <a:gd name="connsiteX26" fmla="*/ 68580 w 1264920"/>
                <a:gd name="connsiteY26" fmla="*/ 784860 h 1569720"/>
                <a:gd name="connsiteX27" fmla="*/ 53340 w 1264920"/>
                <a:gd name="connsiteY27" fmla="*/ 754380 h 1569720"/>
                <a:gd name="connsiteX28" fmla="*/ 45720 w 1264920"/>
                <a:gd name="connsiteY28" fmla="*/ 731520 h 1569720"/>
                <a:gd name="connsiteX29" fmla="*/ 30480 w 1264920"/>
                <a:gd name="connsiteY29" fmla="*/ 693420 h 1569720"/>
                <a:gd name="connsiteX30" fmla="*/ 22860 w 1264920"/>
                <a:gd name="connsiteY30" fmla="*/ 624840 h 1569720"/>
                <a:gd name="connsiteX31" fmla="*/ 15240 w 1264920"/>
                <a:gd name="connsiteY31" fmla="*/ 586740 h 1569720"/>
                <a:gd name="connsiteX32" fmla="*/ 0 w 1264920"/>
                <a:gd name="connsiteY32" fmla="*/ 464820 h 1569720"/>
                <a:gd name="connsiteX33" fmla="*/ 7620 w 1264920"/>
                <a:gd name="connsiteY33" fmla="*/ 304800 h 1569720"/>
                <a:gd name="connsiteX34" fmla="*/ 15240 w 1264920"/>
                <a:gd name="connsiteY34" fmla="*/ 274320 h 1569720"/>
                <a:gd name="connsiteX35" fmla="*/ 30480 w 1264920"/>
                <a:gd name="connsiteY35" fmla="*/ 251460 h 1569720"/>
                <a:gd name="connsiteX36" fmla="*/ 60960 w 1264920"/>
                <a:gd name="connsiteY36" fmla="*/ 198120 h 1569720"/>
                <a:gd name="connsiteX37" fmla="*/ 83820 w 1264920"/>
                <a:gd name="connsiteY37" fmla="*/ 182880 h 1569720"/>
                <a:gd name="connsiteX38" fmla="*/ 137160 w 1264920"/>
                <a:gd name="connsiteY38" fmla="*/ 114300 h 1569720"/>
                <a:gd name="connsiteX39" fmla="*/ 182880 w 1264920"/>
                <a:gd name="connsiteY39" fmla="*/ 83820 h 1569720"/>
                <a:gd name="connsiteX40" fmla="*/ 205740 w 1264920"/>
                <a:gd name="connsiteY40" fmla="*/ 68580 h 1569720"/>
                <a:gd name="connsiteX41" fmla="*/ 434340 w 1264920"/>
                <a:gd name="connsiteY41" fmla="*/ 76200 h 1569720"/>
                <a:gd name="connsiteX42" fmla="*/ 472440 w 1264920"/>
                <a:gd name="connsiteY42" fmla="*/ 106680 h 1569720"/>
                <a:gd name="connsiteX43" fmla="*/ 518160 w 1264920"/>
                <a:gd name="connsiteY43" fmla="*/ 137160 h 1569720"/>
                <a:gd name="connsiteX44" fmla="*/ 533400 w 1264920"/>
                <a:gd name="connsiteY44" fmla="*/ 160020 h 1569720"/>
                <a:gd name="connsiteX45" fmla="*/ 579120 w 1264920"/>
                <a:gd name="connsiteY45" fmla="*/ 182880 h 1569720"/>
                <a:gd name="connsiteX46" fmla="*/ 624840 w 1264920"/>
                <a:gd name="connsiteY46" fmla="*/ 220980 h 1569720"/>
                <a:gd name="connsiteX47" fmla="*/ 647700 w 1264920"/>
                <a:gd name="connsiteY47" fmla="*/ 236220 h 1569720"/>
                <a:gd name="connsiteX48" fmla="*/ 670560 w 1264920"/>
                <a:gd name="connsiteY48" fmla="*/ 213360 h 1569720"/>
                <a:gd name="connsiteX49" fmla="*/ 685800 w 1264920"/>
                <a:gd name="connsiteY49" fmla="*/ 160020 h 1569720"/>
                <a:gd name="connsiteX50" fmla="*/ 701040 w 1264920"/>
                <a:gd name="connsiteY50" fmla="*/ 83820 h 1569720"/>
                <a:gd name="connsiteX51" fmla="*/ 723900 w 1264920"/>
                <a:gd name="connsiteY51" fmla="*/ 60960 h 1569720"/>
                <a:gd name="connsiteX52" fmla="*/ 777240 w 1264920"/>
                <a:gd name="connsiteY52" fmla="*/ 7620 h 1569720"/>
                <a:gd name="connsiteX53" fmla="*/ 807720 w 1264920"/>
                <a:gd name="connsiteY53" fmla="*/ 0 h 1569720"/>
                <a:gd name="connsiteX54" fmla="*/ 1158240 w 1264920"/>
                <a:gd name="connsiteY54" fmla="*/ 7620 h 1569720"/>
                <a:gd name="connsiteX55" fmla="*/ 1188720 w 1264920"/>
                <a:gd name="connsiteY55" fmla="*/ 53340 h 1569720"/>
                <a:gd name="connsiteX56" fmla="*/ 1203960 w 1264920"/>
                <a:gd name="connsiteY56" fmla="*/ 76200 h 1569720"/>
                <a:gd name="connsiteX57" fmla="*/ 1234440 w 1264920"/>
                <a:gd name="connsiteY57" fmla="*/ 167640 h 1569720"/>
                <a:gd name="connsiteX58" fmla="*/ 1249680 w 1264920"/>
                <a:gd name="connsiteY58" fmla="*/ 220980 h 1569720"/>
                <a:gd name="connsiteX59" fmla="*/ 1264920 w 1264920"/>
                <a:gd name="connsiteY59" fmla="*/ 327660 h 1569720"/>
                <a:gd name="connsiteX60" fmla="*/ 1257300 w 1264920"/>
                <a:gd name="connsiteY60" fmla="*/ 647700 h 1569720"/>
                <a:gd name="connsiteX61" fmla="*/ 1249680 w 1264920"/>
                <a:gd name="connsiteY61" fmla="*/ 670560 h 1569720"/>
                <a:gd name="connsiteX62" fmla="*/ 1219200 w 1264920"/>
                <a:gd name="connsiteY62" fmla="*/ 731520 h 1569720"/>
                <a:gd name="connsiteX63" fmla="*/ 1203960 w 1264920"/>
                <a:gd name="connsiteY63" fmla="*/ 754380 h 1569720"/>
                <a:gd name="connsiteX64" fmla="*/ 1188720 w 1264920"/>
                <a:gd name="connsiteY64" fmla="*/ 800100 h 1569720"/>
                <a:gd name="connsiteX65" fmla="*/ 1158240 w 1264920"/>
                <a:gd name="connsiteY65" fmla="*/ 845820 h 1569720"/>
                <a:gd name="connsiteX66" fmla="*/ 1135380 w 1264920"/>
                <a:gd name="connsiteY66" fmla="*/ 876300 h 1569720"/>
                <a:gd name="connsiteX67" fmla="*/ 1120140 w 1264920"/>
                <a:gd name="connsiteY67" fmla="*/ 906780 h 1569720"/>
                <a:gd name="connsiteX68" fmla="*/ 1089660 w 1264920"/>
                <a:gd name="connsiteY68" fmla="*/ 952500 h 1569720"/>
                <a:gd name="connsiteX69" fmla="*/ 1074420 w 1264920"/>
                <a:gd name="connsiteY69" fmla="*/ 975360 h 1569720"/>
                <a:gd name="connsiteX70" fmla="*/ 1036320 w 1264920"/>
                <a:gd name="connsiteY70" fmla="*/ 1036320 h 1569720"/>
                <a:gd name="connsiteX71" fmla="*/ 1013460 w 1264920"/>
                <a:gd name="connsiteY71" fmla="*/ 1082040 h 1569720"/>
                <a:gd name="connsiteX72" fmla="*/ 982980 w 1264920"/>
                <a:gd name="connsiteY72" fmla="*/ 1127760 h 1569720"/>
                <a:gd name="connsiteX73" fmla="*/ 975360 w 1264920"/>
                <a:gd name="connsiteY73" fmla="*/ 1150620 h 1569720"/>
                <a:gd name="connsiteX74" fmla="*/ 952500 w 1264920"/>
                <a:gd name="connsiteY74" fmla="*/ 1181100 h 1569720"/>
                <a:gd name="connsiteX75" fmla="*/ 929640 w 1264920"/>
                <a:gd name="connsiteY75" fmla="*/ 1219200 h 1569720"/>
                <a:gd name="connsiteX76" fmla="*/ 914400 w 1264920"/>
                <a:gd name="connsiteY76" fmla="*/ 1249680 h 1569720"/>
                <a:gd name="connsiteX77" fmla="*/ 899160 w 1264920"/>
                <a:gd name="connsiteY77" fmla="*/ 1272540 h 1569720"/>
                <a:gd name="connsiteX78" fmla="*/ 891540 w 1264920"/>
                <a:gd name="connsiteY78" fmla="*/ 1295400 h 1569720"/>
                <a:gd name="connsiteX79" fmla="*/ 853440 w 1264920"/>
                <a:gd name="connsiteY79" fmla="*/ 1348740 h 1569720"/>
                <a:gd name="connsiteX80" fmla="*/ 838200 w 1264920"/>
                <a:gd name="connsiteY80" fmla="*/ 1371600 h 1569720"/>
                <a:gd name="connsiteX81" fmla="*/ 822960 w 1264920"/>
                <a:gd name="connsiteY81" fmla="*/ 1402080 h 1569720"/>
                <a:gd name="connsiteX82" fmla="*/ 800100 w 1264920"/>
                <a:gd name="connsiteY82" fmla="*/ 1417320 h 1569720"/>
                <a:gd name="connsiteX83" fmla="*/ 777240 w 1264920"/>
                <a:gd name="connsiteY83" fmla="*/ 1470660 h 1569720"/>
                <a:gd name="connsiteX84" fmla="*/ 754380 w 1264920"/>
                <a:gd name="connsiteY84" fmla="*/ 1546860 h 1569720"/>
                <a:gd name="connsiteX85" fmla="*/ 762000 w 1264920"/>
                <a:gd name="connsiteY85" fmla="*/ 1569720 h 156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264920" h="1569720">
                  <a:moveTo>
                    <a:pt x="762000" y="1569720"/>
                  </a:moveTo>
                  <a:cubicBezTo>
                    <a:pt x="758813" y="1564409"/>
                    <a:pt x="732277" y="1518812"/>
                    <a:pt x="723900" y="1508760"/>
                  </a:cubicBezTo>
                  <a:cubicBezTo>
                    <a:pt x="717001" y="1500481"/>
                    <a:pt x="707939" y="1494179"/>
                    <a:pt x="701040" y="1485900"/>
                  </a:cubicBezTo>
                  <a:cubicBezTo>
                    <a:pt x="665044" y="1442705"/>
                    <a:pt x="707825" y="1484731"/>
                    <a:pt x="670560" y="1432560"/>
                  </a:cubicBezTo>
                  <a:cubicBezTo>
                    <a:pt x="664296" y="1423791"/>
                    <a:pt x="656666" y="1415678"/>
                    <a:pt x="647700" y="1409700"/>
                  </a:cubicBezTo>
                  <a:cubicBezTo>
                    <a:pt x="641017" y="1405245"/>
                    <a:pt x="632460" y="1404620"/>
                    <a:pt x="624840" y="1402080"/>
                  </a:cubicBezTo>
                  <a:cubicBezTo>
                    <a:pt x="613595" y="1385212"/>
                    <a:pt x="604341" y="1368094"/>
                    <a:pt x="586740" y="1356360"/>
                  </a:cubicBezTo>
                  <a:cubicBezTo>
                    <a:pt x="580057" y="1351905"/>
                    <a:pt x="571500" y="1351280"/>
                    <a:pt x="563880" y="1348740"/>
                  </a:cubicBezTo>
                  <a:cubicBezTo>
                    <a:pt x="513147" y="1298007"/>
                    <a:pt x="567785" y="1345829"/>
                    <a:pt x="518160" y="1318260"/>
                  </a:cubicBezTo>
                  <a:cubicBezTo>
                    <a:pt x="502149" y="1309365"/>
                    <a:pt x="487680" y="1297940"/>
                    <a:pt x="472440" y="1287780"/>
                  </a:cubicBezTo>
                  <a:cubicBezTo>
                    <a:pt x="464820" y="1282700"/>
                    <a:pt x="458268" y="1275436"/>
                    <a:pt x="449580" y="1272540"/>
                  </a:cubicBezTo>
                  <a:cubicBezTo>
                    <a:pt x="418032" y="1262024"/>
                    <a:pt x="433403" y="1269375"/>
                    <a:pt x="403860" y="1249680"/>
                  </a:cubicBezTo>
                  <a:cubicBezTo>
                    <a:pt x="374941" y="1206302"/>
                    <a:pt x="405397" y="1241850"/>
                    <a:pt x="365760" y="1219200"/>
                  </a:cubicBezTo>
                  <a:cubicBezTo>
                    <a:pt x="354733" y="1212899"/>
                    <a:pt x="345614" y="1203722"/>
                    <a:pt x="335280" y="1196340"/>
                  </a:cubicBezTo>
                  <a:cubicBezTo>
                    <a:pt x="310149" y="1178389"/>
                    <a:pt x="311705" y="1180743"/>
                    <a:pt x="281940" y="1165860"/>
                  </a:cubicBezTo>
                  <a:cubicBezTo>
                    <a:pt x="275742" y="1147267"/>
                    <a:pt x="273852" y="1134912"/>
                    <a:pt x="259080" y="1120140"/>
                  </a:cubicBezTo>
                  <a:cubicBezTo>
                    <a:pt x="252604" y="1113664"/>
                    <a:pt x="243840" y="1109980"/>
                    <a:pt x="236220" y="1104900"/>
                  </a:cubicBezTo>
                  <a:cubicBezTo>
                    <a:pt x="222808" y="1064664"/>
                    <a:pt x="233055" y="1088723"/>
                    <a:pt x="198120" y="1036320"/>
                  </a:cubicBezTo>
                  <a:cubicBezTo>
                    <a:pt x="193040" y="1028700"/>
                    <a:pt x="189356" y="1019936"/>
                    <a:pt x="182880" y="1013460"/>
                  </a:cubicBezTo>
                  <a:cubicBezTo>
                    <a:pt x="175260" y="1005840"/>
                    <a:pt x="166284" y="999369"/>
                    <a:pt x="160020" y="990600"/>
                  </a:cubicBezTo>
                  <a:cubicBezTo>
                    <a:pt x="133593" y="953602"/>
                    <a:pt x="153743" y="970425"/>
                    <a:pt x="137160" y="937260"/>
                  </a:cubicBezTo>
                  <a:cubicBezTo>
                    <a:pt x="133064" y="929069"/>
                    <a:pt x="126016" y="922591"/>
                    <a:pt x="121920" y="914400"/>
                  </a:cubicBezTo>
                  <a:cubicBezTo>
                    <a:pt x="118328" y="907216"/>
                    <a:pt x="117464" y="898923"/>
                    <a:pt x="114300" y="891540"/>
                  </a:cubicBezTo>
                  <a:cubicBezTo>
                    <a:pt x="109825" y="881099"/>
                    <a:pt x="103048" y="871696"/>
                    <a:pt x="99060" y="861060"/>
                  </a:cubicBezTo>
                  <a:cubicBezTo>
                    <a:pt x="95383" y="851254"/>
                    <a:pt x="95565" y="840206"/>
                    <a:pt x="91440" y="830580"/>
                  </a:cubicBezTo>
                  <a:cubicBezTo>
                    <a:pt x="87832" y="822162"/>
                    <a:pt x="80296" y="815911"/>
                    <a:pt x="76200" y="807720"/>
                  </a:cubicBezTo>
                  <a:cubicBezTo>
                    <a:pt x="72608" y="800536"/>
                    <a:pt x="71744" y="792243"/>
                    <a:pt x="68580" y="784860"/>
                  </a:cubicBezTo>
                  <a:cubicBezTo>
                    <a:pt x="64105" y="774419"/>
                    <a:pt x="57815" y="764821"/>
                    <a:pt x="53340" y="754380"/>
                  </a:cubicBezTo>
                  <a:cubicBezTo>
                    <a:pt x="50176" y="746997"/>
                    <a:pt x="48540" y="739041"/>
                    <a:pt x="45720" y="731520"/>
                  </a:cubicBezTo>
                  <a:cubicBezTo>
                    <a:pt x="40917" y="718713"/>
                    <a:pt x="35560" y="706120"/>
                    <a:pt x="30480" y="693420"/>
                  </a:cubicBezTo>
                  <a:cubicBezTo>
                    <a:pt x="27940" y="670560"/>
                    <a:pt x="26113" y="647610"/>
                    <a:pt x="22860" y="624840"/>
                  </a:cubicBezTo>
                  <a:cubicBezTo>
                    <a:pt x="21028" y="612019"/>
                    <a:pt x="16846" y="599591"/>
                    <a:pt x="15240" y="586740"/>
                  </a:cubicBezTo>
                  <a:cubicBezTo>
                    <a:pt x="-2345" y="446059"/>
                    <a:pt x="17181" y="550726"/>
                    <a:pt x="0" y="464820"/>
                  </a:cubicBezTo>
                  <a:cubicBezTo>
                    <a:pt x="2540" y="411480"/>
                    <a:pt x="3362" y="358030"/>
                    <a:pt x="7620" y="304800"/>
                  </a:cubicBezTo>
                  <a:cubicBezTo>
                    <a:pt x="8455" y="294361"/>
                    <a:pt x="11115" y="283946"/>
                    <a:pt x="15240" y="274320"/>
                  </a:cubicBezTo>
                  <a:cubicBezTo>
                    <a:pt x="18848" y="265902"/>
                    <a:pt x="25936" y="259411"/>
                    <a:pt x="30480" y="251460"/>
                  </a:cubicBezTo>
                  <a:cubicBezTo>
                    <a:pt x="38449" y="237515"/>
                    <a:pt x="48583" y="210497"/>
                    <a:pt x="60960" y="198120"/>
                  </a:cubicBezTo>
                  <a:cubicBezTo>
                    <a:pt x="67436" y="191644"/>
                    <a:pt x="76200" y="187960"/>
                    <a:pt x="83820" y="182880"/>
                  </a:cubicBezTo>
                  <a:cubicBezTo>
                    <a:pt x="95519" y="147783"/>
                    <a:pt x="93103" y="143671"/>
                    <a:pt x="137160" y="114300"/>
                  </a:cubicBezTo>
                  <a:lnTo>
                    <a:pt x="182880" y="83820"/>
                  </a:lnTo>
                  <a:lnTo>
                    <a:pt x="205740" y="68580"/>
                  </a:lnTo>
                  <a:cubicBezTo>
                    <a:pt x="281940" y="71120"/>
                    <a:pt x="358237" y="71588"/>
                    <a:pt x="434340" y="76200"/>
                  </a:cubicBezTo>
                  <a:cubicBezTo>
                    <a:pt x="468580" y="78275"/>
                    <a:pt x="449675" y="86761"/>
                    <a:pt x="472440" y="106680"/>
                  </a:cubicBezTo>
                  <a:cubicBezTo>
                    <a:pt x="486224" y="118741"/>
                    <a:pt x="518160" y="137160"/>
                    <a:pt x="518160" y="137160"/>
                  </a:cubicBezTo>
                  <a:cubicBezTo>
                    <a:pt x="523240" y="144780"/>
                    <a:pt x="526924" y="153544"/>
                    <a:pt x="533400" y="160020"/>
                  </a:cubicBezTo>
                  <a:cubicBezTo>
                    <a:pt x="555238" y="181858"/>
                    <a:pt x="554330" y="170485"/>
                    <a:pt x="579120" y="182880"/>
                  </a:cubicBezTo>
                  <a:cubicBezTo>
                    <a:pt x="607499" y="197069"/>
                    <a:pt x="599561" y="199914"/>
                    <a:pt x="624840" y="220980"/>
                  </a:cubicBezTo>
                  <a:cubicBezTo>
                    <a:pt x="631875" y="226843"/>
                    <a:pt x="640080" y="231140"/>
                    <a:pt x="647700" y="236220"/>
                  </a:cubicBezTo>
                  <a:cubicBezTo>
                    <a:pt x="655320" y="228600"/>
                    <a:pt x="664582" y="222326"/>
                    <a:pt x="670560" y="213360"/>
                  </a:cubicBezTo>
                  <a:cubicBezTo>
                    <a:pt x="674769" y="207047"/>
                    <a:pt x="684998" y="163764"/>
                    <a:pt x="685800" y="160020"/>
                  </a:cubicBezTo>
                  <a:cubicBezTo>
                    <a:pt x="691227" y="134692"/>
                    <a:pt x="682724" y="102136"/>
                    <a:pt x="701040" y="83820"/>
                  </a:cubicBezTo>
                  <a:cubicBezTo>
                    <a:pt x="708660" y="76200"/>
                    <a:pt x="716804" y="69070"/>
                    <a:pt x="723900" y="60960"/>
                  </a:cubicBezTo>
                  <a:cubicBezTo>
                    <a:pt x="743988" y="38002"/>
                    <a:pt x="749921" y="19328"/>
                    <a:pt x="777240" y="7620"/>
                  </a:cubicBezTo>
                  <a:cubicBezTo>
                    <a:pt x="786866" y="3495"/>
                    <a:pt x="797560" y="2540"/>
                    <a:pt x="807720" y="0"/>
                  </a:cubicBezTo>
                  <a:cubicBezTo>
                    <a:pt x="924560" y="2540"/>
                    <a:pt x="1041760" y="-1889"/>
                    <a:pt x="1158240" y="7620"/>
                  </a:cubicBezTo>
                  <a:cubicBezTo>
                    <a:pt x="1180829" y="9464"/>
                    <a:pt x="1182127" y="40154"/>
                    <a:pt x="1188720" y="53340"/>
                  </a:cubicBezTo>
                  <a:cubicBezTo>
                    <a:pt x="1192816" y="61531"/>
                    <a:pt x="1199416" y="68249"/>
                    <a:pt x="1203960" y="76200"/>
                  </a:cubicBezTo>
                  <a:cubicBezTo>
                    <a:pt x="1231453" y="124313"/>
                    <a:pt x="1211124" y="97691"/>
                    <a:pt x="1234440" y="167640"/>
                  </a:cubicBezTo>
                  <a:cubicBezTo>
                    <a:pt x="1241703" y="189428"/>
                    <a:pt x="1244896" y="197060"/>
                    <a:pt x="1249680" y="220980"/>
                  </a:cubicBezTo>
                  <a:cubicBezTo>
                    <a:pt x="1257004" y="257602"/>
                    <a:pt x="1260238" y="290201"/>
                    <a:pt x="1264920" y="327660"/>
                  </a:cubicBezTo>
                  <a:cubicBezTo>
                    <a:pt x="1262380" y="434340"/>
                    <a:pt x="1262038" y="541095"/>
                    <a:pt x="1257300" y="647700"/>
                  </a:cubicBezTo>
                  <a:cubicBezTo>
                    <a:pt x="1256943" y="655724"/>
                    <a:pt x="1253004" y="663248"/>
                    <a:pt x="1249680" y="670560"/>
                  </a:cubicBezTo>
                  <a:cubicBezTo>
                    <a:pt x="1240279" y="691242"/>
                    <a:pt x="1231802" y="712617"/>
                    <a:pt x="1219200" y="731520"/>
                  </a:cubicBezTo>
                  <a:cubicBezTo>
                    <a:pt x="1214120" y="739140"/>
                    <a:pt x="1207679" y="746011"/>
                    <a:pt x="1203960" y="754380"/>
                  </a:cubicBezTo>
                  <a:cubicBezTo>
                    <a:pt x="1197436" y="769060"/>
                    <a:pt x="1197631" y="786734"/>
                    <a:pt x="1188720" y="800100"/>
                  </a:cubicBezTo>
                  <a:cubicBezTo>
                    <a:pt x="1178560" y="815340"/>
                    <a:pt x="1169230" y="831167"/>
                    <a:pt x="1158240" y="845820"/>
                  </a:cubicBezTo>
                  <a:cubicBezTo>
                    <a:pt x="1150620" y="855980"/>
                    <a:pt x="1142111" y="865530"/>
                    <a:pt x="1135380" y="876300"/>
                  </a:cubicBezTo>
                  <a:cubicBezTo>
                    <a:pt x="1129360" y="885933"/>
                    <a:pt x="1125984" y="897040"/>
                    <a:pt x="1120140" y="906780"/>
                  </a:cubicBezTo>
                  <a:cubicBezTo>
                    <a:pt x="1110716" y="922486"/>
                    <a:pt x="1099820" y="937260"/>
                    <a:pt x="1089660" y="952500"/>
                  </a:cubicBezTo>
                  <a:cubicBezTo>
                    <a:pt x="1084580" y="960120"/>
                    <a:pt x="1078516" y="967169"/>
                    <a:pt x="1074420" y="975360"/>
                  </a:cubicBezTo>
                  <a:cubicBezTo>
                    <a:pt x="1053500" y="1017199"/>
                    <a:pt x="1065996" y="996753"/>
                    <a:pt x="1036320" y="1036320"/>
                  </a:cubicBezTo>
                  <a:cubicBezTo>
                    <a:pt x="1017167" y="1093779"/>
                    <a:pt x="1043003" y="1022954"/>
                    <a:pt x="1013460" y="1082040"/>
                  </a:cubicBezTo>
                  <a:cubicBezTo>
                    <a:pt x="991404" y="1126151"/>
                    <a:pt x="1026315" y="1084425"/>
                    <a:pt x="982980" y="1127760"/>
                  </a:cubicBezTo>
                  <a:cubicBezTo>
                    <a:pt x="980440" y="1135380"/>
                    <a:pt x="979345" y="1143646"/>
                    <a:pt x="975360" y="1150620"/>
                  </a:cubicBezTo>
                  <a:cubicBezTo>
                    <a:pt x="969059" y="1161647"/>
                    <a:pt x="959545" y="1170533"/>
                    <a:pt x="952500" y="1181100"/>
                  </a:cubicBezTo>
                  <a:cubicBezTo>
                    <a:pt x="944285" y="1193423"/>
                    <a:pt x="936833" y="1206253"/>
                    <a:pt x="929640" y="1219200"/>
                  </a:cubicBezTo>
                  <a:cubicBezTo>
                    <a:pt x="924123" y="1229130"/>
                    <a:pt x="920036" y="1239817"/>
                    <a:pt x="914400" y="1249680"/>
                  </a:cubicBezTo>
                  <a:cubicBezTo>
                    <a:pt x="909856" y="1257631"/>
                    <a:pt x="903256" y="1264349"/>
                    <a:pt x="899160" y="1272540"/>
                  </a:cubicBezTo>
                  <a:cubicBezTo>
                    <a:pt x="895568" y="1279724"/>
                    <a:pt x="895132" y="1288216"/>
                    <a:pt x="891540" y="1295400"/>
                  </a:cubicBezTo>
                  <a:cubicBezTo>
                    <a:pt x="885554" y="1307372"/>
                    <a:pt x="859193" y="1340686"/>
                    <a:pt x="853440" y="1348740"/>
                  </a:cubicBezTo>
                  <a:cubicBezTo>
                    <a:pt x="848117" y="1356192"/>
                    <a:pt x="842744" y="1363649"/>
                    <a:pt x="838200" y="1371600"/>
                  </a:cubicBezTo>
                  <a:cubicBezTo>
                    <a:pt x="832564" y="1381463"/>
                    <a:pt x="830232" y="1393354"/>
                    <a:pt x="822960" y="1402080"/>
                  </a:cubicBezTo>
                  <a:cubicBezTo>
                    <a:pt x="817097" y="1409115"/>
                    <a:pt x="807720" y="1412240"/>
                    <a:pt x="800100" y="1417320"/>
                  </a:cubicBezTo>
                  <a:cubicBezTo>
                    <a:pt x="778223" y="1504826"/>
                    <a:pt x="808814" y="1396988"/>
                    <a:pt x="777240" y="1470660"/>
                  </a:cubicBezTo>
                  <a:cubicBezTo>
                    <a:pt x="769470" y="1488790"/>
                    <a:pt x="767185" y="1534055"/>
                    <a:pt x="754380" y="1546860"/>
                  </a:cubicBezTo>
                  <a:lnTo>
                    <a:pt x="762000" y="156972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2723339" y="421915"/>
              <a:ext cx="137732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Acciones a tomar hoy futuro deseado</a:t>
              </a:r>
              <a:endParaRPr lang="es-EC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3343342" y="2335086"/>
              <a:ext cx="137732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¿Cuánto futuro Organización, si mantiene igual?</a:t>
              </a:r>
              <a:endParaRPr lang="es-EC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1258561" y="2762054"/>
              <a:ext cx="14647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¿Cuan buena será mañana una buena estrategia de ayer u hoy?</a:t>
              </a:r>
              <a:endParaRPr lang="es-EC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605467" y="1094761"/>
              <a:ext cx="12787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¿Qué debo o no hacer, intentar q cambie, impedir q cambie?</a:t>
              </a:r>
              <a:endParaRPr lang="es-EC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Llamada de nube 11"/>
          <p:cNvSpPr/>
          <p:nvPr/>
        </p:nvSpPr>
        <p:spPr>
          <a:xfrm>
            <a:off x="63773" y="125625"/>
            <a:ext cx="3210418" cy="1997375"/>
          </a:xfrm>
          <a:prstGeom prst="cloudCallout">
            <a:avLst>
              <a:gd name="adj1" fmla="val -3350"/>
              <a:gd name="adj2" fmla="val 89980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Actitudes frente al futuro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Avestruz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Bombero reactivo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Asegurador pre activo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Conspirador proactivo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7176569" y="46448"/>
            <a:ext cx="4142179" cy="3169246"/>
            <a:chOff x="3704222" y="-518571"/>
            <a:chExt cx="4682600" cy="3990921"/>
          </a:xfrm>
        </p:grpSpPr>
        <p:sp>
          <p:nvSpPr>
            <p:cNvPr id="23" name="Forma libre 22"/>
            <p:cNvSpPr/>
            <p:nvPr/>
          </p:nvSpPr>
          <p:spPr>
            <a:xfrm>
              <a:off x="4006667" y="1287999"/>
              <a:ext cx="2414015" cy="2184351"/>
            </a:xfrm>
            <a:custGeom>
              <a:avLst/>
              <a:gdLst>
                <a:gd name="connsiteX0" fmla="*/ 0 w 2283968"/>
                <a:gd name="connsiteY0" fmla="*/ 984589 h 1969178"/>
                <a:gd name="connsiteX1" fmla="*/ 492295 w 2283968"/>
                <a:gd name="connsiteY1" fmla="*/ 0 h 1969178"/>
                <a:gd name="connsiteX2" fmla="*/ 1791674 w 2283968"/>
                <a:gd name="connsiteY2" fmla="*/ 0 h 1969178"/>
                <a:gd name="connsiteX3" fmla="*/ 2283968 w 2283968"/>
                <a:gd name="connsiteY3" fmla="*/ 984589 h 1969178"/>
                <a:gd name="connsiteX4" fmla="*/ 1791674 w 2283968"/>
                <a:gd name="connsiteY4" fmla="*/ 1969178 h 1969178"/>
                <a:gd name="connsiteX5" fmla="*/ 492295 w 2283968"/>
                <a:gd name="connsiteY5" fmla="*/ 1969178 h 1969178"/>
                <a:gd name="connsiteX6" fmla="*/ 0 w 2283968"/>
                <a:gd name="connsiteY6" fmla="*/ 984589 h 196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68" h="1969178">
                  <a:moveTo>
                    <a:pt x="0" y="984589"/>
                  </a:moveTo>
                  <a:lnTo>
                    <a:pt x="492295" y="0"/>
                  </a:lnTo>
                  <a:lnTo>
                    <a:pt x="1791674" y="0"/>
                  </a:lnTo>
                  <a:lnTo>
                    <a:pt x="2283968" y="984589"/>
                  </a:lnTo>
                  <a:lnTo>
                    <a:pt x="1791674" y="1969178"/>
                  </a:lnTo>
                  <a:lnTo>
                    <a:pt x="492295" y="1969178"/>
                  </a:lnTo>
                  <a:lnTo>
                    <a:pt x="0" y="98458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429" tIns="361459" rIns="354429" bIns="361459" numCol="1" spcCol="1270" anchor="ctr" anchorCtr="0">
              <a:noAutofit/>
            </a:bodyPr>
            <a:lstStyle/>
            <a:p>
              <a:pPr algn="just"/>
              <a:r>
                <a:rPr lang="es-EC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Plan .Estratégica: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EC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Sostenibilidad</a:t>
              </a:r>
              <a:r>
                <a:rPr lang="es-EC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s-EC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 sustentabilidad </a:t>
              </a:r>
              <a:r>
                <a:rPr lang="es-EC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 el tiempo</a:t>
              </a:r>
            </a:p>
          </p:txBody>
        </p:sp>
        <p:sp>
          <p:nvSpPr>
            <p:cNvPr id="25" name="Hexágono 24"/>
            <p:cNvSpPr/>
            <p:nvPr/>
          </p:nvSpPr>
          <p:spPr>
            <a:xfrm>
              <a:off x="3875142" y="1067149"/>
              <a:ext cx="267411" cy="23047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Hexágono 28"/>
            <p:cNvSpPr/>
            <p:nvPr/>
          </p:nvSpPr>
          <p:spPr>
            <a:xfrm>
              <a:off x="3704222" y="2906082"/>
              <a:ext cx="267411" cy="23047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orma libre 29"/>
            <p:cNvSpPr/>
            <p:nvPr/>
          </p:nvSpPr>
          <p:spPr>
            <a:xfrm>
              <a:off x="6099930" y="-125505"/>
              <a:ext cx="2286892" cy="3183267"/>
            </a:xfrm>
            <a:custGeom>
              <a:avLst/>
              <a:gdLst>
                <a:gd name="connsiteX0" fmla="*/ 0 w 2283968"/>
                <a:gd name="connsiteY0" fmla="*/ 984589 h 1969178"/>
                <a:gd name="connsiteX1" fmla="*/ 492295 w 2283968"/>
                <a:gd name="connsiteY1" fmla="*/ 0 h 1969178"/>
                <a:gd name="connsiteX2" fmla="*/ 1791674 w 2283968"/>
                <a:gd name="connsiteY2" fmla="*/ 0 h 1969178"/>
                <a:gd name="connsiteX3" fmla="*/ 2283968 w 2283968"/>
                <a:gd name="connsiteY3" fmla="*/ 984589 h 1969178"/>
                <a:gd name="connsiteX4" fmla="*/ 1791674 w 2283968"/>
                <a:gd name="connsiteY4" fmla="*/ 1969178 h 1969178"/>
                <a:gd name="connsiteX5" fmla="*/ 492295 w 2283968"/>
                <a:gd name="connsiteY5" fmla="*/ 1969178 h 1969178"/>
                <a:gd name="connsiteX6" fmla="*/ 0 w 2283968"/>
                <a:gd name="connsiteY6" fmla="*/ 984589 h 196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68" h="1969178">
                  <a:moveTo>
                    <a:pt x="0" y="984589"/>
                  </a:moveTo>
                  <a:lnTo>
                    <a:pt x="492295" y="0"/>
                  </a:lnTo>
                  <a:lnTo>
                    <a:pt x="1791674" y="0"/>
                  </a:lnTo>
                  <a:lnTo>
                    <a:pt x="2283968" y="984589"/>
                  </a:lnTo>
                  <a:lnTo>
                    <a:pt x="1791674" y="1969178"/>
                  </a:lnTo>
                  <a:lnTo>
                    <a:pt x="492295" y="1969178"/>
                  </a:lnTo>
                  <a:lnTo>
                    <a:pt x="0" y="984589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429" tIns="361459" rIns="354429" bIns="361459" numCol="1" spcCol="1270" anchor="ctr" anchorCtr="0">
              <a:noAutofit/>
            </a:bodyPr>
            <a:lstStyle/>
            <a:p>
              <a:pPr algn="just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P. Estratégica: </a:t>
              </a:r>
            </a:p>
            <a:p>
              <a:pPr marL="285750" indent="-285750" algn="just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C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Innovación (clarificar </a:t>
              </a:r>
              <a:r>
                <a:rPr lang="es-EC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escenarios </a:t>
              </a:r>
              <a:r>
                <a:rPr lang="es-EC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futuros dichos hoy.</a:t>
              </a:r>
            </a:p>
            <a:p>
              <a:pPr marL="285750" indent="-285750" algn="just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C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Moldear futuro a  </a:t>
              </a:r>
              <a:r>
                <a:rPr lang="es-EC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intereses </a:t>
              </a:r>
              <a:r>
                <a:rPr lang="es-EC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colectivos</a:t>
              </a:r>
              <a:endPara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just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400" kern="1200" dirty="0">
                <a:solidFill>
                  <a:schemeClr val="tx1"/>
                </a:solidFill>
              </a:endParaRPr>
            </a:p>
          </p:txBody>
        </p:sp>
        <p:sp>
          <p:nvSpPr>
            <p:cNvPr id="31" name="Hexágono 30"/>
            <p:cNvSpPr/>
            <p:nvPr/>
          </p:nvSpPr>
          <p:spPr>
            <a:xfrm>
              <a:off x="7183879" y="3220107"/>
              <a:ext cx="267411" cy="23047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99FFCC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Hexágono 33"/>
            <p:cNvSpPr/>
            <p:nvPr/>
          </p:nvSpPr>
          <p:spPr>
            <a:xfrm>
              <a:off x="7937357" y="3111087"/>
              <a:ext cx="267411" cy="23047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Forma libre 34"/>
            <p:cNvSpPr/>
            <p:nvPr/>
          </p:nvSpPr>
          <p:spPr>
            <a:xfrm>
              <a:off x="4136715" y="-518571"/>
              <a:ext cx="2283968" cy="1595344"/>
            </a:xfrm>
            <a:custGeom>
              <a:avLst/>
              <a:gdLst>
                <a:gd name="connsiteX0" fmla="*/ 0 w 2283968"/>
                <a:gd name="connsiteY0" fmla="*/ 984589 h 1969178"/>
                <a:gd name="connsiteX1" fmla="*/ 492295 w 2283968"/>
                <a:gd name="connsiteY1" fmla="*/ 0 h 1969178"/>
                <a:gd name="connsiteX2" fmla="*/ 1791674 w 2283968"/>
                <a:gd name="connsiteY2" fmla="*/ 0 h 1969178"/>
                <a:gd name="connsiteX3" fmla="*/ 2283968 w 2283968"/>
                <a:gd name="connsiteY3" fmla="*/ 984589 h 1969178"/>
                <a:gd name="connsiteX4" fmla="*/ 1791674 w 2283968"/>
                <a:gd name="connsiteY4" fmla="*/ 1969178 h 1969178"/>
                <a:gd name="connsiteX5" fmla="*/ 492295 w 2283968"/>
                <a:gd name="connsiteY5" fmla="*/ 1969178 h 1969178"/>
                <a:gd name="connsiteX6" fmla="*/ 0 w 2283968"/>
                <a:gd name="connsiteY6" fmla="*/ 984589 h 196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3968" h="1969178">
                  <a:moveTo>
                    <a:pt x="0" y="984589"/>
                  </a:moveTo>
                  <a:lnTo>
                    <a:pt x="492295" y="0"/>
                  </a:lnTo>
                  <a:lnTo>
                    <a:pt x="1791674" y="0"/>
                  </a:lnTo>
                  <a:lnTo>
                    <a:pt x="2283968" y="984589"/>
                  </a:lnTo>
                  <a:lnTo>
                    <a:pt x="1791674" y="1969178"/>
                  </a:lnTo>
                  <a:lnTo>
                    <a:pt x="492295" y="1969178"/>
                  </a:lnTo>
                  <a:lnTo>
                    <a:pt x="0" y="98458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429" tIns="361459" rIns="354429" bIns="361459" numCol="1" spcCol="1270" anchor="ctr" anchorCtr="0">
              <a:noAutofit/>
            </a:bodyPr>
            <a:lstStyle/>
            <a:p>
              <a:pPr algn="just">
                <a:defRPr/>
              </a:pPr>
              <a:r>
                <a:rPr lang="es-EC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Prospectiva y su relación con la Planificación Estratégica</a:t>
              </a:r>
            </a:p>
          </p:txBody>
        </p:sp>
        <p:sp>
          <p:nvSpPr>
            <p:cNvPr id="36" name="Hexágono 35"/>
            <p:cNvSpPr/>
            <p:nvPr/>
          </p:nvSpPr>
          <p:spPr>
            <a:xfrm>
              <a:off x="6172688" y="3149818"/>
              <a:ext cx="267411" cy="23047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Hexágono 37"/>
            <p:cNvSpPr/>
            <p:nvPr/>
          </p:nvSpPr>
          <p:spPr>
            <a:xfrm>
              <a:off x="3704222" y="-355979"/>
              <a:ext cx="267411" cy="23047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1" name="Marcador de contenido 2"/>
          <p:cNvSpPr>
            <a:spLocks noGrp="1"/>
          </p:cNvSpPr>
          <p:nvPr>
            <p:ph sz="half" idx="1"/>
          </p:nvPr>
        </p:nvSpPr>
        <p:spPr>
          <a:xfrm>
            <a:off x="0" y="3788612"/>
            <a:ext cx="3645300" cy="3069387"/>
          </a:xfrm>
          <a:prstGeom prst="snipRound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Autofit/>
          </a:bodyPr>
          <a:lstStyle/>
          <a:p>
            <a:pPr marL="228600" lvl="2" algn="ctr">
              <a:spcBef>
                <a:spcPts val="1000"/>
              </a:spcBef>
            </a:pPr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Herramientas de P.E</a:t>
            </a:r>
          </a:p>
          <a:p>
            <a:pPr marL="342900" lvl="2" indent="-342900" algn="just">
              <a:spcBef>
                <a:spcPts val="1000"/>
              </a:spcBef>
              <a:buFont typeface="+mj-lt"/>
              <a:buAutoNum type="arabicPeriod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Simular proceso P.E</a:t>
            </a:r>
          </a:p>
          <a:p>
            <a:pPr marL="342900" lvl="2" indent="-342900" algn="just">
              <a:spcBef>
                <a:spcPts val="1000"/>
              </a:spcBef>
              <a:buFont typeface="+mj-lt"/>
              <a:buAutoNum type="arabicPeriod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Buenas preguntas</a:t>
            </a:r>
          </a:p>
          <a:p>
            <a:pPr marL="342900" lvl="2" indent="-342900" algn="just">
              <a:spcBef>
                <a:spcPts val="1000"/>
              </a:spcBef>
              <a:buFont typeface="+mj-lt"/>
              <a:buAutoNum type="arabicPeriod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 variables</a:t>
            </a:r>
          </a:p>
          <a:p>
            <a:pPr marL="342900" lvl="2" indent="-342900" algn="just">
              <a:spcBef>
                <a:spcPts val="1000"/>
              </a:spcBef>
              <a:buFont typeface="+mj-lt"/>
              <a:buAutoNum type="arabicPeriod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Analizar juego de actores.</a:t>
            </a:r>
          </a:p>
          <a:p>
            <a:pPr marL="342900" lvl="2" indent="-342900" algn="just">
              <a:spcBef>
                <a:spcPts val="1000"/>
              </a:spcBef>
              <a:buFont typeface="+mj-lt"/>
              <a:buAutoNum type="arabicPeriod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Balizar campo de los posibles</a:t>
            </a:r>
          </a:p>
          <a:p>
            <a:pPr marL="342900" lvl="2" indent="-342900" algn="just">
              <a:spcBef>
                <a:spcPts val="1000"/>
              </a:spcBef>
              <a:buFont typeface="+mj-lt"/>
              <a:buAutoNum type="arabicPeriod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Reducir incertidumbres</a:t>
            </a:r>
          </a:p>
          <a:p>
            <a:pPr marL="342900" lvl="2" indent="-342900" algn="just">
              <a:spcBef>
                <a:spcPts val="1000"/>
              </a:spcBef>
              <a:buFont typeface="+mj-lt"/>
              <a:buAutoNum type="arabicPeriod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Diagnóstico empresa /entorno</a:t>
            </a:r>
          </a:p>
          <a:p>
            <a:pPr marL="342900" lvl="2" indent="-342900" algn="just">
              <a:spcBef>
                <a:spcPts val="1000"/>
              </a:spcBef>
              <a:buFont typeface="+mj-lt"/>
              <a:buAutoNum type="arabicPeriod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Evaluar opciones estratégicas</a:t>
            </a:r>
          </a:p>
          <a:p>
            <a:pPr marL="228600" lvl="2" algn="just">
              <a:spcBef>
                <a:spcPts val="1000"/>
              </a:spcBef>
            </a:pP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Conector recto de flecha 44"/>
          <p:cNvCxnSpPr/>
          <p:nvPr/>
        </p:nvCxnSpPr>
        <p:spPr>
          <a:xfrm>
            <a:off x="1543050" y="3111833"/>
            <a:ext cx="0" cy="4185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/>
          <p:nvPr/>
        </p:nvCxnSpPr>
        <p:spPr>
          <a:xfrm>
            <a:off x="5143500" y="5753100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/>
          <p:nvPr/>
        </p:nvCxnSpPr>
        <p:spPr>
          <a:xfrm flipV="1">
            <a:off x="9360148" y="3530374"/>
            <a:ext cx="0" cy="324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85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rgbClr val="C6C6C5"/>
            </a:gs>
            <a:gs pos="65000">
              <a:schemeClr val="bg2">
                <a:lumMod val="75000"/>
              </a:schemeClr>
            </a:gs>
            <a:gs pos="27000">
              <a:schemeClr val="accent5">
                <a:lumMod val="7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54162027"/>
              </p:ext>
            </p:extLst>
          </p:nvPr>
        </p:nvGraphicFramePr>
        <p:xfrm>
          <a:off x="-815521" y="-1313938"/>
          <a:ext cx="4513006" cy="6164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 rot="16200000">
            <a:off x="8578519" y="3105989"/>
            <a:ext cx="6318659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s-EC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ergamino horizontal 6"/>
          <p:cNvSpPr/>
          <p:nvPr/>
        </p:nvSpPr>
        <p:spPr>
          <a:xfrm>
            <a:off x="2998435" y="2"/>
            <a:ext cx="8358413" cy="2598058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Problemática</a:t>
            </a:r>
          </a:p>
          <a:p>
            <a:pPr algn="ctr"/>
            <a:endParaRPr lang="es-EC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¿Cuáles son los factores que inciden en el deterioro del crecimiento económico y comercial del Cantón Portovelo referente a su  calidad y desarrollo de vida?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Estado de la parte alta (Portovelo) de la Provincia de El Oro debido a los desechos sólidos y líquidos producido por la minería informal.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Procesos de extracción minera con tecnología que ayude a controlar la minería informal y provea empleo.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 (General y Específicos)</a:t>
            </a:r>
          </a:p>
          <a:p>
            <a:pPr algn="ctr"/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2998435" y="95250"/>
            <a:ext cx="0" cy="32760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H="1">
            <a:off x="2895600" y="-5524500"/>
            <a:ext cx="1028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38100" y="3390300"/>
            <a:ext cx="2952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o 15"/>
          <p:cNvGrpSpPr/>
          <p:nvPr/>
        </p:nvGrpSpPr>
        <p:grpSpPr>
          <a:xfrm>
            <a:off x="40216" y="3341686"/>
            <a:ext cx="7858451" cy="3527425"/>
            <a:chOff x="40216" y="3341686"/>
            <a:chExt cx="8123767" cy="3527425"/>
          </a:xfrm>
        </p:grpSpPr>
        <p:sp>
          <p:nvSpPr>
            <p:cNvPr id="17" name="Forma libre 16"/>
            <p:cNvSpPr/>
            <p:nvPr/>
          </p:nvSpPr>
          <p:spPr>
            <a:xfrm>
              <a:off x="40216" y="4878254"/>
              <a:ext cx="2137833" cy="1068916"/>
            </a:xfrm>
            <a:custGeom>
              <a:avLst/>
              <a:gdLst>
                <a:gd name="connsiteX0" fmla="*/ 0 w 2137833"/>
                <a:gd name="connsiteY0" fmla="*/ 106892 h 1068916"/>
                <a:gd name="connsiteX1" fmla="*/ 106892 w 2137833"/>
                <a:gd name="connsiteY1" fmla="*/ 0 h 1068916"/>
                <a:gd name="connsiteX2" fmla="*/ 2030941 w 2137833"/>
                <a:gd name="connsiteY2" fmla="*/ 0 h 1068916"/>
                <a:gd name="connsiteX3" fmla="*/ 2137833 w 2137833"/>
                <a:gd name="connsiteY3" fmla="*/ 106892 h 1068916"/>
                <a:gd name="connsiteX4" fmla="*/ 2137833 w 2137833"/>
                <a:gd name="connsiteY4" fmla="*/ 962024 h 1068916"/>
                <a:gd name="connsiteX5" fmla="*/ 2030941 w 2137833"/>
                <a:gd name="connsiteY5" fmla="*/ 1068916 h 1068916"/>
                <a:gd name="connsiteX6" fmla="*/ 106892 w 2137833"/>
                <a:gd name="connsiteY6" fmla="*/ 1068916 h 1068916"/>
                <a:gd name="connsiteX7" fmla="*/ 0 w 2137833"/>
                <a:gd name="connsiteY7" fmla="*/ 962024 h 1068916"/>
                <a:gd name="connsiteX8" fmla="*/ 0 w 2137833"/>
                <a:gd name="connsiteY8" fmla="*/ 106892 h 106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7833" h="1068916">
                  <a:moveTo>
                    <a:pt x="0" y="106892"/>
                  </a:moveTo>
                  <a:cubicBezTo>
                    <a:pt x="0" y="47857"/>
                    <a:pt x="47857" y="0"/>
                    <a:pt x="106892" y="0"/>
                  </a:cubicBezTo>
                  <a:lnTo>
                    <a:pt x="2030941" y="0"/>
                  </a:lnTo>
                  <a:cubicBezTo>
                    <a:pt x="2089976" y="0"/>
                    <a:pt x="2137833" y="47857"/>
                    <a:pt x="2137833" y="106892"/>
                  </a:cubicBezTo>
                  <a:lnTo>
                    <a:pt x="2137833" y="962024"/>
                  </a:lnTo>
                  <a:cubicBezTo>
                    <a:pt x="2137833" y="1021059"/>
                    <a:pt x="2089976" y="1068916"/>
                    <a:pt x="2030941" y="1068916"/>
                  </a:cubicBezTo>
                  <a:lnTo>
                    <a:pt x="106892" y="1068916"/>
                  </a:lnTo>
                  <a:cubicBezTo>
                    <a:pt x="47857" y="1068916"/>
                    <a:pt x="0" y="1021059"/>
                    <a:pt x="0" y="962024"/>
                  </a:cubicBezTo>
                  <a:lnTo>
                    <a:pt x="0" y="106892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867" tIns="66867" rIns="66867" bIns="66867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Implementación de una Planta de Beneficio</a:t>
              </a:r>
              <a:endParaRPr lang="es-EC" sz="16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 rot="18770822">
              <a:off x="1976882" y="4933988"/>
              <a:ext cx="1257468" cy="35507"/>
            </a:xfrm>
            <a:custGeom>
              <a:avLst/>
              <a:gdLst>
                <a:gd name="connsiteX0" fmla="*/ 0 w 1257468"/>
                <a:gd name="connsiteY0" fmla="*/ 17753 h 35507"/>
                <a:gd name="connsiteX1" fmla="*/ 1257468 w 1257468"/>
                <a:gd name="connsiteY1" fmla="*/ 17753 h 3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7468" h="35507">
                  <a:moveTo>
                    <a:pt x="0" y="17753"/>
                  </a:moveTo>
                  <a:lnTo>
                    <a:pt x="1257468" y="1775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996" tIns="-13683" rIns="609998" bIns="-1368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5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9" name="Forma libre 18"/>
            <p:cNvSpPr/>
            <p:nvPr/>
          </p:nvSpPr>
          <p:spPr>
            <a:xfrm>
              <a:off x="3033183" y="3956314"/>
              <a:ext cx="2137833" cy="1068916"/>
            </a:xfrm>
            <a:custGeom>
              <a:avLst/>
              <a:gdLst>
                <a:gd name="connsiteX0" fmla="*/ 0 w 2137833"/>
                <a:gd name="connsiteY0" fmla="*/ 106892 h 1068916"/>
                <a:gd name="connsiteX1" fmla="*/ 106892 w 2137833"/>
                <a:gd name="connsiteY1" fmla="*/ 0 h 1068916"/>
                <a:gd name="connsiteX2" fmla="*/ 2030941 w 2137833"/>
                <a:gd name="connsiteY2" fmla="*/ 0 h 1068916"/>
                <a:gd name="connsiteX3" fmla="*/ 2137833 w 2137833"/>
                <a:gd name="connsiteY3" fmla="*/ 106892 h 1068916"/>
                <a:gd name="connsiteX4" fmla="*/ 2137833 w 2137833"/>
                <a:gd name="connsiteY4" fmla="*/ 962024 h 1068916"/>
                <a:gd name="connsiteX5" fmla="*/ 2030941 w 2137833"/>
                <a:gd name="connsiteY5" fmla="*/ 1068916 h 1068916"/>
                <a:gd name="connsiteX6" fmla="*/ 106892 w 2137833"/>
                <a:gd name="connsiteY6" fmla="*/ 1068916 h 1068916"/>
                <a:gd name="connsiteX7" fmla="*/ 0 w 2137833"/>
                <a:gd name="connsiteY7" fmla="*/ 962024 h 1068916"/>
                <a:gd name="connsiteX8" fmla="*/ 0 w 2137833"/>
                <a:gd name="connsiteY8" fmla="*/ 106892 h 106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7833" h="1068916">
                  <a:moveTo>
                    <a:pt x="0" y="106892"/>
                  </a:moveTo>
                  <a:cubicBezTo>
                    <a:pt x="0" y="47857"/>
                    <a:pt x="47857" y="0"/>
                    <a:pt x="106892" y="0"/>
                  </a:cubicBezTo>
                  <a:lnTo>
                    <a:pt x="2030941" y="0"/>
                  </a:lnTo>
                  <a:cubicBezTo>
                    <a:pt x="2089976" y="0"/>
                    <a:pt x="2137833" y="47857"/>
                    <a:pt x="2137833" y="106892"/>
                  </a:cubicBezTo>
                  <a:lnTo>
                    <a:pt x="2137833" y="962024"/>
                  </a:lnTo>
                  <a:cubicBezTo>
                    <a:pt x="2137833" y="1021059"/>
                    <a:pt x="2089976" y="1068916"/>
                    <a:pt x="2030941" y="1068916"/>
                  </a:cubicBezTo>
                  <a:lnTo>
                    <a:pt x="106892" y="1068916"/>
                  </a:lnTo>
                  <a:cubicBezTo>
                    <a:pt x="47857" y="1068916"/>
                    <a:pt x="0" y="1021059"/>
                    <a:pt x="0" y="962024"/>
                  </a:cubicBezTo>
                  <a:lnTo>
                    <a:pt x="0" y="10689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867" tIns="66867" rIns="66867" bIns="66867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Analizar situación actual</a:t>
              </a:r>
              <a:endParaRPr lang="es-EC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orma libre 19"/>
            <p:cNvSpPr/>
            <p:nvPr/>
          </p:nvSpPr>
          <p:spPr>
            <a:xfrm rot="19457599">
              <a:off x="5072033" y="4165704"/>
              <a:ext cx="1053099" cy="35507"/>
            </a:xfrm>
            <a:custGeom>
              <a:avLst/>
              <a:gdLst>
                <a:gd name="connsiteX0" fmla="*/ 0 w 1053099"/>
                <a:gd name="connsiteY0" fmla="*/ 17753 h 35507"/>
                <a:gd name="connsiteX1" fmla="*/ 1053099 w 1053099"/>
                <a:gd name="connsiteY1" fmla="*/ 17753 h 3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3099" h="35507">
                  <a:moveTo>
                    <a:pt x="0" y="17753"/>
                  </a:moveTo>
                  <a:lnTo>
                    <a:pt x="1053099" y="17753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2921" tIns="-8574" rIns="512923" bIns="-857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5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Forma libre 20"/>
            <p:cNvSpPr/>
            <p:nvPr/>
          </p:nvSpPr>
          <p:spPr>
            <a:xfrm>
              <a:off x="6026150" y="3341686"/>
              <a:ext cx="2137833" cy="1068916"/>
            </a:xfrm>
            <a:custGeom>
              <a:avLst/>
              <a:gdLst>
                <a:gd name="connsiteX0" fmla="*/ 0 w 2137833"/>
                <a:gd name="connsiteY0" fmla="*/ 106892 h 1068916"/>
                <a:gd name="connsiteX1" fmla="*/ 106892 w 2137833"/>
                <a:gd name="connsiteY1" fmla="*/ 0 h 1068916"/>
                <a:gd name="connsiteX2" fmla="*/ 2030941 w 2137833"/>
                <a:gd name="connsiteY2" fmla="*/ 0 h 1068916"/>
                <a:gd name="connsiteX3" fmla="*/ 2137833 w 2137833"/>
                <a:gd name="connsiteY3" fmla="*/ 106892 h 1068916"/>
                <a:gd name="connsiteX4" fmla="*/ 2137833 w 2137833"/>
                <a:gd name="connsiteY4" fmla="*/ 962024 h 1068916"/>
                <a:gd name="connsiteX5" fmla="*/ 2030941 w 2137833"/>
                <a:gd name="connsiteY5" fmla="*/ 1068916 h 1068916"/>
                <a:gd name="connsiteX6" fmla="*/ 106892 w 2137833"/>
                <a:gd name="connsiteY6" fmla="*/ 1068916 h 1068916"/>
                <a:gd name="connsiteX7" fmla="*/ 0 w 2137833"/>
                <a:gd name="connsiteY7" fmla="*/ 962024 h 1068916"/>
                <a:gd name="connsiteX8" fmla="*/ 0 w 2137833"/>
                <a:gd name="connsiteY8" fmla="*/ 106892 h 106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7833" h="1068916">
                  <a:moveTo>
                    <a:pt x="0" y="106892"/>
                  </a:moveTo>
                  <a:cubicBezTo>
                    <a:pt x="0" y="47857"/>
                    <a:pt x="47857" y="0"/>
                    <a:pt x="106892" y="0"/>
                  </a:cubicBezTo>
                  <a:lnTo>
                    <a:pt x="2030941" y="0"/>
                  </a:lnTo>
                  <a:cubicBezTo>
                    <a:pt x="2089976" y="0"/>
                    <a:pt x="2137833" y="47857"/>
                    <a:pt x="2137833" y="106892"/>
                  </a:cubicBezTo>
                  <a:lnTo>
                    <a:pt x="2137833" y="962024"/>
                  </a:lnTo>
                  <a:cubicBezTo>
                    <a:pt x="2137833" y="1021059"/>
                    <a:pt x="2089976" y="1068916"/>
                    <a:pt x="2030941" y="1068916"/>
                  </a:cubicBezTo>
                  <a:lnTo>
                    <a:pt x="106892" y="1068916"/>
                  </a:lnTo>
                  <a:cubicBezTo>
                    <a:pt x="47857" y="1068916"/>
                    <a:pt x="0" y="1021059"/>
                    <a:pt x="0" y="962024"/>
                  </a:cubicBezTo>
                  <a:lnTo>
                    <a:pt x="0" y="10689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867" tIns="66867" rIns="66867" bIns="66867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Volúmenes no satisfechos</a:t>
              </a:r>
              <a:endParaRPr lang="es-EC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orma libre 22"/>
            <p:cNvSpPr/>
            <p:nvPr/>
          </p:nvSpPr>
          <p:spPr>
            <a:xfrm>
              <a:off x="6026150" y="4570941"/>
              <a:ext cx="2137833" cy="1068916"/>
            </a:xfrm>
            <a:custGeom>
              <a:avLst/>
              <a:gdLst>
                <a:gd name="connsiteX0" fmla="*/ 0 w 2137833"/>
                <a:gd name="connsiteY0" fmla="*/ 106892 h 1068916"/>
                <a:gd name="connsiteX1" fmla="*/ 106892 w 2137833"/>
                <a:gd name="connsiteY1" fmla="*/ 0 h 1068916"/>
                <a:gd name="connsiteX2" fmla="*/ 2030941 w 2137833"/>
                <a:gd name="connsiteY2" fmla="*/ 0 h 1068916"/>
                <a:gd name="connsiteX3" fmla="*/ 2137833 w 2137833"/>
                <a:gd name="connsiteY3" fmla="*/ 106892 h 1068916"/>
                <a:gd name="connsiteX4" fmla="*/ 2137833 w 2137833"/>
                <a:gd name="connsiteY4" fmla="*/ 962024 h 1068916"/>
                <a:gd name="connsiteX5" fmla="*/ 2030941 w 2137833"/>
                <a:gd name="connsiteY5" fmla="*/ 1068916 h 1068916"/>
                <a:gd name="connsiteX6" fmla="*/ 106892 w 2137833"/>
                <a:gd name="connsiteY6" fmla="*/ 1068916 h 1068916"/>
                <a:gd name="connsiteX7" fmla="*/ 0 w 2137833"/>
                <a:gd name="connsiteY7" fmla="*/ 962024 h 1068916"/>
                <a:gd name="connsiteX8" fmla="*/ 0 w 2137833"/>
                <a:gd name="connsiteY8" fmla="*/ 106892 h 106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7833" h="1068916">
                  <a:moveTo>
                    <a:pt x="0" y="106892"/>
                  </a:moveTo>
                  <a:cubicBezTo>
                    <a:pt x="0" y="47857"/>
                    <a:pt x="47857" y="0"/>
                    <a:pt x="106892" y="0"/>
                  </a:cubicBezTo>
                  <a:lnTo>
                    <a:pt x="2030941" y="0"/>
                  </a:lnTo>
                  <a:cubicBezTo>
                    <a:pt x="2089976" y="0"/>
                    <a:pt x="2137833" y="47857"/>
                    <a:pt x="2137833" y="106892"/>
                  </a:cubicBezTo>
                  <a:lnTo>
                    <a:pt x="2137833" y="962024"/>
                  </a:lnTo>
                  <a:cubicBezTo>
                    <a:pt x="2137833" y="1021059"/>
                    <a:pt x="2089976" y="1068916"/>
                    <a:pt x="2030941" y="1068916"/>
                  </a:cubicBezTo>
                  <a:lnTo>
                    <a:pt x="106892" y="1068916"/>
                  </a:lnTo>
                  <a:cubicBezTo>
                    <a:pt x="47857" y="1068916"/>
                    <a:pt x="0" y="1021059"/>
                    <a:pt x="0" y="962024"/>
                  </a:cubicBezTo>
                  <a:lnTo>
                    <a:pt x="0" y="106892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867" tIns="66867" rIns="66867" bIns="66867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Determinar disponibilidad de recursos</a:t>
              </a:r>
              <a:endParaRPr lang="es-EC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Forma libre 23"/>
            <p:cNvSpPr/>
            <p:nvPr/>
          </p:nvSpPr>
          <p:spPr>
            <a:xfrm rot="2829178">
              <a:off x="1976882" y="5855929"/>
              <a:ext cx="1257468" cy="35507"/>
            </a:xfrm>
            <a:custGeom>
              <a:avLst/>
              <a:gdLst>
                <a:gd name="connsiteX0" fmla="*/ 0 w 1257468"/>
                <a:gd name="connsiteY0" fmla="*/ 17753 h 35507"/>
                <a:gd name="connsiteX1" fmla="*/ 1257468 w 1257468"/>
                <a:gd name="connsiteY1" fmla="*/ 17753 h 3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57468" h="35507">
                  <a:moveTo>
                    <a:pt x="0" y="17753"/>
                  </a:moveTo>
                  <a:lnTo>
                    <a:pt x="1257468" y="17753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997" tIns="-13683" rIns="609997" bIns="-1368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5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5" name="Forma libre 24"/>
            <p:cNvSpPr/>
            <p:nvPr/>
          </p:nvSpPr>
          <p:spPr>
            <a:xfrm>
              <a:off x="3033183" y="5800195"/>
              <a:ext cx="2137833" cy="1068916"/>
            </a:xfrm>
            <a:custGeom>
              <a:avLst/>
              <a:gdLst>
                <a:gd name="connsiteX0" fmla="*/ 0 w 2137833"/>
                <a:gd name="connsiteY0" fmla="*/ 106892 h 1068916"/>
                <a:gd name="connsiteX1" fmla="*/ 106892 w 2137833"/>
                <a:gd name="connsiteY1" fmla="*/ 0 h 1068916"/>
                <a:gd name="connsiteX2" fmla="*/ 2030941 w 2137833"/>
                <a:gd name="connsiteY2" fmla="*/ 0 h 1068916"/>
                <a:gd name="connsiteX3" fmla="*/ 2137833 w 2137833"/>
                <a:gd name="connsiteY3" fmla="*/ 106892 h 1068916"/>
                <a:gd name="connsiteX4" fmla="*/ 2137833 w 2137833"/>
                <a:gd name="connsiteY4" fmla="*/ 962024 h 1068916"/>
                <a:gd name="connsiteX5" fmla="*/ 2030941 w 2137833"/>
                <a:gd name="connsiteY5" fmla="*/ 1068916 h 1068916"/>
                <a:gd name="connsiteX6" fmla="*/ 106892 w 2137833"/>
                <a:gd name="connsiteY6" fmla="*/ 1068916 h 1068916"/>
                <a:gd name="connsiteX7" fmla="*/ 0 w 2137833"/>
                <a:gd name="connsiteY7" fmla="*/ 962024 h 1068916"/>
                <a:gd name="connsiteX8" fmla="*/ 0 w 2137833"/>
                <a:gd name="connsiteY8" fmla="*/ 106892 h 106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7833" h="1068916">
                  <a:moveTo>
                    <a:pt x="0" y="106892"/>
                  </a:moveTo>
                  <a:cubicBezTo>
                    <a:pt x="0" y="47857"/>
                    <a:pt x="47857" y="0"/>
                    <a:pt x="106892" y="0"/>
                  </a:cubicBezTo>
                  <a:lnTo>
                    <a:pt x="2030941" y="0"/>
                  </a:lnTo>
                  <a:cubicBezTo>
                    <a:pt x="2089976" y="0"/>
                    <a:pt x="2137833" y="47857"/>
                    <a:pt x="2137833" y="106892"/>
                  </a:cubicBezTo>
                  <a:lnTo>
                    <a:pt x="2137833" y="962024"/>
                  </a:lnTo>
                  <a:cubicBezTo>
                    <a:pt x="2137833" y="1021059"/>
                    <a:pt x="2089976" y="1068916"/>
                    <a:pt x="2030941" y="1068916"/>
                  </a:cubicBezTo>
                  <a:lnTo>
                    <a:pt x="106892" y="1068916"/>
                  </a:lnTo>
                  <a:cubicBezTo>
                    <a:pt x="47857" y="1068916"/>
                    <a:pt x="0" y="1021059"/>
                    <a:pt x="0" y="962024"/>
                  </a:cubicBezTo>
                  <a:lnTo>
                    <a:pt x="0" y="106892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867" tIns="66867" rIns="66867" bIns="66867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Enmarcar el estudio en las Leyes de Ecuador</a:t>
              </a:r>
              <a:endParaRPr lang="es-EC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orma libre 26"/>
            <p:cNvSpPr/>
            <p:nvPr/>
          </p:nvSpPr>
          <p:spPr>
            <a:xfrm>
              <a:off x="6026150" y="5800195"/>
              <a:ext cx="2137833" cy="1068916"/>
            </a:xfrm>
            <a:custGeom>
              <a:avLst/>
              <a:gdLst>
                <a:gd name="connsiteX0" fmla="*/ 0 w 2137833"/>
                <a:gd name="connsiteY0" fmla="*/ 106892 h 1068916"/>
                <a:gd name="connsiteX1" fmla="*/ 106892 w 2137833"/>
                <a:gd name="connsiteY1" fmla="*/ 0 h 1068916"/>
                <a:gd name="connsiteX2" fmla="*/ 2030941 w 2137833"/>
                <a:gd name="connsiteY2" fmla="*/ 0 h 1068916"/>
                <a:gd name="connsiteX3" fmla="*/ 2137833 w 2137833"/>
                <a:gd name="connsiteY3" fmla="*/ 106892 h 1068916"/>
                <a:gd name="connsiteX4" fmla="*/ 2137833 w 2137833"/>
                <a:gd name="connsiteY4" fmla="*/ 962024 h 1068916"/>
                <a:gd name="connsiteX5" fmla="*/ 2030941 w 2137833"/>
                <a:gd name="connsiteY5" fmla="*/ 1068916 h 1068916"/>
                <a:gd name="connsiteX6" fmla="*/ 106892 w 2137833"/>
                <a:gd name="connsiteY6" fmla="*/ 1068916 h 1068916"/>
                <a:gd name="connsiteX7" fmla="*/ 0 w 2137833"/>
                <a:gd name="connsiteY7" fmla="*/ 962024 h 1068916"/>
                <a:gd name="connsiteX8" fmla="*/ 0 w 2137833"/>
                <a:gd name="connsiteY8" fmla="*/ 106892 h 106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7833" h="1068916">
                  <a:moveTo>
                    <a:pt x="0" y="106892"/>
                  </a:moveTo>
                  <a:cubicBezTo>
                    <a:pt x="0" y="47857"/>
                    <a:pt x="47857" y="0"/>
                    <a:pt x="106892" y="0"/>
                  </a:cubicBezTo>
                  <a:lnTo>
                    <a:pt x="2030941" y="0"/>
                  </a:lnTo>
                  <a:cubicBezTo>
                    <a:pt x="2089976" y="0"/>
                    <a:pt x="2137833" y="47857"/>
                    <a:pt x="2137833" y="106892"/>
                  </a:cubicBezTo>
                  <a:lnTo>
                    <a:pt x="2137833" y="962024"/>
                  </a:lnTo>
                  <a:cubicBezTo>
                    <a:pt x="2137833" y="1021059"/>
                    <a:pt x="2089976" y="1068916"/>
                    <a:pt x="2030941" y="1068916"/>
                  </a:cubicBezTo>
                  <a:lnTo>
                    <a:pt x="106892" y="1068916"/>
                  </a:lnTo>
                  <a:cubicBezTo>
                    <a:pt x="47857" y="1068916"/>
                    <a:pt x="0" y="1021059"/>
                    <a:pt x="0" y="962024"/>
                  </a:cubicBezTo>
                  <a:lnTo>
                    <a:pt x="0" y="106892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867" tIns="66867" rIns="66867" bIns="66867" numCol="1" spcCol="1270" anchor="ctr" anchorCtr="0">
              <a:noAutofit/>
            </a:bodyPr>
            <a:lstStyle/>
            <a:p>
              <a:pPr lvl="0" algn="ctr" defTabSz="2489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Identificar áreas de influencia y </a:t>
              </a:r>
              <a:r>
                <a:rPr lang="es-EC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s-EC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ensibilidad</a:t>
              </a:r>
              <a:endParaRPr lang="es-EC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Forma libre 27"/>
          <p:cNvSpPr/>
          <p:nvPr/>
        </p:nvSpPr>
        <p:spPr>
          <a:xfrm>
            <a:off x="8671983" y="3956314"/>
            <a:ext cx="2137833" cy="1068916"/>
          </a:xfrm>
          <a:custGeom>
            <a:avLst/>
            <a:gdLst>
              <a:gd name="connsiteX0" fmla="*/ 0 w 2137833"/>
              <a:gd name="connsiteY0" fmla="*/ 106892 h 1068916"/>
              <a:gd name="connsiteX1" fmla="*/ 106892 w 2137833"/>
              <a:gd name="connsiteY1" fmla="*/ 0 h 1068916"/>
              <a:gd name="connsiteX2" fmla="*/ 2030941 w 2137833"/>
              <a:gd name="connsiteY2" fmla="*/ 0 h 1068916"/>
              <a:gd name="connsiteX3" fmla="*/ 2137833 w 2137833"/>
              <a:gd name="connsiteY3" fmla="*/ 106892 h 1068916"/>
              <a:gd name="connsiteX4" fmla="*/ 2137833 w 2137833"/>
              <a:gd name="connsiteY4" fmla="*/ 962024 h 1068916"/>
              <a:gd name="connsiteX5" fmla="*/ 2030941 w 2137833"/>
              <a:gd name="connsiteY5" fmla="*/ 1068916 h 1068916"/>
              <a:gd name="connsiteX6" fmla="*/ 106892 w 2137833"/>
              <a:gd name="connsiteY6" fmla="*/ 1068916 h 1068916"/>
              <a:gd name="connsiteX7" fmla="*/ 0 w 2137833"/>
              <a:gd name="connsiteY7" fmla="*/ 962024 h 1068916"/>
              <a:gd name="connsiteX8" fmla="*/ 0 w 2137833"/>
              <a:gd name="connsiteY8" fmla="*/ 106892 h 106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833" h="1068916">
                <a:moveTo>
                  <a:pt x="0" y="106892"/>
                </a:moveTo>
                <a:cubicBezTo>
                  <a:pt x="0" y="47857"/>
                  <a:pt x="47857" y="0"/>
                  <a:pt x="106892" y="0"/>
                </a:cubicBezTo>
                <a:lnTo>
                  <a:pt x="2030941" y="0"/>
                </a:lnTo>
                <a:cubicBezTo>
                  <a:pt x="2089976" y="0"/>
                  <a:pt x="2137833" y="47857"/>
                  <a:pt x="2137833" y="106892"/>
                </a:cubicBezTo>
                <a:lnTo>
                  <a:pt x="2137833" y="962024"/>
                </a:lnTo>
                <a:cubicBezTo>
                  <a:pt x="2137833" y="1021059"/>
                  <a:pt x="2089976" y="1068916"/>
                  <a:pt x="2030941" y="1068916"/>
                </a:cubicBezTo>
                <a:lnTo>
                  <a:pt x="106892" y="1068916"/>
                </a:lnTo>
                <a:cubicBezTo>
                  <a:pt x="47857" y="1068916"/>
                  <a:pt x="0" y="1021059"/>
                  <a:pt x="0" y="962024"/>
                </a:cubicBezTo>
                <a:lnTo>
                  <a:pt x="0" y="10689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867" tIns="66867" rIns="66867" bIns="6686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Evaluar componentes ambientales involucrados</a:t>
            </a:r>
            <a:endParaRPr lang="es-EC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orma libre 28"/>
          <p:cNvSpPr/>
          <p:nvPr/>
        </p:nvSpPr>
        <p:spPr>
          <a:xfrm>
            <a:off x="8710083" y="5800195"/>
            <a:ext cx="2137833" cy="1068916"/>
          </a:xfrm>
          <a:custGeom>
            <a:avLst/>
            <a:gdLst>
              <a:gd name="connsiteX0" fmla="*/ 0 w 2137833"/>
              <a:gd name="connsiteY0" fmla="*/ 106892 h 1068916"/>
              <a:gd name="connsiteX1" fmla="*/ 106892 w 2137833"/>
              <a:gd name="connsiteY1" fmla="*/ 0 h 1068916"/>
              <a:gd name="connsiteX2" fmla="*/ 2030941 w 2137833"/>
              <a:gd name="connsiteY2" fmla="*/ 0 h 1068916"/>
              <a:gd name="connsiteX3" fmla="*/ 2137833 w 2137833"/>
              <a:gd name="connsiteY3" fmla="*/ 106892 h 1068916"/>
              <a:gd name="connsiteX4" fmla="*/ 2137833 w 2137833"/>
              <a:gd name="connsiteY4" fmla="*/ 962024 h 1068916"/>
              <a:gd name="connsiteX5" fmla="*/ 2030941 w 2137833"/>
              <a:gd name="connsiteY5" fmla="*/ 1068916 h 1068916"/>
              <a:gd name="connsiteX6" fmla="*/ 106892 w 2137833"/>
              <a:gd name="connsiteY6" fmla="*/ 1068916 h 1068916"/>
              <a:gd name="connsiteX7" fmla="*/ 0 w 2137833"/>
              <a:gd name="connsiteY7" fmla="*/ 962024 h 1068916"/>
              <a:gd name="connsiteX8" fmla="*/ 0 w 2137833"/>
              <a:gd name="connsiteY8" fmla="*/ 106892 h 106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833" h="1068916">
                <a:moveTo>
                  <a:pt x="0" y="106892"/>
                </a:moveTo>
                <a:cubicBezTo>
                  <a:pt x="0" y="47857"/>
                  <a:pt x="47857" y="0"/>
                  <a:pt x="106892" y="0"/>
                </a:cubicBezTo>
                <a:lnTo>
                  <a:pt x="2030941" y="0"/>
                </a:lnTo>
                <a:cubicBezTo>
                  <a:pt x="2089976" y="0"/>
                  <a:pt x="2137833" y="47857"/>
                  <a:pt x="2137833" y="106892"/>
                </a:cubicBezTo>
                <a:lnTo>
                  <a:pt x="2137833" y="962024"/>
                </a:lnTo>
                <a:cubicBezTo>
                  <a:pt x="2137833" y="1021059"/>
                  <a:pt x="2089976" y="1068916"/>
                  <a:pt x="2030941" y="1068916"/>
                </a:cubicBezTo>
                <a:lnTo>
                  <a:pt x="106892" y="1068916"/>
                </a:lnTo>
                <a:cubicBezTo>
                  <a:pt x="47857" y="1068916"/>
                  <a:pt x="0" y="1021059"/>
                  <a:pt x="0" y="962024"/>
                </a:cubicBezTo>
                <a:lnTo>
                  <a:pt x="0" y="10689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867" tIns="66867" rIns="66867" bIns="66867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 seguimiento al proyecto</a:t>
            </a:r>
          </a:p>
        </p:txBody>
      </p:sp>
      <p:cxnSp>
        <p:nvCxnSpPr>
          <p:cNvPr id="31" name="Conector recto 30"/>
          <p:cNvCxnSpPr/>
          <p:nvPr/>
        </p:nvCxnSpPr>
        <p:spPr>
          <a:xfrm>
            <a:off x="5067300" y="6324600"/>
            <a:ext cx="7239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7962900" y="6324600"/>
            <a:ext cx="723900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 flipV="1">
            <a:off x="9867900" y="5025230"/>
            <a:ext cx="0" cy="774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flipH="1">
            <a:off x="7962900" y="3871764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/>
          <p:cNvCxnSpPr>
            <a:stCxn id="24" idx="0"/>
          </p:cNvCxnSpPr>
          <p:nvPr/>
        </p:nvCxnSpPr>
        <p:spPr>
          <a:xfrm flipV="1">
            <a:off x="2094266" y="5401033"/>
            <a:ext cx="3696934" cy="11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/>
          <p:nvPr/>
        </p:nvCxnSpPr>
        <p:spPr>
          <a:xfrm>
            <a:off x="6896100" y="4410602"/>
            <a:ext cx="0" cy="160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>
            <a:off x="6896100" y="5639857"/>
            <a:ext cx="0" cy="160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/>
        </p:nvCxnSpPr>
        <p:spPr>
          <a:xfrm>
            <a:off x="2990100" y="2656119"/>
            <a:ext cx="83667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8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C6C6C5"/>
            </a:gs>
            <a:gs pos="17000">
              <a:schemeClr val="bg2">
                <a:lumMod val="75000"/>
              </a:schemeClr>
            </a:gs>
            <a:gs pos="69000">
              <a:schemeClr val="accent5">
                <a:lumMod val="75000"/>
              </a:schemeClr>
            </a:gs>
            <a:gs pos="88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652204" y="597135"/>
            <a:ext cx="4262456" cy="2315895"/>
            <a:chOff x="1160349" y="330868"/>
            <a:chExt cx="4778890" cy="3042913"/>
          </a:xfrm>
        </p:grpSpPr>
        <p:sp>
          <p:nvSpPr>
            <p:cNvPr id="8" name="Forma libre 7"/>
            <p:cNvSpPr/>
            <p:nvPr/>
          </p:nvSpPr>
          <p:spPr>
            <a:xfrm>
              <a:off x="1234770" y="341163"/>
              <a:ext cx="1470746" cy="1435937"/>
            </a:xfrm>
            <a:custGeom>
              <a:avLst/>
              <a:gdLst>
                <a:gd name="connsiteX0" fmla="*/ 0 w 1435937"/>
                <a:gd name="connsiteY0" fmla="*/ 717969 h 1435937"/>
                <a:gd name="connsiteX1" fmla="*/ 717969 w 1435937"/>
                <a:gd name="connsiteY1" fmla="*/ 0 h 1435937"/>
                <a:gd name="connsiteX2" fmla="*/ 1435938 w 1435937"/>
                <a:gd name="connsiteY2" fmla="*/ 717969 h 1435937"/>
                <a:gd name="connsiteX3" fmla="*/ 717969 w 1435937"/>
                <a:gd name="connsiteY3" fmla="*/ 1435938 h 1435937"/>
                <a:gd name="connsiteX4" fmla="*/ 0 w 1435937"/>
                <a:gd name="connsiteY4" fmla="*/ 717969 h 143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5937" h="1435937">
                  <a:moveTo>
                    <a:pt x="0" y="717969"/>
                  </a:moveTo>
                  <a:cubicBezTo>
                    <a:pt x="0" y="321446"/>
                    <a:pt x="321446" y="0"/>
                    <a:pt x="717969" y="0"/>
                  </a:cubicBezTo>
                  <a:cubicBezTo>
                    <a:pt x="1114492" y="0"/>
                    <a:pt x="1435938" y="321446"/>
                    <a:pt x="1435938" y="717969"/>
                  </a:cubicBezTo>
                  <a:cubicBezTo>
                    <a:pt x="1435938" y="1114492"/>
                    <a:pt x="1114492" y="1435938"/>
                    <a:pt x="717969" y="1435938"/>
                  </a:cubicBezTo>
                  <a:cubicBezTo>
                    <a:pt x="321446" y="1435938"/>
                    <a:pt x="0" y="1114492"/>
                    <a:pt x="0" y="71796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7758" tIns="287758" rIns="287758" bIns="287758" numCol="1" spcCol="1270" anchor="ctr" anchorCtr="0">
              <a:noAutofit/>
            </a:bodyPr>
            <a:lstStyle/>
            <a:p>
              <a:pPr lvl="0" algn="ctr" defTabSz="2711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Administrativo</a:t>
              </a:r>
            </a:p>
          </p:txBody>
        </p:sp>
        <p:sp>
          <p:nvSpPr>
            <p:cNvPr id="10" name="Forma libre 9"/>
            <p:cNvSpPr/>
            <p:nvPr/>
          </p:nvSpPr>
          <p:spPr>
            <a:xfrm>
              <a:off x="2805348" y="330868"/>
              <a:ext cx="1435937" cy="1435937"/>
            </a:xfrm>
            <a:custGeom>
              <a:avLst/>
              <a:gdLst>
                <a:gd name="connsiteX0" fmla="*/ 0 w 1435937"/>
                <a:gd name="connsiteY0" fmla="*/ 717969 h 1435937"/>
                <a:gd name="connsiteX1" fmla="*/ 717969 w 1435937"/>
                <a:gd name="connsiteY1" fmla="*/ 0 h 1435937"/>
                <a:gd name="connsiteX2" fmla="*/ 1435938 w 1435937"/>
                <a:gd name="connsiteY2" fmla="*/ 717969 h 1435937"/>
                <a:gd name="connsiteX3" fmla="*/ 717969 w 1435937"/>
                <a:gd name="connsiteY3" fmla="*/ 1435938 h 1435937"/>
                <a:gd name="connsiteX4" fmla="*/ 0 w 1435937"/>
                <a:gd name="connsiteY4" fmla="*/ 717969 h 143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5937" h="1435937">
                  <a:moveTo>
                    <a:pt x="0" y="717969"/>
                  </a:moveTo>
                  <a:cubicBezTo>
                    <a:pt x="0" y="321446"/>
                    <a:pt x="321446" y="0"/>
                    <a:pt x="717969" y="0"/>
                  </a:cubicBezTo>
                  <a:cubicBezTo>
                    <a:pt x="1114492" y="0"/>
                    <a:pt x="1435938" y="321446"/>
                    <a:pt x="1435938" y="717969"/>
                  </a:cubicBezTo>
                  <a:cubicBezTo>
                    <a:pt x="1435938" y="1114492"/>
                    <a:pt x="1114492" y="1435938"/>
                    <a:pt x="717969" y="1435938"/>
                  </a:cubicBezTo>
                  <a:cubicBezTo>
                    <a:pt x="321446" y="1435938"/>
                    <a:pt x="0" y="1114492"/>
                    <a:pt x="0" y="71796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3308" tIns="243308" rIns="243308" bIns="243308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Financiero</a:t>
              </a:r>
              <a:endParaRPr lang="es-EC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orma libre 11"/>
            <p:cNvSpPr/>
            <p:nvPr/>
          </p:nvSpPr>
          <p:spPr>
            <a:xfrm>
              <a:off x="1160349" y="1937844"/>
              <a:ext cx="1438840" cy="1435937"/>
            </a:xfrm>
            <a:custGeom>
              <a:avLst/>
              <a:gdLst>
                <a:gd name="connsiteX0" fmla="*/ 0 w 1435937"/>
                <a:gd name="connsiteY0" fmla="*/ 717969 h 1435937"/>
                <a:gd name="connsiteX1" fmla="*/ 717969 w 1435937"/>
                <a:gd name="connsiteY1" fmla="*/ 0 h 1435937"/>
                <a:gd name="connsiteX2" fmla="*/ 1435938 w 1435937"/>
                <a:gd name="connsiteY2" fmla="*/ 717969 h 1435937"/>
                <a:gd name="connsiteX3" fmla="*/ 717969 w 1435937"/>
                <a:gd name="connsiteY3" fmla="*/ 1435938 h 1435937"/>
                <a:gd name="connsiteX4" fmla="*/ 0 w 1435937"/>
                <a:gd name="connsiteY4" fmla="*/ 717969 h 143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5937" h="1435937">
                  <a:moveTo>
                    <a:pt x="0" y="717969"/>
                  </a:moveTo>
                  <a:cubicBezTo>
                    <a:pt x="0" y="321446"/>
                    <a:pt x="321446" y="0"/>
                    <a:pt x="717969" y="0"/>
                  </a:cubicBezTo>
                  <a:cubicBezTo>
                    <a:pt x="1114492" y="0"/>
                    <a:pt x="1435938" y="321446"/>
                    <a:pt x="1435938" y="717969"/>
                  </a:cubicBezTo>
                  <a:cubicBezTo>
                    <a:pt x="1435938" y="1114492"/>
                    <a:pt x="1114492" y="1435938"/>
                    <a:pt x="717969" y="1435938"/>
                  </a:cubicBezTo>
                  <a:cubicBezTo>
                    <a:pt x="321446" y="1435938"/>
                    <a:pt x="0" y="1114492"/>
                    <a:pt x="0" y="71796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3308" tIns="243308" rIns="243308" bIns="243308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Técnico:</a:t>
              </a:r>
              <a:endParaRPr lang="es-EC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Forma libre 13"/>
            <p:cNvSpPr/>
            <p:nvPr/>
          </p:nvSpPr>
          <p:spPr>
            <a:xfrm>
              <a:off x="2714010" y="1876874"/>
              <a:ext cx="1664904" cy="1435937"/>
            </a:xfrm>
            <a:custGeom>
              <a:avLst/>
              <a:gdLst>
                <a:gd name="connsiteX0" fmla="*/ 0 w 1435937"/>
                <a:gd name="connsiteY0" fmla="*/ 717969 h 1435937"/>
                <a:gd name="connsiteX1" fmla="*/ 717969 w 1435937"/>
                <a:gd name="connsiteY1" fmla="*/ 0 h 1435937"/>
                <a:gd name="connsiteX2" fmla="*/ 1435938 w 1435937"/>
                <a:gd name="connsiteY2" fmla="*/ 717969 h 1435937"/>
                <a:gd name="connsiteX3" fmla="*/ 717969 w 1435937"/>
                <a:gd name="connsiteY3" fmla="*/ 1435938 h 1435937"/>
                <a:gd name="connsiteX4" fmla="*/ 0 w 1435937"/>
                <a:gd name="connsiteY4" fmla="*/ 717969 h 143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5937" h="1435937">
                  <a:moveTo>
                    <a:pt x="0" y="717969"/>
                  </a:moveTo>
                  <a:cubicBezTo>
                    <a:pt x="0" y="321446"/>
                    <a:pt x="321446" y="0"/>
                    <a:pt x="717969" y="0"/>
                  </a:cubicBezTo>
                  <a:cubicBezTo>
                    <a:pt x="1114492" y="0"/>
                    <a:pt x="1435938" y="321446"/>
                    <a:pt x="1435938" y="717969"/>
                  </a:cubicBezTo>
                  <a:cubicBezTo>
                    <a:pt x="1435938" y="1114492"/>
                    <a:pt x="1114492" y="1435938"/>
                    <a:pt x="717969" y="1435938"/>
                  </a:cubicBezTo>
                  <a:cubicBezTo>
                    <a:pt x="321446" y="1435938"/>
                    <a:pt x="0" y="1114492"/>
                    <a:pt x="0" y="71796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3308" tIns="243308" rIns="243308" bIns="243308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Médico y Seguridad Ocupacional:</a:t>
              </a:r>
              <a:endParaRPr lang="es-EC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orma libre 15"/>
            <p:cNvSpPr/>
            <p:nvPr/>
          </p:nvSpPr>
          <p:spPr>
            <a:xfrm>
              <a:off x="4446182" y="1924943"/>
              <a:ext cx="1493057" cy="1435937"/>
            </a:xfrm>
            <a:custGeom>
              <a:avLst/>
              <a:gdLst>
                <a:gd name="connsiteX0" fmla="*/ 0 w 1435937"/>
                <a:gd name="connsiteY0" fmla="*/ 717969 h 1435937"/>
                <a:gd name="connsiteX1" fmla="*/ 717969 w 1435937"/>
                <a:gd name="connsiteY1" fmla="*/ 0 h 1435937"/>
                <a:gd name="connsiteX2" fmla="*/ 1435938 w 1435937"/>
                <a:gd name="connsiteY2" fmla="*/ 717969 h 1435937"/>
                <a:gd name="connsiteX3" fmla="*/ 717969 w 1435937"/>
                <a:gd name="connsiteY3" fmla="*/ 1435938 h 1435937"/>
                <a:gd name="connsiteX4" fmla="*/ 0 w 1435937"/>
                <a:gd name="connsiteY4" fmla="*/ 717969 h 143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5937" h="1435937">
                  <a:moveTo>
                    <a:pt x="0" y="717969"/>
                  </a:moveTo>
                  <a:cubicBezTo>
                    <a:pt x="0" y="321446"/>
                    <a:pt x="321446" y="0"/>
                    <a:pt x="717969" y="0"/>
                  </a:cubicBezTo>
                  <a:cubicBezTo>
                    <a:pt x="1114492" y="0"/>
                    <a:pt x="1435938" y="321446"/>
                    <a:pt x="1435938" y="717969"/>
                  </a:cubicBezTo>
                  <a:cubicBezTo>
                    <a:pt x="1435938" y="1114492"/>
                    <a:pt x="1114492" y="1435938"/>
                    <a:pt x="717969" y="1435938"/>
                  </a:cubicBezTo>
                  <a:cubicBezTo>
                    <a:pt x="321446" y="1435938"/>
                    <a:pt x="0" y="1114492"/>
                    <a:pt x="0" y="717969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3308" tIns="243308" rIns="243308" bIns="243308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Ambiental y Laboratorio</a:t>
              </a:r>
              <a:endParaRPr lang="es-EC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ítulo 1"/>
          <p:cNvSpPr txBox="1">
            <a:spLocks/>
          </p:cNvSpPr>
          <p:nvPr/>
        </p:nvSpPr>
        <p:spPr>
          <a:xfrm rot="16200000">
            <a:off x="8578519" y="3105989"/>
            <a:ext cx="6318659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s-EC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orma libre 17"/>
          <p:cNvSpPr/>
          <p:nvPr/>
        </p:nvSpPr>
        <p:spPr>
          <a:xfrm>
            <a:off x="4541896" y="597135"/>
            <a:ext cx="1193196" cy="1055651"/>
          </a:xfrm>
          <a:custGeom>
            <a:avLst/>
            <a:gdLst>
              <a:gd name="connsiteX0" fmla="*/ 0 w 1435937"/>
              <a:gd name="connsiteY0" fmla="*/ 717969 h 1435937"/>
              <a:gd name="connsiteX1" fmla="*/ 717969 w 1435937"/>
              <a:gd name="connsiteY1" fmla="*/ 0 h 1435937"/>
              <a:gd name="connsiteX2" fmla="*/ 1435938 w 1435937"/>
              <a:gd name="connsiteY2" fmla="*/ 717969 h 1435937"/>
              <a:gd name="connsiteX3" fmla="*/ 717969 w 1435937"/>
              <a:gd name="connsiteY3" fmla="*/ 1435938 h 1435937"/>
              <a:gd name="connsiteX4" fmla="*/ 0 w 1435937"/>
              <a:gd name="connsiteY4" fmla="*/ 717969 h 1435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937" h="1435937">
                <a:moveTo>
                  <a:pt x="0" y="717969"/>
                </a:moveTo>
                <a:cubicBezTo>
                  <a:pt x="0" y="321446"/>
                  <a:pt x="321446" y="0"/>
                  <a:pt x="717969" y="0"/>
                </a:cubicBezTo>
                <a:cubicBezTo>
                  <a:pt x="1114492" y="0"/>
                  <a:pt x="1435938" y="321446"/>
                  <a:pt x="1435938" y="717969"/>
                </a:cubicBezTo>
                <a:cubicBezTo>
                  <a:pt x="1435938" y="1114492"/>
                  <a:pt x="1114492" y="1435938"/>
                  <a:pt x="717969" y="1435938"/>
                </a:cubicBezTo>
                <a:cubicBezTo>
                  <a:pt x="321446" y="1435938"/>
                  <a:pt x="0" y="1114492"/>
                  <a:pt x="0" y="71796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308" tIns="243308" rIns="243308" bIns="243308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RRHH:</a:t>
            </a:r>
            <a:endParaRPr lang="es-EC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orma libre 19"/>
          <p:cNvSpPr/>
          <p:nvPr/>
        </p:nvSpPr>
        <p:spPr>
          <a:xfrm>
            <a:off x="221431" y="1781894"/>
            <a:ext cx="1252983" cy="1023875"/>
          </a:xfrm>
          <a:custGeom>
            <a:avLst/>
            <a:gdLst>
              <a:gd name="connsiteX0" fmla="*/ 0 w 1435937"/>
              <a:gd name="connsiteY0" fmla="*/ 717969 h 1435937"/>
              <a:gd name="connsiteX1" fmla="*/ 717969 w 1435937"/>
              <a:gd name="connsiteY1" fmla="*/ 0 h 1435937"/>
              <a:gd name="connsiteX2" fmla="*/ 1435938 w 1435937"/>
              <a:gd name="connsiteY2" fmla="*/ 717969 h 1435937"/>
              <a:gd name="connsiteX3" fmla="*/ 717969 w 1435937"/>
              <a:gd name="connsiteY3" fmla="*/ 1435938 h 1435937"/>
              <a:gd name="connsiteX4" fmla="*/ 0 w 1435937"/>
              <a:gd name="connsiteY4" fmla="*/ 717969 h 1435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5937" h="1435937">
                <a:moveTo>
                  <a:pt x="0" y="717969"/>
                </a:moveTo>
                <a:cubicBezTo>
                  <a:pt x="0" y="321446"/>
                  <a:pt x="321446" y="0"/>
                  <a:pt x="717969" y="0"/>
                </a:cubicBezTo>
                <a:cubicBezTo>
                  <a:pt x="1114492" y="0"/>
                  <a:pt x="1435938" y="321446"/>
                  <a:pt x="1435938" y="717969"/>
                </a:cubicBezTo>
                <a:cubicBezTo>
                  <a:pt x="1435938" y="1114492"/>
                  <a:pt x="1114492" y="1435938"/>
                  <a:pt x="717969" y="1435938"/>
                </a:cubicBezTo>
                <a:cubicBezTo>
                  <a:pt x="321446" y="1435938"/>
                  <a:pt x="0" y="1114492"/>
                  <a:pt x="0" y="71796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308" tIns="243308" rIns="243308" bIns="243308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400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Comercial</a:t>
            </a:r>
            <a:endParaRPr lang="es-EC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Conector recto 22"/>
          <p:cNvCxnSpPr/>
          <p:nvPr/>
        </p:nvCxnSpPr>
        <p:spPr>
          <a:xfrm>
            <a:off x="6466329" y="14703"/>
            <a:ext cx="0" cy="684000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o 27"/>
          <p:cNvGrpSpPr/>
          <p:nvPr/>
        </p:nvGrpSpPr>
        <p:grpSpPr>
          <a:xfrm>
            <a:off x="6431929" y="365759"/>
            <a:ext cx="4709029" cy="3095277"/>
            <a:chOff x="5825974" y="104073"/>
            <a:chExt cx="3811068" cy="3095277"/>
          </a:xfrm>
        </p:grpSpPr>
        <p:sp>
          <p:nvSpPr>
            <p:cNvPr id="29" name="Forma libre 28"/>
            <p:cNvSpPr/>
            <p:nvPr/>
          </p:nvSpPr>
          <p:spPr>
            <a:xfrm>
              <a:off x="6981731" y="593723"/>
              <a:ext cx="2643565" cy="1301614"/>
            </a:xfrm>
            <a:custGeom>
              <a:avLst/>
              <a:gdLst>
                <a:gd name="connsiteX0" fmla="*/ 0 w 1840800"/>
                <a:gd name="connsiteY0" fmla="*/ 0 h 1227813"/>
                <a:gd name="connsiteX1" fmla="*/ 1840800 w 1840800"/>
                <a:gd name="connsiteY1" fmla="*/ 0 h 1227813"/>
                <a:gd name="connsiteX2" fmla="*/ 1840800 w 1840800"/>
                <a:gd name="connsiteY2" fmla="*/ 1227813 h 1227813"/>
                <a:gd name="connsiteX3" fmla="*/ 0 w 1840800"/>
                <a:gd name="connsiteY3" fmla="*/ 1227813 h 1227813"/>
                <a:gd name="connsiteX4" fmla="*/ 0 w 1840800"/>
                <a:gd name="connsiteY4" fmla="*/ 0 h 122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0800" h="1227813">
                  <a:moveTo>
                    <a:pt x="0" y="0"/>
                  </a:moveTo>
                  <a:lnTo>
                    <a:pt x="1840800" y="0"/>
                  </a:lnTo>
                  <a:lnTo>
                    <a:pt x="1840800" y="1227813"/>
                  </a:lnTo>
                  <a:lnTo>
                    <a:pt x="0" y="12278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4528" tIns="256032" rIns="256032" bIns="256032" numCol="1" spcCol="1270" anchor="ctr" anchorCtr="0">
              <a:noAutofit/>
            </a:bodyPr>
            <a:lstStyle/>
            <a:p>
              <a:pPr lvl="0" algn="just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Misión.-Extraer minerales concentrados, uso de tecnología, cuidado del medio ambiente, conjunto pequeña minería….</a:t>
              </a:r>
              <a:endParaRPr lang="es-EC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orma libre 29"/>
            <p:cNvSpPr/>
            <p:nvPr/>
          </p:nvSpPr>
          <p:spPr>
            <a:xfrm>
              <a:off x="6974738" y="1971537"/>
              <a:ext cx="2662304" cy="1227813"/>
            </a:xfrm>
            <a:custGeom>
              <a:avLst/>
              <a:gdLst>
                <a:gd name="connsiteX0" fmla="*/ 0 w 1840800"/>
                <a:gd name="connsiteY0" fmla="*/ 0 h 1227813"/>
                <a:gd name="connsiteX1" fmla="*/ 1840800 w 1840800"/>
                <a:gd name="connsiteY1" fmla="*/ 0 h 1227813"/>
                <a:gd name="connsiteX2" fmla="*/ 1840800 w 1840800"/>
                <a:gd name="connsiteY2" fmla="*/ 1227813 h 1227813"/>
                <a:gd name="connsiteX3" fmla="*/ 0 w 1840800"/>
                <a:gd name="connsiteY3" fmla="*/ 1227813 h 1227813"/>
                <a:gd name="connsiteX4" fmla="*/ 0 w 1840800"/>
                <a:gd name="connsiteY4" fmla="*/ 0 h 122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0800" h="1227813">
                  <a:moveTo>
                    <a:pt x="0" y="0"/>
                  </a:moveTo>
                  <a:lnTo>
                    <a:pt x="1840800" y="0"/>
                  </a:lnTo>
                  <a:lnTo>
                    <a:pt x="1840800" y="1227813"/>
                  </a:lnTo>
                  <a:lnTo>
                    <a:pt x="0" y="12278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4528" tIns="256032" rIns="256032" bIns="256032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Visión.- Reconocimiento como líder en explotación mineral fortalecer cadena productiva con tecnología.</a:t>
              </a:r>
              <a:endParaRPr lang="es-EC" sz="1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orma libre 30"/>
            <p:cNvSpPr/>
            <p:nvPr/>
          </p:nvSpPr>
          <p:spPr>
            <a:xfrm>
              <a:off x="5825974" y="104073"/>
              <a:ext cx="1155757" cy="937440"/>
            </a:xfrm>
            <a:custGeom>
              <a:avLst/>
              <a:gdLst>
                <a:gd name="connsiteX0" fmla="*/ 0 w 1227200"/>
                <a:gd name="connsiteY0" fmla="*/ 613600 h 1227200"/>
                <a:gd name="connsiteX1" fmla="*/ 613600 w 1227200"/>
                <a:gd name="connsiteY1" fmla="*/ 0 h 1227200"/>
                <a:gd name="connsiteX2" fmla="*/ 1227200 w 1227200"/>
                <a:gd name="connsiteY2" fmla="*/ 613600 h 1227200"/>
                <a:gd name="connsiteX3" fmla="*/ 613600 w 1227200"/>
                <a:gd name="connsiteY3" fmla="*/ 1227200 h 1227200"/>
                <a:gd name="connsiteX4" fmla="*/ 0 w 1227200"/>
                <a:gd name="connsiteY4" fmla="*/ 613600 h 122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7200" h="1227200">
                  <a:moveTo>
                    <a:pt x="0" y="613600"/>
                  </a:moveTo>
                  <a:cubicBezTo>
                    <a:pt x="0" y="274718"/>
                    <a:pt x="274718" y="0"/>
                    <a:pt x="613600" y="0"/>
                  </a:cubicBezTo>
                  <a:cubicBezTo>
                    <a:pt x="952482" y="0"/>
                    <a:pt x="1227200" y="274718"/>
                    <a:pt x="1227200" y="613600"/>
                  </a:cubicBezTo>
                  <a:cubicBezTo>
                    <a:pt x="1227200" y="952482"/>
                    <a:pt x="952482" y="1227200"/>
                    <a:pt x="613600" y="1227200"/>
                  </a:cubicBezTo>
                  <a:cubicBezTo>
                    <a:pt x="274718" y="1227200"/>
                    <a:pt x="0" y="952482"/>
                    <a:pt x="0" y="613600"/>
                  </a:cubicBezTo>
                  <a:close/>
                </a:path>
              </a:pathLst>
            </a:cu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9719" tIns="179719" rIns="179719" bIns="17971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Estudio Organizacional</a:t>
              </a:r>
              <a:endParaRPr lang="es-EC" sz="1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6" name="Conector recto 35"/>
          <p:cNvCxnSpPr/>
          <p:nvPr/>
        </p:nvCxnSpPr>
        <p:spPr>
          <a:xfrm>
            <a:off x="6502583" y="3461036"/>
            <a:ext cx="4864291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Diagrama 36"/>
          <p:cNvGraphicFramePr/>
          <p:nvPr>
            <p:extLst>
              <p:ext uri="{D42A27DB-BD31-4B8C-83A1-F6EECF244321}">
                <p14:modId xmlns:p14="http://schemas.microsoft.com/office/powerpoint/2010/main" val="536259336"/>
              </p:ext>
            </p:extLst>
          </p:nvPr>
        </p:nvGraphicFramePr>
        <p:xfrm>
          <a:off x="6863317" y="3573643"/>
          <a:ext cx="5176520" cy="3359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" name="Forma libre 38"/>
          <p:cNvSpPr/>
          <p:nvPr/>
        </p:nvSpPr>
        <p:spPr>
          <a:xfrm>
            <a:off x="6526328" y="3540404"/>
            <a:ext cx="1325036" cy="850656"/>
          </a:xfrm>
          <a:custGeom>
            <a:avLst/>
            <a:gdLst>
              <a:gd name="connsiteX0" fmla="*/ 0 w 1227200"/>
              <a:gd name="connsiteY0" fmla="*/ 613600 h 1227200"/>
              <a:gd name="connsiteX1" fmla="*/ 613600 w 1227200"/>
              <a:gd name="connsiteY1" fmla="*/ 0 h 1227200"/>
              <a:gd name="connsiteX2" fmla="*/ 1227200 w 1227200"/>
              <a:gd name="connsiteY2" fmla="*/ 613600 h 1227200"/>
              <a:gd name="connsiteX3" fmla="*/ 613600 w 1227200"/>
              <a:gd name="connsiteY3" fmla="*/ 1227200 h 1227200"/>
              <a:gd name="connsiteX4" fmla="*/ 0 w 1227200"/>
              <a:gd name="connsiteY4" fmla="*/ 613600 h 12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200" h="1227200">
                <a:moveTo>
                  <a:pt x="0" y="613600"/>
                </a:moveTo>
                <a:cubicBezTo>
                  <a:pt x="0" y="274718"/>
                  <a:pt x="274718" y="0"/>
                  <a:pt x="613600" y="0"/>
                </a:cubicBezTo>
                <a:cubicBezTo>
                  <a:pt x="952482" y="0"/>
                  <a:pt x="1227200" y="274718"/>
                  <a:pt x="1227200" y="613600"/>
                </a:cubicBezTo>
                <a:cubicBezTo>
                  <a:pt x="1227200" y="952482"/>
                  <a:pt x="952482" y="1227200"/>
                  <a:pt x="613600" y="1227200"/>
                </a:cubicBezTo>
                <a:cubicBezTo>
                  <a:pt x="274718" y="1227200"/>
                  <a:pt x="0" y="952482"/>
                  <a:pt x="0" y="613600"/>
                </a:cubicBez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719" tIns="179719" rIns="179719" bIns="17971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Mapa de Acotamiento</a:t>
            </a:r>
            <a:endParaRPr lang="es-EC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Forma libre 45"/>
          <p:cNvSpPr/>
          <p:nvPr/>
        </p:nvSpPr>
        <p:spPr>
          <a:xfrm>
            <a:off x="-57537" y="365308"/>
            <a:ext cx="1525540" cy="937891"/>
          </a:xfrm>
          <a:custGeom>
            <a:avLst/>
            <a:gdLst>
              <a:gd name="connsiteX0" fmla="*/ 0 w 1227200"/>
              <a:gd name="connsiteY0" fmla="*/ 613600 h 1227200"/>
              <a:gd name="connsiteX1" fmla="*/ 613600 w 1227200"/>
              <a:gd name="connsiteY1" fmla="*/ 0 h 1227200"/>
              <a:gd name="connsiteX2" fmla="*/ 1227200 w 1227200"/>
              <a:gd name="connsiteY2" fmla="*/ 613600 h 1227200"/>
              <a:gd name="connsiteX3" fmla="*/ 613600 w 1227200"/>
              <a:gd name="connsiteY3" fmla="*/ 1227200 h 1227200"/>
              <a:gd name="connsiteX4" fmla="*/ 0 w 1227200"/>
              <a:gd name="connsiteY4" fmla="*/ 613600 h 12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200" h="1227200">
                <a:moveTo>
                  <a:pt x="0" y="613600"/>
                </a:moveTo>
                <a:cubicBezTo>
                  <a:pt x="0" y="274718"/>
                  <a:pt x="274718" y="0"/>
                  <a:pt x="613600" y="0"/>
                </a:cubicBezTo>
                <a:cubicBezTo>
                  <a:pt x="952482" y="0"/>
                  <a:pt x="1227200" y="274718"/>
                  <a:pt x="1227200" y="613600"/>
                </a:cubicBezTo>
                <a:cubicBezTo>
                  <a:pt x="1227200" y="952482"/>
                  <a:pt x="952482" y="1227200"/>
                  <a:pt x="613600" y="1227200"/>
                </a:cubicBezTo>
                <a:cubicBezTo>
                  <a:pt x="274718" y="1227200"/>
                  <a:pt x="0" y="952482"/>
                  <a:pt x="0" y="613600"/>
                </a:cubicBez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719" tIns="179719" rIns="179719" bIns="17971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Ejes Estratégicos</a:t>
            </a:r>
            <a:endParaRPr lang="es-EC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66668" y="4318488"/>
            <a:ext cx="3265921" cy="20151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Hipótesis ex-ante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Causa – Efecto</a:t>
            </a:r>
            <a:endParaRPr kumimoji="0" lang="es-EC" alt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Causa: L</a:t>
            </a:r>
            <a:r>
              <a:rPr kumimoji="0" lang="es-EC" alt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falta de una planta de beneficio con tecnología en el cantón Portovelo.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 provocado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Efecto: E</a:t>
            </a:r>
            <a:r>
              <a:rPr kumimoji="0" lang="es-EC" alt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xtracción de minerales artesanalmente</a:t>
            </a:r>
            <a:endParaRPr kumimoji="0" lang="es-EC" alt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3405096" y="4154004"/>
            <a:ext cx="3001235" cy="21812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Hipótesis ex-post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– Entonces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SI:</a:t>
            </a:r>
            <a:r>
              <a:rPr kumimoji="0" lang="es-EC" alt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Implementamos la planta de beneficio de minerales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Entonces:</a:t>
            </a:r>
            <a:r>
              <a:rPr kumimoji="0" lang="es-EC" alt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Proceso </a:t>
            </a:r>
            <a:r>
              <a:rPr lang="es-EC" altLang="es-EC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kumimoji="0" lang="es-EC" alt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minerales con tecnología.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Otorga empleo.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Conector recto 51"/>
          <p:cNvCxnSpPr/>
          <p:nvPr/>
        </p:nvCxnSpPr>
        <p:spPr>
          <a:xfrm>
            <a:off x="-57537" y="3200400"/>
            <a:ext cx="6481836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6 Rectángulo"/>
          <p:cNvSpPr>
            <a:spLocks noChangeArrowheads="1"/>
          </p:cNvSpPr>
          <p:nvPr/>
        </p:nvSpPr>
        <p:spPr bwMode="auto">
          <a:xfrm>
            <a:off x="1811525" y="6403295"/>
            <a:ext cx="847725" cy="414338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8C36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C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CAUSA</a:t>
            </a:r>
            <a:endParaRPr kumimoji="0" lang="es-MX" altLang="es-EC" sz="1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10 Flecha derecha"/>
          <p:cNvSpPr/>
          <p:nvPr/>
        </p:nvSpPr>
        <p:spPr>
          <a:xfrm>
            <a:off x="2828435" y="6470847"/>
            <a:ext cx="866140" cy="23518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C" dirty="0"/>
          </a:p>
        </p:txBody>
      </p:sp>
      <p:sp>
        <p:nvSpPr>
          <p:cNvPr id="55" name="7 Rectángulo"/>
          <p:cNvSpPr>
            <a:spLocks noChangeArrowheads="1"/>
          </p:cNvSpPr>
          <p:nvPr/>
        </p:nvSpPr>
        <p:spPr bwMode="auto">
          <a:xfrm>
            <a:off x="3752850" y="6404760"/>
            <a:ext cx="985838" cy="4064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C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EFECTO</a:t>
            </a:r>
            <a:endParaRPr kumimoji="0" lang="es-MX" altLang="es-EC" sz="1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8 Rectángulo"/>
          <p:cNvSpPr>
            <a:spLocks noChangeArrowheads="1"/>
          </p:cNvSpPr>
          <p:nvPr/>
        </p:nvSpPr>
        <p:spPr bwMode="auto">
          <a:xfrm>
            <a:off x="1948050" y="3775143"/>
            <a:ext cx="711200" cy="327025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8C36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C" sz="16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endParaRPr kumimoji="0" lang="es-MX" altLang="es-EC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57" name="10 Flecha derecha"/>
          <p:cNvSpPr/>
          <p:nvPr/>
        </p:nvSpPr>
        <p:spPr>
          <a:xfrm>
            <a:off x="2752235" y="3822897"/>
            <a:ext cx="866140" cy="23518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C" dirty="0"/>
          </a:p>
        </p:txBody>
      </p:sp>
      <p:sp>
        <p:nvSpPr>
          <p:cNvPr id="58" name="9 Rectángulo"/>
          <p:cNvSpPr>
            <a:spLocks noChangeArrowheads="1"/>
          </p:cNvSpPr>
          <p:nvPr/>
        </p:nvSpPr>
        <p:spPr bwMode="auto">
          <a:xfrm>
            <a:off x="3667744" y="3698881"/>
            <a:ext cx="1222375" cy="397302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EC" sz="14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ENTONCES</a:t>
            </a:r>
            <a:endParaRPr kumimoji="0" lang="es-MX" altLang="es-EC" sz="14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Forma libre 58"/>
          <p:cNvSpPr/>
          <p:nvPr/>
        </p:nvSpPr>
        <p:spPr>
          <a:xfrm>
            <a:off x="56763" y="3349904"/>
            <a:ext cx="1525540" cy="833404"/>
          </a:xfrm>
          <a:custGeom>
            <a:avLst/>
            <a:gdLst>
              <a:gd name="connsiteX0" fmla="*/ 0 w 1227200"/>
              <a:gd name="connsiteY0" fmla="*/ 613600 h 1227200"/>
              <a:gd name="connsiteX1" fmla="*/ 613600 w 1227200"/>
              <a:gd name="connsiteY1" fmla="*/ 0 h 1227200"/>
              <a:gd name="connsiteX2" fmla="*/ 1227200 w 1227200"/>
              <a:gd name="connsiteY2" fmla="*/ 613600 h 1227200"/>
              <a:gd name="connsiteX3" fmla="*/ 613600 w 1227200"/>
              <a:gd name="connsiteY3" fmla="*/ 1227200 h 1227200"/>
              <a:gd name="connsiteX4" fmla="*/ 0 w 1227200"/>
              <a:gd name="connsiteY4" fmla="*/ 613600 h 12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200" h="1227200">
                <a:moveTo>
                  <a:pt x="0" y="613600"/>
                </a:moveTo>
                <a:cubicBezTo>
                  <a:pt x="0" y="274718"/>
                  <a:pt x="274718" y="0"/>
                  <a:pt x="613600" y="0"/>
                </a:cubicBezTo>
                <a:cubicBezTo>
                  <a:pt x="952482" y="0"/>
                  <a:pt x="1227200" y="274718"/>
                  <a:pt x="1227200" y="613600"/>
                </a:cubicBezTo>
                <a:cubicBezTo>
                  <a:pt x="1227200" y="952482"/>
                  <a:pt x="952482" y="1227200"/>
                  <a:pt x="613600" y="1227200"/>
                </a:cubicBezTo>
                <a:cubicBezTo>
                  <a:pt x="274718" y="1227200"/>
                  <a:pt x="0" y="952482"/>
                  <a:pt x="0" y="613600"/>
                </a:cubicBez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719" tIns="179719" rIns="179719" bIns="17971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6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Mapa de Hipótesis</a:t>
            </a:r>
            <a:endParaRPr lang="es-EC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Conector recto de flecha 2"/>
          <p:cNvCxnSpPr/>
          <p:nvPr/>
        </p:nvCxnSpPr>
        <p:spPr>
          <a:xfrm>
            <a:off x="5735092" y="1652786"/>
            <a:ext cx="11610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/>
          <p:cNvCxnSpPr/>
          <p:nvPr/>
        </p:nvCxnSpPr>
        <p:spPr>
          <a:xfrm>
            <a:off x="7129134" y="5684877"/>
            <a:ext cx="0" cy="648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H="1">
            <a:off x="5248805" y="6588439"/>
            <a:ext cx="9043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/>
          <p:nvPr/>
        </p:nvCxnSpPr>
        <p:spPr>
          <a:xfrm>
            <a:off x="7129134" y="2264284"/>
            <a:ext cx="0" cy="648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4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rgbClr val="C6C6C5"/>
            </a:gs>
            <a:gs pos="17000">
              <a:schemeClr val="bg2">
                <a:lumMod val="75000"/>
              </a:schemeClr>
            </a:gs>
            <a:gs pos="43000">
              <a:schemeClr val="accent5">
                <a:lumMod val="75000"/>
              </a:schemeClr>
            </a:gs>
            <a:gs pos="88000">
              <a:schemeClr val="accent1">
                <a:lumMod val="30000"/>
                <a:lumOff val="7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>
            <a:spLocks noGrp="1"/>
          </p:cNvSpPr>
          <p:nvPr>
            <p:ph sz="half" idx="1"/>
          </p:nvPr>
        </p:nvSpPr>
        <p:spPr>
          <a:xfrm>
            <a:off x="123360" y="199348"/>
            <a:ext cx="11056897" cy="5455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elaboración y la evaluación de las opciones estratégicas posibles para prepararse a los cambios esperados (pre-actividad) y provoca los cambios deseables (pro-actividad</a:t>
            </a: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 rot="16200000">
            <a:off x="9046268" y="3068896"/>
            <a:ext cx="5383161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APLICANDO PROSPECTIVA ESTRATÉGICA</a:t>
            </a:r>
            <a:endParaRPr lang="es-EC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268655" y="1003646"/>
            <a:ext cx="4807974" cy="2951912"/>
            <a:chOff x="353960" y="3098289"/>
            <a:chExt cx="4807974" cy="3479490"/>
          </a:xfrm>
        </p:grpSpPr>
        <p:sp>
          <p:nvSpPr>
            <p:cNvPr id="12" name="Rectángulo redondeado 11"/>
            <p:cNvSpPr/>
            <p:nvPr/>
          </p:nvSpPr>
          <p:spPr>
            <a:xfrm>
              <a:off x="353960" y="3098289"/>
              <a:ext cx="4807974" cy="12109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ángulo redondeado 12"/>
            <p:cNvSpPr/>
            <p:nvPr/>
          </p:nvSpPr>
          <p:spPr>
            <a:xfrm>
              <a:off x="498199" y="3249908"/>
              <a:ext cx="1412342" cy="8879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just"/>
              <a:r>
                <a:rPr lang="es-EC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¿Qué está pasando?</a:t>
              </a:r>
              <a:endPara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Forma libre 13"/>
            <p:cNvSpPr/>
            <p:nvPr/>
          </p:nvSpPr>
          <p:spPr>
            <a:xfrm>
              <a:off x="498198" y="4309274"/>
              <a:ext cx="1412343" cy="2268505"/>
            </a:xfrm>
            <a:custGeom>
              <a:avLst/>
              <a:gdLst>
                <a:gd name="connsiteX0" fmla="*/ 148296 w 1412342"/>
                <a:gd name="connsiteY0" fmla="*/ 0 h 1913720"/>
                <a:gd name="connsiteX1" fmla="*/ 1264046 w 1412342"/>
                <a:gd name="connsiteY1" fmla="*/ 0 h 1913720"/>
                <a:gd name="connsiteX2" fmla="*/ 1412342 w 1412342"/>
                <a:gd name="connsiteY2" fmla="*/ 148296 h 1913720"/>
                <a:gd name="connsiteX3" fmla="*/ 1412342 w 1412342"/>
                <a:gd name="connsiteY3" fmla="*/ 1913720 h 1913720"/>
                <a:gd name="connsiteX4" fmla="*/ 1412342 w 1412342"/>
                <a:gd name="connsiteY4" fmla="*/ 1913720 h 1913720"/>
                <a:gd name="connsiteX5" fmla="*/ 0 w 1412342"/>
                <a:gd name="connsiteY5" fmla="*/ 1913720 h 1913720"/>
                <a:gd name="connsiteX6" fmla="*/ 0 w 1412342"/>
                <a:gd name="connsiteY6" fmla="*/ 1913720 h 1913720"/>
                <a:gd name="connsiteX7" fmla="*/ 0 w 1412342"/>
                <a:gd name="connsiteY7" fmla="*/ 148296 h 1913720"/>
                <a:gd name="connsiteX8" fmla="*/ 148296 w 1412342"/>
                <a:gd name="connsiteY8" fmla="*/ 0 h 191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2342" h="1913720">
                  <a:moveTo>
                    <a:pt x="1264046" y="1913720"/>
                  </a:moveTo>
                  <a:lnTo>
                    <a:pt x="148296" y="1913720"/>
                  </a:lnTo>
                  <a:cubicBezTo>
                    <a:pt x="66394" y="1913720"/>
                    <a:pt x="0" y="1847326"/>
                    <a:pt x="0" y="1765424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412342" y="0"/>
                  </a:lnTo>
                  <a:lnTo>
                    <a:pt x="1412342" y="0"/>
                  </a:lnTo>
                  <a:lnTo>
                    <a:pt x="1412342" y="1765424"/>
                  </a:lnTo>
                  <a:cubicBezTo>
                    <a:pt x="1412342" y="1847326"/>
                    <a:pt x="1345948" y="1913720"/>
                    <a:pt x="1264046" y="1913720"/>
                  </a:cubicBezTo>
                  <a:close/>
                </a:path>
              </a:pathLst>
            </a:custGeom>
            <a:solidFill>
              <a:srgbClr val="FFCC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227" tIns="113792" rIns="157226" bIns="157226" numCol="1" spcCol="1270" anchor="t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Extracción minerales</a:t>
              </a: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Conta</a:t>
              </a:r>
              <a:r>
                <a:rPr lang="es-EC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minación Ambienta</a:t>
              </a: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 Planta con Tecnolog</a:t>
              </a:r>
              <a:endPara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 inversión Gobierno</a:t>
              </a:r>
              <a:endParaRPr lang="es-EC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Forma libre 15"/>
            <p:cNvSpPr/>
            <p:nvPr/>
          </p:nvSpPr>
          <p:spPr>
            <a:xfrm>
              <a:off x="2051775" y="4309274"/>
              <a:ext cx="1412343" cy="2268505"/>
            </a:xfrm>
            <a:custGeom>
              <a:avLst/>
              <a:gdLst>
                <a:gd name="connsiteX0" fmla="*/ 148296 w 1412342"/>
                <a:gd name="connsiteY0" fmla="*/ 0 h 1913720"/>
                <a:gd name="connsiteX1" fmla="*/ 1264046 w 1412342"/>
                <a:gd name="connsiteY1" fmla="*/ 0 h 1913720"/>
                <a:gd name="connsiteX2" fmla="*/ 1412342 w 1412342"/>
                <a:gd name="connsiteY2" fmla="*/ 148296 h 1913720"/>
                <a:gd name="connsiteX3" fmla="*/ 1412342 w 1412342"/>
                <a:gd name="connsiteY3" fmla="*/ 1913720 h 1913720"/>
                <a:gd name="connsiteX4" fmla="*/ 1412342 w 1412342"/>
                <a:gd name="connsiteY4" fmla="*/ 1913720 h 1913720"/>
                <a:gd name="connsiteX5" fmla="*/ 0 w 1412342"/>
                <a:gd name="connsiteY5" fmla="*/ 1913720 h 1913720"/>
                <a:gd name="connsiteX6" fmla="*/ 0 w 1412342"/>
                <a:gd name="connsiteY6" fmla="*/ 1913720 h 1913720"/>
                <a:gd name="connsiteX7" fmla="*/ 0 w 1412342"/>
                <a:gd name="connsiteY7" fmla="*/ 148296 h 1913720"/>
                <a:gd name="connsiteX8" fmla="*/ 148296 w 1412342"/>
                <a:gd name="connsiteY8" fmla="*/ 0 h 191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2342" h="1913720">
                  <a:moveTo>
                    <a:pt x="1264046" y="1913720"/>
                  </a:moveTo>
                  <a:lnTo>
                    <a:pt x="148296" y="1913720"/>
                  </a:lnTo>
                  <a:cubicBezTo>
                    <a:pt x="66394" y="1913720"/>
                    <a:pt x="0" y="1847326"/>
                    <a:pt x="0" y="1765424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412342" y="0"/>
                  </a:lnTo>
                  <a:lnTo>
                    <a:pt x="1412342" y="0"/>
                  </a:lnTo>
                  <a:lnTo>
                    <a:pt x="1412342" y="1765424"/>
                  </a:lnTo>
                  <a:cubicBezTo>
                    <a:pt x="1412342" y="1847326"/>
                    <a:pt x="1345948" y="1913720"/>
                    <a:pt x="1264046" y="191372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8346" tIns="184913" rIns="228347" bIns="228346" numCol="1" spcCol="1270" anchor="t" anchorCtr="0">
              <a:noAutofit/>
            </a:bodyPr>
            <a:lstStyle/>
            <a:p>
              <a:pPr lvl="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Creación pequeñas plantas</a:t>
              </a:r>
            </a:p>
            <a:p>
              <a:pPr lvl="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Contaminación de ríos y medio</a:t>
              </a:r>
              <a:endParaRPr lang="es-EC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orma libre 17"/>
            <p:cNvSpPr/>
            <p:nvPr/>
          </p:nvSpPr>
          <p:spPr>
            <a:xfrm>
              <a:off x="3605352" y="4309274"/>
              <a:ext cx="1556582" cy="2268505"/>
            </a:xfrm>
            <a:custGeom>
              <a:avLst/>
              <a:gdLst>
                <a:gd name="connsiteX0" fmla="*/ 148296 w 1412342"/>
                <a:gd name="connsiteY0" fmla="*/ 0 h 1913720"/>
                <a:gd name="connsiteX1" fmla="*/ 1264046 w 1412342"/>
                <a:gd name="connsiteY1" fmla="*/ 0 h 1913720"/>
                <a:gd name="connsiteX2" fmla="*/ 1412342 w 1412342"/>
                <a:gd name="connsiteY2" fmla="*/ 148296 h 1913720"/>
                <a:gd name="connsiteX3" fmla="*/ 1412342 w 1412342"/>
                <a:gd name="connsiteY3" fmla="*/ 1913720 h 1913720"/>
                <a:gd name="connsiteX4" fmla="*/ 1412342 w 1412342"/>
                <a:gd name="connsiteY4" fmla="*/ 1913720 h 1913720"/>
                <a:gd name="connsiteX5" fmla="*/ 0 w 1412342"/>
                <a:gd name="connsiteY5" fmla="*/ 1913720 h 1913720"/>
                <a:gd name="connsiteX6" fmla="*/ 0 w 1412342"/>
                <a:gd name="connsiteY6" fmla="*/ 1913720 h 1913720"/>
                <a:gd name="connsiteX7" fmla="*/ 0 w 1412342"/>
                <a:gd name="connsiteY7" fmla="*/ 148296 h 1913720"/>
                <a:gd name="connsiteX8" fmla="*/ 148296 w 1412342"/>
                <a:gd name="connsiteY8" fmla="*/ 0 h 191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2342" h="1913720">
                  <a:moveTo>
                    <a:pt x="1264046" y="1913720"/>
                  </a:moveTo>
                  <a:lnTo>
                    <a:pt x="148296" y="1913720"/>
                  </a:lnTo>
                  <a:cubicBezTo>
                    <a:pt x="66394" y="1913720"/>
                    <a:pt x="0" y="1847326"/>
                    <a:pt x="0" y="1765424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412342" y="0"/>
                  </a:lnTo>
                  <a:lnTo>
                    <a:pt x="1412342" y="0"/>
                  </a:lnTo>
                  <a:lnTo>
                    <a:pt x="1412342" y="1765424"/>
                  </a:lnTo>
                  <a:cubicBezTo>
                    <a:pt x="1412342" y="1847326"/>
                    <a:pt x="1345948" y="1913720"/>
                    <a:pt x="1264046" y="191372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8346" tIns="184913" rIns="228346" bIns="228346" numCol="1" spcCol="1270" anchor="t" anchorCtr="0">
              <a:noAutofit/>
            </a:bodyPr>
            <a:lstStyle/>
            <a:p>
              <a:pPr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 Planta con Tecnolog</a:t>
              </a:r>
            </a:p>
            <a:p>
              <a:pPr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 capacitación Estado</a:t>
              </a:r>
            </a:p>
            <a:p>
              <a:pPr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Alto costo extracción nueva planta</a:t>
              </a:r>
              <a:endParaRPr lang="es-EC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ángulo redondeado 18"/>
          <p:cNvSpPr/>
          <p:nvPr/>
        </p:nvSpPr>
        <p:spPr>
          <a:xfrm>
            <a:off x="2963348" y="1097447"/>
            <a:ext cx="1371689" cy="806919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just"/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¿Qué está haciendo la contraparte?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4528188" y="1149461"/>
            <a:ext cx="1412342" cy="78347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just"/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¿Por qué está pasando?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1412894" y="4214328"/>
            <a:ext cx="4663736" cy="2687035"/>
            <a:chOff x="244485" y="3098289"/>
            <a:chExt cx="4917449" cy="3510117"/>
          </a:xfrm>
        </p:grpSpPr>
        <p:sp>
          <p:nvSpPr>
            <p:cNvPr id="23" name="Rectángulo redondeado 22"/>
            <p:cNvSpPr/>
            <p:nvPr/>
          </p:nvSpPr>
          <p:spPr>
            <a:xfrm>
              <a:off x="244485" y="3098289"/>
              <a:ext cx="4917449" cy="12109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ángulo redondeado 23"/>
            <p:cNvSpPr/>
            <p:nvPr/>
          </p:nvSpPr>
          <p:spPr>
            <a:xfrm>
              <a:off x="391874" y="3249908"/>
              <a:ext cx="1412342" cy="8879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just"/>
              <a:r>
                <a:rPr lang="es-EC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¿Hacia donde se dirige?</a:t>
              </a:r>
              <a:endPara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orma libre 24"/>
            <p:cNvSpPr/>
            <p:nvPr/>
          </p:nvSpPr>
          <p:spPr>
            <a:xfrm>
              <a:off x="244485" y="4309274"/>
              <a:ext cx="1666057" cy="2268505"/>
            </a:xfrm>
            <a:custGeom>
              <a:avLst/>
              <a:gdLst>
                <a:gd name="connsiteX0" fmla="*/ 148296 w 1412342"/>
                <a:gd name="connsiteY0" fmla="*/ 0 h 1913720"/>
                <a:gd name="connsiteX1" fmla="*/ 1264046 w 1412342"/>
                <a:gd name="connsiteY1" fmla="*/ 0 h 1913720"/>
                <a:gd name="connsiteX2" fmla="*/ 1412342 w 1412342"/>
                <a:gd name="connsiteY2" fmla="*/ 148296 h 1913720"/>
                <a:gd name="connsiteX3" fmla="*/ 1412342 w 1412342"/>
                <a:gd name="connsiteY3" fmla="*/ 1913720 h 1913720"/>
                <a:gd name="connsiteX4" fmla="*/ 1412342 w 1412342"/>
                <a:gd name="connsiteY4" fmla="*/ 1913720 h 1913720"/>
                <a:gd name="connsiteX5" fmla="*/ 0 w 1412342"/>
                <a:gd name="connsiteY5" fmla="*/ 1913720 h 1913720"/>
                <a:gd name="connsiteX6" fmla="*/ 0 w 1412342"/>
                <a:gd name="connsiteY6" fmla="*/ 1913720 h 1913720"/>
                <a:gd name="connsiteX7" fmla="*/ 0 w 1412342"/>
                <a:gd name="connsiteY7" fmla="*/ 148296 h 1913720"/>
                <a:gd name="connsiteX8" fmla="*/ 148296 w 1412342"/>
                <a:gd name="connsiteY8" fmla="*/ 0 h 191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2342" h="1913720">
                  <a:moveTo>
                    <a:pt x="1264046" y="1913720"/>
                  </a:moveTo>
                  <a:lnTo>
                    <a:pt x="148296" y="1913720"/>
                  </a:lnTo>
                  <a:cubicBezTo>
                    <a:pt x="66394" y="1913720"/>
                    <a:pt x="0" y="1847326"/>
                    <a:pt x="0" y="1765424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412342" y="0"/>
                  </a:lnTo>
                  <a:lnTo>
                    <a:pt x="1412342" y="0"/>
                  </a:lnTo>
                  <a:lnTo>
                    <a:pt x="1412342" y="1765424"/>
                  </a:lnTo>
                  <a:cubicBezTo>
                    <a:pt x="1412342" y="1847326"/>
                    <a:pt x="1345948" y="1913720"/>
                    <a:pt x="1264046" y="191372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227" tIns="113792" rIns="157226" bIns="157226" numCol="1" spcCol="1270" anchor="t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Contaminación</a:t>
              </a: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Enfermedades</a:t>
              </a: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Poco empleo</a:t>
              </a:r>
            </a:p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Alto coto extracción mineral</a:t>
              </a:r>
              <a:endParaRPr lang="es-EC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orma libre 25"/>
            <p:cNvSpPr/>
            <p:nvPr/>
          </p:nvSpPr>
          <p:spPr>
            <a:xfrm>
              <a:off x="2051775" y="4309274"/>
              <a:ext cx="1412343" cy="2268506"/>
            </a:xfrm>
            <a:custGeom>
              <a:avLst/>
              <a:gdLst>
                <a:gd name="connsiteX0" fmla="*/ 148296 w 1412342"/>
                <a:gd name="connsiteY0" fmla="*/ 0 h 1913720"/>
                <a:gd name="connsiteX1" fmla="*/ 1264046 w 1412342"/>
                <a:gd name="connsiteY1" fmla="*/ 0 h 1913720"/>
                <a:gd name="connsiteX2" fmla="*/ 1412342 w 1412342"/>
                <a:gd name="connsiteY2" fmla="*/ 148296 h 1913720"/>
                <a:gd name="connsiteX3" fmla="*/ 1412342 w 1412342"/>
                <a:gd name="connsiteY3" fmla="*/ 1913720 h 1913720"/>
                <a:gd name="connsiteX4" fmla="*/ 1412342 w 1412342"/>
                <a:gd name="connsiteY4" fmla="*/ 1913720 h 1913720"/>
                <a:gd name="connsiteX5" fmla="*/ 0 w 1412342"/>
                <a:gd name="connsiteY5" fmla="*/ 1913720 h 1913720"/>
                <a:gd name="connsiteX6" fmla="*/ 0 w 1412342"/>
                <a:gd name="connsiteY6" fmla="*/ 1913720 h 1913720"/>
                <a:gd name="connsiteX7" fmla="*/ 0 w 1412342"/>
                <a:gd name="connsiteY7" fmla="*/ 148296 h 1913720"/>
                <a:gd name="connsiteX8" fmla="*/ 148296 w 1412342"/>
                <a:gd name="connsiteY8" fmla="*/ 0 h 191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2342" h="1913720">
                  <a:moveTo>
                    <a:pt x="1264046" y="1913720"/>
                  </a:moveTo>
                  <a:lnTo>
                    <a:pt x="148296" y="1913720"/>
                  </a:lnTo>
                  <a:cubicBezTo>
                    <a:pt x="66394" y="1913720"/>
                    <a:pt x="0" y="1847326"/>
                    <a:pt x="0" y="1765424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412342" y="0"/>
                  </a:lnTo>
                  <a:lnTo>
                    <a:pt x="1412342" y="0"/>
                  </a:lnTo>
                  <a:lnTo>
                    <a:pt x="1412342" y="1765424"/>
                  </a:lnTo>
                  <a:cubicBezTo>
                    <a:pt x="1412342" y="1847326"/>
                    <a:pt x="1345948" y="1913720"/>
                    <a:pt x="1264046" y="19137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8346" tIns="184913" rIns="228347" bIns="228346" numCol="1" spcCol="1270" anchor="t" anchorCtr="0">
              <a:noAutofit/>
            </a:bodyPr>
            <a:lstStyle/>
            <a:p>
              <a:pPr lvl="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Pequeños mineros recursos tecnología</a:t>
              </a:r>
            </a:p>
            <a:p>
              <a:pPr lvl="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Desarrollo económico</a:t>
              </a:r>
            </a:p>
            <a:p>
              <a:pPr lvl="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social</a:t>
              </a:r>
              <a:endParaRPr lang="es-EC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orma libre 26"/>
            <p:cNvSpPr/>
            <p:nvPr/>
          </p:nvSpPr>
          <p:spPr>
            <a:xfrm>
              <a:off x="3605352" y="4339902"/>
              <a:ext cx="1556582" cy="2268504"/>
            </a:xfrm>
            <a:custGeom>
              <a:avLst/>
              <a:gdLst>
                <a:gd name="connsiteX0" fmla="*/ 148296 w 1412342"/>
                <a:gd name="connsiteY0" fmla="*/ 0 h 1913720"/>
                <a:gd name="connsiteX1" fmla="*/ 1264046 w 1412342"/>
                <a:gd name="connsiteY1" fmla="*/ 0 h 1913720"/>
                <a:gd name="connsiteX2" fmla="*/ 1412342 w 1412342"/>
                <a:gd name="connsiteY2" fmla="*/ 148296 h 1913720"/>
                <a:gd name="connsiteX3" fmla="*/ 1412342 w 1412342"/>
                <a:gd name="connsiteY3" fmla="*/ 1913720 h 1913720"/>
                <a:gd name="connsiteX4" fmla="*/ 1412342 w 1412342"/>
                <a:gd name="connsiteY4" fmla="*/ 1913720 h 1913720"/>
                <a:gd name="connsiteX5" fmla="*/ 0 w 1412342"/>
                <a:gd name="connsiteY5" fmla="*/ 1913720 h 1913720"/>
                <a:gd name="connsiteX6" fmla="*/ 0 w 1412342"/>
                <a:gd name="connsiteY6" fmla="*/ 1913720 h 1913720"/>
                <a:gd name="connsiteX7" fmla="*/ 0 w 1412342"/>
                <a:gd name="connsiteY7" fmla="*/ 148296 h 1913720"/>
                <a:gd name="connsiteX8" fmla="*/ 148296 w 1412342"/>
                <a:gd name="connsiteY8" fmla="*/ 0 h 191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2342" h="1913720">
                  <a:moveTo>
                    <a:pt x="1264046" y="1913720"/>
                  </a:moveTo>
                  <a:lnTo>
                    <a:pt x="148296" y="1913720"/>
                  </a:lnTo>
                  <a:cubicBezTo>
                    <a:pt x="66394" y="1913720"/>
                    <a:pt x="0" y="1847326"/>
                    <a:pt x="0" y="1765424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412342" y="0"/>
                  </a:lnTo>
                  <a:lnTo>
                    <a:pt x="1412342" y="0"/>
                  </a:lnTo>
                  <a:lnTo>
                    <a:pt x="1412342" y="1765424"/>
                  </a:lnTo>
                  <a:cubicBezTo>
                    <a:pt x="1412342" y="1847326"/>
                    <a:pt x="1345948" y="1913720"/>
                    <a:pt x="1264046" y="191372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8346" tIns="184913" rIns="228346" bIns="228346" numCol="1" spcCol="1270" anchor="t" anchorCtr="0">
              <a:noAutofit/>
            </a:bodyPr>
            <a:lstStyle/>
            <a:p>
              <a:pPr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Oposición población</a:t>
              </a:r>
            </a:p>
            <a:p>
              <a:pPr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Permisos ambientales</a:t>
              </a:r>
            </a:p>
            <a:p>
              <a:pPr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Falta personal capacitado</a:t>
              </a:r>
            </a:p>
            <a:p>
              <a:pPr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Inversión</a:t>
              </a:r>
              <a:endParaRPr lang="es-EC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Rectángulo redondeado 27"/>
          <p:cNvSpPr/>
          <p:nvPr/>
        </p:nvSpPr>
        <p:spPr>
          <a:xfrm>
            <a:off x="4657008" y="4300035"/>
            <a:ext cx="1282660" cy="68289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just"/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¿Qué riesgo existe?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ángulo redondeado 28"/>
          <p:cNvSpPr/>
          <p:nvPr/>
        </p:nvSpPr>
        <p:spPr>
          <a:xfrm>
            <a:off x="3094830" y="4255657"/>
            <a:ext cx="1299864" cy="71482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just"/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¿Hacia donde se desea ir?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6262808" y="2751573"/>
            <a:ext cx="4917449" cy="2912102"/>
            <a:chOff x="244485" y="3098289"/>
            <a:chExt cx="4917449" cy="2817868"/>
          </a:xfrm>
        </p:grpSpPr>
        <p:sp>
          <p:nvSpPr>
            <p:cNvPr id="31" name="Rectángulo redondeado 30"/>
            <p:cNvSpPr/>
            <p:nvPr/>
          </p:nvSpPr>
          <p:spPr>
            <a:xfrm>
              <a:off x="244485" y="3098289"/>
              <a:ext cx="4917449" cy="121098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ectángulo redondeado 31"/>
            <p:cNvSpPr/>
            <p:nvPr/>
          </p:nvSpPr>
          <p:spPr>
            <a:xfrm>
              <a:off x="391874" y="3249908"/>
              <a:ext cx="1412342" cy="8879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just"/>
              <a:r>
                <a:rPr lang="es-EC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¿Qué se puede hacer? (estrategia)</a:t>
              </a:r>
              <a:endPara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orma libre 32"/>
            <p:cNvSpPr/>
            <p:nvPr/>
          </p:nvSpPr>
          <p:spPr>
            <a:xfrm>
              <a:off x="244485" y="4309274"/>
              <a:ext cx="1666057" cy="1606883"/>
            </a:xfrm>
            <a:custGeom>
              <a:avLst/>
              <a:gdLst>
                <a:gd name="connsiteX0" fmla="*/ 148296 w 1412342"/>
                <a:gd name="connsiteY0" fmla="*/ 0 h 1913720"/>
                <a:gd name="connsiteX1" fmla="*/ 1264046 w 1412342"/>
                <a:gd name="connsiteY1" fmla="*/ 0 h 1913720"/>
                <a:gd name="connsiteX2" fmla="*/ 1412342 w 1412342"/>
                <a:gd name="connsiteY2" fmla="*/ 148296 h 1913720"/>
                <a:gd name="connsiteX3" fmla="*/ 1412342 w 1412342"/>
                <a:gd name="connsiteY3" fmla="*/ 1913720 h 1913720"/>
                <a:gd name="connsiteX4" fmla="*/ 1412342 w 1412342"/>
                <a:gd name="connsiteY4" fmla="*/ 1913720 h 1913720"/>
                <a:gd name="connsiteX5" fmla="*/ 0 w 1412342"/>
                <a:gd name="connsiteY5" fmla="*/ 1913720 h 1913720"/>
                <a:gd name="connsiteX6" fmla="*/ 0 w 1412342"/>
                <a:gd name="connsiteY6" fmla="*/ 1913720 h 1913720"/>
                <a:gd name="connsiteX7" fmla="*/ 0 w 1412342"/>
                <a:gd name="connsiteY7" fmla="*/ 148296 h 1913720"/>
                <a:gd name="connsiteX8" fmla="*/ 148296 w 1412342"/>
                <a:gd name="connsiteY8" fmla="*/ 0 h 191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2342" h="1913720">
                  <a:moveTo>
                    <a:pt x="1264046" y="1913720"/>
                  </a:moveTo>
                  <a:lnTo>
                    <a:pt x="148296" y="1913720"/>
                  </a:lnTo>
                  <a:cubicBezTo>
                    <a:pt x="66394" y="1913720"/>
                    <a:pt x="0" y="1847326"/>
                    <a:pt x="0" y="1765424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412342" y="0"/>
                  </a:lnTo>
                  <a:lnTo>
                    <a:pt x="1412342" y="0"/>
                  </a:lnTo>
                  <a:lnTo>
                    <a:pt x="1412342" y="1765424"/>
                  </a:lnTo>
                  <a:cubicBezTo>
                    <a:pt x="1412342" y="1847326"/>
                    <a:pt x="1345948" y="1913720"/>
                    <a:pt x="1264046" y="191372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7227" tIns="113792" rIns="157226" bIns="157226" numCol="1" spcCol="1270" anchor="t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Hacer estudio</a:t>
              </a: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Factores decisión</a:t>
              </a: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Analizar oferta</a:t>
              </a: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Capacidad Planta</a:t>
              </a: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Obtención doré</a:t>
              </a:r>
              <a:endParaRPr lang="es-EC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orma libre 33"/>
            <p:cNvSpPr/>
            <p:nvPr/>
          </p:nvSpPr>
          <p:spPr>
            <a:xfrm>
              <a:off x="2051775" y="4309274"/>
              <a:ext cx="1412343" cy="1606883"/>
            </a:xfrm>
            <a:custGeom>
              <a:avLst/>
              <a:gdLst>
                <a:gd name="connsiteX0" fmla="*/ 148296 w 1412342"/>
                <a:gd name="connsiteY0" fmla="*/ 0 h 1913720"/>
                <a:gd name="connsiteX1" fmla="*/ 1264046 w 1412342"/>
                <a:gd name="connsiteY1" fmla="*/ 0 h 1913720"/>
                <a:gd name="connsiteX2" fmla="*/ 1412342 w 1412342"/>
                <a:gd name="connsiteY2" fmla="*/ 148296 h 1913720"/>
                <a:gd name="connsiteX3" fmla="*/ 1412342 w 1412342"/>
                <a:gd name="connsiteY3" fmla="*/ 1913720 h 1913720"/>
                <a:gd name="connsiteX4" fmla="*/ 1412342 w 1412342"/>
                <a:gd name="connsiteY4" fmla="*/ 1913720 h 1913720"/>
                <a:gd name="connsiteX5" fmla="*/ 0 w 1412342"/>
                <a:gd name="connsiteY5" fmla="*/ 1913720 h 1913720"/>
                <a:gd name="connsiteX6" fmla="*/ 0 w 1412342"/>
                <a:gd name="connsiteY6" fmla="*/ 1913720 h 1913720"/>
                <a:gd name="connsiteX7" fmla="*/ 0 w 1412342"/>
                <a:gd name="connsiteY7" fmla="*/ 148296 h 1913720"/>
                <a:gd name="connsiteX8" fmla="*/ 148296 w 1412342"/>
                <a:gd name="connsiteY8" fmla="*/ 0 h 191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2342" h="1913720">
                  <a:moveTo>
                    <a:pt x="1264046" y="1913720"/>
                  </a:moveTo>
                  <a:lnTo>
                    <a:pt x="148296" y="1913720"/>
                  </a:lnTo>
                  <a:cubicBezTo>
                    <a:pt x="66394" y="1913720"/>
                    <a:pt x="0" y="1847326"/>
                    <a:pt x="0" y="1765424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412342" y="0"/>
                  </a:lnTo>
                  <a:lnTo>
                    <a:pt x="1412342" y="0"/>
                  </a:lnTo>
                  <a:lnTo>
                    <a:pt x="1412342" y="1765424"/>
                  </a:lnTo>
                  <a:cubicBezTo>
                    <a:pt x="1412342" y="1847326"/>
                    <a:pt x="1345948" y="1913720"/>
                    <a:pt x="1264046" y="191372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8346" tIns="184913" rIns="228347" bIns="228346" numCol="1" spcCol="1270" anchor="t" anchorCtr="0">
              <a:noAutofit/>
            </a:bodyPr>
            <a:lstStyle/>
            <a:p>
              <a:pPr lvl="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Uso de </a:t>
              </a:r>
            </a:p>
            <a:p>
              <a:pPr lvl="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Inv. Exploratoria</a:t>
              </a:r>
            </a:p>
            <a:p>
              <a:pPr lvl="0"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Inv. Descriptiva</a:t>
              </a:r>
              <a:endParaRPr lang="es-EC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orma libre 34"/>
            <p:cNvSpPr/>
            <p:nvPr/>
          </p:nvSpPr>
          <p:spPr>
            <a:xfrm>
              <a:off x="3605352" y="4309274"/>
              <a:ext cx="1556582" cy="1606883"/>
            </a:xfrm>
            <a:custGeom>
              <a:avLst/>
              <a:gdLst>
                <a:gd name="connsiteX0" fmla="*/ 148296 w 1412342"/>
                <a:gd name="connsiteY0" fmla="*/ 0 h 1913720"/>
                <a:gd name="connsiteX1" fmla="*/ 1264046 w 1412342"/>
                <a:gd name="connsiteY1" fmla="*/ 0 h 1913720"/>
                <a:gd name="connsiteX2" fmla="*/ 1412342 w 1412342"/>
                <a:gd name="connsiteY2" fmla="*/ 148296 h 1913720"/>
                <a:gd name="connsiteX3" fmla="*/ 1412342 w 1412342"/>
                <a:gd name="connsiteY3" fmla="*/ 1913720 h 1913720"/>
                <a:gd name="connsiteX4" fmla="*/ 1412342 w 1412342"/>
                <a:gd name="connsiteY4" fmla="*/ 1913720 h 1913720"/>
                <a:gd name="connsiteX5" fmla="*/ 0 w 1412342"/>
                <a:gd name="connsiteY5" fmla="*/ 1913720 h 1913720"/>
                <a:gd name="connsiteX6" fmla="*/ 0 w 1412342"/>
                <a:gd name="connsiteY6" fmla="*/ 1913720 h 1913720"/>
                <a:gd name="connsiteX7" fmla="*/ 0 w 1412342"/>
                <a:gd name="connsiteY7" fmla="*/ 148296 h 1913720"/>
                <a:gd name="connsiteX8" fmla="*/ 148296 w 1412342"/>
                <a:gd name="connsiteY8" fmla="*/ 0 h 191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2342" h="1913720">
                  <a:moveTo>
                    <a:pt x="1264046" y="1913720"/>
                  </a:moveTo>
                  <a:lnTo>
                    <a:pt x="148296" y="1913720"/>
                  </a:lnTo>
                  <a:cubicBezTo>
                    <a:pt x="66394" y="1913720"/>
                    <a:pt x="0" y="1847326"/>
                    <a:pt x="0" y="1765424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1412342" y="0"/>
                  </a:lnTo>
                  <a:lnTo>
                    <a:pt x="1412342" y="0"/>
                  </a:lnTo>
                  <a:lnTo>
                    <a:pt x="1412342" y="1765424"/>
                  </a:lnTo>
                  <a:cubicBezTo>
                    <a:pt x="1412342" y="1847326"/>
                    <a:pt x="1345948" y="1913720"/>
                    <a:pt x="1264046" y="191372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8346" tIns="184913" rIns="228346" bIns="228346" numCol="1" spcCol="1270" anchor="t" anchorCtr="0">
              <a:noAutofit/>
            </a:bodyPr>
            <a:lstStyle/>
            <a:p>
              <a:pPr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Encuestas de satisfacción de servicio</a:t>
              </a:r>
            </a:p>
            <a:p>
              <a:pPr algn="just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Indicadores internos y externos</a:t>
              </a:r>
              <a:endParaRPr lang="es-EC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Rectángulo redondeado 35"/>
          <p:cNvSpPr/>
          <p:nvPr/>
        </p:nvSpPr>
        <p:spPr>
          <a:xfrm>
            <a:off x="9604516" y="2959032"/>
            <a:ext cx="1412342" cy="81606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just"/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¿Cómo se evaluará el futuro ? 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7989987" y="2959032"/>
            <a:ext cx="1412342" cy="81606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just"/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¿Cómo se va a realizar?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Elipse 39"/>
          <p:cNvSpPr/>
          <p:nvPr/>
        </p:nvSpPr>
        <p:spPr>
          <a:xfrm>
            <a:off x="-4514" y="2332651"/>
            <a:ext cx="1154221" cy="1043595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¿Qué puede ocurrir?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8517" y="1115857"/>
            <a:ext cx="1161953" cy="105583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¿Qué puedo hacer?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18710" y="4207624"/>
            <a:ext cx="1130997" cy="9738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¿Qué voy a hacer?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43" name="Elipse 42"/>
          <p:cNvSpPr/>
          <p:nvPr/>
        </p:nvSpPr>
        <p:spPr>
          <a:xfrm>
            <a:off x="44610" y="5312746"/>
            <a:ext cx="1105097" cy="136246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¿Cómo voy a hacerlo?</a:t>
            </a:r>
            <a:endParaRPr lang="es-EC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5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C6C6C5"/>
            </a:gs>
            <a:gs pos="17000">
              <a:schemeClr val="bg2">
                <a:lumMod val="75000"/>
              </a:schemeClr>
            </a:gs>
            <a:gs pos="43000">
              <a:schemeClr val="accent5">
                <a:lumMod val="75000"/>
              </a:schemeClr>
            </a:gs>
            <a:gs pos="88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 rot="16200000">
            <a:off x="9015788" y="3068896"/>
            <a:ext cx="5383161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APLICANDO PROSPECTIVA ESTRATÉGICA</a:t>
            </a:r>
            <a:endParaRPr lang="es-EC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-572794" y="1000199"/>
            <a:ext cx="5503929" cy="5648280"/>
            <a:chOff x="-471724" y="94337"/>
            <a:chExt cx="5503929" cy="5192455"/>
          </a:xfrm>
        </p:grpSpPr>
        <p:sp>
          <p:nvSpPr>
            <p:cNvPr id="19" name="Flecha cuádruple 18"/>
            <p:cNvSpPr/>
            <p:nvPr/>
          </p:nvSpPr>
          <p:spPr>
            <a:xfrm>
              <a:off x="-471724" y="94337"/>
              <a:ext cx="5168900" cy="4379628"/>
            </a:xfrm>
            <a:prstGeom prst="quadArrow">
              <a:avLst>
                <a:gd name="adj1" fmla="val 2533"/>
                <a:gd name="adj2" fmla="val 4000"/>
                <a:gd name="adj3" fmla="val 5000"/>
              </a:avLst>
            </a:prstGeom>
            <a:scene3d>
              <a:camera prst="orthographicFront"/>
              <a:lightRig rig="chilly" dir="t"/>
            </a:scene3d>
            <a:sp3d z="-12700" extrusionH="1700" prstMaterial="translucentPowder">
              <a:bevelT w="25400" h="6350" prst="softRound"/>
              <a:bevelB w="0" h="0" prst="convex"/>
            </a:sp3d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orma libre 19"/>
            <p:cNvSpPr/>
            <p:nvPr/>
          </p:nvSpPr>
          <p:spPr>
            <a:xfrm>
              <a:off x="101070" y="98141"/>
              <a:ext cx="1926821" cy="1943069"/>
            </a:xfrm>
            <a:custGeom>
              <a:avLst/>
              <a:gdLst>
                <a:gd name="connsiteX0" fmla="*/ 0 w 1751851"/>
                <a:gd name="connsiteY0" fmla="*/ 291981 h 1751851"/>
                <a:gd name="connsiteX1" fmla="*/ 291981 w 1751851"/>
                <a:gd name="connsiteY1" fmla="*/ 0 h 1751851"/>
                <a:gd name="connsiteX2" fmla="*/ 1459870 w 1751851"/>
                <a:gd name="connsiteY2" fmla="*/ 0 h 1751851"/>
                <a:gd name="connsiteX3" fmla="*/ 1751851 w 1751851"/>
                <a:gd name="connsiteY3" fmla="*/ 291981 h 1751851"/>
                <a:gd name="connsiteX4" fmla="*/ 1751851 w 1751851"/>
                <a:gd name="connsiteY4" fmla="*/ 1459870 h 1751851"/>
                <a:gd name="connsiteX5" fmla="*/ 1459870 w 1751851"/>
                <a:gd name="connsiteY5" fmla="*/ 1751851 h 1751851"/>
                <a:gd name="connsiteX6" fmla="*/ 291981 w 1751851"/>
                <a:gd name="connsiteY6" fmla="*/ 1751851 h 1751851"/>
                <a:gd name="connsiteX7" fmla="*/ 0 w 1751851"/>
                <a:gd name="connsiteY7" fmla="*/ 1459870 h 1751851"/>
                <a:gd name="connsiteX8" fmla="*/ 0 w 1751851"/>
                <a:gd name="connsiteY8" fmla="*/ 291981 h 1751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1851" h="1751851">
                  <a:moveTo>
                    <a:pt x="0" y="291981"/>
                  </a:moveTo>
                  <a:cubicBezTo>
                    <a:pt x="0" y="130724"/>
                    <a:pt x="130724" y="0"/>
                    <a:pt x="291981" y="0"/>
                  </a:cubicBezTo>
                  <a:lnTo>
                    <a:pt x="1459870" y="0"/>
                  </a:lnTo>
                  <a:cubicBezTo>
                    <a:pt x="1621127" y="0"/>
                    <a:pt x="1751851" y="130724"/>
                    <a:pt x="1751851" y="291981"/>
                  </a:cubicBezTo>
                  <a:lnTo>
                    <a:pt x="1751851" y="1459870"/>
                  </a:lnTo>
                  <a:cubicBezTo>
                    <a:pt x="1751851" y="1621127"/>
                    <a:pt x="1621127" y="1751851"/>
                    <a:pt x="1459870" y="1751851"/>
                  </a:cubicBezTo>
                  <a:lnTo>
                    <a:pt x="291981" y="1751851"/>
                  </a:lnTo>
                  <a:cubicBezTo>
                    <a:pt x="130724" y="1751851"/>
                    <a:pt x="0" y="1621127"/>
                    <a:pt x="0" y="1459870"/>
                  </a:cubicBezTo>
                  <a:lnTo>
                    <a:pt x="0" y="29198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5998" tIns="115998" rIns="115998" bIns="115998" numCol="1" spcCol="1270" anchor="ctr" anchorCtr="0">
              <a:noAutofit/>
            </a:bodyPr>
            <a:lstStyle/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050" b="1" kern="1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Marco </a:t>
              </a:r>
              <a:r>
                <a:rPr lang="es-ES_tradnl" sz="1050" b="1" kern="12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Consensual, Político</a:t>
              </a: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_tradnl" sz="1050" b="1" kern="12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050" kern="12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Plan Nacional del Buen Vivir - Apoyo Productivo</a:t>
              </a: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050" kern="12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Acuerdos entre el Municipio y la población para el apoyo a la creación de nuevas empresas</a:t>
              </a: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050" b="0" kern="12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Convenios </a:t>
              </a:r>
              <a:r>
                <a:rPr lang="es-EC" sz="1050" b="0" kern="1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pequeños mineros</a:t>
              </a: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050" b="0" kern="1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Acuerdos con la población  de influencia directa</a:t>
              </a:r>
            </a:p>
          </p:txBody>
        </p:sp>
        <p:sp>
          <p:nvSpPr>
            <p:cNvPr id="21" name="Forma libre 20"/>
            <p:cNvSpPr/>
            <p:nvPr/>
          </p:nvSpPr>
          <p:spPr>
            <a:xfrm>
              <a:off x="2470115" y="188775"/>
              <a:ext cx="1751851" cy="1751851"/>
            </a:xfrm>
            <a:custGeom>
              <a:avLst/>
              <a:gdLst>
                <a:gd name="connsiteX0" fmla="*/ 0 w 1751851"/>
                <a:gd name="connsiteY0" fmla="*/ 291981 h 1751851"/>
                <a:gd name="connsiteX1" fmla="*/ 291981 w 1751851"/>
                <a:gd name="connsiteY1" fmla="*/ 0 h 1751851"/>
                <a:gd name="connsiteX2" fmla="*/ 1459870 w 1751851"/>
                <a:gd name="connsiteY2" fmla="*/ 0 h 1751851"/>
                <a:gd name="connsiteX3" fmla="*/ 1751851 w 1751851"/>
                <a:gd name="connsiteY3" fmla="*/ 291981 h 1751851"/>
                <a:gd name="connsiteX4" fmla="*/ 1751851 w 1751851"/>
                <a:gd name="connsiteY4" fmla="*/ 1459870 h 1751851"/>
                <a:gd name="connsiteX5" fmla="*/ 1459870 w 1751851"/>
                <a:gd name="connsiteY5" fmla="*/ 1751851 h 1751851"/>
                <a:gd name="connsiteX6" fmla="*/ 291981 w 1751851"/>
                <a:gd name="connsiteY6" fmla="*/ 1751851 h 1751851"/>
                <a:gd name="connsiteX7" fmla="*/ 0 w 1751851"/>
                <a:gd name="connsiteY7" fmla="*/ 1459870 h 1751851"/>
                <a:gd name="connsiteX8" fmla="*/ 0 w 1751851"/>
                <a:gd name="connsiteY8" fmla="*/ 291981 h 1751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1851" h="1751851">
                  <a:moveTo>
                    <a:pt x="0" y="291981"/>
                  </a:moveTo>
                  <a:cubicBezTo>
                    <a:pt x="0" y="130724"/>
                    <a:pt x="130724" y="0"/>
                    <a:pt x="291981" y="0"/>
                  </a:cubicBezTo>
                  <a:lnTo>
                    <a:pt x="1459870" y="0"/>
                  </a:lnTo>
                  <a:cubicBezTo>
                    <a:pt x="1621127" y="0"/>
                    <a:pt x="1751851" y="130724"/>
                    <a:pt x="1751851" y="291981"/>
                  </a:cubicBezTo>
                  <a:lnTo>
                    <a:pt x="1751851" y="1459870"/>
                  </a:lnTo>
                  <a:cubicBezTo>
                    <a:pt x="1751851" y="1621127"/>
                    <a:pt x="1621127" y="1751851"/>
                    <a:pt x="1459870" y="1751851"/>
                  </a:cubicBezTo>
                  <a:lnTo>
                    <a:pt x="291981" y="1751851"/>
                  </a:lnTo>
                  <a:cubicBezTo>
                    <a:pt x="130724" y="1751851"/>
                    <a:pt x="0" y="1621127"/>
                    <a:pt x="0" y="1459870"/>
                  </a:cubicBezTo>
                  <a:lnTo>
                    <a:pt x="0" y="291981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5998" tIns="115998" rIns="115998" bIns="115998" numCol="1" spcCol="1270" anchor="ctr" anchorCtr="0">
              <a:noAutofit/>
            </a:bodyPr>
            <a:lstStyle/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050" b="1" kern="1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Marco </a:t>
              </a:r>
              <a:r>
                <a:rPr lang="es-ES_tradnl" sz="1050" b="1" kern="12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Institucional, cultural, social</a:t>
              </a: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050" b="0" kern="1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ARCOM</a:t>
              </a: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050" b="0" kern="12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 mejoras </a:t>
              </a:r>
              <a:r>
                <a:rPr lang="es-EC" sz="1050" b="0" kern="1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 Portovelo</a:t>
              </a: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050" kern="1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Ministerio de Relaciones Laborales / Socio Empleo</a:t>
              </a: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050" b="0" kern="1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Asociación de pequeños mineros de Portovelo</a:t>
              </a:r>
              <a:br>
                <a:rPr lang="es-EC" sz="1050" b="0" kern="1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s-EC" sz="1050" b="0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orma libre 21"/>
            <p:cNvSpPr/>
            <p:nvPr/>
          </p:nvSpPr>
          <p:spPr>
            <a:xfrm>
              <a:off x="237940" y="2534699"/>
              <a:ext cx="1751851" cy="2321032"/>
            </a:xfrm>
            <a:custGeom>
              <a:avLst/>
              <a:gdLst>
                <a:gd name="connsiteX0" fmla="*/ 0 w 1751851"/>
                <a:gd name="connsiteY0" fmla="*/ 291981 h 1751851"/>
                <a:gd name="connsiteX1" fmla="*/ 291981 w 1751851"/>
                <a:gd name="connsiteY1" fmla="*/ 0 h 1751851"/>
                <a:gd name="connsiteX2" fmla="*/ 1459870 w 1751851"/>
                <a:gd name="connsiteY2" fmla="*/ 0 h 1751851"/>
                <a:gd name="connsiteX3" fmla="*/ 1751851 w 1751851"/>
                <a:gd name="connsiteY3" fmla="*/ 291981 h 1751851"/>
                <a:gd name="connsiteX4" fmla="*/ 1751851 w 1751851"/>
                <a:gd name="connsiteY4" fmla="*/ 1459870 h 1751851"/>
                <a:gd name="connsiteX5" fmla="*/ 1459870 w 1751851"/>
                <a:gd name="connsiteY5" fmla="*/ 1751851 h 1751851"/>
                <a:gd name="connsiteX6" fmla="*/ 291981 w 1751851"/>
                <a:gd name="connsiteY6" fmla="*/ 1751851 h 1751851"/>
                <a:gd name="connsiteX7" fmla="*/ 0 w 1751851"/>
                <a:gd name="connsiteY7" fmla="*/ 1459870 h 1751851"/>
                <a:gd name="connsiteX8" fmla="*/ 0 w 1751851"/>
                <a:gd name="connsiteY8" fmla="*/ 291981 h 1751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1851" h="1751851">
                  <a:moveTo>
                    <a:pt x="0" y="291981"/>
                  </a:moveTo>
                  <a:cubicBezTo>
                    <a:pt x="0" y="130724"/>
                    <a:pt x="130724" y="0"/>
                    <a:pt x="291981" y="0"/>
                  </a:cubicBezTo>
                  <a:lnTo>
                    <a:pt x="1459870" y="0"/>
                  </a:lnTo>
                  <a:cubicBezTo>
                    <a:pt x="1621127" y="0"/>
                    <a:pt x="1751851" y="130724"/>
                    <a:pt x="1751851" y="291981"/>
                  </a:cubicBezTo>
                  <a:lnTo>
                    <a:pt x="1751851" y="1459870"/>
                  </a:lnTo>
                  <a:cubicBezTo>
                    <a:pt x="1751851" y="1621127"/>
                    <a:pt x="1621127" y="1751851"/>
                    <a:pt x="1459870" y="1751851"/>
                  </a:cubicBezTo>
                  <a:lnTo>
                    <a:pt x="291981" y="1751851"/>
                  </a:lnTo>
                  <a:cubicBezTo>
                    <a:pt x="130724" y="1751851"/>
                    <a:pt x="0" y="1621127"/>
                    <a:pt x="0" y="1459870"/>
                  </a:cubicBezTo>
                  <a:lnTo>
                    <a:pt x="0" y="29198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5998" tIns="115998" rIns="115998" bIns="115998" numCol="1" spcCol="1270" anchor="ctr" anchorCtr="0">
              <a:noAutofit/>
            </a:bodyPr>
            <a:lstStyle/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1050" b="1" kern="1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Marco Legal</a:t>
              </a: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_tradnl" sz="1050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050" kern="1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Ley de Minería</a:t>
              </a: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050" kern="1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Constitución 2009</a:t>
              </a: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kern="1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Ley Ambiental</a:t>
              </a:r>
              <a:endParaRPr lang="es-EC" sz="1050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050" kern="1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Regulación minera</a:t>
              </a: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050" kern="1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Legislación tributaria</a:t>
              </a:r>
              <a:endParaRPr lang="es-EC" sz="1050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050" kern="1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Ley de trabajo</a:t>
              </a: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050" kern="1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Ley de concesiones</a:t>
              </a: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050" kern="1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Reglamento de seguridad y salud </a:t>
              </a: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C" sz="1050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orma libre 22"/>
            <p:cNvSpPr/>
            <p:nvPr/>
          </p:nvSpPr>
          <p:spPr>
            <a:xfrm>
              <a:off x="2260070" y="2350480"/>
              <a:ext cx="2772135" cy="2936312"/>
            </a:xfrm>
            <a:custGeom>
              <a:avLst/>
              <a:gdLst>
                <a:gd name="connsiteX0" fmla="*/ 0 w 3021084"/>
                <a:gd name="connsiteY0" fmla="*/ 382285 h 2293663"/>
                <a:gd name="connsiteX1" fmla="*/ 382285 w 3021084"/>
                <a:gd name="connsiteY1" fmla="*/ 0 h 2293663"/>
                <a:gd name="connsiteX2" fmla="*/ 2638799 w 3021084"/>
                <a:gd name="connsiteY2" fmla="*/ 0 h 2293663"/>
                <a:gd name="connsiteX3" fmla="*/ 3021084 w 3021084"/>
                <a:gd name="connsiteY3" fmla="*/ 382285 h 2293663"/>
                <a:gd name="connsiteX4" fmla="*/ 3021084 w 3021084"/>
                <a:gd name="connsiteY4" fmla="*/ 1911378 h 2293663"/>
                <a:gd name="connsiteX5" fmla="*/ 2638799 w 3021084"/>
                <a:gd name="connsiteY5" fmla="*/ 2293663 h 2293663"/>
                <a:gd name="connsiteX6" fmla="*/ 382285 w 3021084"/>
                <a:gd name="connsiteY6" fmla="*/ 2293663 h 2293663"/>
                <a:gd name="connsiteX7" fmla="*/ 0 w 3021084"/>
                <a:gd name="connsiteY7" fmla="*/ 1911378 h 2293663"/>
                <a:gd name="connsiteX8" fmla="*/ 0 w 3021084"/>
                <a:gd name="connsiteY8" fmla="*/ 382285 h 2293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21084" h="2293663">
                  <a:moveTo>
                    <a:pt x="0" y="382285"/>
                  </a:moveTo>
                  <a:cubicBezTo>
                    <a:pt x="0" y="171155"/>
                    <a:pt x="171155" y="0"/>
                    <a:pt x="382285" y="0"/>
                  </a:cubicBezTo>
                  <a:lnTo>
                    <a:pt x="2638799" y="0"/>
                  </a:lnTo>
                  <a:cubicBezTo>
                    <a:pt x="2849929" y="0"/>
                    <a:pt x="3021084" y="171155"/>
                    <a:pt x="3021084" y="382285"/>
                  </a:cubicBezTo>
                  <a:lnTo>
                    <a:pt x="3021084" y="1911378"/>
                  </a:lnTo>
                  <a:cubicBezTo>
                    <a:pt x="3021084" y="2122508"/>
                    <a:pt x="2849929" y="2293663"/>
                    <a:pt x="2638799" y="2293663"/>
                  </a:cubicBezTo>
                  <a:lnTo>
                    <a:pt x="382285" y="2293663"/>
                  </a:lnTo>
                  <a:cubicBezTo>
                    <a:pt x="171155" y="2293663"/>
                    <a:pt x="0" y="2122508"/>
                    <a:pt x="0" y="1911378"/>
                  </a:cubicBezTo>
                  <a:lnTo>
                    <a:pt x="0" y="382285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42447" tIns="142447" rIns="142447" bIns="142447" numCol="1" spcCol="1270" anchor="ctr" anchorCtr="0">
              <a:noAutofit/>
            </a:bodyPr>
            <a:lstStyle/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900" b="1" kern="1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Marco </a:t>
              </a:r>
              <a:r>
                <a:rPr lang="es-ES_tradnl" sz="900" b="1" kern="12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Presupuestal, económico-financiero</a:t>
              </a: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900" b="0" kern="12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Volquetas                                               1.753.083  USD</a:t>
              </a: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900" b="0" kern="12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Molienda                                                1.053.083</a:t>
              </a: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900" b="0" kern="12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Sistema de Recirculación de Agua        </a:t>
              </a: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900" b="0" kern="12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para lavado de oro                                 1.253.083</a:t>
              </a: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900" b="0" kern="12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Trituradoras de circuito cerrado             2.253.083</a:t>
              </a: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900" b="0" kern="12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Hornos de Fundición                              2.253.083</a:t>
              </a: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900" b="0" kern="12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Obras Civiles                                          6.525.625</a:t>
              </a: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900" b="0" kern="12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Inversión Fija Tangible                          1.244.185</a:t>
              </a: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900" b="0" kern="12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Inversión pre-operativa                               39.393</a:t>
              </a: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900" b="0" kern="12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Financiamiento                                         623.734</a:t>
              </a: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900" b="0" kern="12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Estudios Definitivos                                  459.593</a:t>
              </a: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900" b="0" kern="12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Fianzas                                                       42.676</a:t>
              </a: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900" b="0" kern="12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Seguros                                                      78.787</a:t>
              </a: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900" b="0" kern="12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Inversión capital de trabajo                       229.796</a:t>
              </a: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900" b="0" kern="12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Fondo de Contingencia                             164.140</a:t>
              </a: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900" b="0" kern="12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Servicios de Terceros                                 65.656</a:t>
              </a:r>
              <a:endParaRPr lang="es-EC" sz="900" b="0" kern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l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900" b="0" kern="1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Total Inversión   		          18.039.000</a:t>
              </a:r>
            </a:p>
          </p:txBody>
        </p:sp>
      </p:grpSp>
      <p:cxnSp>
        <p:nvCxnSpPr>
          <p:cNvPr id="25" name="Conector recto 24"/>
          <p:cNvCxnSpPr/>
          <p:nvPr/>
        </p:nvCxnSpPr>
        <p:spPr>
          <a:xfrm>
            <a:off x="4956535" y="0"/>
            <a:ext cx="0" cy="6858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1469995" y="419100"/>
            <a:ext cx="2169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 Formal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Conector recto 53"/>
          <p:cNvCxnSpPr>
            <a:endCxn id="7" idx="0"/>
          </p:cNvCxnSpPr>
          <p:nvPr/>
        </p:nvCxnSpPr>
        <p:spPr>
          <a:xfrm>
            <a:off x="4956535" y="3429000"/>
            <a:ext cx="63317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Diagrama 55"/>
          <p:cNvGraphicFramePr/>
          <p:nvPr>
            <p:extLst>
              <p:ext uri="{D42A27DB-BD31-4B8C-83A1-F6EECF244321}">
                <p14:modId xmlns:p14="http://schemas.microsoft.com/office/powerpoint/2010/main" val="3069807104"/>
              </p:ext>
            </p:extLst>
          </p:nvPr>
        </p:nvGraphicFramePr>
        <p:xfrm>
          <a:off x="6166110" y="161925"/>
          <a:ext cx="4891507" cy="326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" name="CuadroTexto 56"/>
          <p:cNvSpPr txBox="1"/>
          <p:nvPr/>
        </p:nvSpPr>
        <p:spPr>
          <a:xfrm>
            <a:off x="4931135" y="14873"/>
            <a:ext cx="2718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 de Restricciones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8" name="Diagrama 57"/>
          <p:cNvGraphicFramePr/>
          <p:nvPr>
            <p:extLst>
              <p:ext uri="{D42A27DB-BD31-4B8C-83A1-F6EECF244321}">
                <p14:modId xmlns:p14="http://schemas.microsoft.com/office/powerpoint/2010/main" val="2030825669"/>
              </p:ext>
            </p:extLst>
          </p:nvPr>
        </p:nvGraphicFramePr>
        <p:xfrm>
          <a:off x="5655840" y="3502956"/>
          <a:ext cx="5944870" cy="3338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9" name="CuadroTexto 58"/>
          <p:cNvSpPr txBox="1"/>
          <p:nvPr/>
        </p:nvSpPr>
        <p:spPr>
          <a:xfrm>
            <a:off x="4939157" y="3512050"/>
            <a:ext cx="2718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Agenda Estratégica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99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C6C6C5"/>
            </a:gs>
            <a:gs pos="55000">
              <a:schemeClr val="bg2">
                <a:lumMod val="75000"/>
              </a:schemeClr>
            </a:gs>
            <a:gs pos="28000">
              <a:schemeClr val="accent5">
                <a:lumMod val="75000"/>
              </a:schemeClr>
            </a:gs>
            <a:gs pos="88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 rot="16200000">
            <a:off x="9015788" y="3068896"/>
            <a:ext cx="5383161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APLICANDO PROSPECTIVA ESTRATÉGICA</a:t>
            </a:r>
            <a:endParaRPr lang="es-EC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327501"/>
              </p:ext>
            </p:extLst>
          </p:nvPr>
        </p:nvGraphicFramePr>
        <p:xfrm>
          <a:off x="248156" y="383459"/>
          <a:ext cx="8128000" cy="57655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064000"/>
                <a:gridCol w="4064000"/>
              </a:tblGrid>
              <a:tr h="1577218"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s-EC" sz="1800" b="0" dirty="0" smtClean="0">
                          <a:solidFill>
                            <a:schemeClr val="tx1"/>
                          </a:solidFill>
                        </a:rPr>
                        <a:t>Objetivo de P.E: 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800" b="0" dirty="0" smtClean="0">
                          <a:solidFill>
                            <a:schemeClr val="tx1"/>
                          </a:solidFill>
                        </a:rPr>
                        <a:t>Ubicar a la empresa en su macro y micro ambiente, uso de FODA, especificidades y competencias propias.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800" b="0" dirty="0" smtClean="0">
                          <a:solidFill>
                            <a:schemeClr val="tx1"/>
                          </a:solidFill>
                        </a:rPr>
                        <a:t>Generar propuestas y orientaciones para las acciones estratégicas a tomarse</a:t>
                      </a:r>
                      <a:endParaRPr lang="es-EC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  <a:tr h="469702">
                <a:tc>
                  <a:txBody>
                    <a:bodyPr/>
                    <a:lstStyle/>
                    <a:p>
                      <a:pPr algn="ctr"/>
                      <a:r>
                        <a:rPr lang="es-EC" sz="1800" b="1" dirty="0" smtClean="0">
                          <a:solidFill>
                            <a:schemeClr val="tx1"/>
                          </a:solidFill>
                        </a:rPr>
                        <a:t>Motricidad y Dependencia</a:t>
                      </a:r>
                      <a:endParaRPr lang="es-EC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 smtClean="0">
                          <a:solidFill>
                            <a:schemeClr val="tx1"/>
                          </a:solidFill>
                        </a:rPr>
                        <a:t>Balanza FODA</a:t>
                      </a:r>
                      <a:endParaRPr lang="es-EC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18580">
                <a:tc>
                  <a:txBody>
                    <a:bodyPr/>
                    <a:lstStyle/>
                    <a:p>
                      <a:pPr algn="just"/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Relaciona variables cualitativamente,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las de mayor influencia y las consecuencias de éstas.</a:t>
                      </a:r>
                    </a:p>
                    <a:p>
                      <a:pPr algn="just"/>
                      <a:endParaRPr lang="es-EC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es-EC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es-EC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es-EC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es-EC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es-EC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es-EC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EC" b="1" dirty="0" smtClean="0">
                          <a:solidFill>
                            <a:schemeClr val="tx1"/>
                          </a:solidFill>
                        </a:rPr>
                        <a:t>Posicionamiento Estratégico</a:t>
                      </a:r>
                    </a:p>
                    <a:p>
                      <a:pPr algn="ctr"/>
                      <a:endParaRPr lang="es-EC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2 Gráfico"/>
          <p:cNvGraphicFramePr/>
          <p:nvPr>
            <p:extLst>
              <p:ext uri="{D42A27DB-BD31-4B8C-83A1-F6EECF244321}">
                <p14:modId xmlns:p14="http://schemas.microsoft.com/office/powerpoint/2010/main" val="4210902734"/>
              </p:ext>
            </p:extLst>
          </p:nvPr>
        </p:nvGraphicFramePr>
        <p:xfrm>
          <a:off x="288758" y="3492975"/>
          <a:ext cx="3801979" cy="250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30952" t="16518" r="31981" b="13280"/>
          <a:stretch/>
        </p:blipFill>
        <p:spPr>
          <a:xfrm>
            <a:off x="4932947" y="2430380"/>
            <a:ext cx="2863516" cy="144378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443" y="4211053"/>
            <a:ext cx="2993404" cy="19685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l="13855" r="25859"/>
          <a:stretch/>
        </p:blipFill>
        <p:spPr>
          <a:xfrm>
            <a:off x="8534171" y="1480457"/>
            <a:ext cx="2486755" cy="4238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1020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C6C6C5"/>
            </a:gs>
            <a:gs pos="78000">
              <a:schemeClr val="bg2">
                <a:lumMod val="75000"/>
              </a:schemeClr>
            </a:gs>
            <a:gs pos="46000">
              <a:schemeClr val="accent5">
                <a:lumMod val="75000"/>
              </a:schemeClr>
            </a:gs>
            <a:gs pos="13000">
              <a:schemeClr val="accent1">
                <a:lumMod val="30000"/>
                <a:lumOff val="70000"/>
              </a:schemeClr>
            </a:gs>
          </a:gsLst>
          <a:lin ang="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5443" y="282226"/>
            <a:ext cx="10784305" cy="535481"/>
          </a:xfrm>
        </p:spPr>
        <p:txBody>
          <a:bodyPr>
            <a:noAutofit/>
          </a:bodyPr>
          <a:lstStyle/>
          <a:p>
            <a:r>
              <a:rPr lang="es-EC" sz="15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Satisfacer las necesidades de extracción de minerales metálicos de los pequeños mineros existentes en el cantón Portovelo.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 rot="16200000">
            <a:off x="8647844" y="3254596"/>
            <a:ext cx="6103809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PROSPECTIVA LINEAL SIMPLE</a:t>
            </a:r>
            <a:endParaRPr lang="es-EC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2"/>
          <a:srcRect l="23399" r="23399" b="6047"/>
          <a:stretch/>
        </p:blipFill>
        <p:spPr>
          <a:xfrm>
            <a:off x="347106" y="3843975"/>
            <a:ext cx="3164114" cy="26914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0" name="Conector recto 29"/>
          <p:cNvCxnSpPr/>
          <p:nvPr/>
        </p:nvCxnSpPr>
        <p:spPr>
          <a:xfrm>
            <a:off x="3729791" y="841405"/>
            <a:ext cx="0" cy="596846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4076026" y="889531"/>
            <a:ext cx="3188177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Capacidad de procesamiento de 800 Ton/día x año.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 70% demanda insatisfecha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5 años cubriría un 30% demanda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8754397" y="930143"/>
            <a:ext cx="2442610" cy="954107"/>
          </a:xfrm>
          <a:prstGeom prst="rect">
            <a:avLst/>
          </a:prstGeom>
          <a:solidFill>
            <a:srgbClr val="FFFFCC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medida del Proyecto: (toneladas de material de las diferentes minas del Cantón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8754398" y="2007870"/>
            <a:ext cx="2418550" cy="523220"/>
          </a:xfrm>
          <a:prstGeom prst="rect">
            <a:avLst/>
          </a:prstGeom>
          <a:solidFill>
            <a:srgbClr val="CCFFCC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medida de Tiempo: Años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3"/>
          <a:srcRect r="7505" b="4136"/>
          <a:stretch/>
        </p:blipFill>
        <p:spPr>
          <a:xfrm>
            <a:off x="3927265" y="2441931"/>
            <a:ext cx="4491022" cy="41144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Rectángulo 34"/>
          <p:cNvSpPr/>
          <p:nvPr/>
        </p:nvSpPr>
        <p:spPr>
          <a:xfrm>
            <a:off x="8670756" y="3673696"/>
            <a:ext cx="2526251" cy="954107"/>
          </a:xfrm>
          <a:prstGeom prst="rect">
            <a:avLst/>
          </a:prstGeom>
          <a:solidFill>
            <a:srgbClr val="DDDDDD"/>
          </a:solidFill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Primera Ley de Newton</a:t>
            </a:r>
          </a:p>
          <a:p>
            <a:pPr algn="just"/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Inercia: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Futuro Deseable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Futuro No deseable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ángulo 36"/>
              <p:cNvSpPr/>
              <p:nvPr/>
            </p:nvSpPr>
            <p:spPr>
              <a:xfrm>
                <a:off x="8700547" y="2654710"/>
                <a:ext cx="2550310" cy="87921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s-EC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𝑉𝑇</m:t>
                    </m:r>
                    <m:r>
                      <a:rPr lang="es-EC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num>
                      <m:den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𝑇𝑇</m:t>
                        </m:r>
                      </m:den>
                    </m:f>
                  </m:oMath>
                </a14:m>
                <a:r>
                  <a:rPr lang="es-EC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s-EC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a:rPr lang="es-EC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𝐹𝑇</m:t>
                    </m:r>
                    <m:r>
                      <a:rPr lang="es-EC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num>
                      <m:den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𝑉𝑇</m:t>
                        </m:r>
                      </m:den>
                    </m:f>
                  </m:oMath>
                </a14:m>
                <a:r>
                  <a:rPr lang="es-EC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s-EC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   </m:t>
                    </m:r>
                    <m:r>
                      <a:rPr lang="es-EC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𝑉𝐷</m:t>
                    </m:r>
                    <m:r>
                      <a:rPr lang="es-EC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num>
                      <m:den>
                        <m:r>
                          <a:rPr lang="es-EC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𝑇𝐷</m:t>
                        </m:r>
                      </m:den>
                    </m:f>
                  </m:oMath>
                </a14:m>
                <a:endParaRPr lang="es-EC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á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547" y="2654710"/>
                <a:ext cx="2550310" cy="879215"/>
              </a:xfrm>
              <a:prstGeom prst="rect">
                <a:avLst/>
              </a:prstGeom>
              <a:blipFill rotWithShape="0">
                <a:blip r:embed="rId4"/>
                <a:stretch>
                  <a:fillRect r="-190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ector recto 37"/>
          <p:cNvCxnSpPr/>
          <p:nvPr/>
        </p:nvCxnSpPr>
        <p:spPr>
          <a:xfrm>
            <a:off x="8646695" y="897553"/>
            <a:ext cx="0" cy="596846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ángulo 38"/>
          <p:cNvSpPr/>
          <p:nvPr/>
        </p:nvSpPr>
        <p:spPr>
          <a:xfrm>
            <a:off x="327910" y="1278435"/>
            <a:ext cx="3068532" cy="1815882"/>
          </a:xfrm>
          <a:prstGeom prst="rect">
            <a:avLst/>
          </a:prstGeom>
          <a:solidFill>
            <a:srgbClr val="D0D0D0"/>
          </a:solidFill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Objetivo futuro a alcanzar</a:t>
            </a:r>
            <a:r>
              <a:rPr lang="es-EC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medida del objetivo que puede ser cuantitativa o cualitativa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Unidad de medida del tiempo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Diagnóstico de la variable seleccionada.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Punto de origen en el tiempo de esa variable.</a:t>
            </a:r>
            <a:endParaRPr lang="es-EC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8654715" y="4740494"/>
            <a:ext cx="2526251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Segunda  Ley de Newton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Balanza de Fuerzas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Futuro Posible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8662737" y="5638850"/>
            <a:ext cx="2526251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Tercera  Ley de Newton</a:t>
            </a:r>
          </a:p>
          <a:p>
            <a:pPr algn="just"/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Reacción o Fuerzas en contra: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¿Qué riesgos existen?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C6C6C5"/>
            </a:gs>
            <a:gs pos="78000">
              <a:schemeClr val="bg2">
                <a:lumMod val="75000"/>
              </a:schemeClr>
            </a:gs>
            <a:gs pos="43000">
              <a:schemeClr val="accent5">
                <a:lumMod val="75000"/>
              </a:schemeClr>
            </a:gs>
            <a:gs pos="13000">
              <a:schemeClr val="accent1">
                <a:lumMod val="30000"/>
                <a:lumOff val="7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 rot="16200000">
            <a:off x="8647844" y="3086155"/>
            <a:ext cx="6103809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REGRESIONES LINEALES</a:t>
            </a:r>
            <a:endParaRPr lang="es-EC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8969" y="1026570"/>
            <a:ext cx="3828623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Diagnóstico (dónde estamos en el presente)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Crecimiento positivo, normativas de extracción proyectando a cabalidad su cumplimiento.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65860" y="95810"/>
            <a:ext cx="3828623" cy="523220"/>
          </a:xfrm>
          <a:prstGeom prst="rect">
            <a:avLst/>
          </a:prstGeom>
          <a:solidFill>
            <a:srgbClr val="FFFFCC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U.M.P: (toneladas de material de las diferentes minas del Cantón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374852" y="666430"/>
            <a:ext cx="1615090" cy="307777"/>
          </a:xfrm>
          <a:prstGeom prst="rect">
            <a:avLst/>
          </a:prstGeom>
          <a:solidFill>
            <a:srgbClr val="CCFFCC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U.M.T: Años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4172182" y="-19997"/>
            <a:ext cx="0" cy="6858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 rot="16200000">
            <a:off x="-791703" y="2996235"/>
            <a:ext cx="2178393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C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Función Tendencial Lineal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732671518"/>
              </p:ext>
            </p:extLst>
          </p:nvPr>
        </p:nvGraphicFramePr>
        <p:xfrm>
          <a:off x="634655" y="2018527"/>
          <a:ext cx="3302937" cy="225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 rot="16200000">
            <a:off x="-933250" y="5461368"/>
            <a:ext cx="2453861" cy="3154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Función Tenden. Exponencial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814759763"/>
              </p:ext>
            </p:extLst>
          </p:nvPr>
        </p:nvGraphicFramePr>
        <p:xfrm>
          <a:off x="634655" y="4355432"/>
          <a:ext cx="3257841" cy="2442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6017887" y="117660"/>
            <a:ext cx="306165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Tendencia o velocidad tendencial</a:t>
            </a:r>
            <a:endParaRPr lang="es-EC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3838891529"/>
              </p:ext>
            </p:extLst>
          </p:nvPr>
        </p:nvGraphicFramePr>
        <p:xfrm>
          <a:off x="4315786" y="1306205"/>
          <a:ext cx="3176425" cy="2219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4726767" y="910760"/>
            <a:ext cx="2178393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Tendencia de Crecimiento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725992" y="3884661"/>
            <a:ext cx="24709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1°Ley, Futuro Tendencia lineal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val="3200312601"/>
              </p:ext>
            </p:extLst>
          </p:nvPr>
        </p:nvGraphicFramePr>
        <p:xfrm>
          <a:off x="4349882" y="4231474"/>
          <a:ext cx="3187395" cy="2470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CuadroTexto 20"/>
          <p:cNvSpPr txBox="1"/>
          <p:nvPr/>
        </p:nvSpPr>
        <p:spPr>
          <a:xfrm>
            <a:off x="8120383" y="910760"/>
            <a:ext cx="296756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1°Ley, Futuro Tendencia exponencial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2509254052"/>
              </p:ext>
            </p:extLst>
          </p:nvPr>
        </p:nvGraphicFramePr>
        <p:xfrm>
          <a:off x="7892983" y="1276592"/>
          <a:ext cx="3194968" cy="2188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Gráfico 22"/>
          <p:cNvGraphicFramePr/>
          <p:nvPr>
            <p:extLst>
              <p:ext uri="{D42A27DB-BD31-4B8C-83A1-F6EECF244321}">
                <p14:modId xmlns:p14="http://schemas.microsoft.com/office/powerpoint/2010/main" val="4133297997"/>
              </p:ext>
            </p:extLst>
          </p:nvPr>
        </p:nvGraphicFramePr>
        <p:xfrm>
          <a:off x="7892983" y="4239320"/>
          <a:ext cx="3252919" cy="231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CuadroTexto 23"/>
          <p:cNvSpPr txBox="1"/>
          <p:nvPr/>
        </p:nvSpPr>
        <p:spPr>
          <a:xfrm>
            <a:off x="8367545" y="3868620"/>
            <a:ext cx="24709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1°Ley, Futuro Tendencia lineal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C6C6C5"/>
            </a:gs>
            <a:gs pos="54000">
              <a:schemeClr val="bg2">
                <a:lumMod val="75000"/>
              </a:schemeClr>
            </a:gs>
            <a:gs pos="53000">
              <a:schemeClr val="accent5">
                <a:lumMod val="75000"/>
              </a:schemeClr>
            </a:gs>
            <a:gs pos="19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4638" t="16886" r="25741" b="57057"/>
          <a:stretch/>
        </p:blipFill>
        <p:spPr>
          <a:xfrm>
            <a:off x="569575" y="220523"/>
            <a:ext cx="10515600" cy="6072250"/>
          </a:xfrm>
          <a:prstGeom prst="rect">
            <a:avLst/>
          </a:prstGeom>
          <a:gradFill>
            <a:gsLst>
              <a:gs pos="79000">
                <a:srgbClr val="C6C6C5"/>
              </a:gs>
              <a:gs pos="26000">
                <a:schemeClr val="bg2">
                  <a:lumMod val="75000"/>
                </a:schemeClr>
              </a:gs>
              <a:gs pos="52000">
                <a:schemeClr val="accent5">
                  <a:lumMod val="75000"/>
                </a:schemeClr>
              </a:gs>
              <a:gs pos="7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  <a:effectLst>
            <a:outerShdw blurRad="50800" dir="5400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49810" y="1893161"/>
            <a:ext cx="2439534" cy="486918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Fabrica de extracción de minerales (amigable). 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43098" y="2635043"/>
            <a:ext cx="2336610" cy="8150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Evite contaminación  por métodos artesanales.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395972" y="3997360"/>
            <a:ext cx="2022766" cy="4401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Tecnología de punta.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806758" y="5233267"/>
            <a:ext cx="2660949" cy="6048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Enmarcado en Leyes vigentes de Ecuador.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806758" y="4123949"/>
            <a:ext cx="2377663" cy="4701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Volúmenes no satisfechos 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 rot="16200000">
            <a:off x="9936480" y="3416490"/>
            <a:ext cx="3688080" cy="5797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C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919211" y="3158547"/>
            <a:ext cx="2051174" cy="4548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Estudio  Situación Actual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806758" y="2070303"/>
            <a:ext cx="2363894" cy="6124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Cuidado y manejo de Desechos 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919212" y="1200385"/>
            <a:ext cx="2051173" cy="4789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Competencia Directa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343783"/>
              </p:ext>
            </p:extLst>
          </p:nvPr>
        </p:nvGraphicFramePr>
        <p:xfrm>
          <a:off x="3607335" y="2397425"/>
          <a:ext cx="4064000" cy="19253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s-EC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Metodología</a:t>
                      </a:r>
                      <a:endParaRPr lang="es-EC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Oficios.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Visita.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Síntesis de Leyes</a:t>
                      </a: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Web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Prospectiva Estratégica 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Capítulos.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ítulo 1"/>
          <p:cNvSpPr txBox="1">
            <a:spLocks/>
          </p:cNvSpPr>
          <p:nvPr/>
        </p:nvSpPr>
        <p:spPr>
          <a:xfrm>
            <a:off x="3657600" y="816146"/>
            <a:ext cx="4013736" cy="4789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glow rad="101600">
              <a:schemeClr val="accent6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Innovador , Regulaciones ambientales, productividad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rentabilidad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7671336" y="984738"/>
            <a:ext cx="4784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ítulo 1"/>
          <p:cNvSpPr txBox="1">
            <a:spLocks/>
          </p:cNvSpPr>
          <p:nvPr/>
        </p:nvSpPr>
        <p:spPr>
          <a:xfrm>
            <a:off x="8395972" y="824306"/>
            <a:ext cx="1811989" cy="4869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Problemática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9369577" y="1311224"/>
            <a:ext cx="0" cy="551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>
            <a:stCxn id="2" idx="2"/>
          </p:cNvCxnSpPr>
          <p:nvPr/>
        </p:nvCxnSpPr>
        <p:spPr>
          <a:xfrm>
            <a:off x="9369577" y="2380079"/>
            <a:ext cx="0" cy="254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9369577" y="3477277"/>
            <a:ext cx="0" cy="442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 flipV="1">
            <a:off x="1441938" y="2715649"/>
            <a:ext cx="0" cy="442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 flipV="1">
            <a:off x="1441938" y="1714477"/>
            <a:ext cx="0" cy="452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>
            <a:off x="3170652" y="1767232"/>
            <a:ext cx="362362" cy="736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/>
          <p:nvPr/>
        </p:nvCxnSpPr>
        <p:spPr>
          <a:xfrm flipV="1">
            <a:off x="1453661" y="3613358"/>
            <a:ext cx="0" cy="442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 flipV="1">
            <a:off x="1465381" y="4680162"/>
            <a:ext cx="0" cy="442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2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C6C6C5"/>
            </a:gs>
            <a:gs pos="78000">
              <a:schemeClr val="bg2">
                <a:lumMod val="75000"/>
              </a:schemeClr>
            </a:gs>
            <a:gs pos="43000">
              <a:schemeClr val="accent5">
                <a:lumMod val="75000"/>
              </a:schemeClr>
            </a:gs>
            <a:gs pos="13000">
              <a:schemeClr val="accent1">
                <a:lumMod val="30000"/>
                <a:lumOff val="7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 rot="16200000">
            <a:off x="8647844" y="3086155"/>
            <a:ext cx="6103809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REGRESIONES LINEALES</a:t>
            </a:r>
            <a:endParaRPr lang="es-EC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recto 8"/>
          <p:cNvCxnSpPr/>
          <p:nvPr/>
        </p:nvCxnSpPr>
        <p:spPr>
          <a:xfrm flipH="1">
            <a:off x="3906981" y="-19997"/>
            <a:ext cx="0" cy="68779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783978" y="2844800"/>
            <a:ext cx="2178393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Función Tendencial Lineal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Gráfico 24"/>
          <p:cNvGraphicFramePr/>
          <p:nvPr>
            <p:extLst>
              <p:ext uri="{D42A27DB-BD31-4B8C-83A1-F6EECF244321}">
                <p14:modId xmlns:p14="http://schemas.microsoft.com/office/powerpoint/2010/main" val="933022269"/>
              </p:ext>
            </p:extLst>
          </p:nvPr>
        </p:nvGraphicFramePr>
        <p:xfrm>
          <a:off x="212217" y="3281224"/>
          <a:ext cx="3533304" cy="327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Gráfico 27"/>
          <p:cNvGraphicFramePr/>
          <p:nvPr>
            <p:extLst>
              <p:ext uri="{D42A27DB-BD31-4B8C-83A1-F6EECF244321}">
                <p14:modId xmlns:p14="http://schemas.microsoft.com/office/powerpoint/2010/main" val="216049325"/>
              </p:ext>
            </p:extLst>
          </p:nvPr>
        </p:nvGraphicFramePr>
        <p:xfrm>
          <a:off x="4100101" y="3238385"/>
          <a:ext cx="3762526" cy="331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9" name="Conector recto 28"/>
          <p:cNvCxnSpPr/>
          <p:nvPr/>
        </p:nvCxnSpPr>
        <p:spPr>
          <a:xfrm flipH="1">
            <a:off x="8070266" y="-13071"/>
            <a:ext cx="0" cy="68779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ergamino horizontal 31"/>
          <p:cNvSpPr/>
          <p:nvPr/>
        </p:nvSpPr>
        <p:spPr>
          <a:xfrm>
            <a:off x="8214851" y="2264627"/>
            <a:ext cx="2921212" cy="1775899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3° Ley de Newton (Reacción o Fuerzas en contra) ¿Qué riesgos existen?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Encarecer herramientas de explotación de mina, &gt;costo mano de obra, nueva ley.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Pergamino horizontal 33"/>
          <p:cNvSpPr/>
          <p:nvPr/>
        </p:nvSpPr>
        <p:spPr>
          <a:xfrm>
            <a:off x="4132538" y="511406"/>
            <a:ext cx="3793143" cy="1630845"/>
          </a:xfrm>
          <a:prstGeom prst="horizontalScroll">
            <a:avLst/>
          </a:prstGeom>
          <a:solidFill>
            <a:srgbClr val="D0D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2° Ley de Newton (Balanza de Fuerzas)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Ampliar el centro de operaciones, + mano de obra, inversión &gt; inicial..</a:t>
            </a:r>
            <a:endParaRPr lang="es-EC" sz="1400" dirty="0">
              <a:solidFill>
                <a:schemeClr val="tx1"/>
              </a:solidFill>
            </a:endParaRPr>
          </a:p>
        </p:txBody>
      </p:sp>
      <p:sp>
        <p:nvSpPr>
          <p:cNvPr id="35" name="Terminador 34"/>
          <p:cNvSpPr/>
          <p:nvPr/>
        </p:nvSpPr>
        <p:spPr>
          <a:xfrm>
            <a:off x="4092052" y="2595302"/>
            <a:ext cx="3874114" cy="498996"/>
          </a:xfrm>
          <a:prstGeom prst="flowChartTerminator">
            <a:avLst/>
          </a:prstGeom>
          <a:solidFill>
            <a:srgbClr val="C6C6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Futuro posible (¿Alguna de las regresiones es posible?)</a:t>
            </a:r>
            <a:endPara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Pergamino horizontal 35"/>
          <p:cNvSpPr/>
          <p:nvPr/>
        </p:nvSpPr>
        <p:spPr>
          <a:xfrm>
            <a:off x="113838" y="561071"/>
            <a:ext cx="3576265" cy="1630845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Futuro no deseable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Capacidad de procesamiento disminuya  a causa de la infraestructura por  carencia de tecnología</a:t>
            </a:r>
            <a:endParaRPr lang="es-EC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9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C6C6C5"/>
            </a:gs>
            <a:gs pos="78000">
              <a:schemeClr val="bg2">
                <a:lumMod val="75000"/>
              </a:schemeClr>
            </a:gs>
            <a:gs pos="43000">
              <a:schemeClr val="accent5">
                <a:lumMod val="75000"/>
              </a:schemeClr>
            </a:gs>
            <a:gs pos="13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 rot="16200000">
            <a:off x="8647844" y="3086155"/>
            <a:ext cx="6103809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TABLA DE ESCENARIOS</a:t>
            </a:r>
            <a:endParaRPr lang="es-EC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lamada ovalada 4"/>
          <p:cNvSpPr/>
          <p:nvPr/>
        </p:nvSpPr>
        <p:spPr>
          <a:xfrm>
            <a:off x="42531" y="72828"/>
            <a:ext cx="2688466" cy="1589409"/>
          </a:xfrm>
          <a:prstGeom prst="wedgeEllipseCallout">
            <a:avLst>
              <a:gd name="adj1" fmla="val 86854"/>
              <a:gd name="adj2" fmla="val -1035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Camino de acontecimientos.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Situación </a:t>
            </a:r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a otra </a:t>
            </a: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futura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9434072" y="426034"/>
            <a:ext cx="1321588" cy="78681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Transparencia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6707857" y="698509"/>
            <a:ext cx="1556413" cy="786810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Importancia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7901318" y="50549"/>
            <a:ext cx="1321588" cy="786810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Verosimilitud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4342763" y="875427"/>
            <a:ext cx="1411470" cy="7868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Coherencia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5353626" y="59944"/>
            <a:ext cx="1446027" cy="78681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ertinencia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942163" y="272145"/>
            <a:ext cx="153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Exploratorios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881557" y="1128067"/>
            <a:ext cx="1532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Anticipación</a:t>
            </a:r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/>
          <a:srcRect l="11135" r="11135" b="4341"/>
          <a:stretch/>
        </p:blipFill>
        <p:spPr>
          <a:xfrm>
            <a:off x="42530" y="2115907"/>
            <a:ext cx="3411869" cy="4742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/>
          <a:srcRect l="11835" r="11130" b="4222"/>
          <a:stretch/>
        </p:blipFill>
        <p:spPr>
          <a:xfrm>
            <a:off x="3594100" y="2135092"/>
            <a:ext cx="3571064" cy="2830251"/>
          </a:xfrm>
          <a:prstGeom prst="roundRect">
            <a:avLst>
              <a:gd name="adj" fmla="val 8594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5"/>
          <a:srcRect l="11468" r="9309" b="9404"/>
          <a:stretch/>
        </p:blipFill>
        <p:spPr>
          <a:xfrm>
            <a:off x="3594100" y="5050971"/>
            <a:ext cx="3571064" cy="1807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3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6"/>
          <a:srcRect l="11125" r="13205" b="7137"/>
          <a:stretch/>
        </p:blipFill>
        <p:spPr>
          <a:xfrm>
            <a:off x="7345552" y="2133279"/>
            <a:ext cx="3891018" cy="2824961"/>
          </a:xfrm>
          <a:prstGeom prst="roundRect">
            <a:avLst>
              <a:gd name="adj" fmla="val 8594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7"/>
          <a:srcRect l="10456" r="10747" b="9351"/>
          <a:stretch/>
        </p:blipFill>
        <p:spPr>
          <a:xfrm>
            <a:off x="7366000" y="5050971"/>
            <a:ext cx="3826491" cy="1807030"/>
          </a:xfrm>
          <a:prstGeom prst="roundRect">
            <a:avLst>
              <a:gd name="adj" fmla="val 8594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3" name="Conector recto 2"/>
          <p:cNvCxnSpPr/>
          <p:nvPr/>
        </p:nvCxnSpPr>
        <p:spPr>
          <a:xfrm>
            <a:off x="0" y="2028823"/>
            <a:ext cx="1128064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97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C6C6C5"/>
            </a:gs>
            <a:gs pos="58000">
              <a:schemeClr val="bg2">
                <a:lumMod val="75000"/>
              </a:schemeClr>
            </a:gs>
            <a:gs pos="80000">
              <a:schemeClr val="accent5">
                <a:lumMod val="75000"/>
              </a:schemeClr>
            </a:gs>
            <a:gs pos="13000">
              <a:schemeClr val="accent1">
                <a:lumMod val="30000"/>
                <a:lumOff val="7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26" y="1014459"/>
            <a:ext cx="2033552" cy="3448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Mapa de Estrategias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 rot="16200000">
            <a:off x="9214397" y="3080711"/>
            <a:ext cx="4970704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MAPAS   (ORGANIZACIÓN)</a:t>
            </a:r>
            <a:endParaRPr lang="es-EC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17537" t="34474" r="16312" b="15525"/>
          <a:stretch/>
        </p:blipFill>
        <p:spPr>
          <a:xfrm>
            <a:off x="153266" y="1517072"/>
            <a:ext cx="5334097" cy="44680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845" y="76254"/>
            <a:ext cx="5292803" cy="6636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6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ítulo 1"/>
          <p:cNvSpPr txBox="1">
            <a:spLocks/>
          </p:cNvSpPr>
          <p:nvPr/>
        </p:nvSpPr>
        <p:spPr>
          <a:xfrm rot="16200000">
            <a:off x="4720828" y="3192480"/>
            <a:ext cx="2033552" cy="344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Mapa de Riesgos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C6C6C5"/>
            </a:gs>
            <a:gs pos="35000">
              <a:schemeClr val="bg2">
                <a:lumMod val="75000"/>
              </a:schemeClr>
            </a:gs>
            <a:gs pos="92000">
              <a:schemeClr val="accent5">
                <a:lumMod val="75000"/>
              </a:schemeClr>
            </a:gs>
            <a:gs pos="64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 rot="16200000">
            <a:off x="8247454" y="2986602"/>
            <a:ext cx="6857999" cy="8847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IMPACTO AMBIENTAL RELACIONADO A LA MINERÍA</a:t>
            </a:r>
            <a:endParaRPr lang="es-EC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lamada de nube 4"/>
          <p:cNvSpPr/>
          <p:nvPr/>
        </p:nvSpPr>
        <p:spPr>
          <a:xfrm>
            <a:off x="1" y="164124"/>
            <a:ext cx="3048000" cy="1390132"/>
          </a:xfrm>
          <a:prstGeom prst="cloudCallout">
            <a:avLst>
              <a:gd name="adj1" fmla="val -16855"/>
              <a:gd name="adj2" fmla="val 12275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 insostenible, la explotación del recurso supone su agotamiento</a:t>
            </a:r>
            <a:endParaRPr lang="es-EC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ágrima 12"/>
          <p:cNvSpPr/>
          <p:nvPr/>
        </p:nvSpPr>
        <p:spPr>
          <a:xfrm rot="7857894">
            <a:off x="135681" y="1462918"/>
            <a:ext cx="846315" cy="848734"/>
          </a:xfrm>
          <a:prstGeom prst="teardrop">
            <a:avLst>
              <a:gd name="adj" fmla="val 14668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8" name="CuadroTexto 17"/>
          <p:cNvSpPr txBox="1"/>
          <p:nvPr/>
        </p:nvSpPr>
        <p:spPr>
          <a:xfrm>
            <a:off x="250170" y="1700429"/>
            <a:ext cx="687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70´S-80´S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ágrima 18"/>
          <p:cNvSpPr/>
          <p:nvPr/>
        </p:nvSpPr>
        <p:spPr>
          <a:xfrm rot="7857894">
            <a:off x="1847271" y="1380532"/>
            <a:ext cx="846315" cy="848734"/>
          </a:xfrm>
          <a:prstGeom prst="teardrop">
            <a:avLst>
              <a:gd name="adj" fmla="val 14668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863980" y="1581623"/>
            <a:ext cx="100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Carencia estudios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ágrima 20"/>
          <p:cNvSpPr/>
          <p:nvPr/>
        </p:nvSpPr>
        <p:spPr>
          <a:xfrm rot="7857894">
            <a:off x="1042240" y="1993906"/>
            <a:ext cx="846315" cy="848734"/>
          </a:xfrm>
          <a:prstGeom prst="teardrop">
            <a:avLst>
              <a:gd name="adj" fmla="val 14668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062943" y="2167630"/>
            <a:ext cx="100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Proyecto minero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229604" y="1149944"/>
            <a:ext cx="4221341" cy="2577962"/>
            <a:chOff x="99919" y="3513984"/>
            <a:chExt cx="4221341" cy="3366430"/>
          </a:xfrm>
        </p:grpSpPr>
        <p:sp>
          <p:nvSpPr>
            <p:cNvPr id="35" name="Lágrima 34"/>
            <p:cNvSpPr/>
            <p:nvPr/>
          </p:nvSpPr>
          <p:spPr>
            <a:xfrm rot="1690999">
              <a:off x="132900" y="5847229"/>
              <a:ext cx="973665" cy="1033185"/>
            </a:xfrm>
            <a:prstGeom prst="teardrop">
              <a:avLst>
                <a:gd name="adj" fmla="val 112905"/>
              </a:avLst>
            </a:prstGeom>
            <a:gradFill flip="none" rotWithShape="1">
              <a:gsLst>
                <a:gs pos="0">
                  <a:srgbClr val="CC3300">
                    <a:tint val="66000"/>
                    <a:satMod val="160000"/>
                  </a:srgbClr>
                </a:gs>
                <a:gs pos="50000">
                  <a:srgbClr val="CC3300">
                    <a:tint val="44500"/>
                    <a:satMod val="160000"/>
                  </a:srgbClr>
                </a:gs>
                <a:gs pos="100000">
                  <a:srgbClr val="CC33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1" name="Lágrima 30"/>
            <p:cNvSpPr/>
            <p:nvPr/>
          </p:nvSpPr>
          <p:spPr>
            <a:xfrm rot="12015570">
              <a:off x="3180110" y="4285818"/>
              <a:ext cx="1139610" cy="1151291"/>
            </a:xfrm>
            <a:prstGeom prst="teardrop">
              <a:avLst>
                <a:gd name="adj" fmla="val 112905"/>
              </a:avLst>
            </a:prstGeom>
            <a:gradFill flip="none" rotWithShape="1">
              <a:gsLst>
                <a:gs pos="0">
                  <a:srgbClr val="CC3300">
                    <a:tint val="66000"/>
                    <a:satMod val="160000"/>
                  </a:srgbClr>
                </a:gs>
                <a:gs pos="50000">
                  <a:srgbClr val="CC3300">
                    <a:tint val="44500"/>
                    <a:satMod val="160000"/>
                  </a:srgbClr>
                </a:gs>
                <a:gs pos="100000">
                  <a:srgbClr val="CC33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0" name="Lágrima 29"/>
            <p:cNvSpPr/>
            <p:nvPr/>
          </p:nvSpPr>
          <p:spPr>
            <a:xfrm rot="9275731">
              <a:off x="2235649" y="3513984"/>
              <a:ext cx="1131470" cy="1023305"/>
            </a:xfrm>
            <a:prstGeom prst="teardrop">
              <a:avLst>
                <a:gd name="adj" fmla="val 112905"/>
              </a:avLst>
            </a:prstGeom>
            <a:gradFill flip="none" rotWithShape="1">
              <a:gsLst>
                <a:gs pos="0">
                  <a:srgbClr val="CC3300">
                    <a:tint val="66000"/>
                    <a:satMod val="160000"/>
                  </a:srgbClr>
                </a:gs>
                <a:gs pos="50000">
                  <a:srgbClr val="CC3300">
                    <a:tint val="44500"/>
                    <a:satMod val="160000"/>
                  </a:srgbClr>
                </a:gs>
                <a:gs pos="100000">
                  <a:srgbClr val="CC33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9" name="Lágrima 28"/>
            <p:cNvSpPr/>
            <p:nvPr/>
          </p:nvSpPr>
          <p:spPr>
            <a:xfrm rot="6392567">
              <a:off x="995047" y="3582949"/>
              <a:ext cx="1095756" cy="1120234"/>
            </a:xfrm>
            <a:prstGeom prst="teardrop">
              <a:avLst>
                <a:gd name="adj" fmla="val 109432"/>
              </a:avLst>
            </a:prstGeom>
            <a:gradFill flip="none" rotWithShape="1">
              <a:gsLst>
                <a:gs pos="0">
                  <a:srgbClr val="CC3300">
                    <a:tint val="66000"/>
                    <a:satMod val="160000"/>
                  </a:srgbClr>
                </a:gs>
                <a:gs pos="50000">
                  <a:srgbClr val="CC3300">
                    <a:tint val="44500"/>
                    <a:satMod val="160000"/>
                  </a:srgbClr>
                </a:gs>
                <a:gs pos="100000">
                  <a:srgbClr val="CC33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6" name="Lágrima 35"/>
            <p:cNvSpPr/>
            <p:nvPr/>
          </p:nvSpPr>
          <p:spPr>
            <a:xfrm rot="2871801">
              <a:off x="19132" y="4600812"/>
              <a:ext cx="1164977" cy="1003404"/>
            </a:xfrm>
            <a:prstGeom prst="teardrop">
              <a:avLst>
                <a:gd name="adj" fmla="val 109432"/>
              </a:avLst>
            </a:prstGeom>
            <a:gradFill flip="none" rotWithShape="1">
              <a:gsLst>
                <a:gs pos="0">
                  <a:srgbClr val="CC3300">
                    <a:tint val="66000"/>
                    <a:satMod val="160000"/>
                  </a:srgbClr>
                </a:gs>
                <a:gs pos="50000">
                  <a:srgbClr val="CC3300">
                    <a:tint val="44500"/>
                    <a:satMod val="160000"/>
                  </a:srgbClr>
                </a:gs>
                <a:gs pos="100000">
                  <a:srgbClr val="CC33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5" name="Circular 24"/>
            <p:cNvSpPr/>
            <p:nvPr/>
          </p:nvSpPr>
          <p:spPr>
            <a:xfrm rot="6648947">
              <a:off x="1297538" y="5004811"/>
              <a:ext cx="1857361" cy="1647964"/>
            </a:xfrm>
            <a:prstGeom prst="pie">
              <a:avLst>
                <a:gd name="adj1" fmla="val 17494261"/>
                <a:gd name="adj2" fmla="val 1680924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1594979" y="5259068"/>
              <a:ext cx="15051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Componentes Ambientales</a:t>
              </a:r>
              <a:endParaRPr lang="es-EC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438322" y="6155396"/>
              <a:ext cx="68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Aire</a:t>
              </a:r>
              <a:endParaRPr lang="es-EC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342938" y="4940350"/>
              <a:ext cx="68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Agua</a:t>
              </a:r>
              <a:endParaRPr lang="es-EC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1160013" y="3995426"/>
              <a:ext cx="68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Suelo</a:t>
              </a:r>
              <a:endParaRPr lang="es-EC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2507535" y="3826149"/>
              <a:ext cx="68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Fauna</a:t>
              </a:r>
              <a:endParaRPr lang="es-EC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3352735" y="4697067"/>
              <a:ext cx="68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Flora</a:t>
              </a:r>
              <a:endParaRPr lang="es-EC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Forma libre 46"/>
            <p:cNvSpPr/>
            <p:nvPr/>
          </p:nvSpPr>
          <p:spPr>
            <a:xfrm rot="845889">
              <a:off x="2777789" y="6250937"/>
              <a:ext cx="1543471" cy="444010"/>
            </a:xfrm>
            <a:custGeom>
              <a:avLst/>
              <a:gdLst>
                <a:gd name="connsiteX0" fmla="*/ 0 w 8393723"/>
                <a:gd name="connsiteY0" fmla="*/ 211015 h 539849"/>
                <a:gd name="connsiteX1" fmla="*/ 257908 w 8393723"/>
                <a:gd name="connsiteY1" fmla="*/ 351692 h 539849"/>
                <a:gd name="connsiteX2" fmla="*/ 468923 w 8393723"/>
                <a:gd name="connsiteY2" fmla="*/ 328246 h 539849"/>
                <a:gd name="connsiteX3" fmla="*/ 539262 w 8393723"/>
                <a:gd name="connsiteY3" fmla="*/ 187569 h 539849"/>
                <a:gd name="connsiteX4" fmla="*/ 609600 w 8393723"/>
                <a:gd name="connsiteY4" fmla="*/ 117230 h 539849"/>
                <a:gd name="connsiteX5" fmla="*/ 773723 w 8393723"/>
                <a:gd name="connsiteY5" fmla="*/ 23446 h 539849"/>
                <a:gd name="connsiteX6" fmla="*/ 844062 w 8393723"/>
                <a:gd name="connsiteY6" fmla="*/ 0 h 539849"/>
                <a:gd name="connsiteX7" fmla="*/ 1172308 w 8393723"/>
                <a:gd name="connsiteY7" fmla="*/ 23446 h 539849"/>
                <a:gd name="connsiteX8" fmla="*/ 1266092 w 8393723"/>
                <a:gd name="connsiteY8" fmla="*/ 140677 h 539849"/>
                <a:gd name="connsiteX9" fmla="*/ 1383323 w 8393723"/>
                <a:gd name="connsiteY9" fmla="*/ 234461 h 539849"/>
                <a:gd name="connsiteX10" fmla="*/ 1617785 w 8393723"/>
                <a:gd name="connsiteY10" fmla="*/ 375138 h 539849"/>
                <a:gd name="connsiteX11" fmla="*/ 1688123 w 8393723"/>
                <a:gd name="connsiteY11" fmla="*/ 398584 h 539849"/>
                <a:gd name="connsiteX12" fmla="*/ 1852246 w 8393723"/>
                <a:gd name="connsiteY12" fmla="*/ 375138 h 539849"/>
                <a:gd name="connsiteX13" fmla="*/ 1899139 w 8393723"/>
                <a:gd name="connsiteY13" fmla="*/ 328246 h 539849"/>
                <a:gd name="connsiteX14" fmla="*/ 2039815 w 8393723"/>
                <a:gd name="connsiteY14" fmla="*/ 234461 h 539849"/>
                <a:gd name="connsiteX15" fmla="*/ 2250831 w 8393723"/>
                <a:gd name="connsiteY15" fmla="*/ 140677 h 539849"/>
                <a:gd name="connsiteX16" fmla="*/ 2485292 w 8393723"/>
                <a:gd name="connsiteY16" fmla="*/ 187569 h 539849"/>
                <a:gd name="connsiteX17" fmla="*/ 2555631 w 8393723"/>
                <a:gd name="connsiteY17" fmla="*/ 211015 h 539849"/>
                <a:gd name="connsiteX18" fmla="*/ 2649415 w 8393723"/>
                <a:gd name="connsiteY18" fmla="*/ 375138 h 539849"/>
                <a:gd name="connsiteX19" fmla="*/ 2766646 w 8393723"/>
                <a:gd name="connsiteY19" fmla="*/ 468923 h 539849"/>
                <a:gd name="connsiteX20" fmla="*/ 2836985 w 8393723"/>
                <a:gd name="connsiteY20" fmla="*/ 492369 h 539849"/>
                <a:gd name="connsiteX21" fmla="*/ 3235569 w 8393723"/>
                <a:gd name="connsiteY21" fmla="*/ 468923 h 539849"/>
                <a:gd name="connsiteX22" fmla="*/ 3352800 w 8393723"/>
                <a:gd name="connsiteY22" fmla="*/ 398584 h 539849"/>
                <a:gd name="connsiteX23" fmla="*/ 3423139 w 8393723"/>
                <a:gd name="connsiteY23" fmla="*/ 375138 h 539849"/>
                <a:gd name="connsiteX24" fmla="*/ 3798277 w 8393723"/>
                <a:gd name="connsiteY24" fmla="*/ 398584 h 539849"/>
                <a:gd name="connsiteX25" fmla="*/ 3892062 w 8393723"/>
                <a:gd name="connsiteY25" fmla="*/ 492369 h 539849"/>
                <a:gd name="connsiteX26" fmla="*/ 3962400 w 8393723"/>
                <a:gd name="connsiteY26" fmla="*/ 539261 h 539849"/>
                <a:gd name="connsiteX27" fmla="*/ 4290646 w 8393723"/>
                <a:gd name="connsiteY27" fmla="*/ 468923 h 539849"/>
                <a:gd name="connsiteX28" fmla="*/ 4360985 w 8393723"/>
                <a:gd name="connsiteY28" fmla="*/ 234461 h 539849"/>
                <a:gd name="connsiteX29" fmla="*/ 4384431 w 8393723"/>
                <a:gd name="connsiteY29" fmla="*/ 164123 h 539849"/>
                <a:gd name="connsiteX30" fmla="*/ 4454769 w 8393723"/>
                <a:gd name="connsiteY30" fmla="*/ 140677 h 539849"/>
                <a:gd name="connsiteX31" fmla="*/ 4572000 w 8393723"/>
                <a:gd name="connsiteY31" fmla="*/ 117230 h 539849"/>
                <a:gd name="connsiteX32" fmla="*/ 4923692 w 8393723"/>
                <a:gd name="connsiteY32" fmla="*/ 140677 h 539849"/>
                <a:gd name="connsiteX33" fmla="*/ 5064369 w 8393723"/>
                <a:gd name="connsiteY33" fmla="*/ 187569 h 539849"/>
                <a:gd name="connsiteX34" fmla="*/ 5205046 w 8393723"/>
                <a:gd name="connsiteY34" fmla="*/ 211015 h 539849"/>
                <a:gd name="connsiteX35" fmla="*/ 5251939 w 8393723"/>
                <a:gd name="connsiteY35" fmla="*/ 257907 h 539849"/>
                <a:gd name="connsiteX36" fmla="*/ 5275385 w 8393723"/>
                <a:gd name="connsiteY36" fmla="*/ 328246 h 539849"/>
                <a:gd name="connsiteX37" fmla="*/ 5345723 w 8393723"/>
                <a:gd name="connsiteY37" fmla="*/ 351692 h 539849"/>
                <a:gd name="connsiteX38" fmla="*/ 5416062 w 8393723"/>
                <a:gd name="connsiteY38" fmla="*/ 398584 h 539849"/>
                <a:gd name="connsiteX39" fmla="*/ 5791200 w 8393723"/>
                <a:gd name="connsiteY39" fmla="*/ 375138 h 539849"/>
                <a:gd name="connsiteX40" fmla="*/ 5955323 w 8393723"/>
                <a:gd name="connsiteY40" fmla="*/ 281354 h 539849"/>
                <a:gd name="connsiteX41" fmla="*/ 6002215 w 8393723"/>
                <a:gd name="connsiteY41" fmla="*/ 234461 h 539849"/>
                <a:gd name="connsiteX42" fmla="*/ 6236677 w 8393723"/>
                <a:gd name="connsiteY42" fmla="*/ 211015 h 539849"/>
                <a:gd name="connsiteX43" fmla="*/ 6400800 w 8393723"/>
                <a:gd name="connsiteY43" fmla="*/ 234461 h 539849"/>
                <a:gd name="connsiteX44" fmla="*/ 6447692 w 8393723"/>
                <a:gd name="connsiteY44" fmla="*/ 304800 h 539849"/>
                <a:gd name="connsiteX45" fmla="*/ 6588369 w 8393723"/>
                <a:gd name="connsiteY45" fmla="*/ 398584 h 539849"/>
                <a:gd name="connsiteX46" fmla="*/ 6635262 w 8393723"/>
                <a:gd name="connsiteY46" fmla="*/ 445477 h 539849"/>
                <a:gd name="connsiteX47" fmla="*/ 7057292 w 8393723"/>
                <a:gd name="connsiteY47" fmla="*/ 375138 h 539849"/>
                <a:gd name="connsiteX48" fmla="*/ 7080739 w 8393723"/>
                <a:gd name="connsiteY48" fmla="*/ 304800 h 539849"/>
                <a:gd name="connsiteX49" fmla="*/ 7127631 w 8393723"/>
                <a:gd name="connsiteY49" fmla="*/ 257907 h 539849"/>
                <a:gd name="connsiteX50" fmla="*/ 7268308 w 8393723"/>
                <a:gd name="connsiteY50" fmla="*/ 211015 h 539849"/>
                <a:gd name="connsiteX51" fmla="*/ 7408985 w 8393723"/>
                <a:gd name="connsiteY51" fmla="*/ 234461 h 539849"/>
                <a:gd name="connsiteX52" fmla="*/ 7549662 w 8393723"/>
                <a:gd name="connsiteY52" fmla="*/ 281354 h 539849"/>
                <a:gd name="connsiteX53" fmla="*/ 7620000 w 8393723"/>
                <a:gd name="connsiteY53" fmla="*/ 351692 h 539849"/>
                <a:gd name="connsiteX54" fmla="*/ 7877908 w 8393723"/>
                <a:gd name="connsiteY54" fmla="*/ 281354 h 539849"/>
                <a:gd name="connsiteX55" fmla="*/ 7924800 w 8393723"/>
                <a:gd name="connsiteY55" fmla="*/ 234461 h 539849"/>
                <a:gd name="connsiteX56" fmla="*/ 8065477 w 8393723"/>
                <a:gd name="connsiteY56" fmla="*/ 117230 h 539849"/>
                <a:gd name="connsiteX57" fmla="*/ 8276492 w 8393723"/>
                <a:gd name="connsiteY57" fmla="*/ 140677 h 539849"/>
                <a:gd name="connsiteX58" fmla="*/ 8393723 w 8393723"/>
                <a:gd name="connsiteY58" fmla="*/ 187569 h 53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8393723" h="539849">
                  <a:moveTo>
                    <a:pt x="0" y="211015"/>
                  </a:moveTo>
                  <a:cubicBezTo>
                    <a:pt x="85969" y="257907"/>
                    <a:pt x="162905" y="327941"/>
                    <a:pt x="257908" y="351692"/>
                  </a:cubicBezTo>
                  <a:cubicBezTo>
                    <a:pt x="326566" y="368857"/>
                    <a:pt x="402413" y="352432"/>
                    <a:pt x="468923" y="328246"/>
                  </a:cubicBezTo>
                  <a:cubicBezTo>
                    <a:pt x="517618" y="310538"/>
                    <a:pt x="517345" y="220444"/>
                    <a:pt x="539262" y="187569"/>
                  </a:cubicBezTo>
                  <a:cubicBezTo>
                    <a:pt x="557655" y="159980"/>
                    <a:pt x="584127" y="138457"/>
                    <a:pt x="609600" y="117230"/>
                  </a:cubicBezTo>
                  <a:cubicBezTo>
                    <a:pt x="651151" y="82604"/>
                    <a:pt x="726513" y="43679"/>
                    <a:pt x="773723" y="23446"/>
                  </a:cubicBezTo>
                  <a:cubicBezTo>
                    <a:pt x="796439" y="13711"/>
                    <a:pt x="820616" y="7815"/>
                    <a:pt x="844062" y="0"/>
                  </a:cubicBezTo>
                  <a:cubicBezTo>
                    <a:pt x="953477" y="7815"/>
                    <a:pt x="1064283" y="4383"/>
                    <a:pt x="1172308" y="23446"/>
                  </a:cubicBezTo>
                  <a:cubicBezTo>
                    <a:pt x="1266318" y="40036"/>
                    <a:pt x="1231009" y="82206"/>
                    <a:pt x="1266092" y="140677"/>
                  </a:cubicBezTo>
                  <a:cubicBezTo>
                    <a:pt x="1294260" y="187624"/>
                    <a:pt x="1343861" y="200637"/>
                    <a:pt x="1383323" y="234461"/>
                  </a:cubicBezTo>
                  <a:cubicBezTo>
                    <a:pt x="1547169" y="374901"/>
                    <a:pt x="1395912" y="301181"/>
                    <a:pt x="1617785" y="375138"/>
                  </a:cubicBezTo>
                  <a:lnTo>
                    <a:pt x="1688123" y="398584"/>
                  </a:lnTo>
                  <a:cubicBezTo>
                    <a:pt x="1742831" y="390769"/>
                    <a:pt x="1799819" y="392614"/>
                    <a:pt x="1852246" y="375138"/>
                  </a:cubicBezTo>
                  <a:cubicBezTo>
                    <a:pt x="1873217" y="368148"/>
                    <a:pt x="1881455" y="341509"/>
                    <a:pt x="1899139" y="328246"/>
                  </a:cubicBezTo>
                  <a:cubicBezTo>
                    <a:pt x="1944225" y="294432"/>
                    <a:pt x="1986350" y="252283"/>
                    <a:pt x="2039815" y="234461"/>
                  </a:cubicBezTo>
                  <a:cubicBezTo>
                    <a:pt x="2207225" y="178658"/>
                    <a:pt x="2139365" y="214987"/>
                    <a:pt x="2250831" y="140677"/>
                  </a:cubicBezTo>
                  <a:cubicBezTo>
                    <a:pt x="2328985" y="156308"/>
                    <a:pt x="2407632" y="169647"/>
                    <a:pt x="2485292" y="187569"/>
                  </a:cubicBezTo>
                  <a:cubicBezTo>
                    <a:pt x="2509374" y="193126"/>
                    <a:pt x="2536332" y="195576"/>
                    <a:pt x="2555631" y="211015"/>
                  </a:cubicBezTo>
                  <a:cubicBezTo>
                    <a:pt x="2589891" y="238423"/>
                    <a:pt x="2629636" y="345469"/>
                    <a:pt x="2649415" y="375138"/>
                  </a:cubicBezTo>
                  <a:cubicBezTo>
                    <a:pt x="2671221" y="407847"/>
                    <a:pt x="2735295" y="453247"/>
                    <a:pt x="2766646" y="468923"/>
                  </a:cubicBezTo>
                  <a:cubicBezTo>
                    <a:pt x="2788751" y="479976"/>
                    <a:pt x="2813539" y="484554"/>
                    <a:pt x="2836985" y="492369"/>
                  </a:cubicBezTo>
                  <a:cubicBezTo>
                    <a:pt x="2969846" y="484554"/>
                    <a:pt x="3103139" y="482166"/>
                    <a:pt x="3235569" y="468923"/>
                  </a:cubicBezTo>
                  <a:cubicBezTo>
                    <a:pt x="3341843" y="458296"/>
                    <a:pt x="3275048" y="445235"/>
                    <a:pt x="3352800" y="398584"/>
                  </a:cubicBezTo>
                  <a:cubicBezTo>
                    <a:pt x="3373993" y="385868"/>
                    <a:pt x="3399693" y="382953"/>
                    <a:pt x="3423139" y="375138"/>
                  </a:cubicBezTo>
                  <a:cubicBezTo>
                    <a:pt x="3548185" y="382953"/>
                    <a:pt x="3676728" y="368197"/>
                    <a:pt x="3798277" y="398584"/>
                  </a:cubicBezTo>
                  <a:cubicBezTo>
                    <a:pt x="3841168" y="409307"/>
                    <a:pt x="3855276" y="467845"/>
                    <a:pt x="3892062" y="492369"/>
                  </a:cubicBezTo>
                  <a:lnTo>
                    <a:pt x="3962400" y="539261"/>
                  </a:lnTo>
                  <a:cubicBezTo>
                    <a:pt x="3979018" y="537750"/>
                    <a:pt x="4236407" y="555706"/>
                    <a:pt x="4290646" y="468923"/>
                  </a:cubicBezTo>
                  <a:cubicBezTo>
                    <a:pt x="4319974" y="421999"/>
                    <a:pt x="4343645" y="295150"/>
                    <a:pt x="4360985" y="234461"/>
                  </a:cubicBezTo>
                  <a:cubicBezTo>
                    <a:pt x="4367774" y="210698"/>
                    <a:pt x="4366955" y="181599"/>
                    <a:pt x="4384431" y="164123"/>
                  </a:cubicBezTo>
                  <a:cubicBezTo>
                    <a:pt x="4401907" y="146647"/>
                    <a:pt x="4430793" y="146671"/>
                    <a:pt x="4454769" y="140677"/>
                  </a:cubicBezTo>
                  <a:cubicBezTo>
                    <a:pt x="4493430" y="131012"/>
                    <a:pt x="4532923" y="125046"/>
                    <a:pt x="4572000" y="117230"/>
                  </a:cubicBezTo>
                  <a:cubicBezTo>
                    <a:pt x="4689231" y="125046"/>
                    <a:pt x="4807382" y="124061"/>
                    <a:pt x="4923692" y="140677"/>
                  </a:cubicBezTo>
                  <a:cubicBezTo>
                    <a:pt x="4972624" y="147667"/>
                    <a:pt x="5015613" y="179443"/>
                    <a:pt x="5064369" y="187569"/>
                  </a:cubicBezTo>
                  <a:lnTo>
                    <a:pt x="5205046" y="211015"/>
                  </a:lnTo>
                  <a:cubicBezTo>
                    <a:pt x="5220677" y="226646"/>
                    <a:pt x="5240566" y="238952"/>
                    <a:pt x="5251939" y="257907"/>
                  </a:cubicBezTo>
                  <a:cubicBezTo>
                    <a:pt x="5264655" y="279100"/>
                    <a:pt x="5257909" y="310770"/>
                    <a:pt x="5275385" y="328246"/>
                  </a:cubicBezTo>
                  <a:cubicBezTo>
                    <a:pt x="5292861" y="345722"/>
                    <a:pt x="5323618" y="340640"/>
                    <a:pt x="5345723" y="351692"/>
                  </a:cubicBezTo>
                  <a:cubicBezTo>
                    <a:pt x="5370927" y="364294"/>
                    <a:pt x="5392616" y="382953"/>
                    <a:pt x="5416062" y="398584"/>
                  </a:cubicBezTo>
                  <a:cubicBezTo>
                    <a:pt x="5541108" y="390769"/>
                    <a:pt x="5667296" y="393723"/>
                    <a:pt x="5791200" y="375138"/>
                  </a:cubicBezTo>
                  <a:cubicBezTo>
                    <a:pt x="5820823" y="370695"/>
                    <a:pt x="5927952" y="303251"/>
                    <a:pt x="5955323" y="281354"/>
                  </a:cubicBezTo>
                  <a:cubicBezTo>
                    <a:pt x="5972584" y="267545"/>
                    <a:pt x="5980770" y="239822"/>
                    <a:pt x="6002215" y="234461"/>
                  </a:cubicBezTo>
                  <a:cubicBezTo>
                    <a:pt x="6078414" y="215411"/>
                    <a:pt x="6158523" y="218830"/>
                    <a:pt x="6236677" y="211015"/>
                  </a:cubicBezTo>
                  <a:cubicBezTo>
                    <a:pt x="6291385" y="218830"/>
                    <a:pt x="6350300" y="212016"/>
                    <a:pt x="6400800" y="234461"/>
                  </a:cubicBezTo>
                  <a:cubicBezTo>
                    <a:pt x="6426550" y="245906"/>
                    <a:pt x="6426485" y="286244"/>
                    <a:pt x="6447692" y="304800"/>
                  </a:cubicBezTo>
                  <a:cubicBezTo>
                    <a:pt x="6490105" y="341912"/>
                    <a:pt x="6541477" y="367323"/>
                    <a:pt x="6588369" y="398584"/>
                  </a:cubicBezTo>
                  <a:cubicBezTo>
                    <a:pt x="6606762" y="410846"/>
                    <a:pt x="6619631" y="429846"/>
                    <a:pt x="6635262" y="445477"/>
                  </a:cubicBezTo>
                  <a:cubicBezTo>
                    <a:pt x="6669569" y="443190"/>
                    <a:pt x="6972059" y="481678"/>
                    <a:pt x="7057292" y="375138"/>
                  </a:cubicBezTo>
                  <a:cubicBezTo>
                    <a:pt x="7072731" y="355839"/>
                    <a:pt x="7068024" y="325992"/>
                    <a:pt x="7080739" y="304800"/>
                  </a:cubicBezTo>
                  <a:cubicBezTo>
                    <a:pt x="7092112" y="285845"/>
                    <a:pt x="7107859" y="267793"/>
                    <a:pt x="7127631" y="257907"/>
                  </a:cubicBezTo>
                  <a:cubicBezTo>
                    <a:pt x="7171841" y="235802"/>
                    <a:pt x="7268308" y="211015"/>
                    <a:pt x="7268308" y="211015"/>
                  </a:cubicBezTo>
                  <a:cubicBezTo>
                    <a:pt x="7315200" y="218830"/>
                    <a:pt x="7362865" y="222931"/>
                    <a:pt x="7408985" y="234461"/>
                  </a:cubicBezTo>
                  <a:cubicBezTo>
                    <a:pt x="7456938" y="246449"/>
                    <a:pt x="7549662" y="281354"/>
                    <a:pt x="7549662" y="281354"/>
                  </a:cubicBezTo>
                  <a:cubicBezTo>
                    <a:pt x="7573108" y="304800"/>
                    <a:pt x="7587377" y="345761"/>
                    <a:pt x="7620000" y="351692"/>
                  </a:cubicBezTo>
                  <a:cubicBezTo>
                    <a:pt x="7730895" y="371855"/>
                    <a:pt x="7801936" y="342132"/>
                    <a:pt x="7877908" y="281354"/>
                  </a:cubicBezTo>
                  <a:cubicBezTo>
                    <a:pt x="7895169" y="267545"/>
                    <a:pt x="7907539" y="248270"/>
                    <a:pt x="7924800" y="234461"/>
                  </a:cubicBezTo>
                  <a:cubicBezTo>
                    <a:pt x="8088015" y="103889"/>
                    <a:pt x="7898391" y="284318"/>
                    <a:pt x="8065477" y="117230"/>
                  </a:cubicBezTo>
                  <a:cubicBezTo>
                    <a:pt x="8135815" y="125046"/>
                    <a:pt x="8206684" y="129042"/>
                    <a:pt x="8276492" y="140677"/>
                  </a:cubicBezTo>
                  <a:cubicBezTo>
                    <a:pt x="8319952" y="147921"/>
                    <a:pt x="8355454" y="168435"/>
                    <a:pt x="8393723" y="187569"/>
                  </a:cubicBezTo>
                </a:path>
              </a:pathLst>
            </a:cu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61" name="Grupo 60"/>
          <p:cNvGrpSpPr/>
          <p:nvPr/>
        </p:nvGrpSpPr>
        <p:grpSpPr>
          <a:xfrm>
            <a:off x="3686002" y="3891234"/>
            <a:ext cx="3177992" cy="2986949"/>
            <a:chOff x="4629855" y="618447"/>
            <a:chExt cx="3177992" cy="3589453"/>
          </a:xfrm>
        </p:grpSpPr>
        <p:sp>
          <p:nvSpPr>
            <p:cNvPr id="45" name="Lágrima 44"/>
            <p:cNvSpPr/>
            <p:nvPr/>
          </p:nvSpPr>
          <p:spPr>
            <a:xfrm rot="13766596">
              <a:off x="6476605" y="1927591"/>
              <a:ext cx="1550376" cy="816431"/>
            </a:xfrm>
            <a:prstGeom prst="teardrop">
              <a:avLst>
                <a:gd name="adj" fmla="val 133730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600" dirty="0"/>
            </a:p>
          </p:txBody>
        </p:sp>
        <p:sp>
          <p:nvSpPr>
            <p:cNvPr id="40" name="Lágrima 39"/>
            <p:cNvSpPr/>
            <p:nvPr/>
          </p:nvSpPr>
          <p:spPr>
            <a:xfrm rot="9249834">
              <a:off x="6017082" y="618447"/>
              <a:ext cx="1505600" cy="793217"/>
            </a:xfrm>
            <a:prstGeom prst="teardrop">
              <a:avLst>
                <a:gd name="adj" fmla="val 143022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Lágrima 42"/>
            <p:cNvSpPr/>
            <p:nvPr/>
          </p:nvSpPr>
          <p:spPr>
            <a:xfrm rot="2551226">
              <a:off x="4629855" y="1442737"/>
              <a:ext cx="974414" cy="1190635"/>
            </a:xfrm>
            <a:prstGeom prst="teardrop">
              <a:avLst>
                <a:gd name="adj" fmla="val 143022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CuadroTexto 40"/>
            <p:cNvSpPr txBox="1"/>
            <p:nvPr/>
          </p:nvSpPr>
          <p:spPr>
            <a:xfrm>
              <a:off x="6365463" y="800175"/>
              <a:ext cx="11386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Biológico</a:t>
              </a:r>
              <a:endParaRPr lang="es-EC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CuadroTexto 41"/>
            <p:cNvSpPr txBox="1"/>
            <p:nvPr/>
          </p:nvSpPr>
          <p:spPr>
            <a:xfrm rot="17348617">
              <a:off x="4610969" y="2599761"/>
              <a:ext cx="21151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Subcomponentes</a:t>
              </a:r>
              <a:endParaRPr lang="es-EC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CuadroTexto 43"/>
            <p:cNvSpPr txBox="1"/>
            <p:nvPr/>
          </p:nvSpPr>
          <p:spPr>
            <a:xfrm>
              <a:off x="4787168" y="1624317"/>
              <a:ext cx="11386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Físico-Químico</a:t>
              </a:r>
              <a:endParaRPr lang="es-EC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CuadroTexto 45"/>
            <p:cNvSpPr txBox="1"/>
            <p:nvPr/>
          </p:nvSpPr>
          <p:spPr>
            <a:xfrm>
              <a:off x="6669213" y="1860363"/>
              <a:ext cx="11386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Socio- Económico</a:t>
              </a:r>
              <a:endParaRPr lang="es-EC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Arco 49"/>
            <p:cNvSpPr/>
            <p:nvPr/>
          </p:nvSpPr>
          <p:spPr>
            <a:xfrm rot="11999588">
              <a:off x="5856014" y="1147738"/>
              <a:ext cx="751283" cy="3060162"/>
            </a:xfrm>
            <a:prstGeom prst="arc">
              <a:avLst>
                <a:gd name="adj1" fmla="val 16200000"/>
                <a:gd name="adj2" fmla="val 3901450"/>
              </a:avLst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aphicFrame>
        <p:nvGraphicFramePr>
          <p:cNvPr id="53" name="Gráfico 52"/>
          <p:cNvGraphicFramePr/>
          <p:nvPr>
            <p:extLst>
              <p:ext uri="{D42A27DB-BD31-4B8C-83A1-F6EECF244321}">
                <p14:modId xmlns:p14="http://schemas.microsoft.com/office/powerpoint/2010/main" val="1362500488"/>
              </p:ext>
            </p:extLst>
          </p:nvPr>
        </p:nvGraphicFramePr>
        <p:xfrm>
          <a:off x="7809393" y="4667915"/>
          <a:ext cx="3187448" cy="180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9" name="Gráfico 58"/>
          <p:cNvGraphicFramePr/>
          <p:nvPr>
            <p:extLst>
              <p:ext uri="{D42A27DB-BD31-4B8C-83A1-F6EECF244321}">
                <p14:modId xmlns:p14="http://schemas.microsoft.com/office/powerpoint/2010/main" val="417794793"/>
              </p:ext>
            </p:extLst>
          </p:nvPr>
        </p:nvGraphicFramePr>
        <p:xfrm>
          <a:off x="7752934" y="2553508"/>
          <a:ext cx="3323448" cy="180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0" name="Gráfico 59"/>
          <p:cNvGraphicFramePr/>
          <p:nvPr>
            <p:extLst>
              <p:ext uri="{D42A27DB-BD31-4B8C-83A1-F6EECF244321}">
                <p14:modId xmlns:p14="http://schemas.microsoft.com/office/powerpoint/2010/main" val="397103978"/>
              </p:ext>
            </p:extLst>
          </p:nvPr>
        </p:nvGraphicFramePr>
        <p:xfrm>
          <a:off x="7700771" y="350228"/>
          <a:ext cx="3362677" cy="201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Conector recto 5"/>
          <p:cNvCxnSpPr/>
          <p:nvPr/>
        </p:nvCxnSpPr>
        <p:spPr>
          <a:xfrm>
            <a:off x="3083171" y="0"/>
            <a:ext cx="0" cy="691440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quina doblada 6"/>
          <p:cNvSpPr/>
          <p:nvPr/>
        </p:nvSpPr>
        <p:spPr>
          <a:xfrm>
            <a:off x="3585227" y="121615"/>
            <a:ext cx="3487553" cy="811066"/>
          </a:xfrm>
          <a:prstGeom prst="foldedCorner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Método más usado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 – Efecto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Magnitud e </a:t>
            </a:r>
            <a:r>
              <a:rPr lang="es-EC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Importancia</a:t>
            </a:r>
          </a:p>
        </p:txBody>
      </p:sp>
      <p:sp>
        <p:nvSpPr>
          <p:cNvPr id="8" name="Pergamino vertical 7"/>
          <p:cNvSpPr/>
          <p:nvPr/>
        </p:nvSpPr>
        <p:spPr>
          <a:xfrm>
            <a:off x="-33523" y="3251398"/>
            <a:ext cx="3128339" cy="3606600"/>
          </a:xfrm>
          <a:prstGeom prst="verticalScroll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C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Componentes de la matriz</a:t>
            </a:r>
            <a:endParaRPr lang="es-EC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Localización yacimientos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Sondeos y muestras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Suelos y vertientes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Calidad mineral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Evaluación económica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Factibilidad Técnica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 vegetal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Movimiento de tierras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Perforación y voladura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Transporte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Escombreras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Molienda y trituración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escargas</a:t>
            </a:r>
          </a:p>
        </p:txBody>
      </p:sp>
    </p:spTree>
    <p:extLst>
      <p:ext uri="{BB962C8B-B14F-4D97-AF65-F5344CB8AC3E}">
        <p14:creationId xmlns:p14="http://schemas.microsoft.com/office/powerpoint/2010/main" val="5464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7000">
              <a:schemeClr val="accent1">
                <a:lumMod val="45000"/>
                <a:lumOff val="55000"/>
              </a:schemeClr>
            </a:gs>
            <a:gs pos="49000">
              <a:schemeClr val="accent5">
                <a:lumMod val="75000"/>
              </a:schemeClr>
            </a:gs>
            <a:gs pos="8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 rot="16200000">
            <a:off x="8380191" y="3119338"/>
            <a:ext cx="6592528" cy="8847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SEGURIDAD INDUSTRIAL MINERA</a:t>
            </a:r>
            <a:endParaRPr lang="es-EC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014149"/>
              </p:ext>
            </p:extLst>
          </p:nvPr>
        </p:nvGraphicFramePr>
        <p:xfrm>
          <a:off x="130626" y="222794"/>
          <a:ext cx="4358966" cy="5487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58966"/>
              </a:tblGrid>
              <a:tr h="548736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C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Seguridad y salud en el trabajo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C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Servicio médico integral. </a:t>
                      </a:r>
                      <a:endParaRPr lang="es-EC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Esquina doblada 8"/>
          <p:cNvSpPr/>
          <p:nvPr/>
        </p:nvSpPr>
        <p:spPr>
          <a:xfrm>
            <a:off x="226756" y="1136650"/>
            <a:ext cx="1619250" cy="590550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Gestión Administrativa</a:t>
            </a:r>
          </a:p>
        </p:txBody>
      </p:sp>
      <p:sp>
        <p:nvSpPr>
          <p:cNvPr id="10" name="Esquina doblada 9"/>
          <p:cNvSpPr/>
          <p:nvPr/>
        </p:nvSpPr>
        <p:spPr>
          <a:xfrm>
            <a:off x="1619659" y="1701800"/>
            <a:ext cx="1619250" cy="59055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Gestión </a:t>
            </a: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Técnica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squina doblada 10"/>
          <p:cNvSpPr/>
          <p:nvPr/>
        </p:nvSpPr>
        <p:spPr>
          <a:xfrm>
            <a:off x="2864259" y="1111250"/>
            <a:ext cx="1619250" cy="590550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Gestión </a:t>
            </a: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Talento Humano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4601495" y="0"/>
            <a:ext cx="58994" cy="6858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echa abajo 14"/>
          <p:cNvSpPr/>
          <p:nvPr/>
        </p:nvSpPr>
        <p:spPr>
          <a:xfrm>
            <a:off x="964747" y="853349"/>
            <a:ext cx="196396" cy="263345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Flecha abajo 15"/>
          <p:cNvSpPr/>
          <p:nvPr/>
        </p:nvSpPr>
        <p:spPr>
          <a:xfrm>
            <a:off x="3700690" y="833393"/>
            <a:ext cx="196396" cy="263345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Flecha abajo 16"/>
          <p:cNvSpPr/>
          <p:nvPr/>
        </p:nvSpPr>
        <p:spPr>
          <a:xfrm>
            <a:off x="2336347" y="1372233"/>
            <a:ext cx="196396" cy="263345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9" name="Conector recto 18"/>
          <p:cNvCxnSpPr/>
          <p:nvPr/>
        </p:nvCxnSpPr>
        <p:spPr>
          <a:xfrm flipV="1">
            <a:off x="0" y="2500313"/>
            <a:ext cx="4601495" cy="14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63909" y="4633250"/>
            <a:ext cx="4596580" cy="24475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ergamino horizontal 21"/>
          <p:cNvSpPr/>
          <p:nvPr/>
        </p:nvSpPr>
        <p:spPr>
          <a:xfrm>
            <a:off x="264776" y="4645487"/>
            <a:ext cx="3900947" cy="2257126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Seguridad e higiene minera industrial</a:t>
            </a:r>
          </a:p>
          <a:p>
            <a:pPr algn="ctr"/>
            <a:endParaRPr lang="es-EC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Preservar la salud mental y física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Aplicar normas de seguridad e higiene minera – industrial de acuerdo a disposición de Ley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Servicios de Salud y atención permanente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C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lamada de nube 22"/>
          <p:cNvSpPr/>
          <p:nvPr/>
        </p:nvSpPr>
        <p:spPr>
          <a:xfrm>
            <a:off x="4853124" y="352878"/>
            <a:ext cx="3070737" cy="1638300"/>
          </a:xfrm>
          <a:prstGeom prst="cloudCallout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Integrar e implantar sistema de gestión de seguridad y salud en el trabajo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4735137" y="2879659"/>
            <a:ext cx="3247717" cy="3392553"/>
          </a:xfrm>
          <a:prstGeom prst="ellipse">
            <a:avLst/>
          </a:prstGeom>
          <a:solidFill>
            <a:srgbClr val="FFCCFF"/>
          </a:solidFill>
          <a:effectLst>
            <a:glow rad="101600">
              <a:schemeClr val="accent5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Beneficios asociados a la fase de </a:t>
            </a:r>
            <a:r>
              <a:rPr lang="es-EC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riesgos, fundición </a:t>
            </a:r>
            <a:r>
              <a:rPr lang="es-EC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refinación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Estudios técnicos.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Planificación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Riesgos identificados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exhaustivo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Factores de riesgos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Conector recto 24"/>
          <p:cNvCxnSpPr/>
          <p:nvPr/>
        </p:nvCxnSpPr>
        <p:spPr>
          <a:xfrm>
            <a:off x="8041847" y="-86024"/>
            <a:ext cx="58994" cy="6858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533738"/>
              </p:ext>
            </p:extLst>
          </p:nvPr>
        </p:nvGraphicFramePr>
        <p:xfrm>
          <a:off x="8116496" y="793113"/>
          <a:ext cx="3145386" cy="1158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45386"/>
              </a:tblGrid>
              <a:tr h="958215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C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 Riesgo (Físico)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Ruido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Vibración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Estrés Térmico (Temper.– Humedad)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es-EC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28" name="Tab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317370"/>
              </p:ext>
            </p:extLst>
          </p:nvPr>
        </p:nvGraphicFramePr>
        <p:xfrm>
          <a:off x="8115129" y="2062618"/>
          <a:ext cx="3133218" cy="12871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33218"/>
              </a:tblGrid>
              <a:tr h="128710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EC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(Químico)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Sustancias cáusticas, corrosivas, tóx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(Monóxido de carbono, ácido sulfhídrico, Óxido</a:t>
                      </a:r>
                      <a:r>
                        <a:rPr lang="es-EC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Nitrógeno..)</a:t>
                      </a:r>
                      <a:endParaRPr lang="es-EC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Exposición</a:t>
                      </a:r>
                      <a:r>
                        <a:rPr lang="es-EC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gases, líquidos, sólidos.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29" name="Tab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222298"/>
              </p:ext>
            </p:extLst>
          </p:nvPr>
        </p:nvGraphicFramePr>
        <p:xfrm>
          <a:off x="8157173" y="3473843"/>
          <a:ext cx="3076886" cy="1483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76886"/>
              </a:tblGrid>
              <a:tr h="148392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EC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(Biológico)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Animales peligroso, venenosos..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Virus, bacterias, hongos, parásitos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EC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(Mecánicos)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Atrapamientos, Choques, atropellos, contactos</a:t>
                      </a:r>
                      <a:r>
                        <a:rPr lang="es-EC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térmicos.</a:t>
                      </a:r>
                      <a:endParaRPr lang="es-EC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30" name="Tab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824554"/>
              </p:ext>
            </p:extLst>
          </p:nvPr>
        </p:nvGraphicFramePr>
        <p:xfrm>
          <a:off x="8157173" y="5156258"/>
          <a:ext cx="3076886" cy="14017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76886"/>
              </a:tblGrid>
              <a:tr h="140170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s-EC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(Psicosociales)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Desarraigo familiar, amenaza delincuencial, ritmo de trabajo, ….</a:t>
                      </a:r>
                      <a:endParaRPr lang="es-EC" sz="1400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C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(Económicos)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Calidad de aire, levantamiento manual de carga,</a:t>
                      </a:r>
                      <a:r>
                        <a:rPr lang="es-EC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puesto de trabajo.</a:t>
                      </a:r>
                      <a:endParaRPr lang="es-EC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7" name="Pentágono 6"/>
          <p:cNvSpPr/>
          <p:nvPr/>
        </p:nvSpPr>
        <p:spPr>
          <a:xfrm>
            <a:off x="2782109" y="2841270"/>
            <a:ext cx="1152326" cy="521087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S.G.S.S.T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Pentágono 30"/>
          <p:cNvSpPr/>
          <p:nvPr/>
        </p:nvSpPr>
        <p:spPr>
          <a:xfrm>
            <a:off x="252333" y="3681008"/>
            <a:ext cx="1339289" cy="521087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Capacitación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Pentágono 31"/>
          <p:cNvSpPr/>
          <p:nvPr/>
        </p:nvSpPr>
        <p:spPr>
          <a:xfrm>
            <a:off x="1882560" y="3681026"/>
            <a:ext cx="1152326" cy="521087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S.S.A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Pentágono 32"/>
          <p:cNvSpPr/>
          <p:nvPr/>
        </p:nvSpPr>
        <p:spPr>
          <a:xfrm>
            <a:off x="3222725" y="3670114"/>
            <a:ext cx="1152326" cy="521087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Charla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Pentágono 34"/>
          <p:cNvSpPr/>
          <p:nvPr/>
        </p:nvSpPr>
        <p:spPr>
          <a:xfrm>
            <a:off x="528556" y="2854212"/>
            <a:ext cx="1919367" cy="521087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Procesos Operativos Básicos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3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C6C6C5"/>
            </a:gs>
            <a:gs pos="64000">
              <a:schemeClr val="bg2">
                <a:lumMod val="75000"/>
              </a:schemeClr>
            </a:gs>
            <a:gs pos="46000">
              <a:schemeClr val="accent5">
                <a:lumMod val="75000"/>
              </a:schemeClr>
            </a:gs>
            <a:gs pos="91000">
              <a:schemeClr val="accent1">
                <a:lumMod val="30000"/>
                <a:lumOff val="7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 rot="16200000">
            <a:off x="9241684" y="2686937"/>
            <a:ext cx="4970704" cy="7650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SÍNTESIS PROSPECTIVA</a:t>
            </a:r>
            <a:endParaRPr lang="es-EC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ergamino vertical 1"/>
          <p:cNvSpPr/>
          <p:nvPr/>
        </p:nvSpPr>
        <p:spPr>
          <a:xfrm>
            <a:off x="4335003" y="127216"/>
            <a:ext cx="3343275" cy="3902839"/>
          </a:xfrm>
          <a:prstGeom prst="verticalScroll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Sensibilidad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Indicadores dinámicos.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Mejores </a:t>
            </a:r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decisiones (inversión, rentabilidad, factibilidad)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Presupuesto: 18´039.000.00 dólares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 29.57%, VAN 623.919,71, B-C:1.05.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 aceptables y justifican el proyecto.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Beneficio esperado a 5 años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Plazo: Largo plazo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Ubicación: Sector </a:t>
            </a: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Portovelo</a:t>
            </a:r>
            <a:endParaRPr lang="es-EC" sz="1400" dirty="0"/>
          </a:p>
        </p:txBody>
      </p:sp>
      <p:sp>
        <p:nvSpPr>
          <p:cNvPr id="3" name="Elipse 2"/>
          <p:cNvSpPr/>
          <p:nvPr/>
        </p:nvSpPr>
        <p:spPr>
          <a:xfrm>
            <a:off x="5334500" y="4202940"/>
            <a:ext cx="3529012" cy="2737233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Proyecto innovador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Amigable </a:t>
            </a:r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el medio.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uentes </a:t>
            </a:r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empleo.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Acuerdos y </a:t>
            </a: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contratos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Tecnología </a:t>
            </a:r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punta.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Cuidado </a:t>
            </a:r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desechos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Conseguir financiamiento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Competencia </a:t>
            </a:r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directa</a:t>
            </a:r>
          </a:p>
        </p:txBody>
      </p:sp>
      <p:sp>
        <p:nvSpPr>
          <p:cNvPr id="6" name="Llamada rectangular redondeada 5"/>
          <p:cNvSpPr/>
          <p:nvPr/>
        </p:nvSpPr>
        <p:spPr>
          <a:xfrm>
            <a:off x="8351188" y="185729"/>
            <a:ext cx="2714625" cy="2014538"/>
          </a:xfrm>
          <a:prstGeom prst="wedgeRoundRectCallou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s-EC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</a:p>
          <a:p>
            <a:pPr algn="ctr" fontAlgn="t"/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Alternativas peores escenarios.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Socializar  aprovechamiento  </a:t>
            </a:r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mineral.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Buenas fortalezas.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Proyecto revolucionario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xplosión 1 10"/>
          <p:cNvSpPr/>
          <p:nvPr/>
        </p:nvSpPr>
        <p:spPr>
          <a:xfrm>
            <a:off x="8072490" y="2401979"/>
            <a:ext cx="3608147" cy="4170271"/>
          </a:xfrm>
          <a:prstGeom prst="irregularSeal1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s-EC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Fuentes de Información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R. N N R, </a:t>
            </a:r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(2009), Ley de Minería.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MAE. </a:t>
            </a:r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(2004). </a:t>
            </a:r>
            <a:endPara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Mapa </a:t>
            </a:r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Sistema Nacional de Áreas Protegidas del Ecuador. </a:t>
            </a:r>
          </a:p>
        </p:txBody>
      </p:sp>
      <p:sp>
        <p:nvSpPr>
          <p:cNvPr id="12" name="Llamada rectangular redondeada 11"/>
          <p:cNvSpPr/>
          <p:nvPr/>
        </p:nvSpPr>
        <p:spPr>
          <a:xfrm>
            <a:off x="342401" y="185729"/>
            <a:ext cx="3272021" cy="1639450"/>
          </a:xfrm>
          <a:prstGeom prst="wedgeRoundRectCallou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Mejor </a:t>
            </a:r>
            <a:r>
              <a:rPr lang="es-EC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escenario(Mapa </a:t>
            </a:r>
            <a:r>
              <a:rPr lang="es-EC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Radar </a:t>
            </a:r>
            <a:r>
              <a:rPr lang="es-EC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futuro)</a:t>
            </a:r>
          </a:p>
          <a:p>
            <a:endPara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Pequeños </a:t>
            </a:r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mineros </a:t>
            </a: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aprovechen  recursos.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Desarrollo económico y social </a:t>
            </a:r>
            <a:endParaRPr lang="es-EC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Cuidado Medio </a:t>
            </a:r>
            <a:r>
              <a:rPr lang="es-EC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ambiente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Precio razonable del producto</a:t>
            </a:r>
            <a:endParaRPr lang="es-EC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76786" y="1829953"/>
            <a:ext cx="5311366" cy="4966955"/>
            <a:chOff x="-53840" y="2035224"/>
            <a:chExt cx="5311366" cy="4966955"/>
          </a:xfrm>
        </p:grpSpPr>
        <p:grpSp>
          <p:nvGrpSpPr>
            <p:cNvPr id="28" name="Grupo 27"/>
            <p:cNvGrpSpPr/>
            <p:nvPr/>
          </p:nvGrpSpPr>
          <p:grpSpPr>
            <a:xfrm rot="16200000">
              <a:off x="118365" y="1863019"/>
              <a:ext cx="4966955" cy="5311366"/>
              <a:chOff x="-20244" y="1148206"/>
              <a:chExt cx="4966955" cy="5311366"/>
            </a:xfrm>
          </p:grpSpPr>
          <p:grpSp>
            <p:nvGrpSpPr>
              <p:cNvPr id="15" name="Grupo 14"/>
              <p:cNvGrpSpPr/>
              <p:nvPr/>
            </p:nvGrpSpPr>
            <p:grpSpPr>
              <a:xfrm>
                <a:off x="42930" y="1148206"/>
                <a:ext cx="4903781" cy="4469797"/>
                <a:chOff x="-814326" y="1148206"/>
                <a:chExt cx="4903781" cy="4469797"/>
              </a:xfrm>
            </p:grpSpPr>
            <p:sp>
              <p:nvSpPr>
                <p:cNvPr id="16" name="Forma libre 15"/>
                <p:cNvSpPr/>
                <p:nvPr/>
              </p:nvSpPr>
              <p:spPr>
                <a:xfrm rot="5400000">
                  <a:off x="1193465" y="3500082"/>
                  <a:ext cx="1185081" cy="1362162"/>
                </a:xfrm>
                <a:custGeom>
                  <a:avLst/>
                  <a:gdLst>
                    <a:gd name="connsiteX0" fmla="*/ 0 w 1362161"/>
                    <a:gd name="connsiteY0" fmla="*/ 592540 h 1185080"/>
                    <a:gd name="connsiteX1" fmla="*/ 296270 w 1362161"/>
                    <a:gd name="connsiteY1" fmla="*/ 0 h 1185080"/>
                    <a:gd name="connsiteX2" fmla="*/ 1065891 w 1362161"/>
                    <a:gd name="connsiteY2" fmla="*/ 0 h 1185080"/>
                    <a:gd name="connsiteX3" fmla="*/ 1362161 w 1362161"/>
                    <a:gd name="connsiteY3" fmla="*/ 592540 h 1185080"/>
                    <a:gd name="connsiteX4" fmla="*/ 1065891 w 1362161"/>
                    <a:gd name="connsiteY4" fmla="*/ 1185080 h 1185080"/>
                    <a:gd name="connsiteX5" fmla="*/ 296270 w 1362161"/>
                    <a:gd name="connsiteY5" fmla="*/ 1185080 h 1185080"/>
                    <a:gd name="connsiteX6" fmla="*/ 0 w 1362161"/>
                    <a:gd name="connsiteY6" fmla="*/ 592540 h 1185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62161" h="1185080">
                      <a:moveTo>
                        <a:pt x="681081" y="0"/>
                      </a:moveTo>
                      <a:lnTo>
                        <a:pt x="1362160" y="257755"/>
                      </a:lnTo>
                      <a:lnTo>
                        <a:pt x="1362160" y="927325"/>
                      </a:lnTo>
                      <a:lnTo>
                        <a:pt x="681081" y="1185080"/>
                      </a:lnTo>
                      <a:lnTo>
                        <a:pt x="1" y="927325"/>
                      </a:lnTo>
                      <a:lnTo>
                        <a:pt x="1" y="257755"/>
                      </a:lnTo>
                      <a:lnTo>
                        <a:pt x="681081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53255" tIns="280851" rIns="253256" bIns="280850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C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Circuito cerrado solución exceso</a:t>
                  </a:r>
                  <a:endParaRPr lang="es-EC" sz="14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7" name="Forma libre 16"/>
                <p:cNvSpPr/>
                <p:nvPr/>
              </p:nvSpPr>
              <p:spPr>
                <a:xfrm>
                  <a:off x="2569283" y="2488301"/>
                  <a:ext cx="1520172" cy="817297"/>
                </a:xfrm>
                <a:custGeom>
                  <a:avLst/>
                  <a:gdLst>
                    <a:gd name="connsiteX0" fmla="*/ 0 w 1520172"/>
                    <a:gd name="connsiteY0" fmla="*/ 0 h 817297"/>
                    <a:gd name="connsiteX1" fmla="*/ 1520172 w 1520172"/>
                    <a:gd name="connsiteY1" fmla="*/ 0 h 817297"/>
                    <a:gd name="connsiteX2" fmla="*/ 1520172 w 1520172"/>
                    <a:gd name="connsiteY2" fmla="*/ 817297 h 817297"/>
                    <a:gd name="connsiteX3" fmla="*/ 0 w 1520172"/>
                    <a:gd name="connsiteY3" fmla="*/ 817297 h 817297"/>
                    <a:gd name="connsiteX4" fmla="*/ 0 w 1520172"/>
                    <a:gd name="connsiteY4" fmla="*/ 0 h 817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0172" h="817297">
                      <a:moveTo>
                        <a:pt x="0" y="0"/>
                      </a:moveTo>
                      <a:lnTo>
                        <a:pt x="1520172" y="0"/>
                      </a:lnTo>
                      <a:lnTo>
                        <a:pt x="1520172" y="817297"/>
                      </a:lnTo>
                      <a:lnTo>
                        <a:pt x="0" y="8172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3350" tIns="133350" rIns="133350" bIns="133350" numCol="1" spcCol="1270" anchor="ctr" anchorCtr="0">
                  <a:noAutofit/>
                </a:bodyPr>
                <a:lstStyle/>
                <a:p>
                  <a:pPr lvl="0" algn="l" defTabSz="1555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s-EC" sz="3500" kern="1200"/>
                </a:p>
              </p:txBody>
            </p:sp>
            <p:sp>
              <p:nvSpPr>
                <p:cNvPr id="18" name="Forma libre 17"/>
                <p:cNvSpPr/>
                <p:nvPr/>
              </p:nvSpPr>
              <p:spPr>
                <a:xfrm rot="5400000">
                  <a:off x="-178938" y="3460710"/>
                  <a:ext cx="1185081" cy="1362162"/>
                </a:xfrm>
                <a:custGeom>
                  <a:avLst/>
                  <a:gdLst>
                    <a:gd name="connsiteX0" fmla="*/ 0 w 1362161"/>
                    <a:gd name="connsiteY0" fmla="*/ 592540 h 1185080"/>
                    <a:gd name="connsiteX1" fmla="*/ 296270 w 1362161"/>
                    <a:gd name="connsiteY1" fmla="*/ 0 h 1185080"/>
                    <a:gd name="connsiteX2" fmla="*/ 1065891 w 1362161"/>
                    <a:gd name="connsiteY2" fmla="*/ 0 h 1185080"/>
                    <a:gd name="connsiteX3" fmla="*/ 1362161 w 1362161"/>
                    <a:gd name="connsiteY3" fmla="*/ 592540 h 1185080"/>
                    <a:gd name="connsiteX4" fmla="*/ 1065891 w 1362161"/>
                    <a:gd name="connsiteY4" fmla="*/ 1185080 h 1185080"/>
                    <a:gd name="connsiteX5" fmla="*/ 296270 w 1362161"/>
                    <a:gd name="connsiteY5" fmla="*/ 1185080 h 1185080"/>
                    <a:gd name="connsiteX6" fmla="*/ 0 w 1362161"/>
                    <a:gd name="connsiteY6" fmla="*/ 592540 h 1185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62161" h="1185080">
                      <a:moveTo>
                        <a:pt x="681081" y="0"/>
                      </a:moveTo>
                      <a:lnTo>
                        <a:pt x="1362160" y="257755"/>
                      </a:lnTo>
                      <a:lnTo>
                        <a:pt x="1362160" y="927325"/>
                      </a:lnTo>
                      <a:lnTo>
                        <a:pt x="681081" y="1185080"/>
                      </a:lnTo>
                      <a:lnTo>
                        <a:pt x="1" y="927325"/>
                      </a:lnTo>
                      <a:lnTo>
                        <a:pt x="1" y="257755"/>
                      </a:lnTo>
                      <a:lnTo>
                        <a:pt x="681081" y="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84675" tIns="212271" rIns="184676" bIns="212270" numCol="1" spcCol="1270" anchor="ctr" anchorCtr="0">
                  <a:noAutofit/>
                </a:bodyPr>
                <a:lstStyle/>
                <a:p>
                  <a:pPr lvl="0" algn="ctr" defTabSz="1600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C" sz="1400" kern="12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Retoma circuito molienda</a:t>
                  </a:r>
                  <a:endParaRPr lang="es-EC" sz="14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Forma libre 18"/>
                <p:cNvSpPr/>
                <p:nvPr/>
              </p:nvSpPr>
              <p:spPr>
                <a:xfrm rot="5592419">
                  <a:off x="605285" y="2289038"/>
                  <a:ext cx="1185081" cy="1362162"/>
                </a:xfrm>
                <a:custGeom>
                  <a:avLst/>
                  <a:gdLst>
                    <a:gd name="connsiteX0" fmla="*/ 0 w 1362161"/>
                    <a:gd name="connsiteY0" fmla="*/ 592540 h 1185080"/>
                    <a:gd name="connsiteX1" fmla="*/ 296270 w 1362161"/>
                    <a:gd name="connsiteY1" fmla="*/ 0 h 1185080"/>
                    <a:gd name="connsiteX2" fmla="*/ 1065891 w 1362161"/>
                    <a:gd name="connsiteY2" fmla="*/ 0 h 1185080"/>
                    <a:gd name="connsiteX3" fmla="*/ 1362161 w 1362161"/>
                    <a:gd name="connsiteY3" fmla="*/ 592540 h 1185080"/>
                    <a:gd name="connsiteX4" fmla="*/ 1065891 w 1362161"/>
                    <a:gd name="connsiteY4" fmla="*/ 1185080 h 1185080"/>
                    <a:gd name="connsiteX5" fmla="*/ 296270 w 1362161"/>
                    <a:gd name="connsiteY5" fmla="*/ 1185080 h 1185080"/>
                    <a:gd name="connsiteX6" fmla="*/ 0 w 1362161"/>
                    <a:gd name="connsiteY6" fmla="*/ 592540 h 1185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62161" h="1185080">
                      <a:moveTo>
                        <a:pt x="681081" y="0"/>
                      </a:moveTo>
                      <a:lnTo>
                        <a:pt x="1362160" y="257755"/>
                      </a:lnTo>
                      <a:lnTo>
                        <a:pt x="1362160" y="927325"/>
                      </a:lnTo>
                      <a:lnTo>
                        <a:pt x="681081" y="1185080"/>
                      </a:lnTo>
                      <a:lnTo>
                        <a:pt x="1" y="927325"/>
                      </a:lnTo>
                      <a:lnTo>
                        <a:pt x="1" y="257755"/>
                      </a:lnTo>
                      <a:lnTo>
                        <a:pt x="681081" y="0"/>
                      </a:ln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53255" tIns="280851" rIns="253256" bIns="280850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C" sz="1400" kern="12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Capacidad &lt;</a:t>
                  </a:r>
                  <a:r>
                    <a:rPr lang="es-EC" sz="1400" kern="12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1000ton</a:t>
                  </a:r>
                  <a:r>
                    <a:rPr lang="es-EC" sz="1400" kern="12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doré</a:t>
                  </a:r>
                  <a:endParaRPr lang="es-EC" sz="14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Forma libre 19"/>
                <p:cNvSpPr/>
                <p:nvPr/>
              </p:nvSpPr>
              <p:spPr>
                <a:xfrm>
                  <a:off x="-814326" y="3644504"/>
                  <a:ext cx="1471134" cy="817297"/>
                </a:xfrm>
                <a:custGeom>
                  <a:avLst/>
                  <a:gdLst>
                    <a:gd name="connsiteX0" fmla="*/ 0 w 1471134"/>
                    <a:gd name="connsiteY0" fmla="*/ 0 h 817297"/>
                    <a:gd name="connsiteX1" fmla="*/ 1471134 w 1471134"/>
                    <a:gd name="connsiteY1" fmla="*/ 0 h 817297"/>
                    <a:gd name="connsiteX2" fmla="*/ 1471134 w 1471134"/>
                    <a:gd name="connsiteY2" fmla="*/ 817297 h 817297"/>
                    <a:gd name="connsiteX3" fmla="*/ 0 w 1471134"/>
                    <a:gd name="connsiteY3" fmla="*/ 817297 h 817297"/>
                    <a:gd name="connsiteX4" fmla="*/ 0 w 1471134"/>
                    <a:gd name="connsiteY4" fmla="*/ 0 h 817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1134" h="817297">
                      <a:moveTo>
                        <a:pt x="0" y="0"/>
                      </a:moveTo>
                      <a:lnTo>
                        <a:pt x="1471134" y="0"/>
                      </a:lnTo>
                      <a:lnTo>
                        <a:pt x="1471134" y="817297"/>
                      </a:lnTo>
                      <a:lnTo>
                        <a:pt x="0" y="8172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29540" tIns="129540" rIns="129540" bIns="129540" numCol="1" spcCol="1270" anchor="ctr" anchorCtr="0">
                  <a:noAutofit/>
                </a:bodyPr>
                <a:lstStyle/>
                <a:p>
                  <a:pPr lvl="0" algn="r" defTabSz="15113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s-EC" sz="3400" kern="1200"/>
                </a:p>
              </p:txBody>
            </p:sp>
            <p:sp>
              <p:nvSpPr>
                <p:cNvPr id="21" name="Forma libre 20"/>
                <p:cNvSpPr/>
                <p:nvPr/>
              </p:nvSpPr>
              <p:spPr>
                <a:xfrm rot="5400000">
                  <a:off x="1999529" y="2326212"/>
                  <a:ext cx="1185081" cy="1362162"/>
                </a:xfrm>
                <a:custGeom>
                  <a:avLst/>
                  <a:gdLst>
                    <a:gd name="connsiteX0" fmla="*/ 0 w 1362161"/>
                    <a:gd name="connsiteY0" fmla="*/ 592540 h 1185080"/>
                    <a:gd name="connsiteX1" fmla="*/ 296270 w 1362161"/>
                    <a:gd name="connsiteY1" fmla="*/ 0 h 1185080"/>
                    <a:gd name="connsiteX2" fmla="*/ 1065891 w 1362161"/>
                    <a:gd name="connsiteY2" fmla="*/ 0 h 1185080"/>
                    <a:gd name="connsiteX3" fmla="*/ 1362161 w 1362161"/>
                    <a:gd name="connsiteY3" fmla="*/ 592540 h 1185080"/>
                    <a:gd name="connsiteX4" fmla="*/ 1065891 w 1362161"/>
                    <a:gd name="connsiteY4" fmla="*/ 1185080 h 1185080"/>
                    <a:gd name="connsiteX5" fmla="*/ 296270 w 1362161"/>
                    <a:gd name="connsiteY5" fmla="*/ 1185080 h 1185080"/>
                    <a:gd name="connsiteX6" fmla="*/ 0 w 1362161"/>
                    <a:gd name="connsiteY6" fmla="*/ 592540 h 1185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62161" h="1185080">
                      <a:moveTo>
                        <a:pt x="681081" y="0"/>
                      </a:moveTo>
                      <a:lnTo>
                        <a:pt x="1362160" y="257755"/>
                      </a:lnTo>
                      <a:lnTo>
                        <a:pt x="1362160" y="927325"/>
                      </a:lnTo>
                      <a:lnTo>
                        <a:pt x="681081" y="1185080"/>
                      </a:lnTo>
                      <a:lnTo>
                        <a:pt x="1" y="927325"/>
                      </a:lnTo>
                      <a:lnTo>
                        <a:pt x="1" y="257755"/>
                      </a:lnTo>
                      <a:lnTo>
                        <a:pt x="681081" y="0"/>
                      </a:ln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84675" tIns="212271" rIns="184676" bIns="212270" numCol="1" spcCol="1270" anchor="ctr" anchorCtr="0">
                  <a:noAutofit/>
                </a:bodyPr>
                <a:lstStyle/>
                <a:p>
                  <a:pPr lvl="0" algn="ctr" defTabSz="1600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C" sz="1400" kern="12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Gasto y beneficio</a:t>
                  </a:r>
                  <a:endParaRPr lang="es-EC" sz="14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Forma libre 21"/>
                <p:cNvSpPr/>
                <p:nvPr/>
              </p:nvSpPr>
              <p:spPr>
                <a:xfrm rot="5400000">
                  <a:off x="1231497" y="1077646"/>
                  <a:ext cx="1221042" cy="1362162"/>
                </a:xfrm>
                <a:custGeom>
                  <a:avLst/>
                  <a:gdLst>
                    <a:gd name="connsiteX0" fmla="*/ 0 w 1362161"/>
                    <a:gd name="connsiteY0" fmla="*/ 592540 h 1185080"/>
                    <a:gd name="connsiteX1" fmla="*/ 296270 w 1362161"/>
                    <a:gd name="connsiteY1" fmla="*/ 0 h 1185080"/>
                    <a:gd name="connsiteX2" fmla="*/ 1065891 w 1362161"/>
                    <a:gd name="connsiteY2" fmla="*/ 0 h 1185080"/>
                    <a:gd name="connsiteX3" fmla="*/ 1362161 w 1362161"/>
                    <a:gd name="connsiteY3" fmla="*/ 592540 h 1185080"/>
                    <a:gd name="connsiteX4" fmla="*/ 1065891 w 1362161"/>
                    <a:gd name="connsiteY4" fmla="*/ 1185080 h 1185080"/>
                    <a:gd name="connsiteX5" fmla="*/ 296270 w 1362161"/>
                    <a:gd name="connsiteY5" fmla="*/ 1185080 h 1185080"/>
                    <a:gd name="connsiteX6" fmla="*/ 0 w 1362161"/>
                    <a:gd name="connsiteY6" fmla="*/ 592540 h 1185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62161" h="1185080">
                      <a:moveTo>
                        <a:pt x="681081" y="0"/>
                      </a:moveTo>
                      <a:lnTo>
                        <a:pt x="1362160" y="257755"/>
                      </a:lnTo>
                      <a:lnTo>
                        <a:pt x="1362160" y="927325"/>
                      </a:lnTo>
                      <a:lnTo>
                        <a:pt x="681081" y="1185080"/>
                      </a:lnTo>
                      <a:lnTo>
                        <a:pt x="1" y="927325"/>
                      </a:lnTo>
                      <a:lnTo>
                        <a:pt x="1" y="257755"/>
                      </a:lnTo>
                      <a:lnTo>
                        <a:pt x="681081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53255" tIns="280851" rIns="253256" bIns="280850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C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Necesidades mineros</a:t>
                  </a:r>
                  <a:endParaRPr lang="es-EC" sz="14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Forma libre 22"/>
                <p:cNvSpPr/>
                <p:nvPr/>
              </p:nvSpPr>
              <p:spPr>
                <a:xfrm>
                  <a:off x="2569283" y="4800706"/>
                  <a:ext cx="1520172" cy="817297"/>
                </a:xfrm>
                <a:custGeom>
                  <a:avLst/>
                  <a:gdLst>
                    <a:gd name="connsiteX0" fmla="*/ 0 w 1520172"/>
                    <a:gd name="connsiteY0" fmla="*/ 0 h 817297"/>
                    <a:gd name="connsiteX1" fmla="*/ 1520172 w 1520172"/>
                    <a:gd name="connsiteY1" fmla="*/ 0 h 817297"/>
                    <a:gd name="connsiteX2" fmla="*/ 1520172 w 1520172"/>
                    <a:gd name="connsiteY2" fmla="*/ 817297 h 817297"/>
                    <a:gd name="connsiteX3" fmla="*/ 0 w 1520172"/>
                    <a:gd name="connsiteY3" fmla="*/ 817297 h 817297"/>
                    <a:gd name="connsiteX4" fmla="*/ 0 w 1520172"/>
                    <a:gd name="connsiteY4" fmla="*/ 0 h 817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0172" h="817297">
                      <a:moveTo>
                        <a:pt x="0" y="0"/>
                      </a:moveTo>
                      <a:lnTo>
                        <a:pt x="1520172" y="0"/>
                      </a:lnTo>
                      <a:lnTo>
                        <a:pt x="1520172" y="817297"/>
                      </a:lnTo>
                      <a:lnTo>
                        <a:pt x="0" y="8172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33350" tIns="133350" rIns="133350" bIns="133350" numCol="1" spcCol="1270" anchor="ctr" anchorCtr="0">
                  <a:noAutofit/>
                </a:bodyPr>
                <a:lstStyle/>
                <a:p>
                  <a:pPr lvl="0" algn="l" defTabSz="1555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s-EC" sz="3500" kern="1200"/>
                </a:p>
              </p:txBody>
            </p:sp>
            <p:sp>
              <p:nvSpPr>
                <p:cNvPr id="24" name="Forma libre 23"/>
                <p:cNvSpPr/>
                <p:nvPr/>
              </p:nvSpPr>
              <p:spPr>
                <a:xfrm rot="5400000">
                  <a:off x="-119352" y="1095626"/>
                  <a:ext cx="1185081" cy="1362162"/>
                </a:xfrm>
                <a:custGeom>
                  <a:avLst/>
                  <a:gdLst>
                    <a:gd name="connsiteX0" fmla="*/ 0 w 1362161"/>
                    <a:gd name="connsiteY0" fmla="*/ 592540 h 1185080"/>
                    <a:gd name="connsiteX1" fmla="*/ 296270 w 1362161"/>
                    <a:gd name="connsiteY1" fmla="*/ 0 h 1185080"/>
                    <a:gd name="connsiteX2" fmla="*/ 1065891 w 1362161"/>
                    <a:gd name="connsiteY2" fmla="*/ 0 h 1185080"/>
                    <a:gd name="connsiteX3" fmla="*/ 1362161 w 1362161"/>
                    <a:gd name="connsiteY3" fmla="*/ 592540 h 1185080"/>
                    <a:gd name="connsiteX4" fmla="*/ 1065891 w 1362161"/>
                    <a:gd name="connsiteY4" fmla="*/ 1185080 h 1185080"/>
                    <a:gd name="connsiteX5" fmla="*/ 296270 w 1362161"/>
                    <a:gd name="connsiteY5" fmla="*/ 1185080 h 1185080"/>
                    <a:gd name="connsiteX6" fmla="*/ 0 w 1362161"/>
                    <a:gd name="connsiteY6" fmla="*/ 592540 h 1185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62161" h="1185080">
                      <a:moveTo>
                        <a:pt x="681081" y="0"/>
                      </a:moveTo>
                      <a:lnTo>
                        <a:pt x="1362160" y="257755"/>
                      </a:lnTo>
                      <a:lnTo>
                        <a:pt x="1362160" y="927325"/>
                      </a:lnTo>
                      <a:lnTo>
                        <a:pt x="681081" y="1185080"/>
                      </a:lnTo>
                      <a:lnTo>
                        <a:pt x="1" y="927325"/>
                      </a:lnTo>
                      <a:lnTo>
                        <a:pt x="1" y="257755"/>
                      </a:lnTo>
                      <a:lnTo>
                        <a:pt x="681081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184675" tIns="212271" rIns="184676" bIns="212270" numCol="1" spcCol="1270" anchor="ctr" anchorCtr="0">
                  <a:noAutofit/>
                </a:bodyPr>
                <a:lstStyle/>
                <a:p>
                  <a:pPr lvl="0" algn="ctr" defTabSz="1600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C" sz="1400" kern="12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Decisión calidad procesam.</a:t>
                  </a:r>
                </a:p>
                <a:p>
                  <a:pPr lvl="0" algn="ctr" defTabSz="1600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s-EC" sz="1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Transporte</a:t>
                  </a:r>
                  <a:endParaRPr lang="es-EC" sz="1400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5" name="Forma libre 24"/>
              <p:cNvSpPr/>
              <p:nvPr/>
            </p:nvSpPr>
            <p:spPr>
              <a:xfrm rot="5400000">
                <a:off x="129920" y="5185951"/>
                <a:ext cx="1185081" cy="1362162"/>
              </a:xfrm>
              <a:custGeom>
                <a:avLst/>
                <a:gdLst>
                  <a:gd name="connsiteX0" fmla="*/ 0 w 1362161"/>
                  <a:gd name="connsiteY0" fmla="*/ 592540 h 1185080"/>
                  <a:gd name="connsiteX1" fmla="*/ 296270 w 1362161"/>
                  <a:gd name="connsiteY1" fmla="*/ 0 h 1185080"/>
                  <a:gd name="connsiteX2" fmla="*/ 1065891 w 1362161"/>
                  <a:gd name="connsiteY2" fmla="*/ 0 h 1185080"/>
                  <a:gd name="connsiteX3" fmla="*/ 1362161 w 1362161"/>
                  <a:gd name="connsiteY3" fmla="*/ 592540 h 1185080"/>
                  <a:gd name="connsiteX4" fmla="*/ 1065891 w 1362161"/>
                  <a:gd name="connsiteY4" fmla="*/ 1185080 h 1185080"/>
                  <a:gd name="connsiteX5" fmla="*/ 296270 w 1362161"/>
                  <a:gd name="connsiteY5" fmla="*/ 1185080 h 1185080"/>
                  <a:gd name="connsiteX6" fmla="*/ 0 w 1362161"/>
                  <a:gd name="connsiteY6" fmla="*/ 592540 h 1185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2161" h="1185080">
                    <a:moveTo>
                      <a:pt x="681081" y="0"/>
                    </a:moveTo>
                    <a:lnTo>
                      <a:pt x="1362160" y="257755"/>
                    </a:lnTo>
                    <a:lnTo>
                      <a:pt x="1362160" y="927325"/>
                    </a:lnTo>
                    <a:lnTo>
                      <a:pt x="681081" y="1185080"/>
                    </a:lnTo>
                    <a:lnTo>
                      <a:pt x="1" y="927325"/>
                    </a:lnTo>
                    <a:lnTo>
                      <a:pt x="1" y="257755"/>
                    </a:lnTo>
                    <a:lnTo>
                      <a:pt x="681081" y="0"/>
                    </a:lnTo>
                    <a:close/>
                  </a:path>
                </a:pathLst>
              </a:custGeom>
              <a:solidFill>
                <a:srgbClr val="DDDDDD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3255" tIns="280851" rIns="253256" bIns="28085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Conservación agua</a:t>
                </a:r>
                <a:endParaRPr lang="es-EC" sz="14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Forma libre 26"/>
              <p:cNvSpPr/>
              <p:nvPr/>
            </p:nvSpPr>
            <p:spPr>
              <a:xfrm rot="5400000">
                <a:off x="68296" y="2289037"/>
                <a:ext cx="1185081" cy="1362162"/>
              </a:xfrm>
              <a:custGeom>
                <a:avLst/>
                <a:gdLst>
                  <a:gd name="connsiteX0" fmla="*/ 0 w 1362161"/>
                  <a:gd name="connsiteY0" fmla="*/ 592540 h 1185080"/>
                  <a:gd name="connsiteX1" fmla="*/ 296270 w 1362161"/>
                  <a:gd name="connsiteY1" fmla="*/ 0 h 1185080"/>
                  <a:gd name="connsiteX2" fmla="*/ 1065891 w 1362161"/>
                  <a:gd name="connsiteY2" fmla="*/ 0 h 1185080"/>
                  <a:gd name="connsiteX3" fmla="*/ 1362161 w 1362161"/>
                  <a:gd name="connsiteY3" fmla="*/ 592540 h 1185080"/>
                  <a:gd name="connsiteX4" fmla="*/ 1065891 w 1362161"/>
                  <a:gd name="connsiteY4" fmla="*/ 1185080 h 1185080"/>
                  <a:gd name="connsiteX5" fmla="*/ 296270 w 1362161"/>
                  <a:gd name="connsiteY5" fmla="*/ 1185080 h 1185080"/>
                  <a:gd name="connsiteX6" fmla="*/ 0 w 1362161"/>
                  <a:gd name="connsiteY6" fmla="*/ 592540 h 1185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2161" h="1185080">
                    <a:moveTo>
                      <a:pt x="681081" y="0"/>
                    </a:moveTo>
                    <a:lnTo>
                      <a:pt x="1362160" y="257755"/>
                    </a:lnTo>
                    <a:lnTo>
                      <a:pt x="1362160" y="927325"/>
                    </a:lnTo>
                    <a:lnTo>
                      <a:pt x="681081" y="1185080"/>
                    </a:lnTo>
                    <a:lnTo>
                      <a:pt x="1" y="927325"/>
                    </a:lnTo>
                    <a:lnTo>
                      <a:pt x="1" y="257755"/>
                    </a:lnTo>
                    <a:lnTo>
                      <a:pt x="681081" y="0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3255" tIns="280851" rIns="253256" bIns="28085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Relavera 1-2 niveles , 200m3</a:t>
                </a:r>
                <a:endParaRPr lang="es-EC" sz="14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" name="Forma libre 29"/>
            <p:cNvSpPr/>
            <p:nvPr/>
          </p:nvSpPr>
          <p:spPr>
            <a:xfrm>
              <a:off x="-33652" y="2193235"/>
              <a:ext cx="1185081" cy="1362162"/>
            </a:xfrm>
            <a:custGeom>
              <a:avLst/>
              <a:gdLst>
                <a:gd name="connsiteX0" fmla="*/ 0 w 1362161"/>
                <a:gd name="connsiteY0" fmla="*/ 592540 h 1185080"/>
                <a:gd name="connsiteX1" fmla="*/ 296270 w 1362161"/>
                <a:gd name="connsiteY1" fmla="*/ 0 h 1185080"/>
                <a:gd name="connsiteX2" fmla="*/ 1065891 w 1362161"/>
                <a:gd name="connsiteY2" fmla="*/ 0 h 1185080"/>
                <a:gd name="connsiteX3" fmla="*/ 1362161 w 1362161"/>
                <a:gd name="connsiteY3" fmla="*/ 592540 h 1185080"/>
                <a:gd name="connsiteX4" fmla="*/ 1065891 w 1362161"/>
                <a:gd name="connsiteY4" fmla="*/ 1185080 h 1185080"/>
                <a:gd name="connsiteX5" fmla="*/ 296270 w 1362161"/>
                <a:gd name="connsiteY5" fmla="*/ 1185080 h 1185080"/>
                <a:gd name="connsiteX6" fmla="*/ 0 w 1362161"/>
                <a:gd name="connsiteY6" fmla="*/ 592540 h 118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2161" h="1185080">
                  <a:moveTo>
                    <a:pt x="681081" y="0"/>
                  </a:moveTo>
                  <a:lnTo>
                    <a:pt x="1362160" y="257755"/>
                  </a:lnTo>
                  <a:lnTo>
                    <a:pt x="1362160" y="927325"/>
                  </a:lnTo>
                  <a:lnTo>
                    <a:pt x="681081" y="1185080"/>
                  </a:lnTo>
                  <a:lnTo>
                    <a:pt x="1" y="927325"/>
                  </a:lnTo>
                  <a:lnTo>
                    <a:pt x="1" y="257755"/>
                  </a:lnTo>
                  <a:lnTo>
                    <a:pt x="681081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3255" tIns="280851" rIns="253256" bIns="28085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Estrategias (F.I)</a:t>
              </a:r>
              <a:endParaRPr lang="es-EC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orma libre 30"/>
            <p:cNvSpPr/>
            <p:nvPr/>
          </p:nvSpPr>
          <p:spPr>
            <a:xfrm>
              <a:off x="3511720" y="4493523"/>
              <a:ext cx="1185081" cy="1362162"/>
            </a:xfrm>
            <a:custGeom>
              <a:avLst/>
              <a:gdLst>
                <a:gd name="connsiteX0" fmla="*/ 0 w 1362161"/>
                <a:gd name="connsiteY0" fmla="*/ 592540 h 1185080"/>
                <a:gd name="connsiteX1" fmla="*/ 296270 w 1362161"/>
                <a:gd name="connsiteY1" fmla="*/ 0 h 1185080"/>
                <a:gd name="connsiteX2" fmla="*/ 1065891 w 1362161"/>
                <a:gd name="connsiteY2" fmla="*/ 0 h 1185080"/>
                <a:gd name="connsiteX3" fmla="*/ 1362161 w 1362161"/>
                <a:gd name="connsiteY3" fmla="*/ 592540 h 1185080"/>
                <a:gd name="connsiteX4" fmla="*/ 1065891 w 1362161"/>
                <a:gd name="connsiteY4" fmla="*/ 1185080 h 1185080"/>
                <a:gd name="connsiteX5" fmla="*/ 296270 w 1362161"/>
                <a:gd name="connsiteY5" fmla="*/ 1185080 h 1185080"/>
                <a:gd name="connsiteX6" fmla="*/ 0 w 1362161"/>
                <a:gd name="connsiteY6" fmla="*/ 592540 h 118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2161" h="1185080">
                  <a:moveTo>
                    <a:pt x="681081" y="0"/>
                  </a:moveTo>
                  <a:lnTo>
                    <a:pt x="1362160" y="257755"/>
                  </a:lnTo>
                  <a:lnTo>
                    <a:pt x="1362160" y="927325"/>
                  </a:lnTo>
                  <a:lnTo>
                    <a:pt x="681081" y="1185080"/>
                  </a:lnTo>
                  <a:lnTo>
                    <a:pt x="1" y="927325"/>
                  </a:lnTo>
                  <a:lnTo>
                    <a:pt x="1" y="257755"/>
                  </a:lnTo>
                  <a:lnTo>
                    <a:pt x="681081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3255" tIns="280851" rIns="253256" bIns="28085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Bombas</a:t>
              </a:r>
              <a:endParaRPr lang="es-EC" sz="14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5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C6C6C5"/>
            </a:gs>
            <a:gs pos="54000">
              <a:schemeClr val="bg2">
                <a:lumMod val="75000"/>
              </a:schemeClr>
            </a:gs>
            <a:gs pos="36000">
              <a:schemeClr val="accent5">
                <a:lumMod val="75000"/>
              </a:schemeClr>
            </a:gs>
            <a:gs pos="19000">
              <a:schemeClr val="accent1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1605" t="38000" r="42934" b="42500"/>
          <a:stretch/>
        </p:blipFill>
        <p:spPr>
          <a:xfrm>
            <a:off x="475488" y="604275"/>
            <a:ext cx="10978580" cy="5959394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 rot="16200000">
            <a:off x="9911463" y="3269869"/>
            <a:ext cx="3859720" cy="7013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RESEÑA HISTÓRICA</a:t>
            </a:r>
            <a:endParaRPr lang="es-EC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ruz 11"/>
          <p:cNvSpPr/>
          <p:nvPr/>
        </p:nvSpPr>
        <p:spPr>
          <a:xfrm>
            <a:off x="2211590" y="2373591"/>
            <a:ext cx="2536252" cy="2169062"/>
          </a:xfrm>
          <a:prstGeom prst="plus">
            <a:avLst>
              <a:gd name="adj" fmla="val 34639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093661" y="2394548"/>
            <a:ext cx="3102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 a nivel </a:t>
            </a:r>
            <a:r>
              <a:rPr lang="es-EC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nacional </a:t>
            </a:r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,1560</a:t>
            </a:r>
            <a:r>
              <a:rPr lang="es-EC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501458" y="1897284"/>
            <a:ext cx="2645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1539, Asiento minero,1549</a:t>
            </a:r>
            <a:r>
              <a:rPr lang="es-EC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4784418" y="3281994"/>
            <a:ext cx="2645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1896, SADCO- fin 1950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414839" y="4007355"/>
            <a:ext cx="2127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1950, 70´s,CIMA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705910" y="4663330"/>
            <a:ext cx="260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Primer Centro Minero del País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712199" y="3957878"/>
            <a:ext cx="2587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registró +100minas, cuarzo, Au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77796" y="2661570"/>
            <a:ext cx="2276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Procesos de recuperación de material</a:t>
            </a:r>
            <a:endParaRPr lang="es-EC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641" y="708704"/>
            <a:ext cx="3877314" cy="28487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640" y="3632098"/>
            <a:ext cx="3831271" cy="2931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609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C6C6C5"/>
            </a:gs>
            <a:gs pos="54000">
              <a:schemeClr val="bg2">
                <a:lumMod val="75000"/>
              </a:schemeClr>
            </a:gs>
            <a:gs pos="40000">
              <a:schemeClr val="accent5">
                <a:lumMod val="75000"/>
              </a:schemeClr>
            </a:gs>
            <a:gs pos="15000">
              <a:schemeClr val="accent1">
                <a:lumMod val="30000"/>
                <a:lumOff val="7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9686" y="237744"/>
            <a:ext cx="3772858" cy="566928"/>
          </a:xfrm>
        </p:spPr>
        <p:txBody>
          <a:bodyPr>
            <a:normAutofit/>
          </a:bodyPr>
          <a:lstStyle/>
          <a:p>
            <a:r>
              <a:rPr lang="es-EC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Ubicación Geográfica</a:t>
            </a:r>
            <a:endParaRPr lang="es-EC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Marcador de posición de imagen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3" y="1125418"/>
            <a:ext cx="4302836" cy="4511267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223650" y="237744"/>
            <a:ext cx="6266994" cy="3750810"/>
          </a:xfrm>
          <a:noFill/>
        </p:spPr>
        <p:txBody>
          <a:bodyPr>
            <a:no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Estribaciones de la Cordillera de los Andes, pie de Cordillera de Vizcaya, bañada por el Río Amarillo. S-E,.P.O.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Altitud: 600-3000 msnm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Latitud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(norte):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9594200  9578900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Longitud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(Este):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680900  650500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Norte: Zaruma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Sur: Chaguarpamba, Catamayo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Este: Loja y Saraguro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Oeste: Piñas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Población: 13800 hab.</a:t>
            </a:r>
          </a:p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Temperatura: 18-21 grados centígrados.</a:t>
            </a:r>
          </a:p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 rot="16200000">
            <a:off x="9911463" y="2473451"/>
            <a:ext cx="3859720" cy="7013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DATOS GENERALES</a:t>
            </a:r>
            <a:endParaRPr lang="es-EC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arcador de texto 3"/>
          <p:cNvSpPr txBox="1">
            <a:spLocks/>
          </p:cNvSpPr>
          <p:nvPr/>
        </p:nvSpPr>
        <p:spPr>
          <a:xfrm>
            <a:off x="5223650" y="3988554"/>
            <a:ext cx="6626974" cy="389711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Superficie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Extensión Territorial: 286,20 km2= 4.78%</a:t>
            </a:r>
          </a:p>
          <a:p>
            <a:pPr algn="just">
              <a:lnSpc>
                <a:spcPct val="100000"/>
              </a:lnSpc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Cabecera Cantonal: 35 km2 y cubre el 12.23% del territorio cantonal. 640msnm.</a:t>
            </a:r>
          </a:p>
          <a:p>
            <a:pPr algn="just">
              <a:lnSpc>
                <a:spcPct val="100000"/>
              </a:lnSpc>
            </a:pP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División Política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(Parroquia Urbana: Portovelo)</a:t>
            </a:r>
            <a:endPara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Barrios del Sector Urbano: (32) El Obrero, Plaza Central, 28 de Noviembre,etc</a:t>
            </a:r>
          </a:p>
          <a:p>
            <a:pPr algn="just">
              <a:lnSpc>
                <a:spcPct val="100000"/>
              </a:lnSpc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 Sector Rural: El Pindo, El Tablón, El Pache. </a:t>
            </a:r>
          </a:p>
          <a:p>
            <a:pPr algn="just">
              <a:lnSpc>
                <a:spcPct val="100000"/>
              </a:lnSpc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Parroquias Rurales: Curtincapac, Morales, Salatí. Y demás sitios.</a:t>
            </a:r>
          </a:p>
          <a:p>
            <a:pPr algn="just">
              <a:lnSpc>
                <a:spcPct val="100000"/>
              </a:lnSpc>
            </a:pP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rgbClr val="C6C6C5"/>
            </a:gs>
            <a:gs pos="74000">
              <a:schemeClr val="bg2">
                <a:lumMod val="75000"/>
              </a:schemeClr>
            </a:gs>
            <a:gs pos="50000">
              <a:schemeClr val="accent5">
                <a:lumMod val="75000"/>
              </a:schemeClr>
            </a:gs>
            <a:gs pos="24000">
              <a:schemeClr val="accent1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509016" y="1654548"/>
            <a:ext cx="4940808" cy="2369585"/>
            <a:chOff x="0" y="0"/>
            <a:chExt cx="5462621" cy="3225165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943"/>
              <a:ext cx="2725420" cy="315595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666" y="0"/>
              <a:ext cx="2814955" cy="322516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0" name="Título 1"/>
          <p:cNvSpPr txBox="1">
            <a:spLocks/>
          </p:cNvSpPr>
          <p:nvPr/>
        </p:nvSpPr>
        <p:spPr>
          <a:xfrm rot="16200000">
            <a:off x="8464964" y="3071716"/>
            <a:ext cx="6469570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SITUACIÓN ACTUAL DEL CANTÓN</a:t>
            </a:r>
            <a:endParaRPr lang="es-EC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509016" y="4273666"/>
            <a:ext cx="4940808" cy="2413473"/>
            <a:chOff x="0" y="0"/>
            <a:chExt cx="5384800" cy="2654935"/>
          </a:xfrm>
        </p:grpSpPr>
        <p:pic>
          <p:nvPicPr>
            <p:cNvPr id="12" name="Imagen 11" descr="C:\Users\mikyjc\Desktop\TESIS LUISANA ESPE\fotos minas\2014-12-17 11.59.12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98750" cy="265493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Imagen 12" descr="C:\Users\mikyjc\Desktop\TESIS LUISANA ESPE\fotos minas\2014-12-17 11.51.59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13647"/>
              <a:ext cx="2641600" cy="262064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4" name="Grupo 13"/>
          <p:cNvGrpSpPr/>
          <p:nvPr/>
        </p:nvGrpSpPr>
        <p:grpSpPr>
          <a:xfrm>
            <a:off x="5741289" y="1832792"/>
            <a:ext cx="5391151" cy="2265045"/>
            <a:chOff x="0" y="0"/>
            <a:chExt cx="5391453" cy="2720008"/>
          </a:xfrm>
        </p:grpSpPr>
        <p:pic>
          <p:nvPicPr>
            <p:cNvPr id="15" name="Imagen 14" descr="C:\Users\mikyjc\Desktop\TESIS LUISANA ESPE\fotos minas\2014-12-17 11.51.27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943"/>
              <a:ext cx="2621280" cy="267906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6" name="Imagen 15" descr="C:\Users\mikyjc\Desktop\TESIS LUISANA ESPE\fotos minas\2014-12-17 11.51.21.jp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86"/>
            <a:stretch/>
          </p:blipFill>
          <p:spPr bwMode="auto">
            <a:xfrm>
              <a:off x="2784143" y="0"/>
              <a:ext cx="2607310" cy="265684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" name="Grupo 16"/>
          <p:cNvGrpSpPr/>
          <p:nvPr/>
        </p:nvGrpSpPr>
        <p:grpSpPr>
          <a:xfrm>
            <a:off x="5724780" y="4353686"/>
            <a:ext cx="5407660" cy="2382534"/>
            <a:chOff x="0" y="0"/>
            <a:chExt cx="5408257" cy="2621915"/>
          </a:xfrm>
        </p:grpSpPr>
        <p:pic>
          <p:nvPicPr>
            <p:cNvPr id="18" name="Imagen 17" descr="C:\Users\mikyjc\Desktop\TESIS LUISANA ESPE\fotos minas\2014-12-17 11.59.45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97480" cy="26219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9" name="Imagen 18" descr="C:\Users\mikyjc\Desktop\TESIS LUISANA ESPE\fotos minas\2014-12-17 12.00.00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382" y="0"/>
              <a:ext cx="2555875" cy="26206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20" name="CuadroTexto 19"/>
          <p:cNvSpPr txBox="1"/>
          <p:nvPr/>
        </p:nvSpPr>
        <p:spPr>
          <a:xfrm>
            <a:off x="355262" y="183842"/>
            <a:ext cx="4806673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>
                <a:alpha val="6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Impactos producidos por Plantas de Beneficio, 2007 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72347" y="648321"/>
            <a:ext cx="5077477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>
                <a:alpha val="6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Contaminación de Ríos, Amarillo, Pindo, Calera&gt;Puyango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55262" y="1112800"/>
            <a:ext cx="5369518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>
                <a:alpha val="6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5000+ mineros con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2.008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has; 500.000 ton relaves van a ríos.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5905937" y="248421"/>
            <a:ext cx="217422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>
                <a:alpha val="6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Afectaciones a la salud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905937" y="627888"/>
            <a:ext cx="5066864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>
                <a:alpha val="6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Relavera Comunitaria 120 has relleno. Vida u: 20-30 años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5898521" y="1114772"/>
            <a:ext cx="530610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>
                <a:alpha val="6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Vías de acceso 4km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176 concesiones mineras, 68 plantas;, Proyectos de Vigilancia, Parque Industrial minero.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3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 rot="16200000">
            <a:off x="8860823" y="2991325"/>
            <a:ext cx="5754051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DESCRIPCIÓN DEL PROYECTO</a:t>
            </a:r>
            <a:endParaRPr lang="es-EC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917" t="24809" r="12518" b="9885"/>
          <a:stretch/>
        </p:blipFill>
        <p:spPr>
          <a:xfrm>
            <a:off x="447869" y="533399"/>
            <a:ext cx="10524931" cy="583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rgbClr val="C6C6C5"/>
            </a:gs>
            <a:gs pos="64000">
              <a:schemeClr val="bg2">
                <a:lumMod val="75000"/>
              </a:schemeClr>
            </a:gs>
            <a:gs pos="40000">
              <a:schemeClr val="accent5">
                <a:lumMod val="75000"/>
              </a:schemeClr>
            </a:gs>
            <a:gs pos="12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69061" t="33907" r="2048" b="39047"/>
          <a:stretch/>
        </p:blipFill>
        <p:spPr>
          <a:xfrm>
            <a:off x="-58994" y="403786"/>
            <a:ext cx="10633847" cy="6035675"/>
          </a:xfrm>
          <a:prstGeom prst="star7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97751">
            <a:off x="5223548" y="533139"/>
            <a:ext cx="1701008" cy="425336"/>
          </a:xfrm>
        </p:spPr>
        <p:txBody>
          <a:bodyPr>
            <a:normAutofit fontScale="92500" lnSpcReduction="10000"/>
          </a:bodyPr>
          <a:lstStyle/>
          <a:p>
            <a:r>
              <a:rPr lang="es-EC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Minado</a:t>
            </a:r>
            <a:endParaRPr lang="es-EC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 rot="16200000">
            <a:off x="8860823" y="2991325"/>
            <a:ext cx="5754051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DESCRIPCIÓN DEL PROYECTO</a:t>
            </a:r>
            <a:endParaRPr lang="es-EC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6731082" y="948243"/>
            <a:ext cx="4536037" cy="5309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Proceso Transf. Metalúrgico</a:t>
            </a:r>
            <a:endParaRPr lang="es-EC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 rot="17584113">
            <a:off x="8906993" y="1939675"/>
            <a:ext cx="1684423" cy="1033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Físicos</a:t>
            </a:r>
          </a:p>
          <a:p>
            <a:r>
              <a:rPr lang="es-EC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s-EC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uímicos</a:t>
            </a:r>
            <a:endParaRPr lang="es-EC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 rot="967730">
            <a:off x="5136873" y="6064602"/>
            <a:ext cx="2308335" cy="501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Explotación</a:t>
            </a:r>
            <a:endParaRPr lang="es-EC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 rot="17525345">
            <a:off x="6786987" y="5750811"/>
            <a:ext cx="2308335" cy="501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Exploración</a:t>
            </a:r>
            <a:endParaRPr lang="es-EC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 rot="20728257">
            <a:off x="8545061" y="4416486"/>
            <a:ext cx="2308335" cy="501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Prospección</a:t>
            </a:r>
            <a:endParaRPr lang="es-EC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 rot="20781545">
            <a:off x="2887038" y="6110058"/>
            <a:ext cx="2308335" cy="501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Beneficio</a:t>
            </a:r>
            <a:endParaRPr lang="es-EC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 rot="4109461">
            <a:off x="1328688" y="5439657"/>
            <a:ext cx="2308335" cy="501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Fundición</a:t>
            </a:r>
            <a:endParaRPr lang="es-EC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 rot="903194">
            <a:off x="-719263" y="4331706"/>
            <a:ext cx="2788571" cy="529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Comercialización</a:t>
            </a:r>
            <a:endParaRPr lang="es-EC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 rot="19471516">
            <a:off x="32485" y="3201076"/>
            <a:ext cx="1255422" cy="580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Cierre</a:t>
            </a:r>
            <a:endParaRPr lang="es-EC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 rot="4299834">
            <a:off x="159641" y="1822797"/>
            <a:ext cx="1846292" cy="50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Chancado</a:t>
            </a:r>
            <a:endParaRPr lang="es-EC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 rot="19504361">
            <a:off x="3018395" y="502225"/>
            <a:ext cx="2308335" cy="501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 Químico</a:t>
            </a:r>
            <a:endParaRPr lang="es-EC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ubtítulo 2"/>
          <p:cNvSpPr txBox="1">
            <a:spLocks/>
          </p:cNvSpPr>
          <p:nvPr/>
        </p:nvSpPr>
        <p:spPr>
          <a:xfrm>
            <a:off x="1197310" y="1127366"/>
            <a:ext cx="2308335" cy="501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Molienda</a:t>
            </a:r>
            <a:endParaRPr lang="es-EC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2780308" y="3670095"/>
            <a:ext cx="5222876" cy="1991995"/>
            <a:chOff x="0" y="0"/>
            <a:chExt cx="5222904" cy="2299335"/>
          </a:xfrm>
        </p:grpSpPr>
        <p:pic>
          <p:nvPicPr>
            <p:cNvPr id="19" name="Imagen 18" descr="https://encrypted-tbn0.gstatic.com/images?q=tbn:ANd9GcQY1JHHkJXLhee-cOMoEWD5YyoLWcxW3PGBuOZkXssawn1EUVaT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02230" cy="22993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Imagen 19" descr="https://encrypted-tbn1.gstatic.com/images?q=tbn:ANd9GcTzffw-K79X5eIByiy4bSjNQVZ7GwGVqFFFooH5sm4b4jojj1ST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1314" y="40943"/>
              <a:ext cx="2561590" cy="22161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1" name="Grupo 20"/>
          <p:cNvGrpSpPr/>
          <p:nvPr/>
        </p:nvGrpSpPr>
        <p:grpSpPr>
          <a:xfrm>
            <a:off x="2747476" y="1626526"/>
            <a:ext cx="5453380" cy="1951355"/>
            <a:chOff x="0" y="0"/>
            <a:chExt cx="5453712" cy="2077398"/>
          </a:xfrm>
        </p:grpSpPr>
        <p:pic>
          <p:nvPicPr>
            <p:cNvPr id="22" name="Imagen 21" descr="https://encrypted-tbn2.gstatic.com/images?q=tbn:ANd9GcT851cNUj9gp_Xid5kPiEv34OiPguzhkgcWwNVQKA3162wNFLc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57475" cy="20364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Imagen 22" descr="http://www.kefidcrusher.ru/gallerykefid/crusher/32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2257" y="13648"/>
              <a:ext cx="2751455" cy="20637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4" name="Subtítulo 2"/>
          <p:cNvSpPr txBox="1">
            <a:spLocks/>
          </p:cNvSpPr>
          <p:nvPr/>
        </p:nvSpPr>
        <p:spPr>
          <a:xfrm>
            <a:off x="2821401" y="3363845"/>
            <a:ext cx="5181783" cy="435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Tolva primaria                    Criba Vibratoria          </a:t>
            </a:r>
            <a:endParaRPr lang="es-EC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ubtítulo 2"/>
          <p:cNvSpPr txBox="1">
            <a:spLocks/>
          </p:cNvSpPr>
          <p:nvPr/>
        </p:nvSpPr>
        <p:spPr>
          <a:xfrm>
            <a:off x="2521808" y="5553084"/>
            <a:ext cx="5679048" cy="468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Trituradora de mandíbula        Bandas transportadoras          </a:t>
            </a:r>
            <a:endParaRPr lang="es-EC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8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rgbClr val="C6C6C5"/>
            </a:gs>
            <a:gs pos="22000">
              <a:schemeClr val="bg2">
                <a:lumMod val="75000"/>
              </a:schemeClr>
            </a:gs>
            <a:gs pos="50000">
              <a:schemeClr val="accent5">
                <a:lumMod val="75000"/>
              </a:schemeClr>
            </a:gs>
            <a:gs pos="24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 rot="16200000">
            <a:off x="8860823" y="2991325"/>
            <a:ext cx="5754051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DESCRIPCIÓN DEL PROYECTO</a:t>
            </a:r>
            <a:endParaRPr lang="es-EC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arcador de contenido 2"/>
          <p:cNvSpPr>
            <a:spLocks noGrp="1"/>
          </p:cNvSpPr>
          <p:nvPr>
            <p:ph sz="half" idx="1"/>
          </p:nvPr>
        </p:nvSpPr>
        <p:spPr>
          <a:xfrm>
            <a:off x="6118834" y="2004914"/>
            <a:ext cx="4205038" cy="4518513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Capacidad: 800 ton/día.</a:t>
            </a:r>
          </a:p>
          <a:p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Satisfacer demanda insatisfecha</a:t>
            </a:r>
          </a:p>
          <a:p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Minimiza la contaminación</a:t>
            </a:r>
          </a:p>
          <a:p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Unión con trituradoras de circuito cerrado</a:t>
            </a:r>
          </a:p>
          <a:p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 de recirculación de agua</a:t>
            </a:r>
          </a:p>
          <a:p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Extracción de materiales (óptima)</a:t>
            </a:r>
          </a:p>
          <a:p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Uso de tecnología evita intensidad de mano de obra.</a:t>
            </a:r>
          </a:p>
          <a:p>
            <a:r>
              <a:rPr lang="es-EC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Presupuesto aprox. 18000.000</a:t>
            </a:r>
            <a:endParaRPr lang="es-EC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Pergamino vertical 17"/>
          <p:cNvSpPr/>
          <p:nvPr/>
        </p:nvSpPr>
        <p:spPr>
          <a:xfrm>
            <a:off x="5191432" y="594850"/>
            <a:ext cx="6127315" cy="6062650"/>
          </a:xfrm>
          <a:prstGeom prst="verticalScroll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1"/>
          </p:nvPr>
        </p:nvSpPr>
        <p:spPr>
          <a:xfrm>
            <a:off x="413976" y="235974"/>
            <a:ext cx="4261883" cy="6421526"/>
          </a:xfrm>
          <a:prstGeom prst="verticalScroll">
            <a:avLst/>
          </a:prstGeom>
        </p:spPr>
        <p:txBody>
          <a:bodyPr>
            <a:noAutofit/>
          </a:bodyPr>
          <a:lstStyle/>
          <a:p>
            <a:pPr algn="ctr"/>
            <a:r>
              <a:rPr lang="es-EC" sz="1800" b="1" dirty="0" smtClean="0"/>
              <a:t>Equipo a utilizar</a:t>
            </a:r>
          </a:p>
          <a:p>
            <a:r>
              <a:rPr lang="es-ES_tradnl" sz="1800" dirty="0"/>
              <a:t>Nidos de </a:t>
            </a:r>
            <a:r>
              <a:rPr lang="es-ES_tradnl" sz="1800" dirty="0" smtClean="0"/>
              <a:t>hidrociclones</a:t>
            </a:r>
          </a:p>
          <a:p>
            <a:r>
              <a:rPr lang="es-ES_tradnl" sz="1800" dirty="0" smtClean="0"/>
              <a:t>Muebles </a:t>
            </a:r>
            <a:r>
              <a:rPr lang="es-ES_tradnl" sz="1800" dirty="0"/>
              <a:t>y equipos de </a:t>
            </a:r>
            <a:r>
              <a:rPr lang="es-ES_tradnl" sz="1800" dirty="0" smtClean="0"/>
              <a:t>oficina</a:t>
            </a:r>
          </a:p>
          <a:p>
            <a:r>
              <a:rPr lang="es-ES_tradnl" sz="1800" dirty="0" smtClean="0"/>
              <a:t> Aireadores</a:t>
            </a:r>
          </a:p>
          <a:p>
            <a:r>
              <a:rPr lang="es-ES_tradnl" sz="1800" dirty="0" smtClean="0"/>
              <a:t> Compresores</a:t>
            </a:r>
          </a:p>
          <a:p>
            <a:r>
              <a:rPr lang="es-ES_tradnl" sz="1800" dirty="0" smtClean="0"/>
              <a:t>Hornos </a:t>
            </a:r>
            <a:r>
              <a:rPr lang="es-ES_tradnl" sz="1800" dirty="0"/>
              <a:t>de </a:t>
            </a:r>
            <a:r>
              <a:rPr lang="es-ES_tradnl" sz="1800" dirty="0" smtClean="0"/>
              <a:t>fundición</a:t>
            </a:r>
          </a:p>
          <a:p>
            <a:r>
              <a:rPr lang="es-ES_tradnl" sz="1800" dirty="0" smtClean="0"/>
              <a:t>Zorbonas</a:t>
            </a:r>
            <a:endParaRPr lang="es-ES_tradnl" sz="1800" dirty="0"/>
          </a:p>
          <a:p>
            <a:r>
              <a:rPr lang="es-ES_tradnl" sz="1800" dirty="0" smtClean="0"/>
              <a:t>Balanzas analíticas</a:t>
            </a:r>
          </a:p>
          <a:p>
            <a:r>
              <a:rPr lang="es-ES_tradnl" sz="1800" dirty="0" smtClean="0"/>
              <a:t> </a:t>
            </a:r>
            <a:r>
              <a:rPr lang="es-ES_tradnl" sz="1800" dirty="0"/>
              <a:t>compresor de </a:t>
            </a:r>
            <a:r>
              <a:rPr lang="es-ES_tradnl" sz="1800" dirty="0" smtClean="0"/>
              <a:t>aire</a:t>
            </a:r>
          </a:p>
          <a:p>
            <a:r>
              <a:rPr lang="es-ES_tradnl" sz="1800" dirty="0" smtClean="0"/>
              <a:t>Cuarteador </a:t>
            </a:r>
            <a:r>
              <a:rPr lang="es-ES_tradnl" sz="1800" dirty="0"/>
              <a:t>de </a:t>
            </a:r>
            <a:r>
              <a:rPr lang="es-ES_tradnl" sz="1800" dirty="0" smtClean="0"/>
              <a:t>muestras</a:t>
            </a:r>
          </a:p>
          <a:p>
            <a:r>
              <a:rPr lang="es-ES_tradnl" sz="1800" dirty="0" smtClean="0"/>
              <a:t>Pulverizadora </a:t>
            </a:r>
            <a:r>
              <a:rPr lang="es-ES_tradnl" sz="1800" dirty="0"/>
              <a:t>de </a:t>
            </a:r>
            <a:r>
              <a:rPr lang="es-ES_tradnl" sz="1800" dirty="0" smtClean="0"/>
              <a:t>impacto</a:t>
            </a:r>
          </a:p>
          <a:p>
            <a:r>
              <a:rPr lang="es-ES_tradnl" sz="1800" dirty="0" smtClean="0"/>
              <a:t>Refrigeradora </a:t>
            </a:r>
            <a:r>
              <a:rPr lang="es-ES_tradnl" sz="1800" dirty="0"/>
              <a:t>de </a:t>
            </a:r>
            <a:r>
              <a:rPr lang="es-ES_tradnl" sz="1800" dirty="0" smtClean="0"/>
              <a:t>químicos</a:t>
            </a:r>
          </a:p>
          <a:p>
            <a:r>
              <a:rPr lang="es-ES_tradnl" sz="1800" dirty="0" smtClean="0"/>
              <a:t>Trituradoras</a:t>
            </a:r>
          </a:p>
          <a:p>
            <a:r>
              <a:rPr lang="es-ES_tradnl" sz="1800" dirty="0" smtClean="0"/>
              <a:t>Alimentadora hidráulica</a:t>
            </a:r>
          </a:p>
          <a:p>
            <a:r>
              <a:rPr lang="es-ES_tradnl" sz="1800" dirty="0" smtClean="0"/>
              <a:t>Electroimán autolimpiante,</a:t>
            </a:r>
          </a:p>
          <a:p>
            <a:r>
              <a:rPr lang="es-ES_tradnl" sz="1800" dirty="0" smtClean="0"/>
              <a:t>Cajón </a:t>
            </a:r>
            <a:r>
              <a:rPr lang="es-ES_tradnl" sz="1800" dirty="0"/>
              <a:t>de bombeo de pulpa.</a:t>
            </a:r>
            <a:endParaRPr lang="es-EC" sz="1800" dirty="0"/>
          </a:p>
          <a:p>
            <a:endParaRPr lang="es-EC" sz="1800" dirty="0"/>
          </a:p>
        </p:txBody>
      </p:sp>
    </p:spTree>
    <p:extLst>
      <p:ext uri="{BB962C8B-B14F-4D97-AF65-F5344CB8AC3E}">
        <p14:creationId xmlns:p14="http://schemas.microsoft.com/office/powerpoint/2010/main" val="16564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C6C6C5"/>
            </a:gs>
            <a:gs pos="17000">
              <a:schemeClr val="bg2">
                <a:lumMod val="75000"/>
              </a:schemeClr>
            </a:gs>
            <a:gs pos="43000">
              <a:schemeClr val="accent5">
                <a:lumMod val="75000"/>
              </a:schemeClr>
            </a:gs>
            <a:gs pos="88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0" y="-1"/>
            <a:ext cx="2895600" cy="2517605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Disponibilidad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recursos para cumplir 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y metas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señaladas.</a:t>
            </a:r>
          </a:p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Aspectos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básicos: Operativo, técnico y económico.</a:t>
            </a:r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17816705"/>
              </p:ext>
            </p:extLst>
          </p:nvPr>
        </p:nvGraphicFramePr>
        <p:xfrm>
          <a:off x="5621565" y="1"/>
          <a:ext cx="5754336" cy="7050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377"/>
                <a:gridCol w="519377"/>
                <a:gridCol w="333794"/>
                <a:gridCol w="333794"/>
                <a:gridCol w="333794"/>
                <a:gridCol w="333794"/>
                <a:gridCol w="333794"/>
                <a:gridCol w="254272"/>
                <a:gridCol w="413316"/>
                <a:gridCol w="333794"/>
                <a:gridCol w="333794"/>
                <a:gridCol w="333794"/>
                <a:gridCol w="333794"/>
                <a:gridCol w="521924"/>
                <a:gridCol w="521924"/>
              </a:tblGrid>
              <a:tr h="110481">
                <a:tc rowSpan="1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Eje Transversal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 vert="vert27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500" dirty="0">
                          <a:effectLst/>
                        </a:rPr>
                        <a:t>Actores Internos</a:t>
                      </a:r>
                      <a:endParaRPr lang="es-EC" sz="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500" dirty="0">
                          <a:effectLst/>
                        </a:rPr>
                        <a:t>Actores Externos</a:t>
                      </a:r>
                      <a:endParaRPr lang="es-EC" sz="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500" dirty="0">
                          <a:effectLst/>
                        </a:rPr>
                        <a:t> </a:t>
                      </a:r>
                      <a:endParaRPr lang="es-EC" sz="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500" dirty="0">
                          <a:effectLst/>
                        </a:rPr>
                        <a:t> </a:t>
                      </a:r>
                      <a:endParaRPr lang="es-EC" sz="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</a:tr>
              <a:tr h="3585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Adm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Prod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Vtas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Mkt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Lgal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Ley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Gob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Prov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Mp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Suma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</a:tr>
              <a:tr h="70552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Actores Internos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Administra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11%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</a:tr>
              <a:tr h="5262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Producción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</a:tr>
              <a:tr h="34699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Ventas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</a:tr>
              <a:tr h="5262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Marketing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</a:tr>
              <a:tr h="34699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Legal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</a:tr>
              <a:tr h="34699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Actores Externos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 vert="vert27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Leyes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</a:tr>
              <a:tr h="5262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Gobierno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</a:tr>
              <a:tr h="5262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Provincial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11%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</a:tr>
              <a:tr h="5262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Municipal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11%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</a:tr>
              <a:tr h="1792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</a:tr>
              <a:tr h="34699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Suma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79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</a:tr>
              <a:tr h="5262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11%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11%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11%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10%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950" marR="35950" marT="0" marB="0"/>
                </a:tc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 rot="16200000">
            <a:off x="8776686" y="2974922"/>
            <a:ext cx="5922326" cy="83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bliqueTopLeft"/>
            <a:lightRig rig="threePt" dir="t"/>
          </a:scene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FACTIBILIDAD DEL PROYECTO</a:t>
            </a:r>
            <a:endParaRPr lang="es-EC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ergamino vertical 8"/>
          <p:cNvSpPr/>
          <p:nvPr/>
        </p:nvSpPr>
        <p:spPr>
          <a:xfrm>
            <a:off x="548054" y="3232414"/>
            <a:ext cx="4695092" cy="3423761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Uso MICMAC y MACTOR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ES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tapas,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Relaciones y estructuración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Tabla de estrategias de los actores (internos y externos)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s-ES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dentificación de las cuestiones estratégicas y los objetivos relacionados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Objetivos en campos frontales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Matriz de posición </a:t>
            </a: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2763774" y="0"/>
            <a:ext cx="2895600" cy="2517605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financiamiento minería.</a:t>
            </a:r>
          </a:p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Avance tecnológico</a:t>
            </a:r>
          </a:p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Recuperación mineral por cianuración</a:t>
            </a:r>
          </a:p>
          <a:p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Segundo Plano amalgamación mercurio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80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6194</TotalTime>
  <Words>2785</Words>
  <Application>Microsoft Office PowerPoint</Application>
  <PresentationFormat>Panorámica</PresentationFormat>
  <Paragraphs>783</Paragraphs>
  <Slides>25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Times New Roman</vt:lpstr>
      <vt:lpstr>Wingdings</vt:lpstr>
      <vt:lpstr>Tema de Office</vt:lpstr>
      <vt:lpstr>IMPLEMENTACIÓN DE UNA PLANTA DE BENEFICIO POR EXTRACCIÓN DE MINERALES EN EL CANTÓN PORTOVELO, APLICANDO PROSPECTIVA ESTRATÉGICA </vt:lpstr>
      <vt:lpstr>Fabrica de extracción de minerales (amigable). </vt:lpstr>
      <vt:lpstr>Presentación de PowerPoint</vt:lpstr>
      <vt:lpstr>Ubicación Geográfica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Síntesis de Leyes y Normativas vigentes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Satisfacer las necesidades de extracción de minerales metálicos de los pequeños mineros existentes en el cantón Portovelo.</vt:lpstr>
      <vt:lpstr>Presentación de PowerPoint</vt:lpstr>
      <vt:lpstr>Presentación de PowerPoint</vt:lpstr>
      <vt:lpstr>Presentación de PowerPoint</vt:lpstr>
      <vt:lpstr>Mapa de Estrategias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luisana blacio</dc:creator>
  <cp:lastModifiedBy>luisana blacio</cp:lastModifiedBy>
  <cp:revision>514</cp:revision>
  <dcterms:created xsi:type="dcterms:W3CDTF">2015-04-01T11:55:35Z</dcterms:created>
  <dcterms:modified xsi:type="dcterms:W3CDTF">2015-04-06T15:59:06Z</dcterms:modified>
</cp:coreProperties>
</file>