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47" r:id="rId2"/>
  </p:sldMasterIdLst>
  <p:sldIdLst>
    <p:sldId id="256" r:id="rId3"/>
    <p:sldId id="282" r:id="rId4"/>
    <p:sldId id="308" r:id="rId5"/>
    <p:sldId id="258" r:id="rId6"/>
    <p:sldId id="266" r:id="rId7"/>
    <p:sldId id="262" r:id="rId8"/>
    <p:sldId id="313" r:id="rId9"/>
    <p:sldId id="309" r:id="rId10"/>
    <p:sldId id="264" r:id="rId11"/>
    <p:sldId id="314" r:id="rId12"/>
    <p:sldId id="315" r:id="rId13"/>
    <p:sldId id="317" r:id="rId14"/>
    <p:sldId id="276" r:id="rId15"/>
    <p:sldId id="318" r:id="rId16"/>
    <p:sldId id="319" r:id="rId17"/>
    <p:sldId id="259" r:id="rId18"/>
    <p:sldId id="260" r:id="rId19"/>
    <p:sldId id="304" r:id="rId20"/>
    <p:sldId id="305" r:id="rId21"/>
    <p:sldId id="307" r:id="rId22"/>
    <p:sldId id="289" r:id="rId23"/>
    <p:sldId id="300" r:id="rId24"/>
    <p:sldId id="320" r:id="rId25"/>
    <p:sldId id="333" r:id="rId26"/>
    <p:sldId id="302" r:id="rId27"/>
    <p:sldId id="303" r:id="rId28"/>
    <p:sldId id="321" r:id="rId29"/>
    <p:sldId id="299" r:id="rId30"/>
    <p:sldId id="291" r:id="rId31"/>
    <p:sldId id="322" r:id="rId32"/>
    <p:sldId id="334" r:id="rId33"/>
    <p:sldId id="335" r:id="rId34"/>
    <p:sldId id="336" r:id="rId35"/>
    <p:sldId id="339" r:id="rId36"/>
    <p:sldId id="337" r:id="rId37"/>
    <p:sldId id="342" r:id="rId38"/>
    <p:sldId id="338" r:id="rId39"/>
    <p:sldId id="344" r:id="rId40"/>
    <p:sldId id="345" r:id="rId41"/>
    <p:sldId id="331" r:id="rId42"/>
    <p:sldId id="340" r:id="rId43"/>
    <p:sldId id="323" r:id="rId44"/>
    <p:sldId id="346" r:id="rId45"/>
    <p:sldId id="330" r:id="rId46"/>
    <p:sldId id="347" r:id="rId47"/>
    <p:sldId id="332" r:id="rId48"/>
    <p:sldId id="283" r:id="rId49"/>
    <p:sldId id="284" r:id="rId50"/>
    <p:sldId id="285" r:id="rId51"/>
    <p:sldId id="326" r:id="rId52"/>
    <p:sldId id="327" r:id="rId5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434" autoAdjust="0"/>
  </p:normalViewPr>
  <p:slideViewPr>
    <p:cSldViewPr snapToGrid="0">
      <p:cViewPr varScale="1">
        <p:scale>
          <a:sx n="110" d="100"/>
          <a:sy n="110" d="100"/>
        </p:scale>
        <p:origin x="-76" y="-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charts/_rels/chart1.xml.rels><?xml version="1.0" encoding="UTF-8" standalone="yes"?>
<Relationships xmlns="http://schemas.openxmlformats.org/package/2006/relationships"><Relationship Id="rId1" Type="http://schemas.openxmlformats.org/officeDocument/2006/relationships/oleObject" Target="file:///E:\Tesis\ERROR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Tesis\ERROR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ERRORE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ERRORE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ERRO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s-ES"/>
              <a:t>ERRORES EN ORTOIMAGEN-ESTE (m)</a:t>
            </a:r>
          </a:p>
        </c:rich>
      </c:tx>
      <c:layout/>
      <c:overlay val="0"/>
      <c:spPr>
        <a:noFill/>
        <a:ln>
          <a:noFill/>
        </a:ln>
        <a:effectLst/>
      </c:spPr>
    </c:title>
    <c:autoTitleDeleted val="0"/>
    <c:plotArea>
      <c:layout/>
      <c:barChart>
        <c:barDir val="col"/>
        <c:grouping val="clustered"/>
        <c:varyColors val="0"/>
        <c:ser>
          <c:idx val="0"/>
          <c:order val="0"/>
          <c:tx>
            <c:strRef>
              <c:f>Hoja1!$D$2</c:f>
              <c:strCache>
                <c:ptCount val="1"/>
                <c:pt idx="0">
                  <c:v>ERROR</c:v>
                </c:pt>
              </c:strCache>
            </c:strRef>
          </c:tx>
          <c:spPr>
            <a:solidFill>
              <a:schemeClr val="accent1"/>
            </a:solidFill>
            <a:ln>
              <a:noFill/>
            </a:ln>
            <a:effectLst/>
          </c:spPr>
          <c:invertIfNegative val="0"/>
          <c:dLbls>
            <c:numFmt formatCode="#,##0.00" sourceLinked="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Hoja1!$A$3:$A$10</c:f>
              <c:numCache>
                <c:formatCode>General</c:formatCode>
                <c:ptCount val="8"/>
                <c:pt idx="0">
                  <c:v>1</c:v>
                </c:pt>
                <c:pt idx="1">
                  <c:v>2</c:v>
                </c:pt>
                <c:pt idx="2">
                  <c:v>3</c:v>
                </c:pt>
                <c:pt idx="3">
                  <c:v>5</c:v>
                </c:pt>
                <c:pt idx="4">
                  <c:v>6</c:v>
                </c:pt>
                <c:pt idx="5">
                  <c:v>7</c:v>
                </c:pt>
                <c:pt idx="6">
                  <c:v>9</c:v>
                </c:pt>
                <c:pt idx="7">
                  <c:v>10</c:v>
                </c:pt>
              </c:numCache>
            </c:numRef>
          </c:cat>
          <c:val>
            <c:numRef>
              <c:f>Hoja1!$D$3:$D$10</c:f>
              <c:numCache>
                <c:formatCode>General</c:formatCode>
                <c:ptCount val="8"/>
                <c:pt idx="0">
                  <c:v>7.4000000022351742E-2</c:v>
                </c:pt>
                <c:pt idx="1">
                  <c:v>0.21199999994132668</c:v>
                </c:pt>
                <c:pt idx="2">
                  <c:v>0.27000000001862645</c:v>
                </c:pt>
                <c:pt idx="3">
                  <c:v>5.2999999956227839E-2</c:v>
                </c:pt>
                <c:pt idx="4">
                  <c:v>7.6999999932013452E-2</c:v>
                </c:pt>
                <c:pt idx="5">
                  <c:v>2.2999999928288162E-2</c:v>
                </c:pt>
                <c:pt idx="6">
                  <c:v>6.4999999944120646E-2</c:v>
                </c:pt>
                <c:pt idx="7">
                  <c:v>0.13500000000931323</c:v>
                </c:pt>
              </c:numCache>
            </c:numRef>
          </c:val>
        </c:ser>
        <c:dLbls>
          <c:dLblPos val="outEnd"/>
          <c:showLegendKey val="0"/>
          <c:showVal val="1"/>
          <c:showCatName val="0"/>
          <c:showSerName val="0"/>
          <c:showPercent val="0"/>
          <c:showBubbleSize val="0"/>
        </c:dLbls>
        <c:gapWidth val="444"/>
        <c:overlap val="-90"/>
        <c:axId val="117240832"/>
        <c:axId val="79682304"/>
      </c:barChart>
      <c:catAx>
        <c:axId val="1172408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EC"/>
          </a:p>
        </c:txPr>
        <c:crossAx val="79682304"/>
        <c:crosses val="autoZero"/>
        <c:auto val="1"/>
        <c:lblAlgn val="ctr"/>
        <c:lblOffset val="100"/>
        <c:noMultiLvlLbl val="0"/>
      </c:catAx>
      <c:valAx>
        <c:axId val="79682304"/>
        <c:scaling>
          <c:orientation val="minMax"/>
        </c:scaling>
        <c:delete val="1"/>
        <c:axPos val="l"/>
        <c:numFmt formatCode="General" sourceLinked="1"/>
        <c:majorTickMark val="none"/>
        <c:minorTickMark val="none"/>
        <c:tickLblPos val="nextTo"/>
        <c:crossAx val="117240832"/>
        <c:crosses val="autoZero"/>
        <c:crossBetween val="between"/>
      </c:valAx>
      <c:spPr>
        <a:noFill/>
        <a:ln>
          <a:noFill/>
        </a:ln>
        <a:effectLst/>
      </c:spPr>
    </c:plotArea>
    <c:plotVisOnly val="1"/>
    <c:dispBlanksAs val="gap"/>
    <c:showDLblsOverMax val="0"/>
  </c:chart>
  <c:spPr>
    <a:solidFill>
      <a:schemeClr val="lt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a:t>ERRORES EN ORTOIMAGEN-NORTE (M)</a:t>
            </a:r>
          </a:p>
        </c:rich>
      </c:tx>
      <c:layout>
        <c:manualLayout>
          <c:xMode val="edge"/>
          <c:yMode val="edge"/>
          <c:x val="0.12398194357550618"/>
          <c:y val="1.3888769167012018E-2"/>
        </c:manualLayout>
      </c:layout>
      <c:overlay val="0"/>
      <c:spPr>
        <a:noFill/>
        <a:ln>
          <a:noFill/>
        </a:ln>
        <a:effectLst/>
      </c:spPr>
    </c:title>
    <c:autoTitleDeleted val="0"/>
    <c:plotArea>
      <c:layout/>
      <c:barChart>
        <c:barDir val="col"/>
        <c:grouping val="clustered"/>
        <c:varyColors val="0"/>
        <c:ser>
          <c:idx val="0"/>
          <c:order val="0"/>
          <c:tx>
            <c:strRef>
              <c:f>Hoja1!$G$2</c:f>
              <c:strCache>
                <c:ptCount val="1"/>
                <c:pt idx="0">
                  <c:v>ERROR</c:v>
                </c:pt>
              </c:strCache>
            </c:strRef>
          </c:tx>
          <c:spPr>
            <a:solidFill>
              <a:schemeClr val="accent1"/>
            </a:solidFill>
            <a:ln>
              <a:noFill/>
            </a:ln>
            <a:effectLst/>
          </c:spPr>
          <c:invertIfNegative val="0"/>
          <c:dLbls>
            <c:numFmt formatCode="#,##0.00" sourceLinked="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Hoja1!$A$3:$A$10</c:f>
              <c:numCache>
                <c:formatCode>General</c:formatCode>
                <c:ptCount val="8"/>
                <c:pt idx="0">
                  <c:v>1</c:v>
                </c:pt>
                <c:pt idx="1">
                  <c:v>2</c:v>
                </c:pt>
                <c:pt idx="2">
                  <c:v>3</c:v>
                </c:pt>
                <c:pt idx="3">
                  <c:v>5</c:v>
                </c:pt>
                <c:pt idx="4">
                  <c:v>6</c:v>
                </c:pt>
                <c:pt idx="5">
                  <c:v>7</c:v>
                </c:pt>
                <c:pt idx="6">
                  <c:v>9</c:v>
                </c:pt>
                <c:pt idx="7">
                  <c:v>10</c:v>
                </c:pt>
              </c:numCache>
            </c:numRef>
          </c:cat>
          <c:val>
            <c:numRef>
              <c:f>Hoja1!$G$3:$G$10</c:f>
              <c:numCache>
                <c:formatCode>General</c:formatCode>
                <c:ptCount val="8"/>
                <c:pt idx="0">
                  <c:v>0.12399999983608723</c:v>
                </c:pt>
                <c:pt idx="1">
                  <c:v>0.17400000058114529</c:v>
                </c:pt>
                <c:pt idx="2">
                  <c:v>0.20299999974668026</c:v>
                </c:pt>
                <c:pt idx="3">
                  <c:v>4.8999998718500137E-2</c:v>
                </c:pt>
                <c:pt idx="4">
                  <c:v>7.6999999582767487E-2</c:v>
                </c:pt>
                <c:pt idx="5">
                  <c:v>1.2000000104308128E-2</c:v>
                </c:pt>
                <c:pt idx="6">
                  <c:v>0.40300000086426735</c:v>
                </c:pt>
                <c:pt idx="7">
                  <c:v>0.27899999916553497</c:v>
                </c:pt>
              </c:numCache>
            </c:numRef>
          </c:val>
        </c:ser>
        <c:dLbls>
          <c:dLblPos val="outEnd"/>
          <c:showLegendKey val="0"/>
          <c:showVal val="1"/>
          <c:showCatName val="0"/>
          <c:showSerName val="0"/>
          <c:showPercent val="0"/>
          <c:showBubbleSize val="0"/>
        </c:dLbls>
        <c:gapWidth val="444"/>
        <c:overlap val="-90"/>
        <c:axId val="117241344"/>
        <c:axId val="91472448"/>
      </c:barChart>
      <c:catAx>
        <c:axId val="1172413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EC"/>
          </a:p>
        </c:txPr>
        <c:crossAx val="91472448"/>
        <c:crosses val="autoZero"/>
        <c:auto val="1"/>
        <c:lblAlgn val="ctr"/>
        <c:lblOffset val="100"/>
        <c:noMultiLvlLbl val="0"/>
      </c:catAx>
      <c:valAx>
        <c:axId val="91472448"/>
        <c:scaling>
          <c:orientation val="minMax"/>
        </c:scaling>
        <c:delete val="1"/>
        <c:axPos val="l"/>
        <c:numFmt formatCode="General" sourceLinked="1"/>
        <c:majorTickMark val="none"/>
        <c:minorTickMark val="none"/>
        <c:tickLblPos val="nextTo"/>
        <c:crossAx val="117241344"/>
        <c:crosses val="autoZero"/>
        <c:crossBetween val="between"/>
      </c:valAx>
      <c:spPr>
        <a:noFill/>
        <a:ln>
          <a:noFill/>
        </a:ln>
        <a:effectLst/>
      </c:spPr>
    </c:plotArea>
    <c:plotVisOnly val="1"/>
    <c:dispBlanksAs val="gap"/>
    <c:showDLblsOverMax val="0"/>
  </c:chart>
  <c:spPr>
    <a:solidFill>
      <a:schemeClr val="lt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a:t>ERRORES EN RESTITUCIÓN-ESTE (M)</a:t>
            </a:r>
          </a:p>
        </c:rich>
      </c:tx>
      <c:layout/>
      <c:overlay val="0"/>
      <c:spPr>
        <a:noFill/>
        <a:ln>
          <a:noFill/>
        </a:ln>
        <a:effectLst/>
      </c:spPr>
    </c:title>
    <c:autoTitleDeleted val="0"/>
    <c:plotArea>
      <c:layout/>
      <c:barChart>
        <c:barDir val="col"/>
        <c:grouping val="clustered"/>
        <c:varyColors val="0"/>
        <c:ser>
          <c:idx val="1"/>
          <c:order val="0"/>
          <c:spPr>
            <a:solidFill>
              <a:schemeClr val="accent5"/>
            </a:solidFill>
            <a:ln>
              <a:noFill/>
            </a:ln>
            <a:effectLst/>
          </c:spPr>
          <c:invertIfNegative val="0"/>
          <c:dLbls>
            <c:numFmt formatCode="#,##0.00" sourceLinked="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Hoja1!$D$11:$D$18</c:f>
              <c:numCache>
                <c:formatCode>General</c:formatCode>
                <c:ptCount val="8"/>
                <c:pt idx="0">
                  <c:v>0.15879999997559935</c:v>
                </c:pt>
                <c:pt idx="1">
                  <c:v>2.7200000011362135E-2</c:v>
                </c:pt>
                <c:pt idx="2">
                  <c:v>1.009999995585531E-2</c:v>
                </c:pt>
                <c:pt idx="3">
                  <c:v>0.20150000008288771</c:v>
                </c:pt>
                <c:pt idx="4">
                  <c:v>7.6100000063888729E-2</c:v>
                </c:pt>
                <c:pt idx="5">
                  <c:v>0.25280000001657754</c:v>
                </c:pt>
                <c:pt idx="6">
                  <c:v>3.1900000059977174E-2</c:v>
                </c:pt>
                <c:pt idx="7">
                  <c:v>0.16429999994579703</c:v>
                </c:pt>
              </c:numCache>
            </c:numRef>
          </c:val>
        </c:ser>
        <c:dLbls>
          <c:dLblPos val="outEnd"/>
          <c:showLegendKey val="0"/>
          <c:showVal val="1"/>
          <c:showCatName val="0"/>
          <c:showSerName val="0"/>
          <c:showPercent val="0"/>
          <c:showBubbleSize val="0"/>
        </c:dLbls>
        <c:gapWidth val="444"/>
        <c:overlap val="-90"/>
        <c:axId val="118960128"/>
        <c:axId val="91474176"/>
        <c:extLst>
          <c:ext xmlns:c15="http://schemas.microsoft.com/office/drawing/2012/chart" uri="{02D57815-91ED-43cb-92C2-25804820EDAC}">
            <c15:filteredBarSeries>
              <c15:ser>
                <c:idx val="0"/>
                <c:order val="0"/>
                <c:tx>
                  <c:strRef>
                    <c:extLst>
                      <c:ext uri="{02D57815-91ED-43cb-92C2-25804820EDAC}">
                        <c15:formulaRef>
                          <c15:sqref>Hoja1!$A$10</c15:sqref>
                        </c15:formulaRef>
                      </c:ext>
                    </c:extLst>
                    <c:strCache>
                      <c:ptCount val="1"/>
                      <c:pt idx="0">
                        <c:v>ERRORES</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strRef>
                    <c:extLst>
                      <c:ext uri="{02D57815-91ED-43cb-92C2-25804820EDAC}">
                        <c15:formulaRef>
                          <c15:sqref>Hoja1!$A$10:$A$18</c15:sqref>
                        </c15:formulaRef>
                      </c:ext>
                    </c:extLst>
                    <c:strCache>
                      <c:ptCount val="8"/>
                      <c:pt idx="0">
                        <c:v>1</c:v>
                      </c:pt>
                      <c:pt idx="1">
                        <c:v>2</c:v>
                      </c:pt>
                      <c:pt idx="2">
                        <c:v>3</c:v>
                      </c:pt>
                      <c:pt idx="3">
                        <c:v>5</c:v>
                      </c:pt>
                      <c:pt idx="4">
                        <c:v>6</c:v>
                      </c:pt>
                      <c:pt idx="5">
                        <c:v>7</c:v>
                      </c:pt>
                      <c:pt idx="6">
                        <c:v>9</c:v>
                      </c:pt>
                      <c:pt idx="7">
                        <c:v>10</c:v>
                      </c:pt>
                    </c:strCache>
                  </c:strRef>
                </c:cat>
                <c:val>
                  <c:numRef>
                    <c:extLst>
                      <c:ext uri="{02D57815-91ED-43cb-92C2-25804820EDAC}">
                        <c15:formulaRef>
                          <c15:sqref>Hoja1!$A$11:$A$18</c15:sqref>
                        </c15:formulaRef>
                      </c:ext>
                    </c:extLst>
                    <c:numCache>
                      <c:formatCode>General</c:formatCode>
                      <c:ptCount val="7"/>
                      <c:pt idx="0">
                        <c:v>2</c:v>
                      </c:pt>
                      <c:pt idx="1">
                        <c:v>3</c:v>
                      </c:pt>
                      <c:pt idx="2">
                        <c:v>5</c:v>
                      </c:pt>
                      <c:pt idx="3">
                        <c:v>6</c:v>
                      </c:pt>
                      <c:pt idx="4">
                        <c:v>7</c:v>
                      </c:pt>
                      <c:pt idx="5">
                        <c:v>9</c:v>
                      </c:pt>
                      <c:pt idx="6">
                        <c:v>10</c:v>
                      </c:pt>
                    </c:numCache>
                  </c:numRef>
                </c:val>
              </c15:ser>
            </c15:filteredBarSeries>
          </c:ext>
        </c:extLst>
      </c:barChart>
      <c:catAx>
        <c:axId val="1189601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EC"/>
          </a:p>
        </c:txPr>
        <c:crossAx val="91474176"/>
        <c:crosses val="autoZero"/>
        <c:auto val="1"/>
        <c:lblAlgn val="ctr"/>
        <c:lblOffset val="100"/>
        <c:noMultiLvlLbl val="0"/>
      </c:catAx>
      <c:valAx>
        <c:axId val="91474176"/>
        <c:scaling>
          <c:orientation val="minMax"/>
        </c:scaling>
        <c:delete val="1"/>
        <c:axPos val="l"/>
        <c:numFmt formatCode="General" sourceLinked="1"/>
        <c:majorTickMark val="none"/>
        <c:minorTickMark val="none"/>
        <c:tickLblPos val="nextTo"/>
        <c:crossAx val="118960128"/>
        <c:crosses val="autoZero"/>
        <c:crossBetween val="between"/>
      </c:valAx>
      <c:spPr>
        <a:noFill/>
        <a:ln>
          <a:noFill/>
        </a:ln>
        <a:effectLst/>
      </c:spPr>
    </c:plotArea>
    <c:plotVisOnly val="1"/>
    <c:dispBlanksAs val="gap"/>
    <c:showDLblsOverMax val="0"/>
  </c:chart>
  <c:spPr>
    <a:solidFill>
      <a:schemeClr val="lt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a:t>ERRORES EN RESTITUCIÓN-NORTE (M)</a:t>
            </a:r>
            <a:endParaRPr lang="es-ES"/>
          </a:p>
        </c:rich>
      </c:tx>
      <c:layout>
        <c:manualLayout>
          <c:xMode val="edge"/>
          <c:yMode val="edge"/>
          <c:x val="0.14645617136904088"/>
          <c:y val="1.7910447761194031E-2"/>
        </c:manualLayout>
      </c:layout>
      <c:overlay val="0"/>
      <c:spPr>
        <a:noFill/>
        <a:ln>
          <a:noFill/>
        </a:ln>
        <a:effectLst/>
      </c:spPr>
    </c:title>
    <c:autoTitleDeleted val="0"/>
    <c:plotArea>
      <c:layout/>
      <c:barChart>
        <c:barDir val="col"/>
        <c:grouping val="clustered"/>
        <c:varyColors val="0"/>
        <c:ser>
          <c:idx val="1"/>
          <c:order val="0"/>
          <c:tx>
            <c:strRef>
              <c:f>Hoja1!$G$10</c:f>
              <c:strCache>
                <c:ptCount val="1"/>
                <c:pt idx="0">
                  <c:v>ERROR</c:v>
                </c:pt>
              </c:strCache>
            </c:strRef>
          </c:tx>
          <c:spPr>
            <a:solidFill>
              <a:schemeClr val="accent5"/>
            </a:solidFill>
            <a:ln>
              <a:noFill/>
            </a:ln>
            <a:effectLst/>
          </c:spPr>
          <c:invertIfNegative val="0"/>
          <c:dLbls>
            <c:numFmt formatCode="#,##0.00" sourceLinked="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Hoja1!$G$11:$G$18</c:f>
              <c:numCache>
                <c:formatCode>General</c:formatCode>
                <c:ptCount val="8"/>
                <c:pt idx="0">
                  <c:v>8.0699998885393143E-2</c:v>
                </c:pt>
                <c:pt idx="1">
                  <c:v>2.2099999710917473E-2</c:v>
                </c:pt>
                <c:pt idx="2">
                  <c:v>0.14430000074207783</c:v>
                </c:pt>
                <c:pt idx="3">
                  <c:v>0.10180000029504299</c:v>
                </c:pt>
                <c:pt idx="4">
                  <c:v>0.17920000106096268</c:v>
                </c:pt>
                <c:pt idx="5">
                  <c:v>0.32029999978840351</c:v>
                </c:pt>
                <c:pt idx="6">
                  <c:v>0.11129999905824661</c:v>
                </c:pt>
                <c:pt idx="7">
                  <c:v>2.4199999868869781E-2</c:v>
                </c:pt>
              </c:numCache>
            </c:numRef>
          </c:val>
        </c:ser>
        <c:dLbls>
          <c:dLblPos val="outEnd"/>
          <c:showLegendKey val="0"/>
          <c:showVal val="1"/>
          <c:showCatName val="0"/>
          <c:showSerName val="0"/>
          <c:showPercent val="0"/>
          <c:showBubbleSize val="0"/>
        </c:dLbls>
        <c:gapWidth val="444"/>
        <c:overlap val="-90"/>
        <c:axId val="118961664"/>
        <c:axId val="91475328"/>
        <c:extLst>
          <c:ext xmlns:c15="http://schemas.microsoft.com/office/drawing/2012/chart" uri="{02D57815-91ED-43cb-92C2-25804820EDAC}">
            <c15:filteredBarSeries>
              <c15:ser>
                <c:idx val="0"/>
                <c:order val="0"/>
                <c:tx>
                  <c:strRef>
                    <c:extLst>
                      <c:ext uri="{02D57815-91ED-43cb-92C2-25804820EDAC}">
                        <c15:formulaRef>
                          <c15:sqref>Hoja1!$A$10</c15:sqref>
                        </c15:formulaRef>
                      </c:ext>
                    </c:extLst>
                    <c:strCache>
                      <c:ptCount val="1"/>
                      <c:pt idx="0">
                        <c:v>ERRORES</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val>
                  <c:numRef>
                    <c:extLst>
                      <c:ext uri="{02D57815-91ED-43cb-92C2-25804820EDAC}">
                        <c15:formulaRef>
                          <c15:sqref>Hoja1!$A$11:$A$18</c15:sqref>
                        </c15:formulaRef>
                      </c:ext>
                    </c:extLst>
                    <c:numCache>
                      <c:formatCode>General</c:formatCode>
                      <c:ptCount val="8"/>
                      <c:pt idx="0">
                        <c:v>1</c:v>
                      </c:pt>
                      <c:pt idx="1">
                        <c:v>2</c:v>
                      </c:pt>
                      <c:pt idx="2">
                        <c:v>3</c:v>
                      </c:pt>
                      <c:pt idx="3">
                        <c:v>5</c:v>
                      </c:pt>
                      <c:pt idx="4">
                        <c:v>6</c:v>
                      </c:pt>
                      <c:pt idx="5">
                        <c:v>7</c:v>
                      </c:pt>
                      <c:pt idx="6">
                        <c:v>9</c:v>
                      </c:pt>
                      <c:pt idx="7">
                        <c:v>10</c:v>
                      </c:pt>
                    </c:numCache>
                  </c:numRef>
                </c:val>
              </c15:ser>
            </c15:filteredBarSeries>
          </c:ext>
        </c:extLst>
      </c:barChart>
      <c:catAx>
        <c:axId val="1189616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EC"/>
          </a:p>
        </c:txPr>
        <c:crossAx val="91475328"/>
        <c:crosses val="autoZero"/>
        <c:auto val="1"/>
        <c:lblAlgn val="ctr"/>
        <c:lblOffset val="100"/>
        <c:noMultiLvlLbl val="0"/>
      </c:catAx>
      <c:valAx>
        <c:axId val="91475328"/>
        <c:scaling>
          <c:orientation val="minMax"/>
        </c:scaling>
        <c:delete val="1"/>
        <c:axPos val="l"/>
        <c:numFmt formatCode="General" sourceLinked="1"/>
        <c:majorTickMark val="none"/>
        <c:minorTickMark val="none"/>
        <c:tickLblPos val="nextTo"/>
        <c:crossAx val="118961664"/>
        <c:crosses val="autoZero"/>
        <c:crossBetween val="between"/>
      </c:valAx>
      <c:spPr>
        <a:noFill/>
        <a:ln>
          <a:noFill/>
        </a:ln>
        <a:effectLst/>
      </c:spPr>
    </c:plotArea>
    <c:plotVisOnly val="1"/>
    <c:dispBlanksAs val="gap"/>
    <c:showDLblsOverMax val="0"/>
  </c:chart>
  <c:spPr>
    <a:solidFill>
      <a:schemeClr val="lt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dirty="0"/>
              <a:t>ERRORES EN </a:t>
            </a:r>
            <a:r>
              <a:rPr lang="en-US" dirty="0" smtClean="0"/>
              <a:t>RESTITUCIÓN-VERTICAL </a:t>
            </a:r>
            <a:r>
              <a:rPr lang="en-US" dirty="0"/>
              <a:t>(M)</a:t>
            </a:r>
            <a:endParaRPr lang="es-ES" dirty="0"/>
          </a:p>
        </c:rich>
      </c:tx>
      <c:layout/>
      <c:overlay val="0"/>
      <c:spPr>
        <a:noFill/>
        <a:ln>
          <a:noFill/>
        </a:ln>
        <a:effectLst/>
      </c:spPr>
    </c:title>
    <c:autoTitleDeleted val="0"/>
    <c:plotArea>
      <c:layout/>
      <c:barChart>
        <c:barDir val="col"/>
        <c:grouping val="clustered"/>
        <c:varyColors val="0"/>
        <c:ser>
          <c:idx val="1"/>
          <c:order val="0"/>
          <c:tx>
            <c:strRef>
              <c:f>Hoja1!$J$10</c:f>
              <c:strCache>
                <c:ptCount val="1"/>
                <c:pt idx="0">
                  <c:v>ERROR</c:v>
                </c:pt>
              </c:strCache>
            </c:strRef>
          </c:tx>
          <c:spPr>
            <a:solidFill>
              <a:schemeClr val="accent5"/>
            </a:solidFill>
            <a:ln>
              <a:noFill/>
            </a:ln>
            <a:effectLst/>
          </c:spPr>
          <c:invertIfNegative val="0"/>
          <c:dLbls>
            <c:numFmt formatCode="#,##0.00" sourceLinked="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val>
            <c:numRef>
              <c:f>Hoja1!$J$11:$J$18</c:f>
              <c:numCache>
                <c:formatCode>General</c:formatCode>
                <c:ptCount val="8"/>
                <c:pt idx="0">
                  <c:v>1.5628000000001521</c:v>
                </c:pt>
                <c:pt idx="1">
                  <c:v>0.44250000000010914</c:v>
                </c:pt>
                <c:pt idx="2">
                  <c:v>0.49869999999964421</c:v>
                </c:pt>
                <c:pt idx="3">
                  <c:v>0.60320000000001528</c:v>
                </c:pt>
                <c:pt idx="4">
                  <c:v>0.61370000000033542</c:v>
                </c:pt>
                <c:pt idx="5">
                  <c:v>0.53019999999969514</c:v>
                </c:pt>
                <c:pt idx="6">
                  <c:v>3.9890000000000327</c:v>
                </c:pt>
                <c:pt idx="7">
                  <c:v>0.8240999999999985</c:v>
                </c:pt>
              </c:numCache>
            </c:numRef>
          </c:val>
        </c:ser>
        <c:dLbls>
          <c:dLblPos val="outEnd"/>
          <c:showLegendKey val="0"/>
          <c:showVal val="1"/>
          <c:showCatName val="0"/>
          <c:showSerName val="0"/>
          <c:showPercent val="0"/>
          <c:showBubbleSize val="0"/>
        </c:dLbls>
        <c:gapWidth val="444"/>
        <c:overlap val="-90"/>
        <c:axId val="118963712"/>
        <c:axId val="91477056"/>
        <c:extLst>
          <c:ext xmlns:c15="http://schemas.microsoft.com/office/drawing/2012/chart" uri="{02D57815-91ED-43cb-92C2-25804820EDAC}">
            <c15:filteredBarSeries>
              <c15:ser>
                <c:idx val="0"/>
                <c:order val="0"/>
                <c:tx>
                  <c:strRef>
                    <c:extLst>
                      <c:ext uri="{02D57815-91ED-43cb-92C2-25804820EDAC}">
                        <c15:formulaRef>
                          <c15:sqref>Hoja1!$A$10</c15:sqref>
                        </c15:formulaRef>
                      </c:ext>
                    </c:extLst>
                    <c:strCache>
                      <c:ptCount val="1"/>
                      <c:pt idx="0">
                        <c:v>ERRORES</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val>
                  <c:numRef>
                    <c:extLst>
                      <c:ext uri="{02D57815-91ED-43cb-92C2-25804820EDAC}">
                        <c15:formulaRef>
                          <c15:sqref>Hoja1!$A$11:$A$18</c15:sqref>
                        </c15:formulaRef>
                      </c:ext>
                    </c:extLst>
                    <c:numCache>
                      <c:formatCode>General</c:formatCode>
                      <c:ptCount val="8"/>
                      <c:pt idx="0">
                        <c:v>1</c:v>
                      </c:pt>
                      <c:pt idx="1">
                        <c:v>2</c:v>
                      </c:pt>
                      <c:pt idx="2">
                        <c:v>3</c:v>
                      </c:pt>
                      <c:pt idx="3">
                        <c:v>5</c:v>
                      </c:pt>
                      <c:pt idx="4">
                        <c:v>6</c:v>
                      </c:pt>
                      <c:pt idx="5">
                        <c:v>7</c:v>
                      </c:pt>
                      <c:pt idx="6">
                        <c:v>9</c:v>
                      </c:pt>
                      <c:pt idx="7">
                        <c:v>10</c:v>
                      </c:pt>
                    </c:numCache>
                  </c:numRef>
                </c:val>
              </c15:ser>
            </c15:filteredBarSeries>
          </c:ext>
        </c:extLst>
      </c:barChart>
      <c:catAx>
        <c:axId val="1189637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s-EC"/>
          </a:p>
        </c:txPr>
        <c:crossAx val="91477056"/>
        <c:crosses val="autoZero"/>
        <c:auto val="1"/>
        <c:lblAlgn val="ctr"/>
        <c:lblOffset val="100"/>
        <c:noMultiLvlLbl val="0"/>
      </c:catAx>
      <c:valAx>
        <c:axId val="91477056"/>
        <c:scaling>
          <c:orientation val="minMax"/>
        </c:scaling>
        <c:delete val="1"/>
        <c:axPos val="l"/>
        <c:numFmt formatCode="General" sourceLinked="1"/>
        <c:majorTickMark val="none"/>
        <c:minorTickMark val="none"/>
        <c:tickLblPos val="nextTo"/>
        <c:crossAx val="118963712"/>
        <c:crosses val="autoZero"/>
        <c:crossBetween val="between"/>
      </c:valAx>
      <c:spPr>
        <a:noFill/>
        <a:ln>
          <a:noFill/>
        </a:ln>
        <a:effectLst/>
      </c:spPr>
    </c:plotArea>
    <c:plotVisOnly val="1"/>
    <c:dispBlanksAs val="gap"/>
    <c:showDLblsOverMax val="0"/>
  </c:chart>
  <c:spPr>
    <a:solidFill>
      <a:schemeClr val="lt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B50E26-E11B-49EE-B522-3C3D7D961DA1}" type="doc">
      <dgm:prSet loTypeId="urn:microsoft.com/office/officeart/2005/8/layout/vList2" loCatId="list" qsTypeId="urn:microsoft.com/office/officeart/2005/8/quickstyle/simple3" qsCatId="simple" csTypeId="urn:microsoft.com/office/officeart/2005/8/colors/accent1_3" csCatId="accent1" phldr="1"/>
      <dgm:spPr/>
      <dgm:t>
        <a:bodyPr/>
        <a:lstStyle/>
        <a:p>
          <a:endParaRPr lang="es-ES"/>
        </a:p>
      </dgm:t>
    </dgm:pt>
    <dgm:pt modelId="{C05E79B0-A688-4E60-AC3E-50B144DCFAAD}">
      <dgm:prSet phldrT="[Texto]" custT="1"/>
      <dgm:spPr/>
      <dgm:t>
        <a:bodyPr/>
        <a:lstStyle/>
        <a:p>
          <a:pPr algn="ctr"/>
          <a:r>
            <a:rPr lang="es-ES" sz="2400" dirty="0" smtClean="0"/>
            <a:t>2009 revoluciona los procesos fotogramétricos con insumos digitales</a:t>
          </a:r>
          <a:endParaRPr lang="es-ES" sz="2400" dirty="0"/>
        </a:p>
      </dgm:t>
    </dgm:pt>
    <dgm:pt modelId="{665B31BF-8A81-41CE-A3C3-9C7308A70A02}" type="parTrans" cxnId="{263B1D07-79D2-4667-828F-0F1839C7E641}">
      <dgm:prSet/>
      <dgm:spPr/>
      <dgm:t>
        <a:bodyPr/>
        <a:lstStyle/>
        <a:p>
          <a:endParaRPr lang="es-ES" sz="2000"/>
        </a:p>
      </dgm:t>
    </dgm:pt>
    <dgm:pt modelId="{353E463C-7C78-4FCB-9024-7A9761729C7D}" type="sibTrans" cxnId="{263B1D07-79D2-4667-828F-0F1839C7E641}">
      <dgm:prSet/>
      <dgm:spPr/>
      <dgm:t>
        <a:bodyPr/>
        <a:lstStyle/>
        <a:p>
          <a:endParaRPr lang="es-ES" sz="2000"/>
        </a:p>
      </dgm:t>
    </dgm:pt>
    <dgm:pt modelId="{0A404FE6-9719-405D-AFD2-061835131F94}">
      <dgm:prSet phldrT="[Texto]" custT="1"/>
      <dgm:spPr/>
      <dgm:t>
        <a:bodyPr/>
        <a:lstStyle/>
        <a:p>
          <a:r>
            <a:rPr lang="es-ES" sz="1800" dirty="0" smtClean="0"/>
            <a:t>MAGAP</a:t>
          </a:r>
          <a:endParaRPr lang="es-ES" sz="1800" dirty="0"/>
        </a:p>
      </dgm:t>
    </dgm:pt>
    <dgm:pt modelId="{CA3B09AA-718E-4773-BB6E-974B913A8FE0}" type="parTrans" cxnId="{A4801573-2A88-442E-87B4-D2CCCC378284}">
      <dgm:prSet/>
      <dgm:spPr/>
      <dgm:t>
        <a:bodyPr/>
        <a:lstStyle/>
        <a:p>
          <a:endParaRPr lang="es-ES" sz="2000"/>
        </a:p>
      </dgm:t>
    </dgm:pt>
    <dgm:pt modelId="{94A5EFD6-21CE-410B-AF60-C058C34DCEB8}" type="sibTrans" cxnId="{A4801573-2A88-442E-87B4-D2CCCC378284}">
      <dgm:prSet/>
      <dgm:spPr/>
      <dgm:t>
        <a:bodyPr/>
        <a:lstStyle/>
        <a:p>
          <a:endParaRPr lang="es-ES" sz="2000"/>
        </a:p>
      </dgm:t>
    </dgm:pt>
    <dgm:pt modelId="{799131BF-1018-4419-A817-14CF24E70F58}">
      <dgm:prSet phldrT="[Texto]" custT="1"/>
      <dgm:spPr/>
      <dgm:t>
        <a:bodyPr/>
        <a:lstStyle/>
        <a:p>
          <a:pPr algn="ctr"/>
          <a:r>
            <a:rPr lang="es-EC" sz="2400" dirty="0" smtClean="0"/>
            <a:t>Uso de tecnologías digitales de punta. Sus productos ofrecen confiabilidad en sus procesos y precisión</a:t>
          </a:r>
          <a:endParaRPr lang="es-ES" sz="2400" dirty="0"/>
        </a:p>
      </dgm:t>
    </dgm:pt>
    <dgm:pt modelId="{E41312A2-2133-42CA-87B1-634542C91EEC}" type="parTrans" cxnId="{08A703C9-3277-4442-AD8A-E8FF461C287F}">
      <dgm:prSet/>
      <dgm:spPr/>
      <dgm:t>
        <a:bodyPr/>
        <a:lstStyle/>
        <a:p>
          <a:endParaRPr lang="es-ES" sz="2000"/>
        </a:p>
      </dgm:t>
    </dgm:pt>
    <dgm:pt modelId="{8FA983CC-69F4-42BA-89AE-9725B659672A}" type="sibTrans" cxnId="{08A703C9-3277-4442-AD8A-E8FF461C287F}">
      <dgm:prSet/>
      <dgm:spPr/>
      <dgm:t>
        <a:bodyPr/>
        <a:lstStyle/>
        <a:p>
          <a:endParaRPr lang="es-ES" sz="2000"/>
        </a:p>
      </dgm:t>
    </dgm:pt>
    <dgm:pt modelId="{3A55B7C6-DFAE-4C14-98CC-6F3968BA663F}">
      <dgm:prSet phldrT="[Texto]" custT="1"/>
      <dgm:spPr/>
      <dgm:t>
        <a:bodyPr/>
        <a:lstStyle/>
        <a:p>
          <a:r>
            <a:rPr lang="es-ES" sz="1800" dirty="0" err="1" smtClean="0"/>
            <a:t>IGM</a:t>
          </a:r>
          <a:endParaRPr lang="es-ES" sz="1800" dirty="0"/>
        </a:p>
      </dgm:t>
    </dgm:pt>
    <dgm:pt modelId="{D1EDB863-11AD-49D0-9AB3-E8AE40EFB6FA}" type="parTrans" cxnId="{BB8597FA-FDCD-4C55-90AE-19DF4B12C8CE}">
      <dgm:prSet/>
      <dgm:spPr/>
      <dgm:t>
        <a:bodyPr/>
        <a:lstStyle/>
        <a:p>
          <a:endParaRPr lang="es-ES" sz="2000"/>
        </a:p>
      </dgm:t>
    </dgm:pt>
    <dgm:pt modelId="{BD00BCD7-F091-4907-BE4E-75E1EDADCA84}" type="sibTrans" cxnId="{BB8597FA-FDCD-4C55-90AE-19DF4B12C8CE}">
      <dgm:prSet/>
      <dgm:spPr/>
      <dgm:t>
        <a:bodyPr/>
        <a:lstStyle/>
        <a:p>
          <a:endParaRPr lang="es-ES" sz="2000"/>
        </a:p>
      </dgm:t>
    </dgm:pt>
    <dgm:pt modelId="{78C632C4-72B7-48C0-934A-FB762F9F9D0E}">
      <dgm:prSet phldrT="[Texto]" custT="1"/>
      <dgm:spPr/>
      <dgm:t>
        <a:bodyPr/>
        <a:lstStyle/>
        <a:p>
          <a:r>
            <a:rPr lang="es-ES" sz="1800" dirty="0" smtClean="0"/>
            <a:t>Universidad de las Fuerzas Armadas-ESPE</a:t>
          </a:r>
          <a:endParaRPr lang="es-ES" sz="1800" dirty="0"/>
        </a:p>
      </dgm:t>
    </dgm:pt>
    <dgm:pt modelId="{F0901B89-B52E-4D10-8E67-A0953921A8B6}" type="parTrans" cxnId="{9327EEDD-6C25-4B2F-B697-3688185BC196}">
      <dgm:prSet/>
      <dgm:spPr/>
      <dgm:t>
        <a:bodyPr/>
        <a:lstStyle/>
        <a:p>
          <a:endParaRPr lang="es-ES" sz="2000"/>
        </a:p>
      </dgm:t>
    </dgm:pt>
    <dgm:pt modelId="{B45EE10D-9C89-4F3E-999C-A6FC882F5248}" type="sibTrans" cxnId="{9327EEDD-6C25-4B2F-B697-3688185BC196}">
      <dgm:prSet/>
      <dgm:spPr/>
      <dgm:t>
        <a:bodyPr/>
        <a:lstStyle/>
        <a:p>
          <a:endParaRPr lang="es-ES" sz="2000"/>
        </a:p>
      </dgm:t>
    </dgm:pt>
    <dgm:pt modelId="{09314C51-E1D0-4ADE-84F8-7E98D1E69088}">
      <dgm:prSet phldrT="[Texto]" custT="1"/>
      <dgm:spPr/>
      <dgm:t>
        <a:bodyPr/>
        <a:lstStyle/>
        <a:p>
          <a:pPr algn="ctr"/>
          <a:r>
            <a:rPr lang="es-EC" sz="2400" dirty="0" smtClean="0"/>
            <a:t>Acorde con el avance tecnológico adquiere en el 2014 estaciones fotogramétricas digitales</a:t>
          </a:r>
          <a:endParaRPr lang="es-ES" sz="2400" dirty="0"/>
        </a:p>
      </dgm:t>
    </dgm:pt>
    <dgm:pt modelId="{71535A69-50C8-4E68-A6D6-59B5633F571D}" type="parTrans" cxnId="{80541646-202B-4630-81C1-A25D4DA2F11F}">
      <dgm:prSet/>
      <dgm:spPr/>
      <dgm:t>
        <a:bodyPr/>
        <a:lstStyle/>
        <a:p>
          <a:endParaRPr lang="es-ES" sz="2000"/>
        </a:p>
      </dgm:t>
    </dgm:pt>
    <dgm:pt modelId="{15B97C37-6DEF-4615-AE9E-F131BC48E385}" type="sibTrans" cxnId="{80541646-202B-4630-81C1-A25D4DA2F11F}">
      <dgm:prSet/>
      <dgm:spPr/>
      <dgm:t>
        <a:bodyPr/>
        <a:lstStyle/>
        <a:p>
          <a:endParaRPr lang="es-ES" sz="2000"/>
        </a:p>
      </dgm:t>
    </dgm:pt>
    <dgm:pt modelId="{D8250362-FE8A-4B92-9C6D-B9DB26759796}">
      <dgm:prSet phldrT="[Texto]" custT="1"/>
      <dgm:spPr/>
      <dgm:t>
        <a:bodyPr/>
        <a:lstStyle/>
        <a:p>
          <a:pPr algn="ctr"/>
          <a:r>
            <a:rPr lang="es-ES" sz="2400" dirty="0" smtClean="0"/>
            <a:t>Existe la necesidad de investigar cómo optimizar los procesos fotogramétricos digitales, con uso de software específico y determinar las precisiones que se alcanzan</a:t>
          </a:r>
          <a:endParaRPr lang="es-ES" sz="2400" dirty="0"/>
        </a:p>
      </dgm:t>
    </dgm:pt>
    <dgm:pt modelId="{F2D6F29D-3CE3-49FA-8A51-C1E44BAA0195}" type="parTrans" cxnId="{7AF0988E-EDB4-4622-A558-C3261F1B6D5C}">
      <dgm:prSet/>
      <dgm:spPr/>
      <dgm:t>
        <a:bodyPr/>
        <a:lstStyle/>
        <a:p>
          <a:endParaRPr lang="es-ES" sz="2000"/>
        </a:p>
      </dgm:t>
    </dgm:pt>
    <dgm:pt modelId="{48DA5EBA-8C6C-4BA3-9C0E-64B5E10BF353}" type="sibTrans" cxnId="{7AF0988E-EDB4-4622-A558-C3261F1B6D5C}">
      <dgm:prSet/>
      <dgm:spPr/>
      <dgm:t>
        <a:bodyPr/>
        <a:lstStyle/>
        <a:p>
          <a:endParaRPr lang="es-ES" sz="2000"/>
        </a:p>
      </dgm:t>
    </dgm:pt>
    <dgm:pt modelId="{60299FAA-8D4E-4DCD-944C-0050B2FB8D73}" type="pres">
      <dgm:prSet presAssocID="{F4B50E26-E11B-49EE-B522-3C3D7D961DA1}" presName="linear" presStyleCnt="0">
        <dgm:presLayoutVars>
          <dgm:animLvl val="lvl"/>
          <dgm:resizeHandles val="exact"/>
        </dgm:presLayoutVars>
      </dgm:prSet>
      <dgm:spPr/>
      <dgm:t>
        <a:bodyPr/>
        <a:lstStyle/>
        <a:p>
          <a:endParaRPr lang="es-ES"/>
        </a:p>
      </dgm:t>
    </dgm:pt>
    <dgm:pt modelId="{DE1F7294-C8B6-4C1C-BC03-D9FEAD4458C1}" type="pres">
      <dgm:prSet presAssocID="{C05E79B0-A688-4E60-AC3E-50B144DCFAAD}" presName="parentText" presStyleLbl="node1" presStyleIdx="0" presStyleCnt="4" custScaleY="63978">
        <dgm:presLayoutVars>
          <dgm:chMax val="0"/>
          <dgm:bulletEnabled val="1"/>
        </dgm:presLayoutVars>
      </dgm:prSet>
      <dgm:spPr/>
      <dgm:t>
        <a:bodyPr/>
        <a:lstStyle/>
        <a:p>
          <a:endParaRPr lang="es-ES"/>
        </a:p>
      </dgm:t>
    </dgm:pt>
    <dgm:pt modelId="{6A964C33-B9BF-46EC-B001-FE4BBB970BF0}" type="pres">
      <dgm:prSet presAssocID="{C05E79B0-A688-4E60-AC3E-50B144DCFAAD}" presName="childText" presStyleLbl="revTx" presStyleIdx="0" presStyleCnt="3">
        <dgm:presLayoutVars>
          <dgm:bulletEnabled val="1"/>
        </dgm:presLayoutVars>
      </dgm:prSet>
      <dgm:spPr/>
      <dgm:t>
        <a:bodyPr/>
        <a:lstStyle/>
        <a:p>
          <a:endParaRPr lang="es-ES"/>
        </a:p>
      </dgm:t>
    </dgm:pt>
    <dgm:pt modelId="{0215977B-2524-4116-8B26-9530684EDF40}" type="pres">
      <dgm:prSet presAssocID="{799131BF-1018-4419-A817-14CF24E70F58}" presName="parentText" presStyleLbl="node1" presStyleIdx="1" presStyleCnt="4" custScaleY="66543">
        <dgm:presLayoutVars>
          <dgm:chMax val="0"/>
          <dgm:bulletEnabled val="1"/>
        </dgm:presLayoutVars>
      </dgm:prSet>
      <dgm:spPr/>
      <dgm:t>
        <a:bodyPr/>
        <a:lstStyle/>
        <a:p>
          <a:endParaRPr lang="es-ES"/>
        </a:p>
      </dgm:t>
    </dgm:pt>
    <dgm:pt modelId="{E5F6E219-CB79-488D-A557-16BA5BCAF156}" type="pres">
      <dgm:prSet presAssocID="{799131BF-1018-4419-A817-14CF24E70F58}" presName="childText" presStyleLbl="revTx" presStyleIdx="1" presStyleCnt="3">
        <dgm:presLayoutVars>
          <dgm:bulletEnabled val="1"/>
        </dgm:presLayoutVars>
      </dgm:prSet>
      <dgm:spPr/>
      <dgm:t>
        <a:bodyPr/>
        <a:lstStyle/>
        <a:p>
          <a:endParaRPr lang="es-ES"/>
        </a:p>
      </dgm:t>
    </dgm:pt>
    <dgm:pt modelId="{AB676DB6-070D-4C2A-BA69-E0145EE47A8D}" type="pres">
      <dgm:prSet presAssocID="{09314C51-E1D0-4ADE-84F8-7E98D1E69088}" presName="parentText" presStyleLbl="node1" presStyleIdx="2" presStyleCnt="4" custScaleY="60831" custLinFactNeighborX="74">
        <dgm:presLayoutVars>
          <dgm:chMax val="0"/>
          <dgm:bulletEnabled val="1"/>
        </dgm:presLayoutVars>
      </dgm:prSet>
      <dgm:spPr/>
      <dgm:t>
        <a:bodyPr/>
        <a:lstStyle/>
        <a:p>
          <a:endParaRPr lang="es-ES"/>
        </a:p>
      </dgm:t>
    </dgm:pt>
    <dgm:pt modelId="{AA702EF5-A8D8-4CE3-93EA-2A4C45972DFA}" type="pres">
      <dgm:prSet presAssocID="{09314C51-E1D0-4ADE-84F8-7E98D1E69088}" presName="childText" presStyleLbl="revTx" presStyleIdx="2" presStyleCnt="3">
        <dgm:presLayoutVars>
          <dgm:bulletEnabled val="1"/>
        </dgm:presLayoutVars>
      </dgm:prSet>
      <dgm:spPr/>
      <dgm:t>
        <a:bodyPr/>
        <a:lstStyle/>
        <a:p>
          <a:endParaRPr lang="es-ES"/>
        </a:p>
      </dgm:t>
    </dgm:pt>
    <dgm:pt modelId="{0EF5F18C-6B01-425D-A91C-AC9373E3B13B}" type="pres">
      <dgm:prSet presAssocID="{D8250362-FE8A-4B92-9C6D-B9DB26759796}" presName="parentText" presStyleLbl="node1" presStyleIdx="3" presStyleCnt="4" custScaleY="84585">
        <dgm:presLayoutVars>
          <dgm:chMax val="0"/>
          <dgm:bulletEnabled val="1"/>
        </dgm:presLayoutVars>
      </dgm:prSet>
      <dgm:spPr/>
      <dgm:t>
        <a:bodyPr/>
        <a:lstStyle/>
        <a:p>
          <a:endParaRPr lang="es-ES"/>
        </a:p>
      </dgm:t>
    </dgm:pt>
  </dgm:ptLst>
  <dgm:cxnLst>
    <dgm:cxn modelId="{5BAEF508-237F-4652-9DEA-7BC88B6F931D}" type="presOf" srcId="{D8250362-FE8A-4B92-9C6D-B9DB26759796}" destId="{0EF5F18C-6B01-425D-A91C-AC9373E3B13B}" srcOrd="0" destOrd="0" presId="urn:microsoft.com/office/officeart/2005/8/layout/vList2"/>
    <dgm:cxn modelId="{A4801573-2A88-442E-87B4-D2CCCC378284}" srcId="{C05E79B0-A688-4E60-AC3E-50B144DCFAAD}" destId="{0A404FE6-9719-405D-AFD2-061835131F94}" srcOrd="0" destOrd="0" parTransId="{CA3B09AA-718E-4773-BB6E-974B913A8FE0}" sibTransId="{94A5EFD6-21CE-410B-AF60-C058C34DCEB8}"/>
    <dgm:cxn modelId="{C848FA0E-B345-4856-A990-F1E887853905}" type="presOf" srcId="{799131BF-1018-4419-A817-14CF24E70F58}" destId="{0215977B-2524-4116-8B26-9530684EDF40}" srcOrd="0" destOrd="0" presId="urn:microsoft.com/office/officeart/2005/8/layout/vList2"/>
    <dgm:cxn modelId="{263B1D07-79D2-4667-828F-0F1839C7E641}" srcId="{F4B50E26-E11B-49EE-B522-3C3D7D961DA1}" destId="{C05E79B0-A688-4E60-AC3E-50B144DCFAAD}" srcOrd="0" destOrd="0" parTransId="{665B31BF-8A81-41CE-A3C3-9C7308A70A02}" sibTransId="{353E463C-7C78-4FCB-9024-7A9761729C7D}"/>
    <dgm:cxn modelId="{3CB5BBBA-5B16-4638-B0E0-A916EC294F4F}" type="presOf" srcId="{0A404FE6-9719-405D-AFD2-061835131F94}" destId="{6A964C33-B9BF-46EC-B001-FE4BBB970BF0}" srcOrd="0" destOrd="0" presId="urn:microsoft.com/office/officeart/2005/8/layout/vList2"/>
    <dgm:cxn modelId="{5117C38F-F083-41A0-BC2C-299D7FEE2185}" type="presOf" srcId="{09314C51-E1D0-4ADE-84F8-7E98D1E69088}" destId="{AB676DB6-070D-4C2A-BA69-E0145EE47A8D}" srcOrd="0" destOrd="0" presId="urn:microsoft.com/office/officeart/2005/8/layout/vList2"/>
    <dgm:cxn modelId="{9327EEDD-6C25-4B2F-B697-3688185BC196}" srcId="{09314C51-E1D0-4ADE-84F8-7E98D1E69088}" destId="{78C632C4-72B7-48C0-934A-FB762F9F9D0E}" srcOrd="0" destOrd="0" parTransId="{F0901B89-B52E-4D10-8E67-A0953921A8B6}" sibTransId="{B45EE10D-9C89-4F3E-999C-A6FC882F5248}"/>
    <dgm:cxn modelId="{BB8597FA-FDCD-4C55-90AE-19DF4B12C8CE}" srcId="{799131BF-1018-4419-A817-14CF24E70F58}" destId="{3A55B7C6-DFAE-4C14-98CC-6F3968BA663F}" srcOrd="0" destOrd="0" parTransId="{D1EDB863-11AD-49D0-9AB3-E8AE40EFB6FA}" sibTransId="{BD00BCD7-F091-4907-BE4E-75E1EDADCA84}"/>
    <dgm:cxn modelId="{E7B7CDD3-13A1-4234-A0E8-586C9C501688}" type="presOf" srcId="{78C632C4-72B7-48C0-934A-FB762F9F9D0E}" destId="{AA702EF5-A8D8-4CE3-93EA-2A4C45972DFA}" srcOrd="0" destOrd="0" presId="urn:microsoft.com/office/officeart/2005/8/layout/vList2"/>
    <dgm:cxn modelId="{B4282179-C48A-4482-883E-7BD211AAB339}" type="presOf" srcId="{3A55B7C6-DFAE-4C14-98CC-6F3968BA663F}" destId="{E5F6E219-CB79-488D-A557-16BA5BCAF156}" srcOrd="0" destOrd="0" presId="urn:microsoft.com/office/officeart/2005/8/layout/vList2"/>
    <dgm:cxn modelId="{08A703C9-3277-4442-AD8A-E8FF461C287F}" srcId="{F4B50E26-E11B-49EE-B522-3C3D7D961DA1}" destId="{799131BF-1018-4419-A817-14CF24E70F58}" srcOrd="1" destOrd="0" parTransId="{E41312A2-2133-42CA-87B1-634542C91EEC}" sibTransId="{8FA983CC-69F4-42BA-89AE-9725B659672A}"/>
    <dgm:cxn modelId="{80541646-202B-4630-81C1-A25D4DA2F11F}" srcId="{F4B50E26-E11B-49EE-B522-3C3D7D961DA1}" destId="{09314C51-E1D0-4ADE-84F8-7E98D1E69088}" srcOrd="2" destOrd="0" parTransId="{71535A69-50C8-4E68-A6D6-59B5633F571D}" sibTransId="{15B97C37-6DEF-4615-AE9E-F131BC48E385}"/>
    <dgm:cxn modelId="{189024E6-CB68-459A-A55A-DAD6285B8358}" type="presOf" srcId="{C05E79B0-A688-4E60-AC3E-50B144DCFAAD}" destId="{DE1F7294-C8B6-4C1C-BC03-D9FEAD4458C1}" srcOrd="0" destOrd="0" presId="urn:microsoft.com/office/officeart/2005/8/layout/vList2"/>
    <dgm:cxn modelId="{9070BF2E-87F9-4643-A613-8F05A6CBC3AB}" type="presOf" srcId="{F4B50E26-E11B-49EE-B522-3C3D7D961DA1}" destId="{60299FAA-8D4E-4DCD-944C-0050B2FB8D73}" srcOrd="0" destOrd="0" presId="urn:microsoft.com/office/officeart/2005/8/layout/vList2"/>
    <dgm:cxn modelId="{7AF0988E-EDB4-4622-A558-C3261F1B6D5C}" srcId="{F4B50E26-E11B-49EE-B522-3C3D7D961DA1}" destId="{D8250362-FE8A-4B92-9C6D-B9DB26759796}" srcOrd="3" destOrd="0" parTransId="{F2D6F29D-3CE3-49FA-8A51-C1E44BAA0195}" sibTransId="{48DA5EBA-8C6C-4BA3-9C0E-64B5E10BF353}"/>
    <dgm:cxn modelId="{5B888F50-FD39-4DB5-8457-5868B8D8543A}" type="presParOf" srcId="{60299FAA-8D4E-4DCD-944C-0050B2FB8D73}" destId="{DE1F7294-C8B6-4C1C-BC03-D9FEAD4458C1}" srcOrd="0" destOrd="0" presId="urn:microsoft.com/office/officeart/2005/8/layout/vList2"/>
    <dgm:cxn modelId="{CC3B4BAD-ACE2-41CE-8BC8-4644262D812A}" type="presParOf" srcId="{60299FAA-8D4E-4DCD-944C-0050B2FB8D73}" destId="{6A964C33-B9BF-46EC-B001-FE4BBB970BF0}" srcOrd="1" destOrd="0" presId="urn:microsoft.com/office/officeart/2005/8/layout/vList2"/>
    <dgm:cxn modelId="{40100F33-CD7D-42EF-8560-3AA4B8967B3E}" type="presParOf" srcId="{60299FAA-8D4E-4DCD-944C-0050B2FB8D73}" destId="{0215977B-2524-4116-8B26-9530684EDF40}" srcOrd="2" destOrd="0" presId="urn:microsoft.com/office/officeart/2005/8/layout/vList2"/>
    <dgm:cxn modelId="{CF916DCD-DAE6-4816-8C50-0198818C7D39}" type="presParOf" srcId="{60299FAA-8D4E-4DCD-944C-0050B2FB8D73}" destId="{E5F6E219-CB79-488D-A557-16BA5BCAF156}" srcOrd="3" destOrd="0" presId="urn:microsoft.com/office/officeart/2005/8/layout/vList2"/>
    <dgm:cxn modelId="{37159395-5AFB-42B2-8748-37A98B56718A}" type="presParOf" srcId="{60299FAA-8D4E-4DCD-944C-0050B2FB8D73}" destId="{AB676DB6-070D-4C2A-BA69-E0145EE47A8D}" srcOrd="4" destOrd="0" presId="urn:microsoft.com/office/officeart/2005/8/layout/vList2"/>
    <dgm:cxn modelId="{CE09D830-9EF3-412A-88C3-AA4F0D7E1AB0}" type="presParOf" srcId="{60299FAA-8D4E-4DCD-944C-0050B2FB8D73}" destId="{AA702EF5-A8D8-4CE3-93EA-2A4C45972DFA}" srcOrd="5" destOrd="0" presId="urn:microsoft.com/office/officeart/2005/8/layout/vList2"/>
    <dgm:cxn modelId="{BEEA70A9-C234-413F-958B-EB052AE0B360}" type="presParOf" srcId="{60299FAA-8D4E-4DCD-944C-0050B2FB8D73}" destId="{0EF5F18C-6B01-425D-A91C-AC9373E3B13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6A7ACF-4C48-4FBF-A2A2-87B9ABBE713B}" type="doc">
      <dgm:prSet loTypeId="urn:microsoft.com/office/officeart/2005/8/layout/default" loCatId="list" qsTypeId="urn:microsoft.com/office/officeart/2005/8/quickstyle/simple3" qsCatId="simple" csTypeId="urn:microsoft.com/office/officeart/2005/8/colors/colorful3" csCatId="colorful" phldr="1"/>
      <dgm:spPr/>
      <dgm:t>
        <a:bodyPr/>
        <a:lstStyle/>
        <a:p>
          <a:endParaRPr lang="es-ES"/>
        </a:p>
      </dgm:t>
    </dgm:pt>
    <dgm:pt modelId="{D8E69411-DDDC-46AD-A869-275E643CE3BE}">
      <dgm:prSet phldrT="[Texto]" custT="1"/>
      <dgm:spPr/>
      <dgm:t>
        <a:bodyPr/>
        <a:lstStyle/>
        <a:p>
          <a:r>
            <a:rPr lang="es-ES" sz="1800" dirty="0" smtClean="0"/>
            <a:t>Ajustar el Bloque Fotogramétrico mediante imágenes digitales y puntos de apoyo</a:t>
          </a:r>
          <a:endParaRPr lang="es-ES" sz="1800" dirty="0"/>
        </a:p>
      </dgm:t>
    </dgm:pt>
    <dgm:pt modelId="{3FED8FF9-3813-4A44-801A-4F82FFE7B5EB}" type="parTrans" cxnId="{2FAA4D03-A6F3-4FE4-94A3-FB23D79B4C7F}">
      <dgm:prSet/>
      <dgm:spPr/>
      <dgm:t>
        <a:bodyPr/>
        <a:lstStyle/>
        <a:p>
          <a:endParaRPr lang="es-ES" sz="2000"/>
        </a:p>
      </dgm:t>
    </dgm:pt>
    <dgm:pt modelId="{0608BBFD-1134-478E-AAE5-23176C3BDFF4}" type="sibTrans" cxnId="{2FAA4D03-A6F3-4FE4-94A3-FB23D79B4C7F}">
      <dgm:prSet/>
      <dgm:spPr/>
      <dgm:t>
        <a:bodyPr/>
        <a:lstStyle/>
        <a:p>
          <a:endParaRPr lang="es-ES" sz="2000"/>
        </a:p>
      </dgm:t>
    </dgm:pt>
    <dgm:pt modelId="{B435D22C-B1C1-470E-87C4-1AD1B4F4C2F5}">
      <dgm:prSet phldrT="[Texto]" custT="1"/>
      <dgm:spPr/>
      <dgm:t>
        <a:bodyPr/>
        <a:lstStyle/>
        <a:p>
          <a:r>
            <a:rPr lang="es-ES" sz="1800" dirty="0" smtClean="0"/>
            <a:t>Generar un Modelo Digital de Terreno (MDT) por correlación</a:t>
          </a:r>
          <a:endParaRPr lang="es-ES" sz="1800" dirty="0"/>
        </a:p>
      </dgm:t>
    </dgm:pt>
    <dgm:pt modelId="{F7085C88-0723-46A6-A2AF-9EFC49FA8B03}" type="parTrans" cxnId="{EE2658E7-06F7-4EC3-974C-E6ADD36ED030}">
      <dgm:prSet/>
      <dgm:spPr/>
      <dgm:t>
        <a:bodyPr/>
        <a:lstStyle/>
        <a:p>
          <a:endParaRPr lang="es-ES" sz="2000"/>
        </a:p>
      </dgm:t>
    </dgm:pt>
    <dgm:pt modelId="{60E1E835-A653-4983-8DA9-9A32FEDAC1E7}" type="sibTrans" cxnId="{EE2658E7-06F7-4EC3-974C-E6ADD36ED030}">
      <dgm:prSet/>
      <dgm:spPr/>
      <dgm:t>
        <a:bodyPr/>
        <a:lstStyle/>
        <a:p>
          <a:endParaRPr lang="es-ES" sz="2000"/>
        </a:p>
      </dgm:t>
    </dgm:pt>
    <dgm:pt modelId="{2A2D88A2-9A2C-411D-AE1D-7053B43D8C8D}">
      <dgm:prSet phldrT="[Texto]" custT="1"/>
      <dgm:spPr/>
      <dgm:t>
        <a:bodyPr/>
        <a:lstStyle/>
        <a:p>
          <a:r>
            <a:rPr lang="es-ES" sz="1800" dirty="0" smtClean="0"/>
            <a:t>Obtener la </a:t>
          </a:r>
          <a:r>
            <a:rPr lang="es-ES" sz="1800" dirty="0" err="1" smtClean="0"/>
            <a:t>ortoimagen</a:t>
          </a:r>
          <a:endParaRPr lang="es-ES" sz="1800" dirty="0"/>
        </a:p>
      </dgm:t>
    </dgm:pt>
    <dgm:pt modelId="{2B3EDD65-E1B6-4B51-8EA0-79EEED8FA9D6}" type="parTrans" cxnId="{9C584018-0A30-453F-9FE2-ED7CDCA3D91A}">
      <dgm:prSet/>
      <dgm:spPr/>
      <dgm:t>
        <a:bodyPr/>
        <a:lstStyle/>
        <a:p>
          <a:endParaRPr lang="es-ES" sz="2000"/>
        </a:p>
      </dgm:t>
    </dgm:pt>
    <dgm:pt modelId="{F629D006-2BCB-48DA-8EA6-79AB6F008363}" type="sibTrans" cxnId="{9C584018-0A30-453F-9FE2-ED7CDCA3D91A}">
      <dgm:prSet/>
      <dgm:spPr/>
      <dgm:t>
        <a:bodyPr/>
        <a:lstStyle/>
        <a:p>
          <a:endParaRPr lang="es-ES" sz="2000"/>
        </a:p>
      </dgm:t>
    </dgm:pt>
    <dgm:pt modelId="{FC5B1A4A-C38A-4252-8EB7-515001349EBF}">
      <dgm:prSet phldrT="[Texto]" custT="1"/>
      <dgm:spPr/>
      <dgm:t>
        <a:bodyPr/>
        <a:lstStyle/>
        <a:p>
          <a:r>
            <a:rPr lang="es-ES" sz="1800" dirty="0" smtClean="0"/>
            <a:t>Establecer los objetos a restituir mediante el catálogo de objetos</a:t>
          </a:r>
          <a:endParaRPr lang="es-ES" sz="1800" dirty="0"/>
        </a:p>
      </dgm:t>
    </dgm:pt>
    <dgm:pt modelId="{40472F1E-6580-4560-AAF2-BC0ED127CE99}" type="parTrans" cxnId="{565E0149-87A7-4295-8250-4920E1E09DC6}">
      <dgm:prSet/>
      <dgm:spPr/>
      <dgm:t>
        <a:bodyPr/>
        <a:lstStyle/>
        <a:p>
          <a:endParaRPr lang="es-ES" sz="2000"/>
        </a:p>
      </dgm:t>
    </dgm:pt>
    <dgm:pt modelId="{3121D90F-859A-41D2-A9F5-77757EE3C080}" type="sibTrans" cxnId="{565E0149-87A7-4295-8250-4920E1E09DC6}">
      <dgm:prSet/>
      <dgm:spPr/>
      <dgm:t>
        <a:bodyPr/>
        <a:lstStyle/>
        <a:p>
          <a:endParaRPr lang="es-ES" sz="2000"/>
        </a:p>
      </dgm:t>
    </dgm:pt>
    <dgm:pt modelId="{FD882EB1-6187-4D44-B081-C2A50D29FBBD}">
      <dgm:prSet phldrT="[Texto]" custT="1"/>
      <dgm:spPr/>
      <dgm:t>
        <a:bodyPr/>
        <a:lstStyle/>
        <a:p>
          <a:r>
            <a:rPr lang="es-ES" sz="1800" dirty="0" smtClean="0"/>
            <a:t>Configurar el entorno para la restitución digital</a:t>
          </a:r>
          <a:endParaRPr lang="es-ES" sz="1800" dirty="0"/>
        </a:p>
      </dgm:t>
    </dgm:pt>
    <dgm:pt modelId="{F51B9108-9FBC-4A45-9B66-3B5AEB41B931}" type="parTrans" cxnId="{BC214AC8-1B62-461F-9FF1-A9D0AA000499}">
      <dgm:prSet/>
      <dgm:spPr/>
      <dgm:t>
        <a:bodyPr/>
        <a:lstStyle/>
        <a:p>
          <a:endParaRPr lang="es-ES" sz="2000"/>
        </a:p>
      </dgm:t>
    </dgm:pt>
    <dgm:pt modelId="{34538B9E-EB0F-4C13-BFA9-30848E18422B}" type="sibTrans" cxnId="{BC214AC8-1B62-461F-9FF1-A9D0AA000499}">
      <dgm:prSet/>
      <dgm:spPr/>
      <dgm:t>
        <a:bodyPr/>
        <a:lstStyle/>
        <a:p>
          <a:endParaRPr lang="es-ES" sz="2000"/>
        </a:p>
      </dgm:t>
    </dgm:pt>
    <dgm:pt modelId="{375B8EE7-118E-4073-A5F4-19A88C1E5713}">
      <dgm:prSet phldrT="[Texto]" custT="1"/>
      <dgm:spPr/>
      <dgm:t>
        <a:bodyPr/>
        <a:lstStyle/>
        <a:p>
          <a:r>
            <a:rPr lang="es-ES" sz="1800" dirty="0" smtClean="0"/>
            <a:t>Restituir los objetos planimétricos y altimétricos</a:t>
          </a:r>
          <a:endParaRPr lang="es-ES" sz="1800" dirty="0"/>
        </a:p>
      </dgm:t>
    </dgm:pt>
    <dgm:pt modelId="{5BFD84AD-570A-437A-A79A-DCDC36A3AC01}" type="parTrans" cxnId="{D586547A-DCFE-4E8B-9499-7DFC8C3BAF4D}">
      <dgm:prSet/>
      <dgm:spPr/>
      <dgm:t>
        <a:bodyPr/>
        <a:lstStyle/>
        <a:p>
          <a:endParaRPr lang="es-ES" sz="2000"/>
        </a:p>
      </dgm:t>
    </dgm:pt>
    <dgm:pt modelId="{69EA6ED6-B672-47C7-9B0C-BF6A9CE7AFF4}" type="sibTrans" cxnId="{D586547A-DCFE-4E8B-9499-7DFC8C3BAF4D}">
      <dgm:prSet/>
      <dgm:spPr/>
      <dgm:t>
        <a:bodyPr/>
        <a:lstStyle/>
        <a:p>
          <a:endParaRPr lang="es-ES" sz="2000"/>
        </a:p>
      </dgm:t>
    </dgm:pt>
    <dgm:pt modelId="{B6121659-DC2A-4747-A16F-3DBFDD5B46A7}" type="pres">
      <dgm:prSet presAssocID="{3D6A7ACF-4C48-4FBF-A2A2-87B9ABBE713B}" presName="diagram" presStyleCnt="0">
        <dgm:presLayoutVars>
          <dgm:dir/>
          <dgm:resizeHandles val="exact"/>
        </dgm:presLayoutVars>
      </dgm:prSet>
      <dgm:spPr/>
      <dgm:t>
        <a:bodyPr/>
        <a:lstStyle/>
        <a:p>
          <a:endParaRPr lang="es-ES"/>
        </a:p>
      </dgm:t>
    </dgm:pt>
    <dgm:pt modelId="{BA39F202-15D8-4A73-9DD1-946DF1A66AB2}" type="pres">
      <dgm:prSet presAssocID="{D8E69411-DDDC-46AD-A869-275E643CE3BE}" presName="node" presStyleLbl="node1" presStyleIdx="0" presStyleCnt="6">
        <dgm:presLayoutVars>
          <dgm:bulletEnabled val="1"/>
        </dgm:presLayoutVars>
      </dgm:prSet>
      <dgm:spPr/>
      <dgm:t>
        <a:bodyPr/>
        <a:lstStyle/>
        <a:p>
          <a:endParaRPr lang="es-ES"/>
        </a:p>
      </dgm:t>
    </dgm:pt>
    <dgm:pt modelId="{907FD30D-C7E9-46B5-BBFA-DA5ABBA9ED29}" type="pres">
      <dgm:prSet presAssocID="{0608BBFD-1134-478E-AAE5-23176C3BDFF4}" presName="sibTrans" presStyleCnt="0"/>
      <dgm:spPr/>
    </dgm:pt>
    <dgm:pt modelId="{9F960AC8-087C-4B32-AF32-DB73CB84602D}" type="pres">
      <dgm:prSet presAssocID="{B435D22C-B1C1-470E-87C4-1AD1B4F4C2F5}" presName="node" presStyleLbl="node1" presStyleIdx="1" presStyleCnt="6">
        <dgm:presLayoutVars>
          <dgm:bulletEnabled val="1"/>
        </dgm:presLayoutVars>
      </dgm:prSet>
      <dgm:spPr/>
      <dgm:t>
        <a:bodyPr/>
        <a:lstStyle/>
        <a:p>
          <a:endParaRPr lang="es-ES"/>
        </a:p>
      </dgm:t>
    </dgm:pt>
    <dgm:pt modelId="{69EC86AA-9870-4E0E-BA5C-722EFA25C28E}" type="pres">
      <dgm:prSet presAssocID="{60E1E835-A653-4983-8DA9-9A32FEDAC1E7}" presName="sibTrans" presStyleCnt="0"/>
      <dgm:spPr/>
    </dgm:pt>
    <dgm:pt modelId="{DC623497-A84C-4DD5-8E29-8DC037277E3D}" type="pres">
      <dgm:prSet presAssocID="{2A2D88A2-9A2C-411D-AE1D-7053B43D8C8D}" presName="node" presStyleLbl="node1" presStyleIdx="2" presStyleCnt="6">
        <dgm:presLayoutVars>
          <dgm:bulletEnabled val="1"/>
        </dgm:presLayoutVars>
      </dgm:prSet>
      <dgm:spPr/>
      <dgm:t>
        <a:bodyPr/>
        <a:lstStyle/>
        <a:p>
          <a:endParaRPr lang="es-ES"/>
        </a:p>
      </dgm:t>
    </dgm:pt>
    <dgm:pt modelId="{A8423234-8FEF-4A24-B272-4B289AB4652F}" type="pres">
      <dgm:prSet presAssocID="{F629D006-2BCB-48DA-8EA6-79AB6F008363}" presName="sibTrans" presStyleCnt="0"/>
      <dgm:spPr/>
    </dgm:pt>
    <dgm:pt modelId="{D971E97B-1F0F-4317-A3BF-D2DD21940724}" type="pres">
      <dgm:prSet presAssocID="{FC5B1A4A-C38A-4252-8EB7-515001349EBF}" presName="node" presStyleLbl="node1" presStyleIdx="3" presStyleCnt="6">
        <dgm:presLayoutVars>
          <dgm:bulletEnabled val="1"/>
        </dgm:presLayoutVars>
      </dgm:prSet>
      <dgm:spPr/>
      <dgm:t>
        <a:bodyPr/>
        <a:lstStyle/>
        <a:p>
          <a:endParaRPr lang="es-ES"/>
        </a:p>
      </dgm:t>
    </dgm:pt>
    <dgm:pt modelId="{ADDBAB0E-4553-409D-B532-1861A01787D0}" type="pres">
      <dgm:prSet presAssocID="{3121D90F-859A-41D2-A9F5-77757EE3C080}" presName="sibTrans" presStyleCnt="0"/>
      <dgm:spPr/>
    </dgm:pt>
    <dgm:pt modelId="{9E46AF18-7DF8-4BE2-9D86-A497C2E38420}" type="pres">
      <dgm:prSet presAssocID="{FD882EB1-6187-4D44-B081-C2A50D29FBBD}" presName="node" presStyleLbl="node1" presStyleIdx="4" presStyleCnt="6">
        <dgm:presLayoutVars>
          <dgm:bulletEnabled val="1"/>
        </dgm:presLayoutVars>
      </dgm:prSet>
      <dgm:spPr/>
      <dgm:t>
        <a:bodyPr/>
        <a:lstStyle/>
        <a:p>
          <a:endParaRPr lang="es-ES"/>
        </a:p>
      </dgm:t>
    </dgm:pt>
    <dgm:pt modelId="{939F0F3E-CE44-43B4-AC2F-C0933AE59015}" type="pres">
      <dgm:prSet presAssocID="{34538B9E-EB0F-4C13-BFA9-30848E18422B}" presName="sibTrans" presStyleCnt="0"/>
      <dgm:spPr/>
    </dgm:pt>
    <dgm:pt modelId="{73964987-71C8-4846-AAF3-ECDD2737C9D2}" type="pres">
      <dgm:prSet presAssocID="{375B8EE7-118E-4073-A5F4-19A88C1E5713}" presName="node" presStyleLbl="node1" presStyleIdx="5" presStyleCnt="6">
        <dgm:presLayoutVars>
          <dgm:bulletEnabled val="1"/>
        </dgm:presLayoutVars>
      </dgm:prSet>
      <dgm:spPr/>
      <dgm:t>
        <a:bodyPr/>
        <a:lstStyle/>
        <a:p>
          <a:endParaRPr lang="es-ES"/>
        </a:p>
      </dgm:t>
    </dgm:pt>
  </dgm:ptLst>
  <dgm:cxnLst>
    <dgm:cxn modelId="{43833888-7A6C-4149-A571-DE8AB5F461D2}" type="presOf" srcId="{FC5B1A4A-C38A-4252-8EB7-515001349EBF}" destId="{D971E97B-1F0F-4317-A3BF-D2DD21940724}" srcOrd="0" destOrd="0" presId="urn:microsoft.com/office/officeart/2005/8/layout/default"/>
    <dgm:cxn modelId="{CCFB9579-DC42-448B-8887-22665341B2D9}" type="presOf" srcId="{FD882EB1-6187-4D44-B081-C2A50D29FBBD}" destId="{9E46AF18-7DF8-4BE2-9D86-A497C2E38420}" srcOrd="0" destOrd="0" presId="urn:microsoft.com/office/officeart/2005/8/layout/default"/>
    <dgm:cxn modelId="{BC214AC8-1B62-461F-9FF1-A9D0AA000499}" srcId="{3D6A7ACF-4C48-4FBF-A2A2-87B9ABBE713B}" destId="{FD882EB1-6187-4D44-B081-C2A50D29FBBD}" srcOrd="4" destOrd="0" parTransId="{F51B9108-9FBC-4A45-9B66-3B5AEB41B931}" sibTransId="{34538B9E-EB0F-4C13-BFA9-30848E18422B}"/>
    <dgm:cxn modelId="{565E0149-87A7-4295-8250-4920E1E09DC6}" srcId="{3D6A7ACF-4C48-4FBF-A2A2-87B9ABBE713B}" destId="{FC5B1A4A-C38A-4252-8EB7-515001349EBF}" srcOrd="3" destOrd="0" parTransId="{40472F1E-6580-4560-AAF2-BC0ED127CE99}" sibTransId="{3121D90F-859A-41D2-A9F5-77757EE3C080}"/>
    <dgm:cxn modelId="{E175FD88-CDC8-414E-A62C-019B84CF0BDC}" type="presOf" srcId="{B435D22C-B1C1-470E-87C4-1AD1B4F4C2F5}" destId="{9F960AC8-087C-4B32-AF32-DB73CB84602D}" srcOrd="0" destOrd="0" presId="urn:microsoft.com/office/officeart/2005/8/layout/default"/>
    <dgm:cxn modelId="{EE2658E7-06F7-4EC3-974C-E6ADD36ED030}" srcId="{3D6A7ACF-4C48-4FBF-A2A2-87B9ABBE713B}" destId="{B435D22C-B1C1-470E-87C4-1AD1B4F4C2F5}" srcOrd="1" destOrd="0" parTransId="{F7085C88-0723-46A6-A2AF-9EFC49FA8B03}" sibTransId="{60E1E835-A653-4983-8DA9-9A32FEDAC1E7}"/>
    <dgm:cxn modelId="{2FAA4D03-A6F3-4FE4-94A3-FB23D79B4C7F}" srcId="{3D6A7ACF-4C48-4FBF-A2A2-87B9ABBE713B}" destId="{D8E69411-DDDC-46AD-A869-275E643CE3BE}" srcOrd="0" destOrd="0" parTransId="{3FED8FF9-3813-4A44-801A-4F82FFE7B5EB}" sibTransId="{0608BBFD-1134-478E-AAE5-23176C3BDFF4}"/>
    <dgm:cxn modelId="{BB720152-D7FF-4D23-9B4B-874E229375D0}" type="presOf" srcId="{3D6A7ACF-4C48-4FBF-A2A2-87B9ABBE713B}" destId="{B6121659-DC2A-4747-A16F-3DBFDD5B46A7}" srcOrd="0" destOrd="0" presId="urn:microsoft.com/office/officeart/2005/8/layout/default"/>
    <dgm:cxn modelId="{9C584018-0A30-453F-9FE2-ED7CDCA3D91A}" srcId="{3D6A7ACF-4C48-4FBF-A2A2-87B9ABBE713B}" destId="{2A2D88A2-9A2C-411D-AE1D-7053B43D8C8D}" srcOrd="2" destOrd="0" parTransId="{2B3EDD65-E1B6-4B51-8EA0-79EEED8FA9D6}" sibTransId="{F629D006-2BCB-48DA-8EA6-79AB6F008363}"/>
    <dgm:cxn modelId="{D586547A-DCFE-4E8B-9499-7DFC8C3BAF4D}" srcId="{3D6A7ACF-4C48-4FBF-A2A2-87B9ABBE713B}" destId="{375B8EE7-118E-4073-A5F4-19A88C1E5713}" srcOrd="5" destOrd="0" parTransId="{5BFD84AD-570A-437A-A79A-DCDC36A3AC01}" sibTransId="{69EA6ED6-B672-47C7-9B0C-BF6A9CE7AFF4}"/>
    <dgm:cxn modelId="{9C9DB7A3-600A-4AA5-86E5-FCAC0040D244}" type="presOf" srcId="{2A2D88A2-9A2C-411D-AE1D-7053B43D8C8D}" destId="{DC623497-A84C-4DD5-8E29-8DC037277E3D}" srcOrd="0" destOrd="0" presId="urn:microsoft.com/office/officeart/2005/8/layout/default"/>
    <dgm:cxn modelId="{AE3887BD-57E3-4D78-9EFD-0BBBDAFFA2D8}" type="presOf" srcId="{375B8EE7-118E-4073-A5F4-19A88C1E5713}" destId="{73964987-71C8-4846-AAF3-ECDD2737C9D2}" srcOrd="0" destOrd="0" presId="urn:microsoft.com/office/officeart/2005/8/layout/default"/>
    <dgm:cxn modelId="{AF737868-DF60-402E-BC0B-A8077B0B55A3}" type="presOf" srcId="{D8E69411-DDDC-46AD-A869-275E643CE3BE}" destId="{BA39F202-15D8-4A73-9DD1-946DF1A66AB2}" srcOrd="0" destOrd="0" presId="urn:microsoft.com/office/officeart/2005/8/layout/default"/>
    <dgm:cxn modelId="{E79DEE20-88D9-4915-A3C8-B3383686BA2B}" type="presParOf" srcId="{B6121659-DC2A-4747-A16F-3DBFDD5B46A7}" destId="{BA39F202-15D8-4A73-9DD1-946DF1A66AB2}" srcOrd="0" destOrd="0" presId="urn:microsoft.com/office/officeart/2005/8/layout/default"/>
    <dgm:cxn modelId="{AF885A76-E39E-4E96-B65C-D535619C8AFC}" type="presParOf" srcId="{B6121659-DC2A-4747-A16F-3DBFDD5B46A7}" destId="{907FD30D-C7E9-46B5-BBFA-DA5ABBA9ED29}" srcOrd="1" destOrd="0" presId="urn:microsoft.com/office/officeart/2005/8/layout/default"/>
    <dgm:cxn modelId="{E0902420-850A-4AC5-859C-206E9C1962DC}" type="presParOf" srcId="{B6121659-DC2A-4747-A16F-3DBFDD5B46A7}" destId="{9F960AC8-087C-4B32-AF32-DB73CB84602D}" srcOrd="2" destOrd="0" presId="urn:microsoft.com/office/officeart/2005/8/layout/default"/>
    <dgm:cxn modelId="{70FB4D89-E34F-4FB6-8252-5D9E1560C775}" type="presParOf" srcId="{B6121659-DC2A-4747-A16F-3DBFDD5B46A7}" destId="{69EC86AA-9870-4E0E-BA5C-722EFA25C28E}" srcOrd="3" destOrd="0" presId="urn:microsoft.com/office/officeart/2005/8/layout/default"/>
    <dgm:cxn modelId="{E7FC1B89-CCCD-40C3-850E-026B704E25BC}" type="presParOf" srcId="{B6121659-DC2A-4747-A16F-3DBFDD5B46A7}" destId="{DC623497-A84C-4DD5-8E29-8DC037277E3D}" srcOrd="4" destOrd="0" presId="urn:microsoft.com/office/officeart/2005/8/layout/default"/>
    <dgm:cxn modelId="{5C22622C-DBAF-4413-B435-52357407117B}" type="presParOf" srcId="{B6121659-DC2A-4747-A16F-3DBFDD5B46A7}" destId="{A8423234-8FEF-4A24-B272-4B289AB4652F}" srcOrd="5" destOrd="0" presId="urn:microsoft.com/office/officeart/2005/8/layout/default"/>
    <dgm:cxn modelId="{3A479AA9-829C-4006-9E57-B5CAD4BFF421}" type="presParOf" srcId="{B6121659-DC2A-4747-A16F-3DBFDD5B46A7}" destId="{D971E97B-1F0F-4317-A3BF-D2DD21940724}" srcOrd="6" destOrd="0" presId="urn:microsoft.com/office/officeart/2005/8/layout/default"/>
    <dgm:cxn modelId="{47BD6AC9-A370-4442-873B-5E87F1A1F6DF}" type="presParOf" srcId="{B6121659-DC2A-4747-A16F-3DBFDD5B46A7}" destId="{ADDBAB0E-4553-409D-B532-1861A01787D0}" srcOrd="7" destOrd="0" presId="urn:microsoft.com/office/officeart/2005/8/layout/default"/>
    <dgm:cxn modelId="{DA43C800-AD3B-41FB-9C32-D7E350F681F4}" type="presParOf" srcId="{B6121659-DC2A-4747-A16F-3DBFDD5B46A7}" destId="{9E46AF18-7DF8-4BE2-9D86-A497C2E38420}" srcOrd="8" destOrd="0" presId="urn:microsoft.com/office/officeart/2005/8/layout/default"/>
    <dgm:cxn modelId="{D11914FB-8035-4BF2-BB6D-76BAF82368A9}" type="presParOf" srcId="{B6121659-DC2A-4747-A16F-3DBFDD5B46A7}" destId="{939F0F3E-CE44-43B4-AC2F-C0933AE59015}" srcOrd="9" destOrd="0" presId="urn:microsoft.com/office/officeart/2005/8/layout/default"/>
    <dgm:cxn modelId="{75223FBA-3580-41BB-94E9-A42D1093AA0C}" type="presParOf" srcId="{B6121659-DC2A-4747-A16F-3DBFDD5B46A7}" destId="{73964987-71C8-4846-AAF3-ECDD2737C9D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8D8F32-F27A-4DFD-923E-1D18DA47FA28}"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es-ES"/>
        </a:p>
      </dgm:t>
    </dgm:pt>
    <dgm:pt modelId="{B77AFC28-E341-4A03-860F-85320667C972}">
      <dgm:prSet phldrT="[Texto]"/>
      <dgm:spPr/>
      <dgm:t>
        <a:bodyPr/>
        <a:lstStyle/>
        <a:p>
          <a:pPr algn="ctr"/>
          <a:endParaRPr lang="es-ES" dirty="0" smtClean="0"/>
        </a:p>
        <a:p>
          <a:pPr algn="ctr"/>
          <a:r>
            <a:rPr lang="es-ES" dirty="0" smtClean="0"/>
            <a:t>Proceso de transición de la etapa analítica a la digital.</a:t>
          </a:r>
        </a:p>
        <a:p>
          <a:pPr algn="ctr"/>
          <a:endParaRPr lang="es-ES" dirty="0" smtClean="0"/>
        </a:p>
        <a:p>
          <a:pPr algn="ctr"/>
          <a:endParaRPr lang="es-ES" dirty="0" smtClean="0"/>
        </a:p>
        <a:p>
          <a:pPr algn="ctr"/>
          <a:r>
            <a:rPr lang="es-ES" dirty="0" smtClean="0"/>
            <a:t>Inversión en la adquisición de equipos, software y tecnología de punta.</a:t>
          </a:r>
        </a:p>
      </dgm:t>
    </dgm:pt>
    <dgm:pt modelId="{605BECA6-DE45-4C9F-8D6D-EABF2C1E8C09}" type="parTrans" cxnId="{E35DB20B-7CE4-4A1C-810B-71E7AECD146C}">
      <dgm:prSet/>
      <dgm:spPr/>
      <dgm:t>
        <a:bodyPr/>
        <a:lstStyle/>
        <a:p>
          <a:endParaRPr lang="es-ES"/>
        </a:p>
      </dgm:t>
    </dgm:pt>
    <dgm:pt modelId="{63766C53-5EA7-4795-8DC9-B37DCC562C97}" type="sibTrans" cxnId="{E35DB20B-7CE4-4A1C-810B-71E7AECD146C}">
      <dgm:prSet/>
      <dgm:spPr/>
      <dgm:t>
        <a:bodyPr/>
        <a:lstStyle/>
        <a:p>
          <a:endParaRPr lang="es-ES"/>
        </a:p>
      </dgm:t>
    </dgm:pt>
    <dgm:pt modelId="{918CAFDB-CC9E-4F34-B441-248E05C92204}">
      <dgm:prSet phldrT="[Texto]"/>
      <dgm:spPr/>
      <dgm:t>
        <a:bodyPr/>
        <a:lstStyle/>
        <a:p>
          <a:pPr algn="ctr"/>
          <a:r>
            <a:rPr lang="es-ES" dirty="0" smtClean="0"/>
            <a:t>Poco uso de estos productos y procesos.</a:t>
          </a:r>
        </a:p>
        <a:p>
          <a:pPr algn="ctr"/>
          <a:endParaRPr lang="es-ES" dirty="0" smtClean="0"/>
        </a:p>
        <a:p>
          <a:pPr algn="ctr"/>
          <a:r>
            <a:rPr lang="es-ES" dirty="0" smtClean="0"/>
            <a:t>Los procesos fotogramétricos no se encuentran descritos.</a:t>
          </a:r>
        </a:p>
        <a:p>
          <a:pPr algn="ctr"/>
          <a:endParaRPr lang="es-ES" dirty="0" smtClean="0"/>
        </a:p>
        <a:p>
          <a:pPr algn="ctr"/>
          <a:r>
            <a:rPr lang="es-ES" dirty="0" smtClean="0"/>
            <a:t>Se requiere investigar el  uso y potencialidad de esta nueva tecnología, generar procedimientos y afrontar retos que demanda el Ecuador.</a:t>
          </a:r>
        </a:p>
      </dgm:t>
    </dgm:pt>
    <dgm:pt modelId="{08249E72-36FC-4E56-A94D-A9429265EC98}" type="parTrans" cxnId="{14C34575-4FCD-4401-AEBA-5624543E2F97}">
      <dgm:prSet/>
      <dgm:spPr/>
      <dgm:t>
        <a:bodyPr/>
        <a:lstStyle/>
        <a:p>
          <a:endParaRPr lang="es-ES"/>
        </a:p>
      </dgm:t>
    </dgm:pt>
    <dgm:pt modelId="{6E9B39CD-576B-4A6C-BF3B-1CD5636DC186}" type="sibTrans" cxnId="{14C34575-4FCD-4401-AEBA-5624543E2F97}">
      <dgm:prSet/>
      <dgm:spPr/>
      <dgm:t>
        <a:bodyPr/>
        <a:lstStyle/>
        <a:p>
          <a:endParaRPr lang="es-ES"/>
        </a:p>
      </dgm:t>
    </dgm:pt>
    <dgm:pt modelId="{DA2222DE-F5E2-446A-A9C4-FA60BC1C6A47}" type="pres">
      <dgm:prSet presAssocID="{8F8D8F32-F27A-4DFD-923E-1D18DA47FA28}" presName="Name0" presStyleCnt="0">
        <dgm:presLayoutVars>
          <dgm:chMax val="2"/>
          <dgm:chPref val="2"/>
          <dgm:dir/>
          <dgm:animOne/>
          <dgm:resizeHandles val="exact"/>
        </dgm:presLayoutVars>
      </dgm:prSet>
      <dgm:spPr/>
      <dgm:t>
        <a:bodyPr/>
        <a:lstStyle/>
        <a:p>
          <a:endParaRPr lang="es-ES"/>
        </a:p>
      </dgm:t>
    </dgm:pt>
    <dgm:pt modelId="{697431CE-D1A3-441C-A8F7-A181361F8721}" type="pres">
      <dgm:prSet presAssocID="{8F8D8F32-F27A-4DFD-923E-1D18DA47FA28}" presName="Background" presStyleLbl="bgImgPlace1" presStyleIdx="0" presStyleCnt="1" custLinFactNeighborX="399"/>
      <dgm:spPr>
        <a:solidFill>
          <a:schemeClr val="accent2">
            <a:lumMod val="20000"/>
            <a:lumOff val="80000"/>
          </a:schemeClr>
        </a:solidFill>
      </dgm:spPr>
    </dgm:pt>
    <dgm:pt modelId="{CD0D2474-6779-49CA-AEEB-2E74328577B0}" type="pres">
      <dgm:prSet presAssocID="{8F8D8F32-F27A-4DFD-923E-1D18DA47FA28}" presName="ParentText1" presStyleLbl="revTx" presStyleIdx="0" presStyleCnt="2">
        <dgm:presLayoutVars>
          <dgm:chMax val="0"/>
          <dgm:chPref val="0"/>
          <dgm:bulletEnabled val="1"/>
        </dgm:presLayoutVars>
      </dgm:prSet>
      <dgm:spPr/>
      <dgm:t>
        <a:bodyPr/>
        <a:lstStyle/>
        <a:p>
          <a:endParaRPr lang="es-ES"/>
        </a:p>
      </dgm:t>
    </dgm:pt>
    <dgm:pt modelId="{3F7F83F4-7984-44C9-994E-A3D842F844F9}" type="pres">
      <dgm:prSet presAssocID="{8F8D8F32-F27A-4DFD-923E-1D18DA47FA28}" presName="ParentText2" presStyleLbl="revTx" presStyleIdx="1" presStyleCnt="2">
        <dgm:presLayoutVars>
          <dgm:chMax val="0"/>
          <dgm:chPref val="0"/>
          <dgm:bulletEnabled val="1"/>
        </dgm:presLayoutVars>
      </dgm:prSet>
      <dgm:spPr/>
      <dgm:t>
        <a:bodyPr/>
        <a:lstStyle/>
        <a:p>
          <a:endParaRPr lang="es-ES"/>
        </a:p>
      </dgm:t>
    </dgm:pt>
    <dgm:pt modelId="{BD055792-E932-473C-A467-3D197A9F5BCC}" type="pres">
      <dgm:prSet presAssocID="{8F8D8F32-F27A-4DFD-923E-1D18DA47FA28}" presName="Plus" presStyleLbl="alignNode1" presStyleIdx="0" presStyleCnt="2" custLinFactNeighborX="-3728" custLinFactNeighborY="3728"/>
      <dgm:spPr>
        <a:solidFill>
          <a:srgbClr val="0070C0"/>
        </a:solidFill>
        <a:ln>
          <a:solidFill>
            <a:srgbClr val="0070C0"/>
          </a:solidFill>
        </a:ln>
      </dgm:spPr>
      <dgm:t>
        <a:bodyPr/>
        <a:lstStyle/>
        <a:p>
          <a:endParaRPr lang="es-ES"/>
        </a:p>
      </dgm:t>
    </dgm:pt>
    <dgm:pt modelId="{96FBEA87-E9A8-4353-B0EE-D197F73F2BE2}" type="pres">
      <dgm:prSet presAssocID="{8F8D8F32-F27A-4DFD-923E-1D18DA47FA28}" presName="Minus" presStyleLbl="alignNode1" presStyleIdx="1" presStyleCnt="2"/>
      <dgm:spPr>
        <a:solidFill>
          <a:srgbClr val="FF0000"/>
        </a:solidFill>
        <a:ln>
          <a:solidFill>
            <a:srgbClr val="FF0000"/>
          </a:solidFill>
        </a:ln>
      </dgm:spPr>
    </dgm:pt>
    <dgm:pt modelId="{8BF1F5A9-D923-41E5-A03F-34295A4F0A7C}" type="pres">
      <dgm:prSet presAssocID="{8F8D8F32-F27A-4DFD-923E-1D18DA47FA28}" presName="Divider" presStyleLbl="parChTrans1D1" presStyleIdx="0" presStyleCnt="1"/>
      <dgm:spPr/>
    </dgm:pt>
  </dgm:ptLst>
  <dgm:cxnLst>
    <dgm:cxn modelId="{1482531A-96E2-4FBB-A89E-F067FF8E0D15}" type="presOf" srcId="{8F8D8F32-F27A-4DFD-923E-1D18DA47FA28}" destId="{DA2222DE-F5E2-446A-A9C4-FA60BC1C6A47}" srcOrd="0" destOrd="0" presId="urn:microsoft.com/office/officeart/2009/3/layout/PlusandMinus"/>
    <dgm:cxn modelId="{E35DB20B-7CE4-4A1C-810B-71E7AECD146C}" srcId="{8F8D8F32-F27A-4DFD-923E-1D18DA47FA28}" destId="{B77AFC28-E341-4A03-860F-85320667C972}" srcOrd="0" destOrd="0" parTransId="{605BECA6-DE45-4C9F-8D6D-EABF2C1E8C09}" sibTransId="{63766C53-5EA7-4795-8DC9-B37DCC562C97}"/>
    <dgm:cxn modelId="{AD8E7DD7-1399-417E-8903-E58BADA867B8}" type="presOf" srcId="{918CAFDB-CC9E-4F34-B441-248E05C92204}" destId="{3F7F83F4-7984-44C9-994E-A3D842F844F9}" srcOrd="0" destOrd="0" presId="urn:microsoft.com/office/officeart/2009/3/layout/PlusandMinus"/>
    <dgm:cxn modelId="{FDF0F997-1FE9-43D7-B3D4-F32AD868FF1E}" type="presOf" srcId="{B77AFC28-E341-4A03-860F-85320667C972}" destId="{CD0D2474-6779-49CA-AEEB-2E74328577B0}" srcOrd="0" destOrd="0" presId="urn:microsoft.com/office/officeart/2009/3/layout/PlusandMinus"/>
    <dgm:cxn modelId="{14C34575-4FCD-4401-AEBA-5624543E2F97}" srcId="{8F8D8F32-F27A-4DFD-923E-1D18DA47FA28}" destId="{918CAFDB-CC9E-4F34-B441-248E05C92204}" srcOrd="1" destOrd="0" parTransId="{08249E72-36FC-4E56-A94D-A9429265EC98}" sibTransId="{6E9B39CD-576B-4A6C-BF3B-1CD5636DC186}"/>
    <dgm:cxn modelId="{2783B426-5811-42C6-9739-60B62A941BED}" type="presParOf" srcId="{DA2222DE-F5E2-446A-A9C4-FA60BC1C6A47}" destId="{697431CE-D1A3-441C-A8F7-A181361F8721}" srcOrd="0" destOrd="0" presId="urn:microsoft.com/office/officeart/2009/3/layout/PlusandMinus"/>
    <dgm:cxn modelId="{EEFD050D-E81C-43D6-92A9-A806586EA125}" type="presParOf" srcId="{DA2222DE-F5E2-446A-A9C4-FA60BC1C6A47}" destId="{CD0D2474-6779-49CA-AEEB-2E74328577B0}" srcOrd="1" destOrd="0" presId="urn:microsoft.com/office/officeart/2009/3/layout/PlusandMinus"/>
    <dgm:cxn modelId="{77A877C9-F74C-43BC-8727-DB508AAFB8C5}" type="presParOf" srcId="{DA2222DE-F5E2-446A-A9C4-FA60BC1C6A47}" destId="{3F7F83F4-7984-44C9-994E-A3D842F844F9}" srcOrd="2" destOrd="0" presId="urn:microsoft.com/office/officeart/2009/3/layout/PlusandMinus"/>
    <dgm:cxn modelId="{06454FE5-677F-467E-8AE2-DF034C4D61F8}" type="presParOf" srcId="{DA2222DE-F5E2-446A-A9C4-FA60BC1C6A47}" destId="{BD055792-E932-473C-A467-3D197A9F5BCC}" srcOrd="3" destOrd="0" presId="urn:microsoft.com/office/officeart/2009/3/layout/PlusandMinus"/>
    <dgm:cxn modelId="{F908A243-6153-4F16-BB0D-8CC888C84ED8}" type="presParOf" srcId="{DA2222DE-F5E2-446A-A9C4-FA60BC1C6A47}" destId="{96FBEA87-E9A8-4353-B0EE-D197F73F2BE2}" srcOrd="4" destOrd="0" presId="urn:microsoft.com/office/officeart/2009/3/layout/PlusandMinus"/>
    <dgm:cxn modelId="{4AE8D423-18BE-41DB-8810-1E09BAB3A19B}" type="presParOf" srcId="{DA2222DE-F5E2-446A-A9C4-FA60BC1C6A47}" destId="{8BF1F5A9-D923-41E5-A03F-34295A4F0A7C}"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BEF66C-CC81-4D23-885D-EBC8A2B93062}" type="doc">
      <dgm:prSet loTypeId="urn:microsoft.com/office/officeart/2005/8/layout/hierarchy4" loCatId="list" qsTypeId="urn:microsoft.com/office/officeart/2005/8/quickstyle/simple3" qsCatId="simple" csTypeId="urn:microsoft.com/office/officeart/2005/8/colors/accent3_5" csCatId="accent3" phldr="1"/>
      <dgm:spPr/>
      <dgm:t>
        <a:bodyPr/>
        <a:lstStyle/>
        <a:p>
          <a:endParaRPr lang="es-ES"/>
        </a:p>
      </dgm:t>
    </dgm:pt>
    <dgm:pt modelId="{FCB3D205-BE6C-4E35-93DC-940934D3F9F5}">
      <dgm:prSet phldrT="[Texto]" custT="1"/>
      <dgm:spPr/>
      <dgm:t>
        <a:bodyPr/>
        <a:lstStyle/>
        <a:p>
          <a:r>
            <a:rPr lang="es-ES" sz="2400" dirty="0" smtClean="0"/>
            <a:t>El proceso fotogramétrico digital va más allá de solo usar un programa, sino más bien poder configurar tanto sus componentes de software como de hardware</a:t>
          </a:r>
          <a:endParaRPr lang="es-ES" sz="2400" dirty="0"/>
        </a:p>
      </dgm:t>
    </dgm:pt>
    <dgm:pt modelId="{820E7C3C-6A71-4D17-AB83-E2360C1CE7B8}" type="parTrans" cxnId="{77112316-424A-4101-9883-C89C3B8BA78D}">
      <dgm:prSet/>
      <dgm:spPr/>
      <dgm:t>
        <a:bodyPr/>
        <a:lstStyle/>
        <a:p>
          <a:endParaRPr lang="es-ES"/>
        </a:p>
      </dgm:t>
    </dgm:pt>
    <dgm:pt modelId="{36C175B2-F69B-40C7-9238-5F83C9C812B5}" type="sibTrans" cxnId="{77112316-424A-4101-9883-C89C3B8BA78D}">
      <dgm:prSet/>
      <dgm:spPr/>
      <dgm:t>
        <a:bodyPr/>
        <a:lstStyle/>
        <a:p>
          <a:endParaRPr lang="es-ES"/>
        </a:p>
      </dgm:t>
    </dgm:pt>
    <dgm:pt modelId="{14AA4E0D-66A6-4C12-A281-A2F0883D7C4C}">
      <dgm:prSet phldrT="[Texto]" custT="1"/>
      <dgm:spPr/>
      <dgm:t>
        <a:bodyPr/>
        <a:lstStyle/>
        <a:p>
          <a:r>
            <a:rPr lang="es-ES" sz="2800" dirty="0" smtClean="0"/>
            <a:t>Poder profundizar en otros módulos del programa que ofrecen herramientas potenciales en el campo de Sensores Remotos</a:t>
          </a:r>
          <a:endParaRPr lang="es-ES" sz="2800" dirty="0"/>
        </a:p>
      </dgm:t>
    </dgm:pt>
    <dgm:pt modelId="{C4CF3AC4-8029-4B8F-B911-FC0D33F8139F}" type="parTrans" cxnId="{FFCAB648-D46B-413D-83E9-051DB7A8BC45}">
      <dgm:prSet/>
      <dgm:spPr/>
      <dgm:t>
        <a:bodyPr/>
        <a:lstStyle/>
        <a:p>
          <a:endParaRPr lang="es-ES"/>
        </a:p>
      </dgm:t>
    </dgm:pt>
    <dgm:pt modelId="{57A57126-34B0-4935-9B34-3B02A23C9F5E}" type="sibTrans" cxnId="{FFCAB648-D46B-413D-83E9-051DB7A8BC45}">
      <dgm:prSet/>
      <dgm:spPr/>
      <dgm:t>
        <a:bodyPr/>
        <a:lstStyle/>
        <a:p>
          <a:endParaRPr lang="es-ES"/>
        </a:p>
      </dgm:t>
    </dgm:pt>
    <dgm:pt modelId="{72AA4EA0-377F-4D85-ABA9-AD2C717B03BB}">
      <dgm:prSet phldrT="[Texto]" custT="1"/>
      <dgm:spPr/>
      <dgm:t>
        <a:bodyPr/>
        <a:lstStyle/>
        <a:p>
          <a:r>
            <a:rPr lang="es-ES" sz="2800" dirty="0" smtClean="0"/>
            <a:t>Genera interés por descubrir nuevos productos que puedan convertirse en insumos valiosos dentro del campo geográfico</a:t>
          </a:r>
          <a:endParaRPr lang="es-ES" sz="2800" dirty="0"/>
        </a:p>
      </dgm:t>
    </dgm:pt>
    <dgm:pt modelId="{30ED38C9-DA2F-4C5C-9C4B-97B84DF2871F}" type="parTrans" cxnId="{6DC16CFB-7310-4E2F-9BD9-511E25450E03}">
      <dgm:prSet/>
      <dgm:spPr/>
      <dgm:t>
        <a:bodyPr/>
        <a:lstStyle/>
        <a:p>
          <a:endParaRPr lang="es-ES"/>
        </a:p>
      </dgm:t>
    </dgm:pt>
    <dgm:pt modelId="{6A47549D-1EBB-48F4-A3F8-F80900C9044A}" type="sibTrans" cxnId="{6DC16CFB-7310-4E2F-9BD9-511E25450E03}">
      <dgm:prSet/>
      <dgm:spPr/>
      <dgm:t>
        <a:bodyPr/>
        <a:lstStyle/>
        <a:p>
          <a:endParaRPr lang="es-ES"/>
        </a:p>
      </dgm:t>
    </dgm:pt>
    <dgm:pt modelId="{EFBFDAA8-35B5-407F-B8F4-8D1909FCC4B7}" type="pres">
      <dgm:prSet presAssocID="{EFBEF66C-CC81-4D23-885D-EBC8A2B93062}" presName="Name0" presStyleCnt="0">
        <dgm:presLayoutVars>
          <dgm:chPref val="1"/>
          <dgm:dir/>
          <dgm:animOne val="branch"/>
          <dgm:animLvl val="lvl"/>
          <dgm:resizeHandles/>
        </dgm:presLayoutVars>
      </dgm:prSet>
      <dgm:spPr/>
      <dgm:t>
        <a:bodyPr/>
        <a:lstStyle/>
        <a:p>
          <a:endParaRPr lang="es-ES"/>
        </a:p>
      </dgm:t>
    </dgm:pt>
    <dgm:pt modelId="{3F3C9FC4-FA86-451C-B593-CFB61D5F4167}" type="pres">
      <dgm:prSet presAssocID="{FCB3D205-BE6C-4E35-93DC-940934D3F9F5}" presName="vertOne" presStyleCnt="0"/>
      <dgm:spPr/>
    </dgm:pt>
    <dgm:pt modelId="{7876DC82-3FA0-4C01-B331-6C6055553284}" type="pres">
      <dgm:prSet presAssocID="{FCB3D205-BE6C-4E35-93DC-940934D3F9F5}" presName="txOne" presStyleLbl="node0" presStyleIdx="0" presStyleCnt="1" custLinFactNeighborX="-11" custLinFactNeighborY="65262">
        <dgm:presLayoutVars>
          <dgm:chPref val="3"/>
        </dgm:presLayoutVars>
      </dgm:prSet>
      <dgm:spPr/>
      <dgm:t>
        <a:bodyPr/>
        <a:lstStyle/>
        <a:p>
          <a:endParaRPr lang="es-ES"/>
        </a:p>
      </dgm:t>
    </dgm:pt>
    <dgm:pt modelId="{9E5961E2-26D1-447A-A728-5ED3B0567621}" type="pres">
      <dgm:prSet presAssocID="{FCB3D205-BE6C-4E35-93DC-940934D3F9F5}" presName="parTransOne" presStyleCnt="0"/>
      <dgm:spPr/>
    </dgm:pt>
    <dgm:pt modelId="{F60CA9A9-CB53-43C2-8B16-19BCEBD4402E}" type="pres">
      <dgm:prSet presAssocID="{FCB3D205-BE6C-4E35-93DC-940934D3F9F5}" presName="horzOne" presStyleCnt="0"/>
      <dgm:spPr/>
    </dgm:pt>
    <dgm:pt modelId="{8C11D16D-8875-4293-9913-CCB4741BCEB9}" type="pres">
      <dgm:prSet presAssocID="{14AA4E0D-66A6-4C12-A281-A2F0883D7C4C}" presName="vertTwo" presStyleCnt="0"/>
      <dgm:spPr/>
    </dgm:pt>
    <dgm:pt modelId="{0EDFA1FF-0DD8-4E6E-BC63-7D1E3FB79F72}" type="pres">
      <dgm:prSet presAssocID="{14AA4E0D-66A6-4C12-A281-A2F0883D7C4C}" presName="txTwo" presStyleLbl="node2" presStyleIdx="0" presStyleCnt="2" custScaleX="73169" custScaleY="199955">
        <dgm:presLayoutVars>
          <dgm:chPref val="3"/>
        </dgm:presLayoutVars>
      </dgm:prSet>
      <dgm:spPr/>
      <dgm:t>
        <a:bodyPr/>
        <a:lstStyle/>
        <a:p>
          <a:endParaRPr lang="es-EC"/>
        </a:p>
      </dgm:t>
    </dgm:pt>
    <dgm:pt modelId="{0E4B9D5C-3082-4E43-AC22-4C604F1610FC}" type="pres">
      <dgm:prSet presAssocID="{14AA4E0D-66A6-4C12-A281-A2F0883D7C4C}" presName="horzTwo" presStyleCnt="0"/>
      <dgm:spPr/>
    </dgm:pt>
    <dgm:pt modelId="{21386E08-303B-47FD-900D-7B233433622B}" type="pres">
      <dgm:prSet presAssocID="{57A57126-34B0-4935-9B34-3B02A23C9F5E}" presName="sibSpaceTwo" presStyleCnt="0"/>
      <dgm:spPr/>
    </dgm:pt>
    <dgm:pt modelId="{4E274972-CF59-4D98-944E-AB2BAE2FCA09}" type="pres">
      <dgm:prSet presAssocID="{72AA4EA0-377F-4D85-ABA9-AD2C717B03BB}" presName="vertTwo" presStyleCnt="0"/>
      <dgm:spPr/>
    </dgm:pt>
    <dgm:pt modelId="{6EF36CD9-9408-45B7-9D37-0772B7F88437}" type="pres">
      <dgm:prSet presAssocID="{72AA4EA0-377F-4D85-ABA9-AD2C717B03BB}" presName="txTwo" presStyleLbl="node2" presStyleIdx="1" presStyleCnt="2" custScaleX="67465" custScaleY="202511">
        <dgm:presLayoutVars>
          <dgm:chPref val="3"/>
        </dgm:presLayoutVars>
      </dgm:prSet>
      <dgm:spPr/>
      <dgm:t>
        <a:bodyPr/>
        <a:lstStyle/>
        <a:p>
          <a:endParaRPr lang="es-ES"/>
        </a:p>
      </dgm:t>
    </dgm:pt>
    <dgm:pt modelId="{D89E2E28-0E85-4517-9186-4EEA1AD4FBC9}" type="pres">
      <dgm:prSet presAssocID="{72AA4EA0-377F-4D85-ABA9-AD2C717B03BB}" presName="horzTwo" presStyleCnt="0"/>
      <dgm:spPr/>
    </dgm:pt>
  </dgm:ptLst>
  <dgm:cxnLst>
    <dgm:cxn modelId="{EF9E0D91-B8A5-460E-B8AC-E522D8E2A2C1}" type="presOf" srcId="{14AA4E0D-66A6-4C12-A281-A2F0883D7C4C}" destId="{0EDFA1FF-0DD8-4E6E-BC63-7D1E3FB79F72}" srcOrd="0" destOrd="0" presId="urn:microsoft.com/office/officeart/2005/8/layout/hierarchy4"/>
    <dgm:cxn modelId="{E88811BF-B143-4FB8-A8F7-DD88A8AB0B97}" type="presOf" srcId="{FCB3D205-BE6C-4E35-93DC-940934D3F9F5}" destId="{7876DC82-3FA0-4C01-B331-6C6055553284}" srcOrd="0" destOrd="0" presId="urn:microsoft.com/office/officeart/2005/8/layout/hierarchy4"/>
    <dgm:cxn modelId="{D8B0297F-1A25-4904-965E-B01A417C18D5}" type="presOf" srcId="{EFBEF66C-CC81-4D23-885D-EBC8A2B93062}" destId="{EFBFDAA8-35B5-407F-B8F4-8D1909FCC4B7}" srcOrd="0" destOrd="0" presId="urn:microsoft.com/office/officeart/2005/8/layout/hierarchy4"/>
    <dgm:cxn modelId="{EEDACAC9-C19C-44DE-BD80-249C00A364E5}" type="presOf" srcId="{72AA4EA0-377F-4D85-ABA9-AD2C717B03BB}" destId="{6EF36CD9-9408-45B7-9D37-0772B7F88437}" srcOrd="0" destOrd="0" presId="urn:microsoft.com/office/officeart/2005/8/layout/hierarchy4"/>
    <dgm:cxn modelId="{77112316-424A-4101-9883-C89C3B8BA78D}" srcId="{EFBEF66C-CC81-4D23-885D-EBC8A2B93062}" destId="{FCB3D205-BE6C-4E35-93DC-940934D3F9F5}" srcOrd="0" destOrd="0" parTransId="{820E7C3C-6A71-4D17-AB83-E2360C1CE7B8}" sibTransId="{36C175B2-F69B-40C7-9238-5F83C9C812B5}"/>
    <dgm:cxn modelId="{6DC16CFB-7310-4E2F-9BD9-511E25450E03}" srcId="{FCB3D205-BE6C-4E35-93DC-940934D3F9F5}" destId="{72AA4EA0-377F-4D85-ABA9-AD2C717B03BB}" srcOrd="1" destOrd="0" parTransId="{30ED38C9-DA2F-4C5C-9C4B-97B84DF2871F}" sibTransId="{6A47549D-1EBB-48F4-A3F8-F80900C9044A}"/>
    <dgm:cxn modelId="{FFCAB648-D46B-413D-83E9-051DB7A8BC45}" srcId="{FCB3D205-BE6C-4E35-93DC-940934D3F9F5}" destId="{14AA4E0D-66A6-4C12-A281-A2F0883D7C4C}" srcOrd="0" destOrd="0" parTransId="{C4CF3AC4-8029-4B8F-B911-FC0D33F8139F}" sibTransId="{57A57126-34B0-4935-9B34-3B02A23C9F5E}"/>
    <dgm:cxn modelId="{2848598A-DFD8-4DCC-B1D9-91BDBD50C528}" type="presParOf" srcId="{EFBFDAA8-35B5-407F-B8F4-8D1909FCC4B7}" destId="{3F3C9FC4-FA86-451C-B593-CFB61D5F4167}" srcOrd="0" destOrd="0" presId="urn:microsoft.com/office/officeart/2005/8/layout/hierarchy4"/>
    <dgm:cxn modelId="{02D97B40-BC45-4572-AC47-25F76A9E0548}" type="presParOf" srcId="{3F3C9FC4-FA86-451C-B593-CFB61D5F4167}" destId="{7876DC82-3FA0-4C01-B331-6C6055553284}" srcOrd="0" destOrd="0" presId="urn:microsoft.com/office/officeart/2005/8/layout/hierarchy4"/>
    <dgm:cxn modelId="{29F98D31-15B9-47B9-8825-08A4F81F9F2D}" type="presParOf" srcId="{3F3C9FC4-FA86-451C-B593-CFB61D5F4167}" destId="{9E5961E2-26D1-447A-A728-5ED3B0567621}" srcOrd="1" destOrd="0" presId="urn:microsoft.com/office/officeart/2005/8/layout/hierarchy4"/>
    <dgm:cxn modelId="{3ACDB58B-1D00-4129-A6BF-B8897C03EAFA}" type="presParOf" srcId="{3F3C9FC4-FA86-451C-B593-CFB61D5F4167}" destId="{F60CA9A9-CB53-43C2-8B16-19BCEBD4402E}" srcOrd="2" destOrd="0" presId="urn:microsoft.com/office/officeart/2005/8/layout/hierarchy4"/>
    <dgm:cxn modelId="{56A458EC-9538-4E87-ABD7-69869CE371FC}" type="presParOf" srcId="{F60CA9A9-CB53-43C2-8B16-19BCEBD4402E}" destId="{8C11D16D-8875-4293-9913-CCB4741BCEB9}" srcOrd="0" destOrd="0" presId="urn:microsoft.com/office/officeart/2005/8/layout/hierarchy4"/>
    <dgm:cxn modelId="{CE057187-B8EE-4882-BF6F-F47B2B6AB593}" type="presParOf" srcId="{8C11D16D-8875-4293-9913-CCB4741BCEB9}" destId="{0EDFA1FF-0DD8-4E6E-BC63-7D1E3FB79F72}" srcOrd="0" destOrd="0" presId="urn:microsoft.com/office/officeart/2005/8/layout/hierarchy4"/>
    <dgm:cxn modelId="{AC2E089C-3E9A-4A33-9BB3-8BA109A66723}" type="presParOf" srcId="{8C11D16D-8875-4293-9913-CCB4741BCEB9}" destId="{0E4B9D5C-3082-4E43-AC22-4C604F1610FC}" srcOrd="1" destOrd="0" presId="urn:microsoft.com/office/officeart/2005/8/layout/hierarchy4"/>
    <dgm:cxn modelId="{6E12DD6A-CEC4-4724-8EC7-4332A13E9AF7}" type="presParOf" srcId="{F60CA9A9-CB53-43C2-8B16-19BCEBD4402E}" destId="{21386E08-303B-47FD-900D-7B233433622B}" srcOrd="1" destOrd="0" presId="urn:microsoft.com/office/officeart/2005/8/layout/hierarchy4"/>
    <dgm:cxn modelId="{686999E0-C0A3-4475-93D6-35C45FBC9624}" type="presParOf" srcId="{F60CA9A9-CB53-43C2-8B16-19BCEBD4402E}" destId="{4E274972-CF59-4D98-944E-AB2BAE2FCA09}" srcOrd="2" destOrd="0" presId="urn:microsoft.com/office/officeart/2005/8/layout/hierarchy4"/>
    <dgm:cxn modelId="{0F1CADAC-480A-44A6-93A6-0EE0C347E2D8}" type="presParOf" srcId="{4E274972-CF59-4D98-944E-AB2BAE2FCA09}" destId="{6EF36CD9-9408-45B7-9D37-0772B7F88437}" srcOrd="0" destOrd="0" presId="urn:microsoft.com/office/officeart/2005/8/layout/hierarchy4"/>
    <dgm:cxn modelId="{3F0B9B03-8BDD-4BF3-9738-06087A0CD18D}" type="presParOf" srcId="{4E274972-CF59-4D98-944E-AB2BAE2FCA09}" destId="{D89E2E28-0E85-4517-9186-4EEA1AD4FBC9}"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1D08C7-F893-48AF-B220-6D31E3C5A505}"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es-ES"/>
        </a:p>
      </dgm:t>
    </dgm:pt>
    <dgm:pt modelId="{87FB899C-98D9-4657-84F1-0BAB2B2D35E3}">
      <dgm:prSet phldrT="[Texto]" custT="1"/>
      <dgm:spPr/>
      <dgm:t>
        <a:bodyPr/>
        <a:lstStyle/>
        <a:p>
          <a:pPr algn="ctr"/>
          <a:r>
            <a:rPr lang="es-ES" sz="1800" b="1" dirty="0" smtClean="0"/>
            <a:t>1. </a:t>
          </a:r>
          <a:r>
            <a:rPr lang="es-ES" sz="1800" dirty="0" smtClean="0"/>
            <a:t>Se basa en la teoría referente al </a:t>
          </a:r>
          <a:r>
            <a:rPr lang="es-ES" sz="1800" dirty="0" err="1" smtClean="0"/>
            <a:t>GSD</a:t>
          </a:r>
          <a:r>
            <a:rPr lang="es-ES" sz="1800" dirty="0" smtClean="0"/>
            <a:t>. Expresada en el ecuación</a:t>
          </a:r>
          <a:endParaRPr lang="es-ES" sz="1800" dirty="0"/>
        </a:p>
      </dgm:t>
    </dgm:pt>
    <dgm:pt modelId="{4A2673CB-5958-4145-9C5B-B8986E22A6EC}" type="parTrans" cxnId="{2063C531-5A18-4AC0-8682-2CEE65F218C9}">
      <dgm:prSet/>
      <dgm:spPr/>
      <dgm:t>
        <a:bodyPr/>
        <a:lstStyle/>
        <a:p>
          <a:endParaRPr lang="es-ES" sz="6600"/>
        </a:p>
      </dgm:t>
    </dgm:pt>
    <dgm:pt modelId="{9BCEEB12-1176-4319-82B7-C4B621B317BA}" type="sibTrans" cxnId="{2063C531-5A18-4AC0-8682-2CEE65F218C9}">
      <dgm:prSet/>
      <dgm:spPr/>
      <dgm:t>
        <a:bodyPr/>
        <a:lstStyle/>
        <a:p>
          <a:endParaRPr lang="es-ES" sz="6600"/>
        </a:p>
      </dgm:t>
    </dgm:pt>
    <dgm:pt modelId="{D6C9B618-5B2C-45EF-9715-450EC0F6DF89}">
      <dgm:prSet phldrT="[Texto]" custT="1"/>
      <dgm:spPr/>
      <dgm:t>
        <a:bodyPr/>
        <a:lstStyle/>
        <a:p>
          <a:pPr algn="ctr"/>
          <a:r>
            <a:rPr lang="es-ES" sz="1800" b="1" dirty="0" smtClean="0"/>
            <a:t>2. </a:t>
          </a:r>
          <a:r>
            <a:rPr lang="es-ES" sz="1800" b="0" dirty="0" smtClean="0"/>
            <a:t>En el IMU/GPS s</a:t>
          </a:r>
          <a:r>
            <a:rPr lang="es-EC" sz="1800" dirty="0" smtClean="0"/>
            <a:t>e tiene una altura promedio de 8016.749 m, sin saber qué sistema de referencia tiene</a:t>
          </a:r>
          <a:endParaRPr lang="es-ES" sz="1800" dirty="0"/>
        </a:p>
      </dgm:t>
    </dgm:pt>
    <dgm:pt modelId="{8CBDE47D-6160-4028-B2EF-3CAB737AA639}" type="parTrans" cxnId="{87835637-2BCF-4515-9FFC-C46DA21D8122}">
      <dgm:prSet/>
      <dgm:spPr/>
      <dgm:t>
        <a:bodyPr/>
        <a:lstStyle/>
        <a:p>
          <a:endParaRPr lang="es-ES" sz="6600"/>
        </a:p>
      </dgm:t>
    </dgm:pt>
    <dgm:pt modelId="{F113A5A0-F36E-4D7E-9689-A8ACF9FD3267}" type="sibTrans" cxnId="{87835637-2BCF-4515-9FFC-C46DA21D8122}">
      <dgm:prSet/>
      <dgm:spPr/>
      <dgm:t>
        <a:bodyPr/>
        <a:lstStyle/>
        <a:p>
          <a:endParaRPr lang="es-ES" sz="6600"/>
        </a:p>
      </dgm:t>
    </dgm:pt>
    <dgm:pt modelId="{73F37FDD-28BF-4DB6-A9B1-C0BC8ACE3DFB}">
      <dgm:prSet phldrT="[Texto]" custT="1"/>
      <dgm:spPr/>
      <dgm:t>
        <a:bodyPr/>
        <a:lstStyle/>
        <a:p>
          <a:pPr algn="ctr"/>
          <a:r>
            <a:rPr lang="es-EC" sz="1800" b="1" dirty="0" smtClean="0"/>
            <a:t>3. </a:t>
          </a:r>
          <a:r>
            <a:rPr lang="es-EC" sz="1800" b="0" dirty="0" smtClean="0"/>
            <a:t>En u</a:t>
          </a:r>
          <a:r>
            <a:rPr lang="es-EC" sz="1800" dirty="0" smtClean="0"/>
            <a:t>na entrevista el camarógrafo del IGM, supo manifestar que a ese tamaño de GSD se vuela a 15000 pies o 4572 m</a:t>
          </a:r>
          <a:endParaRPr lang="es-ES" sz="1800" dirty="0"/>
        </a:p>
      </dgm:t>
    </dgm:pt>
    <dgm:pt modelId="{B89B5BFF-E371-4BBE-AB24-802AED4B406D}" type="parTrans" cxnId="{0B4820EA-AFA1-4175-BB26-EDA24CA91C7C}">
      <dgm:prSet/>
      <dgm:spPr/>
      <dgm:t>
        <a:bodyPr/>
        <a:lstStyle/>
        <a:p>
          <a:endParaRPr lang="es-ES" sz="6600"/>
        </a:p>
      </dgm:t>
    </dgm:pt>
    <dgm:pt modelId="{A0877E1B-0685-41BF-9B06-70C55E7C218B}" type="sibTrans" cxnId="{0B4820EA-AFA1-4175-BB26-EDA24CA91C7C}">
      <dgm:prSet/>
      <dgm:spPr/>
      <dgm:t>
        <a:bodyPr/>
        <a:lstStyle/>
        <a:p>
          <a:endParaRPr lang="es-ES" sz="6600"/>
        </a:p>
      </dgm:t>
    </dgm:pt>
    <dgm:pt modelId="{B6EB5180-6A45-47E4-A70D-44B7E0A038E7}" type="pres">
      <dgm:prSet presAssocID="{A41D08C7-F893-48AF-B220-6D31E3C5A505}" presName="linear" presStyleCnt="0">
        <dgm:presLayoutVars>
          <dgm:dir/>
          <dgm:animLvl val="lvl"/>
          <dgm:resizeHandles val="exact"/>
        </dgm:presLayoutVars>
      </dgm:prSet>
      <dgm:spPr/>
      <dgm:t>
        <a:bodyPr/>
        <a:lstStyle/>
        <a:p>
          <a:endParaRPr lang="es-ES"/>
        </a:p>
      </dgm:t>
    </dgm:pt>
    <dgm:pt modelId="{20603A29-4567-4F3B-8419-6CC55E180148}" type="pres">
      <dgm:prSet presAssocID="{87FB899C-98D9-4657-84F1-0BAB2B2D35E3}" presName="parentLin" presStyleCnt="0"/>
      <dgm:spPr/>
    </dgm:pt>
    <dgm:pt modelId="{0F8DFF75-B2DF-46DF-A5E5-534FB2D89C14}" type="pres">
      <dgm:prSet presAssocID="{87FB899C-98D9-4657-84F1-0BAB2B2D35E3}" presName="parentLeftMargin" presStyleLbl="node1" presStyleIdx="0" presStyleCnt="3"/>
      <dgm:spPr/>
      <dgm:t>
        <a:bodyPr/>
        <a:lstStyle/>
        <a:p>
          <a:endParaRPr lang="es-ES"/>
        </a:p>
      </dgm:t>
    </dgm:pt>
    <dgm:pt modelId="{CA9C1411-A09C-4EF3-9EFF-139D7E7FC0A7}" type="pres">
      <dgm:prSet presAssocID="{87FB899C-98D9-4657-84F1-0BAB2B2D35E3}" presName="parentText" presStyleLbl="node1" presStyleIdx="0" presStyleCnt="3">
        <dgm:presLayoutVars>
          <dgm:chMax val="0"/>
          <dgm:bulletEnabled val="1"/>
        </dgm:presLayoutVars>
      </dgm:prSet>
      <dgm:spPr/>
      <dgm:t>
        <a:bodyPr/>
        <a:lstStyle/>
        <a:p>
          <a:endParaRPr lang="es-ES"/>
        </a:p>
      </dgm:t>
    </dgm:pt>
    <dgm:pt modelId="{BB13B0F0-1B6E-4AA0-8454-9DBB0F252B3F}" type="pres">
      <dgm:prSet presAssocID="{87FB899C-98D9-4657-84F1-0BAB2B2D35E3}" presName="negativeSpace" presStyleCnt="0"/>
      <dgm:spPr/>
    </dgm:pt>
    <dgm:pt modelId="{61571C50-571C-4415-9CA3-84A43BB28E24}" type="pres">
      <dgm:prSet presAssocID="{87FB899C-98D9-4657-84F1-0BAB2B2D35E3}" presName="childText" presStyleLbl="conFgAcc1" presStyleIdx="0" presStyleCnt="3">
        <dgm:presLayoutVars>
          <dgm:bulletEnabled val="1"/>
        </dgm:presLayoutVars>
      </dgm:prSet>
      <dgm:spPr/>
    </dgm:pt>
    <dgm:pt modelId="{A4EE7CCB-3ECD-4254-A505-B9823221AC86}" type="pres">
      <dgm:prSet presAssocID="{9BCEEB12-1176-4319-82B7-C4B621B317BA}" presName="spaceBetweenRectangles" presStyleCnt="0"/>
      <dgm:spPr/>
    </dgm:pt>
    <dgm:pt modelId="{C5810DAA-DD13-4447-AD5F-CC6643C47935}" type="pres">
      <dgm:prSet presAssocID="{D6C9B618-5B2C-45EF-9715-450EC0F6DF89}" presName="parentLin" presStyleCnt="0"/>
      <dgm:spPr/>
    </dgm:pt>
    <dgm:pt modelId="{A1C643CF-D594-4855-9419-278C16E9BA17}" type="pres">
      <dgm:prSet presAssocID="{D6C9B618-5B2C-45EF-9715-450EC0F6DF89}" presName="parentLeftMargin" presStyleLbl="node1" presStyleIdx="0" presStyleCnt="3"/>
      <dgm:spPr/>
      <dgm:t>
        <a:bodyPr/>
        <a:lstStyle/>
        <a:p>
          <a:endParaRPr lang="es-ES"/>
        </a:p>
      </dgm:t>
    </dgm:pt>
    <dgm:pt modelId="{BB53A9E1-FD00-4868-B55A-1C8455C1BEB8}" type="pres">
      <dgm:prSet presAssocID="{D6C9B618-5B2C-45EF-9715-450EC0F6DF89}" presName="parentText" presStyleLbl="node1" presStyleIdx="1" presStyleCnt="3">
        <dgm:presLayoutVars>
          <dgm:chMax val="0"/>
          <dgm:bulletEnabled val="1"/>
        </dgm:presLayoutVars>
      </dgm:prSet>
      <dgm:spPr/>
      <dgm:t>
        <a:bodyPr/>
        <a:lstStyle/>
        <a:p>
          <a:endParaRPr lang="es-ES"/>
        </a:p>
      </dgm:t>
    </dgm:pt>
    <dgm:pt modelId="{D5EFB475-06E9-413D-B0AD-333680AB1259}" type="pres">
      <dgm:prSet presAssocID="{D6C9B618-5B2C-45EF-9715-450EC0F6DF89}" presName="negativeSpace" presStyleCnt="0"/>
      <dgm:spPr/>
    </dgm:pt>
    <dgm:pt modelId="{84E35320-CDC3-479A-9CC4-2472BE68F577}" type="pres">
      <dgm:prSet presAssocID="{D6C9B618-5B2C-45EF-9715-450EC0F6DF89}" presName="childText" presStyleLbl="conFgAcc1" presStyleIdx="1" presStyleCnt="3">
        <dgm:presLayoutVars>
          <dgm:bulletEnabled val="1"/>
        </dgm:presLayoutVars>
      </dgm:prSet>
      <dgm:spPr/>
    </dgm:pt>
    <dgm:pt modelId="{B6433AC7-C4CD-4B4E-85FF-175982C354B9}" type="pres">
      <dgm:prSet presAssocID="{F113A5A0-F36E-4D7E-9689-A8ACF9FD3267}" presName="spaceBetweenRectangles" presStyleCnt="0"/>
      <dgm:spPr/>
    </dgm:pt>
    <dgm:pt modelId="{53B348AA-1589-48B7-8F04-C885F95B8563}" type="pres">
      <dgm:prSet presAssocID="{73F37FDD-28BF-4DB6-A9B1-C0BC8ACE3DFB}" presName="parentLin" presStyleCnt="0"/>
      <dgm:spPr/>
    </dgm:pt>
    <dgm:pt modelId="{D0D68509-7B67-4CD0-98D8-2CB40971A363}" type="pres">
      <dgm:prSet presAssocID="{73F37FDD-28BF-4DB6-A9B1-C0BC8ACE3DFB}" presName="parentLeftMargin" presStyleLbl="node1" presStyleIdx="1" presStyleCnt="3"/>
      <dgm:spPr/>
      <dgm:t>
        <a:bodyPr/>
        <a:lstStyle/>
        <a:p>
          <a:endParaRPr lang="es-ES"/>
        </a:p>
      </dgm:t>
    </dgm:pt>
    <dgm:pt modelId="{477E9595-C7EA-442E-9A16-7944CDDDD817}" type="pres">
      <dgm:prSet presAssocID="{73F37FDD-28BF-4DB6-A9B1-C0BC8ACE3DFB}" presName="parentText" presStyleLbl="node1" presStyleIdx="2" presStyleCnt="3">
        <dgm:presLayoutVars>
          <dgm:chMax val="0"/>
          <dgm:bulletEnabled val="1"/>
        </dgm:presLayoutVars>
      </dgm:prSet>
      <dgm:spPr/>
      <dgm:t>
        <a:bodyPr/>
        <a:lstStyle/>
        <a:p>
          <a:endParaRPr lang="es-ES"/>
        </a:p>
      </dgm:t>
    </dgm:pt>
    <dgm:pt modelId="{DF0A19E4-334B-408B-9104-A4B7102D8126}" type="pres">
      <dgm:prSet presAssocID="{73F37FDD-28BF-4DB6-A9B1-C0BC8ACE3DFB}" presName="negativeSpace" presStyleCnt="0"/>
      <dgm:spPr/>
    </dgm:pt>
    <dgm:pt modelId="{42D3C710-AF00-433B-AE7A-06231C92C948}" type="pres">
      <dgm:prSet presAssocID="{73F37FDD-28BF-4DB6-A9B1-C0BC8ACE3DFB}" presName="childText" presStyleLbl="conFgAcc1" presStyleIdx="2" presStyleCnt="3">
        <dgm:presLayoutVars>
          <dgm:bulletEnabled val="1"/>
        </dgm:presLayoutVars>
      </dgm:prSet>
      <dgm:spPr/>
    </dgm:pt>
  </dgm:ptLst>
  <dgm:cxnLst>
    <dgm:cxn modelId="{E36FEF5D-834D-4176-AA34-D8A88656CF64}" type="presOf" srcId="{87FB899C-98D9-4657-84F1-0BAB2B2D35E3}" destId="{0F8DFF75-B2DF-46DF-A5E5-534FB2D89C14}" srcOrd="0" destOrd="0" presId="urn:microsoft.com/office/officeart/2005/8/layout/list1"/>
    <dgm:cxn modelId="{2063C531-5A18-4AC0-8682-2CEE65F218C9}" srcId="{A41D08C7-F893-48AF-B220-6D31E3C5A505}" destId="{87FB899C-98D9-4657-84F1-0BAB2B2D35E3}" srcOrd="0" destOrd="0" parTransId="{4A2673CB-5958-4145-9C5B-B8986E22A6EC}" sibTransId="{9BCEEB12-1176-4319-82B7-C4B621B317BA}"/>
    <dgm:cxn modelId="{CDC27625-2949-432A-B8FC-54814C54B7FA}" type="presOf" srcId="{87FB899C-98D9-4657-84F1-0BAB2B2D35E3}" destId="{CA9C1411-A09C-4EF3-9EFF-139D7E7FC0A7}" srcOrd="1" destOrd="0" presId="urn:microsoft.com/office/officeart/2005/8/layout/list1"/>
    <dgm:cxn modelId="{87835637-2BCF-4515-9FFC-C46DA21D8122}" srcId="{A41D08C7-F893-48AF-B220-6D31E3C5A505}" destId="{D6C9B618-5B2C-45EF-9715-450EC0F6DF89}" srcOrd="1" destOrd="0" parTransId="{8CBDE47D-6160-4028-B2EF-3CAB737AA639}" sibTransId="{F113A5A0-F36E-4D7E-9689-A8ACF9FD3267}"/>
    <dgm:cxn modelId="{98644CD3-6C7F-4D54-85A9-6BD2FE03CD7F}" type="presOf" srcId="{73F37FDD-28BF-4DB6-A9B1-C0BC8ACE3DFB}" destId="{D0D68509-7B67-4CD0-98D8-2CB40971A363}" srcOrd="0" destOrd="0" presId="urn:microsoft.com/office/officeart/2005/8/layout/list1"/>
    <dgm:cxn modelId="{EC769613-5ECB-492C-A591-E665BF48E6FA}" type="presOf" srcId="{73F37FDD-28BF-4DB6-A9B1-C0BC8ACE3DFB}" destId="{477E9595-C7EA-442E-9A16-7944CDDDD817}" srcOrd="1" destOrd="0" presId="urn:microsoft.com/office/officeart/2005/8/layout/list1"/>
    <dgm:cxn modelId="{C9A7E630-E88B-415C-8672-1EF82A6EE98A}" type="presOf" srcId="{D6C9B618-5B2C-45EF-9715-450EC0F6DF89}" destId="{A1C643CF-D594-4855-9419-278C16E9BA17}" srcOrd="0" destOrd="0" presId="urn:microsoft.com/office/officeart/2005/8/layout/list1"/>
    <dgm:cxn modelId="{C77803F1-5AE3-4B58-838B-402EB0853772}" type="presOf" srcId="{D6C9B618-5B2C-45EF-9715-450EC0F6DF89}" destId="{BB53A9E1-FD00-4868-B55A-1C8455C1BEB8}" srcOrd="1" destOrd="0" presId="urn:microsoft.com/office/officeart/2005/8/layout/list1"/>
    <dgm:cxn modelId="{0B4820EA-AFA1-4175-BB26-EDA24CA91C7C}" srcId="{A41D08C7-F893-48AF-B220-6D31E3C5A505}" destId="{73F37FDD-28BF-4DB6-A9B1-C0BC8ACE3DFB}" srcOrd="2" destOrd="0" parTransId="{B89B5BFF-E371-4BBE-AB24-802AED4B406D}" sibTransId="{A0877E1B-0685-41BF-9B06-70C55E7C218B}"/>
    <dgm:cxn modelId="{4119D610-2E90-4876-9581-4CDE082FB4DE}" type="presOf" srcId="{A41D08C7-F893-48AF-B220-6D31E3C5A505}" destId="{B6EB5180-6A45-47E4-A70D-44B7E0A038E7}" srcOrd="0" destOrd="0" presId="urn:microsoft.com/office/officeart/2005/8/layout/list1"/>
    <dgm:cxn modelId="{432C1998-C437-4FEF-939A-A44E236F24EF}" type="presParOf" srcId="{B6EB5180-6A45-47E4-A70D-44B7E0A038E7}" destId="{20603A29-4567-4F3B-8419-6CC55E180148}" srcOrd="0" destOrd="0" presId="urn:microsoft.com/office/officeart/2005/8/layout/list1"/>
    <dgm:cxn modelId="{C1C9522F-ECC5-43BE-A897-D880CCB3714C}" type="presParOf" srcId="{20603A29-4567-4F3B-8419-6CC55E180148}" destId="{0F8DFF75-B2DF-46DF-A5E5-534FB2D89C14}" srcOrd="0" destOrd="0" presId="urn:microsoft.com/office/officeart/2005/8/layout/list1"/>
    <dgm:cxn modelId="{B41F5D66-B6D1-4941-AF1D-97E99502FD36}" type="presParOf" srcId="{20603A29-4567-4F3B-8419-6CC55E180148}" destId="{CA9C1411-A09C-4EF3-9EFF-139D7E7FC0A7}" srcOrd="1" destOrd="0" presId="urn:microsoft.com/office/officeart/2005/8/layout/list1"/>
    <dgm:cxn modelId="{F83977D6-B233-4AE6-8E71-4DBBA356B023}" type="presParOf" srcId="{B6EB5180-6A45-47E4-A70D-44B7E0A038E7}" destId="{BB13B0F0-1B6E-4AA0-8454-9DBB0F252B3F}" srcOrd="1" destOrd="0" presId="urn:microsoft.com/office/officeart/2005/8/layout/list1"/>
    <dgm:cxn modelId="{A0873E18-7F8C-4D5D-BCD6-6D6A09623365}" type="presParOf" srcId="{B6EB5180-6A45-47E4-A70D-44B7E0A038E7}" destId="{61571C50-571C-4415-9CA3-84A43BB28E24}" srcOrd="2" destOrd="0" presId="urn:microsoft.com/office/officeart/2005/8/layout/list1"/>
    <dgm:cxn modelId="{7B76A60E-F7B3-4EFD-931E-511FD1E892DD}" type="presParOf" srcId="{B6EB5180-6A45-47E4-A70D-44B7E0A038E7}" destId="{A4EE7CCB-3ECD-4254-A505-B9823221AC86}" srcOrd="3" destOrd="0" presId="urn:microsoft.com/office/officeart/2005/8/layout/list1"/>
    <dgm:cxn modelId="{A4310DBE-E4AF-4CD8-B4AD-9DD54F565DF5}" type="presParOf" srcId="{B6EB5180-6A45-47E4-A70D-44B7E0A038E7}" destId="{C5810DAA-DD13-4447-AD5F-CC6643C47935}" srcOrd="4" destOrd="0" presId="urn:microsoft.com/office/officeart/2005/8/layout/list1"/>
    <dgm:cxn modelId="{4DB6D56E-12B7-4E3E-A870-3DB91F9DC1C1}" type="presParOf" srcId="{C5810DAA-DD13-4447-AD5F-CC6643C47935}" destId="{A1C643CF-D594-4855-9419-278C16E9BA17}" srcOrd="0" destOrd="0" presId="urn:microsoft.com/office/officeart/2005/8/layout/list1"/>
    <dgm:cxn modelId="{81A84C6A-3D9C-4682-91ED-8BF35DBC45A3}" type="presParOf" srcId="{C5810DAA-DD13-4447-AD5F-CC6643C47935}" destId="{BB53A9E1-FD00-4868-B55A-1C8455C1BEB8}" srcOrd="1" destOrd="0" presId="urn:microsoft.com/office/officeart/2005/8/layout/list1"/>
    <dgm:cxn modelId="{48305AAE-63BB-4768-8414-4DA6885C2EE6}" type="presParOf" srcId="{B6EB5180-6A45-47E4-A70D-44B7E0A038E7}" destId="{D5EFB475-06E9-413D-B0AD-333680AB1259}" srcOrd="5" destOrd="0" presId="urn:microsoft.com/office/officeart/2005/8/layout/list1"/>
    <dgm:cxn modelId="{3F0C7B5A-0744-4487-8B17-BFBF449751BC}" type="presParOf" srcId="{B6EB5180-6A45-47E4-A70D-44B7E0A038E7}" destId="{84E35320-CDC3-479A-9CC4-2472BE68F577}" srcOrd="6" destOrd="0" presId="urn:microsoft.com/office/officeart/2005/8/layout/list1"/>
    <dgm:cxn modelId="{C5EA96C2-E0A7-4296-B93E-A7B339495B39}" type="presParOf" srcId="{B6EB5180-6A45-47E4-A70D-44B7E0A038E7}" destId="{B6433AC7-C4CD-4B4E-85FF-175982C354B9}" srcOrd="7" destOrd="0" presId="urn:microsoft.com/office/officeart/2005/8/layout/list1"/>
    <dgm:cxn modelId="{FA542F78-C026-4B8C-9F25-0B49D3FBBC87}" type="presParOf" srcId="{B6EB5180-6A45-47E4-A70D-44B7E0A038E7}" destId="{53B348AA-1589-48B7-8F04-C885F95B8563}" srcOrd="8" destOrd="0" presId="urn:microsoft.com/office/officeart/2005/8/layout/list1"/>
    <dgm:cxn modelId="{BE1F71DC-0249-4B13-B14F-51BB44AC74E3}" type="presParOf" srcId="{53B348AA-1589-48B7-8F04-C885F95B8563}" destId="{D0D68509-7B67-4CD0-98D8-2CB40971A363}" srcOrd="0" destOrd="0" presId="urn:microsoft.com/office/officeart/2005/8/layout/list1"/>
    <dgm:cxn modelId="{D8076D44-6491-4454-8022-7E747D7F81C8}" type="presParOf" srcId="{53B348AA-1589-48B7-8F04-C885F95B8563}" destId="{477E9595-C7EA-442E-9A16-7944CDDDD817}" srcOrd="1" destOrd="0" presId="urn:microsoft.com/office/officeart/2005/8/layout/list1"/>
    <dgm:cxn modelId="{524FBBE6-30A5-4450-AB45-E93A47C25043}" type="presParOf" srcId="{B6EB5180-6A45-47E4-A70D-44B7E0A038E7}" destId="{DF0A19E4-334B-408B-9104-A4B7102D8126}" srcOrd="9" destOrd="0" presId="urn:microsoft.com/office/officeart/2005/8/layout/list1"/>
    <dgm:cxn modelId="{0816C0F2-6962-4C4E-A29B-2F875C0B4AF9}" type="presParOf" srcId="{B6EB5180-6A45-47E4-A70D-44B7E0A038E7}" destId="{42D3C710-AF00-433B-AE7A-06231C92C94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F7294-C8B6-4C1C-BC03-D9FEAD4458C1}">
      <dsp:nvSpPr>
        <dsp:cNvPr id="0" name=""/>
        <dsp:cNvSpPr/>
      </dsp:nvSpPr>
      <dsp:spPr>
        <a:xfrm>
          <a:off x="0" y="4072"/>
          <a:ext cx="7871855" cy="842952"/>
        </a:xfrm>
        <a:prstGeom prst="roundRect">
          <a:avLst/>
        </a:prstGeom>
        <a:gradFill rotWithShape="0">
          <a:gsLst>
            <a:gs pos="0">
              <a:schemeClr val="accent1">
                <a:shade val="80000"/>
                <a:hueOff val="0"/>
                <a:satOff val="0"/>
                <a:lumOff val="0"/>
                <a:alphaOff val="0"/>
                <a:tint val="65000"/>
                <a:shade val="92000"/>
                <a:satMod val="130000"/>
              </a:schemeClr>
            </a:gs>
            <a:gs pos="45000">
              <a:schemeClr val="accent1">
                <a:shade val="80000"/>
                <a:hueOff val="0"/>
                <a:satOff val="0"/>
                <a:lumOff val="0"/>
                <a:alphaOff val="0"/>
                <a:tint val="60000"/>
                <a:shade val="99000"/>
                <a:satMod val="120000"/>
              </a:schemeClr>
            </a:gs>
            <a:gs pos="100000">
              <a:schemeClr val="accent1">
                <a:shade val="8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t>2009 revoluciona los procesos fotogramétricos con insumos digitales</a:t>
          </a:r>
          <a:endParaRPr lang="es-ES" sz="2400" kern="1200" dirty="0"/>
        </a:p>
      </dsp:txBody>
      <dsp:txXfrm>
        <a:off x="41150" y="45222"/>
        <a:ext cx="7789555" cy="760652"/>
      </dsp:txXfrm>
    </dsp:sp>
    <dsp:sp modelId="{6A964C33-B9BF-46EC-B001-FE4BBB970BF0}">
      <dsp:nvSpPr>
        <dsp:cNvPr id="0" name=""/>
        <dsp:cNvSpPr/>
      </dsp:nvSpPr>
      <dsp:spPr>
        <a:xfrm>
          <a:off x="0" y="847025"/>
          <a:ext cx="7871855"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931"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s-ES" sz="1800" kern="1200" dirty="0" smtClean="0"/>
            <a:t>MAGAP</a:t>
          </a:r>
          <a:endParaRPr lang="es-ES" sz="1800" kern="1200" dirty="0"/>
        </a:p>
      </dsp:txBody>
      <dsp:txXfrm>
        <a:off x="0" y="847025"/>
        <a:ext cx="7871855" cy="695520"/>
      </dsp:txXfrm>
    </dsp:sp>
    <dsp:sp modelId="{0215977B-2524-4116-8B26-9530684EDF40}">
      <dsp:nvSpPr>
        <dsp:cNvPr id="0" name=""/>
        <dsp:cNvSpPr/>
      </dsp:nvSpPr>
      <dsp:spPr>
        <a:xfrm>
          <a:off x="0" y="1542545"/>
          <a:ext cx="7871855" cy="876748"/>
        </a:xfrm>
        <a:prstGeom prst="roundRect">
          <a:avLst/>
        </a:prstGeom>
        <a:gradFill rotWithShape="0">
          <a:gsLst>
            <a:gs pos="0">
              <a:schemeClr val="accent1">
                <a:shade val="80000"/>
                <a:hueOff val="124328"/>
                <a:satOff val="-2951"/>
                <a:lumOff val="9267"/>
                <a:alphaOff val="0"/>
                <a:tint val="65000"/>
                <a:shade val="92000"/>
                <a:satMod val="130000"/>
              </a:schemeClr>
            </a:gs>
            <a:gs pos="45000">
              <a:schemeClr val="accent1">
                <a:shade val="80000"/>
                <a:hueOff val="124328"/>
                <a:satOff val="-2951"/>
                <a:lumOff val="9267"/>
                <a:alphaOff val="0"/>
                <a:tint val="60000"/>
                <a:shade val="99000"/>
                <a:satMod val="120000"/>
              </a:schemeClr>
            </a:gs>
            <a:gs pos="100000">
              <a:schemeClr val="accent1">
                <a:shade val="80000"/>
                <a:hueOff val="124328"/>
                <a:satOff val="-2951"/>
                <a:lumOff val="9267"/>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Uso de tecnologías digitales de punta. Sus productos ofrecen confiabilidad en sus procesos y precisión</a:t>
          </a:r>
          <a:endParaRPr lang="es-ES" sz="2400" kern="1200" dirty="0"/>
        </a:p>
      </dsp:txBody>
      <dsp:txXfrm>
        <a:off x="42799" y="1585344"/>
        <a:ext cx="7786257" cy="791150"/>
      </dsp:txXfrm>
    </dsp:sp>
    <dsp:sp modelId="{E5F6E219-CB79-488D-A557-16BA5BCAF156}">
      <dsp:nvSpPr>
        <dsp:cNvPr id="0" name=""/>
        <dsp:cNvSpPr/>
      </dsp:nvSpPr>
      <dsp:spPr>
        <a:xfrm>
          <a:off x="0" y="2419293"/>
          <a:ext cx="7871855"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931"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s-ES" sz="1800" kern="1200" dirty="0" err="1" smtClean="0"/>
            <a:t>IGM</a:t>
          </a:r>
          <a:endParaRPr lang="es-ES" sz="1800" kern="1200" dirty="0"/>
        </a:p>
      </dsp:txBody>
      <dsp:txXfrm>
        <a:off x="0" y="2419293"/>
        <a:ext cx="7871855" cy="695520"/>
      </dsp:txXfrm>
    </dsp:sp>
    <dsp:sp modelId="{AB676DB6-070D-4C2A-BA69-E0145EE47A8D}">
      <dsp:nvSpPr>
        <dsp:cNvPr id="0" name=""/>
        <dsp:cNvSpPr/>
      </dsp:nvSpPr>
      <dsp:spPr>
        <a:xfrm>
          <a:off x="0" y="3114813"/>
          <a:ext cx="7871855" cy="801488"/>
        </a:xfrm>
        <a:prstGeom prst="roundRect">
          <a:avLst/>
        </a:prstGeom>
        <a:gradFill rotWithShape="0">
          <a:gsLst>
            <a:gs pos="0">
              <a:schemeClr val="accent1">
                <a:shade val="80000"/>
                <a:hueOff val="248655"/>
                <a:satOff val="-5901"/>
                <a:lumOff val="18533"/>
                <a:alphaOff val="0"/>
                <a:tint val="65000"/>
                <a:shade val="92000"/>
                <a:satMod val="130000"/>
              </a:schemeClr>
            </a:gs>
            <a:gs pos="45000">
              <a:schemeClr val="accent1">
                <a:shade val="80000"/>
                <a:hueOff val="248655"/>
                <a:satOff val="-5901"/>
                <a:lumOff val="18533"/>
                <a:alphaOff val="0"/>
                <a:tint val="60000"/>
                <a:shade val="99000"/>
                <a:satMod val="120000"/>
              </a:schemeClr>
            </a:gs>
            <a:gs pos="100000">
              <a:schemeClr val="accent1">
                <a:shade val="80000"/>
                <a:hueOff val="248655"/>
                <a:satOff val="-5901"/>
                <a:lumOff val="18533"/>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Acorde con el avance tecnológico adquiere en el 2014 estaciones fotogramétricas digitales</a:t>
          </a:r>
          <a:endParaRPr lang="es-ES" sz="2400" kern="1200" dirty="0"/>
        </a:p>
      </dsp:txBody>
      <dsp:txXfrm>
        <a:off x="39125" y="3153938"/>
        <a:ext cx="7793605" cy="723238"/>
      </dsp:txXfrm>
    </dsp:sp>
    <dsp:sp modelId="{AA702EF5-A8D8-4CE3-93EA-2A4C45972DFA}">
      <dsp:nvSpPr>
        <dsp:cNvPr id="0" name=""/>
        <dsp:cNvSpPr/>
      </dsp:nvSpPr>
      <dsp:spPr>
        <a:xfrm>
          <a:off x="0" y="3916301"/>
          <a:ext cx="7871855"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931"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s-ES" sz="1800" kern="1200" dirty="0" smtClean="0"/>
            <a:t>Universidad de las Fuerzas Armadas-ESPE</a:t>
          </a:r>
          <a:endParaRPr lang="es-ES" sz="1800" kern="1200" dirty="0"/>
        </a:p>
      </dsp:txBody>
      <dsp:txXfrm>
        <a:off x="0" y="3916301"/>
        <a:ext cx="7871855" cy="695520"/>
      </dsp:txXfrm>
    </dsp:sp>
    <dsp:sp modelId="{0EF5F18C-6B01-425D-A91C-AC9373E3B13B}">
      <dsp:nvSpPr>
        <dsp:cNvPr id="0" name=""/>
        <dsp:cNvSpPr/>
      </dsp:nvSpPr>
      <dsp:spPr>
        <a:xfrm>
          <a:off x="0" y="4611821"/>
          <a:ext cx="7871855" cy="1114463"/>
        </a:xfrm>
        <a:prstGeom prst="roundRect">
          <a:avLst/>
        </a:prstGeom>
        <a:gradFill rotWithShape="0">
          <a:gsLst>
            <a:gs pos="0">
              <a:schemeClr val="accent1">
                <a:shade val="80000"/>
                <a:hueOff val="372983"/>
                <a:satOff val="-8852"/>
                <a:lumOff val="27800"/>
                <a:alphaOff val="0"/>
                <a:tint val="65000"/>
                <a:shade val="92000"/>
                <a:satMod val="130000"/>
              </a:schemeClr>
            </a:gs>
            <a:gs pos="45000">
              <a:schemeClr val="accent1">
                <a:shade val="80000"/>
                <a:hueOff val="372983"/>
                <a:satOff val="-8852"/>
                <a:lumOff val="27800"/>
                <a:alphaOff val="0"/>
                <a:tint val="60000"/>
                <a:shade val="99000"/>
                <a:satMod val="120000"/>
              </a:schemeClr>
            </a:gs>
            <a:gs pos="100000">
              <a:schemeClr val="accent1">
                <a:shade val="80000"/>
                <a:hueOff val="372983"/>
                <a:satOff val="-8852"/>
                <a:lumOff val="2780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t>Existe la necesidad de investigar cómo optimizar los procesos fotogramétricos digitales, con uso de software específico y determinar las precisiones que se alcanzan</a:t>
          </a:r>
          <a:endParaRPr lang="es-ES" sz="2400" kern="1200" dirty="0"/>
        </a:p>
      </dsp:txBody>
      <dsp:txXfrm>
        <a:off x="54404" y="4666225"/>
        <a:ext cx="7763047" cy="10056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9F202-15D8-4A73-9DD1-946DF1A66AB2}">
      <dsp:nvSpPr>
        <dsp:cNvPr id="0" name=""/>
        <dsp:cNvSpPr/>
      </dsp:nvSpPr>
      <dsp:spPr>
        <a:xfrm>
          <a:off x="0" y="834029"/>
          <a:ext cx="2460819" cy="1476492"/>
        </a:xfrm>
        <a:prstGeom prst="rect">
          <a:avLst/>
        </a:prstGeom>
        <a:gradFill rotWithShape="0">
          <a:gsLst>
            <a:gs pos="0">
              <a:schemeClr val="accent3">
                <a:hueOff val="0"/>
                <a:satOff val="0"/>
                <a:lumOff val="0"/>
                <a:alphaOff val="0"/>
                <a:tint val="65000"/>
                <a:shade val="92000"/>
                <a:satMod val="130000"/>
              </a:schemeClr>
            </a:gs>
            <a:gs pos="45000">
              <a:schemeClr val="accent3">
                <a:hueOff val="0"/>
                <a:satOff val="0"/>
                <a:lumOff val="0"/>
                <a:alphaOff val="0"/>
                <a:tint val="60000"/>
                <a:shade val="99000"/>
                <a:satMod val="120000"/>
              </a:schemeClr>
            </a:gs>
            <a:gs pos="100000">
              <a:schemeClr val="accent3">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Ajustar el Bloque Fotogramétrico mediante imágenes digitales y puntos de apoyo</a:t>
          </a:r>
          <a:endParaRPr lang="es-ES" sz="1800" kern="1200" dirty="0"/>
        </a:p>
      </dsp:txBody>
      <dsp:txXfrm>
        <a:off x="0" y="834029"/>
        <a:ext cx="2460819" cy="1476492"/>
      </dsp:txXfrm>
    </dsp:sp>
    <dsp:sp modelId="{9F960AC8-087C-4B32-AF32-DB73CB84602D}">
      <dsp:nvSpPr>
        <dsp:cNvPr id="0" name=""/>
        <dsp:cNvSpPr/>
      </dsp:nvSpPr>
      <dsp:spPr>
        <a:xfrm>
          <a:off x="2706902" y="834029"/>
          <a:ext cx="2460819" cy="1476492"/>
        </a:xfrm>
        <a:prstGeom prst="rect">
          <a:avLst/>
        </a:prstGeom>
        <a:gradFill rotWithShape="0">
          <a:gsLst>
            <a:gs pos="0">
              <a:schemeClr val="accent3">
                <a:hueOff val="187182"/>
                <a:satOff val="-50"/>
                <a:lumOff val="1530"/>
                <a:alphaOff val="0"/>
                <a:tint val="65000"/>
                <a:shade val="92000"/>
                <a:satMod val="130000"/>
              </a:schemeClr>
            </a:gs>
            <a:gs pos="45000">
              <a:schemeClr val="accent3">
                <a:hueOff val="187182"/>
                <a:satOff val="-50"/>
                <a:lumOff val="1530"/>
                <a:alphaOff val="0"/>
                <a:tint val="60000"/>
                <a:shade val="99000"/>
                <a:satMod val="120000"/>
              </a:schemeClr>
            </a:gs>
            <a:gs pos="100000">
              <a:schemeClr val="accent3">
                <a:hueOff val="187182"/>
                <a:satOff val="-50"/>
                <a:lumOff val="153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Generar un Modelo Digital de Terreno (MDT) por correlación</a:t>
          </a:r>
          <a:endParaRPr lang="es-ES" sz="1800" kern="1200" dirty="0"/>
        </a:p>
      </dsp:txBody>
      <dsp:txXfrm>
        <a:off x="2706902" y="834029"/>
        <a:ext cx="2460819" cy="1476492"/>
      </dsp:txXfrm>
    </dsp:sp>
    <dsp:sp modelId="{DC623497-A84C-4DD5-8E29-8DC037277E3D}">
      <dsp:nvSpPr>
        <dsp:cNvPr id="0" name=""/>
        <dsp:cNvSpPr/>
      </dsp:nvSpPr>
      <dsp:spPr>
        <a:xfrm>
          <a:off x="5413804" y="834029"/>
          <a:ext cx="2460819" cy="1476492"/>
        </a:xfrm>
        <a:prstGeom prst="rect">
          <a:avLst/>
        </a:prstGeom>
        <a:gradFill rotWithShape="0">
          <a:gsLst>
            <a:gs pos="0">
              <a:schemeClr val="accent3">
                <a:hueOff val="374365"/>
                <a:satOff val="-101"/>
                <a:lumOff val="3059"/>
                <a:alphaOff val="0"/>
                <a:tint val="65000"/>
                <a:shade val="92000"/>
                <a:satMod val="130000"/>
              </a:schemeClr>
            </a:gs>
            <a:gs pos="45000">
              <a:schemeClr val="accent3">
                <a:hueOff val="374365"/>
                <a:satOff val="-101"/>
                <a:lumOff val="3059"/>
                <a:alphaOff val="0"/>
                <a:tint val="60000"/>
                <a:shade val="99000"/>
                <a:satMod val="120000"/>
              </a:schemeClr>
            </a:gs>
            <a:gs pos="100000">
              <a:schemeClr val="accent3">
                <a:hueOff val="374365"/>
                <a:satOff val="-101"/>
                <a:lumOff val="3059"/>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Obtener la </a:t>
          </a:r>
          <a:r>
            <a:rPr lang="es-ES" sz="1800" kern="1200" dirty="0" err="1" smtClean="0"/>
            <a:t>ortoimagen</a:t>
          </a:r>
          <a:endParaRPr lang="es-ES" sz="1800" kern="1200" dirty="0"/>
        </a:p>
      </dsp:txBody>
      <dsp:txXfrm>
        <a:off x="5413804" y="834029"/>
        <a:ext cx="2460819" cy="1476492"/>
      </dsp:txXfrm>
    </dsp:sp>
    <dsp:sp modelId="{D971E97B-1F0F-4317-A3BF-D2DD21940724}">
      <dsp:nvSpPr>
        <dsp:cNvPr id="0" name=""/>
        <dsp:cNvSpPr/>
      </dsp:nvSpPr>
      <dsp:spPr>
        <a:xfrm>
          <a:off x="0" y="2556604"/>
          <a:ext cx="2460819" cy="1476492"/>
        </a:xfrm>
        <a:prstGeom prst="rect">
          <a:avLst/>
        </a:prstGeom>
        <a:gradFill rotWithShape="0">
          <a:gsLst>
            <a:gs pos="0">
              <a:schemeClr val="accent3">
                <a:hueOff val="561547"/>
                <a:satOff val="-151"/>
                <a:lumOff val="4589"/>
                <a:alphaOff val="0"/>
                <a:tint val="65000"/>
                <a:shade val="92000"/>
                <a:satMod val="130000"/>
              </a:schemeClr>
            </a:gs>
            <a:gs pos="45000">
              <a:schemeClr val="accent3">
                <a:hueOff val="561547"/>
                <a:satOff val="-151"/>
                <a:lumOff val="4589"/>
                <a:alphaOff val="0"/>
                <a:tint val="60000"/>
                <a:shade val="99000"/>
                <a:satMod val="120000"/>
              </a:schemeClr>
            </a:gs>
            <a:gs pos="100000">
              <a:schemeClr val="accent3">
                <a:hueOff val="561547"/>
                <a:satOff val="-151"/>
                <a:lumOff val="4589"/>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Establecer los objetos a restituir mediante el catálogo de objetos</a:t>
          </a:r>
          <a:endParaRPr lang="es-ES" sz="1800" kern="1200" dirty="0"/>
        </a:p>
      </dsp:txBody>
      <dsp:txXfrm>
        <a:off x="0" y="2556604"/>
        <a:ext cx="2460819" cy="1476492"/>
      </dsp:txXfrm>
    </dsp:sp>
    <dsp:sp modelId="{9E46AF18-7DF8-4BE2-9D86-A497C2E38420}">
      <dsp:nvSpPr>
        <dsp:cNvPr id="0" name=""/>
        <dsp:cNvSpPr/>
      </dsp:nvSpPr>
      <dsp:spPr>
        <a:xfrm>
          <a:off x="2706902" y="2556604"/>
          <a:ext cx="2460819" cy="1476492"/>
        </a:xfrm>
        <a:prstGeom prst="rect">
          <a:avLst/>
        </a:prstGeom>
        <a:gradFill rotWithShape="0">
          <a:gsLst>
            <a:gs pos="0">
              <a:schemeClr val="accent3">
                <a:hueOff val="748729"/>
                <a:satOff val="-202"/>
                <a:lumOff val="6118"/>
                <a:alphaOff val="0"/>
                <a:tint val="65000"/>
                <a:shade val="92000"/>
                <a:satMod val="130000"/>
              </a:schemeClr>
            </a:gs>
            <a:gs pos="45000">
              <a:schemeClr val="accent3">
                <a:hueOff val="748729"/>
                <a:satOff val="-202"/>
                <a:lumOff val="6118"/>
                <a:alphaOff val="0"/>
                <a:tint val="60000"/>
                <a:shade val="99000"/>
                <a:satMod val="120000"/>
              </a:schemeClr>
            </a:gs>
            <a:gs pos="100000">
              <a:schemeClr val="accent3">
                <a:hueOff val="748729"/>
                <a:satOff val="-202"/>
                <a:lumOff val="6118"/>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Configurar el entorno para la restitución digital</a:t>
          </a:r>
          <a:endParaRPr lang="es-ES" sz="1800" kern="1200" dirty="0"/>
        </a:p>
      </dsp:txBody>
      <dsp:txXfrm>
        <a:off x="2706902" y="2556604"/>
        <a:ext cx="2460819" cy="1476492"/>
      </dsp:txXfrm>
    </dsp:sp>
    <dsp:sp modelId="{73964987-71C8-4846-AAF3-ECDD2737C9D2}">
      <dsp:nvSpPr>
        <dsp:cNvPr id="0" name=""/>
        <dsp:cNvSpPr/>
      </dsp:nvSpPr>
      <dsp:spPr>
        <a:xfrm>
          <a:off x="5413804" y="2556604"/>
          <a:ext cx="2460819" cy="1476492"/>
        </a:xfrm>
        <a:prstGeom prst="rect">
          <a:avLst/>
        </a:prstGeom>
        <a:gradFill rotWithShape="0">
          <a:gsLst>
            <a:gs pos="0">
              <a:schemeClr val="accent3">
                <a:hueOff val="935912"/>
                <a:satOff val="-252"/>
                <a:lumOff val="7648"/>
                <a:alphaOff val="0"/>
                <a:tint val="65000"/>
                <a:shade val="92000"/>
                <a:satMod val="130000"/>
              </a:schemeClr>
            </a:gs>
            <a:gs pos="45000">
              <a:schemeClr val="accent3">
                <a:hueOff val="935912"/>
                <a:satOff val="-252"/>
                <a:lumOff val="7648"/>
                <a:alphaOff val="0"/>
                <a:tint val="60000"/>
                <a:shade val="99000"/>
                <a:satMod val="120000"/>
              </a:schemeClr>
            </a:gs>
            <a:gs pos="100000">
              <a:schemeClr val="accent3">
                <a:hueOff val="935912"/>
                <a:satOff val="-252"/>
                <a:lumOff val="7648"/>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Restituir los objetos planimétricos y altimétricos</a:t>
          </a:r>
          <a:endParaRPr lang="es-ES" sz="1800" kern="1200" dirty="0"/>
        </a:p>
      </dsp:txBody>
      <dsp:txXfrm>
        <a:off x="5413804" y="2556604"/>
        <a:ext cx="2460819" cy="14764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431CE-D1A3-441C-A8F7-A181361F8721}">
      <dsp:nvSpPr>
        <dsp:cNvPr id="0" name=""/>
        <dsp:cNvSpPr/>
      </dsp:nvSpPr>
      <dsp:spPr>
        <a:xfrm>
          <a:off x="783788" y="1320403"/>
          <a:ext cx="7295242" cy="3770136"/>
        </a:xfrm>
        <a:prstGeom prst="rect">
          <a:avLst/>
        </a:prstGeom>
        <a:solidFill>
          <a:schemeClr val="accent2">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0D2474-6779-49CA-AEEB-2E74328577B0}">
      <dsp:nvSpPr>
        <dsp:cNvPr id="0" name=""/>
        <dsp:cNvSpPr/>
      </dsp:nvSpPr>
      <dsp:spPr>
        <a:xfrm>
          <a:off x="972698" y="1761325"/>
          <a:ext cx="3387675" cy="322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ctr" defTabSz="800100">
            <a:lnSpc>
              <a:spcPct val="90000"/>
            </a:lnSpc>
            <a:spcBef>
              <a:spcPct val="0"/>
            </a:spcBef>
            <a:spcAft>
              <a:spcPct val="35000"/>
            </a:spcAft>
          </a:pPr>
          <a:endParaRPr lang="es-ES" sz="1800" kern="1200" dirty="0" smtClean="0"/>
        </a:p>
        <a:p>
          <a:pPr lvl="0" algn="ctr" defTabSz="800100">
            <a:lnSpc>
              <a:spcPct val="90000"/>
            </a:lnSpc>
            <a:spcBef>
              <a:spcPct val="0"/>
            </a:spcBef>
            <a:spcAft>
              <a:spcPct val="35000"/>
            </a:spcAft>
          </a:pPr>
          <a:r>
            <a:rPr lang="es-ES" sz="1800" kern="1200" dirty="0" smtClean="0"/>
            <a:t>Proceso de transición de la etapa analítica a la digital.</a:t>
          </a:r>
        </a:p>
        <a:p>
          <a:pPr lvl="0" algn="ctr" defTabSz="800100">
            <a:lnSpc>
              <a:spcPct val="90000"/>
            </a:lnSpc>
            <a:spcBef>
              <a:spcPct val="0"/>
            </a:spcBef>
            <a:spcAft>
              <a:spcPct val="35000"/>
            </a:spcAft>
          </a:pPr>
          <a:endParaRPr lang="es-ES" sz="1800" kern="1200" dirty="0" smtClean="0"/>
        </a:p>
        <a:p>
          <a:pPr lvl="0" algn="ctr" defTabSz="800100">
            <a:lnSpc>
              <a:spcPct val="90000"/>
            </a:lnSpc>
            <a:spcBef>
              <a:spcPct val="0"/>
            </a:spcBef>
            <a:spcAft>
              <a:spcPct val="35000"/>
            </a:spcAft>
          </a:pPr>
          <a:endParaRPr lang="es-ES" sz="1800" kern="1200" dirty="0" smtClean="0"/>
        </a:p>
        <a:p>
          <a:pPr lvl="0" algn="ctr" defTabSz="800100">
            <a:lnSpc>
              <a:spcPct val="90000"/>
            </a:lnSpc>
            <a:spcBef>
              <a:spcPct val="0"/>
            </a:spcBef>
            <a:spcAft>
              <a:spcPct val="35000"/>
            </a:spcAft>
          </a:pPr>
          <a:r>
            <a:rPr lang="es-ES" sz="1800" kern="1200" dirty="0" smtClean="0"/>
            <a:t>Inversión en la adquisición de equipos, software y tecnología de punta.</a:t>
          </a:r>
        </a:p>
      </dsp:txBody>
      <dsp:txXfrm>
        <a:off x="972698" y="1761325"/>
        <a:ext cx="3387675" cy="3225306"/>
      </dsp:txXfrm>
    </dsp:sp>
    <dsp:sp modelId="{3F7F83F4-7984-44C9-994E-A3D842F844F9}">
      <dsp:nvSpPr>
        <dsp:cNvPr id="0" name=""/>
        <dsp:cNvSpPr/>
      </dsp:nvSpPr>
      <dsp:spPr>
        <a:xfrm>
          <a:off x="4435842" y="1761325"/>
          <a:ext cx="3387675" cy="322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ctr" defTabSz="800100">
            <a:lnSpc>
              <a:spcPct val="90000"/>
            </a:lnSpc>
            <a:spcBef>
              <a:spcPct val="0"/>
            </a:spcBef>
            <a:spcAft>
              <a:spcPct val="35000"/>
            </a:spcAft>
          </a:pPr>
          <a:r>
            <a:rPr lang="es-ES" sz="1800" kern="1200" dirty="0" smtClean="0"/>
            <a:t>Poco uso de estos productos y procesos.</a:t>
          </a:r>
        </a:p>
        <a:p>
          <a:pPr lvl="0" algn="ctr" defTabSz="800100">
            <a:lnSpc>
              <a:spcPct val="90000"/>
            </a:lnSpc>
            <a:spcBef>
              <a:spcPct val="0"/>
            </a:spcBef>
            <a:spcAft>
              <a:spcPct val="35000"/>
            </a:spcAft>
          </a:pPr>
          <a:endParaRPr lang="es-ES" sz="1800" kern="1200" dirty="0" smtClean="0"/>
        </a:p>
        <a:p>
          <a:pPr lvl="0" algn="ctr" defTabSz="800100">
            <a:lnSpc>
              <a:spcPct val="90000"/>
            </a:lnSpc>
            <a:spcBef>
              <a:spcPct val="0"/>
            </a:spcBef>
            <a:spcAft>
              <a:spcPct val="35000"/>
            </a:spcAft>
          </a:pPr>
          <a:r>
            <a:rPr lang="es-ES" sz="1800" kern="1200" dirty="0" smtClean="0"/>
            <a:t>Los procesos fotogramétricos no se encuentran descritos.</a:t>
          </a:r>
        </a:p>
        <a:p>
          <a:pPr lvl="0" algn="ctr" defTabSz="800100">
            <a:lnSpc>
              <a:spcPct val="90000"/>
            </a:lnSpc>
            <a:spcBef>
              <a:spcPct val="0"/>
            </a:spcBef>
            <a:spcAft>
              <a:spcPct val="35000"/>
            </a:spcAft>
          </a:pPr>
          <a:endParaRPr lang="es-ES" sz="1800" kern="1200" dirty="0" smtClean="0"/>
        </a:p>
        <a:p>
          <a:pPr lvl="0" algn="ctr" defTabSz="800100">
            <a:lnSpc>
              <a:spcPct val="90000"/>
            </a:lnSpc>
            <a:spcBef>
              <a:spcPct val="0"/>
            </a:spcBef>
            <a:spcAft>
              <a:spcPct val="35000"/>
            </a:spcAft>
          </a:pPr>
          <a:r>
            <a:rPr lang="es-ES" sz="1800" kern="1200" dirty="0" smtClean="0"/>
            <a:t>Se requiere investigar el  uso y potencialidad de esta nueva tecnología, generar procedimientos y afrontar retos que demanda el Ecuador.</a:t>
          </a:r>
        </a:p>
      </dsp:txBody>
      <dsp:txXfrm>
        <a:off x="4435842" y="1761325"/>
        <a:ext cx="3387675" cy="3225306"/>
      </dsp:txXfrm>
    </dsp:sp>
    <dsp:sp modelId="{BD055792-E932-473C-A467-3D197A9F5BCC}">
      <dsp:nvSpPr>
        <dsp:cNvPr id="0" name=""/>
        <dsp:cNvSpPr/>
      </dsp:nvSpPr>
      <dsp:spPr>
        <a:xfrm>
          <a:off x="0" y="619059"/>
          <a:ext cx="1425507" cy="1425507"/>
        </a:xfrm>
        <a:prstGeom prst="plus">
          <a:avLst>
            <a:gd name="adj" fmla="val 32810"/>
          </a:avLst>
        </a:prstGeom>
        <a:solidFill>
          <a:srgbClr val="0070C0"/>
        </a:solidFill>
        <a:ln w="15875"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sp>
    <dsp:sp modelId="{96FBEA87-E9A8-4353-B0EE-D197F73F2BE2}">
      <dsp:nvSpPr>
        <dsp:cNvPr id="0" name=""/>
        <dsp:cNvSpPr/>
      </dsp:nvSpPr>
      <dsp:spPr>
        <a:xfrm>
          <a:off x="7043682" y="1078563"/>
          <a:ext cx="1341653" cy="459772"/>
        </a:xfrm>
        <a:prstGeom prst="rect">
          <a:avLst/>
        </a:prstGeom>
        <a:solidFill>
          <a:srgbClr val="FF0000"/>
        </a:solidFill>
        <a:ln w="15875"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sp>
    <dsp:sp modelId="{8BF1F5A9-D923-41E5-A03F-34295A4F0A7C}">
      <dsp:nvSpPr>
        <dsp:cNvPr id="0" name=""/>
        <dsp:cNvSpPr/>
      </dsp:nvSpPr>
      <dsp:spPr>
        <a:xfrm>
          <a:off x="4402301" y="1768222"/>
          <a:ext cx="838" cy="3080477"/>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76DC82-3FA0-4C01-B331-6C6055553284}">
      <dsp:nvSpPr>
        <dsp:cNvPr id="0" name=""/>
        <dsp:cNvSpPr/>
      </dsp:nvSpPr>
      <dsp:spPr>
        <a:xfrm>
          <a:off x="0" y="98357"/>
          <a:ext cx="8126917" cy="1740958"/>
        </a:xfrm>
        <a:prstGeom prst="roundRect">
          <a:avLst>
            <a:gd name="adj" fmla="val 10000"/>
          </a:avLst>
        </a:prstGeom>
        <a:gradFill rotWithShape="0">
          <a:gsLst>
            <a:gs pos="0">
              <a:schemeClr val="accent3">
                <a:alpha val="80000"/>
                <a:hueOff val="0"/>
                <a:satOff val="0"/>
                <a:lumOff val="0"/>
                <a:alphaOff val="0"/>
                <a:tint val="65000"/>
                <a:shade val="92000"/>
                <a:satMod val="130000"/>
              </a:schemeClr>
            </a:gs>
            <a:gs pos="45000">
              <a:schemeClr val="accent3">
                <a:alpha val="80000"/>
                <a:hueOff val="0"/>
                <a:satOff val="0"/>
                <a:lumOff val="0"/>
                <a:alphaOff val="0"/>
                <a:tint val="60000"/>
                <a:shade val="99000"/>
                <a:satMod val="120000"/>
              </a:schemeClr>
            </a:gs>
            <a:gs pos="100000">
              <a:schemeClr val="accent3">
                <a:alpha val="8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t>El proceso fotogramétrico digital va más allá de solo usar un programa, sino más bien poder configurar tanto sus componentes de software como de hardware</a:t>
          </a:r>
          <a:endParaRPr lang="es-ES" sz="2400" kern="1200" dirty="0"/>
        </a:p>
      </dsp:txBody>
      <dsp:txXfrm>
        <a:off x="50991" y="149348"/>
        <a:ext cx="8024935" cy="1638976"/>
      </dsp:txXfrm>
    </dsp:sp>
    <dsp:sp modelId="{0EDFA1FF-0DD8-4E6E-BC63-7D1E3FB79F72}">
      <dsp:nvSpPr>
        <dsp:cNvPr id="0" name=""/>
        <dsp:cNvSpPr/>
      </dsp:nvSpPr>
      <dsp:spPr>
        <a:xfrm>
          <a:off x="8473" y="1890116"/>
          <a:ext cx="3982162" cy="3481133"/>
        </a:xfrm>
        <a:prstGeom prst="roundRect">
          <a:avLst>
            <a:gd name="adj" fmla="val 10000"/>
          </a:avLst>
        </a:prstGeom>
        <a:gradFill rotWithShape="0">
          <a:gsLst>
            <a:gs pos="0">
              <a:schemeClr val="accent3">
                <a:alpha val="70000"/>
                <a:hueOff val="0"/>
                <a:satOff val="0"/>
                <a:lumOff val="0"/>
                <a:alphaOff val="0"/>
                <a:tint val="65000"/>
                <a:shade val="92000"/>
                <a:satMod val="130000"/>
              </a:schemeClr>
            </a:gs>
            <a:gs pos="45000">
              <a:schemeClr val="accent3">
                <a:alpha val="70000"/>
                <a:hueOff val="0"/>
                <a:satOff val="0"/>
                <a:lumOff val="0"/>
                <a:alphaOff val="0"/>
                <a:tint val="60000"/>
                <a:shade val="99000"/>
                <a:satMod val="120000"/>
              </a:schemeClr>
            </a:gs>
            <a:gs pos="100000">
              <a:schemeClr val="accent3">
                <a:alpha val="7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kern="1200" dirty="0" smtClean="0"/>
            <a:t>Poder profundizar en otros módulos del programa que ofrecen herramientas potenciales en el campo de Sensores Remotos</a:t>
          </a:r>
          <a:endParaRPr lang="es-ES" sz="2800" kern="1200" dirty="0"/>
        </a:p>
      </dsp:txBody>
      <dsp:txXfrm>
        <a:off x="110432" y="1992075"/>
        <a:ext cx="3778244" cy="3277215"/>
      </dsp:txXfrm>
    </dsp:sp>
    <dsp:sp modelId="{6EF36CD9-9408-45B7-9D37-0772B7F88437}">
      <dsp:nvSpPr>
        <dsp:cNvPr id="0" name=""/>
        <dsp:cNvSpPr/>
      </dsp:nvSpPr>
      <dsp:spPr>
        <a:xfrm>
          <a:off x="4447799" y="1890116"/>
          <a:ext cx="3671726" cy="3525632"/>
        </a:xfrm>
        <a:prstGeom prst="roundRect">
          <a:avLst>
            <a:gd name="adj" fmla="val 10000"/>
          </a:avLst>
        </a:prstGeom>
        <a:gradFill rotWithShape="0">
          <a:gsLst>
            <a:gs pos="0">
              <a:schemeClr val="accent3">
                <a:alpha val="70000"/>
                <a:hueOff val="0"/>
                <a:satOff val="0"/>
                <a:lumOff val="0"/>
                <a:alphaOff val="0"/>
                <a:tint val="65000"/>
                <a:shade val="92000"/>
                <a:satMod val="130000"/>
              </a:schemeClr>
            </a:gs>
            <a:gs pos="45000">
              <a:schemeClr val="accent3">
                <a:alpha val="70000"/>
                <a:hueOff val="0"/>
                <a:satOff val="0"/>
                <a:lumOff val="0"/>
                <a:alphaOff val="0"/>
                <a:tint val="60000"/>
                <a:shade val="99000"/>
                <a:satMod val="120000"/>
              </a:schemeClr>
            </a:gs>
            <a:gs pos="100000">
              <a:schemeClr val="accent3">
                <a:alpha val="7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kern="1200" dirty="0" smtClean="0"/>
            <a:t>Genera interés por descubrir nuevos productos que puedan convertirse en insumos valiosos dentro del campo geográfico</a:t>
          </a:r>
          <a:endParaRPr lang="es-ES" sz="2800" kern="1200" dirty="0"/>
        </a:p>
      </dsp:txBody>
      <dsp:txXfrm>
        <a:off x="4551061" y="1993378"/>
        <a:ext cx="3465202" cy="33191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71C50-571C-4415-9CA3-84A43BB28E24}">
      <dsp:nvSpPr>
        <dsp:cNvPr id="0" name=""/>
        <dsp:cNvSpPr/>
      </dsp:nvSpPr>
      <dsp:spPr>
        <a:xfrm>
          <a:off x="0" y="635553"/>
          <a:ext cx="5606756" cy="1033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A9C1411-A09C-4EF3-9EFF-139D7E7FC0A7}">
      <dsp:nvSpPr>
        <dsp:cNvPr id="0" name=""/>
        <dsp:cNvSpPr/>
      </dsp:nvSpPr>
      <dsp:spPr>
        <a:xfrm>
          <a:off x="280337" y="30393"/>
          <a:ext cx="3924729" cy="1210320"/>
        </a:xfrm>
        <a:prstGeom prst="roundRect">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345" tIns="0" rIns="148345" bIns="0" numCol="1" spcCol="1270" anchor="ctr" anchorCtr="0">
          <a:noAutofit/>
        </a:bodyPr>
        <a:lstStyle/>
        <a:p>
          <a:pPr lvl="0" algn="ctr" defTabSz="800100">
            <a:lnSpc>
              <a:spcPct val="90000"/>
            </a:lnSpc>
            <a:spcBef>
              <a:spcPct val="0"/>
            </a:spcBef>
            <a:spcAft>
              <a:spcPct val="35000"/>
            </a:spcAft>
          </a:pPr>
          <a:r>
            <a:rPr lang="es-ES" sz="1800" b="1" kern="1200" dirty="0" smtClean="0"/>
            <a:t>1. </a:t>
          </a:r>
          <a:r>
            <a:rPr lang="es-ES" sz="1800" kern="1200" dirty="0" smtClean="0"/>
            <a:t>Se basa en la teoría referente al </a:t>
          </a:r>
          <a:r>
            <a:rPr lang="es-ES" sz="1800" kern="1200" dirty="0" err="1" smtClean="0"/>
            <a:t>GSD</a:t>
          </a:r>
          <a:r>
            <a:rPr lang="es-ES" sz="1800" kern="1200" dirty="0" smtClean="0"/>
            <a:t>. Expresada en el ecuación</a:t>
          </a:r>
          <a:endParaRPr lang="es-ES" sz="1800" kern="1200" dirty="0"/>
        </a:p>
      </dsp:txBody>
      <dsp:txXfrm>
        <a:off x="339420" y="89476"/>
        <a:ext cx="3806563" cy="1092154"/>
      </dsp:txXfrm>
    </dsp:sp>
    <dsp:sp modelId="{84E35320-CDC3-479A-9CC4-2472BE68F577}">
      <dsp:nvSpPr>
        <dsp:cNvPr id="0" name=""/>
        <dsp:cNvSpPr/>
      </dsp:nvSpPr>
      <dsp:spPr>
        <a:xfrm>
          <a:off x="0" y="2495313"/>
          <a:ext cx="5606756" cy="1033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B53A9E1-FD00-4868-B55A-1C8455C1BEB8}">
      <dsp:nvSpPr>
        <dsp:cNvPr id="0" name=""/>
        <dsp:cNvSpPr/>
      </dsp:nvSpPr>
      <dsp:spPr>
        <a:xfrm>
          <a:off x="280337" y="1890153"/>
          <a:ext cx="3924729" cy="1210320"/>
        </a:xfrm>
        <a:prstGeom prst="roundRect">
          <a:avLst/>
        </a:prstGeom>
        <a:gradFill rotWithShape="0">
          <a:gsLst>
            <a:gs pos="0">
              <a:schemeClr val="accent3">
                <a:hueOff val="0"/>
                <a:satOff val="0"/>
                <a:lumOff val="0"/>
                <a:alphaOff val="0"/>
                <a:tint val="65000"/>
                <a:shade val="92000"/>
                <a:satMod val="130000"/>
              </a:schemeClr>
            </a:gs>
            <a:gs pos="45000">
              <a:schemeClr val="accent3">
                <a:hueOff val="0"/>
                <a:satOff val="0"/>
                <a:lumOff val="0"/>
                <a:alphaOff val="0"/>
                <a:tint val="60000"/>
                <a:shade val="99000"/>
                <a:satMod val="120000"/>
              </a:schemeClr>
            </a:gs>
            <a:gs pos="100000">
              <a:schemeClr val="accent3">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345" tIns="0" rIns="148345" bIns="0" numCol="1" spcCol="1270" anchor="ctr" anchorCtr="0">
          <a:noAutofit/>
        </a:bodyPr>
        <a:lstStyle/>
        <a:p>
          <a:pPr lvl="0" algn="ctr" defTabSz="800100">
            <a:lnSpc>
              <a:spcPct val="90000"/>
            </a:lnSpc>
            <a:spcBef>
              <a:spcPct val="0"/>
            </a:spcBef>
            <a:spcAft>
              <a:spcPct val="35000"/>
            </a:spcAft>
          </a:pPr>
          <a:r>
            <a:rPr lang="es-ES" sz="1800" b="1" kern="1200" dirty="0" smtClean="0"/>
            <a:t>2. </a:t>
          </a:r>
          <a:r>
            <a:rPr lang="es-ES" sz="1800" b="0" kern="1200" dirty="0" smtClean="0"/>
            <a:t>En el IMU/GPS s</a:t>
          </a:r>
          <a:r>
            <a:rPr lang="es-EC" sz="1800" kern="1200" dirty="0" smtClean="0"/>
            <a:t>e tiene una altura promedio de 8016.749 m, sin saber qué sistema de referencia tiene</a:t>
          </a:r>
          <a:endParaRPr lang="es-ES" sz="1800" kern="1200" dirty="0"/>
        </a:p>
      </dsp:txBody>
      <dsp:txXfrm>
        <a:off x="339420" y="1949236"/>
        <a:ext cx="3806563" cy="1092154"/>
      </dsp:txXfrm>
    </dsp:sp>
    <dsp:sp modelId="{42D3C710-AF00-433B-AE7A-06231C92C948}">
      <dsp:nvSpPr>
        <dsp:cNvPr id="0" name=""/>
        <dsp:cNvSpPr/>
      </dsp:nvSpPr>
      <dsp:spPr>
        <a:xfrm>
          <a:off x="0" y="4355073"/>
          <a:ext cx="5606756" cy="1033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77E9595-C7EA-442E-9A16-7944CDDDD817}">
      <dsp:nvSpPr>
        <dsp:cNvPr id="0" name=""/>
        <dsp:cNvSpPr/>
      </dsp:nvSpPr>
      <dsp:spPr>
        <a:xfrm>
          <a:off x="280337" y="3749913"/>
          <a:ext cx="3924729" cy="1210320"/>
        </a:xfrm>
        <a:prstGeom prst="roundRect">
          <a:avLst/>
        </a:prstGeom>
        <a:gradFill rotWithShape="0">
          <a:gsLst>
            <a:gs pos="0">
              <a:schemeClr val="accent4">
                <a:hueOff val="0"/>
                <a:satOff val="0"/>
                <a:lumOff val="0"/>
                <a:alphaOff val="0"/>
                <a:tint val="65000"/>
                <a:shade val="92000"/>
                <a:satMod val="130000"/>
              </a:schemeClr>
            </a:gs>
            <a:gs pos="45000">
              <a:schemeClr val="accent4">
                <a:hueOff val="0"/>
                <a:satOff val="0"/>
                <a:lumOff val="0"/>
                <a:alphaOff val="0"/>
                <a:tint val="60000"/>
                <a:shade val="99000"/>
                <a:satMod val="120000"/>
              </a:schemeClr>
            </a:gs>
            <a:gs pos="100000">
              <a:schemeClr val="accent4">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345" tIns="0" rIns="148345" bIns="0" numCol="1" spcCol="1270" anchor="ctr" anchorCtr="0">
          <a:noAutofit/>
        </a:bodyPr>
        <a:lstStyle/>
        <a:p>
          <a:pPr lvl="0" algn="ctr" defTabSz="800100">
            <a:lnSpc>
              <a:spcPct val="90000"/>
            </a:lnSpc>
            <a:spcBef>
              <a:spcPct val="0"/>
            </a:spcBef>
            <a:spcAft>
              <a:spcPct val="35000"/>
            </a:spcAft>
          </a:pPr>
          <a:r>
            <a:rPr lang="es-EC" sz="1800" b="1" kern="1200" dirty="0" smtClean="0"/>
            <a:t>3. </a:t>
          </a:r>
          <a:r>
            <a:rPr lang="es-EC" sz="1800" b="0" kern="1200" dirty="0" smtClean="0"/>
            <a:t>En u</a:t>
          </a:r>
          <a:r>
            <a:rPr lang="es-EC" sz="1800" kern="1200" dirty="0" smtClean="0"/>
            <a:t>na entrevista el camarógrafo del IGM, supo manifestar que a ese tamaño de GSD se vuela a 15000 pies o 4572 m</a:t>
          </a:r>
          <a:endParaRPr lang="es-ES" sz="1800" kern="1200" dirty="0"/>
        </a:p>
      </dsp:txBody>
      <dsp:txXfrm>
        <a:off x="339420" y="3808996"/>
        <a:ext cx="3806563" cy="10921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251AF790-74EC-4A2D-A59E-C6078FAD8B0B}" type="datetimeFigureOut">
              <a:rPr lang="es-ES" smtClean="0"/>
              <a:t>27/08/2015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ADEF21D-C53C-43CB-8C45-92F56DE81015}" type="slidenum">
              <a:rPr lang="es-ES" smtClean="0"/>
              <a:t>‹Nº›</a:t>
            </a:fld>
            <a:endParaRPr lang="es-ES"/>
          </a:p>
        </p:txBody>
      </p:sp>
    </p:spTree>
    <p:extLst>
      <p:ext uri="{BB962C8B-B14F-4D97-AF65-F5344CB8AC3E}">
        <p14:creationId xmlns:p14="http://schemas.microsoft.com/office/powerpoint/2010/main" val="2328725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51AF790-74EC-4A2D-A59E-C6078FAD8B0B}" type="datetimeFigureOut">
              <a:rPr lang="es-ES" smtClean="0"/>
              <a:t>27/08/2015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ADEF21D-C53C-43CB-8C45-92F56DE81015}" type="slidenum">
              <a:rPr lang="es-ES" smtClean="0"/>
              <a:t>‹Nº›</a:t>
            </a:fld>
            <a:endParaRPr lang="es-ES"/>
          </a:p>
        </p:txBody>
      </p:sp>
    </p:spTree>
    <p:extLst>
      <p:ext uri="{BB962C8B-B14F-4D97-AF65-F5344CB8AC3E}">
        <p14:creationId xmlns:p14="http://schemas.microsoft.com/office/powerpoint/2010/main" val="625291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51AF790-74EC-4A2D-A59E-C6078FAD8B0B}" type="datetimeFigureOut">
              <a:rPr lang="es-ES" smtClean="0"/>
              <a:t>27/08/2015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ADEF21D-C53C-43CB-8C45-92F56DE81015}" type="slidenum">
              <a:rPr lang="es-ES" smtClean="0"/>
              <a:t>‹Nº›</a:t>
            </a:fld>
            <a:endParaRPr lang="es-E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842694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51AF790-74EC-4A2D-A59E-C6078FAD8B0B}" type="datetimeFigureOut">
              <a:rPr lang="es-ES" smtClean="0"/>
              <a:t>27/08/2015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ADEF21D-C53C-43CB-8C45-92F56DE81015}" type="slidenum">
              <a:rPr lang="es-ES" smtClean="0"/>
              <a:t>‹Nº›</a:t>
            </a:fld>
            <a:endParaRPr lang="es-ES"/>
          </a:p>
        </p:txBody>
      </p:sp>
    </p:spTree>
    <p:extLst>
      <p:ext uri="{BB962C8B-B14F-4D97-AF65-F5344CB8AC3E}">
        <p14:creationId xmlns:p14="http://schemas.microsoft.com/office/powerpoint/2010/main" val="2188347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51AF790-74EC-4A2D-A59E-C6078FAD8B0B}" type="datetimeFigureOut">
              <a:rPr lang="es-ES" smtClean="0"/>
              <a:t>27/08/2015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ADEF21D-C53C-43CB-8C45-92F56DE81015}" type="slidenum">
              <a:rPr lang="es-ES" smtClean="0"/>
              <a:t>‹Nº›</a:t>
            </a:fld>
            <a:endParaRPr lang="es-E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85153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51AF790-74EC-4A2D-A59E-C6078FAD8B0B}" type="datetimeFigureOut">
              <a:rPr lang="es-ES" smtClean="0"/>
              <a:t>27/08/2015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ADEF21D-C53C-43CB-8C45-92F56DE81015}" type="slidenum">
              <a:rPr lang="es-ES" smtClean="0"/>
              <a:t>‹Nº›</a:t>
            </a:fld>
            <a:endParaRPr lang="es-ES"/>
          </a:p>
        </p:txBody>
      </p:sp>
    </p:spTree>
    <p:extLst>
      <p:ext uri="{BB962C8B-B14F-4D97-AF65-F5344CB8AC3E}">
        <p14:creationId xmlns:p14="http://schemas.microsoft.com/office/powerpoint/2010/main" val="3641750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51AF790-74EC-4A2D-A59E-C6078FAD8B0B}" type="datetimeFigureOut">
              <a:rPr lang="es-ES" smtClean="0"/>
              <a:t>27/08/2015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ADEF21D-C53C-43CB-8C45-92F56DE81015}" type="slidenum">
              <a:rPr lang="es-ES" smtClean="0"/>
              <a:t>‹Nº›</a:t>
            </a:fld>
            <a:endParaRPr lang="es-ES"/>
          </a:p>
        </p:txBody>
      </p:sp>
    </p:spTree>
    <p:extLst>
      <p:ext uri="{BB962C8B-B14F-4D97-AF65-F5344CB8AC3E}">
        <p14:creationId xmlns:p14="http://schemas.microsoft.com/office/powerpoint/2010/main" val="281030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51AF790-74EC-4A2D-A59E-C6078FAD8B0B}" type="datetimeFigureOut">
              <a:rPr lang="es-ES" smtClean="0"/>
              <a:t>27/08/2015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ADEF21D-C53C-43CB-8C45-92F56DE81015}" type="slidenum">
              <a:rPr lang="es-ES" smtClean="0"/>
              <a:t>‹Nº›</a:t>
            </a:fld>
            <a:endParaRPr lang="es-ES"/>
          </a:p>
        </p:txBody>
      </p:sp>
    </p:spTree>
    <p:extLst>
      <p:ext uri="{BB962C8B-B14F-4D97-AF65-F5344CB8AC3E}">
        <p14:creationId xmlns:p14="http://schemas.microsoft.com/office/powerpoint/2010/main" val="1269307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251AF790-74EC-4A2D-A59E-C6078FAD8B0B}" type="datetimeFigureOut">
              <a:rPr lang="es-ES" smtClean="0"/>
              <a:t>27/08/2015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ADEF21D-C53C-43CB-8C45-92F56DE81015}" type="slidenum">
              <a:rPr lang="es-ES" smtClean="0"/>
              <a:t>‹Nº›</a:t>
            </a:fld>
            <a:endParaRPr lang="es-E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965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51AF790-74EC-4A2D-A59E-C6078FAD8B0B}" type="datetimeFigureOut">
              <a:rPr lang="es-ES" smtClean="0"/>
              <a:t>27/08/2015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ADEF21D-C53C-43CB-8C45-92F56DE81015}" type="slidenum">
              <a:rPr lang="es-ES" smtClean="0"/>
              <a:t>‹Nº›</a:t>
            </a:fld>
            <a:endParaRPr lang="es-ES"/>
          </a:p>
        </p:txBody>
      </p:sp>
    </p:spTree>
    <p:extLst>
      <p:ext uri="{BB962C8B-B14F-4D97-AF65-F5344CB8AC3E}">
        <p14:creationId xmlns:p14="http://schemas.microsoft.com/office/powerpoint/2010/main" val="4094142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51AF790-74EC-4A2D-A59E-C6078FAD8B0B}" type="datetimeFigureOut">
              <a:rPr lang="es-ES" smtClean="0"/>
              <a:t>27/08/2015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ADEF21D-C53C-43CB-8C45-92F56DE81015}" type="slidenum">
              <a:rPr lang="es-ES" smtClean="0"/>
              <a:t>‹Nº›</a:t>
            </a:fld>
            <a:endParaRPr lang="es-E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575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51AF790-74EC-4A2D-A59E-C6078FAD8B0B}" type="datetimeFigureOut">
              <a:rPr lang="es-ES" smtClean="0"/>
              <a:t>27/08/2015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ADEF21D-C53C-43CB-8C45-92F56DE81015}" type="slidenum">
              <a:rPr lang="es-ES" smtClean="0"/>
              <a:t>‹Nº›</a:t>
            </a:fld>
            <a:endParaRPr lang="es-ES"/>
          </a:p>
        </p:txBody>
      </p:sp>
    </p:spTree>
    <p:extLst>
      <p:ext uri="{BB962C8B-B14F-4D97-AF65-F5344CB8AC3E}">
        <p14:creationId xmlns:p14="http://schemas.microsoft.com/office/powerpoint/2010/main" val="3145345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251AF790-74EC-4A2D-A59E-C6078FAD8B0B}" type="datetimeFigureOut">
              <a:rPr lang="es-ES" smtClean="0"/>
              <a:t>27/08/2015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ADEF21D-C53C-43CB-8C45-92F56DE81015}" type="slidenum">
              <a:rPr lang="es-ES" smtClean="0"/>
              <a:t>‹Nº›</a:t>
            </a:fld>
            <a:endParaRPr lang="es-ES"/>
          </a:p>
        </p:txBody>
      </p:sp>
    </p:spTree>
    <p:extLst>
      <p:ext uri="{BB962C8B-B14F-4D97-AF65-F5344CB8AC3E}">
        <p14:creationId xmlns:p14="http://schemas.microsoft.com/office/powerpoint/2010/main" val="1705841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251AF790-74EC-4A2D-A59E-C6078FAD8B0B}" type="datetimeFigureOut">
              <a:rPr lang="es-ES" smtClean="0"/>
              <a:t>27/08/2015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ADEF21D-C53C-43CB-8C45-92F56DE81015}" type="slidenum">
              <a:rPr lang="es-ES" smtClean="0"/>
              <a:t>‹Nº›</a:t>
            </a:fld>
            <a:endParaRPr lang="es-ES"/>
          </a:p>
        </p:txBody>
      </p:sp>
    </p:spTree>
    <p:extLst>
      <p:ext uri="{BB962C8B-B14F-4D97-AF65-F5344CB8AC3E}">
        <p14:creationId xmlns:p14="http://schemas.microsoft.com/office/powerpoint/2010/main" val="860109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251AF790-74EC-4A2D-A59E-C6078FAD8B0B}" type="datetimeFigureOut">
              <a:rPr lang="es-ES" smtClean="0"/>
              <a:t>27/08/2015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ADEF21D-C53C-43CB-8C45-92F56DE81015}" type="slidenum">
              <a:rPr lang="es-ES" smtClean="0"/>
              <a:t>‹Nº›</a:t>
            </a:fld>
            <a:endParaRPr lang="es-ES"/>
          </a:p>
        </p:txBody>
      </p:sp>
    </p:spTree>
    <p:extLst>
      <p:ext uri="{BB962C8B-B14F-4D97-AF65-F5344CB8AC3E}">
        <p14:creationId xmlns:p14="http://schemas.microsoft.com/office/powerpoint/2010/main" val="3546896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51AF790-74EC-4A2D-A59E-C6078FAD8B0B}" type="datetimeFigureOut">
              <a:rPr lang="es-ES" smtClean="0"/>
              <a:t>27/08/2015</a:t>
            </a:fld>
            <a:endParaRPr lang="es-E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S"/>
          </a:p>
        </p:txBody>
      </p:sp>
      <p:sp>
        <p:nvSpPr>
          <p:cNvPr id="9" name="Slide Number Placeholder 8"/>
          <p:cNvSpPr>
            <a:spLocks noGrp="1"/>
          </p:cNvSpPr>
          <p:nvPr>
            <p:ph type="sldNum" sz="quarter" idx="12"/>
          </p:nvPr>
        </p:nvSpPr>
        <p:spPr/>
        <p:txBody>
          <a:bodyPr/>
          <a:lstStyle/>
          <a:p>
            <a:fld id="{3ADEF21D-C53C-43CB-8C45-92F56DE81015}" type="slidenum">
              <a:rPr lang="es-ES" smtClean="0"/>
              <a:t>‹Nº›</a:t>
            </a:fld>
            <a:endParaRPr lang="es-ES"/>
          </a:p>
        </p:txBody>
      </p:sp>
    </p:spTree>
    <p:extLst>
      <p:ext uri="{BB962C8B-B14F-4D97-AF65-F5344CB8AC3E}">
        <p14:creationId xmlns:p14="http://schemas.microsoft.com/office/powerpoint/2010/main" val="36777560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51AF790-74EC-4A2D-A59E-C6078FAD8B0B}" type="datetimeFigureOut">
              <a:rPr lang="es-ES" smtClean="0"/>
              <a:t>27/08/2015</a:t>
            </a:fld>
            <a:endParaRPr lang="es-E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E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DEF21D-C53C-43CB-8C45-92F56DE81015}" type="slidenum">
              <a:rPr lang="es-ES" smtClean="0"/>
              <a:t>‹Nº›</a:t>
            </a:fld>
            <a:endParaRPr lang="es-ES"/>
          </a:p>
        </p:txBody>
      </p:sp>
    </p:spTree>
    <p:extLst>
      <p:ext uri="{BB962C8B-B14F-4D97-AF65-F5344CB8AC3E}">
        <p14:creationId xmlns:p14="http://schemas.microsoft.com/office/powerpoint/2010/main" val="2286872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51AF790-74EC-4A2D-A59E-C6078FAD8B0B}" type="datetimeFigureOut">
              <a:rPr lang="es-ES" smtClean="0"/>
              <a:t>27/08/2015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ADEF21D-C53C-43CB-8C45-92F56DE81015}" type="slidenum">
              <a:rPr lang="es-ES" smtClean="0"/>
              <a:t>‹Nº›</a:t>
            </a:fld>
            <a:endParaRPr lang="es-ES"/>
          </a:p>
        </p:txBody>
      </p:sp>
    </p:spTree>
    <p:extLst>
      <p:ext uri="{BB962C8B-B14F-4D97-AF65-F5344CB8AC3E}">
        <p14:creationId xmlns:p14="http://schemas.microsoft.com/office/powerpoint/2010/main" val="895945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51AF790-74EC-4A2D-A59E-C6078FAD8B0B}" type="datetimeFigureOut">
              <a:rPr lang="es-ES" smtClean="0"/>
              <a:t>27/08/2015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ADEF21D-C53C-43CB-8C45-92F56DE81015}" type="slidenum">
              <a:rPr lang="es-ES" smtClean="0"/>
              <a:t>‹Nº›</a:t>
            </a:fld>
            <a:endParaRPr lang="es-ES"/>
          </a:p>
        </p:txBody>
      </p:sp>
    </p:spTree>
    <p:extLst>
      <p:ext uri="{BB962C8B-B14F-4D97-AF65-F5344CB8AC3E}">
        <p14:creationId xmlns:p14="http://schemas.microsoft.com/office/powerpoint/2010/main" val="7740166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51AF790-74EC-4A2D-A59E-C6078FAD8B0B}" type="datetimeFigureOut">
              <a:rPr lang="es-ES" smtClean="0"/>
              <a:t>27/08/2015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ADEF21D-C53C-43CB-8C45-92F56DE81015}" type="slidenum">
              <a:rPr lang="es-ES" smtClean="0"/>
              <a:t>‹Nº›</a:t>
            </a:fld>
            <a:endParaRPr lang="es-ES"/>
          </a:p>
        </p:txBody>
      </p:sp>
    </p:spTree>
    <p:extLst>
      <p:ext uri="{BB962C8B-B14F-4D97-AF65-F5344CB8AC3E}">
        <p14:creationId xmlns:p14="http://schemas.microsoft.com/office/powerpoint/2010/main" val="2560013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51AF790-74EC-4A2D-A59E-C6078FAD8B0B}" type="datetimeFigureOut">
              <a:rPr lang="es-ES" smtClean="0"/>
              <a:t>27/08/2015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ADEF21D-C53C-43CB-8C45-92F56DE81015}" type="slidenum">
              <a:rPr lang="es-ES" smtClean="0"/>
              <a:t>‹Nº›</a:t>
            </a:fld>
            <a:endParaRPr lang="es-ES"/>
          </a:p>
        </p:txBody>
      </p:sp>
    </p:spTree>
    <p:extLst>
      <p:ext uri="{BB962C8B-B14F-4D97-AF65-F5344CB8AC3E}">
        <p14:creationId xmlns:p14="http://schemas.microsoft.com/office/powerpoint/2010/main" val="2251879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251AF790-74EC-4A2D-A59E-C6078FAD8B0B}" type="datetimeFigureOut">
              <a:rPr lang="es-ES" smtClean="0"/>
              <a:t>27/08/2015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ADEF21D-C53C-43CB-8C45-92F56DE81015}" type="slidenum">
              <a:rPr lang="es-ES" smtClean="0"/>
              <a:t>‹Nº›</a:t>
            </a:fld>
            <a:endParaRPr lang="es-ES"/>
          </a:p>
        </p:txBody>
      </p:sp>
    </p:spTree>
    <p:extLst>
      <p:ext uri="{BB962C8B-B14F-4D97-AF65-F5344CB8AC3E}">
        <p14:creationId xmlns:p14="http://schemas.microsoft.com/office/powerpoint/2010/main" val="155197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251AF790-74EC-4A2D-A59E-C6078FAD8B0B}" type="datetimeFigureOut">
              <a:rPr lang="es-ES" smtClean="0"/>
              <a:t>27/08/2015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ADEF21D-C53C-43CB-8C45-92F56DE81015}" type="slidenum">
              <a:rPr lang="es-ES" smtClean="0"/>
              <a:t>‹Nº›</a:t>
            </a:fld>
            <a:endParaRPr lang="es-ES"/>
          </a:p>
        </p:txBody>
      </p:sp>
    </p:spTree>
    <p:extLst>
      <p:ext uri="{BB962C8B-B14F-4D97-AF65-F5344CB8AC3E}">
        <p14:creationId xmlns:p14="http://schemas.microsoft.com/office/powerpoint/2010/main" val="2181123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251AF790-74EC-4A2D-A59E-C6078FAD8B0B}" type="datetimeFigureOut">
              <a:rPr lang="es-ES" smtClean="0"/>
              <a:t>27/08/2015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ADEF21D-C53C-43CB-8C45-92F56DE81015}" type="slidenum">
              <a:rPr lang="es-ES" smtClean="0"/>
              <a:t>‹Nº›</a:t>
            </a:fld>
            <a:endParaRPr lang="es-ES"/>
          </a:p>
        </p:txBody>
      </p:sp>
    </p:spTree>
    <p:extLst>
      <p:ext uri="{BB962C8B-B14F-4D97-AF65-F5344CB8AC3E}">
        <p14:creationId xmlns:p14="http://schemas.microsoft.com/office/powerpoint/2010/main" val="877056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1AF790-74EC-4A2D-A59E-C6078FAD8B0B}" type="datetimeFigureOut">
              <a:rPr lang="es-ES" smtClean="0"/>
              <a:t>27/08/2015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ADEF21D-C53C-43CB-8C45-92F56DE81015}" type="slidenum">
              <a:rPr lang="es-ES" smtClean="0"/>
              <a:t>‹Nº›</a:t>
            </a:fld>
            <a:endParaRPr lang="es-ES"/>
          </a:p>
        </p:txBody>
      </p:sp>
    </p:spTree>
    <p:extLst>
      <p:ext uri="{BB962C8B-B14F-4D97-AF65-F5344CB8AC3E}">
        <p14:creationId xmlns:p14="http://schemas.microsoft.com/office/powerpoint/2010/main" val="774523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51AF790-74EC-4A2D-A59E-C6078FAD8B0B}" type="datetimeFigureOut">
              <a:rPr lang="es-ES" smtClean="0"/>
              <a:t>27/08/2015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ADEF21D-C53C-43CB-8C45-92F56DE81015}" type="slidenum">
              <a:rPr lang="es-ES" smtClean="0"/>
              <a:t>‹Nº›</a:t>
            </a:fld>
            <a:endParaRPr lang="es-ES"/>
          </a:p>
        </p:txBody>
      </p:sp>
    </p:spTree>
    <p:extLst>
      <p:ext uri="{BB962C8B-B14F-4D97-AF65-F5344CB8AC3E}">
        <p14:creationId xmlns:p14="http://schemas.microsoft.com/office/powerpoint/2010/main" val="4157869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51AF790-74EC-4A2D-A59E-C6078FAD8B0B}" type="datetimeFigureOut">
              <a:rPr lang="es-ES" smtClean="0"/>
              <a:t>27/08/2015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ADEF21D-C53C-43CB-8C45-92F56DE81015}" type="slidenum">
              <a:rPr lang="es-ES" smtClean="0"/>
              <a:t>‹Nº›</a:t>
            </a:fld>
            <a:endParaRPr lang="es-ES"/>
          </a:p>
        </p:txBody>
      </p:sp>
    </p:spTree>
    <p:extLst>
      <p:ext uri="{BB962C8B-B14F-4D97-AF65-F5344CB8AC3E}">
        <p14:creationId xmlns:p14="http://schemas.microsoft.com/office/powerpoint/2010/main" val="553745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51AF790-74EC-4A2D-A59E-C6078FAD8B0B}" type="datetimeFigureOut">
              <a:rPr lang="es-ES" smtClean="0"/>
              <a:t>27/08/2015</a:t>
            </a:fld>
            <a:endParaRPr lang="es-E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ADEF21D-C53C-43CB-8C45-92F56DE81015}" type="slidenum">
              <a:rPr lang="es-ES" smtClean="0"/>
              <a:t>‹Nº›</a:t>
            </a:fld>
            <a:endParaRPr lang="es-ES"/>
          </a:p>
        </p:txBody>
      </p:sp>
    </p:spTree>
    <p:extLst>
      <p:ext uri="{BB962C8B-B14F-4D97-AF65-F5344CB8AC3E}">
        <p14:creationId xmlns:p14="http://schemas.microsoft.com/office/powerpoint/2010/main" val="132000217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51AF790-74EC-4A2D-A59E-C6078FAD8B0B}" type="datetimeFigureOut">
              <a:rPr lang="es-ES" smtClean="0"/>
              <a:t>27/08/2015</a:t>
            </a:fld>
            <a:endParaRPr lang="es-E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ADEF21D-C53C-43CB-8C45-92F56DE81015}" type="slidenum">
              <a:rPr lang="es-ES" smtClean="0"/>
              <a:t>‹Nº›</a:t>
            </a:fld>
            <a:endParaRPr lang="es-E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24087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3.xml"/><Relationship Id="rId5" Type="http://schemas.openxmlformats.org/officeDocument/2006/relationships/image" Target="../media/image18.jp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3.xml"/><Relationship Id="rId5" Type="http://schemas.openxmlformats.org/officeDocument/2006/relationships/image" Target="../media/image21.jp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2.tmp"/><Relationship Id="rId1" Type="http://schemas.openxmlformats.org/officeDocument/2006/relationships/slideLayout" Target="../slideLayouts/slideLayout23.xml"/><Relationship Id="rId5" Type="http://schemas.openxmlformats.org/officeDocument/2006/relationships/image" Target="../media/image25.jpe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5.png"/><Relationship Id="rId1" Type="http://schemas.openxmlformats.org/officeDocument/2006/relationships/slideLayout" Target="../slideLayouts/slideLayout23.xml"/><Relationship Id="rId5" Type="http://schemas.openxmlformats.org/officeDocument/2006/relationships/image" Target="../media/image28.jpeg"/><Relationship Id="rId4" Type="http://schemas.openxmlformats.org/officeDocument/2006/relationships/image" Target="../media/image27.gif"/></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3.xml"/><Relationship Id="rId6" Type="http://schemas.openxmlformats.org/officeDocument/2006/relationships/image" Target="../media/image30.jpeg"/><Relationship Id="rId5"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6.png"/><Relationship Id="rId1" Type="http://schemas.openxmlformats.org/officeDocument/2006/relationships/slideLayout" Target="../slideLayouts/slideLayout2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23.xml"/><Relationship Id="rId5" Type="http://schemas.openxmlformats.org/officeDocument/2006/relationships/image" Target="../media/image39.jp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3.xml"/><Relationship Id="rId5" Type="http://schemas.openxmlformats.org/officeDocument/2006/relationships/image" Target="../media/image43.jpg"/><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5.jpg"/><Relationship Id="rId7" Type="http://schemas.openxmlformats.org/officeDocument/2006/relationships/image" Target="../media/image48.jpg"/><Relationship Id="rId2" Type="http://schemas.openxmlformats.org/officeDocument/2006/relationships/image" Target="../media/image44.jpg"/><Relationship Id="rId1" Type="http://schemas.openxmlformats.org/officeDocument/2006/relationships/slideLayout" Target="../slideLayouts/slideLayout23.xml"/><Relationship Id="rId6" Type="http://schemas.openxmlformats.org/officeDocument/2006/relationships/image" Target="../media/image47.jpeg"/><Relationship Id="rId5" Type="http://schemas.openxmlformats.org/officeDocument/2006/relationships/image" Target="../media/image40.png"/><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3.xml"/><Relationship Id="rId5" Type="http://schemas.openxmlformats.org/officeDocument/2006/relationships/image" Target="../media/image53.jp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23.xml"/><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23.xml"/><Relationship Id="rId5" Type="http://schemas.openxmlformats.org/officeDocument/2006/relationships/image" Target="../media/image60.jpe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g"/><Relationship Id="rId2" Type="http://schemas.openxmlformats.org/officeDocument/2006/relationships/image" Target="../media/image61.jpg"/><Relationship Id="rId1" Type="http://schemas.openxmlformats.org/officeDocument/2006/relationships/slideLayout" Target="../slideLayouts/slideLayout23.xml"/><Relationship Id="rId6" Type="http://schemas.openxmlformats.org/officeDocument/2006/relationships/image" Target="../media/image65.jpg"/><Relationship Id="rId5" Type="http://schemas.openxmlformats.org/officeDocument/2006/relationships/image" Target="../media/image64.jpeg"/><Relationship Id="rId4" Type="http://schemas.openxmlformats.org/officeDocument/2006/relationships/image" Target="../media/image63.jpg"/></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40.png"/><Relationship Id="rId1" Type="http://schemas.openxmlformats.org/officeDocument/2006/relationships/slideLayout" Target="../slideLayouts/slideLayout23.xml"/><Relationship Id="rId6" Type="http://schemas.openxmlformats.org/officeDocument/2006/relationships/image" Target="../media/image70.jpeg"/><Relationship Id="rId5" Type="http://schemas.openxmlformats.org/officeDocument/2006/relationships/image" Target="../media/image69.tmp"/><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23.xml"/><Relationship Id="rId5" Type="http://schemas.openxmlformats.org/officeDocument/2006/relationships/image" Target="../media/image74.png"/><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3.xml"/><Relationship Id="rId6" Type="http://schemas.openxmlformats.org/officeDocument/2006/relationships/image" Target="../media/image78.jpg"/><Relationship Id="rId5" Type="http://schemas.openxmlformats.org/officeDocument/2006/relationships/image" Target="../media/image77.jpe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tmp"/><Relationship Id="rId1" Type="http://schemas.openxmlformats.org/officeDocument/2006/relationships/slideLayout" Target="../slideLayouts/slideLayout23.xml"/><Relationship Id="rId5" Type="http://schemas.openxmlformats.org/officeDocument/2006/relationships/image" Target="../media/image82.tmp"/><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40.png"/><Relationship Id="rId1" Type="http://schemas.openxmlformats.org/officeDocument/2006/relationships/slideLayout" Target="../slideLayouts/slideLayout23.xml"/><Relationship Id="rId5" Type="http://schemas.openxmlformats.org/officeDocument/2006/relationships/image" Target="../media/image85.png"/><Relationship Id="rId4" Type="http://schemas.openxmlformats.org/officeDocument/2006/relationships/image" Target="../media/image84.jpg"/></Relationships>
</file>

<file path=ppt/slides/_rels/slide3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eg"/><Relationship Id="rId1" Type="http://schemas.openxmlformats.org/officeDocument/2006/relationships/slideLayout" Target="../slideLayouts/slideLayout23.xml"/><Relationship Id="rId6" Type="http://schemas.openxmlformats.org/officeDocument/2006/relationships/image" Target="../media/image90.jpeg"/><Relationship Id="rId5" Type="http://schemas.openxmlformats.org/officeDocument/2006/relationships/image" Target="../media/image89.jpg"/><Relationship Id="rId4" Type="http://schemas.openxmlformats.org/officeDocument/2006/relationships/image" Target="../media/image88.jpg"/></Relationships>
</file>

<file path=ppt/slides/_rels/slide3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jpg"/><Relationship Id="rId7" Type="http://schemas.openxmlformats.org/officeDocument/2006/relationships/image" Target="../media/image96.png"/><Relationship Id="rId2" Type="http://schemas.openxmlformats.org/officeDocument/2006/relationships/image" Target="../media/image91.jpeg"/><Relationship Id="rId1" Type="http://schemas.openxmlformats.org/officeDocument/2006/relationships/slideLayout" Target="../slideLayouts/slideLayout23.xml"/><Relationship Id="rId6" Type="http://schemas.openxmlformats.org/officeDocument/2006/relationships/image" Target="../media/image95.png"/><Relationship Id="rId5" Type="http://schemas.openxmlformats.org/officeDocument/2006/relationships/image" Target="../media/image94.jpg"/><Relationship Id="rId4" Type="http://schemas.openxmlformats.org/officeDocument/2006/relationships/image" Target="../media/image93.jpg"/><Relationship Id="rId9"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3.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png"/></Relationships>
</file>

<file path=ppt/slides/_rels/slide3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eg"/><Relationship Id="rId1" Type="http://schemas.openxmlformats.org/officeDocument/2006/relationships/slideLayout" Target="../slideLayouts/slideLayout23.xml"/><Relationship Id="rId4" Type="http://schemas.openxmlformats.org/officeDocument/2006/relationships/image" Target="../media/image106.jpeg"/></Relationships>
</file>

<file path=ppt/slides/_rels/slide3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3.xml"/><Relationship Id="rId5" Type="http://schemas.openxmlformats.org/officeDocument/2006/relationships/image" Target="../media/image112.jpg"/><Relationship Id="rId4" Type="http://schemas.openxmlformats.org/officeDocument/2006/relationships/image" Target="../media/image111.jpeg"/></Relationships>
</file>

<file path=ppt/slides/_rels/slide3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tmp"/><Relationship Id="rId1" Type="http://schemas.openxmlformats.org/officeDocument/2006/relationships/slideLayout" Target="../slideLayouts/slideLayout23.xml"/><Relationship Id="rId4" Type="http://schemas.openxmlformats.org/officeDocument/2006/relationships/image" Target="../media/image117.tmp"/></Relationships>
</file>

<file path=ppt/slides/_rels/slide4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3.xml"/><Relationship Id="rId4" Type="http://schemas.openxmlformats.org/officeDocument/2006/relationships/chart" Target="../charts/char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4.xml"/><Relationship Id="rId7" Type="http://schemas.openxmlformats.org/officeDocument/2006/relationships/image" Target="../media/image10.png"/><Relationship Id="rId2" Type="http://schemas.openxmlformats.org/officeDocument/2006/relationships/diagramData" Target="../diagrams/data4.xml"/><Relationship Id="rId1" Type="http://schemas.openxmlformats.org/officeDocument/2006/relationships/slideLayout" Target="../slideLayouts/slideLayout2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07067" y="2063101"/>
            <a:ext cx="7766936" cy="1646302"/>
          </a:xfrm>
        </p:spPr>
        <p:txBody>
          <a:bodyPr/>
          <a:lstStyle/>
          <a:p>
            <a:pPr algn="ctr"/>
            <a:r>
              <a:rPr lang="es-ES" sz="2800" dirty="0" smtClean="0">
                <a:solidFill>
                  <a:schemeClr val="tx1"/>
                </a:solidFill>
              </a:rPr>
              <a:t>“GENERACIÓN </a:t>
            </a:r>
            <a:r>
              <a:rPr lang="es-ES" sz="2800" dirty="0">
                <a:solidFill>
                  <a:schemeClr val="tx1"/>
                </a:solidFill>
              </a:rPr>
              <a:t>DE ORTOFOTOS Y CARTOGRAFÍA 2D Y 3D MEDIANTE PROCESOS FOTOGRAMÉTRICOS DIGITALES CON ERDAS INTERGRAPH ERDAS </a:t>
            </a:r>
            <a:r>
              <a:rPr lang="es-ES" sz="2800" dirty="0" smtClean="0">
                <a:solidFill>
                  <a:schemeClr val="tx1"/>
                </a:solidFill>
              </a:rPr>
              <a:t>IMAGINE”</a:t>
            </a:r>
            <a:endParaRPr lang="es-ES" sz="2800" dirty="0">
              <a:solidFill>
                <a:schemeClr val="tx1"/>
              </a:solidFill>
            </a:endParaRPr>
          </a:p>
        </p:txBody>
      </p:sp>
      <p:sp>
        <p:nvSpPr>
          <p:cNvPr id="3" name="Subtítulo 2"/>
          <p:cNvSpPr>
            <a:spLocks noGrp="1"/>
          </p:cNvSpPr>
          <p:nvPr>
            <p:ph type="subTitle" idx="1"/>
          </p:nvPr>
        </p:nvSpPr>
        <p:spPr>
          <a:xfrm>
            <a:off x="1518641" y="3692324"/>
            <a:ext cx="7766936" cy="3067291"/>
          </a:xfrm>
        </p:spPr>
        <p:txBody>
          <a:bodyPr>
            <a:normAutofit lnSpcReduction="10000"/>
          </a:bodyPr>
          <a:lstStyle/>
          <a:p>
            <a:pPr algn="ctr"/>
            <a:endParaRPr lang="es-ES" b="1" dirty="0" smtClean="0">
              <a:solidFill>
                <a:schemeClr val="tx1"/>
              </a:solidFill>
            </a:endParaRPr>
          </a:p>
          <a:p>
            <a:pPr algn="ctr"/>
            <a:r>
              <a:rPr lang="es-ES" b="1" dirty="0" smtClean="0">
                <a:solidFill>
                  <a:schemeClr val="tx1"/>
                </a:solidFill>
              </a:rPr>
              <a:t>AUTOR: </a:t>
            </a:r>
            <a:r>
              <a:rPr lang="es-ES" dirty="0" smtClean="0">
                <a:solidFill>
                  <a:schemeClr val="tx1"/>
                </a:solidFill>
              </a:rPr>
              <a:t>GUILLERMO ISRAEL, BARRAGÁN BENÍTEZ</a:t>
            </a:r>
          </a:p>
          <a:p>
            <a:pPr algn="ctr"/>
            <a:endParaRPr lang="es-ES" b="1" dirty="0">
              <a:solidFill>
                <a:schemeClr val="tx1"/>
              </a:solidFill>
            </a:endParaRPr>
          </a:p>
          <a:p>
            <a:pPr algn="ctr"/>
            <a:r>
              <a:rPr lang="es-ES" b="1" dirty="0" smtClean="0">
                <a:solidFill>
                  <a:schemeClr val="tx1"/>
                </a:solidFill>
              </a:rPr>
              <a:t>DIRECTOR: </a:t>
            </a:r>
            <a:r>
              <a:rPr lang="es-ES" dirty="0" smtClean="0">
                <a:solidFill>
                  <a:schemeClr val="tx1"/>
                </a:solidFill>
              </a:rPr>
              <a:t>ING. ALEXANDER, ROBAYO</a:t>
            </a:r>
          </a:p>
          <a:p>
            <a:pPr algn="ctr"/>
            <a:r>
              <a:rPr lang="es-ES" b="1" dirty="0" smtClean="0">
                <a:solidFill>
                  <a:schemeClr val="tx1"/>
                </a:solidFill>
              </a:rPr>
              <a:t>CODIRECTOR: </a:t>
            </a:r>
            <a:r>
              <a:rPr lang="es-ES" dirty="0" smtClean="0">
                <a:solidFill>
                  <a:schemeClr val="tx1"/>
                </a:solidFill>
              </a:rPr>
              <a:t>ING. EDUARDO, KIRBY </a:t>
            </a:r>
          </a:p>
          <a:p>
            <a:pPr algn="ctr"/>
            <a:endParaRPr lang="es-ES" b="1" dirty="0" smtClean="0">
              <a:solidFill>
                <a:schemeClr val="tx1"/>
              </a:solidFill>
            </a:endParaRPr>
          </a:p>
          <a:p>
            <a:pPr algn="ctr"/>
            <a:r>
              <a:rPr lang="es-ES" b="1" dirty="0" smtClean="0">
                <a:solidFill>
                  <a:schemeClr val="tx1"/>
                </a:solidFill>
              </a:rPr>
              <a:t>_______________________</a:t>
            </a:r>
            <a:endParaRPr lang="es-ES" b="1" dirty="0">
              <a:solidFill>
                <a:schemeClr val="tx1"/>
              </a:solidFill>
            </a:endParaRPr>
          </a:p>
          <a:p>
            <a:pPr algn="ctr"/>
            <a:r>
              <a:rPr lang="es-ES" dirty="0" smtClean="0">
                <a:solidFill>
                  <a:schemeClr val="tx1"/>
                </a:solidFill>
              </a:rPr>
              <a:t>DR. MARCELO MEJIA MENA</a:t>
            </a:r>
            <a:endParaRPr lang="es-ES" dirty="0">
              <a:solidFill>
                <a:schemeClr val="tx1"/>
              </a:solidFill>
            </a:endParaRPr>
          </a:p>
        </p:txBody>
      </p:sp>
      <p:pic>
        <p:nvPicPr>
          <p:cNvPr id="4" name="Picture 2" descr="http://ibmc.umh.es/images/tes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78" y="4464372"/>
            <a:ext cx="2656937" cy="19937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3"/>
          <p:cNvPicPr/>
          <p:nvPr/>
        </p:nvPicPr>
        <p:blipFill>
          <a:blip r:embed="rId3"/>
          <a:stretch>
            <a:fillRect/>
          </a:stretch>
        </p:blipFill>
        <p:spPr>
          <a:xfrm>
            <a:off x="1919654" y="140128"/>
            <a:ext cx="6627781" cy="1697235"/>
          </a:xfrm>
          <a:prstGeom prst="rect">
            <a:avLst/>
          </a:prstGeom>
        </p:spPr>
      </p:pic>
      <p:sp>
        <p:nvSpPr>
          <p:cNvPr id="6" name="5 CuadroTexto"/>
          <p:cNvSpPr txBox="1"/>
          <p:nvPr/>
        </p:nvSpPr>
        <p:spPr>
          <a:xfrm>
            <a:off x="549781" y="6313983"/>
            <a:ext cx="3755985" cy="369332"/>
          </a:xfrm>
          <a:prstGeom prst="rect">
            <a:avLst/>
          </a:prstGeom>
          <a:noFill/>
        </p:spPr>
        <p:txBody>
          <a:bodyPr wrap="square" rtlCol="0">
            <a:spAutoFit/>
          </a:bodyPr>
          <a:lstStyle/>
          <a:p>
            <a:r>
              <a:rPr lang="es-ES_tradnl" b="1" dirty="0"/>
              <a:t>SANGOLQUÍ, 2015</a:t>
            </a:r>
            <a:endParaRPr lang="es-EC" b="1" dirty="0"/>
          </a:p>
        </p:txBody>
      </p:sp>
    </p:spTree>
    <p:extLst>
      <p:ext uri="{BB962C8B-B14F-4D97-AF65-F5344CB8AC3E}">
        <p14:creationId xmlns:p14="http://schemas.microsoft.com/office/powerpoint/2010/main" val="3614349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16248" y="1610164"/>
            <a:ext cx="3618963" cy="54688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S" sz="2000" b="1" dirty="0"/>
              <a:t>Estaciones de monitoreo </a:t>
            </a:r>
            <a:r>
              <a:rPr lang="es-ES" sz="2000" b="1" dirty="0" smtClean="0"/>
              <a:t>continuo</a:t>
            </a:r>
            <a:endParaRPr lang="es-ES" sz="2000" b="1" dirty="0"/>
          </a:p>
        </p:txBody>
      </p:sp>
      <p:sp>
        <p:nvSpPr>
          <p:cNvPr id="5" name="Rectángulo 4"/>
          <p:cNvSpPr/>
          <p:nvPr/>
        </p:nvSpPr>
        <p:spPr>
          <a:xfrm>
            <a:off x="4406280" y="1095009"/>
            <a:ext cx="3618963" cy="51515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S" sz="2000" b="1" dirty="0"/>
              <a:t>Posicionamiento </a:t>
            </a:r>
            <a:r>
              <a:rPr lang="es-ES" sz="2000" b="1" dirty="0" smtClean="0"/>
              <a:t>GPS</a:t>
            </a:r>
            <a:endParaRPr lang="es-ES" sz="2000" b="1" dirty="0"/>
          </a:p>
        </p:txBody>
      </p:sp>
      <p:sp>
        <p:nvSpPr>
          <p:cNvPr id="6" name="Rectángulo 5"/>
          <p:cNvSpPr/>
          <p:nvPr/>
        </p:nvSpPr>
        <p:spPr>
          <a:xfrm>
            <a:off x="8752114" y="463664"/>
            <a:ext cx="2886580" cy="51515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S" sz="2000" b="1" dirty="0" smtClean="0"/>
              <a:t>Fotogrametría</a:t>
            </a:r>
            <a:endParaRPr lang="es-ES" sz="2000" b="1" dirty="0"/>
          </a:p>
        </p:txBody>
      </p:sp>
      <p:sp>
        <p:nvSpPr>
          <p:cNvPr id="7" name="Rectángulo 6"/>
          <p:cNvSpPr/>
          <p:nvPr/>
        </p:nvSpPr>
        <p:spPr>
          <a:xfrm>
            <a:off x="249344" y="2383048"/>
            <a:ext cx="3642574" cy="1323439"/>
          </a:xfrm>
          <a:prstGeom prst="rect">
            <a:avLst/>
          </a:prstGeom>
        </p:spPr>
        <p:txBody>
          <a:bodyPr wrap="square">
            <a:spAutoFit/>
          </a:bodyPr>
          <a:lstStyle/>
          <a:p>
            <a:pPr lvl="0" algn="ctr"/>
            <a:r>
              <a:rPr lang="es-ES" sz="2000" dirty="0" smtClean="0"/>
              <a:t>Mantienen </a:t>
            </a:r>
            <a:r>
              <a:rPr lang="es-ES" sz="2000" dirty="0"/>
              <a:t>registrando datos de varios </a:t>
            </a:r>
            <a:r>
              <a:rPr lang="es-ES" sz="2000" dirty="0" err="1"/>
              <a:t>GNSS</a:t>
            </a:r>
            <a:r>
              <a:rPr lang="es-ES" sz="2000" dirty="0"/>
              <a:t> a la vez. Actualmente Ecuador consta con 33 </a:t>
            </a:r>
            <a:r>
              <a:rPr lang="es-ES" sz="2000" dirty="0" smtClean="0"/>
              <a:t>estaciones</a:t>
            </a:r>
            <a:endParaRPr lang="es-ES" sz="2000" dirty="0"/>
          </a:p>
        </p:txBody>
      </p:sp>
      <p:sp>
        <p:nvSpPr>
          <p:cNvPr id="8" name="Rectángulo 7"/>
          <p:cNvSpPr/>
          <p:nvPr/>
        </p:nvSpPr>
        <p:spPr>
          <a:xfrm>
            <a:off x="4458553" y="1782883"/>
            <a:ext cx="3566689" cy="923330"/>
          </a:xfrm>
          <a:prstGeom prst="rect">
            <a:avLst/>
          </a:prstGeom>
        </p:spPr>
        <p:txBody>
          <a:bodyPr wrap="square">
            <a:spAutoFit/>
          </a:bodyPr>
          <a:lstStyle/>
          <a:p>
            <a:pPr lvl="0" algn="ctr"/>
            <a:r>
              <a:rPr lang="es-ES" dirty="0" smtClean="0"/>
              <a:t>Metodología </a:t>
            </a:r>
            <a:r>
              <a:rPr lang="es-ES" dirty="0"/>
              <a:t>para obtener coordenadas </a:t>
            </a:r>
            <a:r>
              <a:rPr lang="es-ES" dirty="0" smtClean="0"/>
              <a:t>referenciales de un punto específico sobre el terreno</a:t>
            </a:r>
            <a:endParaRPr lang="es-ES" dirty="0"/>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926" y="3923378"/>
            <a:ext cx="3447608" cy="2435624"/>
          </a:xfrm>
          <a:prstGeom prst="rect">
            <a:avLst/>
          </a:prstGeom>
        </p:spPr>
      </p:pic>
      <p:sp>
        <p:nvSpPr>
          <p:cNvPr id="10" name="Proceso 9"/>
          <p:cNvSpPr/>
          <p:nvPr/>
        </p:nvSpPr>
        <p:spPr>
          <a:xfrm>
            <a:off x="4714181" y="3127635"/>
            <a:ext cx="3121524" cy="2597915"/>
          </a:xfrm>
          <a:prstGeom prst="flowChartProcess">
            <a:avLst/>
          </a:prstGeom>
          <a:blipFill>
            <a:blip r:embed="rId3" cstate="print">
              <a:extLst>
                <a:ext uri="{28A0092B-C50C-407E-A947-70E740481C1C}">
                  <a14:useLocalDpi xmlns:a14="http://schemas.microsoft.com/office/drawing/2010/main" val="0"/>
                </a:ext>
              </a:extLst>
            </a:blip>
            <a:srcRect/>
            <a:stretch>
              <a:fillRect t="-15000" b="-15000"/>
            </a:stretch>
          </a:blipFill>
        </p:spPr>
        <p:style>
          <a:lnRef idx="1">
            <a:schemeClr val="lt1">
              <a:hueOff val="0"/>
              <a:satOff val="0"/>
              <a:lumOff val="0"/>
              <a:alphaOff val="0"/>
            </a:schemeClr>
          </a:lnRef>
          <a:fillRef idx="1">
            <a:scrgbClr r="0" g="0" b="0"/>
          </a:fillRef>
          <a:effectRef idx="1">
            <a:schemeClr val="accent3">
              <a:tint val="50000"/>
              <a:hueOff val="-834192"/>
              <a:satOff val="566"/>
              <a:lumOff val="14"/>
              <a:alphaOff val="0"/>
            </a:schemeClr>
          </a:effectRef>
          <a:fontRef idx="minor">
            <a:schemeClr val="lt1">
              <a:hueOff val="0"/>
              <a:satOff val="0"/>
              <a:lumOff val="0"/>
              <a:alphaOff val="0"/>
            </a:schemeClr>
          </a:fontRef>
        </p:style>
      </p:sp>
      <p:sp>
        <p:nvSpPr>
          <p:cNvPr id="11" name="Rectángulo 10"/>
          <p:cNvSpPr/>
          <p:nvPr/>
        </p:nvSpPr>
        <p:spPr>
          <a:xfrm>
            <a:off x="8648585" y="1095009"/>
            <a:ext cx="3024554" cy="1477328"/>
          </a:xfrm>
          <a:prstGeom prst="rect">
            <a:avLst/>
          </a:prstGeom>
        </p:spPr>
        <p:txBody>
          <a:bodyPr wrap="square">
            <a:spAutoFit/>
          </a:bodyPr>
          <a:lstStyle/>
          <a:p>
            <a:pPr lvl="0" algn="ctr"/>
            <a:r>
              <a:rPr lang="es-ES" dirty="0" smtClean="0"/>
              <a:t>Técnica </a:t>
            </a:r>
            <a:r>
              <a:rPr lang="es-ES" dirty="0"/>
              <a:t>cuyo fin es estudiar y definir con precisión la forma, dimensiones y posición en el espacio de un objeto cualquiera</a:t>
            </a:r>
          </a:p>
        </p:txBody>
      </p:sp>
      <p:sp>
        <p:nvSpPr>
          <p:cNvPr id="13" name="Proceso 12"/>
          <p:cNvSpPr/>
          <p:nvPr/>
        </p:nvSpPr>
        <p:spPr>
          <a:xfrm>
            <a:off x="8596313" y="2676074"/>
            <a:ext cx="3042381" cy="2494607"/>
          </a:xfrm>
          <a:prstGeom prst="flowChartProcess">
            <a:avLst/>
          </a:prstGeom>
          <a:blipFill>
            <a:blip r:embed="rId4">
              <a:extLst>
                <a:ext uri="{28A0092B-C50C-407E-A947-70E740481C1C}">
                  <a14:useLocalDpi xmlns:a14="http://schemas.microsoft.com/office/drawing/2010/main" val="0"/>
                </a:ext>
              </a:extLst>
            </a:blip>
            <a:srcRect/>
            <a:stretch>
              <a:fillRect l="-82000" r="-82000"/>
            </a:stretch>
          </a:blipFill>
        </p:spPr>
        <p:style>
          <a:lnRef idx="1">
            <a:schemeClr val="lt1">
              <a:hueOff val="0"/>
              <a:satOff val="0"/>
              <a:lumOff val="0"/>
              <a:alphaOff val="0"/>
            </a:schemeClr>
          </a:lnRef>
          <a:fillRef idx="1">
            <a:scrgbClr r="0" g="0" b="0"/>
          </a:fillRef>
          <a:effectRef idx="1">
            <a:schemeClr val="accent3">
              <a:tint val="50000"/>
              <a:hueOff val="-1668384"/>
              <a:satOff val="1132"/>
              <a:lumOff val="29"/>
              <a:alphaOff val="0"/>
            </a:schemeClr>
          </a:effectRef>
          <a:fontRef idx="minor">
            <a:schemeClr val="lt1">
              <a:hueOff val="0"/>
              <a:satOff val="0"/>
              <a:lumOff val="0"/>
              <a:alphaOff val="0"/>
            </a:schemeClr>
          </a:fontRef>
        </p:style>
      </p:sp>
      <p:pic>
        <p:nvPicPr>
          <p:cNvPr id="14" name="Imagen 13"/>
          <p:cNvPicPr>
            <a:picLocks noChangeAspect="1"/>
          </p:cNvPicPr>
          <p:nvPr/>
        </p:nvPicPr>
        <p:blipFill>
          <a:blip r:embed="rId5"/>
          <a:stretch>
            <a:fillRect/>
          </a:stretch>
        </p:blipFill>
        <p:spPr>
          <a:xfrm>
            <a:off x="10195952" y="5291529"/>
            <a:ext cx="1996048" cy="1663373"/>
          </a:xfrm>
          <a:prstGeom prst="rect">
            <a:avLst/>
          </a:prstGeom>
        </p:spPr>
      </p:pic>
      <p:sp>
        <p:nvSpPr>
          <p:cNvPr id="15" name="Título 1"/>
          <p:cNvSpPr>
            <a:spLocks noGrp="1"/>
          </p:cNvSpPr>
          <p:nvPr>
            <p:ph type="title" idx="4294967295"/>
          </p:nvPr>
        </p:nvSpPr>
        <p:spPr>
          <a:xfrm>
            <a:off x="0" y="177545"/>
            <a:ext cx="8596313" cy="659736"/>
          </a:xfrm>
        </p:spPr>
        <p:txBody>
          <a:bodyPr>
            <a:noAutofit/>
          </a:bodyPr>
          <a:lstStyle/>
          <a:p>
            <a:r>
              <a:rPr lang="es-ES" sz="4400" b="1" dirty="0" smtClean="0"/>
              <a:t>Marco teórico</a:t>
            </a:r>
            <a:endParaRPr lang="es-ES" sz="4400" b="1" dirty="0"/>
          </a:p>
        </p:txBody>
      </p:sp>
    </p:spTree>
    <p:extLst>
      <p:ext uri="{BB962C8B-B14F-4D97-AF65-F5344CB8AC3E}">
        <p14:creationId xmlns:p14="http://schemas.microsoft.com/office/powerpoint/2010/main" val="1317223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6248" y="1574636"/>
            <a:ext cx="3618963" cy="51515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S" sz="2000" b="1" dirty="0"/>
              <a:t>Cámaras digitales</a:t>
            </a:r>
          </a:p>
        </p:txBody>
      </p:sp>
      <p:sp>
        <p:nvSpPr>
          <p:cNvPr id="3" name="Rectángulo 2"/>
          <p:cNvSpPr/>
          <p:nvPr/>
        </p:nvSpPr>
        <p:spPr>
          <a:xfrm>
            <a:off x="4406280" y="1095009"/>
            <a:ext cx="3618963" cy="51515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S" sz="2000" b="1" dirty="0"/>
              <a:t>Certificado de  calibración</a:t>
            </a:r>
          </a:p>
        </p:txBody>
      </p:sp>
      <p:sp>
        <p:nvSpPr>
          <p:cNvPr id="4" name="Rectángulo 3"/>
          <p:cNvSpPr/>
          <p:nvPr/>
        </p:nvSpPr>
        <p:spPr>
          <a:xfrm>
            <a:off x="8743406" y="463664"/>
            <a:ext cx="2821577" cy="51515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S" sz="2000" b="1" dirty="0" err="1"/>
              <a:t>CCD</a:t>
            </a:r>
            <a:endParaRPr lang="es-ES" sz="2000" b="1" dirty="0"/>
          </a:p>
        </p:txBody>
      </p:sp>
      <p:sp>
        <p:nvSpPr>
          <p:cNvPr id="5" name="Rectángulo 4"/>
          <p:cNvSpPr/>
          <p:nvPr/>
        </p:nvSpPr>
        <p:spPr>
          <a:xfrm>
            <a:off x="249344" y="2383048"/>
            <a:ext cx="3642574" cy="1015663"/>
          </a:xfrm>
          <a:prstGeom prst="rect">
            <a:avLst/>
          </a:prstGeom>
        </p:spPr>
        <p:txBody>
          <a:bodyPr wrap="square">
            <a:spAutoFit/>
          </a:bodyPr>
          <a:lstStyle/>
          <a:p>
            <a:pPr lvl="0" algn="ctr"/>
            <a:r>
              <a:rPr lang="es-ES" sz="2000" dirty="0" smtClean="0"/>
              <a:t>Sistema </a:t>
            </a:r>
            <a:r>
              <a:rPr lang="es-ES" sz="2000" dirty="0"/>
              <a:t>que ayuda a obtener información del terreno mediante un sensor</a:t>
            </a:r>
          </a:p>
        </p:txBody>
      </p:sp>
      <p:sp>
        <p:nvSpPr>
          <p:cNvPr id="6" name="Rectángulo 5"/>
          <p:cNvSpPr/>
          <p:nvPr/>
        </p:nvSpPr>
        <p:spPr>
          <a:xfrm>
            <a:off x="4406280" y="1782883"/>
            <a:ext cx="3618963" cy="1200329"/>
          </a:xfrm>
          <a:prstGeom prst="rect">
            <a:avLst/>
          </a:prstGeom>
        </p:spPr>
        <p:txBody>
          <a:bodyPr wrap="square">
            <a:spAutoFit/>
          </a:bodyPr>
          <a:lstStyle/>
          <a:p>
            <a:pPr lvl="0" algn="ctr"/>
            <a:r>
              <a:rPr lang="es-ES" dirty="0" smtClean="0"/>
              <a:t>Documento </a:t>
            </a:r>
            <a:r>
              <a:rPr lang="es-ES" dirty="0"/>
              <a:t>que muestra parámetros con los que se remonta la cámara en una base fija y poder tomar las fotografías</a:t>
            </a:r>
          </a:p>
        </p:txBody>
      </p:sp>
      <p:sp>
        <p:nvSpPr>
          <p:cNvPr id="9" name="Rectángulo 8"/>
          <p:cNvSpPr/>
          <p:nvPr/>
        </p:nvSpPr>
        <p:spPr>
          <a:xfrm>
            <a:off x="8648585" y="1095009"/>
            <a:ext cx="3024554" cy="646331"/>
          </a:xfrm>
          <a:prstGeom prst="rect">
            <a:avLst/>
          </a:prstGeom>
        </p:spPr>
        <p:txBody>
          <a:bodyPr wrap="square">
            <a:spAutoFit/>
          </a:bodyPr>
          <a:lstStyle/>
          <a:p>
            <a:pPr lvl="0" algn="ctr"/>
            <a:r>
              <a:rPr lang="es-ES" dirty="0" smtClean="0"/>
              <a:t>Hace </a:t>
            </a:r>
            <a:r>
              <a:rPr lang="es-ES" dirty="0"/>
              <a:t>referencia al tamaño del pixel </a:t>
            </a:r>
            <a:r>
              <a:rPr lang="es-ES" dirty="0" smtClean="0"/>
              <a:t>en la cámara</a:t>
            </a:r>
            <a:endParaRPr lang="es-ES" dirty="0"/>
          </a:p>
        </p:txBody>
      </p:sp>
      <p:pic>
        <p:nvPicPr>
          <p:cNvPr id="11" name="Imagen 10"/>
          <p:cNvPicPr>
            <a:picLocks noChangeAspect="1"/>
          </p:cNvPicPr>
          <p:nvPr/>
        </p:nvPicPr>
        <p:blipFill>
          <a:blip r:embed="rId2"/>
          <a:stretch>
            <a:fillRect/>
          </a:stretch>
        </p:blipFill>
        <p:spPr>
          <a:xfrm>
            <a:off x="10195952" y="5291529"/>
            <a:ext cx="1996048" cy="1663373"/>
          </a:xfrm>
          <a:prstGeom prst="rect">
            <a:avLst/>
          </a:prstGeom>
        </p:spPr>
      </p:pic>
      <p:sp>
        <p:nvSpPr>
          <p:cNvPr id="12" name="Título 1"/>
          <p:cNvSpPr txBox="1">
            <a:spLocks/>
          </p:cNvSpPr>
          <p:nvPr/>
        </p:nvSpPr>
        <p:spPr>
          <a:xfrm>
            <a:off x="0" y="177545"/>
            <a:ext cx="8596313" cy="65973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 sz="4400" b="1" smtClean="0"/>
              <a:t>Marco teórico</a:t>
            </a:r>
            <a:endParaRPr lang="es-ES" sz="4400" b="1" dirty="0"/>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412" y="3265919"/>
            <a:ext cx="3900079" cy="2459632"/>
          </a:xfrm>
          <a:prstGeom prst="rect">
            <a:avLst/>
          </a:prstGeom>
        </p:spPr>
      </p:pic>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2125" y="1857530"/>
            <a:ext cx="3334289" cy="2531590"/>
          </a:xfrm>
          <a:prstGeom prst="rect">
            <a:avLst/>
          </a:prstGeom>
        </p:spPr>
      </p:pic>
      <p:pic>
        <p:nvPicPr>
          <p:cNvPr id="15" name="Imagen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810" y="3762024"/>
            <a:ext cx="2799811" cy="2101047"/>
          </a:xfrm>
          <a:prstGeom prst="rect">
            <a:avLst/>
          </a:prstGeom>
        </p:spPr>
      </p:pic>
    </p:spTree>
    <p:extLst>
      <p:ext uri="{BB962C8B-B14F-4D97-AF65-F5344CB8AC3E}">
        <p14:creationId xmlns:p14="http://schemas.microsoft.com/office/powerpoint/2010/main" val="1065602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6248" y="1574636"/>
            <a:ext cx="3618963" cy="51515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S" sz="2000" b="1" dirty="0" err="1"/>
              <a:t>GSD</a:t>
            </a:r>
            <a:endParaRPr lang="es-ES" sz="2000" b="1" dirty="0"/>
          </a:p>
        </p:txBody>
      </p:sp>
      <p:sp>
        <p:nvSpPr>
          <p:cNvPr id="3" name="Rectángulo 2"/>
          <p:cNvSpPr/>
          <p:nvPr/>
        </p:nvSpPr>
        <p:spPr>
          <a:xfrm>
            <a:off x="4406280" y="1095009"/>
            <a:ext cx="3618963" cy="51515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S" sz="2000" b="1" dirty="0" smtClean="0"/>
              <a:t>Orientaciones</a:t>
            </a:r>
            <a:endParaRPr lang="es-ES" sz="2000" b="1" dirty="0"/>
          </a:p>
        </p:txBody>
      </p:sp>
      <p:sp>
        <p:nvSpPr>
          <p:cNvPr id="4" name="Rectángulo 3"/>
          <p:cNvSpPr/>
          <p:nvPr/>
        </p:nvSpPr>
        <p:spPr>
          <a:xfrm>
            <a:off x="8648585" y="463664"/>
            <a:ext cx="3024554" cy="56167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S" sz="2000" b="1" dirty="0"/>
              <a:t>Puntos de </a:t>
            </a:r>
            <a:r>
              <a:rPr lang="es-ES" sz="2000" b="1" dirty="0" smtClean="0"/>
              <a:t>control</a:t>
            </a:r>
          </a:p>
          <a:p>
            <a:pPr lvl="0" algn="ctr"/>
            <a:r>
              <a:rPr lang="es-ES" sz="2000" b="1" dirty="0" smtClean="0"/>
              <a:t>(GCP)</a:t>
            </a:r>
            <a:endParaRPr lang="es-ES" sz="2000" b="1" dirty="0"/>
          </a:p>
        </p:txBody>
      </p:sp>
      <p:sp>
        <p:nvSpPr>
          <p:cNvPr id="5" name="Rectángulo 4"/>
          <p:cNvSpPr/>
          <p:nvPr/>
        </p:nvSpPr>
        <p:spPr>
          <a:xfrm>
            <a:off x="249344" y="2383048"/>
            <a:ext cx="3642574" cy="1015663"/>
          </a:xfrm>
          <a:prstGeom prst="rect">
            <a:avLst/>
          </a:prstGeom>
        </p:spPr>
        <p:txBody>
          <a:bodyPr wrap="square">
            <a:spAutoFit/>
          </a:bodyPr>
          <a:lstStyle/>
          <a:p>
            <a:pPr lvl="0" algn="ctr"/>
            <a:r>
              <a:rPr lang="es-ES" sz="2000" dirty="0" smtClean="0"/>
              <a:t>Es </a:t>
            </a:r>
            <a:r>
              <a:rPr lang="es-ES" sz="2000" dirty="0"/>
              <a:t>simplemente la dimensión lineal de una sola huella de píxel en el suelo</a:t>
            </a:r>
          </a:p>
        </p:txBody>
      </p:sp>
      <p:sp>
        <p:nvSpPr>
          <p:cNvPr id="6" name="Rectángulo 5"/>
          <p:cNvSpPr/>
          <p:nvPr/>
        </p:nvSpPr>
        <p:spPr>
          <a:xfrm>
            <a:off x="4458553" y="1782883"/>
            <a:ext cx="3566689" cy="1015663"/>
          </a:xfrm>
          <a:prstGeom prst="rect">
            <a:avLst/>
          </a:prstGeom>
        </p:spPr>
        <p:txBody>
          <a:bodyPr wrap="square">
            <a:spAutoFit/>
          </a:bodyPr>
          <a:lstStyle/>
          <a:p>
            <a:pPr lvl="0" algn="ctr"/>
            <a:r>
              <a:rPr lang="es-ES" sz="2000" dirty="0" smtClean="0"/>
              <a:t>Ayudan </a:t>
            </a:r>
            <a:r>
              <a:rPr lang="es-ES" sz="2000" dirty="0"/>
              <a:t>a eliminar todos los errores cometidos en el momento de la </a:t>
            </a:r>
            <a:r>
              <a:rPr lang="es-ES" sz="2000" dirty="0" smtClean="0"/>
              <a:t>toma</a:t>
            </a:r>
            <a:endParaRPr lang="es-ES" sz="2000" dirty="0"/>
          </a:p>
        </p:txBody>
      </p:sp>
      <p:sp>
        <p:nvSpPr>
          <p:cNvPr id="9" name="Rectángulo 8"/>
          <p:cNvSpPr/>
          <p:nvPr/>
        </p:nvSpPr>
        <p:spPr>
          <a:xfrm>
            <a:off x="8648585" y="1095009"/>
            <a:ext cx="3024554" cy="1015663"/>
          </a:xfrm>
          <a:prstGeom prst="rect">
            <a:avLst/>
          </a:prstGeom>
        </p:spPr>
        <p:txBody>
          <a:bodyPr wrap="square">
            <a:spAutoFit/>
          </a:bodyPr>
          <a:lstStyle/>
          <a:p>
            <a:pPr lvl="0" algn="ctr"/>
            <a:r>
              <a:rPr lang="es-ES" sz="2000" dirty="0" smtClean="0"/>
              <a:t>Puntos sobre el terreno que ayudan al ajuste de las imágenes</a:t>
            </a:r>
            <a:endParaRPr lang="es-ES" sz="2000" dirty="0"/>
          </a:p>
        </p:txBody>
      </p:sp>
      <p:pic>
        <p:nvPicPr>
          <p:cNvPr id="11" name="Imagen 10"/>
          <p:cNvPicPr>
            <a:picLocks noChangeAspect="1"/>
          </p:cNvPicPr>
          <p:nvPr/>
        </p:nvPicPr>
        <p:blipFill>
          <a:blip r:embed="rId2"/>
          <a:stretch>
            <a:fillRect/>
          </a:stretch>
        </p:blipFill>
        <p:spPr>
          <a:xfrm>
            <a:off x="10195952" y="5291529"/>
            <a:ext cx="1996048" cy="1663373"/>
          </a:xfrm>
          <a:prstGeom prst="rect">
            <a:avLst/>
          </a:prstGeom>
        </p:spPr>
      </p:pic>
      <p:sp>
        <p:nvSpPr>
          <p:cNvPr id="12" name="Título 1"/>
          <p:cNvSpPr txBox="1">
            <a:spLocks/>
          </p:cNvSpPr>
          <p:nvPr/>
        </p:nvSpPr>
        <p:spPr>
          <a:xfrm>
            <a:off x="0" y="177545"/>
            <a:ext cx="8596313" cy="65973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 sz="4400" b="1" smtClean="0"/>
              <a:t>Marco teórico</a:t>
            </a:r>
            <a:endParaRPr lang="es-ES" sz="4400" b="1" dirty="0"/>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88" y="3750893"/>
            <a:ext cx="4121834" cy="2036240"/>
          </a:xfrm>
          <a:prstGeom prst="rect">
            <a:avLst/>
          </a:prstGeom>
        </p:spPr>
      </p:pic>
      <p:pic>
        <p:nvPicPr>
          <p:cNvPr id="16" name="0 Imagen"/>
          <p:cNvPicPr/>
          <p:nvPr/>
        </p:nvPicPr>
        <p:blipFill>
          <a:blip r:embed="rId4" cstate="print">
            <a:extLst>
              <a:ext uri="{28A0092B-C50C-407E-A947-70E740481C1C}">
                <a14:useLocalDpi xmlns:a14="http://schemas.microsoft.com/office/drawing/2010/main" val="0"/>
              </a:ext>
            </a:extLst>
          </a:blip>
          <a:stretch>
            <a:fillRect/>
          </a:stretch>
        </p:blipFill>
        <p:spPr>
          <a:xfrm>
            <a:off x="4591249" y="2890878"/>
            <a:ext cx="3576721" cy="2862807"/>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7371" y="2180344"/>
            <a:ext cx="2251980" cy="3002640"/>
          </a:xfrm>
          <a:prstGeom prst="rect">
            <a:avLst/>
          </a:prstGeom>
        </p:spPr>
      </p:pic>
    </p:spTree>
    <p:extLst>
      <p:ext uri="{BB962C8B-B14F-4D97-AF65-F5344CB8AC3E}">
        <p14:creationId xmlns:p14="http://schemas.microsoft.com/office/powerpoint/2010/main" val="2602924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0" y="128588"/>
            <a:ext cx="8596313" cy="396875"/>
          </a:xfrm>
        </p:spPr>
        <p:txBody>
          <a:bodyPr>
            <a:normAutofit/>
          </a:bodyPr>
          <a:lstStyle/>
          <a:p>
            <a:r>
              <a:rPr lang="es-MX" b="1" dirty="0" smtClean="0"/>
              <a:t>Control Terrestre</a:t>
            </a:r>
            <a:endParaRPr lang="es-EC" b="1" dirty="0"/>
          </a:p>
        </p:txBody>
      </p:sp>
      <p:sp>
        <p:nvSpPr>
          <p:cNvPr id="4" name="3 CuadroTexto"/>
          <p:cNvSpPr txBox="1"/>
          <p:nvPr/>
        </p:nvSpPr>
        <p:spPr>
          <a:xfrm>
            <a:off x="434621" y="704996"/>
            <a:ext cx="5016537" cy="369332"/>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5400000" scaled="1"/>
            <a:tileRect/>
          </a:gradFill>
          <a:ln>
            <a:solidFill>
              <a:schemeClr val="accent6">
                <a:lumMod val="50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ctr"/>
            <a:r>
              <a:rPr lang="es-ES" b="1" u="sng" dirty="0"/>
              <a:t>Instituto Geográfico Nacional de </a:t>
            </a:r>
            <a:r>
              <a:rPr lang="es-ES" b="1" u="sng" dirty="0" smtClean="0"/>
              <a:t>Perú</a:t>
            </a:r>
            <a:endParaRPr lang="es-ES" b="1" u="sng" dirty="0"/>
          </a:p>
        </p:txBody>
      </p:sp>
      <p:pic>
        <p:nvPicPr>
          <p:cNvPr id="5" name="0 Imagen"/>
          <p:cNvPicPr/>
          <p:nvPr/>
        </p:nvPicPr>
        <p:blipFill>
          <a:blip r:embed="rId2">
            <a:extLst>
              <a:ext uri="{28A0092B-C50C-407E-A947-70E740481C1C}">
                <a14:useLocalDpi xmlns:a14="http://schemas.microsoft.com/office/drawing/2010/main" val="0"/>
              </a:ext>
            </a:extLst>
          </a:blip>
          <a:stretch>
            <a:fillRect/>
          </a:stretch>
        </p:blipFill>
        <p:spPr>
          <a:xfrm>
            <a:off x="434621" y="1254633"/>
            <a:ext cx="3717925" cy="2632710"/>
          </a:xfrm>
          <a:prstGeom prst="rect">
            <a:avLst/>
          </a:prstGeom>
        </p:spPr>
      </p:pic>
      <p:sp>
        <p:nvSpPr>
          <p:cNvPr id="6" name="3 CuadroTexto"/>
          <p:cNvSpPr txBox="1"/>
          <p:nvPr/>
        </p:nvSpPr>
        <p:spPr>
          <a:xfrm>
            <a:off x="1543392" y="3996457"/>
            <a:ext cx="9045615" cy="369332"/>
          </a:xfrm>
          <a:prstGeom prst="rect">
            <a:avLst/>
          </a:prstGeom>
          <a:solidFill>
            <a:schemeClr val="accent5">
              <a:lumMod val="40000"/>
              <a:lumOff val="60000"/>
            </a:schemeClr>
          </a:solidFill>
          <a:ln>
            <a:solidFill>
              <a:schemeClr val="accent6">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lvl="0" algn="ctr"/>
            <a:r>
              <a:rPr lang="es-ES" b="1" u="sng" dirty="0" err="1" smtClean="0"/>
              <a:t>Akermann</a:t>
            </a:r>
            <a:endParaRPr lang="es-ES" b="1" u="sng" dirty="0"/>
          </a:p>
        </p:txBody>
      </p:sp>
      <p:pic>
        <p:nvPicPr>
          <p:cNvPr id="7" name="0 Imagen"/>
          <p:cNvPicPr/>
          <p:nvPr/>
        </p:nvPicPr>
        <p:blipFill rotWithShape="1">
          <a:blip r:embed="rId3">
            <a:extLst>
              <a:ext uri="{28A0092B-C50C-407E-A947-70E740481C1C}">
                <a14:useLocalDpi xmlns:a14="http://schemas.microsoft.com/office/drawing/2010/main" val="0"/>
              </a:ext>
            </a:extLst>
          </a:blip>
          <a:srcRect b="16952"/>
          <a:stretch/>
        </p:blipFill>
        <p:spPr bwMode="auto">
          <a:xfrm>
            <a:off x="1543392" y="5430634"/>
            <a:ext cx="4991100" cy="766445"/>
          </a:xfrm>
          <a:prstGeom prst="rect">
            <a:avLst/>
          </a:prstGeom>
          <a:ln>
            <a:noFill/>
          </a:ln>
          <a:extLst>
            <a:ext uri="{53640926-AAD7-44D8-BBD7-CCE9431645EC}">
              <a14:shadowObscured xmlns:a14="http://schemas.microsoft.com/office/drawing/2010/main"/>
            </a:ext>
          </a:extLst>
        </p:spPr>
      </p:pic>
      <p:pic>
        <p:nvPicPr>
          <p:cNvPr id="8" name="0 Imagen"/>
          <p:cNvPicPr/>
          <p:nvPr/>
        </p:nvPicPr>
        <p:blipFill>
          <a:blip r:embed="rId4">
            <a:extLst>
              <a:ext uri="{28A0092B-C50C-407E-A947-70E740481C1C}">
                <a14:useLocalDpi xmlns:a14="http://schemas.microsoft.com/office/drawing/2010/main" val="0"/>
              </a:ext>
            </a:extLst>
          </a:blip>
          <a:stretch>
            <a:fillRect/>
          </a:stretch>
        </p:blipFill>
        <p:spPr>
          <a:xfrm>
            <a:off x="7350296" y="4474903"/>
            <a:ext cx="3369505" cy="1911463"/>
          </a:xfrm>
          <a:prstGeom prst="rect">
            <a:avLst/>
          </a:prstGeom>
        </p:spPr>
      </p:pic>
      <p:pic>
        <p:nvPicPr>
          <p:cNvPr id="9" name="0 Imagen"/>
          <p:cNvPicPr/>
          <p:nvPr/>
        </p:nvPicPr>
        <p:blipFill>
          <a:blip r:embed="rId5" cstate="print">
            <a:extLst>
              <a:ext uri="{28A0092B-C50C-407E-A947-70E740481C1C}">
                <a14:useLocalDpi xmlns:a14="http://schemas.microsoft.com/office/drawing/2010/main" val="0"/>
              </a:ext>
            </a:extLst>
          </a:blip>
          <a:stretch>
            <a:fillRect/>
          </a:stretch>
        </p:blipFill>
        <p:spPr>
          <a:xfrm>
            <a:off x="8211985" y="1233572"/>
            <a:ext cx="2507816" cy="1998139"/>
          </a:xfrm>
          <a:prstGeom prst="rect">
            <a:avLst/>
          </a:prstGeom>
        </p:spPr>
      </p:pic>
      <p:sp>
        <p:nvSpPr>
          <p:cNvPr id="10" name="3 CuadroTexto"/>
          <p:cNvSpPr txBox="1"/>
          <p:nvPr/>
        </p:nvSpPr>
        <p:spPr>
          <a:xfrm>
            <a:off x="7213283" y="687324"/>
            <a:ext cx="4209381" cy="369332"/>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2700000" scaled="1"/>
            <a:tileRect/>
          </a:gradFill>
          <a:ln>
            <a:solidFill>
              <a:schemeClr val="accent6">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lvl="0" algn="ctr"/>
            <a:r>
              <a:rPr lang="es-ES" b="1" u="sng" dirty="0" smtClean="0"/>
              <a:t>PIX4D</a:t>
            </a:r>
            <a:endParaRPr lang="es-ES" b="1" u="sng" dirty="0"/>
          </a:p>
        </p:txBody>
      </p:sp>
      <p:sp>
        <p:nvSpPr>
          <p:cNvPr id="11" name="3 CuadroTexto"/>
          <p:cNvSpPr txBox="1"/>
          <p:nvPr/>
        </p:nvSpPr>
        <p:spPr>
          <a:xfrm>
            <a:off x="520224" y="4841670"/>
            <a:ext cx="4617508" cy="369332"/>
          </a:xfrm>
          <a:prstGeom prst="rect">
            <a:avLst/>
          </a:prstGeom>
          <a:noFill/>
        </p:spPr>
        <p:txBody>
          <a:bodyPr wrap="square" rtlCol="0">
            <a:spAutoFit/>
          </a:bodyPr>
          <a:lstStyle/>
          <a:p>
            <a:pPr lvl="0"/>
            <a:r>
              <a:rPr lang="es-ES" dirty="0" smtClean="0"/>
              <a:t>Distribución óptima: perímetro del bloque</a:t>
            </a:r>
            <a:endParaRPr lang="es-ES" dirty="0"/>
          </a:p>
        </p:txBody>
      </p:sp>
      <p:sp>
        <p:nvSpPr>
          <p:cNvPr id="12" name="3 CuadroTexto"/>
          <p:cNvSpPr txBox="1"/>
          <p:nvPr/>
        </p:nvSpPr>
        <p:spPr>
          <a:xfrm>
            <a:off x="6733939" y="3067510"/>
            <a:ext cx="5074275" cy="830997"/>
          </a:xfrm>
          <a:prstGeom prst="rect">
            <a:avLst/>
          </a:prstGeom>
          <a:noFill/>
        </p:spPr>
        <p:txBody>
          <a:bodyPr wrap="square" rtlCol="0">
            <a:spAutoFit/>
          </a:bodyPr>
          <a:lstStyle/>
          <a:p>
            <a:pPr lvl="0" algn="ctr"/>
            <a:r>
              <a:rPr lang="es-EC" sz="1600" dirty="0" smtClean="0"/>
              <a:t>Sugiere </a:t>
            </a:r>
            <a:r>
              <a:rPr lang="es-EC" sz="1600" dirty="0"/>
              <a:t>que se requiere </a:t>
            </a:r>
            <a:r>
              <a:rPr lang="es-EC" sz="1600" dirty="0" smtClean="0"/>
              <a:t>de 5 a 10 </a:t>
            </a:r>
            <a:r>
              <a:rPr lang="es-EC" sz="1600" dirty="0"/>
              <a:t>GCP para la reconstrucción </a:t>
            </a:r>
            <a:r>
              <a:rPr lang="es-EC" sz="1600" dirty="0" smtClean="0"/>
              <a:t>de áreas grandes y estos deberían </a:t>
            </a:r>
            <a:r>
              <a:rPr lang="es-EC" sz="1600" dirty="0"/>
              <a:t>estar pinchados en al menos 2 imágenes</a:t>
            </a:r>
            <a:endParaRPr lang="es-ES" sz="1600" u="sng" dirty="0"/>
          </a:p>
        </p:txBody>
      </p:sp>
    </p:spTree>
    <p:extLst>
      <p:ext uri="{BB962C8B-B14F-4D97-AF65-F5344CB8AC3E}">
        <p14:creationId xmlns:p14="http://schemas.microsoft.com/office/powerpoint/2010/main" val="535273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6248" y="1574636"/>
            <a:ext cx="3618963" cy="65274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 sz="2000" b="1" dirty="0"/>
              <a:t>Puntos de Amarre</a:t>
            </a:r>
          </a:p>
          <a:p>
            <a:pPr lvl="0" algn="ctr"/>
            <a:r>
              <a:rPr lang="es-ES" sz="2000" b="1" dirty="0" smtClean="0"/>
              <a:t>(</a:t>
            </a:r>
            <a:r>
              <a:rPr lang="es-ES" sz="2000" b="1" dirty="0" err="1" smtClean="0"/>
              <a:t>Tie</a:t>
            </a:r>
            <a:r>
              <a:rPr lang="es-ES" sz="2000" b="1" dirty="0" smtClean="0"/>
              <a:t> </a:t>
            </a:r>
            <a:r>
              <a:rPr lang="es-ES" sz="2000" b="1" dirty="0" err="1" smtClean="0"/>
              <a:t>points</a:t>
            </a:r>
            <a:r>
              <a:rPr lang="es-ES" sz="2000" b="1" dirty="0" smtClean="0"/>
              <a:t>)</a:t>
            </a:r>
            <a:endParaRPr lang="es-ES" sz="2000" b="1" dirty="0"/>
          </a:p>
        </p:txBody>
      </p:sp>
      <p:sp>
        <p:nvSpPr>
          <p:cNvPr id="3" name="Rectángulo 2"/>
          <p:cNvSpPr/>
          <p:nvPr/>
        </p:nvSpPr>
        <p:spPr>
          <a:xfrm>
            <a:off x="4406280" y="1095009"/>
            <a:ext cx="3618963" cy="51515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S" sz="2000" b="1" dirty="0"/>
              <a:t>Modelo digital</a:t>
            </a:r>
          </a:p>
        </p:txBody>
      </p:sp>
      <p:sp>
        <p:nvSpPr>
          <p:cNvPr id="4" name="Rectángulo 3"/>
          <p:cNvSpPr/>
          <p:nvPr/>
        </p:nvSpPr>
        <p:spPr>
          <a:xfrm>
            <a:off x="8717280" y="463664"/>
            <a:ext cx="3083290" cy="51515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S" sz="2000" b="1" dirty="0" err="1" smtClean="0"/>
              <a:t>Ortofoto</a:t>
            </a:r>
            <a:r>
              <a:rPr lang="es-ES" sz="2000" b="1" dirty="0" smtClean="0"/>
              <a:t> u </a:t>
            </a:r>
            <a:r>
              <a:rPr lang="es-ES" sz="2000" b="1" dirty="0" err="1" smtClean="0"/>
              <a:t>Ortoimagen</a:t>
            </a:r>
            <a:endParaRPr lang="es-ES" sz="2000" b="1" dirty="0"/>
          </a:p>
        </p:txBody>
      </p:sp>
      <p:sp>
        <p:nvSpPr>
          <p:cNvPr id="5" name="Rectángulo 4"/>
          <p:cNvSpPr/>
          <p:nvPr/>
        </p:nvSpPr>
        <p:spPr>
          <a:xfrm>
            <a:off x="249344" y="2383048"/>
            <a:ext cx="3642574" cy="1015663"/>
          </a:xfrm>
          <a:prstGeom prst="rect">
            <a:avLst/>
          </a:prstGeom>
        </p:spPr>
        <p:txBody>
          <a:bodyPr wrap="square">
            <a:spAutoFit/>
          </a:bodyPr>
          <a:lstStyle/>
          <a:p>
            <a:pPr lvl="0" algn="ctr"/>
            <a:r>
              <a:rPr lang="es-ES" sz="2000" dirty="0" smtClean="0"/>
              <a:t>Mide </a:t>
            </a:r>
            <a:r>
              <a:rPr lang="es-ES" sz="2000" dirty="0"/>
              <a:t>la posición de las coordenadas </a:t>
            </a:r>
            <a:r>
              <a:rPr lang="es-ES" sz="2000" dirty="0" smtClean="0"/>
              <a:t>en el sistema de </a:t>
            </a:r>
            <a:r>
              <a:rPr lang="es-ES" sz="2000" dirty="0"/>
              <a:t>la </a:t>
            </a:r>
            <a:r>
              <a:rPr lang="es-ES" sz="2000" dirty="0" smtClean="0"/>
              <a:t>imagen</a:t>
            </a:r>
            <a:endParaRPr lang="es-ES" sz="2000" dirty="0"/>
          </a:p>
        </p:txBody>
      </p:sp>
      <p:sp>
        <p:nvSpPr>
          <p:cNvPr id="6" name="Rectángulo 5"/>
          <p:cNvSpPr/>
          <p:nvPr/>
        </p:nvSpPr>
        <p:spPr>
          <a:xfrm>
            <a:off x="4458553" y="1782883"/>
            <a:ext cx="3566689" cy="1015663"/>
          </a:xfrm>
          <a:prstGeom prst="rect">
            <a:avLst/>
          </a:prstGeom>
        </p:spPr>
        <p:txBody>
          <a:bodyPr wrap="square">
            <a:spAutoFit/>
          </a:bodyPr>
          <a:lstStyle/>
          <a:p>
            <a:pPr lvl="0" algn="ctr"/>
            <a:r>
              <a:rPr lang="es-ES" sz="2000" dirty="0"/>
              <a:t>S</a:t>
            </a:r>
            <a:r>
              <a:rPr lang="es-ES" sz="2000" dirty="0" smtClean="0"/>
              <a:t>uperficie </a:t>
            </a:r>
            <a:r>
              <a:rPr lang="es-ES" sz="2000" dirty="0"/>
              <a:t>de terreno representada mediante un modelo de correlación</a:t>
            </a:r>
          </a:p>
        </p:txBody>
      </p:sp>
      <p:sp>
        <p:nvSpPr>
          <p:cNvPr id="9" name="Rectángulo 8"/>
          <p:cNvSpPr/>
          <p:nvPr/>
        </p:nvSpPr>
        <p:spPr>
          <a:xfrm>
            <a:off x="8648585" y="1095009"/>
            <a:ext cx="3024554" cy="1015663"/>
          </a:xfrm>
          <a:prstGeom prst="rect">
            <a:avLst/>
          </a:prstGeom>
        </p:spPr>
        <p:txBody>
          <a:bodyPr wrap="square">
            <a:spAutoFit/>
          </a:bodyPr>
          <a:lstStyle/>
          <a:p>
            <a:pPr lvl="0" algn="ctr"/>
            <a:r>
              <a:rPr lang="es-ES" sz="2000" dirty="0" smtClean="0"/>
              <a:t>Foto u imagen </a:t>
            </a:r>
            <a:r>
              <a:rPr lang="es-ES" sz="2000" dirty="0"/>
              <a:t>que ha sido orientada y corregida mediante software. </a:t>
            </a:r>
          </a:p>
        </p:txBody>
      </p:sp>
      <p:pic>
        <p:nvPicPr>
          <p:cNvPr id="11" name="Imagen 10"/>
          <p:cNvPicPr>
            <a:picLocks noChangeAspect="1"/>
          </p:cNvPicPr>
          <p:nvPr/>
        </p:nvPicPr>
        <p:blipFill>
          <a:blip r:embed="rId2"/>
          <a:stretch>
            <a:fillRect/>
          </a:stretch>
        </p:blipFill>
        <p:spPr>
          <a:xfrm>
            <a:off x="10195952" y="5291529"/>
            <a:ext cx="1996048" cy="1663373"/>
          </a:xfrm>
          <a:prstGeom prst="rect">
            <a:avLst/>
          </a:prstGeom>
        </p:spPr>
      </p:pic>
      <p:sp>
        <p:nvSpPr>
          <p:cNvPr id="12" name="Título 1"/>
          <p:cNvSpPr txBox="1">
            <a:spLocks/>
          </p:cNvSpPr>
          <p:nvPr/>
        </p:nvSpPr>
        <p:spPr>
          <a:xfrm>
            <a:off x="0" y="177545"/>
            <a:ext cx="8596313" cy="65973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 sz="4400" b="1" smtClean="0"/>
              <a:t>Marco teórico</a:t>
            </a:r>
            <a:endParaRPr lang="es-ES" sz="4400" b="1" dirty="0"/>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55" y="3706487"/>
            <a:ext cx="3618963" cy="2577816"/>
          </a:xfrm>
          <a:prstGeom prst="rect">
            <a:avLst/>
          </a:prstGeom>
        </p:spPr>
      </p:pic>
      <p:pic>
        <p:nvPicPr>
          <p:cNvPr id="15" name="Imagen 14" descr="http://3.bp.blogspot.com/-BLy1CQYTDj4/TwxlSEaSM2I/AAAAAAAAD-s/V3vrkfUUNsg/s1600/modelo+digital+del+terreno.GIF"/>
          <p:cNvPicPr/>
          <p:nvPr/>
        </p:nvPicPr>
        <p:blipFill>
          <a:blip r:embed="rId4">
            <a:extLst>
              <a:ext uri="{28A0092B-C50C-407E-A947-70E740481C1C}">
                <a14:useLocalDpi xmlns:a14="http://schemas.microsoft.com/office/drawing/2010/main" val="0"/>
              </a:ext>
            </a:extLst>
          </a:blip>
          <a:srcRect/>
          <a:stretch>
            <a:fillRect/>
          </a:stretch>
        </p:blipFill>
        <p:spPr bwMode="auto">
          <a:xfrm>
            <a:off x="4298156" y="3390314"/>
            <a:ext cx="4001782" cy="2358509"/>
          </a:xfrm>
          <a:prstGeom prst="rect">
            <a:avLst/>
          </a:prstGeom>
          <a:noFill/>
          <a:ln>
            <a:noFill/>
          </a:ln>
        </p:spPr>
      </p:pic>
      <p:pic>
        <p:nvPicPr>
          <p:cNvPr id="17" name="0 Imagen"/>
          <p:cNvPicPr/>
          <p:nvPr/>
        </p:nvPicPr>
        <p:blipFill>
          <a:blip r:embed="rId5" cstate="print">
            <a:extLst>
              <a:ext uri="{28A0092B-C50C-407E-A947-70E740481C1C}">
                <a14:useLocalDpi xmlns:a14="http://schemas.microsoft.com/office/drawing/2010/main" val="0"/>
              </a:ext>
            </a:extLst>
          </a:blip>
          <a:stretch>
            <a:fillRect/>
          </a:stretch>
        </p:blipFill>
        <p:spPr>
          <a:xfrm>
            <a:off x="8794738" y="2290714"/>
            <a:ext cx="3005832" cy="2618538"/>
          </a:xfrm>
          <a:prstGeom prst="rect">
            <a:avLst/>
          </a:prstGeom>
        </p:spPr>
      </p:pic>
    </p:spTree>
    <p:extLst>
      <p:ext uri="{BB962C8B-B14F-4D97-AF65-F5344CB8AC3E}">
        <p14:creationId xmlns:p14="http://schemas.microsoft.com/office/powerpoint/2010/main" val="3656314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6248" y="1574636"/>
            <a:ext cx="3618963" cy="51515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S" sz="2000" b="1" dirty="0" err="1" smtClean="0"/>
              <a:t>Aerotriangulación</a:t>
            </a:r>
            <a:endParaRPr lang="es-ES" sz="2000" b="1" dirty="0"/>
          </a:p>
        </p:txBody>
      </p:sp>
      <p:sp>
        <p:nvSpPr>
          <p:cNvPr id="3" name="Rectángulo 2"/>
          <p:cNvSpPr/>
          <p:nvPr/>
        </p:nvSpPr>
        <p:spPr>
          <a:xfrm>
            <a:off x="4406280" y="1095009"/>
            <a:ext cx="3618963" cy="51515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S" sz="2000" b="1" dirty="0" smtClean="0"/>
              <a:t>Restitución</a:t>
            </a:r>
            <a:endParaRPr lang="es-ES" sz="2000" b="1" dirty="0"/>
          </a:p>
        </p:txBody>
      </p:sp>
      <p:sp>
        <p:nvSpPr>
          <p:cNvPr id="4" name="Rectángulo 3"/>
          <p:cNvSpPr/>
          <p:nvPr/>
        </p:nvSpPr>
        <p:spPr>
          <a:xfrm>
            <a:off x="8377646" y="463664"/>
            <a:ext cx="3431177" cy="51515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r>
              <a:rPr lang="es-ES" sz="2000" b="1" dirty="0" smtClean="0"/>
              <a:t>Control de calidad</a:t>
            </a:r>
            <a:endParaRPr lang="es-ES" sz="2000" b="1" dirty="0"/>
          </a:p>
        </p:txBody>
      </p:sp>
      <p:sp>
        <p:nvSpPr>
          <p:cNvPr id="5" name="Rectángulo 4"/>
          <p:cNvSpPr/>
          <p:nvPr/>
        </p:nvSpPr>
        <p:spPr>
          <a:xfrm>
            <a:off x="249344" y="2383048"/>
            <a:ext cx="3642574" cy="1015663"/>
          </a:xfrm>
          <a:prstGeom prst="rect">
            <a:avLst/>
          </a:prstGeom>
        </p:spPr>
        <p:txBody>
          <a:bodyPr wrap="square">
            <a:spAutoFit/>
          </a:bodyPr>
          <a:lstStyle/>
          <a:p>
            <a:pPr lvl="0" algn="ctr"/>
            <a:r>
              <a:rPr lang="es-ES" sz="2000" dirty="0" smtClean="0"/>
              <a:t>Ajuste del bloque fotogramétrico y cálculo de las coordenadas de los </a:t>
            </a:r>
            <a:r>
              <a:rPr lang="es-ES" sz="2000" dirty="0" err="1" smtClean="0"/>
              <a:t>Tie</a:t>
            </a:r>
            <a:r>
              <a:rPr lang="es-ES" sz="2000" dirty="0" smtClean="0"/>
              <a:t> Point</a:t>
            </a:r>
            <a:endParaRPr lang="es-ES" sz="2000" dirty="0"/>
          </a:p>
        </p:txBody>
      </p:sp>
      <p:sp>
        <p:nvSpPr>
          <p:cNvPr id="6" name="Rectángulo 5"/>
          <p:cNvSpPr/>
          <p:nvPr/>
        </p:nvSpPr>
        <p:spPr>
          <a:xfrm>
            <a:off x="4458553" y="1782883"/>
            <a:ext cx="3483663" cy="1015663"/>
          </a:xfrm>
          <a:prstGeom prst="rect">
            <a:avLst/>
          </a:prstGeom>
        </p:spPr>
        <p:txBody>
          <a:bodyPr wrap="square">
            <a:spAutoFit/>
          </a:bodyPr>
          <a:lstStyle/>
          <a:p>
            <a:pPr lvl="0" algn="ctr"/>
            <a:r>
              <a:rPr lang="es-ES" sz="2000" dirty="0" smtClean="0"/>
              <a:t>Proceso por el cual se </a:t>
            </a:r>
            <a:r>
              <a:rPr lang="es-ES" sz="2000" dirty="0"/>
              <a:t>obtienen los atributos (detalles) del terreno. Archivo </a:t>
            </a:r>
            <a:r>
              <a:rPr lang="es-ES" sz="2000" dirty="0" smtClean="0"/>
              <a:t>vector.</a:t>
            </a:r>
            <a:endParaRPr lang="es-ES" sz="2000" dirty="0"/>
          </a:p>
        </p:txBody>
      </p:sp>
      <p:sp>
        <p:nvSpPr>
          <p:cNvPr id="9" name="Rectángulo 8"/>
          <p:cNvSpPr/>
          <p:nvPr/>
        </p:nvSpPr>
        <p:spPr>
          <a:xfrm>
            <a:off x="8377646" y="1095009"/>
            <a:ext cx="3431177" cy="707886"/>
          </a:xfrm>
          <a:prstGeom prst="rect">
            <a:avLst/>
          </a:prstGeom>
        </p:spPr>
        <p:txBody>
          <a:bodyPr wrap="square">
            <a:spAutoFit/>
          </a:bodyPr>
          <a:lstStyle/>
          <a:p>
            <a:pPr lvl="0" algn="ctr"/>
            <a:r>
              <a:rPr lang="es-ES" sz="2000" dirty="0" smtClean="0"/>
              <a:t>Distribución de puntos de calidad en el terreno</a:t>
            </a:r>
            <a:endParaRPr lang="es-ES" sz="2000" dirty="0"/>
          </a:p>
        </p:txBody>
      </p:sp>
      <p:pic>
        <p:nvPicPr>
          <p:cNvPr id="11" name="Imagen 10"/>
          <p:cNvPicPr>
            <a:picLocks noChangeAspect="1"/>
          </p:cNvPicPr>
          <p:nvPr/>
        </p:nvPicPr>
        <p:blipFill>
          <a:blip r:embed="rId2"/>
          <a:stretch>
            <a:fillRect/>
          </a:stretch>
        </p:blipFill>
        <p:spPr>
          <a:xfrm>
            <a:off x="10195952" y="5291529"/>
            <a:ext cx="1996048" cy="1663373"/>
          </a:xfrm>
          <a:prstGeom prst="rect">
            <a:avLst/>
          </a:prstGeom>
        </p:spPr>
      </p:pic>
      <p:sp>
        <p:nvSpPr>
          <p:cNvPr id="12" name="Título 1"/>
          <p:cNvSpPr txBox="1">
            <a:spLocks/>
          </p:cNvSpPr>
          <p:nvPr/>
        </p:nvSpPr>
        <p:spPr>
          <a:xfrm>
            <a:off x="0" y="177545"/>
            <a:ext cx="8596313" cy="65973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 sz="4400" b="1" smtClean="0"/>
              <a:t>Marco teórico</a:t>
            </a:r>
            <a:endParaRPr lang="es-ES" sz="4400" b="1" dirty="0"/>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248" y="3576128"/>
            <a:ext cx="3588101" cy="2349720"/>
          </a:xfrm>
          <a:prstGeom prst="rect">
            <a:avLst/>
          </a:prstGeom>
        </p:spPr>
      </p:pic>
      <mc:AlternateContent xmlns:mc="http://schemas.openxmlformats.org/markup-compatibility/2006" xmlns:a14="http://schemas.microsoft.com/office/drawing/2010/main">
        <mc:Choice Requires="a14">
          <p:sp>
            <p:nvSpPr>
              <p:cNvPr id="8" name="Rectángulo 7"/>
              <p:cNvSpPr/>
              <p:nvPr/>
            </p:nvSpPr>
            <p:spPr>
              <a:xfrm>
                <a:off x="8197360" y="1871223"/>
                <a:ext cx="3997183" cy="5509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b="1">
                          <a:latin typeface="Cambria Math" panose="02040503050406030204" pitchFamily="18" charset="0"/>
                        </a:rPr>
                        <m:t>𝐧</m:t>
                      </m:r>
                      <m:r>
                        <a:rPr lang="es-ES" b="0" i="0">
                          <a:latin typeface="Cambria Math" panose="02040503050406030204" pitchFamily="18" charset="0"/>
                        </a:rPr>
                        <m:t>=</m:t>
                      </m:r>
                      <m:f>
                        <m:fPr>
                          <m:type m:val="skw"/>
                          <m:ctrlPr>
                            <a:rPr lang="es-ES" b="0" i="1">
                              <a:latin typeface="Cambria Math"/>
                            </a:rPr>
                          </m:ctrlPr>
                        </m:fPr>
                        <m:num>
                          <m:r>
                            <m:rPr>
                              <m:sty m:val="p"/>
                            </m:rPr>
                            <a:rPr lang="es-ES" b="0" i="0">
                              <a:latin typeface="Cambria Math" panose="02040503050406030204" pitchFamily="18" charset="0"/>
                            </a:rPr>
                            <m:t>N</m:t>
                          </m:r>
                          <m:r>
                            <a:rPr lang="es-ES" b="0" i="0">
                              <a:latin typeface="Cambria Math" panose="02040503050406030204" pitchFamily="18" charset="0"/>
                            </a:rPr>
                            <m:t>∗</m:t>
                          </m:r>
                          <m:sSup>
                            <m:sSupPr>
                              <m:ctrlPr>
                                <a:rPr lang="es-ES" b="0" i="1">
                                  <a:latin typeface="Cambria Math"/>
                                </a:rPr>
                              </m:ctrlPr>
                            </m:sSupPr>
                            <m:e>
                              <m:r>
                                <m:rPr>
                                  <m:sty m:val="p"/>
                                </m:rPr>
                                <a:rPr lang="es-ES" b="0" i="0">
                                  <a:latin typeface="Cambria Math" panose="02040503050406030204" pitchFamily="18" charset="0"/>
                                </a:rPr>
                                <m:t>S</m:t>
                              </m:r>
                            </m:e>
                            <m:sup>
                              <m:r>
                                <a:rPr lang="es-ES" b="0" i="0">
                                  <a:latin typeface="Cambria Math" panose="02040503050406030204" pitchFamily="18" charset="0"/>
                                </a:rPr>
                                <m:t>2</m:t>
                              </m:r>
                            </m:sup>
                          </m:sSup>
                          <m:r>
                            <a:rPr lang="es-ES" b="0" i="0">
                              <a:latin typeface="Cambria Math" panose="02040503050406030204" pitchFamily="18" charset="0"/>
                            </a:rPr>
                            <m:t>∗</m:t>
                          </m:r>
                          <m:sSup>
                            <m:sSupPr>
                              <m:ctrlPr>
                                <a:rPr lang="es-ES" b="0" i="1">
                                  <a:latin typeface="Cambria Math"/>
                                </a:rPr>
                              </m:ctrlPr>
                            </m:sSupPr>
                            <m:e>
                              <m:r>
                                <m:rPr>
                                  <m:sty m:val="p"/>
                                </m:rPr>
                                <a:rPr lang="es-ES" b="0" i="0">
                                  <a:latin typeface="Cambria Math" panose="02040503050406030204" pitchFamily="18" charset="0"/>
                                </a:rPr>
                                <m:t>Z</m:t>
                              </m:r>
                            </m:e>
                            <m:sup>
                              <m:r>
                                <a:rPr lang="es-ES" b="0" i="0">
                                  <a:latin typeface="Cambria Math" panose="02040503050406030204" pitchFamily="18" charset="0"/>
                                </a:rPr>
                                <m:t>2</m:t>
                              </m:r>
                            </m:sup>
                          </m:sSup>
                        </m:num>
                        <m:den>
                          <m:d>
                            <m:dPr>
                              <m:ctrlPr>
                                <a:rPr lang="es-ES" b="0" i="1">
                                  <a:latin typeface="Cambria Math"/>
                                </a:rPr>
                              </m:ctrlPr>
                            </m:dPr>
                            <m:e>
                              <m:r>
                                <m:rPr>
                                  <m:sty m:val="p"/>
                                </m:rPr>
                                <a:rPr lang="es-ES" b="0" i="0">
                                  <a:latin typeface="Cambria Math" panose="02040503050406030204" pitchFamily="18" charset="0"/>
                                </a:rPr>
                                <m:t>N</m:t>
                              </m:r>
                              <m:r>
                                <a:rPr lang="es-ES" b="0" i="0">
                                  <a:latin typeface="Cambria Math" panose="02040503050406030204" pitchFamily="18" charset="0"/>
                                </a:rPr>
                                <m:t>−1</m:t>
                              </m:r>
                            </m:e>
                          </m:d>
                          <m:r>
                            <a:rPr lang="es-ES" b="0" i="0">
                              <a:latin typeface="Cambria Math" panose="02040503050406030204" pitchFamily="18" charset="0"/>
                            </a:rPr>
                            <m:t>∗</m:t>
                          </m:r>
                          <m:sSup>
                            <m:sSupPr>
                              <m:ctrlPr>
                                <a:rPr lang="es-ES" b="0" i="1">
                                  <a:latin typeface="Cambria Math"/>
                                </a:rPr>
                              </m:ctrlPr>
                            </m:sSupPr>
                            <m:e>
                              <m:r>
                                <m:rPr>
                                  <m:sty m:val="p"/>
                                </m:rPr>
                                <a:rPr lang="es-ES" b="0" i="0">
                                  <a:latin typeface="Cambria Math" panose="02040503050406030204" pitchFamily="18" charset="0"/>
                                </a:rPr>
                                <m:t>E</m:t>
                              </m:r>
                            </m:e>
                            <m:sup>
                              <m:r>
                                <a:rPr lang="es-ES" b="0" i="0">
                                  <a:latin typeface="Cambria Math" panose="02040503050406030204" pitchFamily="18" charset="0"/>
                                </a:rPr>
                                <m:t>2</m:t>
                              </m:r>
                            </m:sup>
                          </m:sSup>
                          <m:r>
                            <a:rPr lang="es-ES" b="0" i="0">
                              <a:latin typeface="Cambria Math" panose="02040503050406030204" pitchFamily="18" charset="0"/>
                            </a:rPr>
                            <m:t>+</m:t>
                          </m:r>
                          <m:sSup>
                            <m:sSupPr>
                              <m:ctrlPr>
                                <a:rPr lang="es-ES" b="0" i="1">
                                  <a:latin typeface="Cambria Math"/>
                                </a:rPr>
                              </m:ctrlPr>
                            </m:sSupPr>
                            <m:e>
                              <m:r>
                                <m:rPr>
                                  <m:sty m:val="p"/>
                                </m:rPr>
                                <a:rPr lang="es-ES" b="0" i="0">
                                  <a:latin typeface="Cambria Math" panose="02040503050406030204" pitchFamily="18" charset="0"/>
                                </a:rPr>
                                <m:t>S</m:t>
                              </m:r>
                            </m:e>
                            <m:sup>
                              <m:r>
                                <a:rPr lang="es-ES" b="0" i="0">
                                  <a:latin typeface="Cambria Math" panose="02040503050406030204" pitchFamily="18" charset="0"/>
                                </a:rPr>
                                <m:t>2</m:t>
                              </m:r>
                            </m:sup>
                          </m:sSup>
                          <m:r>
                            <a:rPr lang="es-ES" b="0" i="0">
                              <a:latin typeface="Cambria Math" panose="02040503050406030204" pitchFamily="18" charset="0"/>
                            </a:rPr>
                            <m:t>∗</m:t>
                          </m:r>
                          <m:sSup>
                            <m:sSupPr>
                              <m:ctrlPr>
                                <a:rPr lang="es-ES" b="0" i="1">
                                  <a:latin typeface="Cambria Math"/>
                                </a:rPr>
                              </m:ctrlPr>
                            </m:sSupPr>
                            <m:e>
                              <m:r>
                                <m:rPr>
                                  <m:sty m:val="p"/>
                                </m:rPr>
                                <a:rPr lang="es-ES" b="0" i="0">
                                  <a:latin typeface="Cambria Math" panose="02040503050406030204" pitchFamily="18" charset="0"/>
                                </a:rPr>
                                <m:t>Z</m:t>
                              </m:r>
                            </m:e>
                            <m:sup>
                              <m:r>
                                <a:rPr lang="es-ES" b="0" i="0">
                                  <a:latin typeface="Cambria Math" panose="02040503050406030204" pitchFamily="18" charset="0"/>
                                </a:rPr>
                                <m:t>2</m:t>
                              </m:r>
                            </m:sup>
                          </m:sSup>
                        </m:den>
                      </m:f>
                    </m:oMath>
                  </m:oMathPara>
                </a14:m>
                <a:endParaRPr lang="es-ES" dirty="0"/>
              </a:p>
            </p:txBody>
          </p:sp>
        </mc:Choice>
        <mc:Fallback xmlns="">
          <p:sp>
            <p:nvSpPr>
              <p:cNvPr id="8" name="Rectángulo 7"/>
              <p:cNvSpPr>
                <a:spLocks noRot="1" noChangeAspect="1" noMove="1" noResize="1" noEditPoints="1" noAdjustHandles="1" noChangeArrowheads="1" noChangeShapeType="1" noTextEdit="1"/>
              </p:cNvSpPr>
              <p:nvPr/>
            </p:nvSpPr>
            <p:spPr>
              <a:xfrm>
                <a:off x="8197360" y="1871223"/>
                <a:ext cx="3997183" cy="550920"/>
              </a:xfrm>
              <a:prstGeom prst="rect">
                <a:avLst/>
              </a:prstGeom>
              <a:blipFill rotWithShape="0">
                <a:blip r:embed="rId5"/>
                <a:stretch>
                  <a:fillRect t="-90000" b="-145556"/>
                </a:stretch>
              </a:blipFill>
            </p:spPr>
            <p:txBody>
              <a:bodyPr/>
              <a:lstStyle/>
              <a:p>
                <a:r>
                  <a:rPr lang="es-ES">
                    <a:noFill/>
                  </a:rPr>
                  <a:t> </a:t>
                </a:r>
              </a:p>
            </p:txBody>
          </p:sp>
        </mc:Fallback>
      </mc:AlternateContent>
      <p:sp>
        <p:nvSpPr>
          <p:cNvPr id="14" name="Rectángulo 13"/>
          <p:cNvSpPr/>
          <p:nvPr/>
        </p:nvSpPr>
        <p:spPr>
          <a:xfrm>
            <a:off x="8197360" y="2640956"/>
            <a:ext cx="3852912" cy="2062103"/>
          </a:xfrm>
          <a:prstGeom prst="rect">
            <a:avLst/>
          </a:prstGeom>
        </p:spPr>
        <p:txBody>
          <a:bodyPr wrap="square">
            <a:spAutoFit/>
          </a:bodyPr>
          <a:lstStyle/>
          <a:p>
            <a:pPr lvl="0"/>
            <a:r>
              <a:rPr lang="es-ES" dirty="0"/>
              <a:t>n = Tamaño de la muestra.</a:t>
            </a:r>
          </a:p>
          <a:p>
            <a:pPr lvl="0"/>
            <a:r>
              <a:rPr lang="es-ES" dirty="0"/>
              <a:t>N = Número de elementos de la población.</a:t>
            </a:r>
          </a:p>
          <a:p>
            <a:pPr lvl="0"/>
            <a:r>
              <a:rPr lang="es-ES" dirty="0"/>
              <a:t>S</a:t>
            </a:r>
            <a:r>
              <a:rPr lang="es-ES" baseline="30000" dirty="0"/>
              <a:t>2</a:t>
            </a:r>
            <a:r>
              <a:rPr lang="es-ES" dirty="0"/>
              <a:t> = (0.5)</a:t>
            </a:r>
            <a:r>
              <a:rPr lang="es-ES" baseline="30000" dirty="0"/>
              <a:t>2</a:t>
            </a:r>
            <a:r>
              <a:rPr lang="es-ES" dirty="0"/>
              <a:t>; varianza (valor constante).</a:t>
            </a:r>
          </a:p>
          <a:p>
            <a:pPr lvl="0"/>
            <a:r>
              <a:rPr lang="es-ES" dirty="0"/>
              <a:t>Z = Nivel de </a:t>
            </a:r>
            <a:r>
              <a:rPr lang="es-ES" sz="2000" dirty="0"/>
              <a:t>confianza</a:t>
            </a:r>
            <a:r>
              <a:rPr lang="es-ES" dirty="0"/>
              <a:t> (1.95 para el 95%).</a:t>
            </a:r>
          </a:p>
          <a:p>
            <a:pPr lvl="0"/>
            <a:r>
              <a:rPr lang="es-ES" dirty="0"/>
              <a:t>E = Error máximo admisible (0.1).</a:t>
            </a:r>
          </a:p>
        </p:txBody>
      </p:sp>
      <p:pic>
        <p:nvPicPr>
          <p:cNvPr id="15" name="Imagen 14"/>
          <p:cNvPicPr/>
          <p:nvPr/>
        </p:nvPicPr>
        <p:blipFill>
          <a:blip r:embed="rId6" cstate="print">
            <a:extLst>
              <a:ext uri="{28A0092B-C50C-407E-A947-70E740481C1C}">
                <a14:useLocalDpi xmlns:a14="http://schemas.microsoft.com/office/drawing/2010/main" val="0"/>
              </a:ext>
            </a:extLst>
          </a:blip>
          <a:stretch>
            <a:fillRect/>
          </a:stretch>
        </p:blipFill>
        <p:spPr>
          <a:xfrm>
            <a:off x="4700959" y="3282462"/>
            <a:ext cx="3094669" cy="2186521"/>
          </a:xfrm>
          <a:prstGeom prst="rect">
            <a:avLst/>
          </a:prstGeom>
        </p:spPr>
      </p:pic>
      <p:sp>
        <p:nvSpPr>
          <p:cNvPr id="10" name="9 CuadroTexto"/>
          <p:cNvSpPr txBox="1"/>
          <p:nvPr/>
        </p:nvSpPr>
        <p:spPr>
          <a:xfrm>
            <a:off x="10709031" y="4750988"/>
            <a:ext cx="1280551" cy="369332"/>
          </a:xfrm>
          <a:prstGeom prst="rect">
            <a:avLst/>
          </a:prstGeom>
          <a:noFill/>
        </p:spPr>
        <p:txBody>
          <a:bodyPr wrap="square" rtlCol="0">
            <a:spAutoFit/>
          </a:bodyPr>
          <a:lstStyle/>
          <a:p>
            <a:r>
              <a:rPr lang="es-ES_tradnl" dirty="0" smtClean="0"/>
              <a:t>IGM (2008)</a:t>
            </a:r>
            <a:endParaRPr lang="es-EC" dirty="0"/>
          </a:p>
        </p:txBody>
      </p:sp>
    </p:spTree>
    <p:extLst>
      <p:ext uri="{BB962C8B-B14F-4D97-AF65-F5344CB8AC3E}">
        <p14:creationId xmlns:p14="http://schemas.microsoft.com/office/powerpoint/2010/main" val="2194830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Marcador de contenido"/>
          <p:cNvSpPr txBox="1">
            <a:spLocks/>
          </p:cNvSpPr>
          <p:nvPr/>
        </p:nvSpPr>
        <p:spPr>
          <a:xfrm>
            <a:off x="1998427" y="149897"/>
            <a:ext cx="6034353" cy="68926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s-ES_tradnl" sz="3600" b="1" dirty="0"/>
              <a:t>METODOLOGÍA</a:t>
            </a:r>
          </a:p>
          <a:p>
            <a:pPr marL="0" indent="0" algn="ctr">
              <a:buNone/>
            </a:pPr>
            <a:endParaRPr lang="es-ES_tradnl" sz="3600" b="1" dirty="0"/>
          </a:p>
          <a:p>
            <a:pPr marL="0" indent="0" algn="ctr">
              <a:buNone/>
            </a:pPr>
            <a:endParaRPr lang="es-EC" sz="3600" b="1" dirty="0"/>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1666" y="1001383"/>
            <a:ext cx="4971619" cy="5792956"/>
          </a:xfrm>
          <a:prstGeom prst="rect">
            <a:avLst/>
          </a:prstGeom>
        </p:spPr>
      </p:pic>
    </p:spTree>
    <p:extLst>
      <p:ext uri="{BB962C8B-B14F-4D97-AF65-F5344CB8AC3E}">
        <p14:creationId xmlns:p14="http://schemas.microsoft.com/office/powerpoint/2010/main" val="488600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870713" y="220873"/>
            <a:ext cx="10058400" cy="766054"/>
          </a:xfrm>
        </p:spPr>
        <p:txBody>
          <a:bodyPr/>
          <a:lstStyle/>
          <a:p>
            <a:pPr algn="ctr"/>
            <a:r>
              <a:rPr lang="es-ES" b="1" dirty="0" smtClean="0">
                <a:solidFill>
                  <a:srgbClr val="FF0000"/>
                </a:solidFill>
              </a:rPr>
              <a:t>RECOPILACIÓN DE LA INFORMACIÓN</a:t>
            </a:r>
            <a:endParaRPr lang="es-ES" b="1" dirty="0">
              <a:solidFill>
                <a:srgbClr val="FF0000"/>
              </a:solidFill>
            </a:endParaRPr>
          </a:p>
        </p:txBody>
      </p:sp>
      <p:sp>
        <p:nvSpPr>
          <p:cNvPr id="3" name="Marcador de contenido 2"/>
          <p:cNvSpPr>
            <a:spLocks noGrp="1"/>
          </p:cNvSpPr>
          <p:nvPr>
            <p:ph idx="4294967295"/>
          </p:nvPr>
        </p:nvSpPr>
        <p:spPr>
          <a:xfrm>
            <a:off x="356086" y="1305208"/>
            <a:ext cx="10058400" cy="456160"/>
          </a:xfrm>
        </p:spPr>
        <p:txBody>
          <a:bodyPr>
            <a:noAutofit/>
          </a:bodyPr>
          <a:lstStyle/>
          <a:p>
            <a:pPr>
              <a:buFont typeface="Courier New" panose="02070309020205020404" pitchFamily="49" charset="0"/>
              <a:buChar char="o"/>
            </a:pPr>
            <a:r>
              <a:rPr lang="es-EC" sz="2800" b="1" dirty="0" smtClean="0">
                <a:solidFill>
                  <a:schemeClr val="accent1">
                    <a:lumMod val="75000"/>
                  </a:schemeClr>
                </a:solidFill>
              </a:rPr>
              <a:t> </a:t>
            </a:r>
            <a:r>
              <a:rPr lang="es-EC" sz="3200" b="1" dirty="0" smtClean="0">
                <a:solidFill>
                  <a:schemeClr val="accent1">
                    <a:lumMod val="75000"/>
                  </a:schemeClr>
                </a:solidFill>
              </a:rPr>
              <a:t>Imágenes</a:t>
            </a:r>
            <a:endParaRPr lang="es-ES" sz="2800" b="1" dirty="0">
              <a:solidFill>
                <a:schemeClr val="accent1">
                  <a:lumMod val="75000"/>
                </a:schemeClr>
              </a:solidFill>
            </a:endParaRPr>
          </a:p>
        </p:txBody>
      </p:sp>
      <p:sp>
        <p:nvSpPr>
          <p:cNvPr id="6" name="Rectángulo 5"/>
          <p:cNvSpPr/>
          <p:nvPr/>
        </p:nvSpPr>
        <p:spPr>
          <a:xfrm>
            <a:off x="4702252" y="5573160"/>
            <a:ext cx="2967544" cy="369332"/>
          </a:xfrm>
          <a:prstGeom prst="rect">
            <a:avLst/>
          </a:prstGeom>
        </p:spPr>
        <p:txBody>
          <a:bodyPr wrap="none">
            <a:spAutoFit/>
          </a:bodyPr>
          <a:lstStyle/>
          <a:p>
            <a:r>
              <a:rPr lang="es-ES" dirty="0">
                <a:solidFill>
                  <a:srgbClr val="00000A"/>
                </a:solidFill>
                <a:latin typeface="Arial" panose="020B0604020202020204" pitchFamily="34" charset="0"/>
                <a:ea typeface="SimSun" panose="02010600030101010101" pitchFamily="2" charset="-122"/>
              </a:rPr>
              <a:t>T</a:t>
            </a:r>
            <a:r>
              <a:rPr lang="es-ES" dirty="0" smtClean="0">
                <a:solidFill>
                  <a:srgbClr val="00000A"/>
                </a:solidFill>
                <a:latin typeface="Arial" panose="020B0604020202020204" pitchFamily="34" charset="0"/>
                <a:ea typeface="SimSun" panose="02010600030101010101" pitchFamily="2" charset="-122"/>
              </a:rPr>
              <a:t>amaño </a:t>
            </a:r>
            <a:r>
              <a:rPr lang="es-ES" dirty="0">
                <a:solidFill>
                  <a:srgbClr val="00000A"/>
                </a:solidFill>
                <a:latin typeface="Arial" panose="020B0604020202020204" pitchFamily="34" charset="0"/>
                <a:ea typeface="SimSun" panose="02010600030101010101" pitchFamily="2" charset="-122"/>
              </a:rPr>
              <a:t>de GSD de 30 </a:t>
            </a:r>
            <a:r>
              <a:rPr lang="es-ES" dirty="0" smtClean="0">
                <a:solidFill>
                  <a:srgbClr val="00000A"/>
                </a:solidFill>
                <a:latin typeface="Arial" panose="020B0604020202020204" pitchFamily="34" charset="0"/>
                <a:ea typeface="SimSun" panose="02010600030101010101" pitchFamily="2" charset="-122"/>
              </a:rPr>
              <a:t>cm</a:t>
            </a:r>
            <a:endParaRPr lang="es-ES" dirty="0"/>
          </a:p>
        </p:txBody>
      </p:sp>
      <p:graphicFrame>
        <p:nvGraphicFramePr>
          <p:cNvPr id="7" name="Tabla 6"/>
          <p:cNvGraphicFramePr>
            <a:graphicFrameLocks noGrp="1"/>
          </p:cNvGraphicFramePr>
          <p:nvPr>
            <p:extLst>
              <p:ext uri="{D42A27DB-BD31-4B8C-83A1-F6EECF244321}">
                <p14:modId xmlns:p14="http://schemas.microsoft.com/office/powerpoint/2010/main" val="4123168325"/>
              </p:ext>
            </p:extLst>
          </p:nvPr>
        </p:nvGraphicFramePr>
        <p:xfrm>
          <a:off x="1934151" y="2158134"/>
          <a:ext cx="8712905" cy="3291840"/>
        </p:xfrm>
        <a:graphic>
          <a:graphicData uri="http://schemas.openxmlformats.org/drawingml/2006/table">
            <a:tbl>
              <a:tblPr firstRow="1" firstCol="1" bandRow="1">
                <a:tableStyleId>{BDBED569-4797-4DF1-A0F4-6AAB3CD982D8}</a:tableStyleId>
              </a:tblPr>
              <a:tblGrid>
                <a:gridCol w="1742581"/>
                <a:gridCol w="1742581"/>
                <a:gridCol w="1742581"/>
                <a:gridCol w="1742581"/>
                <a:gridCol w="1742581"/>
              </a:tblGrid>
              <a:tr h="0">
                <a:tc gridSpan="5">
                  <a:txBody>
                    <a:bodyPr/>
                    <a:lstStyle/>
                    <a:p>
                      <a:pPr algn="ctr">
                        <a:spcAft>
                          <a:spcPts val="0"/>
                        </a:spcAft>
                      </a:pPr>
                      <a:r>
                        <a:rPr lang="es-ES" sz="1800" dirty="0">
                          <a:effectLst/>
                        </a:rPr>
                        <a:t>Imágenes Entregadas Del Proyecto Mejía </a:t>
                      </a:r>
                      <a:r>
                        <a:rPr lang="es-ES" sz="1800" dirty="0" smtClean="0">
                          <a:effectLst/>
                        </a:rPr>
                        <a:t>Rumiñahui</a:t>
                      </a:r>
                      <a:endParaRPr lang="es-ES" sz="1800" dirty="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32080">
                <a:tc rowSpan="2">
                  <a:txBody>
                    <a:bodyPr/>
                    <a:lstStyle/>
                    <a:p>
                      <a:pPr algn="ctr">
                        <a:spcAft>
                          <a:spcPts val="0"/>
                        </a:spcAft>
                      </a:pPr>
                      <a:r>
                        <a:rPr lang="es-ES" sz="1800">
                          <a:effectLst/>
                        </a:rPr>
                        <a:t>Línea</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c gridSpan="3">
                  <a:txBody>
                    <a:bodyPr/>
                    <a:lstStyle/>
                    <a:p>
                      <a:pPr algn="ctr">
                        <a:spcAft>
                          <a:spcPts val="0"/>
                        </a:spcAft>
                      </a:pPr>
                      <a:r>
                        <a:rPr lang="es-ES" sz="1800" dirty="0">
                          <a:effectLst/>
                        </a:rPr>
                        <a:t>Número de Foto</a:t>
                      </a:r>
                      <a:endParaRPr lang="es-ES" sz="1800" dirty="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c hMerge="1">
                  <a:txBody>
                    <a:bodyPr/>
                    <a:lstStyle/>
                    <a:p>
                      <a:endParaRPr lang="es-ES"/>
                    </a:p>
                  </a:txBody>
                  <a:tcPr/>
                </a:tc>
                <a:tc hMerge="1">
                  <a:txBody>
                    <a:bodyPr/>
                    <a:lstStyle/>
                    <a:p>
                      <a:endParaRPr lang="es-ES"/>
                    </a:p>
                  </a:txBody>
                  <a:tcPr/>
                </a:tc>
                <a:tc rowSpan="2">
                  <a:txBody>
                    <a:bodyPr/>
                    <a:lstStyle/>
                    <a:p>
                      <a:pPr algn="ctr">
                        <a:spcAft>
                          <a:spcPts val="0"/>
                        </a:spcAft>
                      </a:pPr>
                      <a:r>
                        <a:rPr lang="es-ES" sz="1800">
                          <a:effectLst/>
                        </a:rPr>
                        <a:t>Fecha de Toma</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r>
              <a:tr h="131445">
                <a:tc vMerge="1">
                  <a:txBody>
                    <a:bodyPr/>
                    <a:lstStyle/>
                    <a:p>
                      <a:endParaRPr lang="es-ES"/>
                    </a:p>
                  </a:txBody>
                  <a:tcPr/>
                </a:tc>
                <a:tc>
                  <a:txBody>
                    <a:bodyPr/>
                    <a:lstStyle/>
                    <a:p>
                      <a:pPr algn="ctr">
                        <a:spcAft>
                          <a:spcPts val="0"/>
                        </a:spcAft>
                      </a:pPr>
                      <a:r>
                        <a:rPr lang="es-ES" sz="1800">
                          <a:effectLst/>
                        </a:rPr>
                        <a:t>Desde</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c>
                  <a:txBody>
                    <a:bodyPr/>
                    <a:lstStyle/>
                    <a:p>
                      <a:pPr algn="ctr">
                        <a:spcAft>
                          <a:spcPts val="0"/>
                        </a:spcAft>
                      </a:pPr>
                      <a:r>
                        <a:rPr lang="es-ES" sz="1800" dirty="0">
                          <a:effectLst/>
                        </a:rPr>
                        <a:t>Hasta</a:t>
                      </a:r>
                      <a:endParaRPr lang="es-ES" sz="1800" dirty="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c>
                  <a:txBody>
                    <a:bodyPr/>
                    <a:lstStyle/>
                    <a:p>
                      <a:pPr algn="ctr">
                        <a:spcAft>
                          <a:spcPts val="0"/>
                        </a:spcAft>
                      </a:pPr>
                      <a:r>
                        <a:rPr lang="es-ES" sz="1800">
                          <a:effectLst/>
                        </a:rPr>
                        <a:t>Total</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c vMerge="1">
                  <a:txBody>
                    <a:bodyPr/>
                    <a:lstStyle/>
                    <a:p>
                      <a:endParaRPr lang="es-ES"/>
                    </a:p>
                  </a:txBody>
                  <a:tcPr/>
                </a:tc>
              </a:tr>
              <a:tr h="0">
                <a:tc>
                  <a:txBody>
                    <a:bodyPr/>
                    <a:lstStyle/>
                    <a:p>
                      <a:pPr algn="ctr">
                        <a:spcAft>
                          <a:spcPts val="0"/>
                        </a:spcAft>
                      </a:pPr>
                      <a:r>
                        <a:rPr lang="es-ES" sz="1800">
                          <a:effectLst/>
                        </a:rPr>
                        <a:t>18</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c>
                  <a:txBody>
                    <a:bodyPr/>
                    <a:lstStyle/>
                    <a:p>
                      <a:pPr algn="ctr">
                        <a:spcAft>
                          <a:spcPts val="0"/>
                        </a:spcAft>
                      </a:pPr>
                      <a:r>
                        <a:rPr lang="es-ES" sz="1800">
                          <a:effectLst/>
                        </a:rPr>
                        <a:t>537</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c>
                  <a:txBody>
                    <a:bodyPr/>
                    <a:lstStyle/>
                    <a:p>
                      <a:pPr algn="ctr">
                        <a:spcAft>
                          <a:spcPts val="0"/>
                        </a:spcAft>
                      </a:pPr>
                      <a:r>
                        <a:rPr lang="es-ES" sz="1800" dirty="0">
                          <a:effectLst/>
                        </a:rPr>
                        <a:t>542</a:t>
                      </a:r>
                      <a:endParaRPr lang="es-ES" sz="1800" dirty="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c>
                  <a:txBody>
                    <a:bodyPr/>
                    <a:lstStyle/>
                    <a:p>
                      <a:pPr algn="ctr">
                        <a:spcAft>
                          <a:spcPts val="0"/>
                        </a:spcAft>
                      </a:pPr>
                      <a:r>
                        <a:rPr lang="es-ES" sz="1800">
                          <a:effectLst/>
                        </a:rPr>
                        <a:t>6</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c>
                  <a:txBody>
                    <a:bodyPr/>
                    <a:lstStyle/>
                    <a:p>
                      <a:pPr algn="ctr">
                        <a:spcAft>
                          <a:spcPts val="0"/>
                        </a:spcAft>
                      </a:pPr>
                      <a:r>
                        <a:rPr lang="es-ES" sz="1800">
                          <a:effectLst/>
                        </a:rPr>
                        <a:t>9 de Agosto 2012</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r>
              <a:tr h="0">
                <a:tc>
                  <a:txBody>
                    <a:bodyPr/>
                    <a:lstStyle/>
                    <a:p>
                      <a:pPr algn="ctr">
                        <a:spcAft>
                          <a:spcPts val="0"/>
                        </a:spcAft>
                      </a:pPr>
                      <a:r>
                        <a:rPr lang="es-ES" sz="1800">
                          <a:effectLst/>
                        </a:rPr>
                        <a:t>19</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c>
                  <a:txBody>
                    <a:bodyPr/>
                    <a:lstStyle/>
                    <a:p>
                      <a:pPr algn="ctr">
                        <a:spcAft>
                          <a:spcPts val="0"/>
                        </a:spcAft>
                      </a:pPr>
                      <a:r>
                        <a:rPr lang="es-ES" sz="1800">
                          <a:effectLst/>
                        </a:rPr>
                        <a:t>829</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c>
                  <a:txBody>
                    <a:bodyPr/>
                    <a:lstStyle/>
                    <a:p>
                      <a:pPr algn="ctr">
                        <a:spcAft>
                          <a:spcPts val="0"/>
                        </a:spcAft>
                      </a:pPr>
                      <a:r>
                        <a:rPr lang="es-ES" sz="1800">
                          <a:effectLst/>
                        </a:rPr>
                        <a:t>834</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c>
                  <a:txBody>
                    <a:bodyPr/>
                    <a:lstStyle/>
                    <a:p>
                      <a:pPr algn="ctr">
                        <a:spcAft>
                          <a:spcPts val="0"/>
                        </a:spcAft>
                      </a:pPr>
                      <a:r>
                        <a:rPr lang="es-ES" sz="1800">
                          <a:effectLst/>
                        </a:rPr>
                        <a:t>6</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c>
                  <a:txBody>
                    <a:bodyPr/>
                    <a:lstStyle/>
                    <a:p>
                      <a:pPr algn="ctr">
                        <a:spcAft>
                          <a:spcPts val="0"/>
                        </a:spcAft>
                      </a:pPr>
                      <a:r>
                        <a:rPr lang="es-ES" sz="1800">
                          <a:effectLst/>
                        </a:rPr>
                        <a:t>19 de Septiembre 2012</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r>
              <a:tr h="0">
                <a:tc>
                  <a:txBody>
                    <a:bodyPr/>
                    <a:lstStyle/>
                    <a:p>
                      <a:pPr algn="ctr">
                        <a:spcAft>
                          <a:spcPts val="0"/>
                        </a:spcAft>
                      </a:pPr>
                      <a:r>
                        <a:rPr lang="es-ES" sz="1800">
                          <a:effectLst/>
                        </a:rPr>
                        <a:t>20</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c>
                  <a:txBody>
                    <a:bodyPr/>
                    <a:lstStyle/>
                    <a:p>
                      <a:pPr algn="ctr">
                        <a:spcAft>
                          <a:spcPts val="0"/>
                        </a:spcAft>
                      </a:pPr>
                      <a:r>
                        <a:rPr lang="es-ES" sz="1800">
                          <a:effectLst/>
                        </a:rPr>
                        <a:t>930</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c>
                  <a:txBody>
                    <a:bodyPr/>
                    <a:lstStyle/>
                    <a:p>
                      <a:pPr algn="ctr">
                        <a:spcAft>
                          <a:spcPts val="0"/>
                        </a:spcAft>
                      </a:pPr>
                      <a:r>
                        <a:rPr lang="es-ES" sz="1800">
                          <a:effectLst/>
                        </a:rPr>
                        <a:t>935</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c>
                  <a:txBody>
                    <a:bodyPr/>
                    <a:lstStyle/>
                    <a:p>
                      <a:pPr algn="ctr">
                        <a:spcAft>
                          <a:spcPts val="0"/>
                        </a:spcAft>
                      </a:pPr>
                      <a:r>
                        <a:rPr lang="es-ES" sz="1800">
                          <a:effectLst/>
                        </a:rPr>
                        <a:t>6</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c>
                  <a:txBody>
                    <a:bodyPr/>
                    <a:lstStyle/>
                    <a:p>
                      <a:pPr algn="ctr">
                        <a:spcAft>
                          <a:spcPts val="0"/>
                        </a:spcAft>
                      </a:pPr>
                      <a:r>
                        <a:rPr lang="es-ES" sz="1800">
                          <a:effectLst/>
                        </a:rPr>
                        <a:t>19 de Septiembre 2012</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r>
              <a:tr h="0">
                <a:tc>
                  <a:txBody>
                    <a:bodyPr/>
                    <a:lstStyle/>
                    <a:p>
                      <a:pPr algn="ctr">
                        <a:spcAft>
                          <a:spcPts val="0"/>
                        </a:spcAft>
                      </a:pPr>
                      <a:r>
                        <a:rPr lang="es-ES" sz="1800">
                          <a:effectLst/>
                        </a:rPr>
                        <a:t>21</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c>
                  <a:txBody>
                    <a:bodyPr/>
                    <a:lstStyle/>
                    <a:p>
                      <a:pPr algn="ctr">
                        <a:spcAft>
                          <a:spcPts val="0"/>
                        </a:spcAft>
                      </a:pPr>
                      <a:r>
                        <a:rPr lang="es-ES" sz="1800">
                          <a:effectLst/>
                        </a:rPr>
                        <a:t>1240</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c>
                  <a:txBody>
                    <a:bodyPr/>
                    <a:lstStyle/>
                    <a:p>
                      <a:pPr algn="ctr">
                        <a:spcAft>
                          <a:spcPts val="0"/>
                        </a:spcAft>
                      </a:pPr>
                      <a:r>
                        <a:rPr lang="es-ES" sz="1800">
                          <a:effectLst/>
                        </a:rPr>
                        <a:t>1245</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c>
                  <a:txBody>
                    <a:bodyPr/>
                    <a:lstStyle/>
                    <a:p>
                      <a:pPr algn="ctr">
                        <a:spcAft>
                          <a:spcPts val="0"/>
                        </a:spcAft>
                      </a:pPr>
                      <a:r>
                        <a:rPr lang="es-ES" sz="1800">
                          <a:effectLst/>
                        </a:rPr>
                        <a:t>6</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c>
                  <a:txBody>
                    <a:bodyPr/>
                    <a:lstStyle/>
                    <a:p>
                      <a:pPr algn="ctr">
                        <a:spcAft>
                          <a:spcPts val="0"/>
                        </a:spcAft>
                      </a:pPr>
                      <a:r>
                        <a:rPr lang="es-ES" sz="1800">
                          <a:effectLst/>
                        </a:rPr>
                        <a:t>19 de Enero 2013</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r>
              <a:tr h="0">
                <a:tc gridSpan="3">
                  <a:txBody>
                    <a:bodyPr/>
                    <a:lstStyle/>
                    <a:p>
                      <a:pPr algn="ctr">
                        <a:spcAft>
                          <a:spcPts val="0"/>
                        </a:spcAft>
                      </a:pPr>
                      <a:r>
                        <a:rPr lang="es-ES" sz="1800">
                          <a:effectLst/>
                        </a:rPr>
                        <a:t>Gran Total</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c hMerge="1">
                  <a:txBody>
                    <a:bodyPr/>
                    <a:lstStyle/>
                    <a:p>
                      <a:endParaRPr lang="es-ES"/>
                    </a:p>
                  </a:txBody>
                  <a:tcPr/>
                </a:tc>
                <a:tc hMerge="1">
                  <a:txBody>
                    <a:bodyPr/>
                    <a:lstStyle/>
                    <a:p>
                      <a:endParaRPr lang="es-ES"/>
                    </a:p>
                  </a:txBody>
                  <a:tcPr/>
                </a:tc>
                <a:tc>
                  <a:txBody>
                    <a:bodyPr/>
                    <a:lstStyle/>
                    <a:p>
                      <a:pPr algn="ctr">
                        <a:spcAft>
                          <a:spcPts val="0"/>
                        </a:spcAft>
                      </a:pPr>
                      <a:r>
                        <a:rPr lang="es-ES" sz="1800">
                          <a:effectLst/>
                        </a:rPr>
                        <a:t>24</a:t>
                      </a:r>
                      <a:endParaRPr lang="es-ES" sz="180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c>
                  <a:txBody>
                    <a:bodyPr/>
                    <a:lstStyle/>
                    <a:p>
                      <a:pPr algn="ctr">
                        <a:spcAft>
                          <a:spcPts val="0"/>
                        </a:spcAft>
                      </a:pPr>
                      <a:r>
                        <a:rPr lang="es-ES" sz="1800" dirty="0">
                          <a:effectLst/>
                        </a:rPr>
                        <a:t> </a:t>
                      </a:r>
                      <a:endParaRPr lang="es-ES" sz="1800" dirty="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txBody>
                  <a:tcPr marL="68580" marR="68580" marT="0" marB="0" anchor="ctr"/>
                </a:tc>
              </a:tr>
            </a:tbl>
          </a:graphicData>
        </a:graphic>
      </p:graphicFrame>
    </p:spTree>
    <p:extLst>
      <p:ext uri="{BB962C8B-B14F-4D97-AF65-F5344CB8AC3E}">
        <p14:creationId xmlns:p14="http://schemas.microsoft.com/office/powerpoint/2010/main" val="2775909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11614" y="254303"/>
            <a:ext cx="2158679" cy="404568"/>
          </a:xfrm>
        </p:spPr>
        <p:txBody>
          <a:bodyPr>
            <a:noAutofit/>
          </a:bodyPr>
          <a:lstStyle/>
          <a:p>
            <a:pPr lvl="2"/>
            <a:r>
              <a:rPr lang="es-ES" sz="2800" b="1" dirty="0" err="1" smtClean="0">
                <a:solidFill>
                  <a:schemeClr val="accent1">
                    <a:lumMod val="75000"/>
                  </a:schemeClr>
                </a:solidFill>
              </a:rPr>
              <a:t>IMU</a:t>
            </a:r>
            <a:r>
              <a:rPr lang="es-ES" sz="2800" b="1" dirty="0" smtClean="0">
                <a:solidFill>
                  <a:schemeClr val="accent1">
                    <a:lumMod val="75000"/>
                  </a:schemeClr>
                </a:solidFill>
              </a:rPr>
              <a:t>/GPS</a:t>
            </a:r>
            <a:endParaRPr lang="es-EC" sz="2800" b="1" dirty="0" smtClean="0">
              <a:solidFill>
                <a:schemeClr val="accent1">
                  <a:lumMod val="75000"/>
                </a:schemeClr>
              </a:solidFill>
            </a:endParaRPr>
          </a:p>
          <a:p>
            <a:endParaRPr lang="es-EC" sz="4000" b="1" dirty="0"/>
          </a:p>
        </p:txBody>
      </p:sp>
      <p:pic>
        <p:nvPicPr>
          <p:cNvPr id="4" name="0 Imagen"/>
          <p:cNvPicPr/>
          <p:nvPr/>
        </p:nvPicPr>
        <p:blipFill>
          <a:blip r:embed="rId2">
            <a:extLst>
              <a:ext uri="{28A0092B-C50C-407E-A947-70E740481C1C}">
                <a14:useLocalDpi xmlns:a14="http://schemas.microsoft.com/office/drawing/2010/main" val="0"/>
              </a:ext>
            </a:extLst>
          </a:blip>
          <a:stretch>
            <a:fillRect/>
          </a:stretch>
        </p:blipFill>
        <p:spPr>
          <a:xfrm>
            <a:off x="1212343" y="3495552"/>
            <a:ext cx="3918032" cy="2578084"/>
          </a:xfrm>
          <a:prstGeom prst="rect">
            <a:avLst/>
          </a:prstGeom>
        </p:spPr>
      </p:pic>
      <p:sp>
        <p:nvSpPr>
          <p:cNvPr id="7" name="Rectángulo 6"/>
          <p:cNvSpPr/>
          <p:nvPr/>
        </p:nvSpPr>
        <p:spPr>
          <a:xfrm>
            <a:off x="5929532" y="658871"/>
            <a:ext cx="6096000" cy="1200329"/>
          </a:xfrm>
          <a:prstGeom prst="rect">
            <a:avLst/>
          </a:prstGeom>
        </p:spPr>
        <p:txBody>
          <a:bodyPr>
            <a:spAutoFit/>
          </a:bodyPr>
          <a:lstStyle/>
          <a:p>
            <a:pPr algn="ctr"/>
            <a:r>
              <a:rPr lang="es-ES" dirty="0" smtClean="0">
                <a:solidFill>
                  <a:srgbClr val="00000A"/>
                </a:solidFill>
                <a:latin typeface="Arial" panose="020B0604020202020204" pitchFamily="34" charset="0"/>
                <a:ea typeface="SimSun" panose="02010600030101010101" pitchFamily="2" charset="-122"/>
              </a:rPr>
              <a:t>Se </a:t>
            </a:r>
            <a:r>
              <a:rPr lang="es-ES" dirty="0">
                <a:solidFill>
                  <a:srgbClr val="00000A"/>
                </a:solidFill>
                <a:latin typeface="Arial" panose="020B0604020202020204" pitchFamily="34" charset="0"/>
                <a:ea typeface="SimSun" panose="02010600030101010101" pitchFamily="2" charset="-122"/>
              </a:rPr>
              <a:t>obtuvo de los archivos APLANIX (datos en bruto) proporcionados por el IGM, de estos archivos se procedió a la extracción únicamente de los datos de las imágenes entregadas</a:t>
            </a:r>
            <a:endParaRPr lang="es-E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763" y="891249"/>
            <a:ext cx="4907871" cy="2431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9702" y="2008744"/>
            <a:ext cx="4140932" cy="4148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295153" y="1091428"/>
            <a:ext cx="243069" cy="2031325"/>
          </a:xfrm>
          <a:prstGeom prst="rect">
            <a:avLst/>
          </a:prstGeom>
          <a:noFill/>
        </p:spPr>
        <p:txBody>
          <a:bodyPr wrap="square" rtlCol="0">
            <a:spAutoFit/>
          </a:bodyPr>
          <a:lstStyle/>
          <a:p>
            <a:r>
              <a:rPr lang="es-ES_tradnl" dirty="0" smtClean="0"/>
              <a:t>APLANIX</a:t>
            </a:r>
            <a:endParaRPr lang="es-EC" dirty="0"/>
          </a:p>
        </p:txBody>
      </p:sp>
      <p:sp>
        <p:nvSpPr>
          <p:cNvPr id="9" name="8 CuadroTexto"/>
          <p:cNvSpPr txBox="1"/>
          <p:nvPr/>
        </p:nvSpPr>
        <p:spPr>
          <a:xfrm>
            <a:off x="11230337" y="3038354"/>
            <a:ext cx="248855" cy="2031325"/>
          </a:xfrm>
          <a:prstGeom prst="rect">
            <a:avLst/>
          </a:prstGeom>
          <a:noFill/>
        </p:spPr>
        <p:txBody>
          <a:bodyPr wrap="square" rtlCol="0">
            <a:spAutoFit/>
          </a:bodyPr>
          <a:lstStyle/>
          <a:p>
            <a:r>
              <a:rPr lang="es-ES_tradnl" dirty="0" smtClean="0"/>
              <a:t>IMU/GPS</a:t>
            </a:r>
            <a:endParaRPr lang="es-EC" dirty="0"/>
          </a:p>
        </p:txBody>
      </p:sp>
      <p:sp>
        <p:nvSpPr>
          <p:cNvPr id="10" name="9 CuadroTexto"/>
          <p:cNvSpPr txBox="1"/>
          <p:nvPr/>
        </p:nvSpPr>
        <p:spPr>
          <a:xfrm>
            <a:off x="1105278" y="6013047"/>
            <a:ext cx="4132162" cy="338554"/>
          </a:xfrm>
          <a:prstGeom prst="rect">
            <a:avLst/>
          </a:prstGeom>
          <a:noFill/>
        </p:spPr>
        <p:txBody>
          <a:bodyPr wrap="square" rtlCol="0">
            <a:spAutoFit/>
          </a:bodyPr>
          <a:lstStyle/>
          <a:p>
            <a:r>
              <a:rPr lang="es-ES_tradnl" sz="1600" dirty="0" smtClean="0"/>
              <a:t>Posibles errores dentro de los archivos APLANIX</a:t>
            </a:r>
            <a:endParaRPr lang="es-EC" sz="1600" dirty="0"/>
          </a:p>
        </p:txBody>
      </p:sp>
    </p:spTree>
    <p:extLst>
      <p:ext uri="{BB962C8B-B14F-4D97-AF65-F5344CB8AC3E}">
        <p14:creationId xmlns:p14="http://schemas.microsoft.com/office/powerpoint/2010/main" val="2318202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159434" y="126663"/>
            <a:ext cx="2888566" cy="376432"/>
          </a:xfrm>
        </p:spPr>
        <p:txBody>
          <a:bodyPr>
            <a:noAutofit/>
          </a:bodyPr>
          <a:lstStyle/>
          <a:p>
            <a:pPr lvl="2"/>
            <a:r>
              <a:rPr lang="es-ES" sz="2800" b="1" dirty="0" smtClean="0">
                <a:solidFill>
                  <a:schemeClr val="accent1">
                    <a:lumMod val="75000"/>
                  </a:schemeClr>
                </a:solidFill>
              </a:rPr>
              <a:t>Altura de vuelo</a:t>
            </a:r>
            <a:endParaRPr lang="es-EC" sz="2800" b="1" dirty="0" smtClean="0">
              <a:solidFill>
                <a:schemeClr val="accent1">
                  <a:lumMod val="75000"/>
                </a:schemeClr>
              </a:solidFill>
            </a:endParaRPr>
          </a:p>
          <a:p>
            <a:endParaRPr lang="es-EC" sz="4000" dirty="0"/>
          </a:p>
        </p:txBody>
      </p:sp>
      <mc:AlternateContent xmlns:mc="http://schemas.openxmlformats.org/markup-compatibility/2006" xmlns:a14="http://schemas.microsoft.com/office/drawing/2010/main">
        <mc:Choice Requires="a14">
          <p:sp>
            <p:nvSpPr>
              <p:cNvPr id="2" name="Rectángulo 1"/>
              <p:cNvSpPr/>
              <p:nvPr/>
            </p:nvSpPr>
            <p:spPr>
              <a:xfrm>
                <a:off x="6096000" y="132053"/>
                <a:ext cx="6096000" cy="2073260"/>
              </a:xfrm>
              <a:prstGeom prst="rect">
                <a:avLst/>
              </a:prstGeom>
            </p:spPr>
            <p:txBody>
              <a:bodyPr>
                <a:spAutoFit/>
              </a:bodyPr>
              <a:lstStyle/>
              <a:p>
                <a:pPr algn="just">
                  <a:spcAft>
                    <a:spcPts val="0"/>
                  </a:spcAft>
                </a:pPr>
                <a:r>
                  <a:rPr lang="es-ES" dirty="0">
                    <a:solidFill>
                      <a:srgbClr val="00000A"/>
                    </a:solidFill>
                    <a:effectLst/>
                    <a:latin typeface="Arial" panose="020B0604020202020204" pitchFamily="34" charset="0"/>
                    <a:ea typeface="SimSun" panose="02010600030101010101" pitchFamily="2" charset="-122"/>
                    <a:cs typeface="Arial" panose="020B0604020202020204" pitchFamily="34" charset="0"/>
                  </a:rPr>
                  <a:t> </a:t>
                </a:r>
                <a:endParaRPr lang="es-ES" dirty="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p>
                <a:pPr algn="just">
                  <a:spcAft>
                    <a:spcPts val="0"/>
                  </a:spcAft>
                </a:pPr>
                <a14:m>
                  <m:oMathPara xmlns:m="http://schemas.openxmlformats.org/officeDocument/2006/math">
                    <m:oMathParaPr>
                      <m:jc m:val="centerGroup"/>
                    </m:oMathParaPr>
                    <m:oMath xmlns:m="http://schemas.openxmlformats.org/officeDocument/2006/math">
                      <m:r>
                        <a:rPr lang="es-EC" b="1" i="1">
                          <a:solidFill>
                            <a:srgbClr val="00000A"/>
                          </a:solidFill>
                          <a:effectLst/>
                          <a:latin typeface="Cambria Math" panose="02040503050406030204" pitchFamily="18" charset="0"/>
                          <a:ea typeface="SimSun" panose="02010600030101010101" pitchFamily="2" charset="-122"/>
                          <a:cs typeface="Arial" panose="020B0604020202020204" pitchFamily="34" charset="0"/>
                        </a:rPr>
                        <m:t>𝐀𝐥𝐭𝐮𝐫𝐚</m:t>
                      </m:r>
                      <m:r>
                        <a:rPr lang="es-EC" b="1">
                          <a:solidFill>
                            <a:srgbClr val="00000A"/>
                          </a:solidFill>
                          <a:effectLst/>
                          <a:latin typeface="Cambria Math" panose="02040503050406030204" pitchFamily="18" charset="0"/>
                          <a:ea typeface="SimSun" panose="02010600030101010101" pitchFamily="2" charset="-122"/>
                          <a:cs typeface="Arial" panose="020B0604020202020204" pitchFamily="34" charset="0"/>
                        </a:rPr>
                        <m:t> </m:t>
                      </m:r>
                      <m:r>
                        <a:rPr lang="es-EC" b="1" i="1">
                          <a:solidFill>
                            <a:srgbClr val="00000A"/>
                          </a:solidFill>
                          <a:effectLst/>
                          <a:latin typeface="Cambria Math" panose="02040503050406030204" pitchFamily="18" charset="0"/>
                          <a:ea typeface="SimSun" panose="02010600030101010101" pitchFamily="2" charset="-122"/>
                          <a:cs typeface="Arial" panose="020B0604020202020204" pitchFamily="34" charset="0"/>
                        </a:rPr>
                        <m:t>𝐝𝐞</m:t>
                      </m:r>
                      <m:r>
                        <a:rPr lang="es-EC" b="1">
                          <a:solidFill>
                            <a:srgbClr val="00000A"/>
                          </a:solidFill>
                          <a:effectLst/>
                          <a:latin typeface="Cambria Math" panose="02040503050406030204" pitchFamily="18" charset="0"/>
                          <a:ea typeface="SimSun" panose="02010600030101010101" pitchFamily="2" charset="-122"/>
                          <a:cs typeface="Arial" panose="020B0604020202020204" pitchFamily="34" charset="0"/>
                        </a:rPr>
                        <m:t> </m:t>
                      </m:r>
                      <m:r>
                        <a:rPr lang="es-EC" b="1" i="1">
                          <a:solidFill>
                            <a:srgbClr val="00000A"/>
                          </a:solidFill>
                          <a:effectLst/>
                          <a:latin typeface="Cambria Math" panose="02040503050406030204" pitchFamily="18" charset="0"/>
                          <a:ea typeface="SimSun" panose="02010600030101010101" pitchFamily="2" charset="-122"/>
                          <a:cs typeface="Arial" panose="020B0604020202020204" pitchFamily="34" charset="0"/>
                        </a:rPr>
                        <m:t>𝐕𝐮𝐞𝐥𝐨</m:t>
                      </m:r>
                      <m:r>
                        <a:rPr lang="en-US" b="1">
                          <a:solidFill>
                            <a:srgbClr val="00000A"/>
                          </a:solidFill>
                          <a:effectLst/>
                          <a:latin typeface="Cambria Math" panose="02040503050406030204" pitchFamily="18" charset="0"/>
                          <a:ea typeface="SimSun" panose="02010600030101010101" pitchFamily="2" charset="-122"/>
                          <a:cs typeface="Arial" panose="020B0604020202020204" pitchFamily="34" charset="0"/>
                        </a:rPr>
                        <m:t>=</m:t>
                      </m:r>
                      <m:f>
                        <m:fPr>
                          <m:ctrlPr>
                            <a:rPr lang="es-ES" i="1">
                              <a:solidFill>
                                <a:srgbClr val="00000A"/>
                              </a:solidFill>
                              <a:effectLst/>
                              <a:latin typeface="Cambria Math"/>
                              <a:ea typeface="SimSun" panose="02010600030101010101" pitchFamily="2" charset="-122"/>
                              <a:cs typeface="Arial" panose="020B0604020202020204" pitchFamily="34" charset="0"/>
                            </a:rPr>
                          </m:ctrlPr>
                        </m:fPr>
                        <m:num>
                          <m:r>
                            <m:rPr>
                              <m:sty m:val="p"/>
                            </m:rPr>
                            <a:rPr lang="en-US">
                              <a:solidFill>
                                <a:srgbClr val="00000A"/>
                              </a:solidFill>
                              <a:effectLst/>
                              <a:latin typeface="Cambria Math" panose="02040503050406030204" pitchFamily="18" charset="0"/>
                              <a:ea typeface="SimSun" panose="02010600030101010101" pitchFamily="2" charset="-122"/>
                              <a:cs typeface="Arial" panose="020B0604020202020204" pitchFamily="34" charset="0"/>
                            </a:rPr>
                            <m:t>GSD</m:t>
                          </m:r>
                          <m:r>
                            <a:rPr lang="en-US" i="1">
                              <a:solidFill>
                                <a:srgbClr val="00000A"/>
                              </a:solidFill>
                              <a:effectLst/>
                              <a:latin typeface="Cambria Math" panose="02040503050406030204" pitchFamily="18" charset="0"/>
                              <a:ea typeface="SimSun" panose="02010600030101010101" pitchFamily="2" charset="-122"/>
                              <a:cs typeface="Arial" panose="020B0604020202020204" pitchFamily="34" charset="0"/>
                            </a:rPr>
                            <m:t>∗</m:t>
                          </m:r>
                          <m:r>
                            <m:rPr>
                              <m:sty m:val="p"/>
                            </m:rPr>
                            <a:rPr lang="en-US">
                              <a:solidFill>
                                <a:srgbClr val="00000A"/>
                              </a:solidFill>
                              <a:effectLst/>
                              <a:latin typeface="Cambria Math" panose="02040503050406030204" pitchFamily="18" charset="0"/>
                              <a:ea typeface="SimSun" panose="02010600030101010101" pitchFamily="2" charset="-122"/>
                              <a:cs typeface="Arial" panose="020B0604020202020204" pitchFamily="34" charset="0"/>
                            </a:rPr>
                            <m:t>distancia</m:t>
                          </m:r>
                          <m:r>
                            <a:rPr lang="en-US">
                              <a:solidFill>
                                <a:srgbClr val="00000A"/>
                              </a:solidFill>
                              <a:effectLst/>
                              <a:latin typeface="Cambria Math" panose="02040503050406030204" pitchFamily="18" charset="0"/>
                              <a:ea typeface="SimSun" panose="02010600030101010101" pitchFamily="2" charset="-122"/>
                              <a:cs typeface="Arial" panose="020B0604020202020204" pitchFamily="34" charset="0"/>
                            </a:rPr>
                            <m:t> </m:t>
                          </m:r>
                          <m:r>
                            <m:rPr>
                              <m:sty m:val="p"/>
                            </m:rPr>
                            <a:rPr lang="en-US">
                              <a:solidFill>
                                <a:srgbClr val="00000A"/>
                              </a:solidFill>
                              <a:effectLst/>
                              <a:latin typeface="Cambria Math" panose="02040503050406030204" pitchFamily="18" charset="0"/>
                              <a:ea typeface="SimSun" panose="02010600030101010101" pitchFamily="2" charset="-122"/>
                              <a:cs typeface="Arial" panose="020B0604020202020204" pitchFamily="34" charset="0"/>
                            </a:rPr>
                            <m:t>focal</m:t>
                          </m:r>
                        </m:num>
                        <m:den>
                          <m:r>
                            <m:rPr>
                              <m:sty m:val="p"/>
                            </m:rPr>
                            <a:rPr lang="en-US">
                              <a:solidFill>
                                <a:srgbClr val="00000A"/>
                              </a:solidFill>
                              <a:effectLst/>
                              <a:latin typeface="Cambria Math" panose="02040503050406030204" pitchFamily="18" charset="0"/>
                              <a:ea typeface="SimSun" panose="02010600030101010101" pitchFamily="2" charset="-122"/>
                              <a:cs typeface="Arial" panose="020B0604020202020204" pitchFamily="34" charset="0"/>
                            </a:rPr>
                            <m:t>tama</m:t>
                          </m:r>
                          <m:r>
                            <a:rPr lang="en-US">
                              <a:solidFill>
                                <a:srgbClr val="00000A"/>
                              </a:solidFill>
                              <a:effectLst/>
                              <a:latin typeface="Cambria Math" panose="02040503050406030204" pitchFamily="18" charset="0"/>
                              <a:ea typeface="SimSun" panose="02010600030101010101" pitchFamily="2" charset="-122"/>
                              <a:cs typeface="Arial" panose="020B0604020202020204" pitchFamily="34" charset="0"/>
                            </a:rPr>
                            <m:t>ñ</m:t>
                          </m:r>
                          <m:r>
                            <m:rPr>
                              <m:sty m:val="p"/>
                            </m:rPr>
                            <a:rPr lang="en-US">
                              <a:solidFill>
                                <a:srgbClr val="00000A"/>
                              </a:solidFill>
                              <a:effectLst/>
                              <a:latin typeface="Cambria Math" panose="02040503050406030204" pitchFamily="18" charset="0"/>
                              <a:ea typeface="SimSun" panose="02010600030101010101" pitchFamily="2" charset="-122"/>
                              <a:cs typeface="Arial" panose="020B0604020202020204" pitchFamily="34" charset="0"/>
                            </a:rPr>
                            <m:t>o</m:t>
                          </m:r>
                          <m:r>
                            <a:rPr lang="en-US">
                              <a:solidFill>
                                <a:srgbClr val="00000A"/>
                              </a:solidFill>
                              <a:effectLst/>
                              <a:latin typeface="Cambria Math" panose="02040503050406030204" pitchFamily="18" charset="0"/>
                              <a:ea typeface="SimSun" panose="02010600030101010101" pitchFamily="2" charset="-122"/>
                              <a:cs typeface="Arial" panose="020B0604020202020204" pitchFamily="34" charset="0"/>
                            </a:rPr>
                            <m:t> </m:t>
                          </m:r>
                          <m:r>
                            <m:rPr>
                              <m:sty m:val="p"/>
                            </m:rPr>
                            <a:rPr lang="en-US">
                              <a:solidFill>
                                <a:srgbClr val="00000A"/>
                              </a:solidFill>
                              <a:effectLst/>
                              <a:latin typeface="Cambria Math" panose="02040503050406030204" pitchFamily="18" charset="0"/>
                              <a:ea typeface="SimSun" panose="02010600030101010101" pitchFamily="2" charset="-122"/>
                              <a:cs typeface="Arial" panose="020B0604020202020204" pitchFamily="34" charset="0"/>
                            </a:rPr>
                            <m:t>del</m:t>
                          </m:r>
                          <m:r>
                            <a:rPr lang="en-US">
                              <a:solidFill>
                                <a:srgbClr val="00000A"/>
                              </a:solidFill>
                              <a:effectLst/>
                              <a:latin typeface="Cambria Math" panose="02040503050406030204" pitchFamily="18" charset="0"/>
                              <a:ea typeface="SimSun" panose="02010600030101010101" pitchFamily="2" charset="-122"/>
                              <a:cs typeface="Arial" panose="020B0604020202020204" pitchFamily="34" charset="0"/>
                            </a:rPr>
                            <m:t> </m:t>
                          </m:r>
                          <m:r>
                            <m:rPr>
                              <m:sty m:val="p"/>
                            </m:rPr>
                            <a:rPr lang="en-US">
                              <a:solidFill>
                                <a:srgbClr val="00000A"/>
                              </a:solidFill>
                              <a:effectLst/>
                              <a:latin typeface="Cambria Math" panose="02040503050406030204" pitchFamily="18" charset="0"/>
                              <a:ea typeface="SimSun" panose="02010600030101010101" pitchFamily="2" charset="-122"/>
                              <a:cs typeface="Arial" panose="020B0604020202020204" pitchFamily="34" charset="0"/>
                            </a:rPr>
                            <m:t>p</m:t>
                          </m:r>
                          <m:r>
                            <a:rPr lang="en-US">
                              <a:solidFill>
                                <a:srgbClr val="00000A"/>
                              </a:solidFill>
                              <a:effectLst/>
                              <a:latin typeface="Cambria Math" panose="02040503050406030204" pitchFamily="18" charset="0"/>
                              <a:ea typeface="SimSun" panose="02010600030101010101" pitchFamily="2" charset="-122"/>
                              <a:cs typeface="Arial" panose="020B0604020202020204" pitchFamily="34" charset="0"/>
                            </a:rPr>
                            <m:t>í</m:t>
                          </m:r>
                          <m:r>
                            <m:rPr>
                              <m:sty m:val="p"/>
                            </m:rPr>
                            <a:rPr lang="en-US">
                              <a:solidFill>
                                <a:srgbClr val="00000A"/>
                              </a:solidFill>
                              <a:effectLst/>
                              <a:latin typeface="Cambria Math" panose="02040503050406030204" pitchFamily="18" charset="0"/>
                              <a:ea typeface="SimSun" panose="02010600030101010101" pitchFamily="2" charset="-122"/>
                              <a:cs typeface="Arial" panose="020B0604020202020204" pitchFamily="34" charset="0"/>
                            </a:rPr>
                            <m:t>xel</m:t>
                          </m:r>
                        </m:den>
                      </m:f>
                    </m:oMath>
                  </m:oMathPara>
                </a14:m>
                <a:endParaRPr lang="es-ES" dirty="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p>
                <a:pPr algn="just">
                  <a:spcAft>
                    <a:spcPts val="0"/>
                  </a:spcAft>
                </a:pPr>
                <a:r>
                  <a:rPr lang="es-EC" dirty="0">
                    <a:solidFill>
                      <a:srgbClr val="00000A"/>
                    </a:solidFill>
                    <a:effectLst/>
                    <a:latin typeface="Arial" panose="020B0604020202020204" pitchFamily="34" charset="0"/>
                    <a:ea typeface="SimSun" panose="02010600030101010101" pitchFamily="2" charset="-122"/>
                    <a:cs typeface="Arial" panose="020B0604020202020204" pitchFamily="34" charset="0"/>
                  </a:rPr>
                  <a:t> </a:t>
                </a:r>
                <a:endParaRPr lang="es-ES" dirty="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p>
                <a:pPr algn="just">
                  <a:spcAft>
                    <a:spcPts val="0"/>
                  </a:spcAft>
                </a:pPr>
                <a14:m>
                  <m:oMathPara xmlns:m="http://schemas.openxmlformats.org/officeDocument/2006/math">
                    <m:oMathParaPr>
                      <m:jc m:val="centerGroup"/>
                    </m:oMathParaPr>
                    <m:oMath xmlns:m="http://schemas.openxmlformats.org/officeDocument/2006/math">
                      <m:r>
                        <a:rPr lang="es-EC" b="1" i="1">
                          <a:solidFill>
                            <a:srgbClr val="00000A"/>
                          </a:solidFill>
                          <a:effectLst/>
                          <a:latin typeface="Cambria Math" panose="02040503050406030204" pitchFamily="18" charset="0"/>
                          <a:ea typeface="SimSun" panose="02010600030101010101" pitchFamily="2" charset="-122"/>
                          <a:cs typeface="Arial" panose="020B0604020202020204" pitchFamily="34" charset="0"/>
                        </a:rPr>
                        <m:t>𝐀𝐥𝐭𝐮𝐫𝐚</m:t>
                      </m:r>
                      <m:r>
                        <a:rPr lang="es-EC" b="1">
                          <a:solidFill>
                            <a:srgbClr val="00000A"/>
                          </a:solidFill>
                          <a:effectLst/>
                          <a:latin typeface="Cambria Math" panose="02040503050406030204" pitchFamily="18" charset="0"/>
                          <a:ea typeface="SimSun" panose="02010600030101010101" pitchFamily="2" charset="-122"/>
                          <a:cs typeface="Arial" panose="020B0604020202020204" pitchFamily="34" charset="0"/>
                        </a:rPr>
                        <m:t> </m:t>
                      </m:r>
                      <m:r>
                        <a:rPr lang="es-EC" b="1" i="1">
                          <a:solidFill>
                            <a:srgbClr val="00000A"/>
                          </a:solidFill>
                          <a:effectLst/>
                          <a:latin typeface="Cambria Math" panose="02040503050406030204" pitchFamily="18" charset="0"/>
                          <a:ea typeface="SimSun" panose="02010600030101010101" pitchFamily="2" charset="-122"/>
                          <a:cs typeface="Arial" panose="020B0604020202020204" pitchFamily="34" charset="0"/>
                        </a:rPr>
                        <m:t>𝐝𝐞</m:t>
                      </m:r>
                      <m:r>
                        <a:rPr lang="es-EC" b="1">
                          <a:solidFill>
                            <a:srgbClr val="00000A"/>
                          </a:solidFill>
                          <a:effectLst/>
                          <a:latin typeface="Cambria Math" panose="02040503050406030204" pitchFamily="18" charset="0"/>
                          <a:ea typeface="SimSun" panose="02010600030101010101" pitchFamily="2" charset="-122"/>
                          <a:cs typeface="Arial" panose="020B0604020202020204" pitchFamily="34" charset="0"/>
                        </a:rPr>
                        <m:t> </m:t>
                      </m:r>
                      <m:r>
                        <a:rPr lang="es-EC" b="1" i="1">
                          <a:solidFill>
                            <a:srgbClr val="00000A"/>
                          </a:solidFill>
                          <a:effectLst/>
                          <a:latin typeface="Cambria Math" panose="02040503050406030204" pitchFamily="18" charset="0"/>
                          <a:ea typeface="SimSun" panose="02010600030101010101" pitchFamily="2" charset="-122"/>
                          <a:cs typeface="Arial" panose="020B0604020202020204" pitchFamily="34" charset="0"/>
                        </a:rPr>
                        <m:t>𝐕𝐮𝐞𝐥𝐨</m:t>
                      </m:r>
                      <m:r>
                        <a:rPr lang="en-US" b="1">
                          <a:solidFill>
                            <a:srgbClr val="00000A"/>
                          </a:solidFill>
                          <a:effectLst/>
                          <a:latin typeface="Cambria Math" panose="02040503050406030204" pitchFamily="18" charset="0"/>
                          <a:ea typeface="SimSun" panose="02010600030101010101" pitchFamily="2" charset="-122"/>
                          <a:cs typeface="Arial" panose="020B0604020202020204" pitchFamily="34" charset="0"/>
                        </a:rPr>
                        <m:t>=</m:t>
                      </m:r>
                      <m:f>
                        <m:fPr>
                          <m:ctrlPr>
                            <a:rPr lang="es-ES" i="1">
                              <a:solidFill>
                                <a:srgbClr val="00000A"/>
                              </a:solidFill>
                              <a:effectLst/>
                              <a:latin typeface="Cambria Math"/>
                              <a:ea typeface="SimSun" panose="02010600030101010101" pitchFamily="2" charset="-122"/>
                              <a:cs typeface="Arial" panose="020B0604020202020204" pitchFamily="34" charset="0"/>
                            </a:rPr>
                          </m:ctrlPr>
                        </m:fPr>
                        <m:num>
                          <m:r>
                            <a:rPr lang="en-US">
                              <a:solidFill>
                                <a:srgbClr val="00000A"/>
                              </a:solidFill>
                              <a:effectLst/>
                              <a:latin typeface="Cambria Math" panose="02040503050406030204" pitchFamily="18" charset="0"/>
                              <a:ea typeface="SimSun" panose="02010600030101010101" pitchFamily="2" charset="-122"/>
                              <a:cs typeface="Arial" panose="020B0604020202020204" pitchFamily="34" charset="0"/>
                            </a:rPr>
                            <m:t>(0.3 </m:t>
                          </m:r>
                          <m:r>
                            <m:rPr>
                              <m:sty m:val="p"/>
                            </m:rPr>
                            <a:rPr lang="en-US">
                              <a:solidFill>
                                <a:srgbClr val="00000A"/>
                              </a:solidFill>
                              <a:effectLst/>
                              <a:latin typeface="Cambria Math" panose="02040503050406030204" pitchFamily="18" charset="0"/>
                              <a:ea typeface="SimSun" panose="02010600030101010101" pitchFamily="2" charset="-122"/>
                              <a:cs typeface="Arial" panose="020B0604020202020204" pitchFamily="34" charset="0"/>
                            </a:rPr>
                            <m:t>m</m:t>
                          </m:r>
                          <m:r>
                            <a:rPr lang="en-US">
                              <a:solidFill>
                                <a:srgbClr val="00000A"/>
                              </a:solidFill>
                              <a:effectLst/>
                              <a:latin typeface="Cambria Math" panose="02040503050406030204" pitchFamily="18" charset="0"/>
                              <a:ea typeface="SimSun" panose="02010600030101010101" pitchFamily="2" charset="-122"/>
                              <a:cs typeface="Arial" panose="020B0604020202020204" pitchFamily="34" charset="0"/>
                            </a:rPr>
                            <m:t>)</m:t>
                          </m:r>
                          <m:r>
                            <a:rPr lang="en-US" i="1">
                              <a:solidFill>
                                <a:srgbClr val="00000A"/>
                              </a:solidFill>
                              <a:effectLst/>
                              <a:latin typeface="Cambria Math" panose="02040503050406030204" pitchFamily="18" charset="0"/>
                              <a:ea typeface="SimSun" panose="02010600030101010101" pitchFamily="2" charset="-122"/>
                              <a:cs typeface="Arial" panose="020B0604020202020204" pitchFamily="34" charset="0"/>
                            </a:rPr>
                            <m:t>∗</m:t>
                          </m:r>
                          <m:r>
                            <a:rPr lang="en-US">
                              <a:solidFill>
                                <a:srgbClr val="00000A"/>
                              </a:solidFill>
                              <a:effectLst/>
                              <a:latin typeface="Cambria Math" panose="02040503050406030204" pitchFamily="18" charset="0"/>
                              <a:ea typeface="SimSun" panose="02010600030101010101" pitchFamily="2" charset="-122"/>
                              <a:cs typeface="Arial" panose="020B0604020202020204" pitchFamily="34" charset="0"/>
                            </a:rPr>
                            <m:t>(0.1005 </m:t>
                          </m:r>
                          <m:r>
                            <m:rPr>
                              <m:sty m:val="p"/>
                            </m:rPr>
                            <a:rPr lang="en-US">
                              <a:solidFill>
                                <a:srgbClr val="00000A"/>
                              </a:solidFill>
                              <a:effectLst/>
                              <a:latin typeface="Cambria Math" panose="02040503050406030204" pitchFamily="18" charset="0"/>
                              <a:ea typeface="SimSun" panose="02010600030101010101" pitchFamily="2" charset="-122"/>
                              <a:cs typeface="Arial" panose="020B0604020202020204" pitchFamily="34" charset="0"/>
                            </a:rPr>
                            <m:t>m</m:t>
                          </m:r>
                          <m:r>
                            <a:rPr lang="en-US">
                              <a:solidFill>
                                <a:srgbClr val="00000A"/>
                              </a:solidFill>
                              <a:effectLst/>
                              <a:latin typeface="Cambria Math" panose="02040503050406030204" pitchFamily="18" charset="0"/>
                              <a:ea typeface="SimSun" panose="02010600030101010101" pitchFamily="2" charset="-122"/>
                              <a:cs typeface="Arial" panose="020B0604020202020204" pitchFamily="34" charset="0"/>
                            </a:rPr>
                            <m:t>)</m:t>
                          </m:r>
                        </m:num>
                        <m:den>
                          <m:r>
                            <a:rPr lang="en-US">
                              <a:solidFill>
                                <a:srgbClr val="00000A"/>
                              </a:solidFill>
                              <a:effectLst/>
                              <a:latin typeface="Cambria Math" panose="02040503050406030204" pitchFamily="18" charset="0"/>
                              <a:ea typeface="SimSun" panose="02010600030101010101" pitchFamily="2" charset="-122"/>
                              <a:cs typeface="Arial" panose="020B0604020202020204" pitchFamily="34" charset="0"/>
                            </a:rPr>
                            <m:t>(0.000006 </m:t>
                          </m:r>
                          <m:r>
                            <m:rPr>
                              <m:sty m:val="p"/>
                            </m:rPr>
                            <a:rPr lang="en-US">
                              <a:solidFill>
                                <a:srgbClr val="00000A"/>
                              </a:solidFill>
                              <a:effectLst/>
                              <a:latin typeface="Cambria Math" panose="02040503050406030204" pitchFamily="18" charset="0"/>
                              <a:ea typeface="SimSun" panose="02010600030101010101" pitchFamily="2" charset="-122"/>
                              <a:cs typeface="Arial" panose="020B0604020202020204" pitchFamily="34" charset="0"/>
                            </a:rPr>
                            <m:t>m</m:t>
                          </m:r>
                          <m:r>
                            <a:rPr lang="en-US">
                              <a:solidFill>
                                <a:srgbClr val="00000A"/>
                              </a:solidFill>
                              <a:effectLst/>
                              <a:latin typeface="Cambria Math" panose="02040503050406030204" pitchFamily="18" charset="0"/>
                              <a:ea typeface="SimSun" panose="02010600030101010101" pitchFamily="2" charset="-122"/>
                              <a:cs typeface="Arial" panose="020B0604020202020204" pitchFamily="34" charset="0"/>
                            </a:rPr>
                            <m:t>)</m:t>
                          </m:r>
                        </m:den>
                      </m:f>
                      <m:r>
                        <a:rPr lang="es-EC" i="1">
                          <a:solidFill>
                            <a:srgbClr val="00000A"/>
                          </a:solidFill>
                          <a:effectLst/>
                          <a:latin typeface="Cambria Math" panose="02040503050406030204" pitchFamily="18" charset="0"/>
                          <a:ea typeface="SimSun" panose="02010600030101010101" pitchFamily="2" charset="-122"/>
                          <a:cs typeface="Arial" panose="020B0604020202020204" pitchFamily="34" charset="0"/>
                        </a:rPr>
                        <m:t>=</m:t>
                      </m:r>
                      <m:r>
                        <a:rPr lang="es-EC">
                          <a:solidFill>
                            <a:srgbClr val="00000A"/>
                          </a:solidFill>
                          <a:effectLst/>
                          <a:latin typeface="Cambria Math" panose="02040503050406030204" pitchFamily="18" charset="0"/>
                          <a:ea typeface="SimSun" panose="02010600030101010101" pitchFamily="2" charset="-122"/>
                          <a:cs typeface="Arial" panose="020B0604020202020204" pitchFamily="34" charset="0"/>
                        </a:rPr>
                        <m:t>5025 </m:t>
                      </m:r>
                      <m:r>
                        <m:rPr>
                          <m:sty m:val="p"/>
                        </m:rPr>
                        <a:rPr lang="es-EC">
                          <a:solidFill>
                            <a:srgbClr val="00000A"/>
                          </a:solidFill>
                          <a:effectLst/>
                          <a:latin typeface="Cambria Math" panose="02040503050406030204" pitchFamily="18" charset="0"/>
                          <a:ea typeface="SimSun" panose="02010600030101010101" pitchFamily="2" charset="-122"/>
                          <a:cs typeface="Arial" panose="020B0604020202020204" pitchFamily="34" charset="0"/>
                        </a:rPr>
                        <m:t>m</m:t>
                      </m:r>
                    </m:oMath>
                  </m:oMathPara>
                </a14:m>
                <a:endParaRPr lang="es-ES" dirty="0">
                  <a:solidFill>
                    <a:srgbClr val="00000A"/>
                  </a:solidFill>
                  <a:effectLst/>
                  <a:latin typeface="Arial" panose="020B0604020202020204" pitchFamily="34" charset="0"/>
                  <a:ea typeface="SimSun" panose="02010600030101010101" pitchFamily="2" charset="-122"/>
                  <a:cs typeface="Mangal" panose="02040503050203030202" pitchFamily="18" charset="0"/>
                </a:endParaRPr>
              </a:p>
              <a:p>
                <a:pPr algn="just">
                  <a:spcAft>
                    <a:spcPts val="0"/>
                  </a:spcAft>
                </a:pPr>
                <a:endParaRPr lang="es-ES" dirty="0">
                  <a:solidFill>
                    <a:srgbClr val="00000A"/>
                  </a:solidFill>
                  <a:effectLst/>
                  <a:latin typeface="Arial" panose="020B0604020202020204" pitchFamily="34" charset="0"/>
                  <a:ea typeface="SimSun" panose="02010600030101010101" pitchFamily="2" charset="-122"/>
                  <a:cs typeface="Mangal" panose="02040503050203030202" pitchFamily="18"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6096000" y="132053"/>
                <a:ext cx="6096000" cy="2073260"/>
              </a:xfrm>
              <a:prstGeom prst="rect">
                <a:avLst/>
              </a:prstGeom>
              <a:blipFill rotWithShape="0">
                <a:blip r:embed="rId2"/>
                <a:stretch>
                  <a:fillRect/>
                </a:stretch>
              </a:blipFill>
            </p:spPr>
            <p:txBody>
              <a:bodyPr/>
              <a:lstStyle/>
              <a:p>
                <a:r>
                  <a:rPr lang="es-ES">
                    <a:noFill/>
                  </a:rPr>
                  <a:t> </a:t>
                </a:r>
              </a:p>
            </p:txBody>
          </p:sp>
        </mc:Fallback>
      </mc:AlternateContent>
      <p:sp>
        <p:nvSpPr>
          <p:cNvPr id="4" name="Rectángulo 3"/>
          <p:cNvSpPr/>
          <p:nvPr/>
        </p:nvSpPr>
        <p:spPr>
          <a:xfrm>
            <a:off x="6855655" y="2205313"/>
            <a:ext cx="4862732" cy="1200329"/>
          </a:xfrm>
          <a:prstGeom prst="rect">
            <a:avLst/>
          </a:prstGeom>
        </p:spPr>
        <p:txBody>
          <a:bodyPr wrap="square">
            <a:spAutoFit/>
          </a:bodyPr>
          <a:lstStyle/>
          <a:p>
            <a:pPr algn="ctr"/>
            <a:r>
              <a:rPr lang="es-ES" dirty="0">
                <a:solidFill>
                  <a:srgbClr val="00000A"/>
                </a:solidFill>
                <a:latin typeface="Arial" panose="020B0604020202020204" pitchFamily="34" charset="0"/>
                <a:ea typeface="SimSun" panose="02010600030101010101" pitchFamily="2" charset="-122"/>
              </a:rPr>
              <a:t>Por lo tanto se tomó en cuenta la teoría y la información del camarógrafo, determinando que 5000 m es la altura adecuada a la que el </a:t>
            </a:r>
            <a:r>
              <a:rPr lang="es-ES" dirty="0" smtClean="0">
                <a:solidFill>
                  <a:srgbClr val="00000A"/>
                </a:solidFill>
                <a:latin typeface="Arial" panose="020B0604020202020204" pitchFamily="34" charset="0"/>
                <a:ea typeface="SimSun" panose="02010600030101010101" pitchFamily="2" charset="-122"/>
              </a:rPr>
              <a:t>avión debió volar</a:t>
            </a:r>
            <a:endParaRPr lang="es-ES" dirty="0"/>
          </a:p>
        </p:txBody>
      </p:sp>
      <p:graphicFrame>
        <p:nvGraphicFramePr>
          <p:cNvPr id="8" name="Diagrama 7"/>
          <p:cNvGraphicFramePr/>
          <p:nvPr>
            <p:extLst>
              <p:ext uri="{D42A27DB-BD31-4B8C-83A1-F6EECF244321}">
                <p14:modId xmlns:p14="http://schemas.microsoft.com/office/powerpoint/2010/main" val="528823238"/>
              </p:ext>
            </p:extLst>
          </p:nvPr>
        </p:nvGraphicFramePr>
        <p:xfrm>
          <a:off x="159434" y="832208"/>
          <a:ext cx="560675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100" name="Picture 4" descr="http://t1.gstatic.com/images?q=tbn:ANd9GcQ5y1LADzlZZkMXolYfANy2TSFYjDQFt5_bPQxbDVVG-faDZfeguw"/>
          <p:cNvPicPr>
            <a:picLocks noChangeAspect="1" noChangeArrowheads="1"/>
          </p:cNvPicPr>
          <p:nvPr/>
        </p:nvPicPr>
        <p:blipFill rotWithShape="1">
          <a:blip r:embed="rId8">
            <a:extLst>
              <a:ext uri="{28A0092B-C50C-407E-A947-70E740481C1C}">
                <a14:useLocalDpi xmlns:a14="http://schemas.microsoft.com/office/drawing/2010/main" val="0"/>
              </a:ext>
            </a:extLst>
          </a:blip>
          <a:srcRect r="35279"/>
          <a:stretch/>
        </p:blipFill>
        <p:spPr bwMode="auto">
          <a:xfrm>
            <a:off x="7723822" y="3654890"/>
            <a:ext cx="3126398" cy="2444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940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175127" y="4376825"/>
            <a:ext cx="8596668" cy="2378598"/>
          </a:xfrm>
        </p:spPr>
        <p:txBody>
          <a:bodyPr>
            <a:normAutofit/>
          </a:bodyPr>
          <a:lstStyle/>
          <a:p>
            <a:pPr marL="0" indent="0" algn="ctr">
              <a:buNone/>
            </a:pPr>
            <a:r>
              <a:rPr lang="es-ES_tradnl" sz="3600" b="1" dirty="0"/>
              <a:t>GENERALIDADES</a:t>
            </a:r>
          </a:p>
          <a:p>
            <a:pPr marL="0" indent="0" algn="ctr">
              <a:buNone/>
            </a:pPr>
            <a:endParaRPr lang="es-ES_tradnl" b="1" dirty="0" smtClean="0"/>
          </a:p>
          <a:p>
            <a:pPr marL="0" indent="0" algn="ctr">
              <a:buNone/>
            </a:pPr>
            <a:r>
              <a:rPr lang="es-ES_tradnl" b="1" dirty="0" smtClean="0"/>
              <a:t>ÁREA DE ESTUDIO – JUSTIFICACIÓN - MARCO TEÓRICO </a:t>
            </a:r>
          </a:p>
          <a:p>
            <a:pPr marL="0" indent="0" algn="ctr">
              <a:buNone/>
            </a:pPr>
            <a:endParaRPr lang="es-ES_tradnl" sz="3600" b="1" dirty="0"/>
          </a:p>
          <a:p>
            <a:pPr marL="0" indent="0" algn="ctr">
              <a:buNone/>
            </a:pPr>
            <a:endParaRPr lang="es-EC" sz="3600" b="1" dirty="0"/>
          </a:p>
        </p:txBody>
      </p:sp>
      <p:pic>
        <p:nvPicPr>
          <p:cNvPr id="1026" name="Picture 2" descr="http://centinela.info/wp-content/uploads/2011/11/puzzle-lg-300x2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6678" y="211537"/>
            <a:ext cx="4323828" cy="416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0900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98474" y="241033"/>
            <a:ext cx="10058400" cy="362364"/>
          </a:xfrm>
        </p:spPr>
        <p:txBody>
          <a:bodyPr>
            <a:noAutofit/>
          </a:bodyPr>
          <a:lstStyle/>
          <a:p>
            <a:pPr lvl="2"/>
            <a:r>
              <a:rPr lang="es-ES" sz="2400" b="1" dirty="0" smtClean="0">
                <a:solidFill>
                  <a:schemeClr val="accent1">
                    <a:lumMod val="75000"/>
                  </a:schemeClr>
                </a:solidFill>
              </a:rPr>
              <a:t>Información de la cámara</a:t>
            </a:r>
            <a:endParaRPr lang="es-EC" sz="2400" b="1" dirty="0" smtClean="0">
              <a:solidFill>
                <a:schemeClr val="accent1">
                  <a:lumMod val="75000"/>
                </a:schemeClr>
              </a:solidFill>
            </a:endParaRPr>
          </a:p>
          <a:p>
            <a:endParaRPr lang="es-EC" sz="3600" b="1" dirty="0"/>
          </a:p>
        </p:txBody>
      </p:sp>
      <p:pic>
        <p:nvPicPr>
          <p:cNvPr id="5" name="0 Imagen"/>
          <p:cNvPicPr/>
          <p:nvPr/>
        </p:nvPicPr>
        <p:blipFill>
          <a:blip r:embed="rId2">
            <a:extLst>
              <a:ext uri="{28A0092B-C50C-407E-A947-70E740481C1C}">
                <a14:useLocalDpi xmlns:a14="http://schemas.microsoft.com/office/drawing/2010/main" val="0"/>
              </a:ext>
            </a:extLst>
          </a:blip>
          <a:stretch>
            <a:fillRect/>
          </a:stretch>
        </p:blipFill>
        <p:spPr>
          <a:xfrm>
            <a:off x="6773416" y="1788160"/>
            <a:ext cx="5268527" cy="4514166"/>
          </a:xfrm>
          <a:prstGeom prst="rect">
            <a:avLst/>
          </a:prstGeom>
        </p:spPr>
      </p:pic>
      <p:sp>
        <p:nvSpPr>
          <p:cNvPr id="7" name="Rectángulo 6"/>
          <p:cNvSpPr/>
          <p:nvPr/>
        </p:nvSpPr>
        <p:spPr>
          <a:xfrm>
            <a:off x="164581" y="5655995"/>
            <a:ext cx="6096000" cy="646331"/>
          </a:xfrm>
          <a:prstGeom prst="rect">
            <a:avLst/>
          </a:prstGeom>
        </p:spPr>
        <p:txBody>
          <a:bodyPr>
            <a:spAutoFit/>
          </a:bodyPr>
          <a:lstStyle/>
          <a:p>
            <a:pPr algn="ctr"/>
            <a:r>
              <a:rPr lang="es-ES" dirty="0" smtClean="0">
                <a:solidFill>
                  <a:srgbClr val="00000A"/>
                </a:solidFill>
                <a:latin typeface="Arial" panose="020B0604020202020204" pitchFamily="34" charset="0"/>
                <a:ea typeface="SimSun" panose="02010600030101010101" pitchFamily="2" charset="-122"/>
              </a:rPr>
              <a:t>Contiene la </a:t>
            </a:r>
            <a:r>
              <a:rPr lang="es-ES" dirty="0">
                <a:solidFill>
                  <a:srgbClr val="00000A"/>
                </a:solidFill>
                <a:latin typeface="Arial" panose="020B0604020202020204" pitchFamily="34" charset="0"/>
                <a:ea typeface="SimSun" panose="02010600030101010101" pitchFamily="2" charset="-122"/>
              </a:rPr>
              <a:t>información necesaria como la distancia focal, el tamaño de píxel de la </a:t>
            </a:r>
            <a:r>
              <a:rPr lang="es-ES" dirty="0" smtClean="0">
                <a:solidFill>
                  <a:srgbClr val="00000A"/>
                </a:solidFill>
                <a:latin typeface="Arial" panose="020B0604020202020204" pitchFamily="34" charset="0"/>
                <a:ea typeface="SimSun" panose="02010600030101010101" pitchFamily="2" charset="-122"/>
              </a:rPr>
              <a:t>cámara, entre otros</a:t>
            </a:r>
            <a:endParaRPr lang="es-ES" dirty="0"/>
          </a:p>
        </p:txBody>
      </p:sp>
      <p:sp>
        <p:nvSpPr>
          <p:cNvPr id="8" name="Rectángulo 7"/>
          <p:cNvSpPr/>
          <p:nvPr/>
        </p:nvSpPr>
        <p:spPr>
          <a:xfrm>
            <a:off x="6773416" y="603397"/>
            <a:ext cx="5164332" cy="923330"/>
          </a:xfrm>
          <a:prstGeom prst="rect">
            <a:avLst/>
          </a:prstGeom>
        </p:spPr>
        <p:txBody>
          <a:bodyPr wrap="square">
            <a:spAutoFit/>
          </a:bodyPr>
          <a:lstStyle/>
          <a:p>
            <a:pPr algn="ctr"/>
            <a:r>
              <a:rPr lang="es-ES" dirty="0" smtClean="0">
                <a:solidFill>
                  <a:srgbClr val="00000A"/>
                </a:solidFill>
                <a:latin typeface="Arial" panose="020B0604020202020204" pitchFamily="34" charset="0"/>
                <a:ea typeface="SimSun" panose="02010600030101010101" pitchFamily="2" charset="-122"/>
              </a:rPr>
              <a:t>Información del IGM </a:t>
            </a:r>
            <a:r>
              <a:rPr lang="es-ES" dirty="0">
                <a:solidFill>
                  <a:srgbClr val="00000A"/>
                </a:solidFill>
                <a:latin typeface="Arial" panose="020B0604020202020204" pitchFamily="34" charset="0"/>
                <a:ea typeface="SimSun" panose="02010600030101010101" pitchFamily="2" charset="-122"/>
              </a:rPr>
              <a:t>sobre la rotación de la cámara y qué valor se ingresó en el </a:t>
            </a:r>
            <a:r>
              <a:rPr lang="es-ES" dirty="0" smtClean="0">
                <a:solidFill>
                  <a:srgbClr val="00000A"/>
                </a:solidFill>
                <a:latin typeface="Arial" panose="020B0604020202020204" pitchFamily="34" charset="0"/>
                <a:ea typeface="SimSun" panose="02010600030101010101" pitchFamily="2" charset="-122"/>
              </a:rPr>
              <a:t>software (Z/I)</a:t>
            </a:r>
            <a:endParaRPr lang="es-ES" dirty="0"/>
          </a:p>
        </p:txBody>
      </p:sp>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493" y="710709"/>
            <a:ext cx="2922763" cy="3476703"/>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8256" y="1453662"/>
            <a:ext cx="3037568" cy="1837541"/>
          </a:xfrm>
          <a:prstGeom prst="rect">
            <a:avLst/>
          </a:prstGeom>
        </p:spPr>
      </p:pic>
      <p:pic>
        <p:nvPicPr>
          <p:cNvPr id="9" name="8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2955" y="4288936"/>
            <a:ext cx="3905250" cy="1187450"/>
          </a:xfrm>
          <a:prstGeom prst="rect">
            <a:avLst/>
          </a:prstGeom>
        </p:spPr>
      </p:pic>
    </p:spTree>
    <p:extLst>
      <p:ext uri="{BB962C8B-B14F-4D97-AF65-F5344CB8AC3E}">
        <p14:creationId xmlns:p14="http://schemas.microsoft.com/office/powerpoint/2010/main" val="2456707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0" y="560710"/>
            <a:ext cx="10058400" cy="625377"/>
          </a:xfrm>
        </p:spPr>
        <p:txBody>
          <a:bodyPr>
            <a:normAutofit fontScale="90000"/>
          </a:bodyPr>
          <a:lstStyle/>
          <a:p>
            <a:r>
              <a:rPr lang="es-ES_tradnl" b="1" dirty="0" smtClean="0"/>
              <a:t>CONTROL TERRESTRE</a:t>
            </a:r>
            <a:endParaRPr lang="es-EC" b="1" dirty="0"/>
          </a:p>
        </p:txBody>
      </p:sp>
      <p:pic>
        <p:nvPicPr>
          <p:cNvPr id="4" name="Picture 2" descr="https://upload.wikimedia.org/wikipedia/commons/thumb/b/b6/Flag_of_Zipac%C3%B3n_(Cundinamarca).svg/750px-Flag_of_Zipac%C3%B3n_(Cundinamarca).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0187" cy="613458"/>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114841" y="4684324"/>
            <a:ext cx="4595446" cy="646331"/>
          </a:xfrm>
          <a:prstGeom prst="rect">
            <a:avLst/>
          </a:prstGeom>
        </p:spPr>
        <p:txBody>
          <a:bodyPr wrap="square">
            <a:spAutoFit/>
          </a:bodyPr>
          <a:lstStyle/>
          <a:p>
            <a:pPr algn="ctr"/>
            <a:r>
              <a:rPr lang="es-ES" dirty="0">
                <a:solidFill>
                  <a:srgbClr val="000000"/>
                </a:solidFill>
                <a:latin typeface="Arial" panose="020B0604020202020204" pitchFamily="34" charset="0"/>
                <a:ea typeface="SimSun" panose="02010600030101010101" pitchFamily="2" charset="-122"/>
              </a:rPr>
              <a:t>Distribución de 5 </a:t>
            </a:r>
            <a:r>
              <a:rPr lang="es-ES" dirty="0" err="1">
                <a:solidFill>
                  <a:srgbClr val="000000"/>
                </a:solidFill>
                <a:latin typeface="Arial" panose="020B0604020202020204" pitchFamily="34" charset="0"/>
                <a:ea typeface="SimSun" panose="02010600030101010101" pitchFamily="2" charset="-122"/>
              </a:rPr>
              <a:t>GCP</a:t>
            </a:r>
            <a:r>
              <a:rPr lang="es-ES" dirty="0">
                <a:solidFill>
                  <a:srgbClr val="000000"/>
                </a:solidFill>
                <a:latin typeface="Arial" panose="020B0604020202020204" pitchFamily="34" charset="0"/>
                <a:ea typeface="SimSun" panose="02010600030101010101" pitchFamily="2" charset="-122"/>
              </a:rPr>
              <a:t> en el Bloque Fotogramétrico</a:t>
            </a:r>
            <a:endParaRPr lang="es-ES" dirty="0"/>
          </a:p>
        </p:txBody>
      </p:sp>
      <p:sp>
        <p:nvSpPr>
          <p:cNvPr id="10" name="Rectángulo 9"/>
          <p:cNvSpPr/>
          <p:nvPr/>
        </p:nvSpPr>
        <p:spPr>
          <a:xfrm>
            <a:off x="9522621" y="1525183"/>
            <a:ext cx="2521850" cy="923330"/>
          </a:xfrm>
          <a:prstGeom prst="rect">
            <a:avLst/>
          </a:prstGeom>
        </p:spPr>
        <p:txBody>
          <a:bodyPr wrap="square">
            <a:spAutoFit/>
          </a:bodyPr>
          <a:lstStyle/>
          <a:p>
            <a:pPr algn="ctr"/>
            <a:r>
              <a:rPr lang="es-ES" dirty="0">
                <a:solidFill>
                  <a:srgbClr val="000000"/>
                </a:solidFill>
                <a:latin typeface="Arial" panose="020B0604020202020204" pitchFamily="34" charset="0"/>
                <a:ea typeface="SimSun" panose="02010600030101010101" pitchFamily="2" charset="-122"/>
              </a:rPr>
              <a:t>Distribución </a:t>
            </a:r>
            <a:r>
              <a:rPr lang="es-ES" dirty="0" smtClean="0">
                <a:solidFill>
                  <a:srgbClr val="000000"/>
                </a:solidFill>
                <a:latin typeface="Arial" panose="020B0604020202020204" pitchFamily="34" charset="0"/>
                <a:ea typeface="SimSun" panose="02010600030101010101" pitchFamily="2" charset="-122"/>
              </a:rPr>
              <a:t>de </a:t>
            </a:r>
            <a:r>
              <a:rPr lang="es-ES" dirty="0">
                <a:solidFill>
                  <a:srgbClr val="000000"/>
                </a:solidFill>
                <a:latin typeface="Arial" panose="020B0604020202020204" pitchFamily="34" charset="0"/>
                <a:ea typeface="SimSun" panose="02010600030101010101" pitchFamily="2" charset="-122"/>
              </a:rPr>
              <a:t>7 GCP en el Bloque Fotogramétrico</a:t>
            </a:r>
            <a:endParaRPr lang="es-ES" dirty="0"/>
          </a:p>
        </p:txBody>
      </p:sp>
      <p:sp>
        <p:nvSpPr>
          <p:cNvPr id="11" name="Rectángulo 10"/>
          <p:cNvSpPr/>
          <p:nvPr/>
        </p:nvSpPr>
        <p:spPr>
          <a:xfrm>
            <a:off x="4833379" y="5302879"/>
            <a:ext cx="2478934" cy="923330"/>
          </a:xfrm>
          <a:prstGeom prst="rect">
            <a:avLst/>
          </a:prstGeom>
        </p:spPr>
        <p:txBody>
          <a:bodyPr wrap="square">
            <a:spAutoFit/>
          </a:bodyPr>
          <a:lstStyle/>
          <a:p>
            <a:pPr algn="ctr"/>
            <a:r>
              <a:rPr lang="es-ES" dirty="0">
                <a:solidFill>
                  <a:srgbClr val="000000"/>
                </a:solidFill>
                <a:latin typeface="Arial" panose="020B0604020202020204" pitchFamily="34" charset="0"/>
                <a:ea typeface="SimSun" panose="02010600030101010101" pitchFamily="2" charset="-122"/>
              </a:rPr>
              <a:t>Distribución </a:t>
            </a:r>
            <a:r>
              <a:rPr lang="es-ES" dirty="0" smtClean="0">
                <a:solidFill>
                  <a:srgbClr val="000000"/>
                </a:solidFill>
                <a:latin typeface="Arial" panose="020B0604020202020204" pitchFamily="34" charset="0"/>
                <a:ea typeface="SimSun" panose="02010600030101010101" pitchFamily="2" charset="-122"/>
              </a:rPr>
              <a:t>de11 </a:t>
            </a:r>
            <a:r>
              <a:rPr lang="es-ES" dirty="0">
                <a:solidFill>
                  <a:srgbClr val="000000"/>
                </a:solidFill>
                <a:latin typeface="Arial" panose="020B0604020202020204" pitchFamily="34" charset="0"/>
                <a:ea typeface="SimSun" panose="02010600030101010101" pitchFamily="2" charset="-122"/>
              </a:rPr>
              <a:t>GCP en el Bloque Fotogramétrico</a:t>
            </a:r>
            <a:endParaRPr lang="es-ES" dirty="0"/>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68" y="1986848"/>
            <a:ext cx="4539992" cy="2792167"/>
          </a:xfrm>
          <a:prstGeom prst="rect">
            <a:avLst/>
          </a:prstGeom>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498" y="549786"/>
            <a:ext cx="4677508" cy="2856378"/>
          </a:xfrm>
          <a:prstGeom prst="rect">
            <a:avLst/>
          </a:prstGeom>
        </p:spPr>
      </p:pic>
      <p:pic>
        <p:nvPicPr>
          <p:cNvPr id="12" name="11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9242" y="3382932"/>
            <a:ext cx="4738336" cy="2916488"/>
          </a:xfrm>
          <a:prstGeom prst="rect">
            <a:avLst/>
          </a:prstGeom>
        </p:spPr>
      </p:pic>
    </p:spTree>
    <p:extLst>
      <p:ext uri="{BB962C8B-B14F-4D97-AF65-F5344CB8AC3E}">
        <p14:creationId xmlns:p14="http://schemas.microsoft.com/office/powerpoint/2010/main" val="2152827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100818" y="974062"/>
            <a:ext cx="4262510" cy="609087"/>
          </a:xfrm>
        </p:spPr>
        <p:txBody>
          <a:bodyPr>
            <a:noAutofit/>
          </a:bodyPr>
          <a:lstStyle/>
          <a:p>
            <a:pPr marL="0" lvl="2" indent="0" algn="ctr">
              <a:buNone/>
            </a:pPr>
            <a:r>
              <a:rPr lang="es-ES" sz="2000" b="1" dirty="0"/>
              <a:t>Creación del bloque, cámara e ingreso IMU/GPS</a:t>
            </a:r>
            <a:endParaRPr lang="es-EC" sz="2000" b="1" dirty="0"/>
          </a:p>
          <a:p>
            <a:pPr marL="0" indent="0" algn="ctr">
              <a:buNone/>
            </a:pPr>
            <a:endParaRPr lang="es-EC" sz="3200" dirty="0"/>
          </a:p>
        </p:txBody>
      </p:sp>
      <p:pic>
        <p:nvPicPr>
          <p:cNvPr id="4" name="0 Imagen"/>
          <p:cNvPicPr/>
          <p:nvPr/>
        </p:nvPicPr>
        <p:blipFill>
          <a:blip r:embed="rId2">
            <a:extLst>
              <a:ext uri="{28A0092B-C50C-407E-A947-70E740481C1C}">
                <a14:useLocalDpi xmlns:a14="http://schemas.microsoft.com/office/drawing/2010/main" val="0"/>
              </a:ext>
            </a:extLst>
          </a:blip>
          <a:stretch>
            <a:fillRect/>
          </a:stretch>
        </p:blipFill>
        <p:spPr>
          <a:xfrm>
            <a:off x="243069" y="4624086"/>
            <a:ext cx="3956782" cy="2233914"/>
          </a:xfrm>
          <a:prstGeom prst="rect">
            <a:avLst/>
          </a:prstGeom>
        </p:spPr>
      </p:pic>
      <p:sp>
        <p:nvSpPr>
          <p:cNvPr id="5" name="1 Título"/>
          <p:cNvSpPr txBox="1">
            <a:spLocks/>
          </p:cNvSpPr>
          <p:nvPr/>
        </p:nvSpPr>
        <p:spPr>
          <a:xfrm>
            <a:off x="2232073" y="107109"/>
            <a:ext cx="7559040" cy="78012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_tradnl" b="1" dirty="0" smtClean="0">
                <a:solidFill>
                  <a:srgbClr val="FF0000"/>
                </a:solidFill>
              </a:rPr>
              <a:t>BLOQUE FOTOGRAMÉTRICO</a:t>
            </a:r>
            <a:endParaRPr lang="es-EC" b="1" dirty="0">
              <a:solidFill>
                <a:srgbClr val="FF0000"/>
              </a:solidFill>
            </a:endParaRPr>
          </a:p>
        </p:txBody>
      </p:sp>
      <p:pic>
        <p:nvPicPr>
          <p:cNvPr id="6" name="0 Imagen"/>
          <p:cNvPicPr/>
          <p:nvPr/>
        </p:nvPicPr>
        <p:blipFill>
          <a:blip r:embed="rId3">
            <a:extLst>
              <a:ext uri="{28A0092B-C50C-407E-A947-70E740481C1C}">
                <a14:useLocalDpi xmlns:a14="http://schemas.microsoft.com/office/drawing/2010/main" val="0"/>
              </a:ext>
            </a:extLst>
          </a:blip>
          <a:stretch>
            <a:fillRect/>
          </a:stretch>
        </p:blipFill>
        <p:spPr>
          <a:xfrm>
            <a:off x="5908651" y="1202688"/>
            <a:ext cx="2465633" cy="1838755"/>
          </a:xfrm>
          <a:prstGeom prst="rect">
            <a:avLst/>
          </a:prstGeom>
        </p:spPr>
      </p:pic>
      <p:pic>
        <p:nvPicPr>
          <p:cNvPr id="7" name="0 Imagen"/>
          <p:cNvPicPr/>
          <p:nvPr/>
        </p:nvPicPr>
        <p:blipFill>
          <a:blip r:embed="rId4">
            <a:extLst>
              <a:ext uri="{28A0092B-C50C-407E-A947-70E740481C1C}">
                <a14:useLocalDpi xmlns:a14="http://schemas.microsoft.com/office/drawing/2010/main" val="0"/>
              </a:ext>
            </a:extLst>
          </a:blip>
          <a:stretch>
            <a:fillRect/>
          </a:stretch>
        </p:blipFill>
        <p:spPr>
          <a:xfrm>
            <a:off x="8750461" y="954916"/>
            <a:ext cx="3359748" cy="2343873"/>
          </a:xfrm>
          <a:prstGeom prst="rect">
            <a:avLst/>
          </a:prstGeom>
        </p:spPr>
      </p:pic>
      <p:pic>
        <p:nvPicPr>
          <p:cNvPr id="8" name="Picture 2" descr="https://upload.wikimedia.org/wikipedia/commons/thumb/b/b6/Flag_of_Zipac%C3%B3n_(Cundinamarca).svg/750px-Flag_of_Zipac%C3%B3n_(Cundinamarca).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20187" cy="613458"/>
          </a:xfrm>
          <a:prstGeom prst="rect">
            <a:avLst/>
          </a:prstGeom>
          <a:noFill/>
          <a:extLst>
            <a:ext uri="{909E8E84-426E-40DD-AFC4-6F175D3DCCD1}">
              <a14:hiddenFill xmlns:a14="http://schemas.microsoft.com/office/drawing/2010/main">
                <a:solidFill>
                  <a:srgbClr val="FFFFFF"/>
                </a:solidFill>
              </a14:hiddenFill>
            </a:ext>
          </a:extLst>
        </p:spPr>
      </p:pic>
      <p:pic>
        <p:nvPicPr>
          <p:cNvPr id="9" name="0 Imagen"/>
          <p:cNvPicPr/>
          <p:nvPr/>
        </p:nvPicPr>
        <p:blipFill>
          <a:blip r:embed="rId6" cstate="print">
            <a:extLst>
              <a:ext uri="{28A0092B-C50C-407E-A947-70E740481C1C}">
                <a14:useLocalDpi xmlns:a14="http://schemas.microsoft.com/office/drawing/2010/main" val="0"/>
              </a:ext>
            </a:extLst>
          </a:blip>
          <a:stretch>
            <a:fillRect/>
          </a:stretch>
        </p:blipFill>
        <p:spPr>
          <a:xfrm>
            <a:off x="143345" y="1677250"/>
            <a:ext cx="4584925" cy="2533235"/>
          </a:xfrm>
          <a:prstGeom prst="rect">
            <a:avLst/>
          </a:prstGeom>
        </p:spPr>
      </p:pic>
      <p:cxnSp>
        <p:nvCxnSpPr>
          <p:cNvPr id="10" name="9 Conector angular"/>
          <p:cNvCxnSpPr>
            <a:stCxn id="9" idx="2"/>
            <a:endCxn id="4" idx="0"/>
          </p:cNvCxnSpPr>
          <p:nvPr/>
        </p:nvCxnSpPr>
        <p:spPr>
          <a:xfrm rot="5400000">
            <a:off x="2121834" y="4310111"/>
            <a:ext cx="413601" cy="214348"/>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13 Conector angular"/>
          <p:cNvCxnSpPr>
            <a:stCxn id="4" idx="3"/>
            <a:endCxn id="6" idx="1"/>
          </p:cNvCxnSpPr>
          <p:nvPr/>
        </p:nvCxnSpPr>
        <p:spPr>
          <a:xfrm flipV="1">
            <a:off x="4199851" y="2122066"/>
            <a:ext cx="1708800" cy="3618977"/>
          </a:xfrm>
          <a:prstGeom prst="bentConnector3">
            <a:avLst>
              <a:gd name="adj1" fmla="val 3916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33 Conector angular"/>
          <p:cNvCxnSpPr>
            <a:stCxn id="6" idx="3"/>
            <a:endCxn id="7" idx="1"/>
          </p:cNvCxnSpPr>
          <p:nvPr/>
        </p:nvCxnSpPr>
        <p:spPr>
          <a:xfrm>
            <a:off x="8374284" y="2122066"/>
            <a:ext cx="376177" cy="4787"/>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5" name="0 Imagen"/>
          <p:cNvPicPr/>
          <p:nvPr/>
        </p:nvPicPr>
        <p:blipFill>
          <a:blip r:embed="rId7">
            <a:extLst>
              <a:ext uri="{28A0092B-C50C-407E-A947-70E740481C1C}">
                <a14:useLocalDpi xmlns:a14="http://schemas.microsoft.com/office/drawing/2010/main" val="0"/>
              </a:ext>
            </a:extLst>
          </a:blip>
          <a:stretch>
            <a:fillRect/>
          </a:stretch>
        </p:blipFill>
        <p:spPr>
          <a:xfrm>
            <a:off x="8756248" y="4310076"/>
            <a:ext cx="3359748" cy="2293296"/>
          </a:xfrm>
          <a:prstGeom prst="rect">
            <a:avLst/>
          </a:prstGeom>
        </p:spPr>
      </p:pic>
      <p:pic>
        <p:nvPicPr>
          <p:cNvPr id="36" name="0 Imagen"/>
          <p:cNvPicPr/>
          <p:nvPr/>
        </p:nvPicPr>
        <p:blipFill>
          <a:blip r:embed="rId8">
            <a:extLst>
              <a:ext uri="{28A0092B-C50C-407E-A947-70E740481C1C}">
                <a14:useLocalDpi xmlns:a14="http://schemas.microsoft.com/office/drawing/2010/main" val="0"/>
              </a:ext>
            </a:extLst>
          </a:blip>
          <a:stretch>
            <a:fillRect/>
          </a:stretch>
        </p:blipFill>
        <p:spPr>
          <a:xfrm>
            <a:off x="5029087" y="3615595"/>
            <a:ext cx="3171572" cy="2293296"/>
          </a:xfrm>
          <a:prstGeom prst="rect">
            <a:avLst/>
          </a:prstGeom>
        </p:spPr>
      </p:pic>
      <p:cxnSp>
        <p:nvCxnSpPr>
          <p:cNvPr id="39" name="38 Conector angular"/>
          <p:cNvCxnSpPr>
            <a:stCxn id="7" idx="2"/>
            <a:endCxn id="35" idx="0"/>
          </p:cNvCxnSpPr>
          <p:nvPr/>
        </p:nvCxnSpPr>
        <p:spPr>
          <a:xfrm rot="16200000" flipH="1">
            <a:off x="9927585" y="3801538"/>
            <a:ext cx="1011287" cy="5787"/>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40 Conector angular"/>
          <p:cNvCxnSpPr>
            <a:stCxn id="35" idx="1"/>
            <a:endCxn id="36" idx="3"/>
          </p:cNvCxnSpPr>
          <p:nvPr/>
        </p:nvCxnSpPr>
        <p:spPr>
          <a:xfrm rot="10800000">
            <a:off x="8200660" y="4762244"/>
            <a:ext cx="555589" cy="694481"/>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100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120186" y="116058"/>
            <a:ext cx="10250730" cy="43952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lvl="2" indent="0">
              <a:buFont typeface="Calibri" pitchFamily="34" charset="0"/>
              <a:buNone/>
            </a:pPr>
            <a:r>
              <a:rPr lang="es-ES" sz="2000" b="1" dirty="0" smtClean="0"/>
              <a:t>Carga de Imágenes en el bloque, creación de </a:t>
            </a:r>
            <a:r>
              <a:rPr lang="es-ES" sz="2000" b="1" dirty="0" err="1" smtClean="0"/>
              <a:t>layer</a:t>
            </a:r>
            <a:r>
              <a:rPr lang="es-ES" sz="2000" b="1" dirty="0" smtClean="0"/>
              <a:t> piramidales y orientación interior</a:t>
            </a:r>
            <a:endParaRPr lang="es-EC" sz="2000" b="1" dirty="0" smtClean="0"/>
          </a:p>
          <a:p>
            <a:pPr marL="0" indent="0">
              <a:buFont typeface="Calibri" panose="020F0502020204030204" pitchFamily="34" charset="0"/>
              <a:buNone/>
            </a:pPr>
            <a:endParaRPr lang="es-EC" dirty="0"/>
          </a:p>
        </p:txBody>
      </p:sp>
      <p:pic>
        <p:nvPicPr>
          <p:cNvPr id="3" name="0 Imagen"/>
          <p:cNvPicPr/>
          <p:nvPr/>
        </p:nvPicPr>
        <p:blipFill>
          <a:blip r:embed="rId2">
            <a:extLst>
              <a:ext uri="{28A0092B-C50C-407E-A947-70E740481C1C}">
                <a14:useLocalDpi xmlns:a14="http://schemas.microsoft.com/office/drawing/2010/main" val="0"/>
              </a:ext>
            </a:extLst>
          </a:blip>
          <a:stretch>
            <a:fillRect/>
          </a:stretch>
        </p:blipFill>
        <p:spPr>
          <a:xfrm>
            <a:off x="6337830" y="635969"/>
            <a:ext cx="5313924" cy="2536110"/>
          </a:xfrm>
          <a:prstGeom prst="rect">
            <a:avLst/>
          </a:prstGeom>
        </p:spPr>
      </p:pic>
      <p:pic>
        <p:nvPicPr>
          <p:cNvPr id="4" name="0 Imagen"/>
          <p:cNvPicPr/>
          <p:nvPr/>
        </p:nvPicPr>
        <p:blipFill>
          <a:blip r:embed="rId3">
            <a:extLst>
              <a:ext uri="{28A0092B-C50C-407E-A947-70E740481C1C}">
                <a14:useLocalDpi xmlns:a14="http://schemas.microsoft.com/office/drawing/2010/main" val="0"/>
              </a:ext>
            </a:extLst>
          </a:blip>
          <a:stretch>
            <a:fillRect/>
          </a:stretch>
        </p:blipFill>
        <p:spPr>
          <a:xfrm>
            <a:off x="6661921" y="3791315"/>
            <a:ext cx="5061487" cy="2536110"/>
          </a:xfrm>
          <a:prstGeom prst="rect">
            <a:avLst/>
          </a:prstGeom>
        </p:spPr>
      </p:pic>
      <p:pic>
        <p:nvPicPr>
          <p:cNvPr id="7" name="0 Imagen"/>
          <p:cNvPicPr/>
          <p:nvPr/>
        </p:nvPicPr>
        <p:blipFill>
          <a:blip r:embed="rId4" cstate="print">
            <a:extLst>
              <a:ext uri="{28A0092B-C50C-407E-A947-70E740481C1C}">
                <a14:useLocalDpi xmlns:a14="http://schemas.microsoft.com/office/drawing/2010/main" val="0"/>
              </a:ext>
            </a:extLst>
          </a:blip>
          <a:stretch>
            <a:fillRect/>
          </a:stretch>
        </p:blipFill>
        <p:spPr>
          <a:xfrm>
            <a:off x="330918" y="772617"/>
            <a:ext cx="5022374" cy="2623915"/>
          </a:xfrm>
          <a:prstGeom prst="rect">
            <a:avLst/>
          </a:prstGeom>
        </p:spPr>
      </p:pic>
      <p:pic>
        <p:nvPicPr>
          <p:cNvPr id="8" name="0 Imagen"/>
          <p:cNvPicPr/>
          <p:nvPr/>
        </p:nvPicPr>
        <p:blipFill>
          <a:blip r:embed="rId5">
            <a:extLst>
              <a:ext uri="{28A0092B-C50C-407E-A947-70E740481C1C}">
                <a14:useLocalDpi xmlns:a14="http://schemas.microsoft.com/office/drawing/2010/main" val="0"/>
              </a:ext>
            </a:extLst>
          </a:blip>
          <a:stretch>
            <a:fillRect/>
          </a:stretch>
        </p:blipFill>
        <p:spPr>
          <a:xfrm>
            <a:off x="186234" y="3979830"/>
            <a:ext cx="5697220" cy="2347595"/>
          </a:xfrm>
          <a:prstGeom prst="rect">
            <a:avLst/>
          </a:prstGeom>
        </p:spPr>
      </p:pic>
      <p:cxnSp>
        <p:nvCxnSpPr>
          <p:cNvPr id="14" name="13 Conector angular"/>
          <p:cNvCxnSpPr>
            <a:stCxn id="7" idx="3"/>
            <a:endCxn id="3" idx="1"/>
          </p:cNvCxnSpPr>
          <p:nvPr/>
        </p:nvCxnSpPr>
        <p:spPr>
          <a:xfrm flipV="1">
            <a:off x="5353292" y="1904024"/>
            <a:ext cx="984538" cy="180551"/>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15 Conector angular"/>
          <p:cNvCxnSpPr>
            <a:stCxn id="3" idx="2"/>
            <a:endCxn id="4" idx="0"/>
          </p:cNvCxnSpPr>
          <p:nvPr/>
        </p:nvCxnSpPr>
        <p:spPr>
          <a:xfrm rot="16200000" flipH="1">
            <a:off x="8784110" y="3382760"/>
            <a:ext cx="619236" cy="197873"/>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angular"/>
          <p:cNvCxnSpPr>
            <a:stCxn id="4" idx="1"/>
            <a:endCxn id="8" idx="3"/>
          </p:cNvCxnSpPr>
          <p:nvPr/>
        </p:nvCxnSpPr>
        <p:spPr>
          <a:xfrm rot="10800000" flipV="1">
            <a:off x="5883455" y="5059370"/>
            <a:ext cx="778467" cy="94258"/>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1135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 Imagen"/>
          <p:cNvPicPr/>
          <p:nvPr/>
        </p:nvPicPr>
        <p:blipFill>
          <a:blip r:embed="rId2" cstate="print">
            <a:extLst>
              <a:ext uri="{28A0092B-C50C-407E-A947-70E740481C1C}">
                <a14:useLocalDpi xmlns:a14="http://schemas.microsoft.com/office/drawing/2010/main" val="0"/>
              </a:ext>
            </a:extLst>
          </a:blip>
          <a:stretch>
            <a:fillRect/>
          </a:stretch>
        </p:blipFill>
        <p:spPr>
          <a:xfrm>
            <a:off x="120957" y="83096"/>
            <a:ext cx="5851580" cy="3545567"/>
          </a:xfrm>
          <a:prstGeom prst="rect">
            <a:avLst/>
          </a:prstGeom>
        </p:spPr>
      </p:pic>
      <p:pic>
        <p:nvPicPr>
          <p:cNvPr id="3" name="0 Imagen"/>
          <p:cNvPicPr/>
          <p:nvPr/>
        </p:nvPicPr>
        <p:blipFill>
          <a:blip r:embed="rId3">
            <a:extLst>
              <a:ext uri="{28A0092B-C50C-407E-A947-70E740481C1C}">
                <a14:useLocalDpi xmlns:a14="http://schemas.microsoft.com/office/drawing/2010/main" val="0"/>
              </a:ext>
            </a:extLst>
          </a:blip>
          <a:stretch>
            <a:fillRect/>
          </a:stretch>
        </p:blipFill>
        <p:spPr>
          <a:xfrm>
            <a:off x="8134108" y="654167"/>
            <a:ext cx="2401747" cy="2403423"/>
          </a:xfrm>
          <a:prstGeom prst="rect">
            <a:avLst/>
          </a:prstGeom>
        </p:spPr>
      </p:pic>
      <p:pic>
        <p:nvPicPr>
          <p:cNvPr id="4" name="0 Imagen"/>
          <p:cNvPicPr/>
          <p:nvPr/>
        </p:nvPicPr>
        <p:blipFill>
          <a:blip r:embed="rId4" cstate="print">
            <a:extLst>
              <a:ext uri="{28A0092B-C50C-407E-A947-70E740481C1C}">
                <a14:useLocalDpi xmlns:a14="http://schemas.microsoft.com/office/drawing/2010/main" val="0"/>
              </a:ext>
            </a:extLst>
          </a:blip>
          <a:stretch>
            <a:fillRect/>
          </a:stretch>
        </p:blipFill>
        <p:spPr>
          <a:xfrm>
            <a:off x="6538441" y="3434784"/>
            <a:ext cx="5593080" cy="3378835"/>
          </a:xfrm>
          <a:prstGeom prst="rect">
            <a:avLst/>
          </a:prstGeom>
        </p:spPr>
      </p:pic>
      <p:cxnSp>
        <p:nvCxnSpPr>
          <p:cNvPr id="6" name="5 Conector angular"/>
          <p:cNvCxnSpPr>
            <a:stCxn id="2" idx="3"/>
            <a:endCxn id="3" idx="1"/>
          </p:cNvCxnSpPr>
          <p:nvPr/>
        </p:nvCxnSpPr>
        <p:spPr>
          <a:xfrm flipV="1">
            <a:off x="5972537" y="1855879"/>
            <a:ext cx="2161571" cy="1"/>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7 Conector angular"/>
          <p:cNvCxnSpPr>
            <a:stCxn id="3" idx="2"/>
            <a:endCxn id="4" idx="0"/>
          </p:cNvCxnSpPr>
          <p:nvPr/>
        </p:nvCxnSpPr>
        <p:spPr>
          <a:xfrm rot="5400000">
            <a:off x="9146385" y="3246187"/>
            <a:ext cx="377194" cy="1"/>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611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0" y="73856"/>
            <a:ext cx="8596313" cy="682625"/>
          </a:xfrm>
        </p:spPr>
        <p:txBody>
          <a:bodyPr/>
          <a:lstStyle/>
          <a:p>
            <a:pPr marL="114300" indent="0">
              <a:buNone/>
            </a:pPr>
            <a:r>
              <a:rPr lang="es-ES" b="1" dirty="0"/>
              <a:t>Puntos Von </a:t>
            </a:r>
            <a:r>
              <a:rPr lang="es-ES" b="1" dirty="0" err="1"/>
              <a:t>Grüber</a:t>
            </a:r>
            <a:r>
              <a:rPr lang="es-ES" b="1" dirty="0"/>
              <a:t>, GCP y </a:t>
            </a:r>
            <a:r>
              <a:rPr lang="es-ES" b="1" dirty="0" err="1"/>
              <a:t>Tie</a:t>
            </a:r>
            <a:r>
              <a:rPr lang="es-ES" b="1" dirty="0"/>
              <a:t> </a:t>
            </a:r>
            <a:r>
              <a:rPr lang="es-ES" b="1" dirty="0" err="1"/>
              <a:t>ponits</a:t>
            </a:r>
            <a:endParaRPr lang="es-EC" b="1" dirty="0"/>
          </a:p>
          <a:p>
            <a:pPr marL="0" indent="0">
              <a:buNone/>
            </a:pPr>
            <a:endParaRPr lang="es-EC" dirty="0"/>
          </a:p>
        </p:txBody>
      </p:sp>
      <p:pic>
        <p:nvPicPr>
          <p:cNvPr id="4" name="0 Imagen"/>
          <p:cNvPicPr/>
          <p:nvPr/>
        </p:nvPicPr>
        <p:blipFill>
          <a:blip r:embed="rId2" cstate="print">
            <a:extLst>
              <a:ext uri="{28A0092B-C50C-407E-A947-70E740481C1C}">
                <a14:useLocalDpi xmlns:a14="http://schemas.microsoft.com/office/drawing/2010/main" val="0"/>
              </a:ext>
            </a:extLst>
          </a:blip>
          <a:stretch>
            <a:fillRect/>
          </a:stretch>
        </p:blipFill>
        <p:spPr>
          <a:xfrm>
            <a:off x="6295390" y="596172"/>
            <a:ext cx="4486369" cy="2813498"/>
          </a:xfrm>
          <a:prstGeom prst="rect">
            <a:avLst/>
          </a:prstGeom>
        </p:spPr>
      </p:pic>
      <p:pic>
        <p:nvPicPr>
          <p:cNvPr id="6" name="0 Imagen"/>
          <p:cNvPicPr/>
          <p:nvPr/>
        </p:nvPicPr>
        <p:blipFill>
          <a:blip r:embed="rId3">
            <a:extLst>
              <a:ext uri="{28A0092B-C50C-407E-A947-70E740481C1C}">
                <a14:useLocalDpi xmlns:a14="http://schemas.microsoft.com/office/drawing/2010/main" val="0"/>
              </a:ext>
            </a:extLst>
          </a:blip>
          <a:stretch>
            <a:fillRect/>
          </a:stretch>
        </p:blipFill>
        <p:spPr>
          <a:xfrm>
            <a:off x="836633" y="4536741"/>
            <a:ext cx="3655695" cy="1337945"/>
          </a:xfrm>
          <a:prstGeom prst="rect">
            <a:avLst/>
          </a:prstGeom>
        </p:spPr>
      </p:pic>
      <p:pic>
        <p:nvPicPr>
          <p:cNvPr id="7" name="0 Imagen"/>
          <p:cNvPicPr/>
          <p:nvPr/>
        </p:nvPicPr>
        <p:blipFill>
          <a:blip r:embed="rId4" cstate="print">
            <a:extLst>
              <a:ext uri="{28A0092B-C50C-407E-A947-70E740481C1C}">
                <a14:useLocalDpi xmlns:a14="http://schemas.microsoft.com/office/drawing/2010/main" val="0"/>
              </a:ext>
            </a:extLst>
          </a:blip>
          <a:stretch>
            <a:fillRect/>
          </a:stretch>
        </p:blipFill>
        <p:spPr>
          <a:xfrm>
            <a:off x="340274" y="596172"/>
            <a:ext cx="4648415" cy="2813498"/>
          </a:xfrm>
          <a:prstGeom prst="rect">
            <a:avLst/>
          </a:prstGeom>
        </p:spPr>
      </p:pic>
      <p:pic>
        <p:nvPicPr>
          <p:cNvPr id="8" name="0 Imagen"/>
          <p:cNvPicPr/>
          <p:nvPr/>
        </p:nvPicPr>
        <p:blipFill>
          <a:blip r:embed="rId5" cstate="print">
            <a:extLst>
              <a:ext uri="{28A0092B-C50C-407E-A947-70E740481C1C}">
                <a14:useLocalDpi xmlns:a14="http://schemas.microsoft.com/office/drawing/2010/main" val="0"/>
              </a:ext>
            </a:extLst>
          </a:blip>
          <a:stretch>
            <a:fillRect/>
          </a:stretch>
        </p:blipFill>
        <p:spPr>
          <a:xfrm>
            <a:off x="5810524" y="3634451"/>
            <a:ext cx="4988689" cy="3142526"/>
          </a:xfrm>
          <a:prstGeom prst="rect">
            <a:avLst/>
          </a:prstGeom>
        </p:spPr>
      </p:pic>
      <p:sp>
        <p:nvSpPr>
          <p:cNvPr id="2" name="1 CuadroTexto"/>
          <p:cNvSpPr txBox="1"/>
          <p:nvPr/>
        </p:nvSpPr>
        <p:spPr>
          <a:xfrm>
            <a:off x="5098648" y="555592"/>
            <a:ext cx="347242" cy="2862322"/>
          </a:xfrm>
          <a:prstGeom prst="rect">
            <a:avLst/>
          </a:prstGeom>
          <a:noFill/>
        </p:spPr>
        <p:txBody>
          <a:bodyPr wrap="square" rtlCol="0">
            <a:spAutoFit/>
          </a:bodyPr>
          <a:lstStyle/>
          <a:p>
            <a:r>
              <a:rPr lang="es-ES_tradnl" dirty="0" smtClean="0"/>
              <a:t>Von</a:t>
            </a:r>
          </a:p>
          <a:p>
            <a:r>
              <a:rPr lang="es-ES_tradnl" dirty="0" smtClean="0"/>
              <a:t> </a:t>
            </a:r>
          </a:p>
          <a:p>
            <a:r>
              <a:rPr lang="es-ES_tradnl" dirty="0" err="1" smtClean="0"/>
              <a:t>Grüber</a:t>
            </a:r>
            <a:r>
              <a:rPr lang="es-ES_tradnl" dirty="0" smtClean="0"/>
              <a:t> </a:t>
            </a:r>
            <a:endParaRPr lang="es-EC" dirty="0"/>
          </a:p>
        </p:txBody>
      </p:sp>
      <p:sp>
        <p:nvSpPr>
          <p:cNvPr id="9" name="8 CuadroTexto"/>
          <p:cNvSpPr txBox="1"/>
          <p:nvPr/>
        </p:nvSpPr>
        <p:spPr>
          <a:xfrm>
            <a:off x="10885990" y="1525088"/>
            <a:ext cx="439838" cy="923330"/>
          </a:xfrm>
          <a:prstGeom prst="rect">
            <a:avLst/>
          </a:prstGeom>
          <a:noFill/>
        </p:spPr>
        <p:txBody>
          <a:bodyPr wrap="square" rtlCol="0">
            <a:spAutoFit/>
          </a:bodyPr>
          <a:lstStyle/>
          <a:p>
            <a:r>
              <a:rPr lang="es-ES_tradnl" dirty="0" smtClean="0"/>
              <a:t>G</a:t>
            </a:r>
          </a:p>
          <a:p>
            <a:r>
              <a:rPr lang="es-ES_tradnl" dirty="0" smtClean="0"/>
              <a:t>C</a:t>
            </a:r>
          </a:p>
          <a:p>
            <a:r>
              <a:rPr lang="es-ES_tradnl" dirty="0"/>
              <a:t>P</a:t>
            </a:r>
            <a:endParaRPr lang="es-EC" dirty="0"/>
          </a:p>
        </p:txBody>
      </p:sp>
      <p:cxnSp>
        <p:nvCxnSpPr>
          <p:cNvPr id="11" name="10 Conector angular"/>
          <p:cNvCxnSpPr>
            <a:endCxn id="8" idx="1"/>
          </p:cNvCxnSpPr>
          <p:nvPr/>
        </p:nvCxnSpPr>
        <p:spPr>
          <a:xfrm>
            <a:off x="4492328" y="5205713"/>
            <a:ext cx="1318196" cy="1"/>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11 CuadroTexto"/>
          <p:cNvSpPr txBox="1"/>
          <p:nvPr/>
        </p:nvSpPr>
        <p:spPr>
          <a:xfrm>
            <a:off x="10885990" y="3848587"/>
            <a:ext cx="306729" cy="2862322"/>
          </a:xfrm>
          <a:prstGeom prst="rect">
            <a:avLst/>
          </a:prstGeom>
          <a:noFill/>
        </p:spPr>
        <p:txBody>
          <a:bodyPr wrap="square" rtlCol="0">
            <a:spAutoFit/>
          </a:bodyPr>
          <a:lstStyle/>
          <a:p>
            <a:r>
              <a:rPr lang="es-ES_tradnl" dirty="0" err="1" smtClean="0"/>
              <a:t>Tie</a:t>
            </a:r>
            <a:endParaRPr lang="es-ES_tradnl" dirty="0" smtClean="0"/>
          </a:p>
          <a:p>
            <a:r>
              <a:rPr lang="es-ES_tradnl" dirty="0" smtClean="0"/>
              <a:t> </a:t>
            </a:r>
            <a:r>
              <a:rPr lang="es-ES_tradnl" dirty="0" err="1" smtClean="0"/>
              <a:t>Points</a:t>
            </a:r>
            <a:endParaRPr lang="es-EC" dirty="0"/>
          </a:p>
        </p:txBody>
      </p:sp>
    </p:spTree>
    <p:extLst>
      <p:ext uri="{BB962C8B-B14F-4D97-AF65-F5344CB8AC3E}">
        <p14:creationId xmlns:p14="http://schemas.microsoft.com/office/powerpoint/2010/main" val="3394482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109182" y="152542"/>
            <a:ext cx="8596313" cy="439738"/>
          </a:xfrm>
        </p:spPr>
        <p:txBody>
          <a:bodyPr>
            <a:normAutofit/>
          </a:bodyPr>
          <a:lstStyle/>
          <a:p>
            <a:pPr marL="0" lvl="2" indent="0">
              <a:buNone/>
            </a:pPr>
            <a:r>
              <a:rPr lang="es-ES" sz="2000" b="1" dirty="0"/>
              <a:t>Aerotriangulación (Orientación Exterior)</a:t>
            </a:r>
            <a:endParaRPr lang="es-EC" sz="2000" b="1" dirty="0"/>
          </a:p>
          <a:p>
            <a:pPr marL="0" indent="0">
              <a:buNone/>
            </a:pPr>
            <a:endParaRPr lang="es-EC" dirty="0"/>
          </a:p>
        </p:txBody>
      </p:sp>
      <p:pic>
        <p:nvPicPr>
          <p:cNvPr id="4" name="0 Imagen"/>
          <p:cNvPicPr/>
          <p:nvPr/>
        </p:nvPicPr>
        <p:blipFill>
          <a:blip r:embed="rId2">
            <a:extLst>
              <a:ext uri="{28A0092B-C50C-407E-A947-70E740481C1C}">
                <a14:useLocalDpi xmlns:a14="http://schemas.microsoft.com/office/drawing/2010/main" val="0"/>
              </a:ext>
            </a:extLst>
          </a:blip>
          <a:stretch>
            <a:fillRect/>
          </a:stretch>
        </p:blipFill>
        <p:spPr>
          <a:xfrm>
            <a:off x="700103" y="769080"/>
            <a:ext cx="3676689" cy="2600081"/>
          </a:xfrm>
          <a:prstGeom prst="rect">
            <a:avLst/>
          </a:prstGeom>
        </p:spPr>
      </p:pic>
      <p:pic>
        <p:nvPicPr>
          <p:cNvPr id="7" name="0 Imagen"/>
          <p:cNvPicPr/>
          <p:nvPr/>
        </p:nvPicPr>
        <p:blipFill>
          <a:blip r:embed="rId3" cstate="print">
            <a:extLst>
              <a:ext uri="{28A0092B-C50C-407E-A947-70E740481C1C}">
                <a14:useLocalDpi xmlns:a14="http://schemas.microsoft.com/office/drawing/2010/main" val="0"/>
              </a:ext>
            </a:extLst>
          </a:blip>
          <a:stretch>
            <a:fillRect/>
          </a:stretch>
        </p:blipFill>
        <p:spPr>
          <a:xfrm>
            <a:off x="6258608" y="146535"/>
            <a:ext cx="5663760" cy="3222626"/>
          </a:xfrm>
          <a:prstGeom prst="rect">
            <a:avLst/>
          </a:prstGeom>
        </p:spPr>
      </p:pic>
      <p:pic>
        <p:nvPicPr>
          <p:cNvPr id="8" name="0 Imagen"/>
          <p:cNvPicPr/>
          <p:nvPr/>
        </p:nvPicPr>
        <p:blipFill>
          <a:blip r:embed="rId4">
            <a:extLst>
              <a:ext uri="{28A0092B-C50C-407E-A947-70E740481C1C}">
                <a14:useLocalDpi xmlns:a14="http://schemas.microsoft.com/office/drawing/2010/main" val="0"/>
              </a:ext>
            </a:extLst>
          </a:blip>
          <a:stretch>
            <a:fillRect/>
          </a:stretch>
        </p:blipFill>
        <p:spPr>
          <a:xfrm>
            <a:off x="3122685" y="4017008"/>
            <a:ext cx="3774568" cy="2612391"/>
          </a:xfrm>
          <a:prstGeom prst="rect">
            <a:avLst/>
          </a:prstGeom>
        </p:spPr>
      </p:pic>
      <p:pic>
        <p:nvPicPr>
          <p:cNvPr id="9" name="0 Imagen"/>
          <p:cNvPicPr/>
          <p:nvPr/>
        </p:nvPicPr>
        <p:blipFill>
          <a:blip r:embed="rId5" cstate="print">
            <a:extLst>
              <a:ext uri="{28A0092B-C50C-407E-A947-70E740481C1C}">
                <a14:useLocalDpi xmlns:a14="http://schemas.microsoft.com/office/drawing/2010/main" val="0"/>
              </a:ext>
            </a:extLst>
          </a:blip>
          <a:stretch>
            <a:fillRect/>
          </a:stretch>
        </p:blipFill>
        <p:spPr>
          <a:xfrm>
            <a:off x="7461740" y="3481753"/>
            <a:ext cx="4587064" cy="3309582"/>
          </a:xfrm>
          <a:prstGeom prst="rect">
            <a:avLst/>
          </a:prstGeom>
        </p:spPr>
      </p:pic>
      <p:pic>
        <p:nvPicPr>
          <p:cNvPr id="2" name="1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20" y="4334016"/>
            <a:ext cx="2581005" cy="802528"/>
          </a:xfrm>
          <a:prstGeom prst="rect">
            <a:avLst/>
          </a:prstGeom>
        </p:spPr>
      </p:pic>
      <p:pic>
        <p:nvPicPr>
          <p:cNvPr id="10" name="9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225" y="5603127"/>
            <a:ext cx="2581005" cy="856287"/>
          </a:xfrm>
          <a:prstGeom prst="rect">
            <a:avLst/>
          </a:prstGeom>
        </p:spPr>
      </p:pic>
      <p:cxnSp>
        <p:nvCxnSpPr>
          <p:cNvPr id="12" name="11 Conector angular"/>
          <p:cNvCxnSpPr>
            <a:stCxn id="7" idx="1"/>
            <a:endCxn id="4" idx="3"/>
          </p:cNvCxnSpPr>
          <p:nvPr/>
        </p:nvCxnSpPr>
        <p:spPr>
          <a:xfrm rot="10800000" flipV="1">
            <a:off x="4376792" y="1757847"/>
            <a:ext cx="1881816" cy="311273"/>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13 Conector angular"/>
          <p:cNvCxnSpPr>
            <a:stCxn id="4" idx="2"/>
            <a:endCxn id="8" idx="0"/>
          </p:cNvCxnSpPr>
          <p:nvPr/>
        </p:nvCxnSpPr>
        <p:spPr>
          <a:xfrm rot="16200000" flipH="1">
            <a:off x="3450285" y="2457323"/>
            <a:ext cx="647847" cy="2471521"/>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15 Conector angular"/>
          <p:cNvCxnSpPr>
            <a:stCxn id="4" idx="2"/>
            <a:endCxn id="2" idx="0"/>
          </p:cNvCxnSpPr>
          <p:nvPr/>
        </p:nvCxnSpPr>
        <p:spPr>
          <a:xfrm rot="5400000">
            <a:off x="1448009" y="3243576"/>
            <a:ext cx="964855" cy="1216025"/>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angular"/>
          <p:cNvCxnSpPr>
            <a:stCxn id="4" idx="2"/>
          </p:cNvCxnSpPr>
          <p:nvPr/>
        </p:nvCxnSpPr>
        <p:spPr>
          <a:xfrm rot="16200000" flipH="1">
            <a:off x="1643356" y="4264253"/>
            <a:ext cx="2233966" cy="443782"/>
          </a:xfrm>
          <a:prstGeom prst="bentConnector3">
            <a:avLst>
              <a:gd name="adj1" fmla="val 37668"/>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20 Conector angular"/>
          <p:cNvCxnSpPr>
            <a:stCxn id="8" idx="3"/>
            <a:endCxn id="9" idx="1"/>
          </p:cNvCxnSpPr>
          <p:nvPr/>
        </p:nvCxnSpPr>
        <p:spPr>
          <a:xfrm flipV="1">
            <a:off x="6897253" y="5136544"/>
            <a:ext cx="564487" cy="186660"/>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838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2232073" y="107109"/>
            <a:ext cx="7559040" cy="78012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_tradnl" b="1" dirty="0" smtClean="0">
                <a:solidFill>
                  <a:srgbClr val="FF0000"/>
                </a:solidFill>
              </a:rPr>
              <a:t>GENERACIÓN </a:t>
            </a:r>
            <a:r>
              <a:rPr lang="es-ES_tradnl" b="1" dirty="0" err="1" smtClean="0">
                <a:solidFill>
                  <a:srgbClr val="FF0000"/>
                </a:solidFill>
              </a:rPr>
              <a:t>MDT</a:t>
            </a:r>
            <a:endParaRPr lang="es-EC" b="1" dirty="0">
              <a:solidFill>
                <a:srgbClr val="FF0000"/>
              </a:solidFill>
            </a:endParaRPr>
          </a:p>
        </p:txBody>
      </p:sp>
      <p:pic>
        <p:nvPicPr>
          <p:cNvPr id="8" name="Picture 2" descr="https://upload.wikimedia.org/wikipedia/commons/thumb/b/b6/Flag_of_Zipac%C3%B3n_(Cundinamarca).svg/750px-Flag_of_Zipac%C3%B3n_(Cundinamarca).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0187" cy="613458"/>
          </a:xfrm>
          <a:prstGeom prst="rect">
            <a:avLst/>
          </a:prstGeom>
          <a:noFill/>
          <a:extLst>
            <a:ext uri="{909E8E84-426E-40DD-AFC4-6F175D3DCCD1}">
              <a14:hiddenFill xmlns:a14="http://schemas.microsoft.com/office/drawing/2010/main">
                <a:solidFill>
                  <a:srgbClr val="FFFFFF"/>
                </a:solidFill>
              </a14:hiddenFill>
            </a:ext>
          </a:extLst>
        </p:spPr>
      </p:pic>
      <p:pic>
        <p:nvPicPr>
          <p:cNvPr id="9" name="0 Imagen"/>
          <p:cNvPicPr/>
          <p:nvPr/>
        </p:nvPicPr>
        <p:blipFill>
          <a:blip r:embed="rId3">
            <a:extLst>
              <a:ext uri="{28A0092B-C50C-407E-A947-70E740481C1C}">
                <a14:useLocalDpi xmlns:a14="http://schemas.microsoft.com/office/drawing/2010/main" val="0"/>
              </a:ext>
            </a:extLst>
          </a:blip>
          <a:stretch>
            <a:fillRect/>
          </a:stretch>
        </p:blipFill>
        <p:spPr>
          <a:xfrm>
            <a:off x="7561145" y="1076446"/>
            <a:ext cx="2652444" cy="1935584"/>
          </a:xfrm>
          <a:prstGeom prst="rect">
            <a:avLst/>
          </a:prstGeom>
        </p:spPr>
      </p:pic>
      <p:pic>
        <p:nvPicPr>
          <p:cNvPr id="10" name="0 Imagen"/>
          <p:cNvPicPr/>
          <p:nvPr/>
        </p:nvPicPr>
        <p:blipFill>
          <a:blip r:embed="rId4" cstate="print">
            <a:extLst>
              <a:ext uri="{28A0092B-C50C-407E-A947-70E740481C1C}">
                <a14:useLocalDpi xmlns:a14="http://schemas.microsoft.com/office/drawing/2010/main" val="0"/>
              </a:ext>
            </a:extLst>
          </a:blip>
          <a:stretch>
            <a:fillRect/>
          </a:stretch>
        </p:blipFill>
        <p:spPr>
          <a:xfrm>
            <a:off x="6099858" y="3460830"/>
            <a:ext cx="5801616" cy="3352955"/>
          </a:xfrm>
          <a:prstGeom prst="rect">
            <a:avLst/>
          </a:prstGeom>
        </p:spPr>
      </p:pic>
      <p:pic>
        <p:nvPicPr>
          <p:cNvPr id="11" name="0 Imagen"/>
          <p:cNvPicPr/>
          <p:nvPr/>
        </p:nvPicPr>
        <p:blipFill>
          <a:blip r:embed="rId5" cstate="print">
            <a:extLst>
              <a:ext uri="{28A0092B-C50C-407E-A947-70E740481C1C}">
                <a14:useLocalDpi xmlns:a14="http://schemas.microsoft.com/office/drawing/2010/main" val="0"/>
              </a:ext>
            </a:extLst>
          </a:blip>
          <a:stretch>
            <a:fillRect/>
          </a:stretch>
        </p:blipFill>
        <p:spPr>
          <a:xfrm>
            <a:off x="434677" y="4016415"/>
            <a:ext cx="4779717" cy="2710560"/>
          </a:xfrm>
          <a:prstGeom prst="rect">
            <a:avLst/>
          </a:prstGeom>
        </p:spPr>
      </p:pic>
      <p:pic>
        <p:nvPicPr>
          <p:cNvPr id="7" name="0 Imagen"/>
          <p:cNvPicPr/>
          <p:nvPr/>
        </p:nvPicPr>
        <p:blipFill>
          <a:blip r:embed="rId6" cstate="print">
            <a:extLst>
              <a:ext uri="{28A0092B-C50C-407E-A947-70E740481C1C}">
                <a14:useLocalDpi xmlns:a14="http://schemas.microsoft.com/office/drawing/2010/main" val="0"/>
              </a:ext>
            </a:extLst>
          </a:blip>
          <a:stretch>
            <a:fillRect/>
          </a:stretch>
        </p:blipFill>
        <p:spPr>
          <a:xfrm>
            <a:off x="176513" y="950890"/>
            <a:ext cx="4482297" cy="2871409"/>
          </a:xfrm>
          <a:prstGeom prst="rect">
            <a:avLst/>
          </a:prstGeom>
        </p:spPr>
      </p:pic>
      <p:cxnSp>
        <p:nvCxnSpPr>
          <p:cNvPr id="3" name="2 Conector angular"/>
          <p:cNvCxnSpPr>
            <a:stCxn id="7" idx="3"/>
            <a:endCxn id="9" idx="1"/>
          </p:cNvCxnSpPr>
          <p:nvPr/>
        </p:nvCxnSpPr>
        <p:spPr>
          <a:xfrm flipV="1">
            <a:off x="4658810" y="2044238"/>
            <a:ext cx="2902335" cy="342357"/>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5 Conector angular"/>
          <p:cNvCxnSpPr>
            <a:stCxn id="9" idx="2"/>
            <a:endCxn id="10" idx="0"/>
          </p:cNvCxnSpPr>
          <p:nvPr/>
        </p:nvCxnSpPr>
        <p:spPr>
          <a:xfrm rot="16200000" flipH="1">
            <a:off x="8719616" y="3179780"/>
            <a:ext cx="448800" cy="113299"/>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14 Conector angular"/>
          <p:cNvCxnSpPr>
            <a:stCxn id="10" idx="1"/>
            <a:endCxn id="11" idx="3"/>
          </p:cNvCxnSpPr>
          <p:nvPr/>
        </p:nvCxnSpPr>
        <p:spPr>
          <a:xfrm rot="10800000" flipV="1">
            <a:off x="5214394" y="5137307"/>
            <a:ext cx="885464" cy="234387"/>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859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6151944" y="3842795"/>
            <a:ext cx="5567423" cy="3009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 name="0 Imagen"/>
          <p:cNvPicPr/>
          <p:nvPr/>
        </p:nvPicPr>
        <p:blipFill>
          <a:blip r:embed="rId2">
            <a:extLst>
              <a:ext uri="{28A0092B-C50C-407E-A947-70E740481C1C}">
                <a14:useLocalDpi xmlns:a14="http://schemas.microsoft.com/office/drawing/2010/main" val="0"/>
              </a:ext>
            </a:extLst>
          </a:blip>
          <a:stretch>
            <a:fillRect/>
          </a:stretch>
        </p:blipFill>
        <p:spPr>
          <a:xfrm>
            <a:off x="208343" y="976205"/>
            <a:ext cx="5179672" cy="2500131"/>
          </a:xfrm>
          <a:prstGeom prst="rect">
            <a:avLst/>
          </a:prstGeom>
        </p:spPr>
      </p:pic>
      <p:sp>
        <p:nvSpPr>
          <p:cNvPr id="3" name="CuadroTexto 2"/>
          <p:cNvSpPr txBox="1"/>
          <p:nvPr/>
        </p:nvSpPr>
        <p:spPr>
          <a:xfrm>
            <a:off x="423080" y="102722"/>
            <a:ext cx="2006221" cy="400110"/>
          </a:xfrm>
          <a:prstGeom prst="rect">
            <a:avLst/>
          </a:prstGeom>
          <a:noFill/>
        </p:spPr>
        <p:txBody>
          <a:bodyPr wrap="square" rtlCol="0">
            <a:spAutoFit/>
          </a:bodyPr>
          <a:lstStyle/>
          <a:p>
            <a:r>
              <a:rPr lang="es-ES" sz="2000" b="1" dirty="0" err="1" smtClean="0"/>
              <a:t>Classic</a:t>
            </a:r>
            <a:r>
              <a:rPr lang="es-ES" sz="2000" b="1" dirty="0" smtClean="0"/>
              <a:t> </a:t>
            </a:r>
            <a:r>
              <a:rPr lang="es-ES" sz="2000" b="1" dirty="0" err="1" smtClean="0"/>
              <a:t>eATE</a:t>
            </a:r>
            <a:endParaRPr lang="es-ES" sz="2000" b="1" dirty="0"/>
          </a:p>
        </p:txBody>
      </p:sp>
      <p:pic>
        <p:nvPicPr>
          <p:cNvPr id="4" name="0 Imagen"/>
          <p:cNvPicPr/>
          <p:nvPr/>
        </p:nvPicPr>
        <p:blipFill>
          <a:blip r:embed="rId3" cstate="print">
            <a:extLst>
              <a:ext uri="{28A0092B-C50C-407E-A947-70E740481C1C}">
                <a14:useLocalDpi xmlns:a14="http://schemas.microsoft.com/office/drawing/2010/main" val="0"/>
              </a:ext>
            </a:extLst>
          </a:blip>
          <a:stretch>
            <a:fillRect/>
          </a:stretch>
        </p:blipFill>
        <p:spPr>
          <a:xfrm>
            <a:off x="5989899" y="891269"/>
            <a:ext cx="5506155" cy="2670005"/>
          </a:xfrm>
          <a:prstGeom prst="rect">
            <a:avLst/>
          </a:prstGeom>
        </p:spPr>
      </p:pic>
      <p:pic>
        <p:nvPicPr>
          <p:cNvPr id="4098" name="Picture 2" descr="E:\Tesis\Imágenes Varias\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343" y="4189189"/>
            <a:ext cx="5662954" cy="2553064"/>
          </a:xfrm>
          <a:prstGeom prst="rect">
            <a:avLst/>
          </a:prstGeom>
          <a:noFill/>
          <a:extLst>
            <a:ext uri="{909E8E84-426E-40DD-AFC4-6F175D3DCCD1}">
              <a14:hiddenFill xmlns:a14="http://schemas.microsoft.com/office/drawing/2010/main">
                <a:solidFill>
                  <a:srgbClr val="FFFFFF"/>
                </a:solidFill>
              </a14:hiddenFill>
            </a:ext>
          </a:extLst>
        </p:spPr>
      </p:pic>
      <p:pic>
        <p:nvPicPr>
          <p:cNvPr id="7" name="0 Imagen"/>
          <p:cNvPicPr/>
          <p:nvPr/>
        </p:nvPicPr>
        <p:blipFill>
          <a:blip r:embed="rId5" cstate="print">
            <a:extLst>
              <a:ext uri="{28A0092B-C50C-407E-A947-70E740481C1C}">
                <a14:useLocalDpi xmlns:a14="http://schemas.microsoft.com/office/drawing/2010/main" val="0"/>
              </a:ext>
            </a:extLst>
          </a:blip>
          <a:stretch>
            <a:fillRect/>
          </a:stretch>
        </p:blipFill>
        <p:spPr>
          <a:xfrm>
            <a:off x="6331353" y="3906456"/>
            <a:ext cx="4937160" cy="2876309"/>
          </a:xfrm>
          <a:prstGeom prst="rect">
            <a:avLst/>
          </a:prstGeom>
        </p:spPr>
      </p:pic>
      <p:sp>
        <p:nvSpPr>
          <p:cNvPr id="6" name="5 CuadroTexto"/>
          <p:cNvSpPr txBox="1"/>
          <p:nvPr/>
        </p:nvSpPr>
        <p:spPr>
          <a:xfrm>
            <a:off x="11331618" y="3993287"/>
            <a:ext cx="312515" cy="2800767"/>
          </a:xfrm>
          <a:prstGeom prst="rect">
            <a:avLst/>
          </a:prstGeom>
          <a:noFill/>
        </p:spPr>
        <p:txBody>
          <a:bodyPr wrap="square" rtlCol="0">
            <a:spAutoFit/>
          </a:bodyPr>
          <a:lstStyle/>
          <a:p>
            <a:r>
              <a:rPr lang="es-ES_tradnl" sz="1600" b="1" dirty="0" smtClean="0">
                <a:solidFill>
                  <a:srgbClr val="FF0000"/>
                </a:solidFill>
              </a:rPr>
              <a:t>Comparación</a:t>
            </a:r>
            <a:endParaRPr lang="es-EC" sz="1600" b="1" dirty="0">
              <a:solidFill>
                <a:srgbClr val="FF0000"/>
              </a:solidFill>
            </a:endParaRPr>
          </a:p>
        </p:txBody>
      </p:sp>
    </p:spTree>
    <p:extLst>
      <p:ext uri="{BB962C8B-B14F-4D97-AF65-F5344CB8AC3E}">
        <p14:creationId xmlns:p14="http://schemas.microsoft.com/office/powerpoint/2010/main" val="589442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2232073" y="107109"/>
            <a:ext cx="7559040" cy="78012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_tradnl" b="1" dirty="0" smtClean="0">
                <a:solidFill>
                  <a:srgbClr val="FF0000"/>
                </a:solidFill>
              </a:rPr>
              <a:t>GENERACIÓN </a:t>
            </a:r>
            <a:r>
              <a:rPr lang="es-ES_tradnl" b="1" dirty="0" err="1" smtClean="0">
                <a:solidFill>
                  <a:srgbClr val="FF0000"/>
                </a:solidFill>
              </a:rPr>
              <a:t>ORTOIMAGEN</a:t>
            </a:r>
            <a:endParaRPr lang="es-EC" b="1" dirty="0">
              <a:solidFill>
                <a:srgbClr val="FF0000"/>
              </a:solidFill>
            </a:endParaRPr>
          </a:p>
        </p:txBody>
      </p:sp>
      <p:pic>
        <p:nvPicPr>
          <p:cNvPr id="3" name="0 Imagen"/>
          <p:cNvPicPr/>
          <p:nvPr/>
        </p:nvPicPr>
        <p:blipFill>
          <a:blip r:embed="rId2">
            <a:extLst>
              <a:ext uri="{28A0092B-C50C-407E-A947-70E740481C1C}">
                <a14:useLocalDpi xmlns:a14="http://schemas.microsoft.com/office/drawing/2010/main" val="0"/>
              </a:ext>
            </a:extLst>
          </a:blip>
          <a:stretch>
            <a:fillRect/>
          </a:stretch>
        </p:blipFill>
        <p:spPr>
          <a:xfrm>
            <a:off x="5246068" y="3727956"/>
            <a:ext cx="3492079" cy="3106455"/>
          </a:xfrm>
          <a:prstGeom prst="rect">
            <a:avLst/>
          </a:prstGeom>
        </p:spPr>
      </p:pic>
      <p:pic>
        <p:nvPicPr>
          <p:cNvPr id="4" name="0 Imagen"/>
          <p:cNvPicPr/>
          <p:nvPr/>
        </p:nvPicPr>
        <p:blipFill>
          <a:blip r:embed="rId3">
            <a:extLst>
              <a:ext uri="{28A0092B-C50C-407E-A947-70E740481C1C}">
                <a14:useLocalDpi xmlns:a14="http://schemas.microsoft.com/office/drawing/2010/main" val="0"/>
              </a:ext>
            </a:extLst>
          </a:blip>
          <a:stretch>
            <a:fillRect/>
          </a:stretch>
        </p:blipFill>
        <p:spPr>
          <a:xfrm>
            <a:off x="8856784" y="3731939"/>
            <a:ext cx="3247293" cy="3102472"/>
          </a:xfrm>
          <a:prstGeom prst="rect">
            <a:avLst/>
          </a:prstGeom>
        </p:spPr>
      </p:pic>
      <p:pic>
        <p:nvPicPr>
          <p:cNvPr id="5" name="Picture 2" descr="https://upload.wikimedia.org/wikipedia/commons/thumb/b/b6/Flag_of_Zipac%C3%B3n_(Cundinamarca).svg/750px-Flag_of_Zipac%C3%B3n_(Cundinamarca).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20187" cy="613458"/>
          </a:xfrm>
          <a:prstGeom prst="rect">
            <a:avLst/>
          </a:prstGeom>
          <a:noFill/>
          <a:extLst>
            <a:ext uri="{909E8E84-426E-40DD-AFC4-6F175D3DCCD1}">
              <a14:hiddenFill xmlns:a14="http://schemas.microsoft.com/office/drawing/2010/main">
                <a:solidFill>
                  <a:srgbClr val="FFFFFF"/>
                </a:solidFill>
              </a14:hiddenFill>
            </a:ext>
          </a:extLst>
        </p:spPr>
      </p:pic>
      <p:pic>
        <p:nvPicPr>
          <p:cNvPr id="6" name="0 Imagen"/>
          <p:cNvPicPr/>
          <p:nvPr/>
        </p:nvPicPr>
        <p:blipFill>
          <a:blip r:embed="rId5" cstate="print">
            <a:extLst>
              <a:ext uri="{28A0092B-C50C-407E-A947-70E740481C1C}">
                <a14:useLocalDpi xmlns:a14="http://schemas.microsoft.com/office/drawing/2010/main" val="0"/>
              </a:ext>
            </a:extLst>
          </a:blip>
          <a:stretch>
            <a:fillRect/>
          </a:stretch>
        </p:blipFill>
        <p:spPr>
          <a:xfrm>
            <a:off x="95339" y="976247"/>
            <a:ext cx="5080399" cy="3453765"/>
          </a:xfrm>
          <a:prstGeom prst="rect">
            <a:avLst/>
          </a:prstGeom>
        </p:spPr>
      </p:pic>
      <p:pic>
        <p:nvPicPr>
          <p:cNvPr id="7" name="0 Imagen"/>
          <p:cNvPicPr/>
          <p:nvPr/>
        </p:nvPicPr>
        <p:blipFill>
          <a:blip r:embed="rId6">
            <a:extLst>
              <a:ext uri="{28A0092B-C50C-407E-A947-70E740481C1C}">
                <a14:useLocalDpi xmlns:a14="http://schemas.microsoft.com/office/drawing/2010/main" val="0"/>
              </a:ext>
            </a:extLst>
          </a:blip>
          <a:stretch>
            <a:fillRect/>
          </a:stretch>
        </p:blipFill>
        <p:spPr>
          <a:xfrm>
            <a:off x="6226787" y="1394750"/>
            <a:ext cx="5259994" cy="1558727"/>
          </a:xfrm>
          <a:prstGeom prst="rect">
            <a:avLst/>
          </a:prstGeom>
        </p:spPr>
      </p:pic>
      <p:cxnSp>
        <p:nvCxnSpPr>
          <p:cNvPr id="9" name="8 Conector angular"/>
          <p:cNvCxnSpPr>
            <a:stCxn id="6" idx="3"/>
            <a:endCxn id="7" idx="1"/>
          </p:cNvCxnSpPr>
          <p:nvPr/>
        </p:nvCxnSpPr>
        <p:spPr>
          <a:xfrm flipV="1">
            <a:off x="5175738" y="2174114"/>
            <a:ext cx="1051049" cy="529016"/>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10 Conector angular"/>
          <p:cNvCxnSpPr>
            <a:stCxn id="7" idx="2"/>
            <a:endCxn id="3" idx="0"/>
          </p:cNvCxnSpPr>
          <p:nvPr/>
        </p:nvCxnSpPr>
        <p:spPr>
          <a:xfrm rot="5400000">
            <a:off x="7537207" y="2408378"/>
            <a:ext cx="774479" cy="1864676"/>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395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2674095903"/>
              </p:ext>
            </p:extLst>
          </p:nvPr>
        </p:nvGraphicFramePr>
        <p:xfrm>
          <a:off x="2341290" y="844062"/>
          <a:ext cx="7871855" cy="57303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ítulo 1"/>
          <p:cNvSpPr>
            <a:spLocks noGrp="1"/>
          </p:cNvSpPr>
          <p:nvPr>
            <p:ph type="title"/>
          </p:nvPr>
        </p:nvSpPr>
        <p:spPr>
          <a:xfrm>
            <a:off x="450821" y="0"/>
            <a:ext cx="8596668" cy="706562"/>
          </a:xfrm>
        </p:spPr>
        <p:txBody>
          <a:bodyPr>
            <a:normAutofit fontScale="90000"/>
          </a:bodyPr>
          <a:lstStyle/>
          <a:p>
            <a:r>
              <a:rPr lang="es-ES" b="1" dirty="0" smtClean="0"/>
              <a:t>Introducción</a:t>
            </a:r>
            <a:endParaRPr lang="es-ES" b="1" dirty="0"/>
          </a:p>
        </p:txBody>
      </p:sp>
    </p:spTree>
    <p:extLst>
      <p:ext uri="{BB962C8B-B14F-4D97-AF65-F5344CB8AC3E}">
        <p14:creationId xmlns:p14="http://schemas.microsoft.com/office/powerpoint/2010/main" val="28058443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 Imagen"/>
          <p:cNvPicPr/>
          <p:nvPr/>
        </p:nvPicPr>
        <p:blipFill>
          <a:blip r:embed="rId2">
            <a:extLst>
              <a:ext uri="{28A0092B-C50C-407E-A947-70E740481C1C}">
                <a14:useLocalDpi xmlns:a14="http://schemas.microsoft.com/office/drawing/2010/main" val="0"/>
              </a:ext>
            </a:extLst>
          </a:blip>
          <a:stretch>
            <a:fillRect/>
          </a:stretch>
        </p:blipFill>
        <p:spPr>
          <a:xfrm>
            <a:off x="414219" y="133715"/>
            <a:ext cx="6053517" cy="3420921"/>
          </a:xfrm>
          <a:prstGeom prst="rect">
            <a:avLst/>
          </a:prstGeom>
        </p:spPr>
      </p:pic>
      <p:pic>
        <p:nvPicPr>
          <p:cNvPr id="3" name="0 Imagen"/>
          <p:cNvPicPr/>
          <p:nvPr/>
        </p:nvPicPr>
        <p:blipFill>
          <a:blip r:embed="rId3" cstate="print">
            <a:extLst>
              <a:ext uri="{28A0092B-C50C-407E-A947-70E740481C1C}">
                <a14:useLocalDpi xmlns:a14="http://schemas.microsoft.com/office/drawing/2010/main" val="0"/>
              </a:ext>
            </a:extLst>
          </a:blip>
          <a:stretch>
            <a:fillRect/>
          </a:stretch>
        </p:blipFill>
        <p:spPr>
          <a:xfrm>
            <a:off x="420006" y="3808071"/>
            <a:ext cx="6053518" cy="2352728"/>
          </a:xfrm>
          <a:prstGeom prst="rect">
            <a:avLst/>
          </a:prstGeom>
        </p:spPr>
      </p:pic>
      <p:pic>
        <p:nvPicPr>
          <p:cNvPr id="4" name="0 Imagen"/>
          <p:cNvPicPr/>
          <p:nvPr/>
        </p:nvPicPr>
        <p:blipFill>
          <a:blip r:embed="rId4" cstate="print">
            <a:extLst>
              <a:ext uri="{28A0092B-C50C-407E-A947-70E740481C1C}">
                <a14:useLocalDpi xmlns:a14="http://schemas.microsoft.com/office/drawing/2010/main" val="0"/>
              </a:ext>
            </a:extLst>
          </a:blip>
          <a:stretch>
            <a:fillRect/>
          </a:stretch>
        </p:blipFill>
        <p:spPr>
          <a:xfrm>
            <a:off x="6770961" y="133715"/>
            <a:ext cx="5186211" cy="2842147"/>
          </a:xfrm>
          <a:prstGeom prst="rect">
            <a:avLst/>
          </a:prstGeom>
        </p:spPr>
      </p:pic>
      <p:pic>
        <p:nvPicPr>
          <p:cNvPr id="5" name="0 Imagen"/>
          <p:cNvPicPr/>
          <p:nvPr/>
        </p:nvPicPr>
        <p:blipFill>
          <a:blip r:embed="rId5" cstate="print">
            <a:extLst>
              <a:ext uri="{28A0092B-C50C-407E-A947-70E740481C1C}">
                <a14:useLocalDpi xmlns:a14="http://schemas.microsoft.com/office/drawing/2010/main" val="0"/>
              </a:ext>
            </a:extLst>
          </a:blip>
          <a:stretch>
            <a:fillRect/>
          </a:stretch>
        </p:blipFill>
        <p:spPr>
          <a:xfrm>
            <a:off x="6804973" y="3090442"/>
            <a:ext cx="5152200" cy="3070358"/>
          </a:xfrm>
          <a:prstGeom prst="rect">
            <a:avLst/>
          </a:prstGeom>
        </p:spPr>
      </p:pic>
      <p:sp>
        <p:nvSpPr>
          <p:cNvPr id="6" name="5 CuadroTexto"/>
          <p:cNvSpPr txBox="1"/>
          <p:nvPr/>
        </p:nvSpPr>
        <p:spPr>
          <a:xfrm>
            <a:off x="81023" y="607671"/>
            <a:ext cx="208344" cy="2308324"/>
          </a:xfrm>
          <a:prstGeom prst="rect">
            <a:avLst/>
          </a:prstGeom>
          <a:noFill/>
        </p:spPr>
        <p:txBody>
          <a:bodyPr wrap="square" rtlCol="0">
            <a:spAutoFit/>
          </a:bodyPr>
          <a:lstStyle/>
          <a:p>
            <a:r>
              <a:rPr lang="es-ES_tradnl" b="1" dirty="0" smtClean="0">
                <a:solidFill>
                  <a:srgbClr val="FF0000"/>
                </a:solidFill>
              </a:rPr>
              <a:t>Con </a:t>
            </a:r>
            <a:r>
              <a:rPr lang="es-ES_tradnl" b="1" dirty="0" err="1" smtClean="0">
                <a:solidFill>
                  <a:srgbClr val="FF0000"/>
                </a:solidFill>
              </a:rPr>
              <a:t>GAPs</a:t>
            </a:r>
            <a:endParaRPr lang="es-EC" b="1" dirty="0">
              <a:solidFill>
                <a:srgbClr val="FF0000"/>
              </a:solidFill>
            </a:endParaRPr>
          </a:p>
        </p:txBody>
      </p:sp>
      <p:sp>
        <p:nvSpPr>
          <p:cNvPr id="7" name="6 CuadroTexto"/>
          <p:cNvSpPr txBox="1"/>
          <p:nvPr/>
        </p:nvSpPr>
        <p:spPr>
          <a:xfrm>
            <a:off x="81023" y="3830273"/>
            <a:ext cx="256572" cy="2308324"/>
          </a:xfrm>
          <a:prstGeom prst="rect">
            <a:avLst/>
          </a:prstGeom>
          <a:noFill/>
        </p:spPr>
        <p:txBody>
          <a:bodyPr wrap="square" rtlCol="0">
            <a:spAutoFit/>
          </a:bodyPr>
          <a:lstStyle/>
          <a:p>
            <a:r>
              <a:rPr lang="es-ES_tradnl" b="1" dirty="0" smtClean="0">
                <a:solidFill>
                  <a:srgbClr val="FF0000"/>
                </a:solidFill>
              </a:rPr>
              <a:t>Sin </a:t>
            </a:r>
            <a:r>
              <a:rPr lang="es-ES_tradnl" b="1" dirty="0" err="1" smtClean="0">
                <a:solidFill>
                  <a:srgbClr val="FF0000"/>
                </a:solidFill>
              </a:rPr>
              <a:t>GAPs</a:t>
            </a:r>
            <a:endParaRPr lang="es-EC" b="1" dirty="0">
              <a:solidFill>
                <a:srgbClr val="FF0000"/>
              </a:solidFill>
            </a:endParaRPr>
          </a:p>
        </p:txBody>
      </p:sp>
    </p:spTree>
    <p:extLst>
      <p:ext uri="{BB962C8B-B14F-4D97-AF65-F5344CB8AC3E}">
        <p14:creationId xmlns:p14="http://schemas.microsoft.com/office/powerpoint/2010/main" val="2834725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2232073" y="107109"/>
            <a:ext cx="7559040" cy="78012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_tradnl" b="1" dirty="0" smtClean="0">
                <a:solidFill>
                  <a:srgbClr val="FF0000"/>
                </a:solidFill>
              </a:rPr>
              <a:t>RESTITUCIÓN</a:t>
            </a:r>
            <a:endParaRPr lang="es-EC" b="1" dirty="0">
              <a:solidFill>
                <a:srgbClr val="FF0000"/>
              </a:solidFill>
            </a:endParaRPr>
          </a:p>
        </p:txBody>
      </p:sp>
      <p:pic>
        <p:nvPicPr>
          <p:cNvPr id="5" name="Picture 2" descr="https://upload.wikimedia.org/wikipedia/commons/thumb/b/b6/Flag_of_Zipac%C3%B3n_(Cundinamarca).svg/750px-Flag_of_Zipac%C3%B3n_(Cundinamarca).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0187" cy="613458"/>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contenido 2"/>
          <p:cNvSpPr txBox="1">
            <a:spLocks/>
          </p:cNvSpPr>
          <p:nvPr/>
        </p:nvSpPr>
        <p:spPr>
          <a:xfrm>
            <a:off x="153529" y="887231"/>
            <a:ext cx="10058400" cy="45616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s-ES_tradnl" sz="2800" b="1" dirty="0" smtClean="0">
                <a:solidFill>
                  <a:schemeClr val="accent1">
                    <a:lumMod val="75000"/>
                  </a:schemeClr>
                </a:solidFill>
              </a:rPr>
              <a:t>Creación DGN y Atributos a restituir</a:t>
            </a:r>
            <a:endParaRPr lang="es-ES" sz="2800" b="1" dirty="0">
              <a:solidFill>
                <a:schemeClr val="accent1">
                  <a:lumMod val="75000"/>
                </a:schemeClr>
              </a:solidFill>
            </a:endParaRPr>
          </a:p>
        </p:txBody>
      </p:sp>
      <p:pic>
        <p:nvPicPr>
          <p:cNvPr id="12" name="0 Imagen"/>
          <p:cNvPicPr/>
          <p:nvPr/>
        </p:nvPicPr>
        <p:blipFill>
          <a:blip r:embed="rId3" cstate="print">
            <a:extLst>
              <a:ext uri="{28A0092B-C50C-407E-A947-70E740481C1C}">
                <a14:useLocalDpi xmlns:a14="http://schemas.microsoft.com/office/drawing/2010/main" val="0"/>
              </a:ext>
            </a:extLst>
          </a:blip>
          <a:stretch>
            <a:fillRect/>
          </a:stretch>
        </p:blipFill>
        <p:spPr>
          <a:xfrm>
            <a:off x="298939" y="1604526"/>
            <a:ext cx="5468816" cy="2715428"/>
          </a:xfrm>
          <a:prstGeom prst="rect">
            <a:avLst/>
          </a:prstGeom>
        </p:spPr>
      </p:pic>
      <p:pic>
        <p:nvPicPr>
          <p:cNvPr id="13" name="0 Imagen"/>
          <p:cNvPicPr/>
          <p:nvPr/>
        </p:nvPicPr>
        <p:blipFill>
          <a:blip r:embed="rId4">
            <a:extLst>
              <a:ext uri="{28A0092B-C50C-407E-A947-70E740481C1C}">
                <a14:useLocalDpi xmlns:a14="http://schemas.microsoft.com/office/drawing/2010/main" val="0"/>
              </a:ext>
            </a:extLst>
          </a:blip>
          <a:stretch>
            <a:fillRect/>
          </a:stretch>
        </p:blipFill>
        <p:spPr>
          <a:xfrm>
            <a:off x="1984192" y="4625273"/>
            <a:ext cx="2880360" cy="2173605"/>
          </a:xfrm>
          <a:prstGeom prst="rect">
            <a:avLst/>
          </a:prstGeom>
        </p:spPr>
      </p:pic>
      <p:pic>
        <p:nvPicPr>
          <p:cNvPr id="15" name="14 Imagen"/>
          <p:cNvPicPr/>
          <p:nvPr/>
        </p:nvPicPr>
        <p:blipFill>
          <a:blip r:embed="rId5"/>
          <a:stretch>
            <a:fillRect/>
          </a:stretch>
        </p:blipFill>
        <p:spPr>
          <a:xfrm>
            <a:off x="6992814" y="1637653"/>
            <a:ext cx="5070231" cy="3573255"/>
          </a:xfrm>
          <a:prstGeom prst="rect">
            <a:avLst/>
          </a:prstGeom>
        </p:spPr>
      </p:pic>
      <p:cxnSp>
        <p:nvCxnSpPr>
          <p:cNvPr id="16" name="15 Conector angular"/>
          <p:cNvCxnSpPr>
            <a:stCxn id="12" idx="2"/>
            <a:endCxn id="13" idx="0"/>
          </p:cNvCxnSpPr>
          <p:nvPr/>
        </p:nvCxnSpPr>
        <p:spPr>
          <a:xfrm rot="16200000" flipH="1">
            <a:off x="3076200" y="4277100"/>
            <a:ext cx="305319" cy="391025"/>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angular"/>
          <p:cNvCxnSpPr>
            <a:stCxn id="13" idx="3"/>
            <a:endCxn id="15" idx="1"/>
          </p:cNvCxnSpPr>
          <p:nvPr/>
        </p:nvCxnSpPr>
        <p:spPr>
          <a:xfrm flipV="1">
            <a:off x="4864552" y="3424281"/>
            <a:ext cx="2128262" cy="2287795"/>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41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p:cNvSpPr txBox="1">
            <a:spLocks/>
          </p:cNvSpPr>
          <p:nvPr/>
        </p:nvSpPr>
        <p:spPr>
          <a:xfrm>
            <a:off x="153529" y="207292"/>
            <a:ext cx="10058400" cy="45616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s-ES_tradnl" sz="2800" b="1" dirty="0" smtClean="0">
                <a:solidFill>
                  <a:schemeClr val="accent1">
                    <a:lumMod val="75000"/>
                  </a:schemeClr>
                </a:solidFill>
              </a:rPr>
              <a:t>Creación proyecto y archivo célula (.</a:t>
            </a:r>
            <a:r>
              <a:rPr lang="es-ES_tradnl" sz="2800" b="1" dirty="0" err="1" smtClean="0">
                <a:solidFill>
                  <a:schemeClr val="accent1">
                    <a:lumMod val="75000"/>
                  </a:schemeClr>
                </a:solidFill>
              </a:rPr>
              <a:t>cel</a:t>
            </a:r>
            <a:r>
              <a:rPr lang="es-ES_tradnl" sz="2800" b="1" dirty="0" smtClean="0">
                <a:solidFill>
                  <a:schemeClr val="accent1">
                    <a:lumMod val="75000"/>
                  </a:schemeClr>
                </a:solidFill>
              </a:rPr>
              <a:t>)</a:t>
            </a:r>
            <a:endParaRPr lang="es-ES" sz="2800" b="1" dirty="0">
              <a:solidFill>
                <a:schemeClr val="accent1">
                  <a:lumMod val="75000"/>
                </a:schemeClr>
              </a:solidFill>
            </a:endParaRPr>
          </a:p>
        </p:txBody>
      </p:sp>
      <p:pic>
        <p:nvPicPr>
          <p:cNvPr id="7" name="0 Imagen"/>
          <p:cNvPicPr/>
          <p:nvPr/>
        </p:nvPicPr>
        <p:blipFill>
          <a:blip r:embed="rId2" cstate="print">
            <a:extLst>
              <a:ext uri="{28A0092B-C50C-407E-A947-70E740481C1C}">
                <a14:useLocalDpi xmlns:a14="http://schemas.microsoft.com/office/drawing/2010/main" val="0"/>
              </a:ext>
            </a:extLst>
          </a:blip>
          <a:stretch>
            <a:fillRect/>
          </a:stretch>
        </p:blipFill>
        <p:spPr>
          <a:xfrm>
            <a:off x="422079" y="834047"/>
            <a:ext cx="4760649" cy="2782521"/>
          </a:xfrm>
          <a:prstGeom prst="rect">
            <a:avLst/>
          </a:prstGeom>
        </p:spPr>
      </p:pic>
      <p:pic>
        <p:nvPicPr>
          <p:cNvPr id="8" name="0 Imagen"/>
          <p:cNvPicPr/>
          <p:nvPr/>
        </p:nvPicPr>
        <p:blipFill>
          <a:blip r:embed="rId3">
            <a:extLst>
              <a:ext uri="{28A0092B-C50C-407E-A947-70E740481C1C}">
                <a14:useLocalDpi xmlns:a14="http://schemas.microsoft.com/office/drawing/2010/main" val="0"/>
              </a:ext>
            </a:extLst>
          </a:blip>
          <a:stretch>
            <a:fillRect/>
          </a:stretch>
        </p:blipFill>
        <p:spPr>
          <a:xfrm>
            <a:off x="938165" y="4138246"/>
            <a:ext cx="3728475" cy="2635934"/>
          </a:xfrm>
          <a:prstGeom prst="rect">
            <a:avLst/>
          </a:prstGeom>
        </p:spPr>
      </p:pic>
      <p:pic>
        <p:nvPicPr>
          <p:cNvPr id="9" name="0 Imagen"/>
          <p:cNvPicPr/>
          <p:nvPr/>
        </p:nvPicPr>
        <p:blipFill>
          <a:blip r:embed="rId4">
            <a:extLst>
              <a:ext uri="{28A0092B-C50C-407E-A947-70E740481C1C}">
                <a14:useLocalDpi xmlns:a14="http://schemas.microsoft.com/office/drawing/2010/main" val="0"/>
              </a:ext>
            </a:extLst>
          </a:blip>
          <a:stretch>
            <a:fillRect/>
          </a:stretch>
        </p:blipFill>
        <p:spPr>
          <a:xfrm>
            <a:off x="5275676" y="4833522"/>
            <a:ext cx="3704297" cy="2024478"/>
          </a:xfrm>
          <a:prstGeom prst="rect">
            <a:avLst/>
          </a:prstGeom>
        </p:spPr>
      </p:pic>
      <p:cxnSp>
        <p:nvCxnSpPr>
          <p:cNvPr id="11" name="10 Conector angular"/>
          <p:cNvCxnSpPr>
            <a:stCxn id="7" idx="2"/>
          </p:cNvCxnSpPr>
          <p:nvPr/>
        </p:nvCxnSpPr>
        <p:spPr>
          <a:xfrm rot="5400000">
            <a:off x="2541564" y="3877406"/>
            <a:ext cx="521678" cy="2"/>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0 Imagen"/>
          <p:cNvPicPr/>
          <p:nvPr/>
        </p:nvPicPr>
        <p:blipFill>
          <a:blip r:embed="rId5">
            <a:extLst>
              <a:ext uri="{28A0092B-C50C-407E-A947-70E740481C1C}">
                <a14:useLocalDpi xmlns:a14="http://schemas.microsoft.com/office/drawing/2010/main" val="0"/>
              </a:ext>
            </a:extLst>
          </a:blip>
          <a:stretch>
            <a:fillRect/>
          </a:stretch>
        </p:blipFill>
        <p:spPr>
          <a:xfrm>
            <a:off x="5774227" y="834047"/>
            <a:ext cx="3703881" cy="2014661"/>
          </a:xfrm>
          <a:prstGeom prst="rect">
            <a:avLst/>
          </a:prstGeom>
        </p:spPr>
      </p:pic>
      <p:pic>
        <p:nvPicPr>
          <p:cNvPr id="13" name="0 Imagen"/>
          <p:cNvPicPr/>
          <p:nvPr/>
        </p:nvPicPr>
        <p:blipFill>
          <a:blip r:embed="rId6" cstate="print">
            <a:extLst>
              <a:ext uri="{28A0092B-C50C-407E-A947-70E740481C1C}">
                <a14:useLocalDpi xmlns:a14="http://schemas.microsoft.com/office/drawing/2010/main" val="0"/>
              </a:ext>
            </a:extLst>
          </a:blip>
          <a:stretch>
            <a:fillRect/>
          </a:stretch>
        </p:blipFill>
        <p:spPr>
          <a:xfrm>
            <a:off x="9032728" y="2936639"/>
            <a:ext cx="3069664" cy="1809676"/>
          </a:xfrm>
          <a:prstGeom prst="rect">
            <a:avLst/>
          </a:prstGeom>
        </p:spPr>
      </p:pic>
      <p:cxnSp>
        <p:nvCxnSpPr>
          <p:cNvPr id="15" name="14 Conector angular"/>
          <p:cNvCxnSpPr>
            <a:stCxn id="8" idx="3"/>
            <a:endCxn id="9" idx="1"/>
          </p:cNvCxnSpPr>
          <p:nvPr/>
        </p:nvCxnSpPr>
        <p:spPr>
          <a:xfrm>
            <a:off x="4666640" y="5456213"/>
            <a:ext cx="609036" cy="389548"/>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16 Conector angular"/>
          <p:cNvCxnSpPr>
            <a:stCxn id="9" idx="3"/>
            <a:endCxn id="13" idx="2"/>
          </p:cNvCxnSpPr>
          <p:nvPr/>
        </p:nvCxnSpPr>
        <p:spPr>
          <a:xfrm flipV="1">
            <a:off x="8979973" y="4746315"/>
            <a:ext cx="1587587" cy="1099446"/>
          </a:xfrm>
          <a:prstGeom prst="bent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18 Conector angular"/>
          <p:cNvCxnSpPr>
            <a:stCxn id="13" idx="0"/>
            <a:endCxn id="12" idx="3"/>
          </p:cNvCxnSpPr>
          <p:nvPr/>
        </p:nvCxnSpPr>
        <p:spPr>
          <a:xfrm rot="16200000" flipV="1">
            <a:off x="9475204" y="1844283"/>
            <a:ext cx="1095261" cy="1089452"/>
          </a:xfrm>
          <a:prstGeom prst="bent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998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153529" y="207292"/>
            <a:ext cx="10058400" cy="45616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s-ES_tradnl" sz="2800" b="1" dirty="0" smtClean="0">
                <a:solidFill>
                  <a:schemeClr val="accent1">
                    <a:lumMod val="75000"/>
                  </a:schemeClr>
                </a:solidFill>
              </a:rPr>
              <a:t>Creación de la librería (archivo .</a:t>
            </a:r>
            <a:r>
              <a:rPr lang="es-ES_tradnl" sz="2800" b="1" dirty="0" err="1" smtClean="0">
                <a:solidFill>
                  <a:schemeClr val="accent1">
                    <a:lumMod val="75000"/>
                  </a:schemeClr>
                </a:solidFill>
              </a:rPr>
              <a:t>rsc</a:t>
            </a:r>
            <a:r>
              <a:rPr lang="es-ES_tradnl" sz="2800" b="1" dirty="0" smtClean="0">
                <a:solidFill>
                  <a:schemeClr val="accent1">
                    <a:lumMod val="75000"/>
                  </a:schemeClr>
                </a:solidFill>
              </a:rPr>
              <a:t>) y archivo semilla</a:t>
            </a:r>
            <a:endParaRPr lang="es-ES" sz="2800" b="1" dirty="0">
              <a:solidFill>
                <a:schemeClr val="accent1">
                  <a:lumMod val="75000"/>
                </a:schemeClr>
              </a:solidFill>
            </a:endParaRPr>
          </a:p>
        </p:txBody>
      </p:sp>
      <p:pic>
        <p:nvPicPr>
          <p:cNvPr id="3" name="0 Imagen"/>
          <p:cNvPicPr/>
          <p:nvPr/>
        </p:nvPicPr>
        <p:blipFill>
          <a:blip r:embed="rId2" cstate="print">
            <a:extLst>
              <a:ext uri="{28A0092B-C50C-407E-A947-70E740481C1C}">
                <a14:useLocalDpi xmlns:a14="http://schemas.microsoft.com/office/drawing/2010/main" val="0"/>
              </a:ext>
            </a:extLst>
          </a:blip>
          <a:stretch>
            <a:fillRect/>
          </a:stretch>
        </p:blipFill>
        <p:spPr>
          <a:xfrm>
            <a:off x="427892" y="867556"/>
            <a:ext cx="3813322" cy="2391410"/>
          </a:xfrm>
          <a:prstGeom prst="rect">
            <a:avLst/>
          </a:prstGeom>
        </p:spPr>
      </p:pic>
      <p:pic>
        <p:nvPicPr>
          <p:cNvPr id="4" name="0 Imagen"/>
          <p:cNvPicPr/>
          <p:nvPr/>
        </p:nvPicPr>
        <p:blipFill>
          <a:blip r:embed="rId3">
            <a:extLst>
              <a:ext uri="{28A0092B-C50C-407E-A947-70E740481C1C}">
                <a14:useLocalDpi xmlns:a14="http://schemas.microsoft.com/office/drawing/2010/main" val="0"/>
              </a:ext>
            </a:extLst>
          </a:blip>
          <a:stretch>
            <a:fillRect/>
          </a:stretch>
        </p:blipFill>
        <p:spPr>
          <a:xfrm>
            <a:off x="4935415" y="1112657"/>
            <a:ext cx="2848707" cy="1901190"/>
          </a:xfrm>
          <a:prstGeom prst="rect">
            <a:avLst/>
          </a:prstGeom>
        </p:spPr>
      </p:pic>
      <p:pic>
        <p:nvPicPr>
          <p:cNvPr id="5" name="0 Imagen"/>
          <p:cNvPicPr/>
          <p:nvPr/>
        </p:nvPicPr>
        <p:blipFill>
          <a:blip r:embed="rId4">
            <a:extLst>
              <a:ext uri="{28A0092B-C50C-407E-A947-70E740481C1C}">
                <a14:useLocalDpi xmlns:a14="http://schemas.microsoft.com/office/drawing/2010/main" val="0"/>
              </a:ext>
            </a:extLst>
          </a:blip>
          <a:stretch>
            <a:fillRect/>
          </a:stretch>
        </p:blipFill>
        <p:spPr>
          <a:xfrm>
            <a:off x="8527781" y="1112657"/>
            <a:ext cx="3014345" cy="1901190"/>
          </a:xfrm>
          <a:prstGeom prst="rect">
            <a:avLst/>
          </a:prstGeom>
        </p:spPr>
      </p:pic>
      <p:pic>
        <p:nvPicPr>
          <p:cNvPr id="6" name="0 Imagen"/>
          <p:cNvPicPr/>
          <p:nvPr/>
        </p:nvPicPr>
        <p:blipFill>
          <a:blip r:embed="rId5">
            <a:extLst>
              <a:ext uri="{28A0092B-C50C-407E-A947-70E740481C1C}">
                <a14:useLocalDpi xmlns:a14="http://schemas.microsoft.com/office/drawing/2010/main" val="0"/>
              </a:ext>
            </a:extLst>
          </a:blip>
          <a:stretch>
            <a:fillRect/>
          </a:stretch>
        </p:blipFill>
        <p:spPr>
          <a:xfrm>
            <a:off x="427892" y="3722397"/>
            <a:ext cx="2366815" cy="1675765"/>
          </a:xfrm>
          <a:prstGeom prst="rect">
            <a:avLst/>
          </a:prstGeom>
        </p:spPr>
      </p:pic>
      <p:cxnSp>
        <p:nvCxnSpPr>
          <p:cNvPr id="8" name="7 Conector angular"/>
          <p:cNvCxnSpPr>
            <a:stCxn id="3" idx="3"/>
            <a:endCxn id="4" idx="1"/>
          </p:cNvCxnSpPr>
          <p:nvPr/>
        </p:nvCxnSpPr>
        <p:spPr>
          <a:xfrm flipV="1">
            <a:off x="4241214" y="2063252"/>
            <a:ext cx="694201" cy="9"/>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9 Conector angular"/>
          <p:cNvCxnSpPr>
            <a:stCxn id="4" idx="3"/>
            <a:endCxn id="5" idx="1"/>
          </p:cNvCxnSpPr>
          <p:nvPr/>
        </p:nvCxnSpPr>
        <p:spPr>
          <a:xfrm>
            <a:off x="7784122" y="2063252"/>
            <a:ext cx="743659" cy="12700"/>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0479" y="3548454"/>
            <a:ext cx="3064499" cy="1110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97261" y="3419536"/>
            <a:ext cx="3771037" cy="1615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39246" y="5206330"/>
            <a:ext cx="3681413" cy="1581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27508" y="5315226"/>
            <a:ext cx="3359456"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12 Conector angular"/>
          <p:cNvCxnSpPr>
            <a:stCxn id="6" idx="3"/>
            <a:endCxn id="1028" idx="1"/>
          </p:cNvCxnSpPr>
          <p:nvPr/>
        </p:nvCxnSpPr>
        <p:spPr>
          <a:xfrm flipV="1">
            <a:off x="2794707" y="4103823"/>
            <a:ext cx="855772" cy="456457"/>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14 Conector angular"/>
          <p:cNvCxnSpPr>
            <a:stCxn id="1028" idx="3"/>
            <a:endCxn id="1029" idx="1"/>
          </p:cNvCxnSpPr>
          <p:nvPr/>
        </p:nvCxnSpPr>
        <p:spPr>
          <a:xfrm>
            <a:off x="6714978" y="4103823"/>
            <a:ext cx="682283" cy="123319"/>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16 Conector angular"/>
          <p:cNvCxnSpPr>
            <a:stCxn id="1029" idx="3"/>
          </p:cNvCxnSpPr>
          <p:nvPr/>
        </p:nvCxnSpPr>
        <p:spPr>
          <a:xfrm flipH="1">
            <a:off x="11120659" y="4227142"/>
            <a:ext cx="47639" cy="1816747"/>
          </a:xfrm>
          <a:prstGeom prst="bentConnector3">
            <a:avLst>
              <a:gd name="adj1" fmla="val -479859"/>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18 Conector angular"/>
          <p:cNvCxnSpPr>
            <a:endCxn id="1031" idx="3"/>
          </p:cNvCxnSpPr>
          <p:nvPr/>
        </p:nvCxnSpPr>
        <p:spPr>
          <a:xfrm rot="10800000">
            <a:off x="6586964" y="6043889"/>
            <a:ext cx="852282" cy="12700"/>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21 CuadroTexto"/>
          <p:cNvSpPr txBox="1"/>
          <p:nvPr/>
        </p:nvSpPr>
        <p:spPr>
          <a:xfrm>
            <a:off x="153529" y="1488831"/>
            <a:ext cx="158262" cy="923330"/>
          </a:xfrm>
          <a:prstGeom prst="rect">
            <a:avLst/>
          </a:prstGeom>
          <a:noFill/>
        </p:spPr>
        <p:txBody>
          <a:bodyPr wrap="square" rtlCol="0">
            <a:spAutoFit/>
          </a:bodyPr>
          <a:lstStyle/>
          <a:p>
            <a:r>
              <a:rPr lang="es-ES_tradnl" dirty="0" smtClean="0">
                <a:solidFill>
                  <a:srgbClr val="FF0000"/>
                </a:solidFill>
              </a:rPr>
              <a:t>RSC</a:t>
            </a:r>
            <a:endParaRPr lang="es-EC" dirty="0">
              <a:solidFill>
                <a:srgbClr val="FF0000"/>
              </a:solidFill>
            </a:endParaRPr>
          </a:p>
        </p:txBody>
      </p:sp>
      <p:sp>
        <p:nvSpPr>
          <p:cNvPr id="23" name="22 CuadroTexto"/>
          <p:cNvSpPr txBox="1"/>
          <p:nvPr/>
        </p:nvSpPr>
        <p:spPr>
          <a:xfrm>
            <a:off x="153529" y="3962400"/>
            <a:ext cx="158262" cy="1200329"/>
          </a:xfrm>
          <a:prstGeom prst="rect">
            <a:avLst/>
          </a:prstGeom>
          <a:noFill/>
        </p:spPr>
        <p:txBody>
          <a:bodyPr wrap="square" rtlCol="0">
            <a:spAutoFit/>
          </a:bodyPr>
          <a:lstStyle/>
          <a:p>
            <a:r>
              <a:rPr lang="es-ES_tradnl" dirty="0" smtClean="0">
                <a:solidFill>
                  <a:srgbClr val="FF0000"/>
                </a:solidFill>
              </a:rPr>
              <a:t>SEED</a:t>
            </a:r>
            <a:endParaRPr lang="es-EC" dirty="0">
              <a:solidFill>
                <a:srgbClr val="FF0000"/>
              </a:solidFill>
            </a:endParaRPr>
          </a:p>
        </p:txBody>
      </p:sp>
    </p:spTree>
    <p:extLst>
      <p:ext uri="{BB962C8B-B14F-4D97-AF65-F5344CB8AC3E}">
        <p14:creationId xmlns:p14="http://schemas.microsoft.com/office/powerpoint/2010/main" val="61066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84" y="444049"/>
            <a:ext cx="5248988" cy="16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840969" y="79901"/>
            <a:ext cx="4813018" cy="369332"/>
          </a:xfrm>
          <a:prstGeom prst="rect">
            <a:avLst/>
          </a:prstGeom>
          <a:noFill/>
        </p:spPr>
        <p:txBody>
          <a:bodyPr wrap="square" rtlCol="0">
            <a:spAutoFit/>
          </a:bodyPr>
          <a:lstStyle/>
          <a:p>
            <a:pPr algn="ctr"/>
            <a:r>
              <a:rPr lang="es-ES_tradnl" b="1" dirty="0" smtClean="0">
                <a:solidFill>
                  <a:srgbClr val="FF0000"/>
                </a:solidFill>
              </a:rPr>
              <a:t>Escala de visualización inicial del bloque en 3D</a:t>
            </a:r>
            <a:endParaRPr lang="es-EC" b="1" dirty="0">
              <a:solidFill>
                <a:srgbClr val="FF0000"/>
              </a:solidFill>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48" y="2561602"/>
            <a:ext cx="5014913"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628" y="2678671"/>
            <a:ext cx="3835078" cy="3067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7720114" y="2315201"/>
            <a:ext cx="4425000" cy="369332"/>
          </a:xfrm>
          <a:prstGeom prst="rect">
            <a:avLst/>
          </a:prstGeom>
          <a:noFill/>
        </p:spPr>
        <p:txBody>
          <a:bodyPr wrap="square" rtlCol="0">
            <a:spAutoFit/>
          </a:bodyPr>
          <a:lstStyle/>
          <a:p>
            <a:pPr algn="ctr"/>
            <a:r>
              <a:rPr lang="es-ES_tradnl" b="1" dirty="0" smtClean="0">
                <a:solidFill>
                  <a:srgbClr val="FF0000"/>
                </a:solidFill>
              </a:rPr>
              <a:t>Configura </a:t>
            </a:r>
            <a:r>
              <a:rPr lang="es-ES_tradnl" b="1" dirty="0">
                <a:solidFill>
                  <a:srgbClr val="FF0000"/>
                </a:solidFill>
              </a:rPr>
              <a:t>los </a:t>
            </a:r>
            <a:r>
              <a:rPr lang="es-ES_tradnl" b="1" dirty="0" smtClean="0">
                <a:solidFill>
                  <a:srgbClr val="FF0000"/>
                </a:solidFill>
              </a:rPr>
              <a:t>nodos y tolerancias del trabajo</a:t>
            </a:r>
            <a:endParaRPr lang="es-EC" b="1" dirty="0">
              <a:solidFill>
                <a:srgbClr val="FF0000"/>
              </a:solidFill>
            </a:endParaRPr>
          </a:p>
        </p:txBody>
      </p:sp>
      <p:pic>
        <p:nvPicPr>
          <p:cNvPr id="10" name="0 Imagen"/>
          <p:cNvPicPr/>
          <p:nvPr/>
        </p:nvPicPr>
        <p:blipFill>
          <a:blip r:embed="rId5" cstate="print">
            <a:extLst>
              <a:ext uri="{28A0092B-C50C-407E-A947-70E740481C1C}">
                <a14:useLocalDpi xmlns:a14="http://schemas.microsoft.com/office/drawing/2010/main" val="0"/>
              </a:ext>
            </a:extLst>
          </a:blip>
          <a:stretch>
            <a:fillRect/>
          </a:stretch>
        </p:blipFill>
        <p:spPr>
          <a:xfrm>
            <a:off x="71458" y="4412272"/>
            <a:ext cx="7835900" cy="2362835"/>
          </a:xfrm>
          <a:prstGeom prst="rect">
            <a:avLst/>
          </a:prstGeom>
        </p:spPr>
      </p:pic>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9382" y="438187"/>
            <a:ext cx="5004001" cy="16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15 CuadroTexto"/>
          <p:cNvSpPr txBox="1"/>
          <p:nvPr/>
        </p:nvSpPr>
        <p:spPr>
          <a:xfrm>
            <a:off x="6714874" y="79901"/>
            <a:ext cx="4813018" cy="369332"/>
          </a:xfrm>
          <a:prstGeom prst="rect">
            <a:avLst/>
          </a:prstGeom>
          <a:noFill/>
        </p:spPr>
        <p:txBody>
          <a:bodyPr wrap="square" rtlCol="0">
            <a:spAutoFit/>
          </a:bodyPr>
          <a:lstStyle/>
          <a:p>
            <a:pPr algn="ctr"/>
            <a:r>
              <a:rPr lang="es-ES_tradnl" b="1" dirty="0" smtClean="0">
                <a:solidFill>
                  <a:srgbClr val="FF0000"/>
                </a:solidFill>
              </a:rPr>
              <a:t>Escala de Mapeo -  Intervalo de Curva</a:t>
            </a:r>
            <a:endParaRPr lang="es-EC" b="1" dirty="0">
              <a:solidFill>
                <a:srgbClr val="FF0000"/>
              </a:solidFill>
            </a:endParaRPr>
          </a:p>
        </p:txBody>
      </p:sp>
      <p:cxnSp>
        <p:nvCxnSpPr>
          <p:cNvPr id="12" name="11 Conector angular"/>
          <p:cNvCxnSpPr>
            <a:stCxn id="15" idx="1"/>
            <a:endCxn id="2051" idx="3"/>
          </p:cNvCxnSpPr>
          <p:nvPr/>
        </p:nvCxnSpPr>
        <p:spPr>
          <a:xfrm rot="10800000" flipV="1">
            <a:off x="5871972" y="1272187"/>
            <a:ext cx="747410" cy="5862"/>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a:off x="791495" y="3914152"/>
            <a:ext cx="4813018" cy="369332"/>
          </a:xfrm>
          <a:prstGeom prst="rect">
            <a:avLst/>
          </a:prstGeom>
          <a:noFill/>
        </p:spPr>
        <p:txBody>
          <a:bodyPr wrap="square" rtlCol="0">
            <a:spAutoFit/>
          </a:bodyPr>
          <a:lstStyle/>
          <a:p>
            <a:pPr algn="ctr"/>
            <a:r>
              <a:rPr lang="es-ES_tradnl" b="1" dirty="0" smtClean="0">
                <a:solidFill>
                  <a:srgbClr val="FF0000"/>
                </a:solidFill>
              </a:rPr>
              <a:t>Tolerancias en base al radio de </a:t>
            </a:r>
            <a:r>
              <a:rPr lang="es-ES_tradnl" b="1" dirty="0" err="1" smtClean="0">
                <a:solidFill>
                  <a:srgbClr val="FF0000"/>
                </a:solidFill>
              </a:rPr>
              <a:t>esnapeo</a:t>
            </a:r>
            <a:r>
              <a:rPr lang="es-ES_tradnl" b="1" dirty="0" smtClean="0">
                <a:solidFill>
                  <a:srgbClr val="FF0000"/>
                </a:solidFill>
              </a:rPr>
              <a:t> y trazo</a:t>
            </a:r>
            <a:endParaRPr lang="es-EC" b="1" dirty="0">
              <a:solidFill>
                <a:srgbClr val="FF0000"/>
              </a:solidFill>
            </a:endParaRPr>
          </a:p>
        </p:txBody>
      </p:sp>
      <p:cxnSp>
        <p:nvCxnSpPr>
          <p:cNvPr id="14" name="13 Conector angular"/>
          <p:cNvCxnSpPr>
            <a:stCxn id="2051" idx="2"/>
            <a:endCxn id="2052" idx="0"/>
          </p:cNvCxnSpPr>
          <p:nvPr/>
        </p:nvCxnSpPr>
        <p:spPr>
          <a:xfrm rot="5400000">
            <a:off x="2997966" y="2312089"/>
            <a:ext cx="449553" cy="49473"/>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angular"/>
          <p:cNvCxnSpPr>
            <a:stCxn id="2052" idx="3"/>
            <a:endCxn id="2053" idx="1"/>
          </p:cNvCxnSpPr>
          <p:nvPr/>
        </p:nvCxnSpPr>
        <p:spPr>
          <a:xfrm>
            <a:off x="5705461" y="3237877"/>
            <a:ext cx="2372167" cy="97441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8294585" y="6429216"/>
            <a:ext cx="3235101" cy="369332"/>
          </a:xfrm>
          <a:prstGeom prst="rect">
            <a:avLst/>
          </a:prstGeom>
          <a:noFill/>
        </p:spPr>
        <p:txBody>
          <a:bodyPr wrap="square" rtlCol="0">
            <a:spAutoFit/>
          </a:bodyPr>
          <a:lstStyle/>
          <a:p>
            <a:pPr algn="ctr"/>
            <a:r>
              <a:rPr lang="es-ES_tradnl" b="1" dirty="0" smtClean="0">
                <a:solidFill>
                  <a:srgbClr val="FF0000"/>
                </a:solidFill>
              </a:rPr>
              <a:t>Ambiente Fotogramétrico</a:t>
            </a:r>
            <a:endParaRPr lang="es-EC" b="1" dirty="0">
              <a:solidFill>
                <a:srgbClr val="FF0000"/>
              </a:solidFill>
            </a:endParaRPr>
          </a:p>
        </p:txBody>
      </p:sp>
      <p:sp>
        <p:nvSpPr>
          <p:cNvPr id="21" name="20 Flecha derecha"/>
          <p:cNvSpPr/>
          <p:nvPr/>
        </p:nvSpPr>
        <p:spPr>
          <a:xfrm flipH="1">
            <a:off x="8048815" y="6489767"/>
            <a:ext cx="491539" cy="2853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734364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153529" y="207292"/>
            <a:ext cx="10058400" cy="45616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s-ES_tradnl" sz="2800" b="1" dirty="0" smtClean="0">
                <a:solidFill>
                  <a:schemeClr val="accent1">
                    <a:lumMod val="75000"/>
                  </a:schemeClr>
                </a:solidFill>
              </a:rPr>
              <a:t>Restitución </a:t>
            </a:r>
            <a:r>
              <a:rPr lang="es-ES_tradnl" sz="2800" b="1" dirty="0" err="1" smtClean="0">
                <a:solidFill>
                  <a:schemeClr val="accent1">
                    <a:lumMod val="75000"/>
                  </a:schemeClr>
                </a:solidFill>
              </a:rPr>
              <a:t>Planimétrica</a:t>
            </a:r>
            <a:endParaRPr lang="es-ES" sz="2800" b="1" dirty="0">
              <a:solidFill>
                <a:schemeClr val="accent1">
                  <a:lumMod val="75000"/>
                </a:schemeClr>
              </a:solidFill>
            </a:endParaRPr>
          </a:p>
        </p:txBody>
      </p:sp>
      <p:pic>
        <p:nvPicPr>
          <p:cNvPr id="3" name="0 Imagen"/>
          <p:cNvPicPr/>
          <p:nvPr/>
        </p:nvPicPr>
        <p:blipFill>
          <a:blip r:embed="rId2" cstate="print">
            <a:extLst>
              <a:ext uri="{28A0092B-C50C-407E-A947-70E740481C1C}">
                <a14:useLocalDpi xmlns:a14="http://schemas.microsoft.com/office/drawing/2010/main" val="0"/>
              </a:ext>
            </a:extLst>
          </a:blip>
          <a:stretch>
            <a:fillRect/>
          </a:stretch>
        </p:blipFill>
        <p:spPr>
          <a:xfrm>
            <a:off x="515815" y="1075361"/>
            <a:ext cx="2977662" cy="2265715"/>
          </a:xfrm>
          <a:prstGeom prst="rect">
            <a:avLst/>
          </a:prstGeom>
        </p:spPr>
      </p:pic>
      <p:pic>
        <p:nvPicPr>
          <p:cNvPr id="4" name="0 Imagen"/>
          <p:cNvPicPr/>
          <p:nvPr/>
        </p:nvPicPr>
        <p:blipFill>
          <a:blip r:embed="rId3">
            <a:extLst>
              <a:ext uri="{28A0092B-C50C-407E-A947-70E740481C1C}">
                <a14:useLocalDpi xmlns:a14="http://schemas.microsoft.com/office/drawing/2010/main" val="0"/>
              </a:ext>
            </a:extLst>
          </a:blip>
          <a:stretch>
            <a:fillRect/>
          </a:stretch>
        </p:blipFill>
        <p:spPr>
          <a:xfrm>
            <a:off x="753366" y="3538099"/>
            <a:ext cx="2502560" cy="2675133"/>
          </a:xfrm>
          <a:prstGeom prst="rect">
            <a:avLst/>
          </a:prstGeom>
        </p:spPr>
      </p:pic>
      <p:pic>
        <p:nvPicPr>
          <p:cNvPr id="5" name="0 Imagen"/>
          <p:cNvPicPr/>
          <p:nvPr/>
        </p:nvPicPr>
        <p:blipFill>
          <a:blip r:embed="rId4" cstate="print">
            <a:extLst>
              <a:ext uri="{28A0092B-C50C-407E-A947-70E740481C1C}">
                <a14:useLocalDpi xmlns:a14="http://schemas.microsoft.com/office/drawing/2010/main" val="0"/>
              </a:ext>
            </a:extLst>
          </a:blip>
          <a:stretch>
            <a:fillRect/>
          </a:stretch>
        </p:blipFill>
        <p:spPr>
          <a:xfrm>
            <a:off x="3947013" y="1186008"/>
            <a:ext cx="8028110" cy="4605192"/>
          </a:xfrm>
          <a:prstGeom prst="rect">
            <a:avLst/>
          </a:prstGeom>
        </p:spPr>
      </p:pic>
    </p:spTree>
    <p:extLst>
      <p:ext uri="{BB962C8B-B14F-4D97-AF65-F5344CB8AC3E}">
        <p14:creationId xmlns:p14="http://schemas.microsoft.com/office/powerpoint/2010/main" val="4077778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 Imagen"/>
          <p:cNvPicPr/>
          <p:nvPr/>
        </p:nvPicPr>
        <p:blipFill>
          <a:blip r:embed="rId2" cstate="print">
            <a:extLst>
              <a:ext uri="{28A0092B-C50C-407E-A947-70E740481C1C}">
                <a14:useLocalDpi xmlns:a14="http://schemas.microsoft.com/office/drawing/2010/main" val="0"/>
              </a:ext>
            </a:extLst>
          </a:blip>
          <a:stretch>
            <a:fillRect/>
          </a:stretch>
        </p:blipFill>
        <p:spPr>
          <a:xfrm>
            <a:off x="1692961" y="70750"/>
            <a:ext cx="9465033" cy="3407454"/>
          </a:xfrm>
          <a:prstGeom prst="rect">
            <a:avLst/>
          </a:prstGeom>
        </p:spPr>
      </p:pic>
      <p:pic>
        <p:nvPicPr>
          <p:cNvPr id="3" name="0 Imagen"/>
          <p:cNvPicPr/>
          <p:nvPr/>
        </p:nvPicPr>
        <p:blipFill>
          <a:blip r:embed="rId3" cstate="print">
            <a:extLst>
              <a:ext uri="{28A0092B-C50C-407E-A947-70E740481C1C}">
                <a14:useLocalDpi xmlns:a14="http://schemas.microsoft.com/office/drawing/2010/main" val="0"/>
              </a:ext>
            </a:extLst>
          </a:blip>
          <a:stretch>
            <a:fillRect/>
          </a:stretch>
        </p:blipFill>
        <p:spPr>
          <a:xfrm>
            <a:off x="1697354" y="3715473"/>
            <a:ext cx="9460639" cy="3142527"/>
          </a:xfrm>
          <a:prstGeom prst="rect">
            <a:avLst/>
          </a:prstGeom>
        </p:spPr>
      </p:pic>
    </p:spTree>
    <p:extLst>
      <p:ext uri="{BB962C8B-B14F-4D97-AF65-F5344CB8AC3E}">
        <p14:creationId xmlns:p14="http://schemas.microsoft.com/office/powerpoint/2010/main" val="1471637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153529" y="207292"/>
            <a:ext cx="10058400" cy="45616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ourier New" panose="02070309020205020404" pitchFamily="49" charset="0"/>
              <a:buChar char="o"/>
            </a:pPr>
            <a:r>
              <a:rPr lang="es-ES_tradnl" sz="2800" b="1" dirty="0" smtClean="0">
                <a:solidFill>
                  <a:schemeClr val="accent1">
                    <a:lumMod val="75000"/>
                  </a:schemeClr>
                </a:solidFill>
              </a:rPr>
              <a:t>Restitución Altimétrica</a:t>
            </a:r>
            <a:endParaRPr lang="es-ES" sz="2800" b="1" dirty="0">
              <a:solidFill>
                <a:schemeClr val="accent1">
                  <a:lumMod val="75000"/>
                </a:schemeClr>
              </a:solidFill>
            </a:endParaRPr>
          </a:p>
        </p:txBody>
      </p:sp>
      <p:pic>
        <p:nvPicPr>
          <p:cNvPr id="3" name="0 Imagen"/>
          <p:cNvPicPr/>
          <p:nvPr/>
        </p:nvPicPr>
        <p:blipFill>
          <a:blip r:embed="rId2" cstate="print">
            <a:extLst>
              <a:ext uri="{28A0092B-C50C-407E-A947-70E740481C1C}">
                <a14:useLocalDpi xmlns:a14="http://schemas.microsoft.com/office/drawing/2010/main" val="0"/>
              </a:ext>
            </a:extLst>
          </a:blip>
          <a:stretch>
            <a:fillRect/>
          </a:stretch>
        </p:blipFill>
        <p:spPr>
          <a:xfrm>
            <a:off x="2305397" y="740142"/>
            <a:ext cx="9353203" cy="2899874"/>
          </a:xfrm>
          <a:prstGeom prst="rect">
            <a:avLst/>
          </a:prstGeom>
        </p:spPr>
      </p:pic>
      <p:pic>
        <p:nvPicPr>
          <p:cNvPr id="4" name="0 Imagen"/>
          <p:cNvPicPr/>
          <p:nvPr/>
        </p:nvPicPr>
        <p:blipFill>
          <a:blip r:embed="rId3" cstate="print">
            <a:extLst>
              <a:ext uri="{28A0092B-C50C-407E-A947-70E740481C1C}">
                <a14:useLocalDpi xmlns:a14="http://schemas.microsoft.com/office/drawing/2010/main" val="0"/>
              </a:ext>
            </a:extLst>
          </a:blip>
          <a:stretch>
            <a:fillRect/>
          </a:stretch>
        </p:blipFill>
        <p:spPr>
          <a:xfrm>
            <a:off x="2305397" y="4026877"/>
            <a:ext cx="9353203" cy="2831123"/>
          </a:xfrm>
          <a:prstGeom prst="rect">
            <a:avLst/>
          </a:prstGeom>
        </p:spPr>
      </p:pic>
      <p:pic>
        <p:nvPicPr>
          <p:cNvPr id="5" name="0 Imagen"/>
          <p:cNvPicPr/>
          <p:nvPr/>
        </p:nvPicPr>
        <p:blipFill>
          <a:blip r:embed="rId4" cstate="print">
            <a:extLst>
              <a:ext uri="{28A0092B-C50C-407E-A947-70E740481C1C}">
                <a14:useLocalDpi xmlns:a14="http://schemas.microsoft.com/office/drawing/2010/main" val="0"/>
              </a:ext>
            </a:extLst>
          </a:blip>
          <a:stretch>
            <a:fillRect/>
          </a:stretch>
        </p:blipFill>
        <p:spPr>
          <a:xfrm>
            <a:off x="153529" y="1459523"/>
            <a:ext cx="2032825" cy="1628042"/>
          </a:xfrm>
          <a:prstGeom prst="rect">
            <a:avLst/>
          </a:prstGeom>
        </p:spPr>
      </p:pic>
      <p:pic>
        <p:nvPicPr>
          <p:cNvPr id="6" name="0 Imagen"/>
          <p:cNvPicPr/>
          <p:nvPr/>
        </p:nvPicPr>
        <p:blipFill>
          <a:blip r:embed="rId5">
            <a:extLst>
              <a:ext uri="{28A0092B-C50C-407E-A947-70E740481C1C}">
                <a14:useLocalDpi xmlns:a14="http://schemas.microsoft.com/office/drawing/2010/main" val="0"/>
              </a:ext>
            </a:extLst>
          </a:blip>
          <a:stretch>
            <a:fillRect/>
          </a:stretch>
        </p:blipFill>
        <p:spPr>
          <a:xfrm>
            <a:off x="282514" y="3979984"/>
            <a:ext cx="1774853" cy="2195317"/>
          </a:xfrm>
          <a:prstGeom prst="rect">
            <a:avLst/>
          </a:prstGeom>
        </p:spPr>
      </p:pic>
      <p:sp>
        <p:nvSpPr>
          <p:cNvPr id="7" name="6 CuadroTexto"/>
          <p:cNvSpPr txBox="1"/>
          <p:nvPr/>
        </p:nvSpPr>
        <p:spPr>
          <a:xfrm>
            <a:off x="11769965" y="814753"/>
            <a:ext cx="281354" cy="2800767"/>
          </a:xfrm>
          <a:prstGeom prst="rect">
            <a:avLst/>
          </a:prstGeom>
          <a:noFill/>
        </p:spPr>
        <p:txBody>
          <a:bodyPr wrap="square" rtlCol="0">
            <a:spAutoFit/>
          </a:bodyPr>
          <a:lstStyle/>
          <a:p>
            <a:r>
              <a:rPr lang="es-ES_tradnl" sz="1600" b="1" dirty="0" smtClean="0">
                <a:solidFill>
                  <a:srgbClr val="FF0000"/>
                </a:solidFill>
              </a:rPr>
              <a:t>Hidrológico</a:t>
            </a:r>
            <a:endParaRPr lang="es-EC" sz="1600" b="1" dirty="0">
              <a:solidFill>
                <a:srgbClr val="FF0000"/>
              </a:solidFill>
            </a:endParaRPr>
          </a:p>
        </p:txBody>
      </p:sp>
      <p:sp>
        <p:nvSpPr>
          <p:cNvPr id="9" name="8 CuadroTexto"/>
          <p:cNvSpPr txBox="1"/>
          <p:nvPr/>
        </p:nvSpPr>
        <p:spPr>
          <a:xfrm>
            <a:off x="6031514" y="3704490"/>
            <a:ext cx="5087815" cy="400110"/>
          </a:xfrm>
          <a:prstGeom prst="rect">
            <a:avLst/>
          </a:prstGeom>
          <a:noFill/>
        </p:spPr>
        <p:txBody>
          <a:bodyPr wrap="square" rtlCol="0">
            <a:spAutoFit/>
          </a:bodyPr>
          <a:lstStyle/>
          <a:p>
            <a:r>
              <a:rPr lang="es-ES_tradnl" sz="2000" b="1" dirty="0" smtClean="0">
                <a:solidFill>
                  <a:srgbClr val="FF0000"/>
                </a:solidFill>
              </a:rPr>
              <a:t>Curvas de Nivel</a:t>
            </a:r>
            <a:endParaRPr lang="es-EC" sz="2000" b="1" dirty="0">
              <a:solidFill>
                <a:srgbClr val="FF0000"/>
              </a:solidFill>
            </a:endParaRPr>
          </a:p>
        </p:txBody>
      </p:sp>
    </p:spTree>
    <p:extLst>
      <p:ext uri="{BB962C8B-B14F-4D97-AF65-F5344CB8AC3E}">
        <p14:creationId xmlns:p14="http://schemas.microsoft.com/office/powerpoint/2010/main" val="10713426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58261" y="2245240"/>
            <a:ext cx="2567625" cy="2554545"/>
          </a:xfrm>
          <a:prstGeom prst="rect">
            <a:avLst/>
          </a:prstGeom>
          <a:noFill/>
        </p:spPr>
        <p:txBody>
          <a:bodyPr wrap="square" rtlCol="0">
            <a:spAutoFit/>
          </a:bodyPr>
          <a:lstStyle/>
          <a:p>
            <a:pPr algn="ctr"/>
            <a:r>
              <a:rPr lang="es-ES_tradnl" sz="8000" dirty="0" smtClean="0">
                <a:solidFill>
                  <a:srgbClr val="FF0000"/>
                </a:solidFill>
              </a:rPr>
              <a:t>Mapa</a:t>
            </a:r>
          </a:p>
          <a:p>
            <a:pPr algn="ctr"/>
            <a:r>
              <a:rPr lang="es-ES_tradnl" sz="8000" dirty="0" smtClean="0">
                <a:solidFill>
                  <a:srgbClr val="FF0000"/>
                </a:solidFill>
              </a:rPr>
              <a:t>1</a:t>
            </a:r>
            <a:endParaRPr lang="es-EC" sz="9600" dirty="0">
              <a:solidFill>
                <a:srgbClr val="FF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3810" y="16100"/>
            <a:ext cx="9378190" cy="6839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7766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58261" y="2245240"/>
            <a:ext cx="2567625" cy="2554545"/>
          </a:xfrm>
          <a:prstGeom prst="rect">
            <a:avLst/>
          </a:prstGeom>
          <a:noFill/>
        </p:spPr>
        <p:txBody>
          <a:bodyPr wrap="square" rtlCol="0">
            <a:spAutoFit/>
          </a:bodyPr>
          <a:lstStyle/>
          <a:p>
            <a:pPr algn="ctr"/>
            <a:r>
              <a:rPr lang="es-ES_tradnl" sz="8000" dirty="0" smtClean="0">
                <a:solidFill>
                  <a:srgbClr val="FF0000"/>
                </a:solidFill>
              </a:rPr>
              <a:t>Mapa</a:t>
            </a:r>
          </a:p>
          <a:p>
            <a:pPr algn="ctr"/>
            <a:r>
              <a:rPr lang="es-ES_tradnl" sz="8000" dirty="0">
                <a:solidFill>
                  <a:srgbClr val="FF0000"/>
                </a:solidFill>
              </a:rPr>
              <a:t>2</a:t>
            </a:r>
            <a:endParaRPr lang="es-EC" sz="9600" dirty="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8002" y="-1"/>
            <a:ext cx="9459312"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47001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type="subTitle" idx="4294967295"/>
          </p:nvPr>
        </p:nvSpPr>
        <p:spPr>
          <a:xfrm>
            <a:off x="444350" y="4847583"/>
            <a:ext cx="5640388" cy="1338678"/>
          </a:xfrm>
        </p:spPr>
        <p:txBody>
          <a:bodyPr>
            <a:noAutofit/>
          </a:bodyPr>
          <a:lstStyle/>
          <a:p>
            <a:pPr marL="0" indent="0" algn="just">
              <a:buNone/>
            </a:pPr>
            <a:r>
              <a:rPr lang="es-EC" sz="2400" dirty="0" smtClean="0">
                <a:solidFill>
                  <a:schemeClr val="tx1">
                    <a:lumMod val="95000"/>
                    <a:lumOff val="5000"/>
                  </a:schemeClr>
                </a:solidFill>
              </a:rPr>
              <a:t>Se determinó que existe un traslapo longitudinal de al menos 60% y un traslapo transversal de al menos un 30% entre imágenes contiguas.</a:t>
            </a:r>
            <a:endParaRPr lang="es-ES" sz="2400" dirty="0">
              <a:solidFill>
                <a:schemeClr val="tx1">
                  <a:lumMod val="95000"/>
                  <a:lumOff val="5000"/>
                </a:schemeClr>
              </a:solidFill>
            </a:endParaRPr>
          </a:p>
        </p:txBody>
      </p:sp>
      <p:sp>
        <p:nvSpPr>
          <p:cNvPr id="2" name="Título 1"/>
          <p:cNvSpPr>
            <a:spLocks noGrp="1"/>
          </p:cNvSpPr>
          <p:nvPr>
            <p:ph type="title" idx="4294967295"/>
          </p:nvPr>
        </p:nvSpPr>
        <p:spPr>
          <a:xfrm>
            <a:off x="0" y="140916"/>
            <a:ext cx="10058400" cy="701352"/>
          </a:xfrm>
        </p:spPr>
        <p:txBody>
          <a:bodyPr>
            <a:normAutofit fontScale="90000"/>
          </a:bodyPr>
          <a:lstStyle/>
          <a:p>
            <a:r>
              <a:rPr lang="es-ES" sz="5400" b="1" dirty="0" smtClean="0"/>
              <a:t>Área de estudio</a:t>
            </a:r>
            <a:endParaRPr lang="es-ES" sz="5400" b="1" dirty="0"/>
          </a:p>
        </p:txBody>
      </p:sp>
      <p:pic>
        <p:nvPicPr>
          <p:cNvPr id="4" name="0 Imagen"/>
          <p:cNvPicPr/>
          <p:nvPr/>
        </p:nvPicPr>
        <p:blipFill>
          <a:blip r:embed="rId2" cstate="print">
            <a:extLst>
              <a:ext uri="{28A0092B-C50C-407E-A947-70E740481C1C}">
                <a14:useLocalDpi xmlns:a14="http://schemas.microsoft.com/office/drawing/2010/main" val="0"/>
              </a:ext>
            </a:extLst>
          </a:blip>
          <a:stretch>
            <a:fillRect/>
          </a:stretch>
        </p:blipFill>
        <p:spPr>
          <a:xfrm>
            <a:off x="227637" y="1029565"/>
            <a:ext cx="6073814" cy="3515933"/>
          </a:xfrm>
          <a:prstGeom prst="rect">
            <a:avLst/>
          </a:prstGeom>
        </p:spPr>
      </p:pic>
      <p:pic>
        <p:nvPicPr>
          <p:cNvPr id="5" name="0 Imagen"/>
          <p:cNvPicPr/>
          <p:nvPr/>
        </p:nvPicPr>
        <p:blipFill>
          <a:blip r:embed="rId3" cstate="print">
            <a:extLst>
              <a:ext uri="{28A0092B-C50C-407E-A947-70E740481C1C}">
                <a14:useLocalDpi xmlns:a14="http://schemas.microsoft.com/office/drawing/2010/main" val="0"/>
              </a:ext>
            </a:extLst>
          </a:blip>
          <a:stretch>
            <a:fillRect/>
          </a:stretch>
        </p:blipFill>
        <p:spPr>
          <a:xfrm>
            <a:off x="7301132" y="3031590"/>
            <a:ext cx="4109352" cy="3242601"/>
          </a:xfrm>
          <a:prstGeom prst="rect">
            <a:avLst/>
          </a:prstGeom>
        </p:spPr>
      </p:pic>
      <p:pic>
        <p:nvPicPr>
          <p:cNvPr id="2050" name="Picture 2" descr="http://4.bp.blogspot.com/-cChfww5Ibvc/TVsM6XYittI/AAAAAAAAAAQ/VmaL2CM1dAo/s1600/map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83895" y="29310"/>
            <a:ext cx="3681555" cy="2644726"/>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contenido 2"/>
          <p:cNvSpPr txBox="1">
            <a:spLocks/>
          </p:cNvSpPr>
          <p:nvPr/>
        </p:nvSpPr>
        <p:spPr>
          <a:xfrm>
            <a:off x="6632619" y="1229132"/>
            <a:ext cx="2160518" cy="82737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Font typeface="Calibri" panose="020F0502020204030204" pitchFamily="34" charset="0"/>
              <a:buNone/>
            </a:pPr>
            <a:r>
              <a:rPr lang="es-EC" sz="2400" b="1" dirty="0" smtClean="0">
                <a:solidFill>
                  <a:schemeClr val="tx1">
                    <a:lumMod val="95000"/>
                    <a:lumOff val="5000"/>
                  </a:schemeClr>
                </a:solidFill>
              </a:rPr>
              <a:t>Sector: </a:t>
            </a:r>
            <a:r>
              <a:rPr lang="es-EC" sz="2400" dirty="0" smtClean="0">
                <a:solidFill>
                  <a:schemeClr val="tx1">
                    <a:lumMod val="95000"/>
                    <a:lumOff val="5000"/>
                  </a:schemeClr>
                </a:solidFill>
              </a:rPr>
              <a:t>Valle de los Chillos</a:t>
            </a:r>
            <a:endParaRPr lang="es-ES" sz="2400" dirty="0">
              <a:solidFill>
                <a:schemeClr val="tx1">
                  <a:lumMod val="95000"/>
                  <a:lumOff val="5000"/>
                </a:schemeClr>
              </a:solidFill>
            </a:endParaRPr>
          </a:p>
        </p:txBody>
      </p:sp>
    </p:spTree>
    <p:extLst>
      <p:ext uri="{BB962C8B-B14F-4D97-AF65-F5344CB8AC3E}">
        <p14:creationId xmlns:p14="http://schemas.microsoft.com/office/powerpoint/2010/main" val="10147330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0435" y="2224876"/>
            <a:ext cx="9736183" cy="1200329"/>
          </a:xfrm>
          <a:prstGeom prst="rect">
            <a:avLst/>
          </a:prstGeom>
          <a:noFill/>
        </p:spPr>
        <p:txBody>
          <a:bodyPr wrap="square" rtlCol="0">
            <a:spAutoFit/>
          </a:bodyPr>
          <a:lstStyle/>
          <a:p>
            <a:pPr algn="ctr"/>
            <a:r>
              <a:rPr lang="es-EC" sz="7200" dirty="0" smtClean="0"/>
              <a:t>CONTRO DE CALIDAD</a:t>
            </a:r>
            <a:endParaRPr lang="es-EC" sz="7200" dirty="0"/>
          </a:p>
        </p:txBody>
      </p:sp>
    </p:spTree>
    <p:extLst>
      <p:ext uri="{BB962C8B-B14F-4D97-AF65-F5344CB8AC3E}">
        <p14:creationId xmlns:p14="http://schemas.microsoft.com/office/powerpoint/2010/main" val="7219909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299101" y="110046"/>
            <a:ext cx="7559040" cy="78012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_tradnl" b="1" dirty="0" smtClean="0"/>
              <a:t>PRECISIONES</a:t>
            </a:r>
            <a:endParaRPr lang="es-EC" b="1" dirty="0"/>
          </a:p>
        </p:txBody>
      </p:sp>
      <p:pic>
        <p:nvPicPr>
          <p:cNvPr id="3" name="2 Imagen"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1094" y="1673344"/>
            <a:ext cx="5858523" cy="786275"/>
          </a:xfrm>
          <a:prstGeom prst="rect">
            <a:avLst/>
          </a:prstGeom>
        </p:spPr>
      </p:pic>
      <p:sp>
        <p:nvSpPr>
          <p:cNvPr id="4" name="3 CuadroTexto"/>
          <p:cNvSpPr txBox="1"/>
          <p:nvPr/>
        </p:nvSpPr>
        <p:spPr>
          <a:xfrm>
            <a:off x="4752987" y="1224602"/>
            <a:ext cx="2105137" cy="369332"/>
          </a:xfrm>
          <a:prstGeom prst="rect">
            <a:avLst/>
          </a:prstGeom>
          <a:noFill/>
        </p:spPr>
        <p:txBody>
          <a:bodyPr wrap="square" rtlCol="0">
            <a:spAutoFit/>
          </a:bodyPr>
          <a:lstStyle/>
          <a:p>
            <a:r>
              <a:rPr lang="es-ES_tradnl" b="1" dirty="0" smtClean="0">
                <a:solidFill>
                  <a:srgbClr val="FF0000"/>
                </a:solidFill>
              </a:rPr>
              <a:t>Aerotriangulación</a:t>
            </a:r>
            <a:endParaRPr lang="es-EC" b="1" dirty="0">
              <a:solidFill>
                <a:srgbClr val="FF0000"/>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5542" y="4658809"/>
            <a:ext cx="4311875" cy="1661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4 Imagen"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4070" y="3252106"/>
            <a:ext cx="9014644" cy="561744"/>
          </a:xfrm>
          <a:prstGeom prst="rect">
            <a:avLst/>
          </a:prstGeom>
        </p:spPr>
      </p:pic>
      <p:sp>
        <p:nvSpPr>
          <p:cNvPr id="6" name="5 Rectángulo"/>
          <p:cNvSpPr/>
          <p:nvPr/>
        </p:nvSpPr>
        <p:spPr>
          <a:xfrm>
            <a:off x="8211236" y="2263513"/>
            <a:ext cx="1417942" cy="307777"/>
          </a:xfrm>
          <a:prstGeom prst="rect">
            <a:avLst/>
          </a:prstGeom>
        </p:spPr>
        <p:txBody>
          <a:bodyPr wrap="square">
            <a:spAutoFit/>
          </a:bodyPr>
          <a:lstStyle/>
          <a:p>
            <a:pPr algn="ctr"/>
            <a:r>
              <a:rPr lang="es-ES_tradnl" sz="1400" b="1" dirty="0" smtClean="0"/>
              <a:t>IGM (2006)</a:t>
            </a:r>
            <a:endParaRPr lang="es-EC" sz="1400" b="1" dirty="0"/>
          </a:p>
        </p:txBody>
      </p:sp>
      <p:sp>
        <p:nvSpPr>
          <p:cNvPr id="8" name="7 CuadroTexto"/>
          <p:cNvSpPr txBox="1"/>
          <p:nvPr/>
        </p:nvSpPr>
        <p:spPr>
          <a:xfrm>
            <a:off x="4687788" y="4325753"/>
            <a:ext cx="2105137" cy="369332"/>
          </a:xfrm>
          <a:prstGeom prst="rect">
            <a:avLst/>
          </a:prstGeom>
          <a:noFill/>
        </p:spPr>
        <p:txBody>
          <a:bodyPr wrap="square" rtlCol="0">
            <a:spAutoFit/>
          </a:bodyPr>
          <a:lstStyle/>
          <a:p>
            <a:pPr algn="ctr"/>
            <a:r>
              <a:rPr lang="es-ES_tradnl" b="1" dirty="0" smtClean="0">
                <a:solidFill>
                  <a:srgbClr val="FF0000"/>
                </a:solidFill>
              </a:rPr>
              <a:t>Ortofotos</a:t>
            </a:r>
            <a:endParaRPr lang="es-EC" b="1" dirty="0">
              <a:solidFill>
                <a:srgbClr val="FF0000"/>
              </a:solidFill>
            </a:endParaRPr>
          </a:p>
        </p:txBody>
      </p:sp>
      <p:sp>
        <p:nvSpPr>
          <p:cNvPr id="11" name="10 Rectángulo"/>
          <p:cNvSpPr/>
          <p:nvPr/>
        </p:nvSpPr>
        <p:spPr>
          <a:xfrm>
            <a:off x="9400571" y="3606022"/>
            <a:ext cx="1417942" cy="307777"/>
          </a:xfrm>
          <a:prstGeom prst="rect">
            <a:avLst/>
          </a:prstGeom>
        </p:spPr>
        <p:txBody>
          <a:bodyPr wrap="square">
            <a:spAutoFit/>
          </a:bodyPr>
          <a:lstStyle/>
          <a:p>
            <a:pPr algn="ctr"/>
            <a:r>
              <a:rPr lang="es-ES_tradnl" sz="1400" b="1" dirty="0" smtClean="0"/>
              <a:t>IGM (2006)</a:t>
            </a:r>
            <a:endParaRPr lang="es-EC" sz="1400" b="1" dirty="0"/>
          </a:p>
        </p:txBody>
      </p:sp>
      <p:sp>
        <p:nvSpPr>
          <p:cNvPr id="12" name="11 CuadroTexto"/>
          <p:cNvSpPr txBox="1"/>
          <p:nvPr/>
        </p:nvSpPr>
        <p:spPr>
          <a:xfrm>
            <a:off x="4244727" y="2800304"/>
            <a:ext cx="3121656" cy="369332"/>
          </a:xfrm>
          <a:prstGeom prst="rect">
            <a:avLst/>
          </a:prstGeom>
          <a:noFill/>
        </p:spPr>
        <p:txBody>
          <a:bodyPr wrap="square" rtlCol="0">
            <a:spAutoFit/>
          </a:bodyPr>
          <a:lstStyle/>
          <a:p>
            <a:pPr algn="ctr"/>
            <a:r>
              <a:rPr lang="es-ES_tradnl" b="1" dirty="0" smtClean="0">
                <a:solidFill>
                  <a:srgbClr val="FF0000"/>
                </a:solidFill>
              </a:rPr>
              <a:t>Restitución Fotogramétrica</a:t>
            </a:r>
            <a:endParaRPr lang="es-EC" b="1" dirty="0">
              <a:solidFill>
                <a:srgbClr val="FF0000"/>
              </a:solidFill>
            </a:endParaRPr>
          </a:p>
        </p:txBody>
      </p:sp>
      <p:sp>
        <p:nvSpPr>
          <p:cNvPr id="13" name="12 Rectángulo"/>
          <p:cNvSpPr/>
          <p:nvPr/>
        </p:nvSpPr>
        <p:spPr>
          <a:xfrm>
            <a:off x="5031385" y="6391663"/>
            <a:ext cx="1417942" cy="307777"/>
          </a:xfrm>
          <a:prstGeom prst="rect">
            <a:avLst/>
          </a:prstGeom>
        </p:spPr>
        <p:txBody>
          <a:bodyPr wrap="square">
            <a:spAutoFit/>
          </a:bodyPr>
          <a:lstStyle/>
          <a:p>
            <a:pPr algn="ctr"/>
            <a:r>
              <a:rPr lang="es-ES_tradnl" sz="1400" b="1" dirty="0" smtClean="0"/>
              <a:t>IGM (2008)</a:t>
            </a:r>
            <a:endParaRPr lang="es-EC" sz="1400" b="1" dirty="0"/>
          </a:p>
        </p:txBody>
      </p:sp>
    </p:spTree>
    <p:extLst>
      <p:ext uri="{BB962C8B-B14F-4D97-AF65-F5344CB8AC3E}">
        <p14:creationId xmlns:p14="http://schemas.microsoft.com/office/powerpoint/2010/main" val="1538306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232073" y="107109"/>
            <a:ext cx="7559040" cy="780122"/>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_tradnl" b="1" dirty="0" smtClean="0">
                <a:solidFill>
                  <a:srgbClr val="FF0000"/>
                </a:solidFill>
              </a:rPr>
              <a:t>CONTROL DE CALIDAD OROTOFOTO</a:t>
            </a:r>
            <a:endParaRPr lang="es-EC" b="1" dirty="0">
              <a:solidFill>
                <a:srgbClr val="FF0000"/>
              </a:solidFill>
            </a:endParaRPr>
          </a:p>
        </p:txBody>
      </p:sp>
      <p:sp>
        <p:nvSpPr>
          <p:cNvPr id="10" name="9 CuadroTexto"/>
          <p:cNvSpPr txBox="1"/>
          <p:nvPr/>
        </p:nvSpPr>
        <p:spPr>
          <a:xfrm>
            <a:off x="567159" y="5283843"/>
            <a:ext cx="3975904" cy="646331"/>
          </a:xfrm>
          <a:prstGeom prst="rect">
            <a:avLst/>
          </a:prstGeom>
          <a:noFill/>
        </p:spPr>
        <p:txBody>
          <a:bodyPr wrap="square" rtlCol="0">
            <a:spAutoFit/>
          </a:bodyPr>
          <a:lstStyle/>
          <a:p>
            <a:pPr algn="ctr"/>
            <a:r>
              <a:rPr lang="es-ES_tradnl" dirty="0" smtClean="0"/>
              <a:t>Se posicionaron 8  puntos para la comparación de coordenadas</a:t>
            </a:r>
            <a:endParaRPr lang="es-EC" dirty="0"/>
          </a:p>
        </p:txBody>
      </p:sp>
      <p:pic>
        <p:nvPicPr>
          <p:cNvPr id="11" name="10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7231"/>
            <a:ext cx="6600728" cy="3955279"/>
          </a:xfrm>
          <a:prstGeom prst="rect">
            <a:avLst/>
          </a:prstGeom>
        </p:spPr>
      </p:pic>
      <p:pic>
        <p:nvPicPr>
          <p:cNvPr id="12" name="1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3818" y="3228943"/>
            <a:ext cx="6068182" cy="3629057"/>
          </a:xfrm>
          <a:prstGeom prst="rect">
            <a:avLst/>
          </a:prstGeom>
        </p:spPr>
      </p:pic>
    </p:spTree>
    <p:extLst>
      <p:ext uri="{BB962C8B-B14F-4D97-AF65-F5344CB8AC3E}">
        <p14:creationId xmlns:p14="http://schemas.microsoft.com/office/powerpoint/2010/main" val="19993061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03766" y="4606590"/>
            <a:ext cx="3727048" cy="646331"/>
          </a:xfrm>
          <a:prstGeom prst="rect">
            <a:avLst/>
          </a:prstGeom>
          <a:noFill/>
        </p:spPr>
        <p:txBody>
          <a:bodyPr wrap="square" rtlCol="0">
            <a:spAutoFit/>
          </a:bodyPr>
          <a:lstStyle/>
          <a:p>
            <a:pPr algn="ctr"/>
            <a:r>
              <a:rPr lang="es-ES_tradnl" u="sng" dirty="0" smtClean="0"/>
              <a:t>Promedio de desplazamiento ESTE</a:t>
            </a:r>
          </a:p>
          <a:p>
            <a:pPr algn="ctr"/>
            <a:r>
              <a:rPr lang="es-ES_tradnl" dirty="0" smtClean="0"/>
              <a:t>0.11 m</a:t>
            </a:r>
            <a:endParaRPr lang="es-EC" dirty="0"/>
          </a:p>
        </p:txBody>
      </p:sp>
      <p:sp>
        <p:nvSpPr>
          <p:cNvPr id="3" name="2 CuadroTexto"/>
          <p:cNvSpPr txBox="1"/>
          <p:nvPr/>
        </p:nvSpPr>
        <p:spPr>
          <a:xfrm>
            <a:off x="7020046" y="4628681"/>
            <a:ext cx="3889093" cy="646331"/>
          </a:xfrm>
          <a:prstGeom prst="rect">
            <a:avLst/>
          </a:prstGeom>
          <a:noFill/>
        </p:spPr>
        <p:txBody>
          <a:bodyPr wrap="square" rtlCol="0">
            <a:spAutoFit/>
          </a:bodyPr>
          <a:lstStyle/>
          <a:p>
            <a:pPr algn="ctr"/>
            <a:r>
              <a:rPr lang="es-ES_tradnl" u="sng" dirty="0" smtClean="0"/>
              <a:t>Promedio de desplazamiento NORTE</a:t>
            </a:r>
          </a:p>
          <a:p>
            <a:pPr algn="ctr"/>
            <a:r>
              <a:rPr lang="es-ES_tradnl" dirty="0" smtClean="0"/>
              <a:t>0.17 m</a:t>
            </a:r>
            <a:endParaRPr lang="es-EC" dirty="0"/>
          </a:p>
        </p:txBody>
      </p:sp>
      <p:sp>
        <p:nvSpPr>
          <p:cNvPr id="4" name="3 CuadroTexto"/>
          <p:cNvSpPr txBox="1"/>
          <p:nvPr/>
        </p:nvSpPr>
        <p:spPr>
          <a:xfrm>
            <a:off x="3634446" y="5845207"/>
            <a:ext cx="3975904" cy="461665"/>
          </a:xfrm>
          <a:prstGeom prst="rect">
            <a:avLst/>
          </a:prstGeom>
          <a:noFill/>
        </p:spPr>
        <p:txBody>
          <a:bodyPr wrap="square" rtlCol="0">
            <a:spAutoFit/>
          </a:bodyPr>
          <a:lstStyle/>
          <a:p>
            <a:pPr algn="ctr"/>
            <a:r>
              <a:rPr lang="es-ES_tradnl" sz="2400" b="1" dirty="0" smtClean="0"/>
              <a:t>Error medio de 0.14 m</a:t>
            </a:r>
            <a:endParaRPr lang="es-EC" sz="2400" b="1" dirty="0"/>
          </a:p>
        </p:txBody>
      </p:sp>
      <p:graphicFrame>
        <p:nvGraphicFramePr>
          <p:cNvPr id="5" name="4 Gráfico"/>
          <p:cNvGraphicFramePr>
            <a:graphicFrameLocks/>
          </p:cNvGraphicFramePr>
          <p:nvPr>
            <p:extLst>
              <p:ext uri="{D42A27DB-BD31-4B8C-83A1-F6EECF244321}">
                <p14:modId xmlns:p14="http://schemas.microsoft.com/office/powerpoint/2010/main" val="200655053"/>
              </p:ext>
            </p:extLst>
          </p:nvPr>
        </p:nvGraphicFramePr>
        <p:xfrm>
          <a:off x="405114" y="1425252"/>
          <a:ext cx="4909595" cy="294997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Gráfico"/>
          <p:cNvGraphicFramePr>
            <a:graphicFrameLocks/>
          </p:cNvGraphicFramePr>
          <p:nvPr>
            <p:extLst>
              <p:ext uri="{D42A27DB-BD31-4B8C-83A1-F6EECF244321}">
                <p14:modId xmlns:p14="http://schemas.microsoft.com/office/powerpoint/2010/main" val="1260809769"/>
              </p:ext>
            </p:extLst>
          </p:nvPr>
        </p:nvGraphicFramePr>
        <p:xfrm>
          <a:off x="6142298" y="1353715"/>
          <a:ext cx="5183529" cy="3016250"/>
        </p:xfrm>
        <a:graphic>
          <a:graphicData uri="http://schemas.openxmlformats.org/drawingml/2006/chart">
            <c:chart xmlns:c="http://schemas.openxmlformats.org/drawingml/2006/chart" xmlns:r="http://schemas.openxmlformats.org/officeDocument/2006/relationships" r:id="rId3"/>
          </a:graphicData>
        </a:graphic>
      </p:graphicFrame>
      <p:sp>
        <p:nvSpPr>
          <p:cNvPr id="7" name="1 Título"/>
          <p:cNvSpPr txBox="1">
            <a:spLocks/>
          </p:cNvSpPr>
          <p:nvPr/>
        </p:nvSpPr>
        <p:spPr>
          <a:xfrm>
            <a:off x="299101" y="110046"/>
            <a:ext cx="7559040" cy="78012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_tradnl" b="1" dirty="0" smtClean="0">
                <a:solidFill>
                  <a:schemeClr val="accent6">
                    <a:lumMod val="50000"/>
                  </a:schemeClr>
                </a:solidFill>
              </a:rPr>
              <a:t>PRECISIONES ORTOIMAGEN</a:t>
            </a:r>
            <a:endParaRPr lang="es-EC" b="1" dirty="0">
              <a:solidFill>
                <a:schemeClr val="accent6">
                  <a:lumMod val="50000"/>
                </a:schemeClr>
              </a:solidFill>
            </a:endParaRPr>
          </a:p>
        </p:txBody>
      </p:sp>
    </p:spTree>
    <p:extLst>
      <p:ext uri="{BB962C8B-B14F-4D97-AF65-F5344CB8AC3E}">
        <p14:creationId xmlns:p14="http://schemas.microsoft.com/office/powerpoint/2010/main" val="1842646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232073" y="107109"/>
            <a:ext cx="7559040" cy="780122"/>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_tradnl" b="1" dirty="0" smtClean="0">
                <a:solidFill>
                  <a:srgbClr val="FF0000"/>
                </a:solidFill>
              </a:rPr>
              <a:t>CONTROL DE CALIDAD CARTOGRAFÍA</a:t>
            </a:r>
            <a:endParaRPr lang="es-EC" b="1" dirty="0">
              <a:solidFill>
                <a:srgbClr val="FF0000"/>
              </a:solidFill>
            </a:endParaRPr>
          </a:p>
        </p:txBody>
      </p:sp>
      <p:sp>
        <p:nvSpPr>
          <p:cNvPr id="14" name="13 CuadroTexto"/>
          <p:cNvSpPr txBox="1"/>
          <p:nvPr/>
        </p:nvSpPr>
        <p:spPr>
          <a:xfrm>
            <a:off x="740780" y="5393802"/>
            <a:ext cx="3975904" cy="646331"/>
          </a:xfrm>
          <a:prstGeom prst="rect">
            <a:avLst/>
          </a:prstGeom>
          <a:noFill/>
        </p:spPr>
        <p:txBody>
          <a:bodyPr wrap="square" rtlCol="0">
            <a:spAutoFit/>
          </a:bodyPr>
          <a:lstStyle/>
          <a:p>
            <a:pPr algn="ctr"/>
            <a:r>
              <a:rPr lang="es-ES_tradnl" dirty="0" smtClean="0"/>
              <a:t>Las coordenadas se compararon con 8 puntos</a:t>
            </a:r>
            <a:endParaRPr lang="es-EC"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86" y="887231"/>
            <a:ext cx="7578548" cy="4316220"/>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4663" y="3252486"/>
            <a:ext cx="6154802" cy="3544202"/>
          </a:xfrm>
          <a:prstGeom prst="rect">
            <a:avLst/>
          </a:prstGeom>
        </p:spPr>
      </p:pic>
    </p:spTree>
    <p:extLst>
      <p:ext uri="{BB962C8B-B14F-4D97-AF65-F5344CB8AC3E}">
        <p14:creationId xmlns:p14="http://schemas.microsoft.com/office/powerpoint/2010/main" val="977351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extLst>
              <p:ext uri="{D42A27DB-BD31-4B8C-83A1-F6EECF244321}">
                <p14:modId xmlns:p14="http://schemas.microsoft.com/office/powerpoint/2010/main" val="379338194"/>
              </p:ext>
            </p:extLst>
          </p:nvPr>
        </p:nvGraphicFramePr>
        <p:xfrm>
          <a:off x="245669" y="1240954"/>
          <a:ext cx="3799683" cy="29085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Gráfico"/>
          <p:cNvGraphicFramePr/>
          <p:nvPr>
            <p:extLst>
              <p:ext uri="{D42A27DB-BD31-4B8C-83A1-F6EECF244321}">
                <p14:modId xmlns:p14="http://schemas.microsoft.com/office/powerpoint/2010/main" val="3773984860"/>
              </p:ext>
            </p:extLst>
          </p:nvPr>
        </p:nvGraphicFramePr>
        <p:xfrm>
          <a:off x="4379748" y="1261790"/>
          <a:ext cx="3834765" cy="29457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6 Gráfico"/>
          <p:cNvGraphicFramePr/>
          <p:nvPr>
            <p:extLst>
              <p:ext uri="{D42A27DB-BD31-4B8C-83A1-F6EECF244321}">
                <p14:modId xmlns:p14="http://schemas.microsoft.com/office/powerpoint/2010/main" val="3769265471"/>
              </p:ext>
            </p:extLst>
          </p:nvPr>
        </p:nvGraphicFramePr>
        <p:xfrm>
          <a:off x="8553692" y="1244278"/>
          <a:ext cx="3555135" cy="2951545"/>
        </p:xfrm>
        <a:graphic>
          <a:graphicData uri="http://schemas.openxmlformats.org/drawingml/2006/chart">
            <c:chart xmlns:c="http://schemas.openxmlformats.org/drawingml/2006/chart" xmlns:r="http://schemas.openxmlformats.org/officeDocument/2006/relationships" r:id="rId4"/>
          </a:graphicData>
        </a:graphic>
      </p:graphicFrame>
      <p:sp>
        <p:nvSpPr>
          <p:cNvPr id="9" name="8 CuadroTexto"/>
          <p:cNvSpPr txBox="1"/>
          <p:nvPr/>
        </p:nvSpPr>
        <p:spPr>
          <a:xfrm>
            <a:off x="130196" y="4462965"/>
            <a:ext cx="3727048" cy="646331"/>
          </a:xfrm>
          <a:prstGeom prst="rect">
            <a:avLst/>
          </a:prstGeom>
          <a:noFill/>
        </p:spPr>
        <p:txBody>
          <a:bodyPr wrap="square" rtlCol="0">
            <a:spAutoFit/>
          </a:bodyPr>
          <a:lstStyle/>
          <a:p>
            <a:pPr algn="ctr"/>
            <a:r>
              <a:rPr lang="es-ES_tradnl" u="sng" dirty="0" smtClean="0"/>
              <a:t>Promedio de desplazamiento ESTE</a:t>
            </a:r>
          </a:p>
          <a:p>
            <a:pPr algn="ctr"/>
            <a:r>
              <a:rPr lang="es-ES_tradnl" dirty="0" smtClean="0"/>
              <a:t>0.12 m</a:t>
            </a:r>
            <a:endParaRPr lang="es-EC" dirty="0"/>
          </a:p>
        </p:txBody>
      </p:sp>
      <p:sp>
        <p:nvSpPr>
          <p:cNvPr id="10" name="9 CuadroTexto"/>
          <p:cNvSpPr txBox="1"/>
          <p:nvPr/>
        </p:nvSpPr>
        <p:spPr>
          <a:xfrm>
            <a:off x="4280094" y="4462965"/>
            <a:ext cx="3727048" cy="646331"/>
          </a:xfrm>
          <a:prstGeom prst="rect">
            <a:avLst/>
          </a:prstGeom>
          <a:noFill/>
        </p:spPr>
        <p:txBody>
          <a:bodyPr wrap="square" rtlCol="0">
            <a:spAutoFit/>
          </a:bodyPr>
          <a:lstStyle/>
          <a:p>
            <a:pPr algn="ctr"/>
            <a:r>
              <a:rPr lang="es-ES_tradnl" u="sng" dirty="0" smtClean="0"/>
              <a:t>Promedio de desplazamiento NORTE</a:t>
            </a:r>
          </a:p>
          <a:p>
            <a:pPr algn="ctr"/>
            <a:r>
              <a:rPr lang="es-ES_tradnl" dirty="0" smtClean="0"/>
              <a:t>0.15 m</a:t>
            </a:r>
            <a:endParaRPr lang="es-EC" dirty="0"/>
          </a:p>
        </p:txBody>
      </p:sp>
      <p:sp>
        <p:nvSpPr>
          <p:cNvPr id="12" name="11 CuadroTexto"/>
          <p:cNvSpPr txBox="1"/>
          <p:nvPr/>
        </p:nvSpPr>
        <p:spPr>
          <a:xfrm>
            <a:off x="8246582" y="4462965"/>
            <a:ext cx="3935392" cy="646331"/>
          </a:xfrm>
          <a:prstGeom prst="rect">
            <a:avLst/>
          </a:prstGeom>
          <a:noFill/>
        </p:spPr>
        <p:txBody>
          <a:bodyPr wrap="square" rtlCol="0">
            <a:spAutoFit/>
          </a:bodyPr>
          <a:lstStyle/>
          <a:p>
            <a:pPr algn="ctr"/>
            <a:r>
              <a:rPr lang="es-ES_tradnl" u="sng" dirty="0" smtClean="0"/>
              <a:t>Promedio de desplazamiento VERTICAL</a:t>
            </a:r>
          </a:p>
          <a:p>
            <a:pPr algn="ctr"/>
            <a:r>
              <a:rPr lang="es-ES_tradnl" dirty="0"/>
              <a:t>1</a:t>
            </a:r>
            <a:r>
              <a:rPr lang="es-ES_tradnl" dirty="0" smtClean="0"/>
              <a:t>.18 m</a:t>
            </a:r>
            <a:endParaRPr lang="es-EC" dirty="0"/>
          </a:p>
        </p:txBody>
      </p:sp>
      <p:sp>
        <p:nvSpPr>
          <p:cNvPr id="13" name="1 Título"/>
          <p:cNvSpPr txBox="1">
            <a:spLocks/>
          </p:cNvSpPr>
          <p:nvPr/>
        </p:nvSpPr>
        <p:spPr>
          <a:xfrm>
            <a:off x="299101" y="110046"/>
            <a:ext cx="11698058" cy="780122"/>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S_tradnl" sz="3600" b="1" dirty="0" smtClean="0">
                <a:solidFill>
                  <a:schemeClr val="accent6">
                    <a:lumMod val="50000"/>
                  </a:schemeClr>
                </a:solidFill>
              </a:rPr>
              <a:t>PRECISIONES RESTITUCIÓN FOTOGRAMÉTRICA</a:t>
            </a:r>
            <a:endParaRPr lang="es-EC" sz="3600" b="1" dirty="0">
              <a:solidFill>
                <a:schemeClr val="accent6">
                  <a:lumMod val="50000"/>
                </a:schemeClr>
              </a:solidFill>
            </a:endParaRPr>
          </a:p>
        </p:txBody>
      </p:sp>
      <p:sp>
        <p:nvSpPr>
          <p:cNvPr id="14" name="13 CuadroTexto"/>
          <p:cNvSpPr txBox="1"/>
          <p:nvPr/>
        </p:nvSpPr>
        <p:spPr>
          <a:xfrm>
            <a:off x="2167714" y="5845207"/>
            <a:ext cx="3975904" cy="461665"/>
          </a:xfrm>
          <a:prstGeom prst="rect">
            <a:avLst/>
          </a:prstGeom>
          <a:noFill/>
        </p:spPr>
        <p:txBody>
          <a:bodyPr wrap="square" rtlCol="0">
            <a:spAutoFit/>
          </a:bodyPr>
          <a:lstStyle/>
          <a:p>
            <a:pPr algn="ctr"/>
            <a:r>
              <a:rPr lang="es-ES_tradnl" sz="2400" b="1" dirty="0" smtClean="0"/>
              <a:t>Error medio de 0.14 m</a:t>
            </a:r>
            <a:endParaRPr lang="es-EC" sz="2400" b="1" dirty="0"/>
          </a:p>
        </p:txBody>
      </p:sp>
      <p:cxnSp>
        <p:nvCxnSpPr>
          <p:cNvPr id="16" name="15 Conector angular"/>
          <p:cNvCxnSpPr>
            <a:stCxn id="9" idx="2"/>
            <a:endCxn id="14" idx="0"/>
          </p:cNvCxnSpPr>
          <p:nvPr/>
        </p:nvCxnSpPr>
        <p:spPr>
          <a:xfrm rot="16200000" flipH="1">
            <a:off x="2706738" y="4396278"/>
            <a:ext cx="735911" cy="2161946"/>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angular"/>
          <p:cNvCxnSpPr>
            <a:stCxn id="10" idx="2"/>
            <a:endCxn id="14" idx="0"/>
          </p:cNvCxnSpPr>
          <p:nvPr/>
        </p:nvCxnSpPr>
        <p:spPr>
          <a:xfrm rot="5400000">
            <a:off x="4781687" y="4483275"/>
            <a:ext cx="735911" cy="1987952"/>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0450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141098" y="1950721"/>
            <a:ext cx="9736183" cy="2308324"/>
          </a:xfrm>
          <a:prstGeom prst="rect">
            <a:avLst/>
          </a:prstGeom>
          <a:noFill/>
        </p:spPr>
        <p:txBody>
          <a:bodyPr wrap="square" rtlCol="0">
            <a:spAutoFit/>
          </a:bodyPr>
          <a:lstStyle/>
          <a:p>
            <a:pPr algn="ctr"/>
            <a:r>
              <a:rPr lang="es-EC" sz="7200" dirty="0" smtClean="0"/>
              <a:t>CONCLUSIONES Y RECOMENDACIONES</a:t>
            </a:r>
            <a:endParaRPr lang="es-EC" sz="7200" dirty="0"/>
          </a:p>
        </p:txBody>
      </p:sp>
    </p:spTree>
    <p:extLst>
      <p:ext uri="{BB962C8B-B14F-4D97-AF65-F5344CB8AC3E}">
        <p14:creationId xmlns:p14="http://schemas.microsoft.com/office/powerpoint/2010/main" val="11353081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30 Grupo"/>
          <p:cNvGrpSpPr/>
          <p:nvPr/>
        </p:nvGrpSpPr>
        <p:grpSpPr>
          <a:xfrm>
            <a:off x="529415" y="1085371"/>
            <a:ext cx="11076431" cy="5177109"/>
            <a:chOff x="1229182" y="1073112"/>
            <a:chExt cx="5636982" cy="5177109"/>
          </a:xfrm>
        </p:grpSpPr>
        <p:grpSp>
          <p:nvGrpSpPr>
            <p:cNvPr id="12" name="11 Grupo"/>
            <p:cNvGrpSpPr/>
            <p:nvPr/>
          </p:nvGrpSpPr>
          <p:grpSpPr>
            <a:xfrm>
              <a:off x="1229184" y="2493416"/>
              <a:ext cx="5310469" cy="1180499"/>
              <a:chOff x="785612" y="1153746"/>
              <a:chExt cx="6298378" cy="1581291"/>
            </a:xfrm>
          </p:grpSpPr>
          <p:sp>
            <p:nvSpPr>
              <p:cNvPr id="11" name="10 Rectángulo"/>
              <p:cNvSpPr/>
              <p:nvPr/>
            </p:nvSpPr>
            <p:spPr>
              <a:xfrm>
                <a:off x="785612" y="1534886"/>
                <a:ext cx="6298378" cy="1200151"/>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solidFill>
                    <a:schemeClr val="tx1"/>
                  </a:solidFill>
                </a:endParaRPr>
              </a:p>
            </p:txBody>
          </p:sp>
          <p:grpSp>
            <p:nvGrpSpPr>
              <p:cNvPr id="5" name="4 Grupo"/>
              <p:cNvGrpSpPr/>
              <p:nvPr/>
            </p:nvGrpSpPr>
            <p:grpSpPr>
              <a:xfrm>
                <a:off x="1296570" y="1153746"/>
                <a:ext cx="5081195" cy="1252340"/>
                <a:chOff x="350365" y="2043811"/>
                <a:chExt cx="4659981" cy="295200"/>
              </a:xfrm>
            </p:grpSpPr>
            <p:sp>
              <p:nvSpPr>
                <p:cNvPr id="6" name="5 Rectángulo redondeado"/>
                <p:cNvSpPr/>
                <p:nvPr/>
              </p:nvSpPr>
              <p:spPr>
                <a:xfrm>
                  <a:off x="350365" y="2043811"/>
                  <a:ext cx="4659981" cy="295200"/>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sp>
            <p:sp>
              <p:nvSpPr>
                <p:cNvPr id="7" name="6 Rectángulo"/>
                <p:cNvSpPr/>
                <p:nvPr/>
              </p:nvSpPr>
              <p:spPr>
                <a:xfrm>
                  <a:off x="364776" y="2058221"/>
                  <a:ext cx="4205995" cy="2663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66" tIns="0" rIns="160066" bIns="0" numCol="1" spcCol="1270" anchor="ctr" anchorCtr="0">
                  <a:noAutofit/>
                </a:bodyPr>
                <a:lstStyle/>
                <a:p>
                  <a:pPr algn="just" defTabSz="444500">
                    <a:lnSpc>
                      <a:spcPct val="90000"/>
                    </a:lnSpc>
                    <a:spcBef>
                      <a:spcPct val="0"/>
                    </a:spcBef>
                    <a:spcAft>
                      <a:spcPct val="35000"/>
                    </a:spcAft>
                  </a:pPr>
                  <a:r>
                    <a:rPr lang="es-EC" sz="2000" dirty="0" smtClean="0">
                      <a:solidFill>
                        <a:schemeClr val="tx1"/>
                      </a:solidFill>
                    </a:rPr>
                    <a:t>Las </a:t>
                  </a:r>
                  <a:r>
                    <a:rPr lang="es-EC" sz="2000" dirty="0">
                      <a:solidFill>
                        <a:schemeClr val="tx1"/>
                      </a:solidFill>
                    </a:rPr>
                    <a:t>ortofotos fueron generadas con </a:t>
                  </a:r>
                  <a:r>
                    <a:rPr lang="es-EC" sz="2000" dirty="0" smtClean="0">
                      <a:solidFill>
                        <a:schemeClr val="tx1"/>
                      </a:solidFill>
                    </a:rPr>
                    <a:t>MDS, </a:t>
                  </a:r>
                  <a:r>
                    <a:rPr lang="es-EC" sz="2000" dirty="0">
                      <a:solidFill>
                        <a:schemeClr val="tx1"/>
                      </a:solidFill>
                    </a:rPr>
                    <a:t>en total se obtuvieron 20 </a:t>
                  </a:r>
                  <a:r>
                    <a:rPr lang="es-EC" sz="2000" dirty="0" smtClean="0">
                      <a:solidFill>
                        <a:schemeClr val="tx1"/>
                      </a:solidFill>
                    </a:rPr>
                    <a:t>ortofotos, teniendo </a:t>
                  </a:r>
                  <a:r>
                    <a:rPr lang="es-EC" sz="2000" dirty="0">
                      <a:solidFill>
                        <a:schemeClr val="tx1"/>
                      </a:solidFill>
                    </a:rPr>
                    <a:t>un Ortomosaico de 100 km2.</a:t>
                  </a:r>
                  <a:endParaRPr lang="es-ES" sz="2000" dirty="0">
                    <a:solidFill>
                      <a:schemeClr val="tx1"/>
                    </a:solidFill>
                  </a:endParaRPr>
                </a:p>
              </p:txBody>
            </p:sp>
          </p:grpSp>
        </p:grpSp>
        <p:grpSp>
          <p:nvGrpSpPr>
            <p:cNvPr id="13" name="12 Grupo"/>
            <p:cNvGrpSpPr/>
            <p:nvPr/>
          </p:nvGrpSpPr>
          <p:grpSpPr>
            <a:xfrm>
              <a:off x="1229183" y="1073112"/>
              <a:ext cx="5636981" cy="1204722"/>
              <a:chOff x="785611" y="1262251"/>
              <a:chExt cx="6685631" cy="1472786"/>
            </a:xfrm>
          </p:grpSpPr>
          <p:sp>
            <p:nvSpPr>
              <p:cNvPr id="14" name="13 Rectángulo"/>
              <p:cNvSpPr/>
              <p:nvPr/>
            </p:nvSpPr>
            <p:spPr>
              <a:xfrm>
                <a:off x="785611" y="1534887"/>
                <a:ext cx="6685631" cy="120015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a:solidFill>
                    <a:schemeClr val="tx1"/>
                  </a:solidFill>
                </a:endParaRPr>
              </a:p>
            </p:txBody>
          </p:sp>
          <p:grpSp>
            <p:nvGrpSpPr>
              <p:cNvPr id="15" name="14 Grupo"/>
              <p:cNvGrpSpPr/>
              <p:nvPr/>
            </p:nvGrpSpPr>
            <p:grpSpPr>
              <a:xfrm>
                <a:off x="1260072" y="1262251"/>
                <a:ext cx="5125222" cy="1252341"/>
                <a:chOff x="316895" y="2069388"/>
                <a:chExt cx="4700356" cy="295200"/>
              </a:xfrm>
            </p:grpSpPr>
            <p:sp>
              <p:nvSpPr>
                <p:cNvPr id="16" name="15 Rectángulo redondeado"/>
                <p:cNvSpPr/>
                <p:nvPr/>
              </p:nvSpPr>
              <p:spPr>
                <a:xfrm>
                  <a:off x="346377" y="2069388"/>
                  <a:ext cx="4670874" cy="295200"/>
                </a:xfrm>
                <a:prstGeom prst="roundRect">
                  <a:avLst/>
                </a:prstGeom>
              </p:spPr>
              <p:style>
                <a:lnRef idx="1">
                  <a:schemeClr val="accent1"/>
                </a:lnRef>
                <a:fillRef idx="2">
                  <a:schemeClr val="accent1"/>
                </a:fillRef>
                <a:effectRef idx="1">
                  <a:schemeClr val="accent1"/>
                </a:effectRef>
                <a:fontRef idx="minor">
                  <a:schemeClr val="dk1"/>
                </a:fontRef>
              </p:style>
            </p:sp>
            <p:sp>
              <p:nvSpPr>
                <p:cNvPr id="17" name="16 Rectángulo"/>
                <p:cNvSpPr/>
                <p:nvPr/>
              </p:nvSpPr>
              <p:spPr>
                <a:xfrm>
                  <a:off x="316895" y="2083800"/>
                  <a:ext cx="4417508" cy="2663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66" tIns="0" rIns="160066" bIns="0" numCol="1" spcCol="1270" anchor="ctr" anchorCtr="0">
                  <a:noAutofit/>
                </a:bodyPr>
                <a:lstStyle/>
                <a:p>
                  <a:pPr algn="just" defTabSz="444500">
                    <a:lnSpc>
                      <a:spcPct val="90000"/>
                    </a:lnSpc>
                    <a:spcBef>
                      <a:spcPct val="0"/>
                    </a:spcBef>
                    <a:spcAft>
                      <a:spcPct val="35000"/>
                    </a:spcAft>
                  </a:pPr>
                  <a:r>
                    <a:rPr lang="es-EC" sz="2000" dirty="0" smtClean="0">
                      <a:solidFill>
                        <a:schemeClr val="tx1"/>
                      </a:solidFill>
                    </a:rPr>
                    <a:t>La </a:t>
                  </a:r>
                  <a:r>
                    <a:rPr lang="es-EC" sz="2000" dirty="0">
                      <a:solidFill>
                        <a:schemeClr val="tx1"/>
                      </a:solidFill>
                    </a:rPr>
                    <a:t>convergencia del bloque fotogramétrico fue aceptada con un RMSE de 0,2670 de píxel. Considerando el estándar del IGM, este proyecto estaría dentro del rango admisible para el error de los ajustes.</a:t>
                  </a:r>
                  <a:endParaRPr lang="es-ES" sz="2000" dirty="0">
                    <a:solidFill>
                      <a:schemeClr val="tx1"/>
                    </a:solidFill>
                  </a:endParaRPr>
                </a:p>
              </p:txBody>
            </p:sp>
          </p:grpSp>
        </p:grpSp>
        <p:sp>
          <p:nvSpPr>
            <p:cNvPr id="19" name="18 Rectángulo"/>
            <p:cNvSpPr/>
            <p:nvPr/>
          </p:nvSpPr>
          <p:spPr>
            <a:xfrm>
              <a:off x="1229182" y="4130688"/>
              <a:ext cx="5636981" cy="79240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a:solidFill>
                  <a:schemeClr val="tx1"/>
                </a:solidFill>
              </a:endParaRPr>
            </a:p>
          </p:txBody>
        </p:sp>
        <p:grpSp>
          <p:nvGrpSpPr>
            <p:cNvPr id="20" name="19 Grupo"/>
            <p:cNvGrpSpPr/>
            <p:nvPr/>
          </p:nvGrpSpPr>
          <p:grpSpPr>
            <a:xfrm>
              <a:off x="1619155" y="3805980"/>
              <a:ext cx="4299321" cy="1012915"/>
              <a:chOff x="306099" y="2039023"/>
              <a:chExt cx="4234815" cy="295200"/>
            </a:xfrm>
          </p:grpSpPr>
          <p:sp>
            <p:nvSpPr>
              <p:cNvPr id="21" name="20 Rectángulo redondeado"/>
              <p:cNvSpPr/>
              <p:nvPr/>
            </p:nvSpPr>
            <p:spPr>
              <a:xfrm>
                <a:off x="306099" y="2039023"/>
                <a:ext cx="4234815" cy="295200"/>
              </a:xfrm>
              <a:prstGeom prst="roundRect">
                <a:avLst/>
              </a:prstGeom>
            </p:spPr>
            <p:style>
              <a:lnRef idx="1">
                <a:schemeClr val="accent1"/>
              </a:lnRef>
              <a:fillRef idx="2">
                <a:schemeClr val="accent1"/>
              </a:fillRef>
              <a:effectRef idx="1">
                <a:schemeClr val="accent1"/>
              </a:effectRef>
              <a:fontRef idx="minor">
                <a:schemeClr val="dk1"/>
              </a:fontRef>
            </p:style>
          </p:sp>
          <p:sp>
            <p:nvSpPr>
              <p:cNvPr id="22" name="21 Rectángulo"/>
              <p:cNvSpPr/>
              <p:nvPr/>
            </p:nvSpPr>
            <p:spPr>
              <a:xfrm>
                <a:off x="320510" y="2053433"/>
                <a:ext cx="4205995" cy="2663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66" tIns="0" rIns="160066" bIns="0" numCol="1" spcCol="1270" anchor="ctr" anchorCtr="0">
                <a:noAutofit/>
              </a:bodyPr>
              <a:lstStyle/>
              <a:p>
                <a:pPr algn="just"/>
                <a:r>
                  <a:rPr lang="es-EC" sz="1600" dirty="0" smtClean="0">
                    <a:solidFill>
                      <a:schemeClr val="tx1"/>
                    </a:solidFill>
                  </a:rPr>
                  <a:t>En </a:t>
                </a:r>
                <a:r>
                  <a:rPr lang="es-EC" sz="1600" dirty="0">
                    <a:solidFill>
                      <a:schemeClr val="tx1"/>
                    </a:solidFill>
                  </a:rPr>
                  <a:t>la </a:t>
                </a:r>
                <a:r>
                  <a:rPr lang="es-EC" sz="1600" dirty="0" smtClean="0">
                    <a:solidFill>
                      <a:schemeClr val="tx1"/>
                    </a:solidFill>
                  </a:rPr>
                  <a:t>restitución</a:t>
                </a:r>
                <a:r>
                  <a:rPr lang="es-EC" sz="1600" dirty="0">
                    <a:solidFill>
                      <a:schemeClr val="tx1"/>
                    </a:solidFill>
                  </a:rPr>
                  <a:t>, se </a:t>
                </a:r>
                <a:r>
                  <a:rPr lang="es-EC" sz="1600" dirty="0" smtClean="0">
                    <a:solidFill>
                      <a:schemeClr val="tx1"/>
                    </a:solidFill>
                  </a:rPr>
                  <a:t>creó una librería propia </a:t>
                </a:r>
                <a:r>
                  <a:rPr lang="es-EC" sz="1600" dirty="0">
                    <a:solidFill>
                      <a:schemeClr val="tx1"/>
                    </a:solidFill>
                  </a:rPr>
                  <a:t>de objetos .</a:t>
                </a:r>
                <a:r>
                  <a:rPr lang="es-EC" sz="1600" dirty="0" err="1">
                    <a:solidFill>
                      <a:schemeClr val="tx1"/>
                    </a:solidFill>
                  </a:rPr>
                  <a:t>rsc</a:t>
                </a:r>
                <a:r>
                  <a:rPr lang="es-EC" sz="1600" dirty="0">
                    <a:solidFill>
                      <a:schemeClr val="tx1"/>
                    </a:solidFill>
                  </a:rPr>
                  <a:t> para escala 1:5000, la misma que incluye entre los objetos: vías, ríos, curvas de nivel, </a:t>
                </a:r>
                <a:r>
                  <a:rPr lang="es-EC" sz="1600" dirty="0" err="1">
                    <a:solidFill>
                      <a:schemeClr val="tx1"/>
                    </a:solidFill>
                  </a:rPr>
                  <a:t>etc</a:t>
                </a:r>
                <a:r>
                  <a:rPr lang="es-EC" sz="1600" dirty="0">
                    <a:solidFill>
                      <a:schemeClr val="tx1"/>
                    </a:solidFill>
                  </a:rPr>
                  <a:t>; pudiéndose añadir </a:t>
                </a:r>
                <a:r>
                  <a:rPr lang="es-EC" sz="1600" dirty="0" smtClean="0">
                    <a:solidFill>
                      <a:schemeClr val="tx1"/>
                    </a:solidFill>
                  </a:rPr>
                  <a:t>construcciones</a:t>
                </a:r>
                <a:r>
                  <a:rPr lang="es-EC" sz="1600" dirty="0">
                    <a:solidFill>
                      <a:schemeClr val="tx1"/>
                    </a:solidFill>
                  </a:rPr>
                  <a:t>, alcantarillado, manzanas y diferentes objetos para escalas más grandes.</a:t>
                </a:r>
                <a:endParaRPr lang="es-ES" sz="1600" dirty="0">
                  <a:solidFill>
                    <a:schemeClr val="tx1"/>
                  </a:solidFill>
                </a:endParaRPr>
              </a:p>
            </p:txBody>
          </p:sp>
        </p:grpSp>
        <p:sp>
          <p:nvSpPr>
            <p:cNvPr id="27" name="26 Rectángulo"/>
            <p:cNvSpPr/>
            <p:nvPr/>
          </p:nvSpPr>
          <p:spPr>
            <a:xfrm>
              <a:off x="1229184" y="5457812"/>
              <a:ext cx="5310469" cy="792409"/>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solidFill>
                  <a:schemeClr val="tx1"/>
                </a:solidFill>
              </a:endParaRPr>
            </a:p>
          </p:txBody>
        </p:sp>
        <p:grpSp>
          <p:nvGrpSpPr>
            <p:cNvPr id="28" name="27 Grupo"/>
            <p:cNvGrpSpPr/>
            <p:nvPr/>
          </p:nvGrpSpPr>
          <p:grpSpPr>
            <a:xfrm>
              <a:off x="1615951" y="5109948"/>
              <a:ext cx="4268409" cy="1012915"/>
              <a:chOff x="262446" y="2032275"/>
              <a:chExt cx="4234815" cy="295200"/>
            </a:xfrm>
          </p:grpSpPr>
          <p:sp>
            <p:nvSpPr>
              <p:cNvPr id="29" name="28 Rectángulo redondeado"/>
              <p:cNvSpPr/>
              <p:nvPr/>
            </p:nvSpPr>
            <p:spPr>
              <a:xfrm>
                <a:off x="262446" y="2032275"/>
                <a:ext cx="4234815" cy="295200"/>
              </a:xfrm>
              <a:prstGeom prst="roundRect">
                <a:avLst/>
              </a:prstGeom>
              <a:solidFill>
                <a:schemeClr val="accent6">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29 Rectángulo"/>
              <p:cNvSpPr/>
              <p:nvPr/>
            </p:nvSpPr>
            <p:spPr>
              <a:xfrm>
                <a:off x="276855" y="2046686"/>
                <a:ext cx="4205995" cy="2663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66" tIns="0" rIns="160066" bIns="0" numCol="1" spcCol="1270" anchor="ctr" anchorCtr="0">
                <a:noAutofit/>
              </a:bodyPr>
              <a:lstStyle/>
              <a:p>
                <a:pPr algn="just"/>
                <a:r>
                  <a:rPr lang="es-EC" sz="2000" dirty="0" smtClean="0">
                    <a:solidFill>
                      <a:schemeClr val="tx1"/>
                    </a:solidFill>
                  </a:rPr>
                  <a:t>Para restituir</a:t>
                </a:r>
                <a:r>
                  <a:rPr lang="es-EC" sz="2000" dirty="0">
                    <a:solidFill>
                      <a:schemeClr val="tx1"/>
                    </a:solidFill>
                  </a:rPr>
                  <a:t>, </a:t>
                </a:r>
                <a:r>
                  <a:rPr lang="es-EC" sz="2000" dirty="0" smtClean="0">
                    <a:solidFill>
                      <a:schemeClr val="tx1"/>
                    </a:solidFill>
                  </a:rPr>
                  <a:t>hay </a:t>
                </a:r>
                <a:r>
                  <a:rPr lang="es-EC" sz="2000" dirty="0">
                    <a:solidFill>
                      <a:schemeClr val="tx1"/>
                    </a:solidFill>
                  </a:rPr>
                  <a:t>que tener un software, hardware (computadora de doble procesador, tarjeta gráfica moderna y memoria </a:t>
                </a:r>
                <a:r>
                  <a:rPr lang="es-EC" sz="2000" dirty="0" err="1">
                    <a:solidFill>
                      <a:schemeClr val="tx1"/>
                    </a:solidFill>
                  </a:rPr>
                  <a:t>ram</a:t>
                </a:r>
                <a:r>
                  <a:rPr lang="es-EC" sz="2000" dirty="0">
                    <a:solidFill>
                      <a:schemeClr val="tx1"/>
                    </a:solidFill>
                  </a:rPr>
                  <a:t> de alta capacidad), </a:t>
                </a:r>
                <a:r>
                  <a:rPr lang="es-EC" sz="2000" dirty="0" err="1">
                    <a:solidFill>
                      <a:schemeClr val="tx1"/>
                    </a:solidFill>
                  </a:rPr>
                  <a:t>softmouse</a:t>
                </a:r>
                <a:r>
                  <a:rPr lang="es-EC" sz="2000" dirty="0">
                    <a:solidFill>
                      <a:schemeClr val="tx1"/>
                    </a:solidFill>
                  </a:rPr>
                  <a:t> y gafas 3D. M</a:t>
                </a:r>
                <a:r>
                  <a:rPr lang="es-EC" sz="2000" dirty="0" smtClean="0">
                    <a:solidFill>
                      <a:schemeClr val="tx1"/>
                    </a:solidFill>
                  </a:rPr>
                  <a:t>onitor configurado </a:t>
                </a:r>
                <a:r>
                  <a:rPr lang="es-EC" sz="2000" dirty="0">
                    <a:solidFill>
                      <a:schemeClr val="tx1"/>
                    </a:solidFill>
                  </a:rPr>
                  <a:t>a 120 </a:t>
                </a:r>
                <a:r>
                  <a:rPr lang="es-EC" sz="2000" dirty="0" smtClean="0">
                    <a:solidFill>
                      <a:schemeClr val="tx1"/>
                    </a:solidFill>
                  </a:rPr>
                  <a:t>Hz.</a:t>
                </a:r>
                <a:endParaRPr lang="es-ES" sz="2000" dirty="0">
                  <a:solidFill>
                    <a:schemeClr val="tx1"/>
                  </a:solidFill>
                </a:endParaRPr>
              </a:p>
            </p:txBody>
          </p:sp>
        </p:grpSp>
      </p:grpSp>
      <p:pic>
        <p:nvPicPr>
          <p:cNvPr id="25" name="Picture 2" descr="http://www.diarionuevosur.com/images/ABol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76526" cy="4037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6" name="Título 1"/>
          <p:cNvSpPr txBox="1">
            <a:spLocks/>
          </p:cNvSpPr>
          <p:nvPr/>
        </p:nvSpPr>
        <p:spPr>
          <a:xfrm>
            <a:off x="879092" y="139908"/>
            <a:ext cx="11144519" cy="76452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4400" b="1" dirty="0">
                <a:solidFill>
                  <a:schemeClr val="tx1"/>
                </a:solidFill>
                <a:latin typeface="Aharoni" panose="02010803020104030203" pitchFamily="2" charset="-79"/>
                <a:cs typeface="Aharoni" panose="02010803020104030203" pitchFamily="2" charset="-79"/>
              </a:rPr>
              <a:t>CONCLUSIONES</a:t>
            </a:r>
          </a:p>
        </p:txBody>
      </p:sp>
    </p:spTree>
    <p:extLst>
      <p:ext uri="{BB962C8B-B14F-4D97-AF65-F5344CB8AC3E}">
        <p14:creationId xmlns:p14="http://schemas.microsoft.com/office/powerpoint/2010/main" val="26945728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30 Grupo"/>
          <p:cNvGrpSpPr/>
          <p:nvPr/>
        </p:nvGrpSpPr>
        <p:grpSpPr>
          <a:xfrm>
            <a:off x="529417" y="1445617"/>
            <a:ext cx="8892377" cy="4460160"/>
            <a:chOff x="1229183" y="1296124"/>
            <a:chExt cx="5636981" cy="4954097"/>
          </a:xfrm>
        </p:grpSpPr>
        <p:grpSp>
          <p:nvGrpSpPr>
            <p:cNvPr id="13" name="12 Grupo"/>
            <p:cNvGrpSpPr/>
            <p:nvPr/>
          </p:nvGrpSpPr>
          <p:grpSpPr>
            <a:xfrm>
              <a:off x="1229183" y="1296124"/>
              <a:ext cx="5636981" cy="2665288"/>
              <a:chOff x="785611" y="1534886"/>
              <a:chExt cx="6685631" cy="3258344"/>
            </a:xfrm>
          </p:grpSpPr>
          <p:sp>
            <p:nvSpPr>
              <p:cNvPr id="14" name="13 Rectángulo"/>
              <p:cNvSpPr/>
              <p:nvPr/>
            </p:nvSpPr>
            <p:spPr>
              <a:xfrm>
                <a:off x="785611" y="1534886"/>
                <a:ext cx="6685631" cy="325834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a:solidFill>
                    <a:schemeClr val="tx1"/>
                  </a:solidFill>
                </a:endParaRPr>
              </a:p>
            </p:txBody>
          </p:sp>
          <p:grpSp>
            <p:nvGrpSpPr>
              <p:cNvPr id="15" name="14 Grupo"/>
              <p:cNvGrpSpPr/>
              <p:nvPr/>
            </p:nvGrpSpPr>
            <p:grpSpPr>
              <a:xfrm>
                <a:off x="1105905" y="1657233"/>
                <a:ext cx="6063936" cy="2921096"/>
                <a:chOff x="175509" y="2162496"/>
                <a:chExt cx="5561253" cy="688558"/>
              </a:xfrm>
            </p:grpSpPr>
            <p:sp>
              <p:nvSpPr>
                <p:cNvPr id="16" name="15 Rectángulo redondeado"/>
                <p:cNvSpPr/>
                <p:nvPr/>
              </p:nvSpPr>
              <p:spPr>
                <a:xfrm>
                  <a:off x="175509" y="2162496"/>
                  <a:ext cx="5561253" cy="688558"/>
                </a:xfrm>
                <a:prstGeom prst="roundRect">
                  <a:avLst/>
                </a:prstGeom>
              </p:spPr>
              <p:style>
                <a:lnRef idx="1">
                  <a:schemeClr val="accent1"/>
                </a:lnRef>
                <a:fillRef idx="2">
                  <a:schemeClr val="accent1"/>
                </a:fillRef>
                <a:effectRef idx="1">
                  <a:schemeClr val="accent1"/>
                </a:effectRef>
                <a:fontRef idx="minor">
                  <a:schemeClr val="dk1"/>
                </a:fontRef>
              </p:style>
            </p:sp>
            <p:sp>
              <p:nvSpPr>
                <p:cNvPr id="17" name="16 Rectángulo"/>
                <p:cNvSpPr/>
                <p:nvPr/>
              </p:nvSpPr>
              <p:spPr>
                <a:xfrm>
                  <a:off x="302459" y="2178024"/>
                  <a:ext cx="5341346" cy="629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66" tIns="0" rIns="160066" bIns="0" numCol="1" spcCol="1270" anchor="ctr" anchorCtr="0">
                  <a:noAutofit/>
                </a:bodyPr>
                <a:lstStyle/>
                <a:p>
                  <a:pPr algn="just" defTabSz="444500">
                    <a:lnSpc>
                      <a:spcPct val="90000"/>
                    </a:lnSpc>
                    <a:spcBef>
                      <a:spcPct val="0"/>
                    </a:spcBef>
                    <a:spcAft>
                      <a:spcPct val="35000"/>
                    </a:spcAft>
                  </a:pPr>
                  <a:r>
                    <a:rPr lang="es-EC" dirty="0" smtClean="0">
                      <a:solidFill>
                        <a:schemeClr val="tx1"/>
                      </a:solidFill>
                    </a:rPr>
                    <a:t>En </a:t>
                  </a:r>
                  <a:r>
                    <a:rPr lang="es-EC" dirty="0">
                      <a:solidFill>
                        <a:schemeClr val="tx1"/>
                      </a:solidFill>
                    </a:rPr>
                    <a:t>el control de calidad de las ortofotos y la restitución, se obtuvieron en campo 8 muestras, con precisiones medias de 0.4 y 0.7 cm en horizontal y vertical respectivamente. Con estos insumos se obtuvieron desplazamientos de 11 cm como mínimo y 17 cm como máximo, con una media de 14 cm para la </a:t>
                  </a:r>
                  <a:r>
                    <a:rPr lang="es-EC" dirty="0" err="1">
                      <a:solidFill>
                        <a:schemeClr val="tx1"/>
                      </a:solidFill>
                    </a:rPr>
                    <a:t>ortoimagen</a:t>
                  </a:r>
                  <a:r>
                    <a:rPr lang="es-EC" dirty="0">
                      <a:solidFill>
                        <a:schemeClr val="tx1"/>
                      </a:solidFill>
                    </a:rPr>
                    <a:t>, y de 12 cm como mínimo y 15 cm como máximo, con una media de 14 cm para la restitución, por lo tanto, con las precisiones obtenidas, según la normativa IGM, se entraría en el estándar de escala 1:1000.</a:t>
                  </a:r>
                  <a:endParaRPr lang="es-ES" dirty="0">
                    <a:solidFill>
                      <a:schemeClr val="tx1"/>
                    </a:solidFill>
                  </a:endParaRPr>
                </a:p>
              </p:txBody>
            </p:sp>
          </p:grpSp>
        </p:grpSp>
        <p:sp>
          <p:nvSpPr>
            <p:cNvPr id="27" name="26 Rectángulo"/>
            <p:cNvSpPr/>
            <p:nvPr/>
          </p:nvSpPr>
          <p:spPr>
            <a:xfrm>
              <a:off x="1229184" y="4423670"/>
              <a:ext cx="4760170" cy="1826551"/>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solidFill>
                  <a:schemeClr val="tx1"/>
                </a:solidFill>
              </a:endParaRPr>
            </a:p>
          </p:txBody>
        </p:sp>
        <p:grpSp>
          <p:nvGrpSpPr>
            <p:cNvPr id="28" name="27 Grupo"/>
            <p:cNvGrpSpPr/>
            <p:nvPr/>
          </p:nvGrpSpPr>
          <p:grpSpPr>
            <a:xfrm>
              <a:off x="1417494" y="4579927"/>
              <a:ext cx="4466867" cy="1542935"/>
              <a:chOff x="65551" y="1877808"/>
              <a:chExt cx="4431711" cy="449667"/>
            </a:xfrm>
          </p:grpSpPr>
          <p:sp>
            <p:nvSpPr>
              <p:cNvPr id="29" name="28 Rectángulo redondeado"/>
              <p:cNvSpPr/>
              <p:nvPr/>
            </p:nvSpPr>
            <p:spPr>
              <a:xfrm>
                <a:off x="65551" y="1877808"/>
                <a:ext cx="4431711" cy="449667"/>
              </a:xfrm>
              <a:prstGeom prst="roundRect">
                <a:avLst/>
              </a:prstGeom>
              <a:solidFill>
                <a:schemeClr val="accent6">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29 Rectángulo"/>
              <p:cNvSpPr/>
              <p:nvPr/>
            </p:nvSpPr>
            <p:spPr>
              <a:xfrm>
                <a:off x="230899" y="1903602"/>
                <a:ext cx="4205995" cy="4238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66" tIns="0" rIns="160066" bIns="0" numCol="1" spcCol="1270" anchor="ctr" anchorCtr="0">
                <a:noAutofit/>
              </a:bodyPr>
              <a:lstStyle/>
              <a:p>
                <a:pPr algn="just"/>
                <a:r>
                  <a:rPr lang="es-EC" sz="2000" dirty="0" smtClean="0">
                    <a:solidFill>
                      <a:schemeClr val="tx1"/>
                    </a:solidFill>
                  </a:rPr>
                  <a:t>No </a:t>
                </a:r>
                <a:r>
                  <a:rPr lang="es-EC" sz="2000" dirty="0">
                    <a:solidFill>
                      <a:schemeClr val="tx1"/>
                    </a:solidFill>
                  </a:rPr>
                  <a:t>existe una especificación técnica en común para los países de América, las normativas se rigen dentro de cada país, dependiendo de una entidad a cargo para la validación y aprobación de productos geográficos.</a:t>
                </a:r>
                <a:endParaRPr lang="es-ES" sz="2000" dirty="0">
                  <a:solidFill>
                    <a:schemeClr val="tx1"/>
                  </a:solidFill>
                </a:endParaRPr>
              </a:p>
            </p:txBody>
          </p:sp>
        </p:grpSp>
      </p:grpSp>
      <p:pic>
        <p:nvPicPr>
          <p:cNvPr id="25" name="Picture 2" descr="http://www.diarionuevosur.com/images/ABol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76526" cy="4037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3" name="Título 1"/>
          <p:cNvSpPr txBox="1">
            <a:spLocks/>
          </p:cNvSpPr>
          <p:nvPr/>
        </p:nvSpPr>
        <p:spPr>
          <a:xfrm>
            <a:off x="526588" y="218701"/>
            <a:ext cx="11144519" cy="76452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4400" b="1" dirty="0">
                <a:solidFill>
                  <a:schemeClr val="tx1"/>
                </a:solidFill>
                <a:latin typeface="Aharoni" panose="02010803020104030203" pitchFamily="2" charset="-79"/>
                <a:cs typeface="Aharoni" panose="02010803020104030203" pitchFamily="2" charset="-79"/>
              </a:rPr>
              <a:t>CONCLUSIONES</a:t>
            </a:r>
          </a:p>
        </p:txBody>
      </p:sp>
    </p:spTree>
    <p:extLst>
      <p:ext uri="{BB962C8B-B14F-4D97-AF65-F5344CB8AC3E}">
        <p14:creationId xmlns:p14="http://schemas.microsoft.com/office/powerpoint/2010/main" val="38636363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30 Grupo"/>
          <p:cNvGrpSpPr/>
          <p:nvPr/>
        </p:nvGrpSpPr>
        <p:grpSpPr>
          <a:xfrm>
            <a:off x="529417" y="1085369"/>
            <a:ext cx="8892377" cy="5177111"/>
            <a:chOff x="1229183" y="1073110"/>
            <a:chExt cx="5636981" cy="5177111"/>
          </a:xfrm>
        </p:grpSpPr>
        <p:grpSp>
          <p:nvGrpSpPr>
            <p:cNvPr id="12" name="11 Grupo"/>
            <p:cNvGrpSpPr/>
            <p:nvPr/>
          </p:nvGrpSpPr>
          <p:grpSpPr>
            <a:xfrm>
              <a:off x="1229184" y="2493416"/>
              <a:ext cx="5310469" cy="1180499"/>
              <a:chOff x="785612" y="1153746"/>
              <a:chExt cx="6298378" cy="1581291"/>
            </a:xfrm>
          </p:grpSpPr>
          <p:sp>
            <p:nvSpPr>
              <p:cNvPr id="11" name="10 Rectángulo"/>
              <p:cNvSpPr/>
              <p:nvPr/>
            </p:nvSpPr>
            <p:spPr>
              <a:xfrm>
                <a:off x="785612" y="1534886"/>
                <a:ext cx="6298378" cy="1200151"/>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solidFill>
                    <a:schemeClr val="tx1"/>
                  </a:solidFill>
                </a:endParaRPr>
              </a:p>
            </p:txBody>
          </p:sp>
          <p:grpSp>
            <p:nvGrpSpPr>
              <p:cNvPr id="5" name="4 Grupo"/>
              <p:cNvGrpSpPr/>
              <p:nvPr/>
            </p:nvGrpSpPr>
            <p:grpSpPr>
              <a:xfrm>
                <a:off x="1296570" y="1153746"/>
                <a:ext cx="5081195" cy="1252340"/>
                <a:chOff x="350365" y="2043811"/>
                <a:chExt cx="4659981" cy="295200"/>
              </a:xfrm>
            </p:grpSpPr>
            <p:sp>
              <p:nvSpPr>
                <p:cNvPr id="6" name="5 Rectángulo redondeado"/>
                <p:cNvSpPr/>
                <p:nvPr/>
              </p:nvSpPr>
              <p:spPr>
                <a:xfrm>
                  <a:off x="350365" y="2043811"/>
                  <a:ext cx="4659981" cy="295200"/>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sp>
            <p:sp>
              <p:nvSpPr>
                <p:cNvPr id="7" name="6 Rectángulo"/>
                <p:cNvSpPr/>
                <p:nvPr/>
              </p:nvSpPr>
              <p:spPr>
                <a:xfrm>
                  <a:off x="364776" y="2058221"/>
                  <a:ext cx="4205995" cy="2663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66" tIns="0" rIns="160066" bIns="0" numCol="1" spcCol="1270" anchor="ctr" anchorCtr="0">
                  <a:noAutofit/>
                </a:bodyPr>
                <a:lstStyle/>
                <a:p>
                  <a:pPr algn="just" defTabSz="444500">
                    <a:lnSpc>
                      <a:spcPct val="90000"/>
                    </a:lnSpc>
                    <a:spcBef>
                      <a:spcPct val="0"/>
                    </a:spcBef>
                    <a:spcAft>
                      <a:spcPct val="35000"/>
                    </a:spcAft>
                  </a:pPr>
                  <a:r>
                    <a:rPr lang="es-EC" sz="2000" dirty="0" smtClean="0">
                      <a:solidFill>
                        <a:schemeClr val="tx1"/>
                      </a:solidFill>
                    </a:rPr>
                    <a:t>Los </a:t>
                  </a:r>
                  <a:r>
                    <a:rPr lang="es-EC" sz="2000" dirty="0">
                      <a:solidFill>
                        <a:schemeClr val="tx1"/>
                      </a:solidFill>
                    </a:rPr>
                    <a:t>GCP a tomar sean identificables en todas las fotos que estos contienen.</a:t>
                  </a:r>
                  <a:endParaRPr lang="es-ES" sz="2000" dirty="0">
                    <a:solidFill>
                      <a:schemeClr val="tx1"/>
                    </a:solidFill>
                  </a:endParaRPr>
                </a:p>
              </p:txBody>
            </p:sp>
          </p:grpSp>
        </p:grpSp>
        <p:grpSp>
          <p:nvGrpSpPr>
            <p:cNvPr id="13" name="12 Grupo"/>
            <p:cNvGrpSpPr/>
            <p:nvPr/>
          </p:nvGrpSpPr>
          <p:grpSpPr>
            <a:xfrm>
              <a:off x="1229183" y="1073110"/>
              <a:ext cx="5636981" cy="1204722"/>
              <a:chOff x="785611" y="1262250"/>
              <a:chExt cx="6685631" cy="1472787"/>
            </a:xfrm>
          </p:grpSpPr>
          <p:sp>
            <p:nvSpPr>
              <p:cNvPr id="14" name="13 Rectángulo"/>
              <p:cNvSpPr/>
              <p:nvPr/>
            </p:nvSpPr>
            <p:spPr>
              <a:xfrm>
                <a:off x="785611" y="1534887"/>
                <a:ext cx="6685631" cy="120015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a:solidFill>
                    <a:schemeClr val="tx1"/>
                  </a:solidFill>
                </a:endParaRPr>
              </a:p>
            </p:txBody>
          </p:sp>
          <p:grpSp>
            <p:nvGrpSpPr>
              <p:cNvPr id="15" name="14 Grupo"/>
              <p:cNvGrpSpPr/>
              <p:nvPr/>
            </p:nvGrpSpPr>
            <p:grpSpPr>
              <a:xfrm>
                <a:off x="1260072" y="1262250"/>
                <a:ext cx="5125222" cy="1403292"/>
                <a:chOff x="316895" y="2069388"/>
                <a:chExt cx="4700356" cy="330782"/>
              </a:xfrm>
            </p:grpSpPr>
            <p:sp>
              <p:nvSpPr>
                <p:cNvPr id="16" name="15 Rectángulo redondeado"/>
                <p:cNvSpPr/>
                <p:nvPr/>
              </p:nvSpPr>
              <p:spPr>
                <a:xfrm>
                  <a:off x="346377" y="2069388"/>
                  <a:ext cx="4670874" cy="330782"/>
                </a:xfrm>
                <a:prstGeom prst="roundRect">
                  <a:avLst/>
                </a:prstGeom>
              </p:spPr>
              <p:style>
                <a:lnRef idx="1">
                  <a:schemeClr val="accent1"/>
                </a:lnRef>
                <a:fillRef idx="2">
                  <a:schemeClr val="accent1"/>
                </a:fillRef>
                <a:effectRef idx="1">
                  <a:schemeClr val="accent1"/>
                </a:effectRef>
                <a:fontRef idx="minor">
                  <a:schemeClr val="dk1"/>
                </a:fontRef>
              </p:style>
            </p:sp>
            <p:sp>
              <p:nvSpPr>
                <p:cNvPr id="17" name="16 Rectángulo"/>
                <p:cNvSpPr/>
                <p:nvPr/>
              </p:nvSpPr>
              <p:spPr>
                <a:xfrm>
                  <a:off x="316895" y="2095623"/>
                  <a:ext cx="4417508" cy="2663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66" tIns="0" rIns="160066" bIns="0" numCol="1" spcCol="1270" anchor="ctr" anchorCtr="0">
                  <a:noAutofit/>
                </a:bodyPr>
                <a:lstStyle/>
                <a:p>
                  <a:pPr algn="just" defTabSz="444500">
                    <a:lnSpc>
                      <a:spcPct val="90000"/>
                    </a:lnSpc>
                    <a:spcBef>
                      <a:spcPct val="0"/>
                    </a:spcBef>
                    <a:spcAft>
                      <a:spcPct val="35000"/>
                    </a:spcAft>
                  </a:pPr>
                  <a:r>
                    <a:rPr lang="es-EC" sz="2000" dirty="0" smtClean="0">
                      <a:solidFill>
                        <a:schemeClr val="tx1"/>
                      </a:solidFill>
                    </a:rPr>
                    <a:t>Para </a:t>
                  </a:r>
                  <a:r>
                    <a:rPr lang="es-EC" sz="2000" dirty="0">
                      <a:solidFill>
                        <a:schemeClr val="tx1"/>
                      </a:solidFill>
                    </a:rPr>
                    <a:t>la ubicación de los GCP, se debe analizar antes de salir al posicionamiento, que los puntos a tomar se evidencien en campo; para ellos, se debe  comprobar con Google </a:t>
                  </a:r>
                  <a:r>
                    <a:rPr lang="es-EC" sz="2000" dirty="0" err="1">
                      <a:solidFill>
                        <a:schemeClr val="tx1"/>
                      </a:solidFill>
                    </a:rPr>
                    <a:t>Earth</a:t>
                  </a:r>
                  <a:r>
                    <a:rPr lang="es-EC" sz="2000" dirty="0">
                      <a:solidFill>
                        <a:schemeClr val="tx1"/>
                      </a:solidFill>
                    </a:rPr>
                    <a:t> u otro medio</a:t>
                  </a:r>
                  <a:endParaRPr lang="es-ES" sz="2000" dirty="0">
                    <a:solidFill>
                      <a:schemeClr val="tx1"/>
                    </a:solidFill>
                  </a:endParaRPr>
                </a:p>
              </p:txBody>
            </p:sp>
          </p:grpSp>
        </p:grpSp>
        <p:sp>
          <p:nvSpPr>
            <p:cNvPr id="19" name="18 Rectángulo"/>
            <p:cNvSpPr/>
            <p:nvPr/>
          </p:nvSpPr>
          <p:spPr>
            <a:xfrm>
              <a:off x="1229183" y="4072073"/>
              <a:ext cx="5042657" cy="79240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a:solidFill>
                  <a:schemeClr val="tx1"/>
                </a:solidFill>
              </a:endParaRPr>
            </a:p>
          </p:txBody>
        </p:sp>
        <p:grpSp>
          <p:nvGrpSpPr>
            <p:cNvPr id="20" name="19 Grupo"/>
            <p:cNvGrpSpPr/>
            <p:nvPr/>
          </p:nvGrpSpPr>
          <p:grpSpPr>
            <a:xfrm>
              <a:off x="1619155" y="3805980"/>
              <a:ext cx="4299321" cy="1012915"/>
              <a:chOff x="306099" y="2039023"/>
              <a:chExt cx="4234815" cy="295200"/>
            </a:xfrm>
          </p:grpSpPr>
          <p:sp>
            <p:nvSpPr>
              <p:cNvPr id="21" name="20 Rectángulo redondeado"/>
              <p:cNvSpPr/>
              <p:nvPr/>
            </p:nvSpPr>
            <p:spPr>
              <a:xfrm>
                <a:off x="306099" y="2039023"/>
                <a:ext cx="4234815" cy="295200"/>
              </a:xfrm>
              <a:prstGeom prst="roundRect">
                <a:avLst/>
              </a:prstGeom>
            </p:spPr>
            <p:style>
              <a:lnRef idx="1">
                <a:schemeClr val="accent1"/>
              </a:lnRef>
              <a:fillRef idx="2">
                <a:schemeClr val="accent1"/>
              </a:fillRef>
              <a:effectRef idx="1">
                <a:schemeClr val="accent1"/>
              </a:effectRef>
              <a:fontRef idx="minor">
                <a:schemeClr val="dk1"/>
              </a:fontRef>
            </p:style>
          </p:sp>
          <p:sp>
            <p:nvSpPr>
              <p:cNvPr id="22" name="21 Rectángulo"/>
              <p:cNvSpPr/>
              <p:nvPr/>
            </p:nvSpPr>
            <p:spPr>
              <a:xfrm>
                <a:off x="320510" y="2053433"/>
                <a:ext cx="4205995" cy="2663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66" tIns="0" rIns="160066" bIns="0" numCol="1" spcCol="1270" anchor="ctr" anchorCtr="0">
                <a:noAutofit/>
              </a:bodyPr>
              <a:lstStyle/>
              <a:p>
                <a:pPr algn="just"/>
                <a:r>
                  <a:rPr lang="es-EC" sz="2000" dirty="0" smtClean="0">
                    <a:solidFill>
                      <a:schemeClr val="tx1"/>
                    </a:solidFill>
                  </a:rPr>
                  <a:t>Ubicar </a:t>
                </a:r>
                <a:r>
                  <a:rPr lang="es-EC" sz="2000" dirty="0">
                    <a:solidFill>
                      <a:schemeClr val="tx1"/>
                    </a:solidFill>
                  </a:rPr>
                  <a:t>la Estación de Monitoreo Continuo más cercana para el post-proceso, ayudará a saber el tiempo de toma </a:t>
                </a:r>
                <a:r>
                  <a:rPr lang="es-EC" sz="2000" dirty="0" smtClean="0">
                    <a:solidFill>
                      <a:schemeClr val="tx1"/>
                    </a:solidFill>
                  </a:rPr>
                  <a:t>de los </a:t>
                </a:r>
                <a:r>
                  <a:rPr lang="es-EC" sz="2000" dirty="0">
                    <a:solidFill>
                      <a:schemeClr val="tx1"/>
                    </a:solidFill>
                  </a:rPr>
                  <a:t>GCP.</a:t>
                </a:r>
                <a:endParaRPr lang="es-ES" sz="2000" dirty="0">
                  <a:solidFill>
                    <a:schemeClr val="tx1"/>
                  </a:solidFill>
                </a:endParaRPr>
              </a:p>
            </p:txBody>
          </p:sp>
        </p:grpSp>
        <p:sp>
          <p:nvSpPr>
            <p:cNvPr id="27" name="26 Rectángulo"/>
            <p:cNvSpPr/>
            <p:nvPr/>
          </p:nvSpPr>
          <p:spPr>
            <a:xfrm>
              <a:off x="1229184" y="5457812"/>
              <a:ext cx="4760170" cy="792409"/>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solidFill>
                  <a:schemeClr val="tx1"/>
                </a:solidFill>
              </a:endParaRPr>
            </a:p>
          </p:txBody>
        </p:sp>
        <p:grpSp>
          <p:nvGrpSpPr>
            <p:cNvPr id="28" name="27 Grupo"/>
            <p:cNvGrpSpPr/>
            <p:nvPr/>
          </p:nvGrpSpPr>
          <p:grpSpPr>
            <a:xfrm>
              <a:off x="1615951" y="5109948"/>
              <a:ext cx="4268409" cy="1012915"/>
              <a:chOff x="262446" y="2032275"/>
              <a:chExt cx="4234815" cy="295200"/>
            </a:xfrm>
          </p:grpSpPr>
          <p:sp>
            <p:nvSpPr>
              <p:cNvPr id="29" name="28 Rectángulo redondeado"/>
              <p:cNvSpPr/>
              <p:nvPr/>
            </p:nvSpPr>
            <p:spPr>
              <a:xfrm>
                <a:off x="262446" y="2032275"/>
                <a:ext cx="4234815" cy="295200"/>
              </a:xfrm>
              <a:prstGeom prst="roundRect">
                <a:avLst/>
              </a:prstGeom>
              <a:solidFill>
                <a:schemeClr val="accent6">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29 Rectángulo"/>
              <p:cNvSpPr/>
              <p:nvPr/>
            </p:nvSpPr>
            <p:spPr>
              <a:xfrm>
                <a:off x="276855" y="2046686"/>
                <a:ext cx="4205995" cy="2663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66" tIns="0" rIns="160066" bIns="0" numCol="1" spcCol="1270" anchor="ctr" anchorCtr="0">
                <a:noAutofit/>
              </a:bodyPr>
              <a:lstStyle/>
              <a:p>
                <a:pPr algn="just"/>
                <a:r>
                  <a:rPr lang="es-EC" sz="2000" dirty="0" smtClean="0">
                    <a:solidFill>
                      <a:schemeClr val="tx1"/>
                    </a:solidFill>
                  </a:rPr>
                  <a:t>Si la </a:t>
                </a:r>
                <a:r>
                  <a:rPr lang="es-EC" sz="2000" dirty="0">
                    <a:solidFill>
                      <a:schemeClr val="tx1"/>
                    </a:solidFill>
                  </a:rPr>
                  <a:t>finalidad del proyecto </a:t>
                </a:r>
                <a:r>
                  <a:rPr lang="es-EC" sz="2000" dirty="0" smtClean="0">
                    <a:solidFill>
                      <a:schemeClr val="tx1"/>
                    </a:solidFill>
                  </a:rPr>
                  <a:t>es </a:t>
                </a:r>
                <a:r>
                  <a:rPr lang="es-EC" sz="2000" dirty="0">
                    <a:solidFill>
                      <a:schemeClr val="tx1"/>
                    </a:solidFill>
                  </a:rPr>
                  <a:t>la cartografía, realizar una corrección por ruido a las imágenes para mejorar y homogenizar la </a:t>
                </a:r>
                <a:r>
                  <a:rPr lang="es-EC" sz="2000" dirty="0" smtClean="0">
                    <a:solidFill>
                      <a:schemeClr val="tx1"/>
                    </a:solidFill>
                  </a:rPr>
                  <a:t>radiometría.</a:t>
                </a:r>
                <a:endParaRPr lang="es-ES" sz="2000" dirty="0">
                  <a:solidFill>
                    <a:schemeClr val="tx1"/>
                  </a:solidFill>
                </a:endParaRPr>
              </a:p>
            </p:txBody>
          </p:sp>
        </p:grpSp>
      </p:grpSp>
      <p:pic>
        <p:nvPicPr>
          <p:cNvPr id="25" name="Picture 2" descr="http://www.diarionuevosur.com/images/ABol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76526" cy="4037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3" name="Título 1"/>
          <p:cNvSpPr txBox="1">
            <a:spLocks/>
          </p:cNvSpPr>
          <p:nvPr/>
        </p:nvSpPr>
        <p:spPr>
          <a:xfrm>
            <a:off x="-968103" y="145770"/>
            <a:ext cx="11144519" cy="76452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4400" b="1" dirty="0">
                <a:solidFill>
                  <a:schemeClr val="tx1"/>
                </a:solidFill>
                <a:latin typeface="Aharoni" panose="02010803020104030203" pitchFamily="2" charset="-79"/>
                <a:cs typeface="Aharoni" panose="02010803020104030203" pitchFamily="2" charset="-79"/>
              </a:rPr>
              <a:t>RECOMENDACIONES</a:t>
            </a:r>
          </a:p>
        </p:txBody>
      </p:sp>
    </p:spTree>
    <p:extLst>
      <p:ext uri="{BB962C8B-B14F-4D97-AF65-F5344CB8AC3E}">
        <p14:creationId xmlns:p14="http://schemas.microsoft.com/office/powerpoint/2010/main" val="38636363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4294967295"/>
          </p:nvPr>
        </p:nvSpPr>
        <p:spPr>
          <a:xfrm>
            <a:off x="331337" y="581693"/>
            <a:ext cx="4938713" cy="2020564"/>
          </a:xfrm>
        </p:spPr>
        <p:txBody>
          <a:bodyPr>
            <a:noAutofit/>
          </a:bodyPr>
          <a:lstStyle/>
          <a:p>
            <a:pPr marL="0" indent="0" algn="just">
              <a:buNone/>
            </a:pPr>
            <a:r>
              <a:rPr lang="es-MX" sz="2400" dirty="0" smtClean="0"/>
              <a:t>Se escogió la zona que tenga estereoscopía </a:t>
            </a:r>
            <a:r>
              <a:rPr lang="es-EC" sz="2400" dirty="0"/>
              <a:t>(que toda la escena sea cubierta con al menos 2 imágenes)</a:t>
            </a:r>
            <a:r>
              <a:rPr lang="es-MX" sz="2400" dirty="0" smtClean="0"/>
              <a:t> </a:t>
            </a:r>
          </a:p>
        </p:txBody>
      </p:sp>
      <p:pic>
        <p:nvPicPr>
          <p:cNvPr id="4" name="0 Imagen"/>
          <p:cNvPicPr/>
          <p:nvPr/>
        </p:nvPicPr>
        <p:blipFill>
          <a:blip r:embed="rId2" cstate="print">
            <a:extLst>
              <a:ext uri="{28A0092B-C50C-407E-A947-70E740481C1C}">
                <a14:useLocalDpi xmlns:a14="http://schemas.microsoft.com/office/drawing/2010/main" val="0"/>
              </a:ext>
            </a:extLst>
          </a:blip>
          <a:stretch>
            <a:fillRect/>
          </a:stretch>
        </p:blipFill>
        <p:spPr>
          <a:xfrm rot="16200000">
            <a:off x="1128046" y="1210198"/>
            <a:ext cx="3345297" cy="4818678"/>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3880977905"/>
              </p:ext>
            </p:extLst>
          </p:nvPr>
        </p:nvGraphicFramePr>
        <p:xfrm>
          <a:off x="6359239" y="1296820"/>
          <a:ext cx="4374717" cy="1556925"/>
        </p:xfrm>
        <a:graphic>
          <a:graphicData uri="http://schemas.openxmlformats.org/drawingml/2006/table">
            <a:tbl>
              <a:tblPr firstRow="1" firstCol="1" bandRow="1">
                <a:tableStyleId>{BC89EF96-8CEA-46FF-86C4-4CE0E7609802}</a:tableStyleId>
              </a:tblPr>
              <a:tblGrid>
                <a:gridCol w="1458239"/>
                <a:gridCol w="1458239"/>
                <a:gridCol w="1458239"/>
              </a:tblGrid>
              <a:tr h="311385">
                <a:tc>
                  <a:txBody>
                    <a:bodyPr/>
                    <a:lstStyle/>
                    <a:p>
                      <a:pPr algn="ctr">
                        <a:spcAft>
                          <a:spcPts val="500"/>
                        </a:spcAft>
                      </a:pPr>
                      <a:r>
                        <a:rPr lang="es-EC" sz="1600" u="sng" dirty="0">
                          <a:effectLst/>
                        </a:rPr>
                        <a:t>Nº</a:t>
                      </a:r>
                      <a:endParaRPr lang="es-EC" sz="1600" dirty="0">
                        <a:solidFill>
                          <a:srgbClr val="00000A"/>
                        </a:solidFill>
                        <a:effectLst/>
                        <a:latin typeface="Arial"/>
                        <a:ea typeface="SimSun"/>
                        <a:cs typeface="Mangal"/>
                      </a:endParaRPr>
                    </a:p>
                  </a:txBody>
                  <a:tcPr marL="68580" marR="68580" marT="0" marB="0"/>
                </a:tc>
                <a:tc>
                  <a:txBody>
                    <a:bodyPr/>
                    <a:lstStyle/>
                    <a:p>
                      <a:pPr algn="ctr">
                        <a:spcAft>
                          <a:spcPts val="500"/>
                        </a:spcAft>
                      </a:pPr>
                      <a:r>
                        <a:rPr lang="es-EC" sz="1600" u="sng">
                          <a:effectLst/>
                        </a:rPr>
                        <a:t>Este (m)</a:t>
                      </a:r>
                      <a:endParaRPr lang="es-EC" sz="1600">
                        <a:solidFill>
                          <a:srgbClr val="00000A"/>
                        </a:solidFill>
                        <a:effectLst/>
                        <a:latin typeface="Arial"/>
                        <a:ea typeface="SimSun"/>
                        <a:cs typeface="Mangal"/>
                      </a:endParaRPr>
                    </a:p>
                  </a:txBody>
                  <a:tcPr marL="68580" marR="68580" marT="0" marB="0"/>
                </a:tc>
                <a:tc>
                  <a:txBody>
                    <a:bodyPr/>
                    <a:lstStyle/>
                    <a:p>
                      <a:pPr algn="ctr">
                        <a:spcAft>
                          <a:spcPts val="500"/>
                        </a:spcAft>
                      </a:pPr>
                      <a:r>
                        <a:rPr lang="es-EC" sz="1600" u="sng">
                          <a:effectLst/>
                        </a:rPr>
                        <a:t>Sur (m)</a:t>
                      </a:r>
                      <a:endParaRPr lang="es-EC" sz="1600">
                        <a:solidFill>
                          <a:srgbClr val="00000A"/>
                        </a:solidFill>
                        <a:effectLst/>
                        <a:latin typeface="Arial"/>
                        <a:ea typeface="SimSun"/>
                        <a:cs typeface="Mangal"/>
                      </a:endParaRPr>
                    </a:p>
                  </a:txBody>
                  <a:tcPr marL="68580" marR="68580" marT="0" marB="0"/>
                </a:tc>
              </a:tr>
              <a:tr h="311385">
                <a:tc>
                  <a:txBody>
                    <a:bodyPr/>
                    <a:lstStyle/>
                    <a:p>
                      <a:pPr algn="ctr">
                        <a:spcAft>
                          <a:spcPts val="500"/>
                        </a:spcAft>
                      </a:pPr>
                      <a:r>
                        <a:rPr lang="es-EC" sz="1600" dirty="0">
                          <a:effectLst/>
                        </a:rPr>
                        <a:t>W</a:t>
                      </a:r>
                      <a:endParaRPr lang="es-EC" sz="1600" dirty="0">
                        <a:solidFill>
                          <a:srgbClr val="00000A"/>
                        </a:solidFill>
                        <a:effectLst/>
                        <a:latin typeface="Arial"/>
                        <a:ea typeface="SimSun"/>
                        <a:cs typeface="Mangal"/>
                      </a:endParaRPr>
                    </a:p>
                  </a:txBody>
                  <a:tcPr marL="68580" marR="68580" marT="0" marB="0"/>
                </a:tc>
                <a:tc>
                  <a:txBody>
                    <a:bodyPr/>
                    <a:lstStyle/>
                    <a:p>
                      <a:pPr algn="ctr">
                        <a:spcAft>
                          <a:spcPts val="500"/>
                        </a:spcAft>
                      </a:pPr>
                      <a:r>
                        <a:rPr lang="es-EC" sz="1600">
                          <a:effectLst/>
                        </a:rPr>
                        <a:t>777372,520</a:t>
                      </a:r>
                      <a:endParaRPr lang="es-EC" sz="1600">
                        <a:solidFill>
                          <a:srgbClr val="00000A"/>
                        </a:solidFill>
                        <a:effectLst/>
                        <a:latin typeface="Arial"/>
                        <a:ea typeface="SimSun"/>
                        <a:cs typeface="Mangal"/>
                      </a:endParaRPr>
                    </a:p>
                  </a:txBody>
                  <a:tcPr marL="68580" marR="68580" marT="0" marB="0"/>
                </a:tc>
                <a:tc>
                  <a:txBody>
                    <a:bodyPr/>
                    <a:lstStyle/>
                    <a:p>
                      <a:pPr algn="ctr">
                        <a:spcAft>
                          <a:spcPts val="500"/>
                        </a:spcAft>
                      </a:pPr>
                      <a:r>
                        <a:rPr lang="es-EC" sz="1600">
                          <a:effectLst/>
                        </a:rPr>
                        <a:t>9961837,692</a:t>
                      </a:r>
                      <a:endParaRPr lang="es-EC" sz="1600">
                        <a:solidFill>
                          <a:srgbClr val="00000A"/>
                        </a:solidFill>
                        <a:effectLst/>
                        <a:latin typeface="Arial"/>
                        <a:ea typeface="SimSun"/>
                        <a:cs typeface="Mangal"/>
                      </a:endParaRPr>
                    </a:p>
                  </a:txBody>
                  <a:tcPr marL="68580" marR="68580" marT="0" marB="0"/>
                </a:tc>
              </a:tr>
              <a:tr h="311385">
                <a:tc>
                  <a:txBody>
                    <a:bodyPr/>
                    <a:lstStyle/>
                    <a:p>
                      <a:pPr algn="ctr">
                        <a:spcAft>
                          <a:spcPts val="500"/>
                        </a:spcAft>
                      </a:pPr>
                      <a:r>
                        <a:rPr lang="es-EC" sz="1600" dirty="0">
                          <a:effectLst/>
                        </a:rPr>
                        <a:t>X</a:t>
                      </a:r>
                      <a:endParaRPr lang="es-EC" sz="1600" dirty="0">
                        <a:solidFill>
                          <a:srgbClr val="00000A"/>
                        </a:solidFill>
                        <a:effectLst/>
                        <a:latin typeface="Arial"/>
                        <a:ea typeface="SimSun"/>
                        <a:cs typeface="Mangal"/>
                      </a:endParaRPr>
                    </a:p>
                  </a:txBody>
                  <a:tcPr marL="68580" marR="68580" marT="0" marB="0"/>
                </a:tc>
                <a:tc>
                  <a:txBody>
                    <a:bodyPr/>
                    <a:lstStyle/>
                    <a:p>
                      <a:pPr algn="ctr">
                        <a:spcAft>
                          <a:spcPts val="500"/>
                        </a:spcAft>
                      </a:pPr>
                      <a:r>
                        <a:rPr lang="es-EC" sz="1600">
                          <a:effectLst/>
                        </a:rPr>
                        <a:t>777028,821</a:t>
                      </a:r>
                      <a:endParaRPr lang="es-EC" sz="1600">
                        <a:solidFill>
                          <a:srgbClr val="00000A"/>
                        </a:solidFill>
                        <a:effectLst/>
                        <a:latin typeface="Arial"/>
                        <a:ea typeface="SimSun"/>
                        <a:cs typeface="Mangal"/>
                      </a:endParaRPr>
                    </a:p>
                  </a:txBody>
                  <a:tcPr marL="68580" marR="68580" marT="0" marB="0"/>
                </a:tc>
                <a:tc>
                  <a:txBody>
                    <a:bodyPr/>
                    <a:lstStyle/>
                    <a:p>
                      <a:pPr algn="ctr">
                        <a:spcAft>
                          <a:spcPts val="500"/>
                        </a:spcAft>
                      </a:pPr>
                      <a:r>
                        <a:rPr lang="es-EC" sz="1600">
                          <a:effectLst/>
                        </a:rPr>
                        <a:t>9968275,126</a:t>
                      </a:r>
                      <a:endParaRPr lang="es-EC" sz="1600">
                        <a:solidFill>
                          <a:srgbClr val="00000A"/>
                        </a:solidFill>
                        <a:effectLst/>
                        <a:latin typeface="Arial"/>
                        <a:ea typeface="SimSun"/>
                        <a:cs typeface="Mangal"/>
                      </a:endParaRPr>
                    </a:p>
                  </a:txBody>
                  <a:tcPr marL="68580" marR="68580" marT="0" marB="0"/>
                </a:tc>
              </a:tr>
              <a:tr h="311385">
                <a:tc>
                  <a:txBody>
                    <a:bodyPr/>
                    <a:lstStyle/>
                    <a:p>
                      <a:pPr algn="ctr">
                        <a:spcAft>
                          <a:spcPts val="500"/>
                        </a:spcAft>
                      </a:pPr>
                      <a:r>
                        <a:rPr lang="es-EC" sz="1600">
                          <a:effectLst/>
                        </a:rPr>
                        <a:t>Y</a:t>
                      </a:r>
                      <a:endParaRPr lang="es-EC" sz="1600">
                        <a:solidFill>
                          <a:srgbClr val="00000A"/>
                        </a:solidFill>
                        <a:effectLst/>
                        <a:latin typeface="Arial"/>
                        <a:ea typeface="SimSun"/>
                        <a:cs typeface="Mangal"/>
                      </a:endParaRPr>
                    </a:p>
                  </a:txBody>
                  <a:tcPr marL="68580" marR="68580" marT="0" marB="0"/>
                </a:tc>
                <a:tc>
                  <a:txBody>
                    <a:bodyPr/>
                    <a:lstStyle/>
                    <a:p>
                      <a:pPr algn="ctr">
                        <a:spcAft>
                          <a:spcPts val="500"/>
                        </a:spcAft>
                      </a:pPr>
                      <a:r>
                        <a:rPr lang="es-EC" sz="1600">
                          <a:effectLst/>
                        </a:rPr>
                        <a:t>791186,294</a:t>
                      </a:r>
                      <a:endParaRPr lang="es-EC" sz="1600">
                        <a:solidFill>
                          <a:srgbClr val="00000A"/>
                        </a:solidFill>
                        <a:effectLst/>
                        <a:latin typeface="Arial"/>
                        <a:ea typeface="SimSun"/>
                        <a:cs typeface="Mangal"/>
                      </a:endParaRPr>
                    </a:p>
                  </a:txBody>
                  <a:tcPr marL="68580" marR="68580" marT="0" marB="0"/>
                </a:tc>
                <a:tc>
                  <a:txBody>
                    <a:bodyPr/>
                    <a:lstStyle/>
                    <a:p>
                      <a:pPr algn="ctr">
                        <a:spcAft>
                          <a:spcPts val="500"/>
                        </a:spcAft>
                      </a:pPr>
                      <a:r>
                        <a:rPr lang="es-EC" sz="1600" dirty="0">
                          <a:effectLst/>
                        </a:rPr>
                        <a:t>9962161,490</a:t>
                      </a:r>
                      <a:endParaRPr lang="es-EC" sz="1600" dirty="0">
                        <a:solidFill>
                          <a:srgbClr val="00000A"/>
                        </a:solidFill>
                        <a:effectLst/>
                        <a:latin typeface="Arial"/>
                        <a:ea typeface="SimSun"/>
                        <a:cs typeface="Mangal"/>
                      </a:endParaRPr>
                    </a:p>
                  </a:txBody>
                  <a:tcPr marL="68580" marR="68580" marT="0" marB="0"/>
                </a:tc>
              </a:tr>
              <a:tr h="311385">
                <a:tc>
                  <a:txBody>
                    <a:bodyPr/>
                    <a:lstStyle/>
                    <a:p>
                      <a:pPr algn="ctr">
                        <a:spcAft>
                          <a:spcPts val="500"/>
                        </a:spcAft>
                      </a:pPr>
                      <a:r>
                        <a:rPr lang="es-EC" sz="1600" dirty="0">
                          <a:effectLst/>
                        </a:rPr>
                        <a:t>Z</a:t>
                      </a:r>
                      <a:endParaRPr lang="es-EC" sz="1600" dirty="0">
                        <a:solidFill>
                          <a:srgbClr val="00000A"/>
                        </a:solidFill>
                        <a:effectLst/>
                        <a:latin typeface="Arial"/>
                        <a:ea typeface="SimSun"/>
                        <a:cs typeface="Mangal"/>
                      </a:endParaRPr>
                    </a:p>
                  </a:txBody>
                  <a:tcPr marL="68580" marR="68580" marT="0" marB="0"/>
                </a:tc>
                <a:tc>
                  <a:txBody>
                    <a:bodyPr/>
                    <a:lstStyle/>
                    <a:p>
                      <a:pPr algn="ctr">
                        <a:spcAft>
                          <a:spcPts val="500"/>
                        </a:spcAft>
                      </a:pPr>
                      <a:r>
                        <a:rPr lang="es-EC" sz="1600">
                          <a:effectLst/>
                        </a:rPr>
                        <a:t>791497,809</a:t>
                      </a:r>
                      <a:endParaRPr lang="es-EC" sz="1600">
                        <a:solidFill>
                          <a:srgbClr val="00000A"/>
                        </a:solidFill>
                        <a:effectLst/>
                        <a:latin typeface="Arial"/>
                        <a:ea typeface="SimSun"/>
                        <a:cs typeface="Mangal"/>
                      </a:endParaRPr>
                    </a:p>
                  </a:txBody>
                  <a:tcPr marL="68580" marR="68580" marT="0" marB="0"/>
                </a:tc>
                <a:tc>
                  <a:txBody>
                    <a:bodyPr/>
                    <a:lstStyle/>
                    <a:p>
                      <a:pPr algn="ctr">
                        <a:spcAft>
                          <a:spcPts val="500"/>
                        </a:spcAft>
                      </a:pPr>
                      <a:r>
                        <a:rPr lang="es-EC" sz="1600" dirty="0">
                          <a:effectLst/>
                        </a:rPr>
                        <a:t>9968378,800</a:t>
                      </a:r>
                      <a:endParaRPr lang="es-EC" sz="1600" dirty="0">
                        <a:solidFill>
                          <a:srgbClr val="00000A"/>
                        </a:solidFill>
                        <a:effectLst/>
                        <a:latin typeface="Arial"/>
                        <a:ea typeface="SimSun"/>
                        <a:cs typeface="Mangal"/>
                      </a:endParaRPr>
                    </a:p>
                  </a:txBody>
                  <a:tcPr marL="68580" marR="68580" marT="0" marB="0"/>
                </a:tc>
              </a:tr>
            </a:tbl>
          </a:graphicData>
        </a:graphic>
      </p:graphicFrame>
      <p:pic>
        <p:nvPicPr>
          <p:cNvPr id="10" name="Imagen 9"/>
          <p:cNvPicPr/>
          <p:nvPr/>
        </p:nvPicPr>
        <p:blipFill>
          <a:blip r:embed="rId3"/>
          <a:stretch>
            <a:fillRect/>
          </a:stretch>
        </p:blipFill>
        <p:spPr>
          <a:xfrm>
            <a:off x="5719595" y="3041562"/>
            <a:ext cx="5703372" cy="3770142"/>
          </a:xfrm>
          <a:prstGeom prst="rect">
            <a:avLst/>
          </a:prstGeom>
        </p:spPr>
      </p:pic>
      <p:sp>
        <p:nvSpPr>
          <p:cNvPr id="11" name="Rectángulo 10"/>
          <p:cNvSpPr/>
          <p:nvPr/>
        </p:nvSpPr>
        <p:spPr>
          <a:xfrm>
            <a:off x="6058486" y="286538"/>
            <a:ext cx="5364481" cy="830997"/>
          </a:xfrm>
          <a:prstGeom prst="rect">
            <a:avLst/>
          </a:prstGeom>
        </p:spPr>
        <p:txBody>
          <a:bodyPr wrap="square">
            <a:spAutoFit/>
          </a:bodyPr>
          <a:lstStyle/>
          <a:p>
            <a:pPr algn="ctr"/>
            <a:r>
              <a:rPr lang="es-EC" sz="2400" dirty="0">
                <a:solidFill>
                  <a:schemeClr val="tx1">
                    <a:lumMod val="75000"/>
                    <a:lumOff val="25000"/>
                  </a:schemeClr>
                </a:solidFill>
              </a:rPr>
              <a:t>Posicionando con </a:t>
            </a:r>
            <a:r>
              <a:rPr lang="es-EC" sz="2400" dirty="0" smtClean="0">
                <a:solidFill>
                  <a:schemeClr val="tx1">
                    <a:lumMod val="75000"/>
                    <a:lumOff val="25000"/>
                  </a:schemeClr>
                </a:solidFill>
              </a:rPr>
              <a:t>GPS, </a:t>
            </a:r>
            <a:r>
              <a:rPr lang="es-EC" sz="2400" dirty="0">
                <a:solidFill>
                  <a:schemeClr val="tx1">
                    <a:lumMod val="75000"/>
                    <a:lumOff val="25000"/>
                  </a:schemeClr>
                </a:solidFill>
              </a:rPr>
              <a:t>los 4 vértices que delimitan el área son:</a:t>
            </a:r>
          </a:p>
        </p:txBody>
      </p:sp>
    </p:spTree>
    <p:extLst>
      <p:ext uri="{BB962C8B-B14F-4D97-AF65-F5344CB8AC3E}">
        <p14:creationId xmlns:p14="http://schemas.microsoft.com/office/powerpoint/2010/main" val="38030439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30 Grupo"/>
          <p:cNvGrpSpPr/>
          <p:nvPr/>
        </p:nvGrpSpPr>
        <p:grpSpPr>
          <a:xfrm>
            <a:off x="1284039" y="1038478"/>
            <a:ext cx="8892377" cy="5177109"/>
            <a:chOff x="1229183" y="1073112"/>
            <a:chExt cx="5636981" cy="5177109"/>
          </a:xfrm>
        </p:grpSpPr>
        <p:grpSp>
          <p:nvGrpSpPr>
            <p:cNvPr id="12" name="11 Grupo"/>
            <p:cNvGrpSpPr/>
            <p:nvPr/>
          </p:nvGrpSpPr>
          <p:grpSpPr>
            <a:xfrm>
              <a:off x="1229183" y="2692914"/>
              <a:ext cx="5310469" cy="1311110"/>
              <a:chOff x="785611" y="1420976"/>
              <a:chExt cx="6298378" cy="1756246"/>
            </a:xfrm>
          </p:grpSpPr>
          <p:sp>
            <p:nvSpPr>
              <p:cNvPr id="11" name="10 Rectángulo"/>
              <p:cNvSpPr/>
              <p:nvPr/>
            </p:nvSpPr>
            <p:spPr>
              <a:xfrm>
                <a:off x="785611" y="1977071"/>
                <a:ext cx="6298378" cy="1200151"/>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solidFill>
                    <a:schemeClr val="tx1"/>
                  </a:solidFill>
                </a:endParaRPr>
              </a:p>
            </p:txBody>
          </p:sp>
          <p:grpSp>
            <p:nvGrpSpPr>
              <p:cNvPr id="5" name="4 Grupo"/>
              <p:cNvGrpSpPr/>
              <p:nvPr/>
            </p:nvGrpSpPr>
            <p:grpSpPr>
              <a:xfrm>
                <a:off x="1290338" y="1420976"/>
                <a:ext cx="5081195" cy="1252340"/>
                <a:chOff x="344649" y="2106802"/>
                <a:chExt cx="4659981" cy="295200"/>
              </a:xfrm>
            </p:grpSpPr>
            <p:sp>
              <p:nvSpPr>
                <p:cNvPr id="6" name="5 Rectángulo redondeado"/>
                <p:cNvSpPr/>
                <p:nvPr/>
              </p:nvSpPr>
              <p:spPr>
                <a:xfrm>
                  <a:off x="344649" y="2106802"/>
                  <a:ext cx="4659981" cy="295200"/>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sp>
            <p:sp>
              <p:nvSpPr>
                <p:cNvPr id="7" name="6 Rectángulo"/>
                <p:cNvSpPr/>
                <p:nvPr/>
              </p:nvSpPr>
              <p:spPr>
                <a:xfrm>
                  <a:off x="455453" y="2121212"/>
                  <a:ext cx="4438373" cy="2663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66" tIns="0" rIns="160066" bIns="0" numCol="1" spcCol="1270" anchor="ctr" anchorCtr="0">
                  <a:noAutofit/>
                </a:bodyPr>
                <a:lstStyle/>
                <a:p>
                  <a:pPr algn="just" defTabSz="444500">
                    <a:lnSpc>
                      <a:spcPct val="90000"/>
                    </a:lnSpc>
                    <a:spcBef>
                      <a:spcPct val="0"/>
                    </a:spcBef>
                    <a:spcAft>
                      <a:spcPct val="35000"/>
                    </a:spcAft>
                  </a:pPr>
                  <a:r>
                    <a:rPr lang="es-EC" sz="2000" dirty="0" smtClean="0">
                      <a:solidFill>
                        <a:schemeClr val="tx1"/>
                      </a:solidFill>
                    </a:rPr>
                    <a:t>Que </a:t>
                  </a:r>
                  <a:r>
                    <a:rPr lang="es-EC" sz="2000" dirty="0">
                      <a:solidFill>
                        <a:schemeClr val="tx1"/>
                      </a:solidFill>
                    </a:rPr>
                    <a:t>el ente rector IGM, analice detenidamente el Catálogo de Objetos, ya que existen unidades geográficas de gran escala que se podrían restituir a menor escala.</a:t>
                  </a:r>
                  <a:endParaRPr lang="es-ES" sz="2000" dirty="0">
                    <a:solidFill>
                      <a:schemeClr val="tx1"/>
                    </a:solidFill>
                  </a:endParaRPr>
                </a:p>
              </p:txBody>
            </p:sp>
          </p:grpSp>
        </p:grpSp>
        <p:grpSp>
          <p:nvGrpSpPr>
            <p:cNvPr id="13" name="12 Grupo"/>
            <p:cNvGrpSpPr/>
            <p:nvPr/>
          </p:nvGrpSpPr>
          <p:grpSpPr>
            <a:xfrm>
              <a:off x="1229183" y="1073112"/>
              <a:ext cx="5636981" cy="1204722"/>
              <a:chOff x="785611" y="1262251"/>
              <a:chExt cx="6685631" cy="1472786"/>
            </a:xfrm>
          </p:grpSpPr>
          <p:sp>
            <p:nvSpPr>
              <p:cNvPr id="14" name="13 Rectángulo"/>
              <p:cNvSpPr/>
              <p:nvPr/>
            </p:nvSpPr>
            <p:spPr>
              <a:xfrm>
                <a:off x="785611" y="1534887"/>
                <a:ext cx="6685631" cy="120015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a:solidFill>
                    <a:schemeClr val="tx1"/>
                  </a:solidFill>
                </a:endParaRPr>
              </a:p>
            </p:txBody>
          </p:sp>
          <p:grpSp>
            <p:nvGrpSpPr>
              <p:cNvPr id="15" name="14 Grupo"/>
              <p:cNvGrpSpPr/>
              <p:nvPr/>
            </p:nvGrpSpPr>
            <p:grpSpPr>
              <a:xfrm>
                <a:off x="1260072" y="1262251"/>
                <a:ext cx="5125222" cy="1252341"/>
                <a:chOff x="316895" y="2069388"/>
                <a:chExt cx="4700356" cy="295200"/>
              </a:xfrm>
            </p:grpSpPr>
            <p:sp>
              <p:nvSpPr>
                <p:cNvPr id="16" name="15 Rectángulo redondeado"/>
                <p:cNvSpPr/>
                <p:nvPr/>
              </p:nvSpPr>
              <p:spPr>
                <a:xfrm>
                  <a:off x="346377" y="2069388"/>
                  <a:ext cx="4670874" cy="295200"/>
                </a:xfrm>
                <a:prstGeom prst="roundRect">
                  <a:avLst/>
                </a:prstGeom>
              </p:spPr>
              <p:style>
                <a:lnRef idx="1">
                  <a:schemeClr val="accent1"/>
                </a:lnRef>
                <a:fillRef idx="2">
                  <a:schemeClr val="accent1"/>
                </a:fillRef>
                <a:effectRef idx="1">
                  <a:schemeClr val="accent1"/>
                </a:effectRef>
                <a:fontRef idx="minor">
                  <a:schemeClr val="dk1"/>
                </a:fontRef>
              </p:style>
            </p:sp>
            <p:sp>
              <p:nvSpPr>
                <p:cNvPr id="17" name="16 Rectángulo"/>
                <p:cNvSpPr/>
                <p:nvPr/>
              </p:nvSpPr>
              <p:spPr>
                <a:xfrm>
                  <a:off x="316895" y="2083800"/>
                  <a:ext cx="4417508" cy="2663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66" tIns="0" rIns="160066" bIns="0" numCol="1" spcCol="1270" anchor="ctr" anchorCtr="0">
                  <a:noAutofit/>
                </a:bodyPr>
                <a:lstStyle/>
                <a:p>
                  <a:pPr algn="just" defTabSz="444500">
                    <a:lnSpc>
                      <a:spcPct val="90000"/>
                    </a:lnSpc>
                    <a:spcBef>
                      <a:spcPct val="0"/>
                    </a:spcBef>
                    <a:spcAft>
                      <a:spcPct val="35000"/>
                    </a:spcAft>
                  </a:pPr>
                  <a:r>
                    <a:rPr lang="es-EC" sz="2000" dirty="0" smtClean="0">
                      <a:solidFill>
                        <a:schemeClr val="tx1"/>
                      </a:solidFill>
                    </a:rPr>
                    <a:t>Se </a:t>
                  </a:r>
                  <a:r>
                    <a:rPr lang="es-EC" sz="2000" dirty="0">
                      <a:solidFill>
                        <a:schemeClr val="tx1"/>
                      </a:solidFill>
                    </a:rPr>
                    <a:t>recomienda que el número de GCP para un área de 100 km2 y con una pendiente de baja a media, sea de 10 a 11.</a:t>
                  </a:r>
                  <a:endParaRPr lang="es-ES" sz="2000" dirty="0">
                    <a:solidFill>
                      <a:schemeClr val="tx1"/>
                    </a:solidFill>
                  </a:endParaRPr>
                </a:p>
              </p:txBody>
            </p:sp>
          </p:grpSp>
        </p:grpSp>
        <p:sp>
          <p:nvSpPr>
            <p:cNvPr id="27" name="26 Rectángulo"/>
            <p:cNvSpPr/>
            <p:nvPr/>
          </p:nvSpPr>
          <p:spPr>
            <a:xfrm>
              <a:off x="1229184" y="5457812"/>
              <a:ext cx="4760170" cy="792409"/>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solidFill>
                  <a:schemeClr val="tx1"/>
                </a:solidFill>
              </a:endParaRPr>
            </a:p>
          </p:txBody>
        </p:sp>
        <p:grpSp>
          <p:nvGrpSpPr>
            <p:cNvPr id="28" name="27 Grupo"/>
            <p:cNvGrpSpPr/>
            <p:nvPr/>
          </p:nvGrpSpPr>
          <p:grpSpPr>
            <a:xfrm>
              <a:off x="1615951" y="4594910"/>
              <a:ext cx="4268409" cy="1527950"/>
              <a:chOff x="262446" y="1882175"/>
              <a:chExt cx="4234815" cy="445300"/>
            </a:xfrm>
          </p:grpSpPr>
          <p:sp>
            <p:nvSpPr>
              <p:cNvPr id="29" name="28 Rectángulo redondeado"/>
              <p:cNvSpPr/>
              <p:nvPr/>
            </p:nvSpPr>
            <p:spPr>
              <a:xfrm>
                <a:off x="262446" y="1882175"/>
                <a:ext cx="4234815" cy="445300"/>
              </a:xfrm>
              <a:prstGeom prst="roundRect">
                <a:avLst/>
              </a:prstGeom>
              <a:solidFill>
                <a:schemeClr val="accent6">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29 Rectángulo"/>
              <p:cNvSpPr/>
              <p:nvPr/>
            </p:nvSpPr>
            <p:spPr>
              <a:xfrm>
                <a:off x="276855" y="1894133"/>
                <a:ext cx="4205995" cy="4189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66" tIns="0" rIns="160066" bIns="0" numCol="1" spcCol="1270" anchor="ctr" anchorCtr="0">
                <a:noAutofit/>
              </a:bodyPr>
              <a:lstStyle/>
              <a:p>
                <a:pPr algn="just"/>
                <a:r>
                  <a:rPr lang="es-EC" dirty="0" smtClean="0">
                    <a:solidFill>
                      <a:schemeClr val="tx1"/>
                    </a:solidFill>
                  </a:rPr>
                  <a:t>El </a:t>
                </a:r>
                <a:r>
                  <a:rPr lang="es-EC" dirty="0">
                    <a:solidFill>
                      <a:schemeClr val="tx1"/>
                    </a:solidFill>
                  </a:rPr>
                  <a:t>IPGH como organismo internacional encargado de la geografía e historia, podría realizar especificaciones técnicas en las que se puedan basar todos los países </a:t>
                </a:r>
                <a:r>
                  <a:rPr lang="es-EC" dirty="0" smtClean="0">
                    <a:solidFill>
                      <a:schemeClr val="tx1"/>
                    </a:solidFill>
                  </a:rPr>
                  <a:t>miembros, </a:t>
                </a:r>
                <a:r>
                  <a:rPr lang="es-EC" dirty="0">
                    <a:solidFill>
                      <a:schemeClr val="tx1"/>
                    </a:solidFill>
                  </a:rPr>
                  <a:t>en las cuales aclare y homogenice la información para todos los procesos fotogramétricos </a:t>
                </a:r>
                <a:r>
                  <a:rPr lang="es-EC" dirty="0" smtClean="0">
                    <a:solidFill>
                      <a:schemeClr val="tx1"/>
                    </a:solidFill>
                  </a:rPr>
                  <a:t>actuales.</a:t>
                </a:r>
                <a:endParaRPr lang="es-ES" dirty="0">
                  <a:solidFill>
                    <a:schemeClr val="tx1"/>
                  </a:solidFill>
                </a:endParaRPr>
              </a:p>
            </p:txBody>
          </p:sp>
        </p:grpSp>
      </p:grpSp>
      <p:pic>
        <p:nvPicPr>
          <p:cNvPr id="25" name="Picture 2" descr="http://www.diarionuevosur.com/images/ABol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76526" cy="4037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3" name="Título 1"/>
          <p:cNvSpPr txBox="1">
            <a:spLocks/>
          </p:cNvSpPr>
          <p:nvPr/>
        </p:nvSpPr>
        <p:spPr>
          <a:xfrm>
            <a:off x="-968103" y="145770"/>
            <a:ext cx="11144519" cy="76452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4400" b="1" dirty="0">
                <a:solidFill>
                  <a:schemeClr val="tx1"/>
                </a:solidFill>
                <a:latin typeface="Aharoni" panose="02010803020104030203" pitchFamily="2" charset="-79"/>
                <a:cs typeface="Aharoni" panose="02010803020104030203" pitchFamily="2" charset="-79"/>
              </a:rPr>
              <a:t>RECOMENDACIONES</a:t>
            </a:r>
          </a:p>
        </p:txBody>
      </p:sp>
    </p:spTree>
    <p:extLst>
      <p:ext uri="{BB962C8B-B14F-4D97-AF65-F5344CB8AC3E}">
        <p14:creationId xmlns:p14="http://schemas.microsoft.com/office/powerpoint/2010/main" val="30530806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CuadroTexto 1"/>
          <p:cNvSpPr txBox="1"/>
          <p:nvPr/>
        </p:nvSpPr>
        <p:spPr>
          <a:xfrm>
            <a:off x="6346042" y="5844091"/>
            <a:ext cx="4476466" cy="1015663"/>
          </a:xfrm>
          <a:prstGeom prst="rect">
            <a:avLst/>
          </a:prstGeom>
          <a:noFill/>
        </p:spPr>
        <p:txBody>
          <a:bodyPr wrap="square" rtlCol="0">
            <a:spAutoFit/>
          </a:bodyPr>
          <a:lstStyle/>
          <a:p>
            <a:pPr algn="ctr"/>
            <a:r>
              <a:rPr lang="es-ES" sz="6000" b="1" u="sng" dirty="0" smtClean="0">
                <a:solidFill>
                  <a:srgbClr val="FF0000"/>
                </a:solidFill>
              </a:rPr>
              <a:t>GRACIAS</a:t>
            </a:r>
            <a:endParaRPr lang="es-ES" sz="6000" b="1" u="sng" dirty="0">
              <a:solidFill>
                <a:srgbClr val="FF0000"/>
              </a:solidFill>
            </a:endParaRPr>
          </a:p>
        </p:txBody>
      </p:sp>
    </p:spTree>
    <p:extLst>
      <p:ext uri="{BB962C8B-B14F-4D97-AF65-F5344CB8AC3E}">
        <p14:creationId xmlns:p14="http://schemas.microsoft.com/office/powerpoint/2010/main" val="11954997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267286" y="229162"/>
            <a:ext cx="8596313" cy="625475"/>
          </a:xfrm>
        </p:spPr>
        <p:txBody>
          <a:bodyPr>
            <a:normAutofit fontScale="90000"/>
          </a:bodyPr>
          <a:lstStyle/>
          <a:p>
            <a:r>
              <a:rPr lang="es-ES" b="1" dirty="0" smtClean="0"/>
              <a:t>Objetivos</a:t>
            </a:r>
            <a:endParaRPr lang="es-ES" b="1" dirty="0"/>
          </a:p>
        </p:txBody>
      </p:sp>
      <p:pic>
        <p:nvPicPr>
          <p:cNvPr id="4" name="Picture 2" descr="http://4.bp.blogspot.com/-E6NnICoNtaQ/UTve2vHWHYI/AAAAAAAAADo/9c9lc4mhoRI/s1600/especificos%5B1%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9576" y="4163955"/>
            <a:ext cx="2153861" cy="21538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a 4"/>
          <p:cNvGraphicFramePr/>
          <p:nvPr>
            <p:extLst>
              <p:ext uri="{D42A27DB-BD31-4B8C-83A1-F6EECF244321}">
                <p14:modId xmlns:p14="http://schemas.microsoft.com/office/powerpoint/2010/main" val="4128191661"/>
              </p:ext>
            </p:extLst>
          </p:nvPr>
        </p:nvGraphicFramePr>
        <p:xfrm>
          <a:off x="1344612" y="885493"/>
          <a:ext cx="7874624" cy="48671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07181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03833" y="161445"/>
            <a:ext cx="10058400" cy="737919"/>
          </a:xfrm>
        </p:spPr>
        <p:txBody>
          <a:bodyPr/>
          <a:lstStyle/>
          <a:p>
            <a:r>
              <a:rPr lang="es-ES" b="1" dirty="0"/>
              <a:t>M</a:t>
            </a:r>
            <a:r>
              <a:rPr lang="es-ES" b="1" dirty="0" smtClean="0"/>
              <a:t>etas</a:t>
            </a:r>
            <a:endParaRPr lang="es-ES" b="1" dirty="0"/>
          </a:p>
        </p:txBody>
      </p:sp>
      <p:sp>
        <p:nvSpPr>
          <p:cNvPr id="3" name="Marcador de contenido 2"/>
          <p:cNvSpPr txBox="1">
            <a:spLocks/>
          </p:cNvSpPr>
          <p:nvPr/>
        </p:nvSpPr>
        <p:spPr>
          <a:xfrm>
            <a:off x="655653" y="1246987"/>
            <a:ext cx="6838909" cy="264507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s-ES" dirty="0" smtClean="0"/>
              <a:t> Un </a:t>
            </a:r>
            <a:r>
              <a:rPr lang="es-ES" dirty="0"/>
              <a:t>manual del proceso fotogramétrico para escalas grandes.</a:t>
            </a:r>
            <a:endParaRPr lang="es-EC" dirty="0"/>
          </a:p>
          <a:p>
            <a:pPr>
              <a:buFont typeface="Arial" panose="020B0604020202020204" pitchFamily="34" charset="0"/>
              <a:buChar char="•"/>
            </a:pPr>
            <a:r>
              <a:rPr lang="es-ES" dirty="0" smtClean="0"/>
              <a:t> Un </a:t>
            </a:r>
            <a:r>
              <a:rPr lang="es-ES" dirty="0"/>
              <a:t>manual para elaborar un </a:t>
            </a:r>
            <a:r>
              <a:rPr lang="es-ES" dirty="0" smtClean="0"/>
              <a:t>MDT.</a:t>
            </a:r>
            <a:endParaRPr lang="es-EC" dirty="0"/>
          </a:p>
          <a:p>
            <a:pPr>
              <a:buFont typeface="Arial" panose="020B0604020202020204" pitchFamily="34" charset="0"/>
              <a:buChar char="•"/>
            </a:pPr>
            <a:r>
              <a:rPr lang="es-ES" dirty="0" smtClean="0"/>
              <a:t> Un </a:t>
            </a:r>
            <a:r>
              <a:rPr lang="es-ES" dirty="0"/>
              <a:t>manual sobre el proceso para la generación de </a:t>
            </a:r>
            <a:r>
              <a:rPr lang="es-ES" dirty="0" err="1" smtClean="0"/>
              <a:t>Ortoimagen</a:t>
            </a:r>
            <a:r>
              <a:rPr lang="es-ES" dirty="0" smtClean="0"/>
              <a:t>.</a:t>
            </a:r>
            <a:endParaRPr lang="es-EC" dirty="0"/>
          </a:p>
          <a:p>
            <a:pPr lvl="0">
              <a:buFont typeface="Arial" panose="020B0604020202020204" pitchFamily="34" charset="0"/>
              <a:buChar char="•"/>
            </a:pPr>
            <a:r>
              <a:rPr lang="es-ES" dirty="0" smtClean="0"/>
              <a:t> Un </a:t>
            </a:r>
            <a:r>
              <a:rPr lang="es-ES" dirty="0"/>
              <a:t>manual para la configuración del hardware y software.</a:t>
            </a:r>
            <a:endParaRPr lang="es-EC" dirty="0"/>
          </a:p>
          <a:p>
            <a:pPr lvl="0">
              <a:buFont typeface="Arial" panose="020B0604020202020204" pitchFamily="34" charset="0"/>
              <a:buChar char="•"/>
            </a:pPr>
            <a:r>
              <a:rPr lang="es-ES" dirty="0" smtClean="0"/>
              <a:t> Un </a:t>
            </a:r>
            <a:r>
              <a:rPr lang="es-ES" dirty="0"/>
              <a:t>manual de restitución.</a:t>
            </a:r>
            <a:endParaRPr lang="es-EC" dirty="0"/>
          </a:p>
          <a:p>
            <a:pPr lvl="0">
              <a:buFont typeface="Arial" panose="020B0604020202020204" pitchFamily="34" charset="0"/>
              <a:buChar char="•"/>
            </a:pPr>
            <a:r>
              <a:rPr lang="es-ES" dirty="0" smtClean="0"/>
              <a:t> Un mapa </a:t>
            </a:r>
            <a:r>
              <a:rPr lang="es-ES" dirty="0"/>
              <a:t>1:5000 del área de estudio</a:t>
            </a:r>
            <a:r>
              <a:rPr lang="es-ES" dirty="0" smtClean="0"/>
              <a:t>.</a:t>
            </a:r>
            <a:endParaRPr lang="es-EC" dirty="0"/>
          </a:p>
        </p:txBody>
      </p:sp>
    </p:spTree>
    <p:extLst>
      <p:ext uri="{BB962C8B-B14F-4D97-AF65-F5344CB8AC3E}">
        <p14:creationId xmlns:p14="http://schemas.microsoft.com/office/powerpoint/2010/main" val="4093371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idx="4294967295"/>
          </p:nvPr>
        </p:nvSpPr>
        <p:spPr>
          <a:xfrm>
            <a:off x="0" y="223838"/>
            <a:ext cx="8596313" cy="625475"/>
          </a:xfrm>
        </p:spPr>
        <p:txBody>
          <a:bodyPr>
            <a:noAutofit/>
          </a:bodyPr>
          <a:lstStyle/>
          <a:p>
            <a:r>
              <a:rPr lang="es-ES" b="1" dirty="0" smtClean="0"/>
              <a:t>Definición del problema</a:t>
            </a:r>
            <a:endParaRPr lang="es-ES" b="1" dirty="0"/>
          </a:p>
        </p:txBody>
      </p:sp>
      <p:graphicFrame>
        <p:nvGraphicFramePr>
          <p:cNvPr id="5" name="Diagrama 4"/>
          <p:cNvGraphicFramePr/>
          <p:nvPr>
            <p:extLst>
              <p:ext uri="{D42A27DB-BD31-4B8C-83A1-F6EECF244321}">
                <p14:modId xmlns:p14="http://schemas.microsoft.com/office/powerpoint/2010/main" val="4129324986"/>
              </p:ext>
            </p:extLst>
          </p:nvPr>
        </p:nvGraphicFramePr>
        <p:xfrm>
          <a:off x="1669548" y="634146"/>
          <a:ext cx="8385336" cy="5656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21630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236538"/>
            <a:ext cx="8596313" cy="742950"/>
          </a:xfrm>
        </p:spPr>
        <p:txBody>
          <a:bodyPr/>
          <a:lstStyle/>
          <a:p>
            <a:r>
              <a:rPr lang="es-ES" b="1" dirty="0" smtClean="0"/>
              <a:t>Justificación</a:t>
            </a:r>
            <a:endParaRPr lang="es-ES" b="1" dirty="0"/>
          </a:p>
        </p:txBody>
      </p:sp>
      <p:graphicFrame>
        <p:nvGraphicFramePr>
          <p:cNvPr id="4" name="Diagrama 3"/>
          <p:cNvGraphicFramePr/>
          <p:nvPr>
            <p:extLst>
              <p:ext uri="{D42A27DB-BD31-4B8C-83A1-F6EECF244321}">
                <p14:modId xmlns:p14="http://schemas.microsoft.com/office/powerpoint/2010/main" val="858799951"/>
              </p:ext>
            </p:extLst>
          </p:nvPr>
        </p:nvGraphicFramePr>
        <p:xfrm>
          <a:off x="1722682" y="99432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upo 2"/>
          <p:cNvGrpSpPr/>
          <p:nvPr/>
        </p:nvGrpSpPr>
        <p:grpSpPr>
          <a:xfrm>
            <a:off x="9906000" y="4460370"/>
            <a:ext cx="2286000" cy="1952625"/>
            <a:chOff x="8818017" y="-139766"/>
            <a:chExt cx="2286000" cy="1952625"/>
          </a:xfrm>
        </p:grpSpPr>
        <p:pic>
          <p:nvPicPr>
            <p:cNvPr id="1026" name="Picture 2" descr="http://obrerofiel.com/wp-content/uploads/2009/01/que-es-la-doctrina-de-la-justificaci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18017" y="-139766"/>
              <a:ext cx="228600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obrerofiel.com/wp-content/uploads/2009/01/que-es-la-doctrina-de-la-justificacion.jpg"/>
            <p:cNvPicPr>
              <a:picLocks noChangeAspect="1" noChangeArrowheads="1"/>
            </p:cNvPicPr>
            <p:nvPr/>
          </p:nvPicPr>
          <p:blipFill rotWithShape="1">
            <a:blip r:embed="rId8">
              <a:extLst>
                <a:ext uri="{28A0092B-C50C-407E-A947-70E740481C1C}">
                  <a14:useLocalDpi xmlns:a14="http://schemas.microsoft.com/office/drawing/2010/main" val="0"/>
                </a:ext>
              </a:extLst>
            </a:blip>
            <a:srcRect t="64551"/>
            <a:stretch/>
          </p:blipFill>
          <p:spPr bwMode="auto">
            <a:xfrm>
              <a:off x="8818017" y="1181687"/>
              <a:ext cx="2084520" cy="6311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88741933"/>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Retrospección">
  <a:themeElements>
    <a:clrScheme name="Retrospección">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
  <TotalTime>852</TotalTime>
  <Words>1828</Words>
  <Application>Microsoft Office PowerPoint</Application>
  <PresentationFormat>Personalizado</PresentationFormat>
  <Paragraphs>263</Paragraphs>
  <Slides>51</Slides>
  <Notes>0</Notes>
  <HiddenSlides>0</HiddenSlides>
  <MMClips>0</MMClips>
  <ScaleCrop>false</ScaleCrop>
  <HeadingPairs>
    <vt:vector size="4" baseType="variant">
      <vt:variant>
        <vt:lpstr>Tema</vt:lpstr>
      </vt:variant>
      <vt:variant>
        <vt:i4>2</vt:i4>
      </vt:variant>
      <vt:variant>
        <vt:lpstr>Títulos de diapositiva</vt:lpstr>
      </vt:variant>
      <vt:variant>
        <vt:i4>51</vt:i4>
      </vt:variant>
    </vt:vector>
  </HeadingPairs>
  <TitlesOfParts>
    <vt:vector size="53" baseType="lpstr">
      <vt:lpstr>Faceta</vt:lpstr>
      <vt:lpstr>Retrospección</vt:lpstr>
      <vt:lpstr>“GENERACIÓN DE ORTOFOTOS Y CARTOGRAFÍA 2D Y 3D MEDIANTE PROCESOS FOTOGRAMÉTRICOS DIGITALES CON ERDAS INTERGRAPH ERDAS IMAGINE”</vt:lpstr>
      <vt:lpstr>Presentación de PowerPoint</vt:lpstr>
      <vt:lpstr>Introducción</vt:lpstr>
      <vt:lpstr>Área de estudio</vt:lpstr>
      <vt:lpstr>Presentación de PowerPoint</vt:lpstr>
      <vt:lpstr>Objetivos</vt:lpstr>
      <vt:lpstr>Metas</vt:lpstr>
      <vt:lpstr>Definición del problema</vt:lpstr>
      <vt:lpstr>Justificación</vt:lpstr>
      <vt:lpstr>Marco teórico</vt:lpstr>
      <vt:lpstr>Presentación de PowerPoint</vt:lpstr>
      <vt:lpstr>Presentación de PowerPoint</vt:lpstr>
      <vt:lpstr>Presentación de PowerPoint</vt:lpstr>
      <vt:lpstr>Presentación de PowerPoint</vt:lpstr>
      <vt:lpstr>Presentación de PowerPoint</vt:lpstr>
      <vt:lpstr>Presentación de PowerPoint</vt:lpstr>
      <vt:lpstr>RECOPILACIÓN DE LA INFORMACIÓN</vt:lpstr>
      <vt:lpstr>Presentación de PowerPoint</vt:lpstr>
      <vt:lpstr>Presentación de PowerPoint</vt:lpstr>
      <vt:lpstr>Presentación de PowerPoint</vt:lpstr>
      <vt:lpstr>CONTROL TERRESTRE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NENA</dc:creator>
  <cp:lastModifiedBy>Guille</cp:lastModifiedBy>
  <cp:revision>93</cp:revision>
  <dcterms:created xsi:type="dcterms:W3CDTF">2015-08-12T01:48:53Z</dcterms:created>
  <dcterms:modified xsi:type="dcterms:W3CDTF">2015-08-27T15:50:23Z</dcterms:modified>
</cp:coreProperties>
</file>