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44"/>
  </p:notesMasterIdLst>
  <p:sldIdLst>
    <p:sldId id="256" r:id="rId2"/>
    <p:sldId id="257" r:id="rId3"/>
    <p:sldId id="258" r:id="rId4"/>
    <p:sldId id="301" r:id="rId5"/>
    <p:sldId id="302" r:id="rId6"/>
    <p:sldId id="303" r:id="rId7"/>
    <p:sldId id="304" r:id="rId8"/>
    <p:sldId id="330" r:id="rId9"/>
    <p:sldId id="338" r:id="rId10"/>
    <p:sldId id="339" r:id="rId11"/>
    <p:sldId id="329" r:id="rId12"/>
    <p:sldId id="25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2" r:id="rId25"/>
    <p:sldId id="353" r:id="rId26"/>
    <p:sldId id="367" r:id="rId27"/>
    <p:sldId id="354" r:id="rId28"/>
    <p:sldId id="355" r:id="rId29"/>
    <p:sldId id="359" r:id="rId30"/>
    <p:sldId id="360" r:id="rId31"/>
    <p:sldId id="356" r:id="rId32"/>
    <p:sldId id="357" r:id="rId33"/>
    <p:sldId id="358" r:id="rId34"/>
    <p:sldId id="361" r:id="rId35"/>
    <p:sldId id="362" r:id="rId36"/>
    <p:sldId id="363" r:id="rId37"/>
    <p:sldId id="364" r:id="rId38"/>
    <p:sldId id="296" r:id="rId39"/>
    <p:sldId id="365" r:id="rId40"/>
    <p:sldId id="366" r:id="rId41"/>
    <p:sldId id="297" r:id="rId42"/>
    <p:sldId id="298" r:id="rId4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8" autoAdjust="0"/>
    <p:restoredTop sz="68761" autoAdjust="0"/>
  </p:normalViewPr>
  <p:slideViewPr>
    <p:cSldViewPr snapToGrid="0">
      <p:cViewPr varScale="1">
        <p:scale>
          <a:sx n="51" d="100"/>
          <a:sy n="51" d="100"/>
        </p:scale>
        <p:origin x="13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F69C1-2384-42EE-9897-1202BE25F0EA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30B5F-9916-44DC-B933-EA6FEB0E38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415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0B5F-9916-44DC-B933-EA6FEB0E3898}" type="slidenum">
              <a:rPr lang="es-EC" smtClean="0"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2307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/>
              <a:t>Son manipuladores capaces de identificar movimientos corporales a través de sistemas de visión artificial y realizarlos según los datos obtenidos. Además de relacionarse con el mundo que les rodea a través de sensores son capaces de tomar decisiones en tiempo real a través de los comandos preestablecidos mediante un sistema de visión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0B5F-9916-44DC-B933-EA6FEB0E3898}" type="slidenum">
              <a:rPr lang="es-EC" smtClean="0"/>
              <a:t>28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1817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/>
              <a:t>Son manipuladores capaces de identificar movimientos corporales a través de sistemas de visión artificial y realizarlos según los datos obtenidos. Además de relacionarse con el mundo que les rodea a través de sensores son capaces de tomar decisiones en tiempo real a través de los comandos preestablecidos mediante un sistema de visión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0B5F-9916-44DC-B933-EA6FEB0E3898}" type="slidenum">
              <a:rPr lang="es-EC" smtClean="0"/>
              <a:t>32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4233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0B5F-9916-44DC-B933-EA6FEB0E3898}" type="slidenum">
              <a:rPr lang="es-EC" smtClean="0"/>
              <a:t>42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929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/>
              <a:t>Son manipuladores capaces de identificar movimientos corporales a través de sistemas de visión artificial y realizarlos según los datos obtenidos. Además de relacionarse con el mundo que les rodea a través de sensores son capaces de tomar decisiones en tiempo real a través de los comandos preestablecidos mediante un sistema de visión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0B5F-9916-44DC-B933-EA6FEB0E3898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5980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/>
              <a:t>Son manipuladores capaces de identificar movimientos corporales a través de sistemas de visión artificial y realizarlos según los datos obtenidos. Además de relacionarse con el mundo que les rodea a través de sensores son capaces de tomar decisiones en tiempo real a través de los comandos preestablecidos mediante un sistema de visión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0B5F-9916-44DC-B933-EA6FEB0E3898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4596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/>
              <a:t>Son manipuladores capaces de identificar movimientos corporales a través de sistemas de visión artificial y realizarlos según los datos obtenidos. Además de relacionarse con el mundo que les rodea a través de sensores son capaces de tomar decisiones en tiempo real a través de los comandos preestablecidos mediante un sistema de visión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0B5F-9916-44DC-B933-EA6FEB0E3898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3854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/>
              <a:t>Son manipuladores capaces de identificar movimientos corporales a través de sistemas de visión artificial y realizarlos según los datos obtenidos. Además de relacionarse con el mundo que les rodea a través de sensores son capaces de tomar decisiones en tiempo real a través de los comandos preestablecidos mediante un sistema de visión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0B5F-9916-44DC-B933-EA6FEB0E3898}" type="slidenum">
              <a:rPr lang="es-EC" smtClean="0"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3116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/>
              <a:t>Son manipuladores capaces de identificar movimientos corporales a través de sistemas de visión artificial y realizarlos según los datos obtenidos. Además de relacionarse con el mundo que les rodea a través de sensores son capaces de tomar decisiones en tiempo real a través de los comandos preestablecidos mediante un sistema de visión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0B5F-9916-44DC-B933-EA6FEB0E3898}" type="slidenum">
              <a:rPr lang="es-EC" smtClean="0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6702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/>
              <a:t>Son manipuladores capaces de identificar movimientos corporales a través de sistemas de visión artificial y realizarlos según los datos obtenidos. Además de relacionarse con el mundo que les rodea a través de sensores son capaces de tomar decisiones en tiempo real a través de los comandos preestablecidos mediante un sistema de visión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0B5F-9916-44DC-B933-EA6FEB0E3898}" type="slidenum">
              <a:rPr lang="es-EC" smtClean="0"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966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0B5F-9916-44DC-B933-EA6FEB0E3898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731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0B5F-9916-44DC-B933-EA6FEB0E3898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04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885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035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94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510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29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9910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7265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227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88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664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734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62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652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8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208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277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EFDF-F139-4643-9FBD-308E383A54EC}" type="datetimeFigureOut">
              <a:rPr lang="es-EC" smtClean="0"/>
              <a:t>18/08/2015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526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0255" y="3344692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UNIVERSIDAD DE LAS FUERZAS ARMADAS-ESPE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26" y="774906"/>
            <a:ext cx="6603194" cy="1591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5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>
                <a:solidFill>
                  <a:schemeClr val="tx1"/>
                </a:solidFill>
              </a:rPr>
              <a:t>Alcance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752600"/>
            <a:ext cx="4567733" cy="3486149"/>
          </a:xfrm>
        </p:spPr>
        <p:txBody>
          <a:bodyPr>
            <a:normAutofit/>
          </a:bodyPr>
          <a:lstStyle/>
          <a:p>
            <a:pPr lvl="0" algn="just"/>
            <a:r>
              <a:rPr lang="es-EC" sz="2200" dirty="0" smtClean="0"/>
              <a:t>Levantamiento de una red inalámbrica tanto en envío como en recepción de datos</a:t>
            </a:r>
          </a:p>
          <a:p>
            <a:pPr lvl="0" algn="just"/>
            <a:r>
              <a:rPr lang="es-EC" sz="2200" dirty="0" smtClean="0"/>
              <a:t>Monitoreo de datos en tiempo real a través de una interfaz NUI</a:t>
            </a:r>
            <a:endParaRPr lang="es-EC" sz="2200" dirty="0"/>
          </a:p>
          <a:p>
            <a:pPr marL="0" lvl="0" indent="0" algn="just">
              <a:buNone/>
            </a:pPr>
            <a:r>
              <a:rPr lang="es-EC" sz="2000" dirty="0" smtClean="0"/>
              <a:t> </a:t>
            </a:r>
          </a:p>
          <a:p>
            <a:pPr algn="just"/>
            <a:endParaRPr lang="es-EC" sz="2000" dirty="0"/>
          </a:p>
          <a:p>
            <a:pPr lvl="0" algn="just"/>
            <a:endParaRPr lang="es-EC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667" y="798512"/>
            <a:ext cx="3571735" cy="22637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34" y="3729037"/>
            <a:ext cx="2852668" cy="17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458" y="24384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EC" sz="5400" dirty="0" smtClean="0">
                <a:solidFill>
                  <a:schemeClr val="tx1"/>
                </a:solidFill>
              </a:rPr>
              <a:t>MARCO DESCRIPTIVO</a:t>
            </a:r>
            <a:endParaRPr lang="es-EC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99616" cy="74295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Kinect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90751"/>
            <a:ext cx="6828367" cy="3581399"/>
          </a:xfrm>
        </p:spPr>
        <p:txBody>
          <a:bodyPr>
            <a:normAutofit/>
          </a:bodyPr>
          <a:lstStyle/>
          <a:p>
            <a:pPr lvl="0" algn="just"/>
            <a:r>
              <a:rPr lang="es-EC" sz="2400" dirty="0"/>
              <a:t>P</a:t>
            </a:r>
            <a:r>
              <a:rPr lang="es-EC" sz="2400" dirty="0" smtClean="0"/>
              <a:t>ermite relacionarse </a:t>
            </a:r>
            <a:r>
              <a:rPr lang="es-EC" sz="2400" dirty="0"/>
              <a:t>al usuario </a:t>
            </a:r>
            <a:r>
              <a:rPr lang="es-EC" sz="2400" dirty="0" smtClean="0"/>
              <a:t>relacionar </a:t>
            </a:r>
            <a:r>
              <a:rPr lang="es-EC" sz="2400" dirty="0"/>
              <a:t>con un ambiente virtual </a:t>
            </a:r>
            <a:r>
              <a:rPr lang="es-EC" sz="2400" dirty="0" smtClean="0"/>
              <a:t>.</a:t>
            </a:r>
          </a:p>
          <a:p>
            <a:pPr lvl="0" algn="just"/>
            <a:r>
              <a:rPr lang="es-EC" sz="2400" dirty="0" smtClean="0"/>
              <a:t>Librería fue lanzada en Junio 2011</a:t>
            </a:r>
          </a:p>
          <a:p>
            <a:pPr lvl="0" algn="just"/>
            <a:r>
              <a:rPr lang="es-EC" sz="2400" dirty="0" smtClean="0"/>
              <a:t>Competidores LINUX</a:t>
            </a:r>
          </a:p>
          <a:p>
            <a:pPr lvl="0" algn="just"/>
            <a:r>
              <a:rPr lang="es-EC" sz="2400" dirty="0" smtClean="0"/>
              <a:t>Librería SDK 1.8 Visual Studio C#</a:t>
            </a:r>
          </a:p>
          <a:p>
            <a:pPr lvl="0" algn="just"/>
            <a:r>
              <a:rPr lang="es-EC" sz="2400" dirty="0" err="1"/>
              <a:t>directX</a:t>
            </a:r>
            <a:r>
              <a:rPr lang="es-EC" sz="2400" dirty="0"/>
              <a:t> SDK</a:t>
            </a:r>
            <a:endParaRPr lang="es-EC" sz="2400" dirty="0" smtClean="0"/>
          </a:p>
          <a:p>
            <a:pPr lvl="0" algn="just"/>
            <a:endParaRPr lang="es-EC" sz="2000" dirty="0"/>
          </a:p>
          <a:p>
            <a:pPr lvl="0" algn="just"/>
            <a:endParaRPr lang="es-EC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84" y="276225"/>
            <a:ext cx="3781425" cy="140970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/>
          <a:srcRect r="4392" b="8230"/>
          <a:stretch/>
        </p:blipFill>
        <p:spPr bwMode="auto">
          <a:xfrm>
            <a:off x="6076950" y="3826511"/>
            <a:ext cx="2027766" cy="1945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7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47676"/>
            <a:ext cx="5399616" cy="74295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Robotic Arm Edge</a:t>
            </a: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1352551"/>
            <a:ext cx="8809566" cy="1943100"/>
          </a:xfrm>
        </p:spPr>
        <p:txBody>
          <a:bodyPr>
            <a:normAutofit/>
          </a:bodyPr>
          <a:lstStyle/>
          <a:p>
            <a:pPr lvl="0" algn="just"/>
            <a:r>
              <a:rPr lang="es-EC" sz="2000" dirty="0" smtClean="0"/>
              <a:t>Manipuladores Sombra</a:t>
            </a:r>
            <a:endParaRPr lang="en-US" sz="2000" dirty="0"/>
          </a:p>
          <a:p>
            <a:pPr lvl="0" algn="just"/>
            <a:r>
              <a:rPr lang="en-US" sz="2000" dirty="0" err="1" smtClean="0"/>
              <a:t>Tipo</a:t>
            </a:r>
            <a:r>
              <a:rPr lang="en-US" sz="2000" dirty="0" smtClean="0"/>
              <a:t> </a:t>
            </a:r>
            <a:r>
              <a:rPr lang="en-US" sz="2000" dirty="0" err="1" smtClean="0"/>
              <a:t>Antropom</a:t>
            </a:r>
            <a:r>
              <a:rPr lang="es-EC" sz="2000" dirty="0" smtClean="0"/>
              <a:t>órfico </a:t>
            </a:r>
          </a:p>
          <a:p>
            <a:pPr lvl="0" algn="just"/>
            <a:r>
              <a:rPr lang="es-EC" sz="2000" dirty="0" smtClean="0"/>
              <a:t>Fines Educativos, investigativos</a:t>
            </a:r>
            <a:endParaRPr lang="es-EC" sz="2000" dirty="0"/>
          </a:p>
        </p:txBody>
      </p:sp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98624" y="3619502"/>
            <a:ext cx="2092325" cy="1866898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5141753" y="3619502"/>
            <a:ext cx="1870393" cy="1866898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6076950" y="631190"/>
            <a:ext cx="1809750" cy="20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99616" cy="74295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Visual C# Sharp</a:t>
            </a: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1714501"/>
            <a:ext cx="8809566" cy="19431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C" sz="2000" dirty="0" smtClean="0"/>
              <a:t>IDE divide, Editor de aplicaciones, del editor de código</a:t>
            </a:r>
          </a:p>
          <a:p>
            <a:pPr lvl="0" algn="just"/>
            <a:r>
              <a:rPr lang="es-EC" sz="2000" dirty="0" smtClean="0"/>
              <a:t>Creación   Rápida de Código</a:t>
            </a:r>
          </a:p>
          <a:p>
            <a:pPr lvl="0" algn="just"/>
            <a:r>
              <a:rPr lang="es-EC" sz="2000" dirty="0" smtClean="0"/>
              <a:t>Código de Marcado  XAML</a:t>
            </a:r>
          </a:p>
          <a:p>
            <a:pPr lvl="0" algn="just"/>
            <a:r>
              <a:rPr lang="es-EC" sz="2000" dirty="0" smtClean="0"/>
              <a:t>Envío/Recepci</a:t>
            </a:r>
            <a:r>
              <a:rPr lang="es-EC" sz="2000" dirty="0"/>
              <a:t>ó</a:t>
            </a:r>
            <a:r>
              <a:rPr lang="es-EC" sz="2000" dirty="0" smtClean="0"/>
              <a:t>n de datos medio inalámbrico Wireless</a:t>
            </a:r>
          </a:p>
          <a:p>
            <a:pPr lvl="0" algn="just"/>
            <a:r>
              <a:rPr lang="es-EC" sz="2000" dirty="0" smtClean="0"/>
              <a:t>librería Kinect Propia de Microsoft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9733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99616" cy="74295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Raspberry Pi</a:t>
            </a: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1714501"/>
            <a:ext cx="8809566" cy="19431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C" sz="2000" dirty="0" smtClean="0"/>
              <a:t>Ordenador</a:t>
            </a:r>
          </a:p>
          <a:p>
            <a:pPr lvl="0" algn="just"/>
            <a:r>
              <a:rPr lang="es-EC" sz="2000" dirty="0"/>
              <a:t>sistema onChip que contiene un procesador ARM que corre a una velocidad 700 </a:t>
            </a:r>
            <a:r>
              <a:rPr lang="es-EC" sz="2000" dirty="0" smtClean="0"/>
              <a:t>MHz</a:t>
            </a:r>
          </a:p>
          <a:p>
            <a:pPr lvl="0" algn="just"/>
            <a:r>
              <a:rPr lang="es-EC" sz="2000" dirty="0" smtClean="0"/>
              <a:t>Sistema Operativo variable</a:t>
            </a:r>
          </a:p>
          <a:p>
            <a:pPr lvl="0" algn="just"/>
            <a:r>
              <a:rPr lang="es-EC" sz="2000" dirty="0" smtClean="0"/>
              <a:t>Puerto de Conexiones GPIO</a:t>
            </a:r>
            <a:endParaRPr lang="es-EC" sz="2000" dirty="0"/>
          </a:p>
        </p:txBody>
      </p:sp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677334" y="4155440"/>
            <a:ext cx="5148580" cy="15570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737" y="3227460"/>
            <a:ext cx="2747963" cy="2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99616" cy="74295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Arduino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1714501"/>
            <a:ext cx="8809566" cy="19431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C" sz="2000" dirty="0" smtClean="0"/>
              <a:t>Tarjeta programable</a:t>
            </a:r>
          </a:p>
          <a:p>
            <a:pPr lvl="0" algn="just"/>
            <a:r>
              <a:rPr lang="es-EC" sz="2000" dirty="0"/>
              <a:t>“Open-source”, </a:t>
            </a:r>
            <a:endParaRPr lang="es-EC" sz="2000" dirty="0" smtClean="0"/>
          </a:p>
          <a:p>
            <a:pPr lvl="0" algn="just"/>
            <a:r>
              <a:rPr lang="es-EC" sz="2000" dirty="0"/>
              <a:t>P</a:t>
            </a:r>
            <a:r>
              <a:rPr lang="es-EC" sz="2000" dirty="0" smtClean="0"/>
              <a:t>rogramación </a:t>
            </a:r>
            <a:r>
              <a:rPr lang="es-EC" sz="2000" dirty="0"/>
              <a:t>tiene base en </a:t>
            </a:r>
            <a:r>
              <a:rPr lang="es-EC" sz="2000" dirty="0" smtClean="0"/>
              <a:t>JAVA</a:t>
            </a:r>
          </a:p>
          <a:p>
            <a:pPr lvl="0" algn="just"/>
            <a:r>
              <a:rPr lang="es-EC" sz="2000" dirty="0"/>
              <a:t>Atmega </a:t>
            </a:r>
            <a:r>
              <a:rPr lang="es-EC" sz="2000" dirty="0" smtClean="0"/>
              <a:t>328P</a:t>
            </a:r>
          </a:p>
          <a:p>
            <a:pPr lvl="0" algn="just"/>
            <a:r>
              <a:rPr lang="es-EC" sz="2000" dirty="0" smtClean="0"/>
              <a:t>16MHz</a:t>
            </a:r>
            <a:endParaRPr lang="es-EC" sz="2000" dirty="0"/>
          </a:p>
        </p:txBody>
      </p:sp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4822084" y="3162301"/>
            <a:ext cx="3129915" cy="251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99616" cy="74295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Acelerómetros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1714501"/>
            <a:ext cx="8809566" cy="1943100"/>
          </a:xfrm>
        </p:spPr>
        <p:txBody>
          <a:bodyPr>
            <a:normAutofit/>
          </a:bodyPr>
          <a:lstStyle/>
          <a:p>
            <a:pPr lvl="0" algn="just"/>
            <a:endParaRPr lang="es-EC" sz="2000" dirty="0" smtClean="0"/>
          </a:p>
          <a:p>
            <a:pPr lvl="0" algn="just"/>
            <a:r>
              <a:rPr lang="es-EC" sz="2000" dirty="0" smtClean="0"/>
              <a:t>Posee Placas capacitivas</a:t>
            </a:r>
          </a:p>
          <a:p>
            <a:pPr lvl="0" algn="just"/>
            <a:r>
              <a:rPr lang="es-EC" sz="2000" dirty="0" smtClean="0"/>
              <a:t>Giroscopio</a:t>
            </a:r>
            <a:endParaRPr lang="es-EC" sz="2000" dirty="0"/>
          </a:p>
          <a:p>
            <a:pPr lvl="0" algn="just"/>
            <a:r>
              <a:rPr lang="es-EC" sz="2000" dirty="0" smtClean="0"/>
              <a:t>adxl335</a:t>
            </a:r>
            <a:endParaRPr lang="es-EC" sz="2000" dirty="0"/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5894070" y="2172970"/>
            <a:ext cx="2945130" cy="228472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4"/>
          <a:stretch>
            <a:fillRect/>
          </a:stretch>
        </p:blipFill>
        <p:spPr>
          <a:xfrm>
            <a:off x="1837902" y="4019552"/>
            <a:ext cx="2410248" cy="18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99616" cy="74295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Controladores de Motores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1714501"/>
            <a:ext cx="8809566" cy="1943100"/>
          </a:xfrm>
        </p:spPr>
        <p:txBody>
          <a:bodyPr>
            <a:normAutofit/>
          </a:bodyPr>
          <a:lstStyle/>
          <a:p>
            <a:pPr lvl="0" algn="just"/>
            <a:endParaRPr lang="es-EC" sz="2000" dirty="0" smtClean="0"/>
          </a:p>
          <a:p>
            <a:pPr lvl="0" algn="just"/>
            <a:r>
              <a:rPr lang="es-EC" sz="2000" dirty="0" smtClean="0"/>
              <a:t>4 circuitos </a:t>
            </a:r>
          </a:p>
          <a:p>
            <a:pPr lvl="0" algn="just"/>
            <a:r>
              <a:rPr lang="es-EC" sz="2000" dirty="0" smtClean="0"/>
              <a:t>Corrientes de hasta 600mA</a:t>
            </a:r>
            <a:endParaRPr lang="es-EC" sz="2000" dirty="0"/>
          </a:p>
          <a:p>
            <a:pPr lvl="0" algn="just"/>
            <a:r>
              <a:rPr lang="es-EC" sz="2000" dirty="0" smtClean="0"/>
              <a:t>Activa/Desactiva TTL 5V</a:t>
            </a:r>
            <a:endParaRPr lang="es-EC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0" y="2247900"/>
            <a:ext cx="2781300" cy="2187005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1476375" y="4019552"/>
            <a:ext cx="38957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458" y="24384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EC" sz="5400" dirty="0" smtClean="0">
                <a:solidFill>
                  <a:schemeClr val="tx1"/>
                </a:solidFill>
              </a:rPr>
              <a:t>DESARROLLO DE HARDWARE</a:t>
            </a:r>
            <a:endParaRPr lang="es-EC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854" y="416417"/>
            <a:ext cx="926515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cap="all" dirty="0">
                <a:solidFill>
                  <a:schemeClr val="tx1"/>
                </a:solidFill>
              </a:rPr>
              <a:t>DISEÑO E IMPLEMENTACIÓN DE UN SISTEMA TELEOPERADO para UN BRAZO ROBÓTICO “ROBOTIC ARM EDGE” CON  SENSOR  KINECT PARA WINDOWS A TRAVÉS DE UNA RED WIRELESS</a:t>
            </a:r>
            <a:endParaRPr lang="es-EC" sz="40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22917" y="4136264"/>
            <a:ext cx="8596668" cy="11262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b="1" dirty="0">
                <a:solidFill>
                  <a:schemeClr val="tx1"/>
                </a:solidFill>
              </a:rPr>
              <a:t>AUTORES: </a:t>
            </a:r>
            <a:r>
              <a:rPr lang="es-EC" sz="2800" b="1" dirty="0" smtClean="0">
                <a:solidFill>
                  <a:schemeClr val="tx1"/>
                </a:solidFill>
              </a:rPr>
              <a:t>	VILLALBA PORTILLA, FERNANDO JAVIER</a:t>
            </a:r>
            <a:endParaRPr lang="es-EC" sz="2800" dirty="0" smtClean="0">
              <a:solidFill>
                <a:schemeClr val="tx1"/>
              </a:solidFill>
            </a:endParaRPr>
          </a:p>
          <a:p>
            <a:r>
              <a:rPr lang="es-EC" sz="2800" b="1" dirty="0"/>
              <a:t> </a:t>
            </a:r>
            <a:endParaRPr lang="es-EC" sz="2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22917" y="5035266"/>
            <a:ext cx="8596668" cy="11262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b="1" dirty="0"/>
              <a:t> </a:t>
            </a:r>
          </a:p>
          <a:p>
            <a:r>
              <a:rPr lang="es-EC" sz="2800" b="1" dirty="0" smtClean="0">
                <a:solidFill>
                  <a:schemeClr val="tx1"/>
                </a:solidFill>
              </a:rPr>
              <a:t>DIRECTOR: 	ING. TIPÁN EDGAR</a:t>
            </a:r>
            <a:endParaRPr lang="es-EC" sz="2800" dirty="0" smtClean="0">
              <a:solidFill>
                <a:schemeClr val="tx1"/>
              </a:solidFill>
            </a:endParaRPr>
          </a:p>
          <a:p>
            <a:r>
              <a:rPr lang="es-EC" sz="2800" b="1" dirty="0" smtClean="0">
                <a:solidFill>
                  <a:schemeClr val="tx1"/>
                </a:solidFill>
              </a:rPr>
              <a:t>CODIRECTOR: ING. IBARRA ALEXANDER</a:t>
            </a:r>
            <a:endParaRPr lang="es-EC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Fernando\Pictures\TPhoto_0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4" y="2112010"/>
            <a:ext cx="2352675" cy="202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Fernando\Pictures\TPhoto_00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982912"/>
            <a:ext cx="3281046" cy="27130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99616" cy="74295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Encoder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698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Fernando\Pictures\TPhoto_00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14" y="1871027"/>
            <a:ext cx="3664585" cy="270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Fernando\Pictures\TPhoto_00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17" y="2800350"/>
            <a:ext cx="3854133" cy="27285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99616" cy="74295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Giroscopio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87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Fernando\Pictures\TPhoto_000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10664"/>
            <a:ext cx="3929380" cy="275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Fernando\Pictures\TPhoto_00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43604"/>
            <a:ext cx="3136265" cy="23475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99616" cy="74295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Implementación de placa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06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458" y="24384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EC" sz="5400" dirty="0" smtClean="0">
                <a:solidFill>
                  <a:schemeClr val="tx1"/>
                </a:solidFill>
              </a:rPr>
              <a:t>Configuración Red Inalámbrica</a:t>
            </a:r>
            <a:endParaRPr lang="es-EC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90" y="1359534"/>
            <a:ext cx="7769860" cy="3174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6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813117" y="0"/>
            <a:ext cx="3796983" cy="4019233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40960" y="676433"/>
            <a:ext cx="5203190" cy="3300730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51697" y="4514850"/>
            <a:ext cx="8809566" cy="1943100"/>
          </a:xfrm>
        </p:spPr>
        <p:txBody>
          <a:bodyPr>
            <a:normAutofit/>
          </a:bodyPr>
          <a:lstStyle/>
          <a:p>
            <a:pPr lvl="0" algn="just"/>
            <a:r>
              <a:rPr lang="es-EC" sz="2000" dirty="0"/>
              <a:t>Raspberry posee un puerto Ethernet  cuya velocidad es de hasta </a:t>
            </a:r>
            <a:r>
              <a:rPr lang="es-EC" sz="2000" dirty="0" smtClean="0"/>
              <a:t>100Mbps</a:t>
            </a:r>
          </a:p>
          <a:p>
            <a:pPr lvl="0" algn="just"/>
            <a:r>
              <a:rPr lang="es-EC" sz="2000" dirty="0" smtClean="0"/>
              <a:t>Sistema </a:t>
            </a:r>
            <a:r>
              <a:rPr lang="es-EC" sz="2000" dirty="0"/>
              <a:t>Auto-</a:t>
            </a:r>
            <a:r>
              <a:rPr lang="es-EC" sz="2000" dirty="0" err="1"/>
              <a:t>sense</a:t>
            </a:r>
            <a:r>
              <a:rPr lang="es-EC" sz="2000" dirty="0"/>
              <a:t> </a:t>
            </a:r>
            <a:endParaRPr lang="es-EC" sz="2000" dirty="0" smtClean="0"/>
          </a:p>
          <a:p>
            <a:pPr lvl="0" algn="just"/>
            <a:r>
              <a:rPr lang="es-EC" sz="2000" dirty="0" smtClean="0"/>
              <a:t>Línea de comandos: </a:t>
            </a:r>
            <a:r>
              <a:rPr lang="es-EC" sz="2000" dirty="0"/>
              <a:t>sudo nano /etc/network/interfaces</a:t>
            </a:r>
          </a:p>
        </p:txBody>
      </p:sp>
    </p:spTree>
    <p:extLst>
      <p:ext uri="{BB962C8B-B14F-4D97-AF65-F5344CB8AC3E}">
        <p14:creationId xmlns:p14="http://schemas.microsoft.com/office/powerpoint/2010/main" val="35199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929004" y="586422"/>
            <a:ext cx="4805045" cy="3242628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5734049" y="3200401"/>
            <a:ext cx="5867401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458" y="24384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EC" sz="5400" dirty="0" smtClean="0">
                <a:solidFill>
                  <a:schemeClr val="tx1"/>
                </a:solidFill>
              </a:rPr>
              <a:t>Desarrollo de Software</a:t>
            </a:r>
            <a:endParaRPr lang="es-EC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99616" cy="74295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Kinect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1714500"/>
            <a:ext cx="8809566" cy="4095750"/>
          </a:xfrm>
        </p:spPr>
        <p:txBody>
          <a:bodyPr>
            <a:normAutofit/>
          </a:bodyPr>
          <a:lstStyle/>
          <a:p>
            <a:pPr lvl="0" algn="just"/>
            <a:endParaRPr lang="es-EC" sz="2000" dirty="0" smtClean="0"/>
          </a:p>
          <a:p>
            <a:pPr lvl="0" algn="just"/>
            <a:r>
              <a:rPr lang="es-EC" sz="2000" dirty="0" smtClean="0"/>
              <a:t>Skeleton</a:t>
            </a:r>
          </a:p>
          <a:p>
            <a:pPr lvl="0" algn="just"/>
            <a:r>
              <a:rPr lang="es-EC" sz="2000" dirty="0" smtClean="0"/>
              <a:t>Movimiento de motores Kinect</a:t>
            </a:r>
          </a:p>
          <a:p>
            <a:pPr lvl="0" algn="just"/>
            <a:r>
              <a:rPr lang="es-EC" sz="2000" dirty="0" smtClean="0"/>
              <a:t>Dibujo de Articulaciones</a:t>
            </a:r>
          </a:p>
          <a:p>
            <a:pPr lvl="0" algn="just"/>
            <a:r>
              <a:rPr lang="es-EC" sz="2000" dirty="0" smtClean="0"/>
              <a:t>Obtención de puntos en el espacio</a:t>
            </a:r>
          </a:p>
          <a:p>
            <a:pPr lvl="0" algn="just"/>
            <a:r>
              <a:rPr lang="es-EC" sz="2000" dirty="0" smtClean="0"/>
              <a:t>Formación de vectores</a:t>
            </a:r>
          </a:p>
          <a:p>
            <a:pPr lvl="0" algn="just"/>
            <a:r>
              <a:rPr lang="es-EC" sz="2000" dirty="0" smtClean="0"/>
              <a:t>Calculo de ángulos internos de cada articulación</a:t>
            </a:r>
          </a:p>
          <a:p>
            <a:pPr lvl="0" algn="just"/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3607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098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253159"/>
              </p:ext>
            </p:extLst>
          </p:nvPr>
        </p:nvGraphicFramePr>
        <p:xfrm>
          <a:off x="2209800" y="152400"/>
          <a:ext cx="5210175" cy="646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3" imgW="5882551" imgH="7299814" progId="Visio.Drawing.11">
                  <p:embed/>
                </p:oleObj>
              </mc:Choice>
              <mc:Fallback>
                <p:oleObj name="Visio" r:id="rId3" imgW="5882551" imgH="729981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"/>
                        <a:ext cx="5210175" cy="646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2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/>
              <a:t>SUMARIO</a:t>
            </a:r>
            <a:endParaRPr lang="es-EC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400" dirty="0" smtClean="0"/>
              <a:t>INTRODUCCIÓN</a:t>
            </a:r>
          </a:p>
          <a:p>
            <a:r>
              <a:rPr lang="es-EC" sz="2400" dirty="0" smtClean="0"/>
              <a:t>MARCO DESCRIPTIVO</a:t>
            </a:r>
          </a:p>
          <a:p>
            <a:r>
              <a:rPr lang="es-EC" sz="2400" dirty="0" smtClean="0"/>
              <a:t>DESARROLLO HARDWARE</a:t>
            </a:r>
          </a:p>
          <a:p>
            <a:r>
              <a:rPr lang="es-EC" sz="2400" dirty="0" smtClean="0"/>
              <a:t>CONFIGURACIÓN RED INALÁMBRICA</a:t>
            </a:r>
          </a:p>
          <a:p>
            <a:r>
              <a:rPr lang="es-EC" sz="2400" dirty="0" smtClean="0"/>
              <a:t>DESARROLLO DE SOFTWARE</a:t>
            </a:r>
          </a:p>
          <a:p>
            <a:r>
              <a:rPr lang="es-EC" sz="2400" dirty="0" smtClean="0"/>
              <a:t>CONCLUSIONES Y RECOMENDACIONES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7654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4305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610015"/>
              </p:ext>
            </p:extLst>
          </p:nvPr>
        </p:nvGraphicFramePr>
        <p:xfrm>
          <a:off x="1543050" y="609600"/>
          <a:ext cx="5219700" cy="5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Visio" r:id="rId3" imgW="6400838" imgH="7124357" progId="Visio.Drawing.11">
                  <p:embed/>
                </p:oleObj>
              </mc:Choice>
              <mc:Fallback>
                <p:oleObj name="Visio" r:id="rId3" imgW="6400838" imgH="712435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609600"/>
                        <a:ext cx="5219700" cy="580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753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71307" y="180974"/>
            <a:ext cx="6563043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69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99616" cy="74295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Kinect Rangos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677334" y="1571624"/>
            <a:ext cx="6485466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39887" y="502602"/>
            <a:ext cx="6742113" cy="51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47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Comunicación Sockets TCP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817689"/>
            <a:ext cx="4237566" cy="2049461"/>
          </a:xfrm>
        </p:spPr>
        <p:txBody>
          <a:bodyPr/>
          <a:lstStyle/>
          <a:p>
            <a:r>
              <a:rPr lang="es-EC" dirty="0"/>
              <a:t>Protocolo de Control de Transmisión “TCP</a:t>
            </a:r>
            <a:r>
              <a:rPr lang="es-EC" dirty="0" smtClean="0"/>
              <a:t>”</a:t>
            </a:r>
          </a:p>
          <a:p>
            <a:r>
              <a:rPr lang="es-EC" dirty="0" smtClean="0"/>
              <a:t>CLIENTE –SERVIDOR</a:t>
            </a:r>
          </a:p>
          <a:p>
            <a:r>
              <a:rPr lang="es-EC" dirty="0" smtClean="0"/>
              <a:t>Escritura  escucha sobre el puerto de apertura de datos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64152" y="32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667934"/>
              </p:ext>
            </p:extLst>
          </p:nvPr>
        </p:nvGraphicFramePr>
        <p:xfrm>
          <a:off x="6664152" y="323850"/>
          <a:ext cx="5219700" cy="653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Visio" r:id="rId3" imgW="5853938" imgH="7332746" progId="Visio.Drawing.11">
                  <p:embed/>
                </p:oleObj>
              </mc:Choice>
              <mc:Fallback>
                <p:oleObj name="Visio" r:id="rId3" imgW="5853938" imgH="733274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152" y="323850"/>
                        <a:ext cx="5219700" cy="653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407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52750" y="514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919274"/>
              </p:ext>
            </p:extLst>
          </p:nvPr>
        </p:nvGraphicFramePr>
        <p:xfrm>
          <a:off x="5543550" y="609600"/>
          <a:ext cx="5133975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Visio" r:id="rId3" imgW="6168149" imgH="6922717" progId="Visio.Drawing.11">
                  <p:embed/>
                </p:oleObj>
              </mc:Choice>
              <mc:Fallback>
                <p:oleObj name="Visio" r:id="rId3" imgW="6168149" imgH="692271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609600"/>
                        <a:ext cx="5133975" cy="577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Sockets Servidor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342899"/>
            <a:ext cx="10832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500731"/>
              </p:ext>
            </p:extLst>
          </p:nvPr>
        </p:nvGraphicFramePr>
        <p:xfrm>
          <a:off x="677334" y="952498"/>
          <a:ext cx="5452943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Visio" r:id="rId3" imgW="8282866" imgH="6922717" progId="Visio.Drawing.11">
                  <p:embed/>
                </p:oleObj>
              </mc:Choice>
              <mc:Fallback>
                <p:oleObj name="Visio" r:id="rId3" imgW="8282866" imgH="692271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34" y="952498"/>
                        <a:ext cx="5452943" cy="5905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86550" y="3428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435995"/>
              </p:ext>
            </p:extLst>
          </p:nvPr>
        </p:nvGraphicFramePr>
        <p:xfrm>
          <a:off x="6686550" y="952498"/>
          <a:ext cx="5210175" cy="590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Visio" r:id="rId5" imgW="7968385" imgH="6922717" progId="Visio.Drawing.11">
                  <p:embed/>
                </p:oleObj>
              </mc:Choice>
              <mc:Fallback>
                <p:oleObj name="Visio" r:id="rId5" imgW="7968385" imgH="692271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952498"/>
                        <a:ext cx="5210175" cy="5905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77334" y="257174"/>
            <a:ext cx="8596668" cy="78105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Sockets Servidor – Cliente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342899"/>
            <a:ext cx="10832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86550" y="3428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77334" y="257174"/>
            <a:ext cx="8596668" cy="78105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Control de actuador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15112" y="3428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42488"/>
              </p:ext>
            </p:extLst>
          </p:nvPr>
        </p:nvGraphicFramePr>
        <p:xfrm>
          <a:off x="5115112" y="342898"/>
          <a:ext cx="520065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Visio" r:id="rId3" imgW="5204730" imgH="6399315" progId="Visio.Drawing.11">
                  <p:embed/>
                </p:oleObj>
              </mc:Choice>
              <mc:Fallback>
                <p:oleObj name="Visio" r:id="rId3" imgW="5204730" imgH="639931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112" y="342898"/>
                        <a:ext cx="5200650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3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Conclusiones y Recomendaciones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223965"/>
            <a:ext cx="8944338" cy="3300536"/>
          </a:xfrm>
        </p:spPr>
        <p:txBody>
          <a:bodyPr>
            <a:normAutofit/>
          </a:bodyPr>
          <a:lstStyle/>
          <a:p>
            <a:pPr lvl="0" algn="just"/>
            <a:r>
              <a:rPr lang="es-EC" sz="2000" dirty="0"/>
              <a:t>Se pudo diseñar e implementar una aplicación en Visual c# capaz de realizar el reconocimiento visual de los movimientos de las articulaciones del usuario a través del sensor Kinect.</a:t>
            </a:r>
            <a:endParaRPr lang="en-US" sz="2000" dirty="0"/>
          </a:p>
          <a:p>
            <a:pPr lvl="0" algn="just"/>
            <a:r>
              <a:rPr lang="es-EC" sz="2000" dirty="0"/>
              <a:t>La aplicación en visual C# permite medir los ángulos de apertura de cada articulación superior del usuario, y su variación en el tiempo es inmediata.</a:t>
            </a:r>
            <a:endParaRPr lang="en-US" sz="2000" dirty="0"/>
          </a:p>
          <a:p>
            <a:pPr lvl="0" algn="just"/>
            <a:r>
              <a:rPr lang="es-EC" sz="2000" dirty="0"/>
              <a:t>Se pudo apreciar que cada punto medido por Kinect tiene un espacio definido en un eje de coordenadas </a:t>
            </a:r>
            <a:r>
              <a:rPr lang="es-EC" sz="2000" dirty="0" err="1"/>
              <a:t>x,y,z</a:t>
            </a:r>
            <a:r>
              <a:rPr lang="es-EC" sz="2000" dirty="0"/>
              <a:t>, lo que nos da la facilidad de obtener un vector de cada articulación del usuario.</a:t>
            </a:r>
            <a:endParaRPr lang="en-US" sz="2000" dirty="0"/>
          </a:p>
          <a:p>
            <a:pPr algn="just"/>
            <a:endParaRPr lang="es-EC" sz="2000" dirty="0" smtClean="0"/>
          </a:p>
          <a:p>
            <a:pPr marL="0" indent="0" algn="just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9220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223965"/>
            <a:ext cx="8944338" cy="3300536"/>
          </a:xfrm>
        </p:spPr>
        <p:txBody>
          <a:bodyPr>
            <a:normAutofit/>
          </a:bodyPr>
          <a:lstStyle/>
          <a:p>
            <a:pPr lvl="0" algn="just"/>
            <a:r>
              <a:rPr lang="es-EC" sz="2000" dirty="0"/>
              <a:t>La aplicación en Visual C# permite enviar los valores medidos por el sensor a través de un medio inalámbrico Wireless.</a:t>
            </a:r>
            <a:endParaRPr lang="en-US" sz="2000" dirty="0"/>
          </a:p>
          <a:p>
            <a:pPr lvl="0" algn="just"/>
            <a:r>
              <a:rPr lang="es-EC" sz="2000" dirty="0"/>
              <a:t>La aplicación en Visual C# permite recibir los valores detectados por los sensores ubicados en el Brazo Robótico vía Wireless.</a:t>
            </a:r>
            <a:endParaRPr lang="en-US" sz="2000" dirty="0"/>
          </a:p>
          <a:p>
            <a:pPr lvl="0" algn="just"/>
            <a:r>
              <a:rPr lang="es-EC" sz="2000" dirty="0"/>
              <a:t>Se determinó cantidad necesario de datos que deseamos enviar por la red o recibirla según el caso, puesto que si no se los decodifica de forma adecuada tienden a leer datos erróneos por el desplazamiento de los valores en la trama que puede ser por pérdida de datos, o datos almacenados en el buffer de salida de red.</a:t>
            </a:r>
            <a:endParaRPr lang="en-US" sz="2000" dirty="0"/>
          </a:p>
          <a:p>
            <a:pPr algn="just"/>
            <a:endParaRPr lang="es-EC" sz="2000" dirty="0" smtClean="0"/>
          </a:p>
          <a:p>
            <a:pPr marL="0" indent="0" algn="just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5081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>
                <a:solidFill>
                  <a:schemeClr val="tx1"/>
                </a:solidFill>
              </a:rPr>
              <a:t>INTRODUCCIÓN</a:t>
            </a:r>
            <a:endParaRPr lang="es-EC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918" y="609600"/>
            <a:ext cx="8596668" cy="13208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223965"/>
            <a:ext cx="8944338" cy="3300536"/>
          </a:xfrm>
        </p:spPr>
        <p:txBody>
          <a:bodyPr>
            <a:normAutofit/>
          </a:bodyPr>
          <a:lstStyle/>
          <a:p>
            <a:pPr lvl="0" algn="just"/>
            <a:r>
              <a:rPr lang="es-EC" sz="2000" dirty="0"/>
              <a:t>La aplicación en Visual C# permite enviar los valores medidos por el sensor a través de un medio inalámbrico Wireless.</a:t>
            </a:r>
            <a:endParaRPr lang="en-US" sz="2000" dirty="0"/>
          </a:p>
          <a:p>
            <a:pPr lvl="0" algn="just"/>
            <a:r>
              <a:rPr lang="es-EC" sz="2000" dirty="0"/>
              <a:t>La aplicación en Visual C# permite recibir los valores detectados por los sensores ubicados en el Brazo Robótico vía Wireless.</a:t>
            </a:r>
            <a:endParaRPr lang="en-US" sz="2000" dirty="0"/>
          </a:p>
          <a:p>
            <a:pPr lvl="0" algn="just"/>
            <a:r>
              <a:rPr lang="es-EC" sz="2000" dirty="0"/>
              <a:t>Se determinó cantidad necesario de datos que deseamos enviar por la red o recibirla según el caso, puesto que si no se los decodifica de forma adecuada tienden a leer datos erróneos por el desplazamiento de los valores en la trama que puede ser por pérdida de datos, o datos almacenados en el buffer de salida de red.</a:t>
            </a:r>
            <a:endParaRPr lang="en-US" sz="2000" dirty="0"/>
          </a:p>
          <a:p>
            <a:pPr algn="just"/>
            <a:endParaRPr lang="es-EC" sz="2000" dirty="0" smtClean="0"/>
          </a:p>
          <a:p>
            <a:pPr marL="0" indent="0" algn="just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193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97291"/>
            <a:ext cx="8944338" cy="2012760"/>
          </a:xfrm>
        </p:spPr>
        <p:txBody>
          <a:bodyPr>
            <a:normAutofit lnSpcReduction="10000"/>
          </a:bodyPr>
          <a:lstStyle/>
          <a:p>
            <a:pPr lvl="0"/>
            <a:r>
              <a:rPr lang="es-EC" sz="2000" dirty="0"/>
              <a:t>Se determinó que una forma eficiente de comunicar dos o más programas de diferentes características o compartir datos entre sistemas operativos de diferente proveedor es mediante programación vía sockets.</a:t>
            </a:r>
            <a:endParaRPr lang="en-US" sz="2000" dirty="0"/>
          </a:p>
          <a:p>
            <a:pPr lvl="0"/>
            <a:r>
              <a:rPr lang="es-EC" sz="2000" dirty="0"/>
              <a:t>Raspberry resultó eficiente para adquisición de los datos enviados por el Kinect pero la ausencia de entradas análogas obligaron a la incorporación de una tarjeta programable arduino.</a:t>
            </a:r>
            <a:endParaRPr lang="en-US" sz="2000" dirty="0"/>
          </a:p>
          <a:p>
            <a:pPr marL="0" indent="0" algn="just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5667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1771650"/>
            <a:ext cx="8944338" cy="4457700"/>
          </a:xfrm>
        </p:spPr>
        <p:txBody>
          <a:bodyPr>
            <a:normAutofit/>
          </a:bodyPr>
          <a:lstStyle/>
          <a:p>
            <a:pPr lvl="0"/>
            <a:r>
              <a:rPr lang="es-EC" sz="2000" dirty="0"/>
              <a:t>Para hacer aplicaciones en Kinect se debe considerar la versión de librería SDK que se va ocupar.</a:t>
            </a:r>
            <a:endParaRPr lang="en-US" sz="2000" dirty="0"/>
          </a:p>
          <a:p>
            <a:pPr lvl="0"/>
            <a:r>
              <a:rPr lang="es-EC" sz="2000" dirty="0"/>
              <a:t>Si se va emplear librerías de Esqueletización mediante Kinect, se debe considerar si el desarrollo será en visual c# o mediante visual </a:t>
            </a:r>
            <a:r>
              <a:rPr lang="es-EC" sz="2000" dirty="0" err="1"/>
              <a:t>c++</a:t>
            </a:r>
            <a:r>
              <a:rPr lang="es-EC" sz="2000" dirty="0"/>
              <a:t>, puesto que las librerías varían entre ellos, debido al formato de desarrollo de cada uno</a:t>
            </a:r>
            <a:r>
              <a:rPr lang="es-EC" sz="2000" dirty="0" smtClean="0"/>
              <a:t>.</a:t>
            </a:r>
          </a:p>
          <a:p>
            <a:pPr lvl="0"/>
            <a:r>
              <a:rPr lang="es-EC" sz="2000" dirty="0"/>
              <a:t>El envío y recepción de datos empleando sockets a través de la configuración cliente servidor es eficiente pero entre cada envío o recepción se debe esperar un tiempo prudencial entre cada lectura</a:t>
            </a:r>
            <a:endParaRPr lang="en-US" sz="2000" dirty="0"/>
          </a:p>
          <a:p>
            <a:pPr marL="0" indent="0" algn="just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1355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>
                <a:solidFill>
                  <a:schemeClr val="tx1"/>
                </a:solidFill>
              </a:rPr>
              <a:t>Objetivo General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264" y="1860339"/>
            <a:ext cx="9067169" cy="3880773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2000"/>
              </a:spcBef>
              <a:buNone/>
            </a:pPr>
            <a:endParaRPr lang="es-EC" sz="1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s-EC" sz="3200" dirty="0"/>
              <a:t>Diseñar e implementar un sistema teleoperado de un brazo robótico “Robotic Arm Edge” con  sensor  Kinect para Windows a través de una red Wireless”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78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>
                <a:solidFill>
                  <a:schemeClr val="tx1"/>
                </a:solidFill>
              </a:rPr>
              <a:t>Objetivos Específicos: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460" y="1936466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C" sz="2400" dirty="0"/>
              <a:t>Desarrollar el programa para el control del sensor Kinect, mediante el kit de desarrollo de software de uso público desarrolladas por Microsoft</a:t>
            </a:r>
            <a:r>
              <a:rPr lang="es-EC" sz="2400" dirty="0" smtClean="0"/>
              <a:t>.</a:t>
            </a:r>
            <a:endParaRPr lang="en-US" sz="2400" dirty="0"/>
          </a:p>
          <a:p>
            <a:pPr lvl="0"/>
            <a:endParaRPr lang="en-US" sz="2400" dirty="0"/>
          </a:p>
          <a:p>
            <a:pPr lvl="0" algn="just"/>
            <a:r>
              <a:rPr lang="es-EC" sz="2400" dirty="0"/>
              <a:t>Obtener la posición 3D del brazo del operador mediante el uso de la librería Skeleton Tracking de Microsoft</a:t>
            </a:r>
            <a:r>
              <a:rPr lang="es-EC" sz="2400" dirty="0" smtClean="0"/>
              <a:t>.</a:t>
            </a:r>
          </a:p>
          <a:p>
            <a:pPr lvl="0"/>
            <a:endParaRPr lang="en-US" sz="2400" dirty="0"/>
          </a:p>
          <a:p>
            <a:pPr lvl="0" algn="just"/>
            <a:r>
              <a:rPr lang="es-EC" sz="2400" dirty="0"/>
              <a:t>Transmitir y Recibir datos presentados por los sensores y actuadores del sistema  mediante una red Inalámbrica “Wireless”.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>
                <a:solidFill>
                  <a:schemeClr val="tx1"/>
                </a:solidFill>
              </a:rPr>
              <a:t>Justificación e Importancia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2995" y="2072943"/>
            <a:ext cx="8596668" cy="3880773"/>
          </a:xfrm>
        </p:spPr>
        <p:txBody>
          <a:bodyPr>
            <a:normAutofit/>
          </a:bodyPr>
          <a:lstStyle/>
          <a:p>
            <a:pPr lvl="0" algn="just"/>
            <a:r>
              <a:rPr lang="es-EC" sz="2400" dirty="0" smtClean="0"/>
              <a:t>Interacción </a:t>
            </a:r>
            <a:r>
              <a:rPr lang="es-EC" sz="2400" dirty="0"/>
              <a:t>Usuario-Brazo Robótico sin utilizar dispositivos de mando </a:t>
            </a:r>
            <a:r>
              <a:rPr lang="es-EC" sz="2400" dirty="0" smtClean="0"/>
              <a:t>manual </a:t>
            </a:r>
            <a:endParaRPr lang="en-US" sz="2400" dirty="0"/>
          </a:p>
          <a:p>
            <a:pPr lvl="0" algn="just"/>
            <a:r>
              <a:rPr lang="es-EC" sz="2400" dirty="0" smtClean="0"/>
              <a:t>Importancia de seguridad en ambientes de alto riesgo</a:t>
            </a:r>
          </a:p>
          <a:p>
            <a:pPr lvl="0" algn="just"/>
            <a:r>
              <a:rPr lang="es-EC" sz="2400" dirty="0" smtClean="0"/>
              <a:t>Investigar el desempeño de los sistemas de control mediante una red inalámbrica </a:t>
            </a:r>
          </a:p>
          <a:p>
            <a:pPr lvl="0" algn="just"/>
            <a:r>
              <a:rPr lang="es-EC" sz="2400" dirty="0" smtClean="0"/>
              <a:t>Investigar la relación de un sistema de mando por medio de visión artificial  empleando un sensor Kinect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6758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>
                <a:solidFill>
                  <a:schemeClr val="tx1"/>
                </a:solidFill>
              </a:rPr>
              <a:t>Alcance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2995" y="2072943"/>
            <a:ext cx="8596668" cy="3880773"/>
          </a:xfrm>
        </p:spPr>
        <p:txBody>
          <a:bodyPr>
            <a:normAutofit/>
          </a:bodyPr>
          <a:lstStyle/>
          <a:p>
            <a:pPr algn="just"/>
            <a:endParaRPr lang="es-EC" sz="2000" dirty="0"/>
          </a:p>
          <a:p>
            <a:pPr lvl="0" algn="just"/>
            <a:endParaRPr lang="es-EC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3781425" cy="140970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4594203" y="2635250"/>
            <a:ext cx="4544355" cy="2971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200" dirty="0" smtClean="0"/>
              <a:t>Kinect reconocimiento visual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Limitantes corporales</a:t>
            </a:r>
          </a:p>
          <a:p>
            <a:pPr algn="just"/>
            <a:endParaRPr lang="es-EC" sz="2200" dirty="0"/>
          </a:p>
          <a:p>
            <a:pPr algn="just"/>
            <a:r>
              <a:rPr lang="es-EC" sz="2200" dirty="0" smtClean="0"/>
              <a:t>Cálculo de ángulo de apertura entre articulaciones</a:t>
            </a:r>
            <a:endParaRPr lang="es-EC" sz="2000" dirty="0" smtClean="0"/>
          </a:p>
          <a:p>
            <a:pPr algn="just"/>
            <a:endParaRPr lang="es-EC" sz="2000" dirty="0" smtClean="0"/>
          </a:p>
          <a:p>
            <a:pPr algn="just"/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56188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>
                <a:solidFill>
                  <a:schemeClr val="tx1"/>
                </a:solidFill>
              </a:rPr>
              <a:t>Alcance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362199"/>
            <a:ext cx="4544355" cy="2971801"/>
          </a:xfrm>
        </p:spPr>
        <p:txBody>
          <a:bodyPr>
            <a:normAutofit/>
          </a:bodyPr>
          <a:lstStyle/>
          <a:p>
            <a:pPr lvl="0" algn="just"/>
            <a:r>
              <a:rPr lang="es-EC" sz="2200" dirty="0" smtClean="0"/>
              <a:t>El brazo Robótico Arm Edge es de uso académico, posee limitantes en cuanto a movilidad y estructura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Incorporar </a:t>
            </a:r>
            <a:r>
              <a:rPr lang="es-EC" sz="2200" dirty="0"/>
              <a:t>Instrumentación</a:t>
            </a:r>
          </a:p>
          <a:p>
            <a:pPr marL="0" lvl="0" indent="0" algn="just">
              <a:buNone/>
            </a:pPr>
            <a:r>
              <a:rPr lang="es-EC" sz="2000" dirty="0" smtClean="0"/>
              <a:t> </a:t>
            </a:r>
          </a:p>
          <a:p>
            <a:pPr algn="just"/>
            <a:endParaRPr lang="es-EC" sz="2000" dirty="0"/>
          </a:p>
          <a:p>
            <a:pPr lvl="0" algn="just"/>
            <a:endParaRPr lang="es-EC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937" y="2362200"/>
            <a:ext cx="3660665" cy="267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6538</TotalTime>
  <Words>1353</Words>
  <Application>Microsoft Office PowerPoint</Application>
  <PresentationFormat>Panorámica</PresentationFormat>
  <Paragraphs>146</Paragraphs>
  <Slides>42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Calibri</vt:lpstr>
      <vt:lpstr>Trebuchet MS</vt:lpstr>
      <vt:lpstr>Wingdings 3</vt:lpstr>
      <vt:lpstr>Faceta</vt:lpstr>
      <vt:lpstr>Visio</vt:lpstr>
      <vt:lpstr>UNIVERSIDAD DE LAS FUERZAS ARMADAS-ESPE</vt:lpstr>
      <vt:lpstr> DISEÑO E IMPLEMENTACIÓN DE UN SISTEMA TELEOPERADO para UN BRAZO ROBÓTICO “ROBOTIC ARM EDGE” CON  SENSOR  KINECT PARA WINDOWS A TRAVÉS DE UNA RED WIRELESS</vt:lpstr>
      <vt:lpstr>SUMARIO</vt:lpstr>
      <vt:lpstr>INTRODUCCIÓN</vt:lpstr>
      <vt:lpstr>Objetivo General</vt:lpstr>
      <vt:lpstr>Objetivos Específicos:</vt:lpstr>
      <vt:lpstr>Justificación e Importancia</vt:lpstr>
      <vt:lpstr>Alcance</vt:lpstr>
      <vt:lpstr>Alcance</vt:lpstr>
      <vt:lpstr>Alcance</vt:lpstr>
      <vt:lpstr>MARCO DESCRIPTIVO</vt:lpstr>
      <vt:lpstr>Kinect </vt:lpstr>
      <vt:lpstr>Robotic Arm Edge </vt:lpstr>
      <vt:lpstr>Visual C# Sharp </vt:lpstr>
      <vt:lpstr>Raspberry Pi </vt:lpstr>
      <vt:lpstr>Arduino </vt:lpstr>
      <vt:lpstr>Acelerómetros </vt:lpstr>
      <vt:lpstr>Controladores de Motores </vt:lpstr>
      <vt:lpstr>DESARROLLO DE HARDWARE</vt:lpstr>
      <vt:lpstr>Encoder </vt:lpstr>
      <vt:lpstr>Giroscopio </vt:lpstr>
      <vt:lpstr>Implementación de placa </vt:lpstr>
      <vt:lpstr>Configuración Red Inalámbrica</vt:lpstr>
      <vt:lpstr>Presentación de PowerPoint</vt:lpstr>
      <vt:lpstr>Presentación de PowerPoint</vt:lpstr>
      <vt:lpstr>Presentación de PowerPoint</vt:lpstr>
      <vt:lpstr>Desarrollo de Software</vt:lpstr>
      <vt:lpstr>Kinect </vt:lpstr>
      <vt:lpstr>Presentación de PowerPoint</vt:lpstr>
      <vt:lpstr>Presentación de PowerPoint</vt:lpstr>
      <vt:lpstr>Presentación de PowerPoint</vt:lpstr>
      <vt:lpstr>Kinect Rangos </vt:lpstr>
      <vt:lpstr>Presentación de PowerPoint</vt:lpstr>
      <vt:lpstr>Comunicación Sockets TCP</vt:lpstr>
      <vt:lpstr>Sockets Servidor</vt:lpstr>
      <vt:lpstr>Sockets Servidor – Cliente </vt:lpstr>
      <vt:lpstr>Control de actuador</vt:lpstr>
      <vt:lpstr>Conclusiones y Recomendaciones</vt:lpstr>
      <vt:lpstr>Conclusiones</vt:lpstr>
      <vt:lpstr>Conclusiones</vt:lpstr>
      <vt:lpstr>Conclusiones</vt:lpstr>
      <vt:lpstr>Recomendaciones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ARMADAS-ESPE</dc:title>
  <dc:creator>Pacho</dc:creator>
  <cp:lastModifiedBy>Fernando</cp:lastModifiedBy>
  <cp:revision>133</cp:revision>
  <dcterms:created xsi:type="dcterms:W3CDTF">2015-04-26T23:41:39Z</dcterms:created>
  <dcterms:modified xsi:type="dcterms:W3CDTF">2015-08-18T14:29:54Z</dcterms:modified>
</cp:coreProperties>
</file>