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18" r:id="rId1"/>
  </p:sldMasterIdLst>
  <p:notesMasterIdLst>
    <p:notesMasterId r:id="rId32"/>
  </p:notesMasterIdLst>
  <p:sldIdLst>
    <p:sldId id="256" r:id="rId2"/>
    <p:sldId id="257" r:id="rId3"/>
    <p:sldId id="264"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83" r:id="rId27"/>
    <p:sldId id="284" r:id="rId28"/>
    <p:sldId id="285" r:id="rId29"/>
    <p:sldId id="286" r:id="rId30"/>
    <p:sldId id="287"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5411" autoAdjust="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68B4-8B84-43F6-8033-64BF2F85C4ED}" type="datetimeFigureOut">
              <a:rPr lang="es-EC" smtClean="0"/>
              <a:t>22/07/2015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CC01-E232-469D-B9EC-DBB8638D8B53}" type="slidenum">
              <a:rPr lang="es-EC" smtClean="0"/>
              <a:t>‹Nº›</a:t>
            </a:fld>
            <a:endParaRPr lang="es-EC"/>
          </a:p>
        </p:txBody>
      </p:sp>
    </p:spTree>
    <p:extLst>
      <p:ext uri="{BB962C8B-B14F-4D97-AF65-F5344CB8AC3E}">
        <p14:creationId xmlns:p14="http://schemas.microsoft.com/office/powerpoint/2010/main" val="33208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5BACC01-E232-469D-B9EC-DBB8638D8B53}" type="slidenum">
              <a:rPr lang="es-EC" smtClean="0"/>
              <a:t>15</a:t>
            </a:fld>
            <a:endParaRPr lang="es-EC"/>
          </a:p>
        </p:txBody>
      </p:sp>
    </p:spTree>
    <p:extLst>
      <p:ext uri="{BB962C8B-B14F-4D97-AF65-F5344CB8AC3E}">
        <p14:creationId xmlns:p14="http://schemas.microsoft.com/office/powerpoint/2010/main" val="148697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ED8FD2A-4E89-47C7-8EA9-EA239F5168DA}" type="datetimeFigureOut">
              <a:rPr lang="es-EC" smtClean="0"/>
              <a:t>22/07/2015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A642F7-BE5A-4B4A-9927-3A6B6CAD3AB4}"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80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D8FD2A-4E89-47C7-8EA9-EA239F5168DA}" type="datetimeFigureOut">
              <a:rPr lang="es-EC" smtClean="0"/>
              <a:t>22/07/2015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139607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D8FD2A-4E89-47C7-8EA9-EA239F5168DA}" type="datetimeFigureOut">
              <a:rPr lang="es-EC" smtClean="0"/>
              <a:t>22/07/2015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246643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ED8FD2A-4E89-47C7-8EA9-EA239F5168DA}" type="datetimeFigureOut">
              <a:rPr lang="es-EC" smtClean="0"/>
              <a:t>22/07/2015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272760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ED8FD2A-4E89-47C7-8EA9-EA239F5168DA}" type="datetimeFigureOut">
              <a:rPr lang="es-EC" smtClean="0"/>
              <a:t>22/07/2015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A642F7-BE5A-4B4A-9927-3A6B6CAD3AB4}"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4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ED8FD2A-4E89-47C7-8EA9-EA239F5168DA}" type="datetimeFigureOut">
              <a:rPr lang="es-EC" smtClean="0"/>
              <a:t>22/07/2015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85454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ED8FD2A-4E89-47C7-8EA9-EA239F5168DA}" type="datetimeFigureOut">
              <a:rPr lang="es-EC" smtClean="0"/>
              <a:t>22/07/2015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15086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ED8FD2A-4E89-47C7-8EA9-EA239F5168DA}" type="datetimeFigureOut">
              <a:rPr lang="es-EC" smtClean="0"/>
              <a:t>22/07/2015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87207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ED8FD2A-4E89-47C7-8EA9-EA239F5168DA}" type="datetimeFigureOut">
              <a:rPr lang="es-EC" smtClean="0"/>
              <a:t>22/07/2015</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31564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ED8FD2A-4E89-47C7-8EA9-EA239F5168DA}" type="datetimeFigureOut">
              <a:rPr lang="es-EC" smtClean="0"/>
              <a:t>22/07/2015</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A642F7-BE5A-4B4A-9927-3A6B6CAD3AB4}" type="slidenum">
              <a:rPr lang="es-EC" smtClean="0"/>
              <a:t>‹Nº›</a:t>
            </a:fld>
            <a:endParaRPr lang="es-EC"/>
          </a:p>
        </p:txBody>
      </p:sp>
    </p:spTree>
    <p:extLst>
      <p:ext uri="{BB962C8B-B14F-4D97-AF65-F5344CB8AC3E}">
        <p14:creationId xmlns:p14="http://schemas.microsoft.com/office/powerpoint/2010/main" val="38627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ED8FD2A-4E89-47C7-8EA9-EA239F5168DA}" type="datetimeFigureOut">
              <a:rPr lang="es-EC" smtClean="0"/>
              <a:t>22/07/2015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A642F7-BE5A-4B4A-9927-3A6B6CAD3AB4}" type="slidenum">
              <a:rPr lang="es-EC" smtClean="0"/>
              <a:t>‹Nº›</a:t>
            </a:fld>
            <a:endParaRPr lang="es-EC"/>
          </a:p>
        </p:txBody>
      </p:sp>
    </p:spTree>
    <p:extLst>
      <p:ext uri="{BB962C8B-B14F-4D97-AF65-F5344CB8AC3E}">
        <p14:creationId xmlns:p14="http://schemas.microsoft.com/office/powerpoint/2010/main" val="71137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ED8FD2A-4E89-47C7-8EA9-EA239F5168DA}" type="datetimeFigureOut">
              <a:rPr lang="es-EC" smtClean="0"/>
              <a:t>22/07/2015</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5A642F7-BE5A-4B4A-9927-3A6B6CAD3AB4}"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59227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descr="Descripción: H:\UDE\Logo\UFA.jpg"/>
          <p:cNvPicPr/>
          <p:nvPr/>
        </p:nvPicPr>
        <p:blipFill rotWithShape="1">
          <a:blip r:embed="rId2">
            <a:extLst>
              <a:ext uri="{28A0092B-C50C-407E-A947-70E740481C1C}">
                <a14:useLocalDpi xmlns:a14="http://schemas.microsoft.com/office/drawing/2010/main" val="0"/>
              </a:ext>
            </a:extLst>
          </a:blip>
          <a:srcRect t="9654" b="5380"/>
          <a:stretch/>
        </p:blipFill>
        <p:spPr bwMode="auto">
          <a:xfrm>
            <a:off x="2948678" y="384054"/>
            <a:ext cx="6701624" cy="2423154"/>
          </a:xfrm>
          <a:prstGeom prst="rect">
            <a:avLst/>
          </a:prstGeom>
          <a:noFill/>
          <a:ln>
            <a:noFill/>
          </a:ln>
          <a:effectLst>
            <a:outerShdw blurRad="1270000" dist="2540000" dir="19740000" sx="1000" sy="1000" algn="ctr" rotWithShape="0">
              <a:srgbClr val="000000">
                <a:alpha val="0"/>
              </a:srgbClr>
            </a:outerShdw>
          </a:effectLst>
        </p:spPr>
      </p:pic>
      <p:sp>
        <p:nvSpPr>
          <p:cNvPr id="5" name="Rectángulo 4"/>
          <p:cNvSpPr/>
          <p:nvPr/>
        </p:nvSpPr>
        <p:spPr>
          <a:xfrm>
            <a:off x="568059" y="3113657"/>
            <a:ext cx="113091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s-ES_tradnl" sz="3600" b="1" dirty="0">
                <a:solidFill>
                  <a:schemeClr val="accent2">
                    <a:lumMod val="75000"/>
                  </a:schemeClr>
                </a:solidFill>
              </a:rPr>
              <a:t>PLAN DE MARKETING PARA </a:t>
            </a:r>
            <a:r>
              <a:rPr lang="es-ES_tradnl" sz="3600" b="1" dirty="0" smtClean="0">
                <a:solidFill>
                  <a:schemeClr val="accent2">
                    <a:lumMod val="75000"/>
                  </a:schemeClr>
                </a:solidFill>
              </a:rPr>
              <a:t>POSICIONAR </a:t>
            </a:r>
            <a:r>
              <a:rPr lang="es-ES_tradnl" sz="3600" b="1" dirty="0">
                <a:solidFill>
                  <a:schemeClr val="accent2">
                    <a:lumMod val="75000"/>
                  </a:schemeClr>
                </a:solidFill>
              </a:rPr>
              <a:t>A LA </a:t>
            </a:r>
            <a:r>
              <a:rPr lang="es-ES_tradnl" sz="3600" b="1" dirty="0" smtClean="0">
                <a:solidFill>
                  <a:schemeClr val="accent2">
                    <a:lumMod val="75000"/>
                  </a:schemeClr>
                </a:solidFill>
              </a:rPr>
              <a:t>COMPAÑÍA </a:t>
            </a:r>
          </a:p>
          <a:p>
            <a:pPr algn="ctr"/>
            <a:r>
              <a:rPr lang="es-ES_tradnl" sz="3600" b="1" dirty="0" smtClean="0">
                <a:solidFill>
                  <a:schemeClr val="accent2">
                    <a:lumMod val="75000"/>
                  </a:schemeClr>
                </a:solidFill>
              </a:rPr>
              <a:t>HORMIBLOQUE </a:t>
            </a:r>
            <a:r>
              <a:rPr lang="es-ES_tradnl" sz="3600" b="1" dirty="0">
                <a:solidFill>
                  <a:schemeClr val="accent2">
                    <a:lumMod val="75000"/>
                  </a:schemeClr>
                </a:solidFill>
              </a:rPr>
              <a:t>ECUADOR S.A.</a:t>
            </a:r>
            <a:endParaRPr lang="es-EC" sz="3600" b="1" dirty="0">
              <a:solidFill>
                <a:schemeClr val="accent2">
                  <a:lumMod val="75000"/>
                </a:schemeClr>
              </a:solidFill>
            </a:endParaRPr>
          </a:p>
        </p:txBody>
      </p:sp>
      <p:sp>
        <p:nvSpPr>
          <p:cNvPr id="9" name="Rectangle 7"/>
          <p:cNvSpPr>
            <a:spLocks noChangeArrowheads="1"/>
          </p:cNvSpPr>
          <p:nvPr/>
        </p:nvSpPr>
        <p:spPr bwMode="auto">
          <a:xfrm>
            <a:off x="173079" y="4537383"/>
            <a:ext cx="114694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s-ES_tradnl" sz="2800" b="1" dirty="0">
                <a:solidFill>
                  <a:schemeClr val="accent2">
                    <a:lumMod val="75000"/>
                  </a:schemeClr>
                </a:solidFill>
              </a:rPr>
              <a:t>MAESTRÍA INTERNACIONAL EN ADMINISTRACIÓN DE EMPRESAS, PROGRAMA INTEGRAL DE HABILIDADES MÚLTIPLES</a:t>
            </a:r>
          </a:p>
        </p:txBody>
      </p:sp>
      <p:sp>
        <p:nvSpPr>
          <p:cNvPr id="10" name="Rectangle 8"/>
          <p:cNvSpPr>
            <a:spLocks noChangeArrowheads="1"/>
          </p:cNvSpPr>
          <p:nvPr/>
        </p:nvSpPr>
        <p:spPr bwMode="auto">
          <a:xfrm>
            <a:off x="2948678" y="5535026"/>
            <a:ext cx="61025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s-ES_tradnl" sz="2800" b="1" dirty="0">
                <a:solidFill>
                  <a:schemeClr val="accent2">
                    <a:lumMod val="75000"/>
                  </a:schemeClr>
                </a:solidFill>
              </a:rPr>
              <a:t>Autor: Johan Manolo Cabezas </a:t>
            </a:r>
            <a:r>
              <a:rPr lang="es-ES_tradnl" sz="2800" b="1" dirty="0" err="1">
                <a:solidFill>
                  <a:schemeClr val="accent2">
                    <a:lumMod val="75000"/>
                  </a:schemeClr>
                </a:solidFill>
              </a:rPr>
              <a:t>Siguencia</a:t>
            </a:r>
            <a:endParaRPr lang="es-ES_tradnl" sz="2800" b="1" dirty="0">
              <a:solidFill>
                <a:schemeClr val="accent2">
                  <a:lumMod val="75000"/>
                </a:schemeClr>
              </a:solidFill>
            </a:endParaRPr>
          </a:p>
        </p:txBody>
      </p:sp>
    </p:spTree>
    <p:extLst>
      <p:ext uri="{BB962C8B-B14F-4D97-AF65-F5344CB8AC3E}">
        <p14:creationId xmlns:p14="http://schemas.microsoft.com/office/powerpoint/2010/main" val="93455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5" name="Rectángulo 4"/>
          <p:cNvSpPr/>
          <p:nvPr/>
        </p:nvSpPr>
        <p:spPr>
          <a:xfrm>
            <a:off x="0" y="2664168"/>
            <a:ext cx="3995004" cy="461665"/>
          </a:xfrm>
          <a:prstGeom prst="rect">
            <a:avLst/>
          </a:prstGeom>
        </p:spPr>
        <p:txBody>
          <a:bodyPr wrap="none">
            <a:spAutoFit/>
          </a:bodyPr>
          <a:lstStyle/>
          <a:p>
            <a:pPr lvl="1"/>
            <a:r>
              <a:rPr lang="es-ES_tradnl" sz="2400" b="1" dirty="0" smtClean="0">
                <a:latin typeface="Arial" panose="020B0604020202020204" pitchFamily="34" charset="0"/>
                <a:cs typeface="Arial" panose="020B0604020202020204" pitchFamily="34" charset="0"/>
              </a:rPr>
              <a:t>Catálogo de productos</a:t>
            </a:r>
            <a:endParaRPr lang="es-EC" sz="2400" b="1" dirty="0">
              <a:latin typeface="Arial" panose="020B0604020202020204" pitchFamily="34" charset="0"/>
              <a:cs typeface="Arial" panose="020B0604020202020204" pitchFamily="34" charset="0"/>
            </a:endParaRPr>
          </a:p>
        </p:txBody>
      </p:sp>
      <p:pic>
        <p:nvPicPr>
          <p:cNvPr id="7" name="Imagen 6"/>
          <p:cNvPicPr/>
          <p:nvPr/>
        </p:nvPicPr>
        <p:blipFill rotWithShape="1">
          <a:blip r:embed="rId3"/>
          <a:srcRect l="36430" t="30659" r="44573" b="13823"/>
          <a:stretch/>
        </p:blipFill>
        <p:spPr bwMode="auto">
          <a:xfrm>
            <a:off x="6223379" y="478301"/>
            <a:ext cx="3875964" cy="56222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91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4" name="Rectángulo 3"/>
          <p:cNvSpPr/>
          <p:nvPr/>
        </p:nvSpPr>
        <p:spPr>
          <a:xfrm>
            <a:off x="2027583" y="5493128"/>
            <a:ext cx="8057322" cy="738664"/>
          </a:xfrm>
          <a:prstGeom prst="rect">
            <a:avLst/>
          </a:prstGeom>
        </p:spPr>
        <p:txBody>
          <a:bodyPr wrap="square">
            <a:spAutoFit/>
          </a:bodyPr>
          <a:lstStyle/>
          <a:p>
            <a:pPr algn="ctr"/>
            <a:r>
              <a:rPr lang="es-ES_tradnl" sz="2400" b="1" dirty="0" smtClean="0">
                <a:latin typeface="Arial" panose="020B0604020202020204" pitchFamily="34" charset="0"/>
                <a:cs typeface="Arial" panose="020B0604020202020204" pitchFamily="34" charset="0"/>
              </a:rPr>
              <a:t>Fabricación </a:t>
            </a:r>
            <a:r>
              <a:rPr lang="es-ES_tradnl" sz="2400" b="1" dirty="0">
                <a:latin typeface="Arial" panose="020B0604020202020204" pitchFamily="34" charset="0"/>
                <a:cs typeface="Arial" panose="020B0604020202020204" pitchFamily="34" charset="0"/>
              </a:rPr>
              <a:t>de elementos vs precio</a:t>
            </a:r>
            <a:endParaRPr lang="es-EC" sz="2400" i="1" dirty="0">
              <a:latin typeface="Arial" panose="020B0604020202020204" pitchFamily="34" charset="0"/>
              <a:cs typeface="Arial" panose="020B0604020202020204" pitchFamily="34" charset="0"/>
            </a:endParaRPr>
          </a:p>
          <a:p>
            <a:pPr algn="ctr"/>
            <a:r>
              <a:rPr lang="es-ES_tradnl" dirty="0">
                <a:latin typeface="Arial" panose="020B0604020202020204" pitchFamily="34" charset="0"/>
                <a:cs typeface="Arial" panose="020B0604020202020204" pitchFamily="34" charset="0"/>
              </a:rPr>
              <a:t>Fuente:</a:t>
            </a:r>
            <a:r>
              <a:rPr lang="es-ES_tradnl" b="1"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(HORMIBLOQUE, </a:t>
            </a:r>
            <a:r>
              <a:rPr lang="es-EC" dirty="0" smtClean="0">
                <a:latin typeface="Arial" panose="020B0604020202020204" pitchFamily="34" charset="0"/>
                <a:cs typeface="Arial" panose="020B0604020202020204" pitchFamily="34" charset="0"/>
              </a:rPr>
              <a:t>2015</a:t>
            </a:r>
            <a:r>
              <a:rPr lang="es-EC" dirty="0">
                <a:latin typeface="Arial" panose="020B0604020202020204" pitchFamily="34" charset="0"/>
                <a:cs typeface="Arial" panose="020B0604020202020204" pitchFamily="34" charset="0"/>
              </a:rPr>
              <a:t>)</a:t>
            </a:r>
          </a:p>
        </p:txBody>
      </p:sp>
      <p:pic>
        <p:nvPicPr>
          <p:cNvPr id="5" name="Imagen 4"/>
          <p:cNvPicPr/>
          <p:nvPr/>
        </p:nvPicPr>
        <p:blipFill rotWithShape="1">
          <a:blip r:embed="rId3"/>
          <a:srcRect l="36642" t="42050" r="41000" b="34357"/>
          <a:stretch/>
        </p:blipFill>
        <p:spPr bwMode="auto">
          <a:xfrm>
            <a:off x="2638571" y="881100"/>
            <a:ext cx="6914862" cy="45327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79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3962400" y="914880"/>
            <a:ext cx="4139338" cy="461665"/>
          </a:xfrm>
          <a:prstGeom prst="rect">
            <a:avLst/>
          </a:prstGeom>
        </p:spPr>
        <p:txBody>
          <a:bodyPr wrap="none">
            <a:spAutoFit/>
          </a:bodyPr>
          <a:lstStyle/>
          <a:p>
            <a:pPr lvl="1"/>
            <a:r>
              <a:rPr lang="es-ES_tradnl" sz="2400" b="1" dirty="0" smtClean="0">
                <a:latin typeface="Arial" panose="020B0604020202020204" pitchFamily="34" charset="0"/>
                <a:cs typeface="Arial" panose="020B0604020202020204" pitchFamily="34" charset="0"/>
              </a:rPr>
              <a:t>ANÁLISIS DEL SECTOR</a:t>
            </a:r>
            <a:endParaRPr lang="es-EC" sz="2400" b="1" dirty="0">
              <a:latin typeface="Arial" panose="020B0604020202020204" pitchFamily="34" charset="0"/>
              <a:cs typeface="Arial" panose="020B0604020202020204" pitchFamily="34" charset="0"/>
            </a:endParaRPr>
          </a:p>
        </p:txBody>
      </p:sp>
      <p:sp>
        <p:nvSpPr>
          <p:cNvPr id="4" name="Rectángulo 3"/>
          <p:cNvSpPr/>
          <p:nvPr/>
        </p:nvSpPr>
        <p:spPr>
          <a:xfrm>
            <a:off x="592631" y="1561308"/>
            <a:ext cx="3995004" cy="461665"/>
          </a:xfrm>
          <a:prstGeom prst="rect">
            <a:avLst/>
          </a:prstGeom>
        </p:spPr>
        <p:txBody>
          <a:bodyPr wrap="none">
            <a:spAutoFit/>
          </a:bodyPr>
          <a:lstStyle/>
          <a:p>
            <a:r>
              <a:rPr lang="es-ES_tradnl" sz="2400" b="1" dirty="0">
                <a:latin typeface="Arial" panose="020B0604020202020204" pitchFamily="34" charset="0"/>
                <a:ea typeface="Times New Roman" panose="02020603050405020304" pitchFamily="18" charset="0"/>
              </a:rPr>
              <a:t>Condiciones del Mercado </a:t>
            </a:r>
            <a:endParaRPr lang="es-EC" sz="2400" dirty="0"/>
          </a:p>
        </p:txBody>
      </p:sp>
      <p:sp>
        <p:nvSpPr>
          <p:cNvPr id="5" name="Rectángulo 4"/>
          <p:cNvSpPr/>
          <p:nvPr/>
        </p:nvSpPr>
        <p:spPr>
          <a:xfrm>
            <a:off x="605882" y="2241500"/>
            <a:ext cx="11122292" cy="2677656"/>
          </a:xfrm>
          <a:prstGeom prst="rect">
            <a:avLst/>
          </a:prstGeom>
        </p:spPr>
        <p:txBody>
          <a:bodyPr wrap="square">
            <a:spAutoFit/>
          </a:bodyPr>
          <a:lstStyle/>
          <a:p>
            <a:pPr algn="just"/>
            <a:r>
              <a:rPr lang="es-ES_tradnl" sz="2400" dirty="0">
                <a:latin typeface="Arial" panose="020B0604020202020204" pitchFamily="34" charset="0"/>
                <a:cs typeface="Arial" panose="020B0604020202020204" pitchFamily="34" charset="0"/>
              </a:rPr>
              <a:t>El negocio de </a:t>
            </a:r>
            <a:r>
              <a:rPr lang="es-ES_tradnl" sz="2400" dirty="0" err="1">
                <a:latin typeface="Arial" panose="020B0604020202020204" pitchFamily="34" charset="0"/>
                <a:cs typeface="Arial" panose="020B0604020202020204" pitchFamily="34" charset="0"/>
              </a:rPr>
              <a:t>Hormibloque</a:t>
            </a:r>
            <a:r>
              <a:rPr lang="es-ES_tradnl" sz="2400" dirty="0">
                <a:latin typeface="Arial" panose="020B0604020202020204" pitchFamily="34" charset="0"/>
                <a:cs typeface="Arial" panose="020B0604020202020204" pitchFamily="34" charset="0"/>
              </a:rPr>
              <a:t> es vender elementos de hormigón para obras de infraestructura, </a:t>
            </a:r>
            <a:r>
              <a:rPr lang="es-ES_tradnl" sz="2400" dirty="0" smtClean="0">
                <a:latin typeface="Arial" panose="020B0604020202020204" pitchFamily="34" charset="0"/>
                <a:cs typeface="Arial" panose="020B0604020202020204" pitchFamily="34" charset="0"/>
              </a:rPr>
              <a:t>su </a:t>
            </a:r>
            <a:r>
              <a:rPr lang="es-ES_tradnl" sz="2400" dirty="0">
                <a:latin typeface="Arial" panose="020B0604020202020204" pitchFamily="34" charset="0"/>
                <a:cs typeface="Arial" panose="020B0604020202020204" pitchFamily="34" charset="0"/>
              </a:rPr>
              <a:t>mercado depende de las actividades relacionadas con la construcción, es decir se tiene una “demanda derivada” </a:t>
            </a:r>
            <a:r>
              <a:rPr lang="es-EC" sz="2400" dirty="0">
                <a:latin typeface="Arial" panose="020B0604020202020204" pitchFamily="34" charset="0"/>
                <a:cs typeface="Arial" panose="020B0604020202020204" pitchFamily="34" charset="0"/>
              </a:rPr>
              <a:t>(STANTON, 2007)</a:t>
            </a:r>
            <a:r>
              <a:rPr lang="es-ES_tradnl" sz="2400" dirty="0">
                <a:latin typeface="Arial" panose="020B0604020202020204" pitchFamily="34" charset="0"/>
                <a:cs typeface="Arial" panose="020B0604020202020204" pitchFamily="34" charset="0"/>
              </a:rPr>
              <a:t>, al incrementarse los proyectos que involucren estos materiales aumentan sus ventas, el análisis se enfocará a todo lo que se refiere a pisos y capas de rodadura que son los productos que más comercializa </a:t>
            </a:r>
            <a:r>
              <a:rPr lang="es-ES_tradnl" sz="2400" dirty="0" err="1">
                <a:latin typeface="Arial" panose="020B0604020202020204" pitchFamily="34" charset="0"/>
                <a:cs typeface="Arial" panose="020B0604020202020204" pitchFamily="34" charset="0"/>
              </a:rPr>
              <a:t>Hormibloque</a:t>
            </a:r>
            <a:r>
              <a:rPr lang="es-ES_tradnl" sz="2400" dirty="0">
                <a:latin typeface="Arial" panose="020B0604020202020204" pitchFamily="34" charset="0"/>
                <a:cs typeface="Arial" panose="020B0604020202020204" pitchFamily="34" charset="0"/>
              </a:rPr>
              <a:t> y mantiene en stock en su planta, los bloques livianos y prensados se fabrican bajo pedido.</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4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929052" y="1347037"/>
            <a:ext cx="10624040" cy="3416320"/>
          </a:xfrm>
          <a:prstGeom prst="rect">
            <a:avLst/>
          </a:prstGeom>
        </p:spPr>
        <p:txBody>
          <a:bodyPr wrap="square">
            <a:spAutoFit/>
          </a:bodyPr>
          <a:lstStyle/>
          <a:p>
            <a:pPr algn="just">
              <a:spcAft>
                <a:spcPts val="0"/>
              </a:spcAft>
            </a:pPr>
            <a:r>
              <a:rPr lang="es-ES_tradnl" sz="2400" dirty="0" smtClean="0">
                <a:latin typeface="Arial" panose="020B0604020202020204" pitchFamily="34" charset="0"/>
                <a:ea typeface="Times New Roman" panose="02020603050405020304" pitchFamily="18" charset="0"/>
              </a:rPr>
              <a:t>La demanda </a:t>
            </a:r>
            <a:r>
              <a:rPr lang="es-ES_tradnl" sz="2400" dirty="0">
                <a:latin typeface="Arial" panose="020B0604020202020204" pitchFamily="34" charset="0"/>
                <a:ea typeface="Times New Roman" panose="02020603050405020304" pitchFamily="18" charset="0"/>
              </a:rPr>
              <a:t>de adoquines se obtuvo de los procesos de contratación a través del Portal Compras Públicas realizados por los Municipios y el Gobierno de Pichincha en los sectores de estudio, Quito Sur comprende a las Administraciones </a:t>
            </a:r>
            <a:r>
              <a:rPr lang="es-ES_tradnl" sz="2400" dirty="0" err="1">
                <a:latin typeface="Arial" panose="020B0604020202020204" pitchFamily="34" charset="0"/>
                <a:ea typeface="Times New Roman" panose="02020603050405020304" pitchFamily="18" charset="0"/>
              </a:rPr>
              <a:t>Quitumbe</a:t>
            </a:r>
            <a:r>
              <a:rPr lang="es-ES_tradnl" sz="2400" dirty="0">
                <a:latin typeface="Arial" panose="020B0604020202020204" pitchFamily="34" charset="0"/>
                <a:ea typeface="Times New Roman" panose="02020603050405020304" pitchFamily="18" charset="0"/>
              </a:rPr>
              <a:t>, Eloy Alfaro, Los Chillos a </a:t>
            </a:r>
            <a:r>
              <a:rPr lang="es-ES_tradnl" sz="2400" dirty="0" err="1">
                <a:latin typeface="Arial" panose="020B0604020202020204" pitchFamily="34" charset="0"/>
                <a:ea typeface="Times New Roman" panose="02020603050405020304" pitchFamily="18" charset="0"/>
              </a:rPr>
              <a:t>Amaguaña</a:t>
            </a:r>
            <a:r>
              <a:rPr lang="es-ES_tradnl" sz="2400" dirty="0">
                <a:latin typeface="Arial" panose="020B0604020202020204" pitchFamily="34" charset="0"/>
                <a:ea typeface="Times New Roman" panose="02020603050405020304" pitchFamily="18" charset="0"/>
              </a:rPr>
              <a:t>, Rumiñahui a </a:t>
            </a:r>
            <a:r>
              <a:rPr lang="es-ES_tradnl" sz="2400" dirty="0" err="1">
                <a:latin typeface="Arial" panose="020B0604020202020204" pitchFamily="34" charset="0"/>
                <a:ea typeface="Times New Roman" panose="02020603050405020304" pitchFamily="18" charset="0"/>
              </a:rPr>
              <a:t>Sangolquí</a:t>
            </a:r>
            <a:r>
              <a:rPr lang="es-ES_tradnl" sz="2400" dirty="0">
                <a:latin typeface="Arial" panose="020B0604020202020204" pitchFamily="34" charset="0"/>
                <a:ea typeface="Times New Roman" panose="02020603050405020304" pitchFamily="18" charset="0"/>
              </a:rPr>
              <a:t>, Mejía a </a:t>
            </a:r>
            <a:r>
              <a:rPr lang="es-ES_tradnl" sz="2400" dirty="0" err="1">
                <a:latin typeface="Arial" panose="020B0604020202020204" pitchFamily="34" charset="0"/>
                <a:ea typeface="Times New Roman" panose="02020603050405020304" pitchFamily="18" charset="0"/>
              </a:rPr>
              <a:t>Machachi</a:t>
            </a:r>
            <a:r>
              <a:rPr lang="es-ES_tradnl" sz="2400" dirty="0">
                <a:latin typeface="Arial" panose="020B0604020202020204" pitchFamily="34" charset="0"/>
                <a:ea typeface="Times New Roman" panose="02020603050405020304" pitchFamily="18" charset="0"/>
              </a:rPr>
              <a:t>, </a:t>
            </a:r>
            <a:r>
              <a:rPr lang="es-ES_tradnl" sz="2400" dirty="0" err="1">
                <a:latin typeface="Arial" panose="020B0604020202020204" pitchFamily="34" charset="0"/>
                <a:ea typeface="Times New Roman" panose="02020603050405020304" pitchFamily="18" charset="0"/>
              </a:rPr>
              <a:t>Aloasí</a:t>
            </a:r>
            <a:r>
              <a:rPr lang="es-ES_tradnl" sz="2400" dirty="0">
                <a:latin typeface="Arial" panose="020B0604020202020204" pitchFamily="34" charset="0"/>
                <a:ea typeface="Times New Roman" panose="02020603050405020304" pitchFamily="18" charset="0"/>
              </a:rPr>
              <a:t>, </a:t>
            </a:r>
            <a:r>
              <a:rPr lang="es-ES_tradnl" sz="2400" dirty="0" err="1">
                <a:latin typeface="Arial" panose="020B0604020202020204" pitchFamily="34" charset="0"/>
                <a:ea typeface="Times New Roman" panose="02020603050405020304" pitchFamily="18" charset="0"/>
              </a:rPr>
              <a:t>Aloag</a:t>
            </a:r>
            <a:r>
              <a:rPr lang="es-ES_tradnl" sz="2400" dirty="0">
                <a:latin typeface="Arial" panose="020B0604020202020204" pitchFamily="34" charset="0"/>
                <a:ea typeface="Times New Roman" panose="02020603050405020304" pitchFamily="18" charset="0"/>
              </a:rPr>
              <a:t>, Tambillo, en los años 2013, 2014 y hasta el mes de abril del 2015, se hace una proyección para los siguientes años, se consideraron todos los trabajos donde es utilizado el adoquín así como también el suministro, la Tabla </a:t>
            </a:r>
            <a:r>
              <a:rPr lang="es-ES_tradnl" sz="2400" dirty="0" smtClean="0">
                <a:latin typeface="Arial" panose="020B0604020202020204" pitchFamily="34" charset="0"/>
                <a:ea typeface="Times New Roman" panose="02020603050405020304" pitchFamily="18" charset="0"/>
              </a:rPr>
              <a:t>1, </a:t>
            </a:r>
            <a:r>
              <a:rPr lang="es-ES_tradnl" sz="2400" dirty="0">
                <a:latin typeface="Arial" panose="020B0604020202020204" pitchFamily="34" charset="0"/>
                <a:ea typeface="Times New Roman" panose="02020603050405020304" pitchFamily="18" charset="0"/>
              </a:rPr>
              <a:t>muestra esta demanda. </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6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8" name="Rectángulo 7"/>
          <p:cNvSpPr/>
          <p:nvPr/>
        </p:nvSpPr>
        <p:spPr>
          <a:xfrm>
            <a:off x="624253" y="801859"/>
            <a:ext cx="6096000" cy="830997"/>
          </a:xfrm>
          <a:prstGeom prst="rect">
            <a:avLst/>
          </a:prstGeom>
        </p:spPr>
        <p:txBody>
          <a:bodyPr>
            <a:spAutoFit/>
          </a:bodyPr>
          <a:lstStyle/>
          <a:p>
            <a:pPr algn="ctr">
              <a:spcAft>
                <a:spcPts val="0"/>
              </a:spcAft>
            </a:pPr>
            <a:r>
              <a:rPr lang="es-ES_tradnl" sz="2400" b="1" dirty="0">
                <a:latin typeface="Arial" panose="020B0604020202020204" pitchFamily="34" charset="0"/>
                <a:ea typeface="Times New Roman" panose="02020603050405020304" pitchFamily="18" charset="0"/>
              </a:rPr>
              <a:t>Tabla </a:t>
            </a:r>
            <a:r>
              <a:rPr lang="es-ES_tradnl" sz="2400" b="1" dirty="0" smtClean="0">
                <a:latin typeface="Arial" panose="020B0604020202020204" pitchFamily="34" charset="0"/>
                <a:ea typeface="Times New Roman" panose="02020603050405020304" pitchFamily="18" charset="0"/>
              </a:rPr>
              <a:t>1</a:t>
            </a:r>
            <a:endParaRPr lang="es-EC" sz="2400" dirty="0">
              <a:latin typeface="Times New Roman" panose="02020603050405020304" pitchFamily="18" charset="0"/>
              <a:ea typeface="Times New Roman" panose="02020603050405020304" pitchFamily="18" charset="0"/>
            </a:endParaRPr>
          </a:p>
          <a:p>
            <a:pPr algn="ctr">
              <a:spcAft>
                <a:spcPts val="0"/>
              </a:spcAft>
            </a:pPr>
            <a:r>
              <a:rPr lang="es-ES_tradnl" sz="2400" b="1" dirty="0">
                <a:latin typeface="Arial" panose="020B0604020202020204" pitchFamily="34" charset="0"/>
                <a:ea typeface="Times New Roman" panose="02020603050405020304" pitchFamily="18" charset="0"/>
              </a:rPr>
              <a:t>Demanda de adoquines en unidades</a:t>
            </a:r>
            <a:endParaRPr lang="es-EC" sz="2400" dirty="0">
              <a:effectLst/>
              <a:latin typeface="Times New Roman" panose="02020603050405020304" pitchFamily="18" charset="0"/>
              <a:ea typeface="Times New Roman" panose="02020603050405020304" pitchFamily="18" charset="0"/>
            </a:endParaRPr>
          </a:p>
        </p:txBody>
      </p:sp>
      <p:sp>
        <p:nvSpPr>
          <p:cNvPr id="9" name="Rectángulo 8"/>
          <p:cNvSpPr/>
          <p:nvPr/>
        </p:nvSpPr>
        <p:spPr>
          <a:xfrm>
            <a:off x="771144" y="5356410"/>
            <a:ext cx="11106912" cy="830997"/>
          </a:xfrm>
          <a:prstGeom prst="rect">
            <a:avLst/>
          </a:prstGeom>
        </p:spPr>
        <p:txBody>
          <a:bodyPr wrap="square">
            <a:spAutoFit/>
          </a:bodyPr>
          <a:lstStyle/>
          <a:p>
            <a:r>
              <a:rPr lang="es-ES_tradnl" sz="2400" dirty="0" smtClean="0">
                <a:latin typeface="Arial" panose="020B0604020202020204" pitchFamily="34" charset="0"/>
                <a:ea typeface="Times New Roman" panose="02020603050405020304" pitchFamily="18" charset="0"/>
              </a:rPr>
              <a:t>La </a:t>
            </a:r>
            <a:r>
              <a:rPr lang="es-ES_tradnl" sz="2400" dirty="0">
                <a:latin typeface="Arial" panose="020B0604020202020204" pitchFamily="34" charset="0"/>
                <a:ea typeface="Times New Roman" panose="02020603050405020304" pitchFamily="18" charset="0"/>
              </a:rPr>
              <a:t>participación de mercado de </a:t>
            </a:r>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a:t>
            </a:r>
            <a:r>
              <a:rPr lang="es-ES_tradnl" sz="2400" dirty="0" smtClean="0">
                <a:latin typeface="Arial" panose="020B0604020202020204" pitchFamily="34" charset="0"/>
                <a:ea typeface="Times New Roman" panose="02020603050405020304" pitchFamily="18" charset="0"/>
              </a:rPr>
              <a:t>desde </a:t>
            </a:r>
            <a:r>
              <a:rPr lang="es-ES_tradnl" sz="2400" dirty="0">
                <a:latin typeface="Arial" panose="020B0604020202020204" pitchFamily="34" charset="0"/>
                <a:ea typeface="Times New Roman" panose="02020603050405020304" pitchFamily="18" charset="0"/>
              </a:rPr>
              <a:t>la creación de la compañía, </a:t>
            </a:r>
            <a:r>
              <a:rPr lang="es-ES_tradnl" sz="2400" dirty="0" smtClean="0">
                <a:latin typeface="Arial" panose="020B0604020202020204" pitchFamily="34" charset="0"/>
                <a:ea typeface="Times New Roman" panose="02020603050405020304" pitchFamily="18" charset="0"/>
              </a:rPr>
              <a:t>fue en </a:t>
            </a:r>
            <a:r>
              <a:rPr lang="es-ES_tradnl" sz="2400" dirty="0">
                <a:latin typeface="Arial" panose="020B0604020202020204" pitchFamily="34" charset="0"/>
                <a:ea typeface="Times New Roman" panose="02020603050405020304" pitchFamily="18" charset="0"/>
              </a:rPr>
              <a:t>el año 2013 </a:t>
            </a:r>
            <a:r>
              <a:rPr lang="es-ES_tradnl" sz="2400" dirty="0" smtClean="0">
                <a:latin typeface="Arial" panose="020B0604020202020204" pitchFamily="34" charset="0"/>
                <a:ea typeface="Times New Roman" panose="02020603050405020304" pitchFamily="18" charset="0"/>
              </a:rPr>
              <a:t>de </a:t>
            </a:r>
            <a:r>
              <a:rPr lang="es-ES_tradnl" sz="2400" dirty="0">
                <a:latin typeface="Arial" panose="020B0604020202020204" pitchFamily="34" charset="0"/>
                <a:ea typeface="Times New Roman" panose="02020603050405020304" pitchFamily="18" charset="0"/>
              </a:rPr>
              <a:t>0,32% y en el 2014 de 0,58%. </a:t>
            </a:r>
            <a:endParaRPr lang="es-EC" sz="2400" dirty="0"/>
          </a:p>
        </p:txBody>
      </p:sp>
      <p:pic>
        <p:nvPicPr>
          <p:cNvPr id="11" name="Imagen 10"/>
          <p:cNvPicPr/>
          <p:nvPr/>
        </p:nvPicPr>
        <p:blipFill rotWithShape="1">
          <a:blip r:embed="rId3"/>
          <a:srcRect l="30699" t="46485" r="27980" b="30734"/>
          <a:stretch/>
        </p:blipFill>
        <p:spPr>
          <a:xfrm>
            <a:off x="2568088" y="1965277"/>
            <a:ext cx="7749619" cy="3125338"/>
          </a:xfrm>
          <a:prstGeom prst="rect">
            <a:avLst/>
          </a:prstGeom>
        </p:spPr>
      </p:pic>
    </p:spTree>
    <p:extLst>
      <p:ext uri="{BB962C8B-B14F-4D97-AF65-F5344CB8AC3E}">
        <p14:creationId xmlns:p14="http://schemas.microsoft.com/office/powerpoint/2010/main" val="34333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4" name="Rectángulo 3"/>
          <p:cNvSpPr/>
          <p:nvPr/>
        </p:nvSpPr>
        <p:spPr>
          <a:xfrm>
            <a:off x="1119712" y="1324541"/>
            <a:ext cx="5434501" cy="461665"/>
          </a:xfrm>
          <a:prstGeom prst="rect">
            <a:avLst/>
          </a:prstGeom>
        </p:spPr>
        <p:txBody>
          <a:bodyPr wrap="none">
            <a:spAutoFit/>
          </a:bodyPr>
          <a:lstStyle/>
          <a:p>
            <a:pPr lvl="1">
              <a:spcBef>
                <a:spcPts val="1200"/>
              </a:spcBef>
              <a:spcAft>
                <a:spcPts val="0"/>
              </a:spcAft>
              <a:buSzPts val="1200"/>
            </a:pPr>
            <a:r>
              <a:rPr lang="es-ES_tradnl" sz="2400" b="1" kern="0" dirty="0">
                <a:latin typeface="Arial" panose="020B0604020202020204" pitchFamily="34" charset="0"/>
                <a:ea typeface="Times New Roman" panose="02020603050405020304" pitchFamily="18" charset="0"/>
                <a:cs typeface="Times New Roman" panose="02020603050405020304" pitchFamily="18" charset="0"/>
              </a:rPr>
              <a:t>Clientes Actuales y Potenciales  </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612392" y="2446048"/>
            <a:ext cx="9616440" cy="1938992"/>
          </a:xfrm>
          <a:prstGeom prst="rect">
            <a:avLst/>
          </a:prstGeom>
        </p:spPr>
        <p:txBody>
          <a:bodyPr wrap="square">
            <a:spAutoFit/>
          </a:bodyPr>
          <a:lstStyle/>
          <a:p>
            <a:pPr algn="just">
              <a:spcAft>
                <a:spcPts val="0"/>
              </a:spcAft>
            </a:pPr>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al dedicarse a la fabricación de elementos de hormigón, </a:t>
            </a:r>
            <a:r>
              <a:rPr lang="es-ES_tradnl" sz="2400" dirty="0" smtClean="0">
                <a:latin typeface="Arial" panose="020B0604020202020204" pitchFamily="34" charset="0"/>
                <a:ea typeface="Times New Roman" panose="02020603050405020304" pitchFamily="18" charset="0"/>
              </a:rPr>
              <a:t>la </a:t>
            </a:r>
            <a:r>
              <a:rPr lang="es-ES_tradnl" sz="2400" dirty="0">
                <a:latin typeface="Arial" panose="020B0604020202020204" pitchFamily="34" charset="0"/>
                <a:ea typeface="Times New Roman" panose="02020603050405020304" pitchFamily="18" charset="0"/>
              </a:rPr>
              <a:t>mayoría de clientes actuales y potenciales son técnicos que se dedican a la construcción de obras de infraestructura, para obtener información se realizó una investigación aplicando un cuestionario a los clientes potenciales.</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10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4" name="Rectángulo 3"/>
          <p:cNvSpPr/>
          <p:nvPr/>
        </p:nvSpPr>
        <p:spPr>
          <a:xfrm>
            <a:off x="-69008" y="801859"/>
            <a:ext cx="4697120" cy="461665"/>
          </a:xfrm>
          <a:prstGeom prst="rect">
            <a:avLst/>
          </a:prstGeom>
        </p:spPr>
        <p:txBody>
          <a:bodyPr wrap="none">
            <a:spAutoFit/>
          </a:bodyPr>
          <a:lstStyle/>
          <a:p>
            <a:pPr lvl="1">
              <a:spcBef>
                <a:spcPts val="1200"/>
              </a:spcBef>
              <a:spcAft>
                <a:spcPts val="0"/>
              </a:spcAft>
              <a:buSzPts val="1200"/>
            </a:pPr>
            <a:r>
              <a:rPr lang="es-ES_tradnl" sz="2400" b="1" kern="0" dirty="0" smtClean="0">
                <a:latin typeface="Arial" panose="020B0604020202020204" pitchFamily="34" charset="0"/>
                <a:ea typeface="Times New Roman" panose="02020603050405020304" pitchFamily="18" charset="0"/>
                <a:cs typeface="Times New Roman" panose="02020603050405020304" pitchFamily="18" charset="0"/>
              </a:rPr>
              <a:t>Proceso de la Investigación</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3"/>
          <a:srcRect l="33631" t="28218" r="18038" b="13672"/>
          <a:stretch/>
        </p:blipFill>
        <p:spPr bwMode="auto">
          <a:xfrm>
            <a:off x="3428618" y="1263524"/>
            <a:ext cx="7205853" cy="5054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915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5" name="Imagen 4"/>
          <p:cNvPicPr/>
          <p:nvPr/>
        </p:nvPicPr>
        <p:blipFill rotWithShape="1">
          <a:blip r:embed="rId3"/>
          <a:srcRect l="28928" t="28846" r="30291" b="12945"/>
          <a:stretch/>
        </p:blipFill>
        <p:spPr bwMode="auto">
          <a:xfrm>
            <a:off x="3184398" y="801858"/>
            <a:ext cx="7020306" cy="54617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146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4377225" y="0"/>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5" name="Imagen 4"/>
          <p:cNvPicPr/>
          <p:nvPr/>
        </p:nvPicPr>
        <p:blipFill rotWithShape="1">
          <a:blip r:embed="rId3"/>
          <a:srcRect l="36868" t="18289" r="37836" b="9278"/>
          <a:stretch/>
        </p:blipFill>
        <p:spPr bwMode="auto">
          <a:xfrm>
            <a:off x="7452486" y="400930"/>
            <a:ext cx="4407282" cy="5936679"/>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54634" t="20202" r="26178" b="15280"/>
          <a:stretch/>
        </p:blipFill>
        <p:spPr bwMode="auto">
          <a:xfrm>
            <a:off x="310153" y="533021"/>
            <a:ext cx="3832079" cy="5672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5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5215508" y="5337283"/>
            <a:ext cx="6338595" cy="338554"/>
          </a:xfrm>
          <a:prstGeom prst="rect">
            <a:avLst/>
          </a:prstGeom>
        </p:spPr>
        <p:txBody>
          <a:bodyPr wrap="none">
            <a:spAutoFit/>
          </a:bodyPr>
          <a:lstStyle/>
          <a:p>
            <a:pPr lvl="1">
              <a:spcBef>
                <a:spcPts val="1200"/>
              </a:spcBef>
              <a:spcAft>
                <a:spcPts val="0"/>
              </a:spcAft>
              <a:buSzPts val="1200"/>
            </a:pPr>
            <a:r>
              <a:rPr lang="es-ES_tradnl" sz="1600" b="1" kern="0" dirty="0" smtClean="0">
                <a:latin typeface="Arial" panose="020B0604020202020204" pitchFamily="34" charset="0"/>
                <a:ea typeface="Times New Roman" panose="02020603050405020304" pitchFamily="18" charset="0"/>
                <a:cs typeface="Times New Roman" panose="02020603050405020304" pitchFamily="18" charset="0"/>
              </a:rPr>
              <a:t>Figura 1. Empresas artesanales en el sector de El Chasqui </a:t>
            </a:r>
            <a:endParaRPr lang="es-EC" sz="16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3"/>
          <a:srcRect l="35662" t="31871" r="36441" b="9667"/>
          <a:stretch/>
        </p:blipFill>
        <p:spPr bwMode="auto">
          <a:xfrm>
            <a:off x="502748" y="1537844"/>
            <a:ext cx="3999562" cy="4881244"/>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19161" t="14933" r="5839" b="13654"/>
          <a:stretch/>
        </p:blipFill>
        <p:spPr bwMode="auto">
          <a:xfrm>
            <a:off x="5581267" y="1103610"/>
            <a:ext cx="6091707" cy="3751854"/>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8764" y="882635"/>
            <a:ext cx="4576894" cy="461665"/>
          </a:xfrm>
          <a:prstGeom prst="rect">
            <a:avLst/>
          </a:prstGeom>
        </p:spPr>
        <p:txBody>
          <a:bodyPr wrap="none">
            <a:spAutoFit/>
          </a:bodyPr>
          <a:lstStyle/>
          <a:p>
            <a:pPr lvl="1">
              <a:spcBef>
                <a:spcPts val="1200"/>
              </a:spcBef>
              <a:spcAft>
                <a:spcPts val="0"/>
              </a:spcAft>
              <a:buSzPts val="1200"/>
            </a:pPr>
            <a:r>
              <a:rPr lang="es-ES_tradnl" sz="2400" b="1" kern="0" dirty="0" smtClean="0">
                <a:latin typeface="Arial" panose="020B0604020202020204" pitchFamily="34" charset="0"/>
                <a:ea typeface="Times New Roman" panose="02020603050405020304" pitchFamily="18" charset="0"/>
                <a:cs typeface="Times New Roman" panose="02020603050405020304" pitchFamily="18" charset="0"/>
              </a:rPr>
              <a:t>Estudio de la Competencia</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4" name="Imagen 3"/>
          <p:cNvPicPr/>
          <p:nvPr/>
        </p:nvPicPr>
        <p:blipFill rotWithShape="1">
          <a:blip r:embed="rId3"/>
          <a:srcRect l="30889" t="39033" r="27420" b="9676"/>
          <a:stretch/>
        </p:blipFill>
        <p:spPr bwMode="auto">
          <a:xfrm>
            <a:off x="1426464" y="1379474"/>
            <a:ext cx="9025128" cy="4655566"/>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4837442" y="859834"/>
            <a:ext cx="1725152" cy="461665"/>
          </a:xfrm>
          <a:prstGeom prst="rect">
            <a:avLst/>
          </a:prstGeom>
        </p:spPr>
        <p:txBody>
          <a:bodyPr wrap="none">
            <a:spAutoFit/>
          </a:bodyPr>
          <a:lstStyle/>
          <a:p>
            <a:pPr algn="ctr">
              <a:spcBef>
                <a:spcPts val="1200"/>
              </a:spcBef>
              <a:spcAft>
                <a:spcPts val="0"/>
              </a:spcAft>
            </a:pPr>
            <a:r>
              <a:rPr lang="es-ES_tradnl" sz="2400" b="1" kern="0" dirty="0" smtClean="0">
                <a:latin typeface="Arial" panose="020B0604020202020204" pitchFamily="34" charset="0"/>
                <a:ea typeface="Times New Roman" panose="02020603050405020304" pitchFamily="18" charset="0"/>
                <a:cs typeface="Times New Roman" panose="02020603050405020304" pitchFamily="18" charset="0"/>
              </a:rPr>
              <a:t>RESUMEN</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30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3" name="Imagen 2"/>
          <p:cNvPicPr/>
          <p:nvPr/>
        </p:nvPicPr>
        <p:blipFill rotWithShape="1">
          <a:blip r:embed="rId3"/>
          <a:srcRect l="19708" t="14282" r="11496" b="17875"/>
          <a:stretch/>
        </p:blipFill>
        <p:spPr bwMode="auto">
          <a:xfrm>
            <a:off x="449960" y="1342453"/>
            <a:ext cx="5310760" cy="3459480"/>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60893" y="5222322"/>
            <a:ext cx="5085366" cy="338554"/>
          </a:xfrm>
          <a:prstGeom prst="rect">
            <a:avLst/>
          </a:prstGeom>
        </p:spPr>
        <p:txBody>
          <a:bodyPr wrap="none">
            <a:spAutoFit/>
          </a:bodyPr>
          <a:lstStyle/>
          <a:p>
            <a:pPr indent="449580" algn="just">
              <a:spcAft>
                <a:spcPts val="1000"/>
              </a:spcAft>
            </a:pPr>
            <a:r>
              <a:rPr lang="es-ES_tradnl" sz="1600" b="1" dirty="0" smtClean="0">
                <a:latin typeface="Arial" panose="020B0604020202020204" pitchFamily="34" charset="0"/>
                <a:ea typeface="Times New Roman" panose="02020603050405020304" pitchFamily="18" charset="0"/>
              </a:rPr>
              <a:t>Figura 2. Empresas </a:t>
            </a:r>
            <a:r>
              <a:rPr lang="es-ES_tradnl" sz="1600" b="1" dirty="0">
                <a:latin typeface="Arial" panose="020B0604020202020204" pitchFamily="34" charset="0"/>
                <a:ea typeface="Times New Roman" panose="02020603050405020304" pitchFamily="18" charset="0"/>
              </a:rPr>
              <a:t>de bloques en El Chasqui</a:t>
            </a:r>
            <a:endParaRPr lang="es-EC" sz="1600" i="1" dirty="0">
              <a:effectLst/>
              <a:latin typeface="Times New Roman" panose="02020603050405020304" pitchFamily="18" charset="0"/>
              <a:ea typeface="Times New Roman" panose="02020603050405020304" pitchFamily="18" charset="0"/>
            </a:endParaRPr>
          </a:p>
        </p:txBody>
      </p:sp>
      <p:pic>
        <p:nvPicPr>
          <p:cNvPr id="6" name="Imagen 5"/>
          <p:cNvPicPr/>
          <p:nvPr/>
        </p:nvPicPr>
        <p:blipFill rotWithShape="1">
          <a:blip r:embed="rId4"/>
          <a:srcRect l="19343" t="9738" r="16788" b="5864"/>
          <a:stretch/>
        </p:blipFill>
        <p:spPr bwMode="auto">
          <a:xfrm>
            <a:off x="6857809" y="1342453"/>
            <a:ext cx="4657725" cy="345948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6041447" y="5222322"/>
            <a:ext cx="5862823" cy="338554"/>
          </a:xfrm>
          <a:prstGeom prst="rect">
            <a:avLst/>
          </a:prstGeom>
        </p:spPr>
        <p:txBody>
          <a:bodyPr wrap="none">
            <a:spAutoFit/>
          </a:bodyPr>
          <a:lstStyle/>
          <a:p>
            <a:pPr indent="449580" algn="just">
              <a:spcAft>
                <a:spcPts val="1000"/>
              </a:spcAft>
            </a:pPr>
            <a:r>
              <a:rPr lang="es-ES_tradnl" sz="1600" b="1" dirty="0" smtClean="0">
                <a:latin typeface="Arial" panose="020B0604020202020204" pitchFamily="34" charset="0"/>
                <a:ea typeface="Times New Roman" panose="02020603050405020304" pitchFamily="18" charset="0"/>
              </a:rPr>
              <a:t>Figura 3. Ubicación de </a:t>
            </a:r>
            <a:r>
              <a:rPr lang="es-ES_tradnl" sz="1600" b="1" dirty="0" err="1" smtClean="0">
                <a:latin typeface="Arial" panose="020B0604020202020204" pitchFamily="34" charset="0"/>
                <a:ea typeface="Times New Roman" panose="02020603050405020304" pitchFamily="18" charset="0"/>
              </a:rPr>
              <a:t>Hormibloque</a:t>
            </a:r>
            <a:r>
              <a:rPr lang="es-ES_tradnl" sz="1600" b="1" dirty="0" smtClean="0">
                <a:latin typeface="Arial" panose="020B0604020202020204" pitchFamily="34" charset="0"/>
                <a:ea typeface="Times New Roman" panose="02020603050405020304" pitchFamily="18" charset="0"/>
              </a:rPr>
              <a:t> y la competencia</a:t>
            </a:r>
            <a:endParaRPr lang="es-EC" sz="16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64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4" name="Imagen 3"/>
          <p:cNvPicPr/>
          <p:nvPr/>
        </p:nvPicPr>
        <p:blipFill rotWithShape="1">
          <a:blip r:embed="rId3"/>
          <a:srcRect l="30777" t="21464" r="32113" b="10722"/>
          <a:stretch/>
        </p:blipFill>
        <p:spPr bwMode="auto">
          <a:xfrm>
            <a:off x="208426" y="909192"/>
            <a:ext cx="4153262" cy="5336159"/>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srcRect l="20762" t="17280" r="20042" b="4968"/>
          <a:stretch/>
        </p:blipFill>
        <p:spPr bwMode="auto">
          <a:xfrm>
            <a:off x="5357876" y="0"/>
            <a:ext cx="6383020" cy="5641847"/>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6223878" y="5815583"/>
            <a:ext cx="5001690" cy="417165"/>
          </a:xfrm>
          <a:prstGeom prst="rect">
            <a:avLst/>
          </a:prstGeom>
        </p:spPr>
        <p:txBody>
          <a:bodyPr wrap="none">
            <a:spAutoFit/>
          </a:bodyPr>
          <a:lstStyle/>
          <a:p>
            <a:pPr>
              <a:lnSpc>
                <a:spcPct val="150000"/>
              </a:lnSpc>
              <a:spcAft>
                <a:spcPts val="0"/>
              </a:spcAft>
            </a:pPr>
            <a:r>
              <a:rPr lang="es-ES_tradnl" sz="1600" b="1" dirty="0">
                <a:latin typeface="Arial" panose="020B0604020202020204" pitchFamily="34" charset="0"/>
                <a:ea typeface="Times New Roman" panose="02020603050405020304" pitchFamily="18" charset="0"/>
              </a:rPr>
              <a:t>Matriz de análisis comparativo de la competencia</a:t>
            </a:r>
            <a:endParaRPr lang="es-EC" sz="1600" dirty="0">
              <a:effectLst/>
              <a:latin typeface="Times New Roman" panose="02020603050405020304" pitchFamily="18" charset="0"/>
              <a:ea typeface="Times New Roman" panose="02020603050405020304" pitchFamily="18" charset="0"/>
            </a:endParaRPr>
          </a:p>
        </p:txBody>
      </p:sp>
      <p:sp>
        <p:nvSpPr>
          <p:cNvPr id="10" name="Rectángulo 9"/>
          <p:cNvSpPr/>
          <p:nvPr/>
        </p:nvSpPr>
        <p:spPr>
          <a:xfrm>
            <a:off x="5324768" y="5502232"/>
            <a:ext cx="1893467" cy="369332"/>
          </a:xfrm>
          <a:prstGeom prst="rect">
            <a:avLst/>
          </a:prstGeom>
        </p:spPr>
        <p:txBody>
          <a:bodyPr wrap="none">
            <a:spAutoFit/>
          </a:bodyPr>
          <a:lstStyle/>
          <a:p>
            <a:pPr>
              <a:lnSpc>
                <a:spcPct val="150000"/>
              </a:lnSpc>
              <a:spcAft>
                <a:spcPts val="0"/>
              </a:spcAft>
            </a:pPr>
            <a:r>
              <a:rPr lang="es-ES_tradnl" sz="1200" dirty="0">
                <a:latin typeface="Arial" panose="020B0604020202020204" pitchFamily="34" charset="0"/>
                <a:ea typeface="Times New Roman" panose="02020603050405020304" pitchFamily="18" charset="0"/>
              </a:rPr>
              <a:t>Fuente: </a:t>
            </a:r>
            <a:r>
              <a:rPr lang="es-EC" sz="1200" dirty="0">
                <a:latin typeface="Arial" panose="020B0604020202020204" pitchFamily="34" charset="0"/>
                <a:ea typeface="Times New Roman" panose="02020603050405020304" pitchFamily="18" charset="0"/>
              </a:rPr>
              <a:t>(KOTLER, </a:t>
            </a:r>
            <a:r>
              <a:rPr lang="es-EC" sz="1200" dirty="0" smtClean="0">
                <a:latin typeface="Arial" panose="020B0604020202020204" pitchFamily="34" charset="0"/>
                <a:ea typeface="Times New Roman" panose="02020603050405020304" pitchFamily="18" charset="0"/>
              </a:rPr>
              <a:t>2012)</a:t>
            </a:r>
            <a:endParaRPr lang="es-EC"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68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3" name="Imagen 2"/>
          <p:cNvPicPr/>
          <p:nvPr/>
        </p:nvPicPr>
        <p:blipFill rotWithShape="1">
          <a:blip r:embed="rId3"/>
          <a:srcRect l="32843" t="20155" r="30185" b="10438"/>
          <a:stretch/>
        </p:blipFill>
        <p:spPr bwMode="auto">
          <a:xfrm>
            <a:off x="424472" y="1067942"/>
            <a:ext cx="5327103" cy="5177409"/>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32541" t="20426" r="34470" b="12044"/>
          <a:stretch/>
        </p:blipFill>
        <p:spPr bwMode="auto">
          <a:xfrm>
            <a:off x="6961378" y="1067942"/>
            <a:ext cx="4377182" cy="51042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813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2777916" y="757166"/>
            <a:ext cx="6563015" cy="461665"/>
          </a:xfrm>
          <a:prstGeom prst="rect">
            <a:avLst/>
          </a:prstGeom>
        </p:spPr>
        <p:txBody>
          <a:bodyPr wrap="none">
            <a:spAutoFit/>
          </a:bodyPr>
          <a:lstStyle/>
          <a:p>
            <a:pPr algn="ctr">
              <a:spcBef>
                <a:spcPts val="1200"/>
              </a:spcBef>
              <a:spcAft>
                <a:spcPts val="0"/>
              </a:spcAft>
            </a:pPr>
            <a:r>
              <a:rPr lang="es-ES_tradnl" sz="2400" b="1" kern="0" dirty="0">
                <a:latin typeface="Arial" panose="020B0604020202020204" pitchFamily="34" charset="0"/>
                <a:ea typeface="Times New Roman" panose="02020603050405020304" pitchFamily="18" charset="0"/>
                <a:cs typeface="Times New Roman" panose="02020603050405020304" pitchFamily="18" charset="0"/>
              </a:rPr>
              <a:t>ELABORACIÓN DEL PLAN DE MARKETING</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3"/>
          <a:srcRect l="32302" t="24806" r="33355" b="11068"/>
          <a:stretch/>
        </p:blipFill>
        <p:spPr bwMode="auto">
          <a:xfrm>
            <a:off x="566078" y="1367408"/>
            <a:ext cx="4673434" cy="4841367"/>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32612" t="18403" r="33674" b="23608"/>
          <a:stretch/>
        </p:blipFill>
        <p:spPr bwMode="auto">
          <a:xfrm>
            <a:off x="7106602" y="1367408"/>
            <a:ext cx="4286822" cy="48413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15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7" name="Imagen 6"/>
          <p:cNvPicPr/>
          <p:nvPr/>
        </p:nvPicPr>
        <p:blipFill rotWithShape="1">
          <a:blip r:embed="rId3"/>
          <a:srcRect l="27933" t="15825" r="28926" b="8362"/>
          <a:stretch/>
        </p:blipFill>
        <p:spPr bwMode="auto">
          <a:xfrm>
            <a:off x="725487" y="1022604"/>
            <a:ext cx="5766753" cy="520446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29360" t="44942" r="26917" b="19994"/>
          <a:stretch/>
        </p:blipFill>
        <p:spPr>
          <a:xfrm>
            <a:off x="6728345" y="1022604"/>
            <a:ext cx="5063321" cy="2539462"/>
          </a:xfrm>
          <a:prstGeom prst="rect">
            <a:avLst/>
          </a:prstGeom>
        </p:spPr>
      </p:pic>
    </p:spTree>
    <p:extLst>
      <p:ext uri="{BB962C8B-B14F-4D97-AF65-F5344CB8AC3E}">
        <p14:creationId xmlns:p14="http://schemas.microsoft.com/office/powerpoint/2010/main" val="35908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3" name="Imagen 2"/>
          <p:cNvPicPr/>
          <p:nvPr/>
        </p:nvPicPr>
        <p:blipFill rotWithShape="1">
          <a:blip r:embed="rId3"/>
          <a:srcRect l="27168" t="27457" r="28347" b="9357"/>
          <a:stretch/>
        </p:blipFill>
        <p:spPr bwMode="auto">
          <a:xfrm>
            <a:off x="680148" y="1003026"/>
            <a:ext cx="5025708" cy="5105165"/>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4"/>
          <a:srcRect l="27700" t="39776" r="28876" b="15702"/>
          <a:stretch/>
        </p:blipFill>
        <p:spPr bwMode="auto">
          <a:xfrm>
            <a:off x="6231699" y="1003026"/>
            <a:ext cx="5573205" cy="40901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97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4" name="Imagen 3"/>
          <p:cNvPicPr/>
          <p:nvPr/>
        </p:nvPicPr>
        <p:blipFill rotWithShape="1">
          <a:blip r:embed="rId3"/>
          <a:srcRect l="28334" t="45702" r="29048" b="20135"/>
          <a:stretch/>
        </p:blipFill>
        <p:spPr bwMode="auto">
          <a:xfrm>
            <a:off x="1501254" y="1460310"/>
            <a:ext cx="8898339" cy="39870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545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4" name="Imagen 3"/>
          <p:cNvPicPr/>
          <p:nvPr/>
        </p:nvPicPr>
        <p:blipFill rotWithShape="1">
          <a:blip r:embed="rId3"/>
          <a:srcRect l="25162" t="39560" r="38903" b="16570"/>
          <a:stretch/>
        </p:blipFill>
        <p:spPr bwMode="auto">
          <a:xfrm>
            <a:off x="6785292" y="1195324"/>
            <a:ext cx="4937316" cy="338582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28630" t="42582" r="30187" b="17949"/>
          <a:stretch/>
        </p:blipFill>
        <p:spPr bwMode="auto">
          <a:xfrm>
            <a:off x="425354" y="1195324"/>
            <a:ext cx="6002742" cy="35404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9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7" name="Rectángulo 6"/>
          <p:cNvSpPr/>
          <p:nvPr/>
        </p:nvSpPr>
        <p:spPr>
          <a:xfrm>
            <a:off x="5141031" y="561736"/>
            <a:ext cx="2044149" cy="369332"/>
          </a:xfrm>
          <a:prstGeom prst="rect">
            <a:avLst/>
          </a:prstGeom>
        </p:spPr>
        <p:txBody>
          <a:bodyPr wrap="none">
            <a:spAutoFit/>
          </a:bodyPr>
          <a:lstStyle/>
          <a:p>
            <a:pPr algn="ctr">
              <a:spcBef>
                <a:spcPts val="1200"/>
              </a:spcBef>
              <a:spcAft>
                <a:spcPts val="0"/>
              </a:spcAft>
            </a:pPr>
            <a:r>
              <a:rPr lang="es-ES_tradnl" b="1" kern="0" dirty="0" smtClean="0">
                <a:latin typeface="Arial" panose="020B0604020202020204" pitchFamily="34" charset="0"/>
                <a:ea typeface="Times New Roman" panose="02020603050405020304" pitchFamily="18" charset="0"/>
                <a:cs typeface="Times New Roman" panose="02020603050405020304" pitchFamily="18" charset="0"/>
              </a:rPr>
              <a:t>CONCLUSIONES</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3"/>
          <a:srcRect l="27529" t="26398" r="28198" b="12836"/>
          <a:stretch/>
        </p:blipFill>
        <p:spPr bwMode="auto">
          <a:xfrm>
            <a:off x="2934269" y="931068"/>
            <a:ext cx="6564573" cy="53059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93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4" name="Rectángulo 3"/>
          <p:cNvSpPr/>
          <p:nvPr/>
        </p:nvSpPr>
        <p:spPr>
          <a:xfrm>
            <a:off x="4707459" y="691209"/>
            <a:ext cx="2582759" cy="369332"/>
          </a:xfrm>
          <a:prstGeom prst="rect">
            <a:avLst/>
          </a:prstGeom>
        </p:spPr>
        <p:txBody>
          <a:bodyPr wrap="none">
            <a:spAutoFit/>
          </a:bodyPr>
          <a:lstStyle/>
          <a:p>
            <a:pPr algn="ctr">
              <a:spcBef>
                <a:spcPts val="1200"/>
              </a:spcBef>
              <a:spcAft>
                <a:spcPts val="0"/>
              </a:spcAft>
            </a:pPr>
            <a:r>
              <a:rPr lang="es-ES_tradnl" b="1" kern="0" dirty="0" smtClean="0">
                <a:latin typeface="Arial" panose="020B0604020202020204" pitchFamily="34" charset="0"/>
                <a:ea typeface="Times New Roman" panose="02020603050405020304" pitchFamily="18" charset="0"/>
                <a:cs typeface="Times New Roman" panose="02020603050405020304" pitchFamily="18" charset="0"/>
              </a:rPr>
              <a:t>RECOMENDACIONES</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rotWithShape="1">
          <a:blip r:embed="rId3"/>
          <a:srcRect l="28104" t="30686" r="28831" b="22962"/>
          <a:stretch/>
        </p:blipFill>
        <p:spPr bwMode="auto">
          <a:xfrm>
            <a:off x="2565779" y="1060541"/>
            <a:ext cx="6905767" cy="50589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725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9145"/>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3206841" y="951895"/>
            <a:ext cx="5772735" cy="461665"/>
          </a:xfrm>
          <a:prstGeom prst="rect">
            <a:avLst/>
          </a:prstGeom>
        </p:spPr>
        <p:txBody>
          <a:bodyPr wrap="none">
            <a:spAutoFit/>
          </a:bodyPr>
          <a:lstStyle/>
          <a:p>
            <a:pPr algn="ctr">
              <a:spcBef>
                <a:spcPts val="1200"/>
              </a:spcBef>
              <a:spcAft>
                <a:spcPts val="0"/>
              </a:spcAft>
            </a:pPr>
            <a:r>
              <a:rPr lang="es-ES_tradnl" sz="2400" b="1" kern="0" dirty="0" smtClean="0">
                <a:latin typeface="Arial" panose="020B0604020202020204" pitchFamily="34" charset="0"/>
                <a:ea typeface="Times New Roman" panose="02020603050405020304" pitchFamily="18" charset="0"/>
                <a:cs typeface="Times New Roman" panose="02020603050405020304" pitchFamily="18" charset="0"/>
              </a:rPr>
              <a:t>OBJETIVO GENERAL Y ESPECÍFICOS</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675861" y="1373804"/>
            <a:ext cx="11211338" cy="4893647"/>
          </a:xfrm>
          <a:prstGeom prst="rect">
            <a:avLst/>
          </a:prstGeom>
        </p:spPr>
        <p:txBody>
          <a:bodyPr wrap="square">
            <a:spAutoFit/>
          </a:bodyPr>
          <a:lstStyle/>
          <a:p>
            <a:pPr algn="just">
              <a:spcAft>
                <a:spcPts val="0"/>
              </a:spcAft>
            </a:pPr>
            <a:r>
              <a:rPr lang="es-ES" sz="2400" b="1" kern="0" dirty="0" smtClean="0">
                <a:latin typeface="Arial" panose="020B0604020202020204" pitchFamily="34" charset="0"/>
                <a:ea typeface="Times New Roman" panose="02020603050405020304" pitchFamily="18" charset="0"/>
                <a:cs typeface="Arial" panose="020B0604020202020204" pitchFamily="34" charset="0"/>
              </a:rPr>
              <a:t>Objetivo </a:t>
            </a:r>
            <a:r>
              <a:rPr lang="es-EC" sz="2400" b="1" kern="0" dirty="0" smtClean="0">
                <a:latin typeface="Arial" panose="020B0604020202020204" pitchFamily="34" charset="0"/>
                <a:ea typeface="Times New Roman" panose="02020603050405020304" pitchFamily="18" charset="0"/>
                <a:cs typeface="Arial" panose="020B0604020202020204" pitchFamily="34" charset="0"/>
              </a:rPr>
              <a:t>General</a:t>
            </a:r>
            <a:endParaRPr lang="es-EC" sz="2400" b="1" kern="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_tradnl" sz="2400" dirty="0" smtClean="0">
                <a:latin typeface="Arial" panose="020B0604020202020204" pitchFamily="34" charset="0"/>
                <a:ea typeface="Times New Roman" panose="02020603050405020304" pitchFamily="18" charset="0"/>
                <a:cs typeface="Arial" panose="020B0604020202020204" pitchFamily="34" charset="0"/>
              </a:rPr>
              <a:t>Elaborar un Plan de Marketing </a:t>
            </a:r>
            <a:r>
              <a:rPr lang="es-ES_tradnl" sz="2400" dirty="0">
                <a:latin typeface="Arial" panose="020B0604020202020204" pitchFamily="34" charset="0"/>
                <a:ea typeface="Times New Roman" panose="02020603050405020304" pitchFamily="18" charset="0"/>
                <a:cs typeface="Arial" panose="020B0604020202020204" pitchFamily="34" charset="0"/>
              </a:rPr>
              <a:t>para dar a conocer las bondades, características y comercializar los productos de </a:t>
            </a:r>
            <a:r>
              <a:rPr lang="es-ES_tradnl" sz="2400" dirty="0" err="1">
                <a:latin typeface="Arial" panose="020B0604020202020204" pitchFamily="34" charset="0"/>
                <a:ea typeface="Times New Roman" panose="02020603050405020304" pitchFamily="18" charset="0"/>
                <a:cs typeface="Arial" panose="020B0604020202020204" pitchFamily="34" charset="0"/>
              </a:rPr>
              <a:t>Hormibloque</a:t>
            </a:r>
            <a:r>
              <a:rPr lang="es-ES_tradnl" sz="2400" dirty="0">
                <a:latin typeface="Arial" panose="020B0604020202020204" pitchFamily="34" charset="0"/>
                <a:ea typeface="Times New Roman" panose="02020603050405020304" pitchFamily="18" charset="0"/>
                <a:cs typeface="Arial" panose="020B0604020202020204" pitchFamily="34" charset="0"/>
              </a:rPr>
              <a:t> Ecuador S.A., en los sectores de </a:t>
            </a:r>
            <a:r>
              <a:rPr lang="es-ES_tradnl" sz="2400" dirty="0" err="1">
                <a:latin typeface="Arial" panose="020B0604020202020204" pitchFamily="34" charset="0"/>
                <a:ea typeface="Times New Roman" panose="02020603050405020304" pitchFamily="18" charset="0"/>
                <a:cs typeface="Arial" panose="020B0604020202020204" pitchFamily="34" charset="0"/>
              </a:rPr>
              <a:t>Machachi</a:t>
            </a:r>
            <a:r>
              <a:rPr lang="es-ES_tradnl" sz="2400" dirty="0">
                <a:latin typeface="Arial" panose="020B0604020202020204" pitchFamily="34" charset="0"/>
                <a:ea typeface="Times New Roman" panose="02020603050405020304" pitchFamily="18" charset="0"/>
                <a:cs typeface="Arial" panose="020B0604020202020204" pitchFamily="34" charset="0"/>
              </a:rPr>
              <a:t>, Lasso, </a:t>
            </a:r>
            <a:r>
              <a:rPr lang="es-ES_tradnl" sz="2400" dirty="0" err="1">
                <a:latin typeface="Arial" panose="020B0604020202020204" pitchFamily="34" charset="0"/>
                <a:ea typeface="Times New Roman" panose="02020603050405020304" pitchFamily="18" charset="0"/>
                <a:cs typeface="Arial" panose="020B0604020202020204" pitchFamily="34" charset="0"/>
              </a:rPr>
              <a:t>Aloag</a:t>
            </a:r>
            <a:r>
              <a:rPr lang="es-ES_tradnl" sz="2400" dirty="0">
                <a:latin typeface="Arial" panose="020B0604020202020204" pitchFamily="34" charset="0"/>
                <a:ea typeface="Times New Roman" panose="02020603050405020304" pitchFamily="18" charset="0"/>
                <a:cs typeface="Arial" panose="020B0604020202020204" pitchFamily="34" charset="0"/>
              </a:rPr>
              <a:t>, Tambillo, </a:t>
            </a:r>
            <a:r>
              <a:rPr lang="es-ES_tradnl" sz="2400" dirty="0" err="1">
                <a:latin typeface="Arial" panose="020B0604020202020204" pitchFamily="34" charset="0"/>
                <a:ea typeface="Times New Roman" panose="02020603050405020304" pitchFamily="18" charset="0"/>
                <a:cs typeface="Arial" panose="020B0604020202020204" pitchFamily="34" charset="0"/>
              </a:rPr>
              <a:t>Amaguaña</a:t>
            </a:r>
            <a:r>
              <a:rPr lang="es-ES_tradnl" sz="2400" dirty="0">
                <a:latin typeface="Arial" panose="020B0604020202020204" pitchFamily="34" charset="0"/>
                <a:ea typeface="Times New Roman" panose="02020603050405020304" pitchFamily="18" charset="0"/>
                <a:cs typeface="Arial" panose="020B0604020202020204" pitchFamily="34" charset="0"/>
              </a:rPr>
              <a:t>, La Victoria en </a:t>
            </a:r>
            <a:r>
              <a:rPr lang="es-ES_tradnl" sz="2400" dirty="0" err="1">
                <a:latin typeface="Arial" panose="020B0604020202020204" pitchFamily="34" charset="0"/>
                <a:ea typeface="Times New Roman" panose="02020603050405020304" pitchFamily="18" charset="0"/>
                <a:cs typeface="Arial" panose="020B0604020202020204" pitchFamily="34" charset="0"/>
              </a:rPr>
              <a:t>Sangolquí</a:t>
            </a:r>
            <a:r>
              <a:rPr lang="es-ES_tradnl" sz="2400" dirty="0">
                <a:latin typeface="Arial" panose="020B0604020202020204" pitchFamily="34" charset="0"/>
                <a:ea typeface="Times New Roman" panose="02020603050405020304" pitchFamily="18" charset="0"/>
                <a:cs typeface="Arial" panose="020B0604020202020204" pitchFamily="34" charset="0"/>
              </a:rPr>
              <a:t>, Administración </a:t>
            </a:r>
            <a:r>
              <a:rPr lang="es-ES_tradnl" sz="2400" dirty="0" err="1">
                <a:latin typeface="Arial" panose="020B0604020202020204" pitchFamily="34" charset="0"/>
                <a:ea typeface="Times New Roman" panose="02020603050405020304" pitchFamily="18" charset="0"/>
                <a:cs typeface="Arial" panose="020B0604020202020204" pitchFamily="34" charset="0"/>
              </a:rPr>
              <a:t>Quitumbe</a:t>
            </a:r>
            <a:r>
              <a:rPr lang="es-ES_tradnl" sz="2400" dirty="0">
                <a:latin typeface="Arial" panose="020B0604020202020204" pitchFamily="34" charset="0"/>
                <a:ea typeface="Times New Roman" panose="02020603050405020304" pitchFamily="18" charset="0"/>
                <a:cs typeface="Arial" panose="020B0604020202020204" pitchFamily="34" charset="0"/>
              </a:rPr>
              <a:t> y Eloy Alfaro en el Sur del Distrito Metropolitano de </a:t>
            </a:r>
            <a:r>
              <a:rPr lang="es-ES_tradnl" sz="2400" dirty="0" smtClean="0">
                <a:latin typeface="Arial" panose="020B0604020202020204" pitchFamily="34" charset="0"/>
                <a:ea typeface="Times New Roman" panose="02020603050405020304" pitchFamily="18" charset="0"/>
                <a:cs typeface="Arial" panose="020B0604020202020204" pitchFamily="34" charset="0"/>
              </a:rPr>
              <a:t>Quito.</a:t>
            </a:r>
            <a:endParaRPr lang="es-EC" sz="2400" dirty="0" smtClean="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s-EC" sz="2400"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s-ES" sz="2400" b="1" kern="0" dirty="0" smtClean="0">
                <a:latin typeface="Arial" panose="020B0604020202020204" pitchFamily="34" charset="0"/>
                <a:ea typeface="Times New Roman" panose="02020603050405020304" pitchFamily="18" charset="0"/>
                <a:cs typeface="Arial" panose="020B0604020202020204" pitchFamily="34" charset="0"/>
              </a:rPr>
              <a:t>Objetivos Específicos</a:t>
            </a:r>
            <a:endParaRPr lang="es-EC" sz="2400" b="1" kern="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pPr>
            <a:r>
              <a:rPr lang="es-ES_tradnl" sz="2400" dirty="0">
                <a:latin typeface="Arial" panose="020B0604020202020204" pitchFamily="34" charset="0"/>
                <a:cs typeface="Arial" panose="020B0604020202020204" pitchFamily="34" charset="0"/>
              </a:rPr>
              <a:t>Determinar la estrategia.</a:t>
            </a:r>
            <a:endParaRPr lang="es-EC"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ES_tradnl" sz="2400" dirty="0">
                <a:latin typeface="Arial" panose="020B0604020202020204" pitchFamily="34" charset="0"/>
                <a:cs typeface="Arial" panose="020B0604020202020204" pitchFamily="34" charset="0"/>
              </a:rPr>
              <a:t>Fijar el mercado meta.</a:t>
            </a:r>
            <a:endParaRPr lang="es-EC"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ES_tradnl" sz="2400" dirty="0">
                <a:latin typeface="Arial" panose="020B0604020202020204" pitchFamily="34" charset="0"/>
                <a:cs typeface="Arial" panose="020B0604020202020204" pitchFamily="34" charset="0"/>
              </a:rPr>
              <a:t>Posicionar y promocionar los productos de </a:t>
            </a:r>
            <a:r>
              <a:rPr lang="es-ES_tradnl" sz="2400" dirty="0" err="1">
                <a:latin typeface="Arial" panose="020B0604020202020204" pitchFamily="34" charset="0"/>
                <a:cs typeface="Arial" panose="020B0604020202020204" pitchFamily="34" charset="0"/>
              </a:rPr>
              <a:t>Hormibloque</a:t>
            </a:r>
            <a:r>
              <a:rPr lang="es-ES_tradnl" sz="2400" dirty="0">
                <a:latin typeface="Arial" panose="020B0604020202020204" pitchFamily="34" charset="0"/>
                <a:cs typeface="Arial" panose="020B0604020202020204" pitchFamily="34" charset="0"/>
              </a:rPr>
              <a:t> Ecuador S.A.</a:t>
            </a:r>
            <a:endParaRPr lang="es-EC"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ES_tradnl" sz="2400" dirty="0">
                <a:latin typeface="Arial" panose="020B0604020202020204" pitchFamily="34" charset="0"/>
                <a:cs typeface="Arial" panose="020B0604020202020204" pitchFamily="34" charset="0"/>
              </a:rPr>
              <a:t>Desarrollar relaciones públicas y publicidad.</a:t>
            </a:r>
            <a:endParaRPr lang="es-EC"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ES_tradnl" sz="2400" dirty="0">
                <a:latin typeface="Arial" panose="020B0604020202020204" pitchFamily="34" charset="0"/>
                <a:cs typeface="Arial" panose="020B0604020202020204" pitchFamily="34" charset="0"/>
              </a:rPr>
              <a:t>Determinar la distribución, precio y financiamiento de la operatividad del plan. </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3245524" y="2382444"/>
            <a:ext cx="6492836" cy="1631216"/>
          </a:xfrm>
          <a:prstGeom prst="rect">
            <a:avLst/>
          </a:prstGeom>
        </p:spPr>
        <p:txBody>
          <a:bodyPr wrap="square">
            <a:spAutoFit/>
          </a:bodyPr>
          <a:lstStyle/>
          <a:p>
            <a:pPr algn="ctr">
              <a:spcBef>
                <a:spcPts val="1200"/>
              </a:spcBef>
              <a:spcAft>
                <a:spcPts val="0"/>
              </a:spcAft>
            </a:pPr>
            <a:r>
              <a:rPr lang="es-ES_tradnl" sz="10000" b="1" kern="0" dirty="0" smtClean="0">
                <a:latin typeface="Arial" panose="020B0604020202020204" pitchFamily="34" charset="0"/>
                <a:ea typeface="Times New Roman" panose="02020603050405020304" pitchFamily="18" charset="0"/>
                <a:cs typeface="Times New Roman" panose="02020603050405020304" pitchFamily="18" charset="0"/>
              </a:rPr>
              <a:t>GRACIAS</a:t>
            </a:r>
            <a:endParaRPr lang="es-EC" sz="100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5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3"/>
                                        </p:tgtEl>
                                      </p:cBhvr>
                                    </p:animEffect>
                                    <p:anim calcmode="lin" valueType="num">
                                      <p:cBhvr>
                                        <p:cTn id="11"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3"/>
                                        </p:tgtEl>
                                        <p:attrNameLst>
                                          <p:attrName>ppt_h</p:attrName>
                                        </p:attrNameLst>
                                      </p:cBhvr>
                                      <p:tavLst>
                                        <p:tav tm="0">
                                          <p:val>
                                            <p:strVal val="ppt_h"/>
                                          </p:val>
                                        </p:tav>
                                        <p:tav tm="100000">
                                          <p:val>
                                            <p:strVal val="ppt_h"/>
                                          </p:val>
                                        </p:tav>
                                      </p:tavLst>
                                    </p:anim>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57026" y="951895"/>
            <a:ext cx="2356735" cy="461665"/>
          </a:xfrm>
          <a:prstGeom prst="rect">
            <a:avLst/>
          </a:prstGeom>
        </p:spPr>
        <p:txBody>
          <a:bodyPr wrap="none">
            <a:spAutoFit/>
          </a:bodyPr>
          <a:lstStyle/>
          <a:p>
            <a:pPr algn="ctr">
              <a:spcBef>
                <a:spcPts val="1200"/>
              </a:spcBef>
              <a:spcAft>
                <a:spcPts val="0"/>
              </a:spcAft>
            </a:pPr>
            <a:r>
              <a:rPr lang="es-ES_tradnl" sz="2400" b="1" kern="0" dirty="0" smtClean="0">
                <a:latin typeface="Arial" panose="020B0604020202020204" pitchFamily="34" charset="0"/>
                <a:ea typeface="Times New Roman" panose="02020603050405020304" pitchFamily="18" charset="0"/>
                <a:cs typeface="Times New Roman" panose="02020603050405020304" pitchFamily="18" charset="0"/>
              </a:rPr>
              <a:t>LA COMPAÑÍA</a:t>
            </a:r>
            <a:endParaRPr lang="es-EC" sz="24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772732" y="1545459"/>
            <a:ext cx="10496282" cy="1569660"/>
          </a:xfrm>
          <a:prstGeom prst="rect">
            <a:avLst/>
          </a:prstGeom>
        </p:spPr>
        <p:txBody>
          <a:bodyPr wrap="square">
            <a:spAutoFit/>
          </a:bodyPr>
          <a:lstStyle/>
          <a:p>
            <a:pPr algn="just"/>
            <a:r>
              <a:rPr lang="es-ES_tradnl" sz="2400" dirty="0" smtClean="0">
                <a:latin typeface="Arial" panose="020B0604020202020204" pitchFamily="34" charset="0"/>
                <a:ea typeface="Times New Roman" panose="02020603050405020304" pitchFamily="18" charset="0"/>
              </a:rPr>
              <a:t>La </a:t>
            </a:r>
            <a:r>
              <a:rPr lang="es-ES_tradnl" sz="2400" dirty="0">
                <a:latin typeface="Arial" panose="020B0604020202020204" pitchFamily="34" charset="0"/>
                <a:ea typeface="Times New Roman" panose="02020603050405020304" pitchFamily="18" charset="0"/>
              </a:rPr>
              <a:t>Compañía </a:t>
            </a:r>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Ecuador S.A, se encuentra ubicada en la parroquia de </a:t>
            </a:r>
            <a:r>
              <a:rPr lang="es-ES_tradnl" sz="2400" dirty="0" err="1">
                <a:latin typeface="Arial" panose="020B0604020202020204" pitchFamily="34" charset="0"/>
                <a:ea typeface="Times New Roman" panose="02020603050405020304" pitchFamily="18" charset="0"/>
              </a:rPr>
              <a:t>Aloasí</a:t>
            </a:r>
            <a:r>
              <a:rPr lang="es-ES_tradnl" sz="2400" dirty="0">
                <a:latin typeface="Arial" panose="020B0604020202020204" pitchFamily="34" charset="0"/>
                <a:ea typeface="Times New Roman" panose="02020603050405020304" pitchFamily="18" charset="0"/>
              </a:rPr>
              <a:t> en el cantón Mejía, fue constituida en abril del 2013, se dedica a la “elaboración, procesamiento y comercialización de prefabricados de hormigón” </a:t>
            </a:r>
            <a:r>
              <a:rPr lang="es-EC" sz="2400" dirty="0">
                <a:latin typeface="Arial" panose="020B0604020202020204" pitchFamily="34" charset="0"/>
                <a:ea typeface="Times New Roman" panose="02020603050405020304" pitchFamily="18" charset="0"/>
              </a:rPr>
              <a:t>(Escritura de Constitución, 2013)</a:t>
            </a:r>
            <a:endParaRPr lang="es-EC" sz="2400" dirty="0"/>
          </a:p>
        </p:txBody>
      </p:sp>
      <p:sp>
        <p:nvSpPr>
          <p:cNvPr id="5" name="Rectángulo 4"/>
          <p:cNvSpPr/>
          <p:nvPr/>
        </p:nvSpPr>
        <p:spPr>
          <a:xfrm>
            <a:off x="772732" y="3395096"/>
            <a:ext cx="10719516" cy="2308324"/>
          </a:xfrm>
          <a:prstGeom prst="rect">
            <a:avLst/>
          </a:prstGeom>
        </p:spPr>
        <p:txBody>
          <a:bodyPr wrap="square">
            <a:spAutoFit/>
          </a:bodyPr>
          <a:lstStyle/>
          <a:p>
            <a:pPr algn="just">
              <a:spcAft>
                <a:spcPts val="0"/>
              </a:spcAft>
            </a:pPr>
            <a:r>
              <a:rPr lang="es-ES_tradnl" sz="2400" dirty="0">
                <a:latin typeface="Arial" panose="020B0604020202020204" pitchFamily="34" charset="0"/>
                <a:ea typeface="Times New Roman" panose="02020603050405020304" pitchFamily="18" charset="0"/>
              </a:rPr>
              <a:t>Entre los principales elementos de hormigón que se fabrican en </a:t>
            </a:r>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Ecuador S.A., están el adoquín tradicional y decorativo que se utiliza como capa de rodadura para vías, aceras y pisos, bloque alivianado para losas de cubierta, pesado para mampostería y bordillos para conformación y división de áreas exteriores, todos estos productos con una resistencia del hormigón de acuerdo a las normas establecidas.</a:t>
            </a:r>
            <a:r>
              <a:rPr lang="es-ES_tradnl" sz="2400" baseline="30000" dirty="0">
                <a:latin typeface="Arial" panose="020B0604020202020204" pitchFamily="34" charset="0"/>
                <a:ea typeface="Times New Roman" panose="02020603050405020304" pitchFamily="18" charset="0"/>
              </a:rPr>
              <a:t> </a:t>
            </a:r>
            <a:endParaRPr lang="es-EC" sz="2400" dirty="0">
              <a:effectLst/>
              <a:latin typeface="Times New Roman" panose="02020603050405020304" pitchFamily="18" charset="0"/>
              <a:ea typeface="Times New Roman" panose="02020603050405020304" pitchFamily="18" charset="0"/>
            </a:endParaRPr>
          </a:p>
        </p:txBody>
      </p:sp>
      <p:pic>
        <p:nvPicPr>
          <p:cNvPr id="6"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Tree>
    <p:extLst>
      <p:ext uri="{BB962C8B-B14F-4D97-AF65-F5344CB8AC3E}">
        <p14:creationId xmlns:p14="http://schemas.microsoft.com/office/powerpoint/2010/main" val="128706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19727" y="2700769"/>
            <a:ext cx="10610882" cy="1208622"/>
          </a:xfrm>
          <a:prstGeom prst="rect">
            <a:avLst/>
          </a:prstGeom>
        </p:spPr>
        <p:txBody>
          <a:bodyPr wrap="square">
            <a:spAutoFit/>
          </a:bodyPr>
          <a:lstStyle/>
          <a:p>
            <a:pPr algn="just"/>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Ecuador S.A., es una empresa familiar y nueva dentro del mercado, por lo que se requiere incrementar sus ventas, el producto que más se comercializa es el adoquín tradicional y decorativo.</a:t>
            </a:r>
            <a:r>
              <a:rPr lang="es-ES" sz="2400" b="1" dirty="0">
                <a:latin typeface="Arial" panose="020B0604020202020204" pitchFamily="34" charset="0"/>
                <a:ea typeface="Times New Roman" panose="02020603050405020304" pitchFamily="18" charset="0"/>
              </a:rPr>
              <a:t>	</a:t>
            </a:r>
            <a:endParaRPr lang="es-EC" sz="2400" dirty="0"/>
          </a:p>
        </p:txBody>
      </p:sp>
      <p:sp>
        <p:nvSpPr>
          <p:cNvPr id="4" name="Rectángulo 3"/>
          <p:cNvSpPr/>
          <p:nvPr/>
        </p:nvSpPr>
        <p:spPr>
          <a:xfrm>
            <a:off x="710207" y="971462"/>
            <a:ext cx="10620402" cy="1559704"/>
          </a:xfrm>
          <a:prstGeom prst="rect">
            <a:avLst/>
          </a:prstGeom>
        </p:spPr>
        <p:txBody>
          <a:bodyPr wrap="square">
            <a:spAutoFit/>
          </a:bodyPr>
          <a:lstStyle/>
          <a:p>
            <a:pPr algn="just">
              <a:spcAft>
                <a:spcPts val="0"/>
              </a:spcAft>
            </a:pPr>
            <a:r>
              <a:rPr lang="es-ES_tradnl" sz="2400" dirty="0" err="1">
                <a:latin typeface="Arial" panose="020B0604020202020204" pitchFamily="34" charset="0"/>
                <a:ea typeface="Times New Roman" panose="02020603050405020304" pitchFamily="18" charset="0"/>
              </a:rPr>
              <a:t>Hormibloque</a:t>
            </a:r>
            <a:r>
              <a:rPr lang="es-ES_tradnl" sz="2400" dirty="0">
                <a:latin typeface="Arial" panose="020B0604020202020204" pitchFamily="34" charset="0"/>
                <a:ea typeface="Times New Roman" panose="02020603050405020304" pitchFamily="18" charset="0"/>
              </a:rPr>
              <a:t> Ecuador S.A., cuenta con tecnología de punta, su equipo es automatizado de origen chino, alemán y ecuatoriano, está en un área de terreno de aproximadamente 5000 m2 el cual es propiedad de los capitalistas.</a:t>
            </a:r>
            <a:endParaRPr lang="es-EC" sz="2400" dirty="0">
              <a:latin typeface="Arial" panose="020B0604020202020204" pitchFamily="34" charset="0"/>
              <a:ea typeface="Times New Roman" panose="02020603050405020304" pitchFamily="18" charset="0"/>
            </a:endParaRPr>
          </a:p>
        </p:txBody>
      </p:sp>
      <p:pic>
        <p:nvPicPr>
          <p:cNvPr id="5"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7" name="Rectángulo 6"/>
          <p:cNvSpPr/>
          <p:nvPr/>
        </p:nvSpPr>
        <p:spPr>
          <a:xfrm>
            <a:off x="591778" y="3551969"/>
            <a:ext cx="10738831" cy="3385542"/>
          </a:xfrm>
          <a:prstGeom prst="rect">
            <a:avLst/>
          </a:prstGeom>
        </p:spPr>
        <p:txBody>
          <a:bodyPr wrap="square">
            <a:spAutoFit/>
          </a:bodyPr>
          <a:lstStyle/>
          <a:p>
            <a:pPr lvl="2">
              <a:spcBef>
                <a:spcPts val="1200"/>
              </a:spcBef>
              <a:spcAft>
                <a:spcPts val="0"/>
              </a:spcAft>
            </a:pPr>
            <a:endParaRPr lang="es-ES" sz="2400" b="1" kern="0"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Misión </a:t>
            </a:r>
            <a:r>
              <a:rPr lang="es-ES" sz="2400" b="1" kern="0" dirty="0">
                <a:latin typeface="Arial" panose="020B0604020202020204" pitchFamily="34" charset="0"/>
                <a:ea typeface="Times New Roman" panose="02020603050405020304" pitchFamily="18" charset="0"/>
                <a:cs typeface="Times New Roman" panose="02020603050405020304" pitchFamily="18" charset="0"/>
              </a:rPr>
              <a:t>de la Compañía</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a:p>
            <a:pPr algn="just">
              <a:spcAft>
                <a:spcPts val="0"/>
              </a:spcAft>
            </a:pPr>
            <a:r>
              <a:rPr lang="es-ES_tradnl" sz="2400" dirty="0" smtClean="0">
                <a:latin typeface="Arial" panose="020B0604020202020204" pitchFamily="34" charset="0"/>
                <a:ea typeface="Times New Roman" panose="02020603050405020304" pitchFamily="18" charset="0"/>
              </a:rPr>
              <a:t>Ser </a:t>
            </a:r>
            <a:r>
              <a:rPr lang="es-ES_tradnl" sz="2400" dirty="0">
                <a:latin typeface="Arial" panose="020B0604020202020204" pitchFamily="34" charset="0"/>
                <a:ea typeface="Times New Roman" panose="02020603050405020304" pitchFamily="18" charset="0"/>
              </a:rPr>
              <a:t>la compañía que fabrique excelentes elementos de hormigón para ser utilizados como mampostería, </a:t>
            </a:r>
            <a:r>
              <a:rPr lang="es-ES_tradnl" sz="2400" dirty="0" err="1">
                <a:latin typeface="Arial" panose="020B0604020202020204" pitchFamily="34" charset="0"/>
                <a:ea typeface="Times New Roman" panose="02020603050405020304" pitchFamily="18" charset="0"/>
              </a:rPr>
              <a:t>alivianamientos</a:t>
            </a:r>
            <a:r>
              <a:rPr lang="es-ES_tradnl" sz="2400" dirty="0">
                <a:latin typeface="Arial" panose="020B0604020202020204" pitchFamily="34" charset="0"/>
                <a:ea typeface="Times New Roman" panose="02020603050405020304" pitchFamily="18" charset="0"/>
              </a:rPr>
              <a:t> para losas, capas de rodadura para vías, pisos decorativos y bordillos, utilizando materiales de calidad y con un control en sus procesos que permita la satisfacción del cliente y el crecimiento profesional del talento humano en todas sus áreas.  </a:t>
            </a:r>
            <a:endParaRPr lang="es-EC" sz="2400" dirty="0" smtClean="0">
              <a:latin typeface="Times New Roman" panose="02020603050405020304" pitchFamily="18" charset="0"/>
              <a:ea typeface="Times New Roman" panose="02020603050405020304" pitchFamily="18" charset="0"/>
            </a:endParaRPr>
          </a:p>
          <a:p>
            <a:pPr algn="just">
              <a:lnSpc>
                <a:spcPct val="150000"/>
              </a:lnSpc>
              <a:spcAft>
                <a:spcPts val="0"/>
              </a:spcAft>
            </a:pPr>
            <a:r>
              <a:rPr lang="es-ES" sz="2400" b="1" kern="0" dirty="0" smtClean="0">
                <a:solidFill>
                  <a:srgbClr val="2E74B5"/>
                </a:solidFill>
                <a:latin typeface="Arial" panose="020B0604020202020204" pitchFamily="34" charset="0"/>
                <a:ea typeface="Times New Roman" panose="02020603050405020304" pitchFamily="18" charset="0"/>
                <a:cs typeface="Times New Roman" panose="02020603050405020304" pitchFamily="18" charset="0"/>
              </a:rPr>
              <a:t>	</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68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636104" y="1222565"/>
            <a:ext cx="11052313" cy="2677656"/>
          </a:xfrm>
          <a:prstGeom prst="rect">
            <a:avLst/>
          </a:prstGeom>
        </p:spPr>
        <p:txBody>
          <a:bodyPr wrap="square">
            <a:spAutoFit/>
          </a:bodyPr>
          <a:lstStyle/>
          <a:p>
            <a:pPr algn="just">
              <a:lnSpc>
                <a:spcPct val="150000"/>
              </a:lnSpc>
              <a:spcAft>
                <a:spcPts val="0"/>
              </a:spcAft>
            </a:pPr>
            <a:r>
              <a:rPr lang="es-ES" sz="2400" b="1" kern="0" dirty="0" smtClean="0">
                <a:solidFill>
                  <a:srgbClr val="2E74B5"/>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Visión </a:t>
            </a:r>
            <a:r>
              <a:rPr lang="es-ES" sz="2400" b="1" kern="0" dirty="0">
                <a:latin typeface="Arial" panose="020B0604020202020204" pitchFamily="34" charset="0"/>
                <a:ea typeface="Times New Roman" panose="02020603050405020304" pitchFamily="18" charset="0"/>
                <a:cs typeface="Times New Roman" panose="02020603050405020304" pitchFamily="18" charset="0"/>
              </a:rPr>
              <a:t>de la Compañía</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a:p>
            <a:pPr>
              <a:spcAft>
                <a:spcPts val="0"/>
              </a:spcAft>
            </a:pPr>
            <a:r>
              <a:rPr lang="es-ES_tradnl" sz="2400" dirty="0" smtClean="0">
                <a:latin typeface="Arial" panose="020B0604020202020204" pitchFamily="34" charset="0"/>
                <a:ea typeface="Times New Roman" panose="02020603050405020304" pitchFamily="18" charset="0"/>
              </a:rPr>
              <a:t>Estar </a:t>
            </a:r>
            <a:r>
              <a:rPr lang="es-ES_tradnl" sz="2400" dirty="0">
                <a:latin typeface="Arial" panose="020B0604020202020204" pitchFamily="34" charset="0"/>
                <a:ea typeface="Times New Roman" panose="02020603050405020304" pitchFamily="18" charset="0"/>
              </a:rPr>
              <a:t>presente en todos los rincones del mercado ecuatoriano como uno de los tres principales fabricantes de elementos de hormigón para ser utilizados como mampostería, </a:t>
            </a:r>
            <a:r>
              <a:rPr lang="es-ES_tradnl" sz="2400" dirty="0" err="1">
                <a:latin typeface="Arial" panose="020B0604020202020204" pitchFamily="34" charset="0"/>
                <a:ea typeface="Times New Roman" panose="02020603050405020304" pitchFamily="18" charset="0"/>
              </a:rPr>
              <a:t>alivianamientos</a:t>
            </a:r>
            <a:r>
              <a:rPr lang="es-ES_tradnl" sz="2400" dirty="0">
                <a:latin typeface="Arial" panose="020B0604020202020204" pitchFamily="34" charset="0"/>
                <a:ea typeface="Times New Roman" panose="02020603050405020304" pitchFamily="18" charset="0"/>
              </a:rPr>
              <a:t> para losas, capas de rodadura para vías, pisos decorativos y bordillos, que garanticen la fidelidad y confianza del cliente. </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06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4" name="Rectángulo 3"/>
          <p:cNvSpPr/>
          <p:nvPr/>
        </p:nvSpPr>
        <p:spPr>
          <a:xfrm>
            <a:off x="616814" y="1147504"/>
            <a:ext cx="4014240" cy="586699"/>
          </a:xfrm>
          <a:prstGeom prst="rect">
            <a:avLst/>
          </a:prstGeom>
        </p:spPr>
        <p:txBody>
          <a:bodyPr wrap="none">
            <a:spAutoFit/>
          </a:bodyPr>
          <a:lstStyle/>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Estructura Organizacional</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3"/>
          <a:srcRect l="40583" t="39367" r="37416" b="18433"/>
          <a:stretch/>
        </p:blipFill>
        <p:spPr>
          <a:xfrm>
            <a:off x="4472028" y="1934074"/>
            <a:ext cx="3604592" cy="3887350"/>
          </a:xfrm>
          <a:prstGeom prst="rect">
            <a:avLst/>
          </a:prstGeom>
        </p:spPr>
      </p:pic>
    </p:spTree>
    <p:extLst>
      <p:ext uri="{BB962C8B-B14F-4D97-AF65-F5344CB8AC3E}">
        <p14:creationId xmlns:p14="http://schemas.microsoft.com/office/powerpoint/2010/main" val="40156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pic>
        <p:nvPicPr>
          <p:cNvPr id="3" name="Imagen 2" descr="C:\Users\mcabezas\Desktop\TESIS MARKETING\IMÁGENES\20150426_1200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66076" y="4282482"/>
            <a:ext cx="3908357" cy="1987867"/>
          </a:xfrm>
          <a:prstGeom prst="rect">
            <a:avLst/>
          </a:prstGeom>
          <a:noFill/>
          <a:ln>
            <a:noFill/>
          </a:ln>
        </p:spPr>
      </p:pic>
      <p:pic>
        <p:nvPicPr>
          <p:cNvPr id="4" name="Imagen 3" descr="C:\Users\mcabezas\Desktop\TESIS MARKETING\IMÁGENES\20150426_1153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951404" y="4202947"/>
            <a:ext cx="2591242" cy="1987867"/>
          </a:xfrm>
          <a:prstGeom prst="rect">
            <a:avLst/>
          </a:prstGeom>
          <a:noFill/>
          <a:ln>
            <a:noFill/>
          </a:ln>
        </p:spPr>
      </p:pic>
      <p:pic>
        <p:nvPicPr>
          <p:cNvPr id="5" name="Imagen 4" descr="C:\Users\mcabezas\Desktop\TESIS MARKETING\IMÁGENES\20150426_13052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512856" y="1003883"/>
            <a:ext cx="5127625" cy="3076575"/>
          </a:xfrm>
          <a:prstGeom prst="rect">
            <a:avLst/>
          </a:prstGeom>
          <a:noFill/>
          <a:ln>
            <a:noFill/>
          </a:ln>
        </p:spPr>
      </p:pic>
      <p:sp>
        <p:nvSpPr>
          <p:cNvPr id="6" name="Rectángulo 5"/>
          <p:cNvSpPr/>
          <p:nvPr/>
        </p:nvSpPr>
        <p:spPr>
          <a:xfrm>
            <a:off x="8695321" y="3493759"/>
            <a:ext cx="3262432" cy="586699"/>
          </a:xfrm>
          <a:prstGeom prst="rect">
            <a:avLst/>
          </a:prstGeom>
        </p:spPr>
        <p:txBody>
          <a:bodyPr wrap="none">
            <a:spAutoFit/>
          </a:bodyPr>
          <a:lstStyle/>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Embalaje Elementos </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5522671" y="3989132"/>
            <a:ext cx="1107996" cy="586699"/>
          </a:xfrm>
          <a:prstGeom prst="rect">
            <a:avLst/>
          </a:prstGeom>
        </p:spPr>
        <p:txBody>
          <a:bodyPr wrap="none">
            <a:spAutoFit/>
          </a:bodyPr>
          <a:lstStyle/>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Planta</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269660" y="3616248"/>
            <a:ext cx="3243196" cy="586699"/>
          </a:xfrm>
          <a:prstGeom prst="rect">
            <a:avLst/>
          </a:prstGeom>
        </p:spPr>
        <p:txBody>
          <a:bodyPr wrap="none">
            <a:spAutoFit/>
          </a:bodyPr>
          <a:lstStyle/>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Máquina Moldeadora</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266075" y="1003882"/>
            <a:ext cx="2133918" cy="586699"/>
          </a:xfrm>
          <a:prstGeom prst="rect">
            <a:avLst/>
          </a:prstGeom>
        </p:spPr>
        <p:txBody>
          <a:bodyPr wrap="none">
            <a:spAutoFit/>
          </a:bodyPr>
          <a:lstStyle/>
          <a:p>
            <a:pPr algn="just">
              <a:lnSpc>
                <a:spcPct val="150000"/>
              </a:lnSpc>
              <a:spcAft>
                <a:spcPts val="0"/>
              </a:spcAft>
            </a:pPr>
            <a:r>
              <a:rPr lang="es-ES" sz="2400" b="1" kern="0" dirty="0" smtClean="0">
                <a:latin typeface="Arial" panose="020B0604020202020204" pitchFamily="34" charset="0"/>
                <a:ea typeface="Times New Roman" panose="02020603050405020304" pitchFamily="18" charset="0"/>
                <a:cs typeface="Times New Roman" panose="02020603050405020304" pitchFamily="18" charset="0"/>
              </a:rPr>
              <a:t>Instalaciones</a:t>
            </a:r>
            <a:endParaRPr lang="es-EC" sz="2400" b="1" kern="0" dirty="0">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Descripción: H:\UDE\Logo\UF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19643" cy="801858"/>
          </a:xfrm>
          <a:prstGeom prst="rect">
            <a:avLst/>
          </a:prstGeom>
          <a:noFill/>
          <a:ln>
            <a:noFill/>
          </a:ln>
          <a:effectLst>
            <a:outerShdw blurRad="1270000" dist="1727200" dir="6600000" sx="200000" sy="200000" algn="ctr" rotWithShape="0">
              <a:srgbClr val="000000">
                <a:alpha val="0"/>
              </a:srgbClr>
            </a:outerShdw>
          </a:effectLst>
        </p:spPr>
      </p:pic>
      <p:sp>
        <p:nvSpPr>
          <p:cNvPr id="3" name="Rectángulo 2"/>
          <p:cNvSpPr/>
          <p:nvPr/>
        </p:nvSpPr>
        <p:spPr>
          <a:xfrm>
            <a:off x="0" y="906493"/>
            <a:ext cx="5311069" cy="461665"/>
          </a:xfrm>
          <a:prstGeom prst="rect">
            <a:avLst/>
          </a:prstGeom>
        </p:spPr>
        <p:txBody>
          <a:bodyPr wrap="none">
            <a:spAutoFit/>
          </a:bodyPr>
          <a:lstStyle/>
          <a:p>
            <a:pPr lvl="1"/>
            <a:r>
              <a:rPr lang="es-ES_tradnl" sz="2400" b="1" dirty="0">
                <a:latin typeface="Arial" panose="020B0604020202020204" pitchFamily="34" charset="0"/>
                <a:cs typeface="Arial" panose="020B0604020202020204" pitchFamily="34" charset="0"/>
              </a:rPr>
              <a:t>Análisis Interno de la Compañía</a:t>
            </a:r>
            <a:endParaRPr lang="es-EC" sz="2400" b="1" dirty="0">
              <a:latin typeface="Arial" panose="020B0604020202020204" pitchFamily="34" charset="0"/>
              <a:cs typeface="Arial" panose="020B0604020202020204" pitchFamily="34" charset="0"/>
            </a:endParaRPr>
          </a:p>
        </p:txBody>
      </p:sp>
      <p:sp>
        <p:nvSpPr>
          <p:cNvPr id="4" name="Rectángulo 3"/>
          <p:cNvSpPr/>
          <p:nvPr/>
        </p:nvSpPr>
        <p:spPr>
          <a:xfrm>
            <a:off x="357810" y="1472792"/>
            <a:ext cx="11330608" cy="4951553"/>
          </a:xfrm>
          <a:prstGeom prst="rect">
            <a:avLst/>
          </a:prstGeom>
        </p:spPr>
        <p:txBody>
          <a:bodyPr wrap="square">
            <a:spAutoFit/>
          </a:bodyPr>
          <a:lstStyle/>
          <a:p>
            <a:pPr algn="just">
              <a:spcAft>
                <a:spcPts val="0"/>
              </a:spcAft>
            </a:pPr>
            <a:r>
              <a:rPr lang="es-ES_tradnl" sz="2400" dirty="0">
                <a:latin typeface="Arial" panose="020B0604020202020204" pitchFamily="34" charset="0"/>
                <a:ea typeface="Times New Roman" panose="02020603050405020304" pitchFamily="18" charset="0"/>
              </a:rPr>
              <a:t>Actualmente la compañía no es conocida ya que es nueva en el mercado, la distribución de los elementos de hormigón, se realiza directamente del productor hacia el cliente final, que son los constructores, la promoción es realizada por medio de trípticos, catálogo con descripción del producto y una guía para la instalación, en internet se ofertan los elementos de hormigón en páginas que comercializan todo tipo de productos.</a:t>
            </a:r>
            <a:endParaRPr lang="es-EC" sz="2400" dirty="0">
              <a:latin typeface="Times New Roman" panose="02020603050405020304" pitchFamily="18" charset="0"/>
              <a:ea typeface="Times New Roman" panose="02020603050405020304" pitchFamily="18" charset="0"/>
            </a:endParaRPr>
          </a:p>
          <a:p>
            <a:pPr algn="just">
              <a:spcAft>
                <a:spcPts val="0"/>
              </a:spcAft>
            </a:pPr>
            <a:r>
              <a:rPr lang="es-ES_tradnl" sz="2400" dirty="0">
                <a:latin typeface="Arial" panose="020B0604020202020204" pitchFamily="34" charset="0"/>
                <a:ea typeface="Times New Roman" panose="02020603050405020304" pitchFamily="18" charset="0"/>
              </a:rPr>
              <a:t>La compañía desde su constitución solamente produce el adoquín tradicional y decorativo, las ventas registradas en el año de inicio fueron “17.753 elementos y en el 2014 28.128 unidades” </a:t>
            </a:r>
            <a:r>
              <a:rPr lang="es-EC" sz="2400" dirty="0">
                <a:latin typeface="Arial" panose="020B0604020202020204" pitchFamily="34" charset="0"/>
                <a:ea typeface="Times New Roman" panose="02020603050405020304" pitchFamily="18" charset="0"/>
              </a:rPr>
              <a:t>(HORMIBLOQUE, Resumen , 2015)</a:t>
            </a:r>
            <a:r>
              <a:rPr lang="es-ES_tradnl" sz="2400" dirty="0">
                <a:latin typeface="Arial" panose="020B0604020202020204" pitchFamily="34" charset="0"/>
                <a:ea typeface="Times New Roman" panose="02020603050405020304" pitchFamily="18" charset="0"/>
              </a:rPr>
              <a:t>. </a:t>
            </a:r>
            <a:endParaRPr lang="es-EC" sz="2400" dirty="0">
              <a:latin typeface="Times New Roman" panose="02020603050405020304" pitchFamily="18" charset="0"/>
              <a:ea typeface="Times New Roman" panose="02020603050405020304" pitchFamily="18" charset="0"/>
            </a:endParaRPr>
          </a:p>
          <a:p>
            <a:pPr algn="just">
              <a:spcAft>
                <a:spcPts val="0"/>
              </a:spcAft>
            </a:pPr>
            <a:r>
              <a:rPr lang="es-ES_tradnl" sz="2400" dirty="0">
                <a:latin typeface="Arial" panose="020B0604020202020204" pitchFamily="34" charset="0"/>
                <a:ea typeface="Times New Roman" panose="02020603050405020304" pitchFamily="18" charset="0"/>
              </a:rPr>
              <a:t>La capacidad de la planta, debido a sus sofisticados equipos le permite producir 12.000 adoquines tradicionales día, 25.000 decorativos de tres tipos, 25.000 bloques pesados (prensados), esta actividad se realiza en una jornada laboral de 8 horas</a:t>
            </a:r>
            <a:endParaRPr lang="es-EC"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76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711</TotalTime>
  <Words>930</Words>
  <Application>Microsoft Office PowerPoint</Application>
  <PresentationFormat>Panorámica</PresentationFormat>
  <Paragraphs>60</Paragraphs>
  <Slides>30</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Calibri</vt:lpstr>
      <vt:lpstr>Calibri Light</vt:lpstr>
      <vt:lpstr>Times New Roman</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Manolo Cabezas</dc:creator>
  <cp:lastModifiedBy>Manolo Cabezas</cp:lastModifiedBy>
  <cp:revision>44</cp:revision>
  <dcterms:created xsi:type="dcterms:W3CDTF">2015-05-12T21:16:15Z</dcterms:created>
  <dcterms:modified xsi:type="dcterms:W3CDTF">2015-07-23T04:15:49Z</dcterms:modified>
</cp:coreProperties>
</file>