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48" r:id="rId1"/>
  </p:sldMasterIdLst>
  <p:sldIdLst>
    <p:sldId id="257" r:id="rId2"/>
    <p:sldId id="258" r:id="rId3"/>
    <p:sldId id="260" r:id="rId4"/>
    <p:sldId id="261" r:id="rId5"/>
    <p:sldId id="314" r:id="rId6"/>
    <p:sldId id="316" r:id="rId7"/>
    <p:sldId id="318" r:id="rId8"/>
    <p:sldId id="262" r:id="rId9"/>
    <p:sldId id="263" r:id="rId10"/>
    <p:sldId id="319" r:id="rId11"/>
    <p:sldId id="320" r:id="rId12"/>
    <p:sldId id="321" r:id="rId13"/>
    <p:sldId id="265" r:id="rId14"/>
    <p:sldId id="266" r:id="rId15"/>
    <p:sldId id="322" r:id="rId16"/>
    <p:sldId id="323" r:id="rId17"/>
    <p:sldId id="324" r:id="rId18"/>
    <p:sldId id="326" r:id="rId19"/>
    <p:sldId id="327" r:id="rId20"/>
    <p:sldId id="338" r:id="rId21"/>
    <p:sldId id="339" r:id="rId22"/>
    <p:sldId id="340" r:id="rId23"/>
    <p:sldId id="328" r:id="rId24"/>
    <p:sldId id="329" r:id="rId25"/>
    <p:sldId id="313" r:id="rId26"/>
    <p:sldId id="330" r:id="rId27"/>
    <p:sldId id="331" r:id="rId28"/>
    <p:sldId id="337" r:id="rId29"/>
    <p:sldId id="332" r:id="rId30"/>
    <p:sldId id="333" r:id="rId31"/>
    <p:sldId id="289" r:id="rId32"/>
    <p:sldId id="334" r:id="rId33"/>
    <p:sldId id="335" r:id="rId34"/>
    <p:sldId id="294" r:id="rId35"/>
    <p:sldId id="295" r:id="rId36"/>
    <p:sldId id="296" r:id="rId37"/>
    <p:sldId id="301" r:id="rId38"/>
    <p:sldId id="302" r:id="rId39"/>
    <p:sldId id="341" r:id="rId40"/>
    <p:sldId id="307" r:id="rId4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0" d="100"/>
          <a:sy n="50" d="100"/>
        </p:scale>
        <p:origin x="-1416" y="-5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plotArea>
      <c:layout/>
      <c:pieChart>
        <c:varyColors val="1"/>
        <c:ser>
          <c:idx val="0"/>
          <c:order val="0"/>
          <c:dPt>
            <c:idx val="0"/>
            <c:bubble3D val="0"/>
            <c:spPr>
              <a:ln w="44450"/>
            </c:spPr>
          </c:dPt>
          <c:dPt>
            <c:idx val="1"/>
            <c:bubble3D val="0"/>
            <c:spPr>
              <a:ln w="38100"/>
            </c:spPr>
          </c:dPt>
          <c:dPt>
            <c:idx val="2"/>
            <c:bubble3D val="0"/>
            <c:spPr>
              <a:ln w="38100"/>
            </c:spPr>
          </c:dPt>
          <c:cat>
            <c:strRef>
              <c:f>Hoja1!$A$4:$A$6</c:f>
              <c:strCache>
                <c:ptCount val="3"/>
                <c:pt idx="0">
                  <c:v>Costo Materiales</c:v>
                </c:pt>
                <c:pt idx="1">
                  <c:v>Costo Construción</c:v>
                </c:pt>
                <c:pt idx="2">
                  <c:v>Costos Indirectos</c:v>
                </c:pt>
              </c:strCache>
            </c:strRef>
          </c:cat>
          <c:val>
            <c:numRef>
              <c:f>Hoja1!$B$4:$B$6</c:f>
              <c:numCache>
                <c:formatCode>General</c:formatCode>
                <c:ptCount val="3"/>
                <c:pt idx="0">
                  <c:v>744.48</c:v>
                </c:pt>
                <c:pt idx="1">
                  <c:v>135.5</c:v>
                </c:pt>
                <c:pt idx="2">
                  <c:v>260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0831110602931979"/>
          <c:y val="0.23880955551130129"/>
          <c:w val="0.29168889397068026"/>
          <c:h val="0.48135208597311069"/>
        </c:manualLayout>
      </c:layout>
      <c:overlay val="0"/>
      <c:txPr>
        <a:bodyPr/>
        <a:lstStyle/>
        <a:p>
          <a:pPr>
            <a:defRPr sz="1700" baseline="0"/>
          </a:pPr>
          <a:endParaRPr lang="es-EC"/>
        </a:p>
      </c:txPr>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7B277CEF-1536-4EEB-BA9C-202CD3DE184F}" type="datetimeFigureOut">
              <a:rPr lang="es-EC" smtClean="0"/>
              <a:t>13/08/2015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8F4A5B5-563E-4E8A-AB2E-089BB71A406E}" type="slidenum">
              <a:rPr lang="es-EC" smtClean="0"/>
              <a:t>‹Nº›</a:t>
            </a:fld>
            <a:endParaRPr lang="es-EC"/>
          </a:p>
        </p:txBody>
      </p:sp>
    </p:spTree>
    <p:extLst>
      <p:ext uri="{BB962C8B-B14F-4D97-AF65-F5344CB8AC3E}">
        <p14:creationId xmlns:p14="http://schemas.microsoft.com/office/powerpoint/2010/main" val="1032088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7B277CEF-1536-4EEB-BA9C-202CD3DE184F}" type="datetimeFigureOut">
              <a:rPr lang="es-EC" smtClean="0"/>
              <a:t>13/08/2015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8F4A5B5-563E-4E8A-AB2E-089BB71A406E}" type="slidenum">
              <a:rPr lang="es-EC" smtClean="0"/>
              <a:t>‹Nº›</a:t>
            </a:fld>
            <a:endParaRPr lang="es-EC"/>
          </a:p>
        </p:txBody>
      </p:sp>
    </p:spTree>
    <p:extLst>
      <p:ext uri="{BB962C8B-B14F-4D97-AF65-F5344CB8AC3E}">
        <p14:creationId xmlns:p14="http://schemas.microsoft.com/office/powerpoint/2010/main" val="1666718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7B277CEF-1536-4EEB-BA9C-202CD3DE184F}" type="datetimeFigureOut">
              <a:rPr lang="es-EC" smtClean="0"/>
              <a:t>13/08/2015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8F4A5B5-563E-4E8A-AB2E-089BB71A406E}" type="slidenum">
              <a:rPr lang="es-EC" smtClean="0"/>
              <a:t>‹Nº›</a:t>
            </a:fld>
            <a:endParaRPr lang="es-EC"/>
          </a:p>
        </p:txBody>
      </p:sp>
    </p:spTree>
    <p:extLst>
      <p:ext uri="{BB962C8B-B14F-4D97-AF65-F5344CB8AC3E}">
        <p14:creationId xmlns:p14="http://schemas.microsoft.com/office/powerpoint/2010/main" val="3212229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SPE">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rot="16200000" flipV="1">
            <a:off x="-222526" y="834359"/>
            <a:ext cx="6250054" cy="5197159"/>
          </a:xfrm>
          <a:prstGeom prst="rect">
            <a:avLst/>
          </a:prstGeom>
        </p:spPr>
      </p:pic>
      <p:sp>
        <p:nvSpPr>
          <p:cNvPr id="4" name="Rectángulo 3"/>
          <p:cNvSpPr/>
          <p:nvPr/>
        </p:nvSpPr>
        <p:spPr>
          <a:xfrm rot="16200000" flipV="1">
            <a:off x="-2745031" y="3397237"/>
            <a:ext cx="6250052" cy="71403"/>
          </a:xfrm>
          <a:prstGeom prst="rect">
            <a:avLst/>
          </a:prstGeom>
          <a:solidFill>
            <a:srgbClr val="37B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0"/>
          </a:p>
        </p:txBody>
      </p:sp>
      <p:sp>
        <p:nvSpPr>
          <p:cNvPr id="5" name="Rectángulo 4"/>
          <p:cNvSpPr/>
          <p:nvPr/>
        </p:nvSpPr>
        <p:spPr>
          <a:xfrm rot="16200000" flipV="1">
            <a:off x="-2847599" y="3387284"/>
            <a:ext cx="6250053" cy="91304"/>
          </a:xfrm>
          <a:prstGeom prst="rect">
            <a:avLst/>
          </a:prstGeom>
          <a:solidFill>
            <a:srgbClr val="BC2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0"/>
          </a:p>
        </p:txBody>
      </p:sp>
      <p:pic>
        <p:nvPicPr>
          <p:cNvPr id="6" name="Imagen 5"/>
          <p:cNvPicPr>
            <a:picLocks noChangeAspect="1"/>
          </p:cNvPicPr>
          <p:nvPr/>
        </p:nvPicPr>
        <p:blipFill>
          <a:blip r:embed="rId3"/>
          <a:stretch>
            <a:fillRect/>
          </a:stretch>
        </p:blipFill>
        <p:spPr>
          <a:xfrm>
            <a:off x="2902501" y="216131"/>
            <a:ext cx="7016331" cy="2186023"/>
          </a:xfrm>
          <a:prstGeom prst="rect">
            <a:avLst/>
          </a:prstGeom>
        </p:spPr>
      </p:pic>
    </p:spTree>
    <p:extLst>
      <p:ext uri="{BB962C8B-B14F-4D97-AF65-F5344CB8AC3E}">
        <p14:creationId xmlns:p14="http://schemas.microsoft.com/office/powerpoint/2010/main" val="41446577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rot="16200000" flipV="1">
            <a:off x="882894" y="738049"/>
            <a:ext cx="5445343" cy="6194487"/>
          </a:xfrm>
          <a:prstGeom prst="rect">
            <a:avLst/>
          </a:prstGeom>
        </p:spPr>
      </p:pic>
      <p:pic>
        <p:nvPicPr>
          <p:cNvPr id="8" name="Imagen 7"/>
          <p:cNvPicPr>
            <a:picLocks noChangeAspect="1"/>
          </p:cNvPicPr>
          <p:nvPr/>
        </p:nvPicPr>
        <p:blipFill>
          <a:blip r:embed="rId3"/>
          <a:stretch>
            <a:fillRect/>
          </a:stretch>
        </p:blipFill>
        <p:spPr>
          <a:xfrm>
            <a:off x="5" y="49002"/>
            <a:ext cx="1353705" cy="1063625"/>
          </a:xfrm>
          <a:prstGeom prst="rect">
            <a:avLst/>
          </a:prstGeom>
        </p:spPr>
      </p:pic>
      <p:sp>
        <p:nvSpPr>
          <p:cNvPr id="9" name="Rectángulo 8"/>
          <p:cNvSpPr/>
          <p:nvPr/>
        </p:nvSpPr>
        <p:spPr>
          <a:xfrm rot="16200000" flipV="1">
            <a:off x="-1997108" y="3784600"/>
            <a:ext cx="5445343" cy="101385"/>
          </a:xfrm>
          <a:prstGeom prst="rect">
            <a:avLst/>
          </a:prstGeom>
          <a:solidFill>
            <a:srgbClr val="37B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0"/>
          </a:p>
        </p:txBody>
      </p:sp>
      <p:sp>
        <p:nvSpPr>
          <p:cNvPr id="10" name="Rectángulo 9"/>
          <p:cNvSpPr/>
          <p:nvPr/>
        </p:nvSpPr>
        <p:spPr>
          <a:xfrm rot="16200000" flipV="1">
            <a:off x="-2117648" y="3783861"/>
            <a:ext cx="5445342" cy="102863"/>
          </a:xfrm>
          <a:prstGeom prst="rect">
            <a:avLst/>
          </a:prstGeom>
          <a:solidFill>
            <a:srgbClr val="BC2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0"/>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4337" y="76988"/>
            <a:ext cx="949451" cy="1063625"/>
          </a:xfrm>
          <a:prstGeom prst="rect">
            <a:avLst/>
          </a:prstGeom>
        </p:spPr>
      </p:pic>
    </p:spTree>
    <p:extLst>
      <p:ext uri="{BB962C8B-B14F-4D97-AF65-F5344CB8AC3E}">
        <p14:creationId xmlns:p14="http://schemas.microsoft.com/office/powerpoint/2010/main" val="17741963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rot="16200000" flipV="1">
            <a:off x="882894" y="738049"/>
            <a:ext cx="5445343" cy="6194487"/>
          </a:xfrm>
          <a:prstGeom prst="rect">
            <a:avLst/>
          </a:prstGeom>
        </p:spPr>
      </p:pic>
      <p:pic>
        <p:nvPicPr>
          <p:cNvPr id="8" name="Imagen 7"/>
          <p:cNvPicPr>
            <a:picLocks noChangeAspect="1"/>
          </p:cNvPicPr>
          <p:nvPr/>
        </p:nvPicPr>
        <p:blipFill>
          <a:blip r:embed="rId3"/>
          <a:stretch>
            <a:fillRect/>
          </a:stretch>
        </p:blipFill>
        <p:spPr>
          <a:xfrm>
            <a:off x="5" y="49002"/>
            <a:ext cx="1353705" cy="1063625"/>
          </a:xfrm>
          <a:prstGeom prst="rect">
            <a:avLst/>
          </a:prstGeom>
        </p:spPr>
      </p:pic>
      <p:sp>
        <p:nvSpPr>
          <p:cNvPr id="9" name="Rectángulo 8"/>
          <p:cNvSpPr/>
          <p:nvPr/>
        </p:nvSpPr>
        <p:spPr>
          <a:xfrm rot="16200000" flipV="1">
            <a:off x="-1997108" y="3784600"/>
            <a:ext cx="5445343" cy="101385"/>
          </a:xfrm>
          <a:prstGeom prst="rect">
            <a:avLst/>
          </a:prstGeom>
          <a:solidFill>
            <a:srgbClr val="37B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0"/>
          </a:p>
        </p:txBody>
      </p:sp>
      <p:sp>
        <p:nvSpPr>
          <p:cNvPr id="10" name="Rectángulo 9"/>
          <p:cNvSpPr/>
          <p:nvPr/>
        </p:nvSpPr>
        <p:spPr>
          <a:xfrm rot="16200000" flipV="1">
            <a:off x="-2117648" y="3783861"/>
            <a:ext cx="5445342" cy="102863"/>
          </a:xfrm>
          <a:prstGeom prst="rect">
            <a:avLst/>
          </a:prstGeom>
          <a:solidFill>
            <a:srgbClr val="BC2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0"/>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4337" y="76988"/>
            <a:ext cx="949451" cy="1063625"/>
          </a:xfrm>
          <a:prstGeom prst="rect">
            <a:avLst/>
          </a:prstGeom>
        </p:spPr>
      </p:pic>
    </p:spTree>
    <p:extLst>
      <p:ext uri="{BB962C8B-B14F-4D97-AF65-F5344CB8AC3E}">
        <p14:creationId xmlns:p14="http://schemas.microsoft.com/office/powerpoint/2010/main" val="33560342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Diapositiva de título">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rot="16200000" flipV="1">
            <a:off x="882894" y="738049"/>
            <a:ext cx="5445343" cy="6194487"/>
          </a:xfrm>
          <a:prstGeom prst="rect">
            <a:avLst/>
          </a:prstGeom>
        </p:spPr>
      </p:pic>
      <p:pic>
        <p:nvPicPr>
          <p:cNvPr id="8" name="Imagen 7"/>
          <p:cNvPicPr>
            <a:picLocks noChangeAspect="1"/>
          </p:cNvPicPr>
          <p:nvPr/>
        </p:nvPicPr>
        <p:blipFill>
          <a:blip r:embed="rId3"/>
          <a:stretch>
            <a:fillRect/>
          </a:stretch>
        </p:blipFill>
        <p:spPr>
          <a:xfrm>
            <a:off x="5" y="49002"/>
            <a:ext cx="1353705" cy="1063625"/>
          </a:xfrm>
          <a:prstGeom prst="rect">
            <a:avLst/>
          </a:prstGeom>
        </p:spPr>
      </p:pic>
      <p:sp>
        <p:nvSpPr>
          <p:cNvPr id="9" name="Rectángulo 8"/>
          <p:cNvSpPr/>
          <p:nvPr/>
        </p:nvSpPr>
        <p:spPr>
          <a:xfrm rot="16200000" flipV="1">
            <a:off x="-1997108" y="3784600"/>
            <a:ext cx="5445343" cy="101385"/>
          </a:xfrm>
          <a:prstGeom prst="rect">
            <a:avLst/>
          </a:prstGeom>
          <a:solidFill>
            <a:srgbClr val="37B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0"/>
          </a:p>
        </p:txBody>
      </p:sp>
      <p:sp>
        <p:nvSpPr>
          <p:cNvPr id="10" name="Rectángulo 9"/>
          <p:cNvSpPr/>
          <p:nvPr/>
        </p:nvSpPr>
        <p:spPr>
          <a:xfrm rot="16200000" flipV="1">
            <a:off x="-2117648" y="3783861"/>
            <a:ext cx="5445342" cy="102863"/>
          </a:xfrm>
          <a:prstGeom prst="rect">
            <a:avLst/>
          </a:prstGeom>
          <a:solidFill>
            <a:srgbClr val="BC2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0"/>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4337" y="76988"/>
            <a:ext cx="949451" cy="1063625"/>
          </a:xfrm>
          <a:prstGeom prst="rect">
            <a:avLst/>
          </a:prstGeom>
        </p:spPr>
      </p:pic>
    </p:spTree>
    <p:extLst>
      <p:ext uri="{BB962C8B-B14F-4D97-AF65-F5344CB8AC3E}">
        <p14:creationId xmlns:p14="http://schemas.microsoft.com/office/powerpoint/2010/main" val="14238528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Diapositiva de título">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rot="16200000" flipV="1">
            <a:off x="882894" y="738049"/>
            <a:ext cx="5445343" cy="6194487"/>
          </a:xfrm>
          <a:prstGeom prst="rect">
            <a:avLst/>
          </a:prstGeom>
        </p:spPr>
      </p:pic>
      <p:pic>
        <p:nvPicPr>
          <p:cNvPr id="8" name="Imagen 7"/>
          <p:cNvPicPr>
            <a:picLocks noChangeAspect="1"/>
          </p:cNvPicPr>
          <p:nvPr/>
        </p:nvPicPr>
        <p:blipFill>
          <a:blip r:embed="rId3"/>
          <a:stretch>
            <a:fillRect/>
          </a:stretch>
        </p:blipFill>
        <p:spPr>
          <a:xfrm>
            <a:off x="5" y="49002"/>
            <a:ext cx="1353705" cy="1063625"/>
          </a:xfrm>
          <a:prstGeom prst="rect">
            <a:avLst/>
          </a:prstGeom>
        </p:spPr>
      </p:pic>
      <p:sp>
        <p:nvSpPr>
          <p:cNvPr id="9" name="Rectángulo 8"/>
          <p:cNvSpPr/>
          <p:nvPr/>
        </p:nvSpPr>
        <p:spPr>
          <a:xfrm rot="16200000" flipV="1">
            <a:off x="-1997108" y="3784600"/>
            <a:ext cx="5445343" cy="101385"/>
          </a:xfrm>
          <a:prstGeom prst="rect">
            <a:avLst/>
          </a:prstGeom>
          <a:solidFill>
            <a:srgbClr val="37B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0"/>
          </a:p>
        </p:txBody>
      </p:sp>
      <p:sp>
        <p:nvSpPr>
          <p:cNvPr id="10" name="Rectángulo 9"/>
          <p:cNvSpPr/>
          <p:nvPr/>
        </p:nvSpPr>
        <p:spPr>
          <a:xfrm rot="16200000" flipV="1">
            <a:off x="-2117648" y="3783861"/>
            <a:ext cx="5445342" cy="102863"/>
          </a:xfrm>
          <a:prstGeom prst="rect">
            <a:avLst/>
          </a:prstGeom>
          <a:solidFill>
            <a:srgbClr val="BC2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0"/>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4337" y="76988"/>
            <a:ext cx="949451" cy="1063625"/>
          </a:xfrm>
          <a:prstGeom prst="rect">
            <a:avLst/>
          </a:prstGeom>
        </p:spPr>
      </p:pic>
    </p:spTree>
    <p:extLst>
      <p:ext uri="{BB962C8B-B14F-4D97-AF65-F5344CB8AC3E}">
        <p14:creationId xmlns:p14="http://schemas.microsoft.com/office/powerpoint/2010/main" val="37944480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Diapositiva de título">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rot="16200000" flipV="1">
            <a:off x="882894" y="738049"/>
            <a:ext cx="5445343" cy="6194487"/>
          </a:xfrm>
          <a:prstGeom prst="rect">
            <a:avLst/>
          </a:prstGeom>
        </p:spPr>
      </p:pic>
      <p:pic>
        <p:nvPicPr>
          <p:cNvPr id="8" name="Imagen 7"/>
          <p:cNvPicPr>
            <a:picLocks noChangeAspect="1"/>
          </p:cNvPicPr>
          <p:nvPr/>
        </p:nvPicPr>
        <p:blipFill>
          <a:blip r:embed="rId3"/>
          <a:stretch>
            <a:fillRect/>
          </a:stretch>
        </p:blipFill>
        <p:spPr>
          <a:xfrm>
            <a:off x="5" y="49002"/>
            <a:ext cx="1353705" cy="1063625"/>
          </a:xfrm>
          <a:prstGeom prst="rect">
            <a:avLst/>
          </a:prstGeom>
        </p:spPr>
      </p:pic>
      <p:sp>
        <p:nvSpPr>
          <p:cNvPr id="9" name="Rectángulo 8"/>
          <p:cNvSpPr/>
          <p:nvPr/>
        </p:nvSpPr>
        <p:spPr>
          <a:xfrm rot="16200000" flipV="1">
            <a:off x="-1997108" y="3784600"/>
            <a:ext cx="5445343" cy="101385"/>
          </a:xfrm>
          <a:prstGeom prst="rect">
            <a:avLst/>
          </a:prstGeom>
          <a:solidFill>
            <a:srgbClr val="37B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0"/>
          </a:p>
        </p:txBody>
      </p:sp>
      <p:sp>
        <p:nvSpPr>
          <p:cNvPr id="10" name="Rectángulo 9"/>
          <p:cNvSpPr/>
          <p:nvPr/>
        </p:nvSpPr>
        <p:spPr>
          <a:xfrm rot="16200000" flipV="1">
            <a:off x="-2117648" y="3783861"/>
            <a:ext cx="5445342" cy="102863"/>
          </a:xfrm>
          <a:prstGeom prst="rect">
            <a:avLst/>
          </a:prstGeom>
          <a:solidFill>
            <a:srgbClr val="BC2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0"/>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4337" y="76988"/>
            <a:ext cx="949451" cy="1063625"/>
          </a:xfrm>
          <a:prstGeom prst="rect">
            <a:avLst/>
          </a:prstGeom>
        </p:spPr>
      </p:pic>
    </p:spTree>
    <p:extLst>
      <p:ext uri="{BB962C8B-B14F-4D97-AF65-F5344CB8AC3E}">
        <p14:creationId xmlns:p14="http://schemas.microsoft.com/office/powerpoint/2010/main" val="13623467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Diapositiva de título">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rot="16200000" flipV="1">
            <a:off x="882894" y="738049"/>
            <a:ext cx="5445343" cy="6194487"/>
          </a:xfrm>
          <a:prstGeom prst="rect">
            <a:avLst/>
          </a:prstGeom>
        </p:spPr>
      </p:pic>
      <p:pic>
        <p:nvPicPr>
          <p:cNvPr id="8" name="Imagen 7"/>
          <p:cNvPicPr>
            <a:picLocks noChangeAspect="1"/>
          </p:cNvPicPr>
          <p:nvPr/>
        </p:nvPicPr>
        <p:blipFill>
          <a:blip r:embed="rId3"/>
          <a:stretch>
            <a:fillRect/>
          </a:stretch>
        </p:blipFill>
        <p:spPr>
          <a:xfrm>
            <a:off x="5" y="49002"/>
            <a:ext cx="1353705" cy="1063625"/>
          </a:xfrm>
          <a:prstGeom prst="rect">
            <a:avLst/>
          </a:prstGeom>
        </p:spPr>
      </p:pic>
      <p:sp>
        <p:nvSpPr>
          <p:cNvPr id="9" name="Rectángulo 8"/>
          <p:cNvSpPr/>
          <p:nvPr/>
        </p:nvSpPr>
        <p:spPr>
          <a:xfrm rot="16200000" flipV="1">
            <a:off x="-1997108" y="3784600"/>
            <a:ext cx="5445343" cy="101385"/>
          </a:xfrm>
          <a:prstGeom prst="rect">
            <a:avLst/>
          </a:prstGeom>
          <a:solidFill>
            <a:srgbClr val="37B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0"/>
          </a:p>
        </p:txBody>
      </p:sp>
      <p:sp>
        <p:nvSpPr>
          <p:cNvPr id="10" name="Rectángulo 9"/>
          <p:cNvSpPr/>
          <p:nvPr/>
        </p:nvSpPr>
        <p:spPr>
          <a:xfrm rot="16200000" flipV="1">
            <a:off x="-2117648" y="3783861"/>
            <a:ext cx="5445342" cy="102863"/>
          </a:xfrm>
          <a:prstGeom prst="rect">
            <a:avLst/>
          </a:prstGeom>
          <a:solidFill>
            <a:srgbClr val="BC2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0"/>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4337" y="76988"/>
            <a:ext cx="949451" cy="1063625"/>
          </a:xfrm>
          <a:prstGeom prst="rect">
            <a:avLst/>
          </a:prstGeom>
        </p:spPr>
      </p:pic>
    </p:spTree>
    <p:extLst>
      <p:ext uri="{BB962C8B-B14F-4D97-AF65-F5344CB8AC3E}">
        <p14:creationId xmlns:p14="http://schemas.microsoft.com/office/powerpoint/2010/main" val="60575999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Diapositiva de título">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rot="16200000" flipV="1">
            <a:off x="882894" y="738049"/>
            <a:ext cx="5445343" cy="6194487"/>
          </a:xfrm>
          <a:prstGeom prst="rect">
            <a:avLst/>
          </a:prstGeom>
        </p:spPr>
      </p:pic>
      <p:pic>
        <p:nvPicPr>
          <p:cNvPr id="8" name="Imagen 7"/>
          <p:cNvPicPr>
            <a:picLocks noChangeAspect="1"/>
          </p:cNvPicPr>
          <p:nvPr/>
        </p:nvPicPr>
        <p:blipFill>
          <a:blip r:embed="rId3"/>
          <a:stretch>
            <a:fillRect/>
          </a:stretch>
        </p:blipFill>
        <p:spPr>
          <a:xfrm>
            <a:off x="5" y="49002"/>
            <a:ext cx="1353705" cy="1063625"/>
          </a:xfrm>
          <a:prstGeom prst="rect">
            <a:avLst/>
          </a:prstGeom>
        </p:spPr>
      </p:pic>
      <p:sp>
        <p:nvSpPr>
          <p:cNvPr id="9" name="Rectángulo 8"/>
          <p:cNvSpPr/>
          <p:nvPr/>
        </p:nvSpPr>
        <p:spPr>
          <a:xfrm rot="16200000" flipV="1">
            <a:off x="-1997108" y="3784600"/>
            <a:ext cx="5445343" cy="101385"/>
          </a:xfrm>
          <a:prstGeom prst="rect">
            <a:avLst/>
          </a:prstGeom>
          <a:solidFill>
            <a:srgbClr val="37B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0"/>
          </a:p>
        </p:txBody>
      </p:sp>
      <p:sp>
        <p:nvSpPr>
          <p:cNvPr id="10" name="Rectángulo 9"/>
          <p:cNvSpPr/>
          <p:nvPr/>
        </p:nvSpPr>
        <p:spPr>
          <a:xfrm rot="16200000" flipV="1">
            <a:off x="-2117648" y="3783861"/>
            <a:ext cx="5445342" cy="102863"/>
          </a:xfrm>
          <a:prstGeom prst="rect">
            <a:avLst/>
          </a:prstGeom>
          <a:solidFill>
            <a:srgbClr val="BC2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0"/>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4337" y="76988"/>
            <a:ext cx="949451" cy="1063625"/>
          </a:xfrm>
          <a:prstGeom prst="rect">
            <a:avLst/>
          </a:prstGeom>
        </p:spPr>
      </p:pic>
    </p:spTree>
    <p:extLst>
      <p:ext uri="{BB962C8B-B14F-4D97-AF65-F5344CB8AC3E}">
        <p14:creationId xmlns:p14="http://schemas.microsoft.com/office/powerpoint/2010/main" val="23735526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7B277CEF-1536-4EEB-BA9C-202CD3DE184F}" type="datetimeFigureOut">
              <a:rPr lang="es-EC" smtClean="0"/>
              <a:t>13/08/2015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8F4A5B5-563E-4E8A-AB2E-089BB71A406E}" type="slidenum">
              <a:rPr lang="es-EC" smtClean="0"/>
              <a:t>‹Nº›</a:t>
            </a:fld>
            <a:endParaRPr lang="es-EC"/>
          </a:p>
        </p:txBody>
      </p:sp>
    </p:spTree>
    <p:extLst>
      <p:ext uri="{BB962C8B-B14F-4D97-AF65-F5344CB8AC3E}">
        <p14:creationId xmlns:p14="http://schemas.microsoft.com/office/powerpoint/2010/main" val="2726076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5_Diapositiva de título">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rot="16200000" flipV="1">
            <a:off x="882894" y="738049"/>
            <a:ext cx="5445343" cy="6194487"/>
          </a:xfrm>
          <a:prstGeom prst="rect">
            <a:avLst/>
          </a:prstGeom>
        </p:spPr>
      </p:pic>
      <p:pic>
        <p:nvPicPr>
          <p:cNvPr id="8" name="Imagen 7"/>
          <p:cNvPicPr>
            <a:picLocks noChangeAspect="1"/>
          </p:cNvPicPr>
          <p:nvPr/>
        </p:nvPicPr>
        <p:blipFill>
          <a:blip r:embed="rId3"/>
          <a:stretch>
            <a:fillRect/>
          </a:stretch>
        </p:blipFill>
        <p:spPr>
          <a:xfrm>
            <a:off x="5" y="49002"/>
            <a:ext cx="1353705" cy="1063625"/>
          </a:xfrm>
          <a:prstGeom prst="rect">
            <a:avLst/>
          </a:prstGeom>
        </p:spPr>
      </p:pic>
      <p:sp>
        <p:nvSpPr>
          <p:cNvPr id="9" name="Rectángulo 8"/>
          <p:cNvSpPr/>
          <p:nvPr/>
        </p:nvSpPr>
        <p:spPr>
          <a:xfrm rot="16200000" flipV="1">
            <a:off x="-1997108" y="3784600"/>
            <a:ext cx="5445343" cy="101385"/>
          </a:xfrm>
          <a:prstGeom prst="rect">
            <a:avLst/>
          </a:prstGeom>
          <a:solidFill>
            <a:srgbClr val="37B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0"/>
          </a:p>
        </p:txBody>
      </p:sp>
      <p:sp>
        <p:nvSpPr>
          <p:cNvPr id="10" name="Rectángulo 9"/>
          <p:cNvSpPr/>
          <p:nvPr/>
        </p:nvSpPr>
        <p:spPr>
          <a:xfrm rot="16200000" flipV="1">
            <a:off x="-2117648" y="3783861"/>
            <a:ext cx="5445342" cy="102863"/>
          </a:xfrm>
          <a:prstGeom prst="rect">
            <a:avLst/>
          </a:prstGeom>
          <a:solidFill>
            <a:srgbClr val="BC2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0"/>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4337" y="76988"/>
            <a:ext cx="949451" cy="1063625"/>
          </a:xfrm>
          <a:prstGeom prst="rect">
            <a:avLst/>
          </a:prstGeom>
        </p:spPr>
      </p:pic>
    </p:spTree>
    <p:extLst>
      <p:ext uri="{BB962C8B-B14F-4D97-AF65-F5344CB8AC3E}">
        <p14:creationId xmlns:p14="http://schemas.microsoft.com/office/powerpoint/2010/main" val="32315063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7B277CEF-1536-4EEB-BA9C-202CD3DE184F}" type="datetimeFigureOut">
              <a:rPr lang="es-EC" smtClean="0"/>
              <a:t>13/08/2015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8F4A5B5-563E-4E8A-AB2E-089BB71A406E}" type="slidenum">
              <a:rPr lang="es-EC" smtClean="0"/>
              <a:t>‹Nº›</a:t>
            </a:fld>
            <a:endParaRPr lang="es-EC"/>
          </a:p>
        </p:txBody>
      </p:sp>
    </p:spTree>
    <p:extLst>
      <p:ext uri="{BB962C8B-B14F-4D97-AF65-F5344CB8AC3E}">
        <p14:creationId xmlns:p14="http://schemas.microsoft.com/office/powerpoint/2010/main" val="1937903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7B277CEF-1536-4EEB-BA9C-202CD3DE184F}" type="datetimeFigureOut">
              <a:rPr lang="es-EC" smtClean="0"/>
              <a:t>13/08/2015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8F4A5B5-563E-4E8A-AB2E-089BB71A406E}" type="slidenum">
              <a:rPr lang="es-EC" smtClean="0"/>
              <a:t>‹Nº›</a:t>
            </a:fld>
            <a:endParaRPr lang="es-EC"/>
          </a:p>
        </p:txBody>
      </p:sp>
    </p:spTree>
    <p:extLst>
      <p:ext uri="{BB962C8B-B14F-4D97-AF65-F5344CB8AC3E}">
        <p14:creationId xmlns:p14="http://schemas.microsoft.com/office/powerpoint/2010/main" val="390481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7B277CEF-1536-4EEB-BA9C-202CD3DE184F}" type="datetimeFigureOut">
              <a:rPr lang="es-EC" smtClean="0"/>
              <a:t>13/08/2015</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F8F4A5B5-563E-4E8A-AB2E-089BB71A406E}" type="slidenum">
              <a:rPr lang="es-EC" smtClean="0"/>
              <a:t>‹Nº›</a:t>
            </a:fld>
            <a:endParaRPr lang="es-EC"/>
          </a:p>
        </p:txBody>
      </p:sp>
    </p:spTree>
    <p:extLst>
      <p:ext uri="{BB962C8B-B14F-4D97-AF65-F5344CB8AC3E}">
        <p14:creationId xmlns:p14="http://schemas.microsoft.com/office/powerpoint/2010/main" val="207140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7B277CEF-1536-4EEB-BA9C-202CD3DE184F}" type="datetimeFigureOut">
              <a:rPr lang="es-EC" smtClean="0"/>
              <a:t>13/08/2015</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F8F4A5B5-563E-4E8A-AB2E-089BB71A406E}" type="slidenum">
              <a:rPr lang="es-EC" smtClean="0"/>
              <a:t>‹Nº›</a:t>
            </a:fld>
            <a:endParaRPr lang="es-EC"/>
          </a:p>
        </p:txBody>
      </p:sp>
    </p:spTree>
    <p:extLst>
      <p:ext uri="{BB962C8B-B14F-4D97-AF65-F5344CB8AC3E}">
        <p14:creationId xmlns:p14="http://schemas.microsoft.com/office/powerpoint/2010/main" val="274110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B277CEF-1536-4EEB-BA9C-202CD3DE184F}" type="datetimeFigureOut">
              <a:rPr lang="es-EC" smtClean="0"/>
              <a:t>13/08/2015</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F8F4A5B5-563E-4E8A-AB2E-089BB71A406E}" type="slidenum">
              <a:rPr lang="es-EC" smtClean="0"/>
              <a:t>‹Nº›</a:t>
            </a:fld>
            <a:endParaRPr lang="es-EC"/>
          </a:p>
        </p:txBody>
      </p:sp>
    </p:spTree>
    <p:extLst>
      <p:ext uri="{BB962C8B-B14F-4D97-AF65-F5344CB8AC3E}">
        <p14:creationId xmlns:p14="http://schemas.microsoft.com/office/powerpoint/2010/main" val="3448141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B277CEF-1536-4EEB-BA9C-202CD3DE184F}" type="datetimeFigureOut">
              <a:rPr lang="es-EC" smtClean="0"/>
              <a:t>13/08/2015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8F4A5B5-563E-4E8A-AB2E-089BB71A406E}" type="slidenum">
              <a:rPr lang="es-EC" smtClean="0"/>
              <a:t>‹Nº›</a:t>
            </a:fld>
            <a:endParaRPr lang="es-EC"/>
          </a:p>
        </p:txBody>
      </p:sp>
    </p:spTree>
    <p:extLst>
      <p:ext uri="{BB962C8B-B14F-4D97-AF65-F5344CB8AC3E}">
        <p14:creationId xmlns:p14="http://schemas.microsoft.com/office/powerpoint/2010/main" val="124085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B277CEF-1536-4EEB-BA9C-202CD3DE184F}" type="datetimeFigureOut">
              <a:rPr lang="es-EC" smtClean="0"/>
              <a:t>13/08/2015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8F4A5B5-563E-4E8A-AB2E-089BB71A406E}" type="slidenum">
              <a:rPr lang="es-EC" smtClean="0"/>
              <a:t>‹Nº›</a:t>
            </a:fld>
            <a:endParaRPr lang="es-EC"/>
          </a:p>
        </p:txBody>
      </p:sp>
    </p:spTree>
    <p:extLst>
      <p:ext uri="{BB962C8B-B14F-4D97-AF65-F5344CB8AC3E}">
        <p14:creationId xmlns:p14="http://schemas.microsoft.com/office/powerpoint/2010/main" val="518097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77CEF-1536-4EEB-BA9C-202CD3DE184F}" type="datetimeFigureOut">
              <a:rPr lang="es-EC" smtClean="0"/>
              <a:t>13/08/2015</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F4A5B5-563E-4E8A-AB2E-089BB71A406E}" type="slidenum">
              <a:rPr lang="es-EC" smtClean="0"/>
              <a:t>‹Nº›</a:t>
            </a:fld>
            <a:endParaRPr lang="es-EC"/>
          </a:p>
        </p:txBody>
      </p:sp>
    </p:spTree>
    <p:extLst>
      <p:ext uri="{BB962C8B-B14F-4D97-AF65-F5344CB8AC3E}">
        <p14:creationId xmlns:p14="http://schemas.microsoft.com/office/powerpoint/2010/main" val="3055721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7" r:id="rId17"/>
    <p:sldLayoutId id="2147483668" r:id="rId18"/>
    <p:sldLayoutId id="2147483674" r:id="rId19"/>
    <p:sldLayoutId id="214748367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8.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406632" y="4898904"/>
            <a:ext cx="6096000" cy="1087477"/>
          </a:xfrm>
          <a:prstGeom prst="rect">
            <a:avLst/>
          </a:prstGeom>
        </p:spPr>
        <p:txBody>
          <a:bodyPr>
            <a:spAutoFit/>
          </a:bodyPr>
          <a:lstStyle/>
          <a:p>
            <a:pPr algn="ctr">
              <a:lnSpc>
                <a:spcPct val="150000"/>
              </a:lnSpc>
              <a:spcBef>
                <a:spcPts val="200"/>
              </a:spcBef>
              <a:spcAft>
                <a:spcPts val="200"/>
              </a:spcAft>
              <a:tabLst>
                <a:tab pos="252082" algn="l"/>
              </a:tabLst>
            </a:pPr>
            <a:r>
              <a:rPr lang="es-EC" b="1" dirty="0">
                <a:latin typeface="Times New Roman" panose="02020603050405020304" pitchFamily="18" charset="0"/>
                <a:ea typeface="Calibri" panose="020F0502020204030204" pitchFamily="34" charset="0"/>
              </a:rPr>
              <a:t>SANGOLQUÍ, </a:t>
            </a:r>
            <a:r>
              <a:rPr lang="es-EC" b="1" dirty="0" smtClean="0">
                <a:latin typeface="Times New Roman" panose="02020603050405020304" pitchFamily="18" charset="0"/>
                <a:ea typeface="Calibri" panose="020F0502020204030204" pitchFamily="34" charset="0"/>
              </a:rPr>
              <a:t>JULIO 2015</a:t>
            </a:r>
            <a:endParaRPr lang="es-EC" dirty="0">
              <a:latin typeface="Times New Roman" panose="02020603050405020304" pitchFamily="18" charset="0"/>
              <a:ea typeface="Calibri" panose="020F0502020204030204" pitchFamily="34" charset="0"/>
            </a:endParaRPr>
          </a:p>
          <a:p>
            <a:r>
              <a:rPr lang="es-EC" b="1" dirty="0">
                <a:latin typeface="Times New Roman" panose="02020603050405020304" pitchFamily="18" charset="0"/>
                <a:ea typeface="Calibri" panose="020F0502020204030204" pitchFamily="34" charset="0"/>
              </a:rPr>
              <a:t/>
            </a:r>
            <a:br>
              <a:rPr lang="es-EC" b="1" dirty="0">
                <a:latin typeface="Times New Roman" panose="02020603050405020304" pitchFamily="18" charset="0"/>
                <a:ea typeface="Calibri" panose="020F0502020204030204" pitchFamily="34" charset="0"/>
              </a:rPr>
            </a:br>
            <a:endParaRPr lang="es-EC" dirty="0"/>
          </a:p>
        </p:txBody>
      </p:sp>
      <p:sp>
        <p:nvSpPr>
          <p:cNvPr id="4" name="1 Título"/>
          <p:cNvSpPr txBox="1">
            <a:spLocks/>
          </p:cNvSpPr>
          <p:nvPr/>
        </p:nvSpPr>
        <p:spPr>
          <a:xfrm>
            <a:off x="1306060" y="2435050"/>
            <a:ext cx="10297144" cy="226207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800" b="1" dirty="0" smtClean="0">
                <a:latin typeface="Times New Roman" panose="02020503050405090304" pitchFamily="18" charset="0"/>
                <a:cs typeface="Times New Roman" panose="02020503050405090304" pitchFamily="18" charset="0"/>
              </a:rPr>
              <a:t>PROYECTO DE TITULACIÓN PREVIO A LA OBTENCIÓN DEL TÍTULO DE INGENIERO MECATRÓNICO</a:t>
            </a:r>
          </a:p>
          <a:p>
            <a:pPr algn="ctr"/>
            <a:endParaRPr lang="es-ES" sz="1800" dirty="0" smtClean="0"/>
          </a:p>
          <a:p>
            <a:pPr algn="ctr"/>
            <a:r>
              <a:rPr lang="es-ES" sz="1800" dirty="0" smtClean="0"/>
              <a:t/>
            </a:r>
            <a:br>
              <a:rPr lang="es-ES" sz="1800" dirty="0" smtClean="0"/>
            </a:br>
            <a:r>
              <a:rPr lang="es-ES" sz="1800" b="1" dirty="0" smtClean="0">
                <a:latin typeface="Times New Roman" panose="02020503050405090304" pitchFamily="18" charset="0"/>
                <a:cs typeface="Times New Roman" panose="02020503050405090304" pitchFamily="18" charset="0"/>
              </a:rPr>
              <a:t/>
            </a:r>
            <a:br>
              <a:rPr lang="es-ES" sz="1800" b="1" dirty="0" smtClean="0">
                <a:latin typeface="Times New Roman" panose="02020503050405090304" pitchFamily="18" charset="0"/>
                <a:cs typeface="Times New Roman" panose="02020503050405090304" pitchFamily="18" charset="0"/>
              </a:rPr>
            </a:br>
            <a:r>
              <a:rPr lang="es-ES" sz="1800" b="1" dirty="0" smtClean="0">
                <a:latin typeface="Times New Roman" panose="02020503050405090304" pitchFamily="18" charset="0"/>
                <a:cs typeface="Times New Roman" panose="02020503050405090304" pitchFamily="18" charset="0"/>
              </a:rPr>
              <a:t>“</a:t>
            </a:r>
            <a:r>
              <a:rPr lang="es-EC" sz="1800" b="1" dirty="0">
                <a:latin typeface="Times New Roman" panose="02020503050405090304" pitchFamily="18" charset="0"/>
                <a:cs typeface="Times New Roman" panose="02020503050405090304" pitchFamily="18" charset="0"/>
              </a:rPr>
              <a:t>DISEÑO Y CONSTRUCCIÓN DE UNA IMPRESORA PARA PLACAS DE </a:t>
            </a:r>
            <a:r>
              <a:rPr lang="es-EC" sz="1800" b="1" dirty="0" smtClean="0">
                <a:latin typeface="Times New Roman" panose="02020503050405090304" pitchFamily="18" charset="0"/>
                <a:cs typeface="Times New Roman" panose="02020503050405090304" pitchFamily="18" charset="0"/>
              </a:rPr>
              <a:t>CIRCUITO </a:t>
            </a:r>
            <a:r>
              <a:rPr lang="es-EC" sz="1800" b="1" dirty="0">
                <a:latin typeface="Times New Roman" panose="02020503050405090304" pitchFamily="18" charset="0"/>
                <a:cs typeface="Times New Roman" panose="02020503050405090304" pitchFamily="18" charset="0"/>
              </a:rPr>
              <a:t>(PCB) EN BASE A UNA IMPRESORA COMERCIAL</a:t>
            </a:r>
            <a:r>
              <a:rPr lang="es-ES" sz="1800" b="1" dirty="0" smtClean="0">
                <a:latin typeface="Times New Roman" panose="02020503050405090304" pitchFamily="18" charset="0"/>
                <a:cs typeface="Times New Roman" panose="02020503050405090304" pitchFamily="18" charset="0"/>
              </a:rPr>
              <a:t>”</a:t>
            </a:r>
            <a:br>
              <a:rPr lang="es-ES" sz="1800" b="1" dirty="0" smtClean="0">
                <a:latin typeface="Times New Roman" panose="02020503050405090304" pitchFamily="18" charset="0"/>
                <a:cs typeface="Times New Roman" panose="02020503050405090304" pitchFamily="18" charset="0"/>
              </a:rPr>
            </a:br>
            <a:endParaRPr lang="es-ES" sz="1800" b="1" dirty="0">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239296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413475" y="240242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EC" altLang="es-EC" sz="1200">
                <a:latin typeface="Times New Roman" panose="02020603050405020304" pitchFamily="18" charset="0"/>
                <a:ea typeface="Calibri" panose="020F0502020204030204" pitchFamily="34" charset="0"/>
                <a:cs typeface="Times New Roman" panose="02020603050405020304" pitchFamily="18" charset="0"/>
              </a:rPr>
              <a:t/>
            </a:r>
            <a:br>
              <a:rPr lang="es-EC" altLang="es-EC" sz="1200">
                <a:latin typeface="Times New Roman" panose="02020603050405020304" pitchFamily="18" charset="0"/>
                <a:ea typeface="Calibri" panose="020F0502020204030204" pitchFamily="34" charset="0"/>
                <a:cs typeface="Times New Roman" panose="02020603050405020304" pitchFamily="18" charset="0"/>
              </a:rPr>
            </a:br>
            <a:endParaRPr lang="es-EC" altLang="es-EC">
              <a:latin typeface="Arial" panose="020B0604020202020204" pitchFamily="34" charset="0"/>
            </a:endParaRPr>
          </a:p>
        </p:txBody>
      </p:sp>
      <p:sp>
        <p:nvSpPr>
          <p:cNvPr id="11" name="CuadroTexto 10"/>
          <p:cNvSpPr txBox="1"/>
          <p:nvPr/>
        </p:nvSpPr>
        <p:spPr>
          <a:xfrm>
            <a:off x="1294311" y="473599"/>
            <a:ext cx="10033332" cy="646331"/>
          </a:xfrm>
          <a:prstGeom prst="rect">
            <a:avLst/>
          </a:prstGeom>
          <a:noFill/>
        </p:spPr>
        <p:txBody>
          <a:bodyPr wrap="square" rtlCol="0">
            <a:spAutoFit/>
          </a:bodyPr>
          <a:lstStyle/>
          <a:p>
            <a:r>
              <a:rPr lang="es-EC" sz="3600" b="1" dirty="0" smtClean="0">
                <a:latin typeface="Times New Roman" panose="02020603050405020304" pitchFamily="18" charset="0"/>
                <a:cs typeface="Times New Roman" panose="02020603050405020304" pitchFamily="18" charset="0"/>
              </a:rPr>
              <a:t>Impresora base</a:t>
            </a:r>
            <a:endParaRPr lang="es-EC" sz="3600" b="1" dirty="0">
              <a:latin typeface="Times New Roman" panose="02020603050405020304" pitchFamily="18" charset="0"/>
              <a:cs typeface="Times New Roman" panose="02020603050405020304" pitchFamily="18" charset="0"/>
            </a:endParaRPr>
          </a:p>
        </p:txBody>
      </p:sp>
      <p:sp>
        <p:nvSpPr>
          <p:cNvPr id="13" name="12 CuadroTexto"/>
          <p:cNvSpPr txBox="1"/>
          <p:nvPr/>
        </p:nvSpPr>
        <p:spPr>
          <a:xfrm>
            <a:off x="1737123" y="1216432"/>
            <a:ext cx="1868460" cy="461665"/>
          </a:xfrm>
          <a:prstGeom prst="rect">
            <a:avLst/>
          </a:prstGeom>
          <a:noFill/>
        </p:spPr>
        <p:txBody>
          <a:bodyPr wrap="none" rtlCol="0">
            <a:spAutoFit/>
          </a:bodyPr>
          <a:lstStyle/>
          <a:p>
            <a:r>
              <a:rPr lang="es-EC" sz="2400" b="1" dirty="0">
                <a:latin typeface="Times New Roman" panose="02020603050405020304" pitchFamily="18" charset="0"/>
                <a:cs typeface="Times New Roman" panose="02020603050405020304" pitchFamily="18" charset="0"/>
              </a:rPr>
              <a:t> A</a:t>
            </a:r>
            <a:r>
              <a:rPr lang="es-EC" sz="2400" b="1" dirty="0" smtClean="0">
                <a:latin typeface="Times New Roman" panose="02020603050405020304" pitchFamily="18" charset="0"/>
                <a:cs typeface="Times New Roman" panose="02020603050405020304" pitchFamily="18" charset="0"/>
              </a:rPr>
              <a:t>lternativas</a:t>
            </a:r>
            <a:endParaRPr lang="es-EC" sz="2400" b="1" dirty="0">
              <a:latin typeface="Times New Roman" panose="02020603050405020304" pitchFamily="18" charset="0"/>
              <a:cs typeface="Times New Roman" panose="02020603050405020304" pitchFamily="18" charset="0"/>
            </a:endParaRPr>
          </a:p>
        </p:txBody>
      </p:sp>
      <p:sp>
        <p:nvSpPr>
          <p:cNvPr id="6" name="5 CuadroTexto"/>
          <p:cNvSpPr txBox="1"/>
          <p:nvPr/>
        </p:nvSpPr>
        <p:spPr>
          <a:xfrm>
            <a:off x="2351584" y="1955696"/>
            <a:ext cx="7128792" cy="4832092"/>
          </a:xfrm>
          <a:prstGeom prst="rect">
            <a:avLst/>
          </a:prstGeom>
          <a:noFill/>
        </p:spPr>
        <p:txBody>
          <a:bodyPr wrap="square" rtlCol="0">
            <a:spAutoFit/>
          </a:bodyPr>
          <a:lstStyle/>
          <a:p>
            <a:pPr marL="285750" indent="-285750" algn="just">
              <a:buFont typeface="Arial" panose="020B0604020202020204" pitchFamily="34" charset="0"/>
              <a:buChar char="•"/>
            </a:pPr>
            <a:r>
              <a:rPr lang="es-EC" sz="2200" dirty="0" smtClean="0"/>
              <a:t>Impresora </a:t>
            </a:r>
            <a:r>
              <a:rPr lang="es-EC" sz="2200" dirty="0"/>
              <a:t>láser</a:t>
            </a:r>
            <a:r>
              <a:rPr lang="es-EC" sz="2200" dirty="0" smtClean="0"/>
              <a:t>.</a:t>
            </a:r>
          </a:p>
          <a:p>
            <a:pPr algn="just"/>
            <a:r>
              <a:rPr lang="es-EC" sz="2200" dirty="0" smtClean="0"/>
              <a:t>El laser carga estáticamente la hoja para que el tóner se adhiera y </a:t>
            </a:r>
            <a:r>
              <a:rPr lang="es-EC" sz="2200" dirty="0" smtClean="0"/>
              <a:t>luego, se </a:t>
            </a:r>
            <a:r>
              <a:rPr lang="es-EC" sz="2200" dirty="0" smtClean="0"/>
              <a:t>fusione </a:t>
            </a:r>
            <a:r>
              <a:rPr lang="es-EC" sz="2200" dirty="0" smtClean="0"/>
              <a:t>el tóner al </a:t>
            </a:r>
            <a:r>
              <a:rPr lang="es-EC" sz="2200" dirty="0" smtClean="0"/>
              <a:t>papel con </a:t>
            </a:r>
            <a:r>
              <a:rPr lang="es-EC" sz="2200" dirty="0" smtClean="0"/>
              <a:t>calor del fusor.</a:t>
            </a:r>
            <a:endParaRPr lang="es-EC" sz="2200" dirty="0" smtClean="0"/>
          </a:p>
          <a:p>
            <a:pPr algn="just"/>
            <a:endParaRPr lang="es-EC" sz="2200" dirty="0"/>
          </a:p>
          <a:p>
            <a:pPr marL="285750" indent="-285750" algn="just">
              <a:buFont typeface="Arial" panose="020B0604020202020204" pitchFamily="34" charset="0"/>
              <a:buChar char="•"/>
            </a:pPr>
            <a:r>
              <a:rPr lang="es-EC" sz="2200" dirty="0" smtClean="0"/>
              <a:t>Impresora </a:t>
            </a:r>
            <a:r>
              <a:rPr lang="es-EC" sz="2200" dirty="0"/>
              <a:t>a inyección de tinta.</a:t>
            </a:r>
          </a:p>
          <a:p>
            <a:pPr marL="742950" lvl="1" indent="-285750" algn="just">
              <a:buFont typeface="Courier New" panose="02070309020205020404" pitchFamily="49" charset="0"/>
              <a:buChar char="o"/>
            </a:pPr>
            <a:r>
              <a:rPr lang="es-EC" sz="2200" dirty="0" smtClean="0"/>
              <a:t>Impresoras </a:t>
            </a:r>
            <a:r>
              <a:rPr lang="es-EC" sz="2200" dirty="0"/>
              <a:t>termoeléctricas</a:t>
            </a:r>
            <a:r>
              <a:rPr lang="es-EC" sz="2200" dirty="0" smtClean="0"/>
              <a:t>.</a:t>
            </a:r>
          </a:p>
          <a:p>
            <a:pPr marL="811213" lvl="1" algn="just"/>
            <a:r>
              <a:rPr lang="es-EC" sz="2200" dirty="0"/>
              <a:t>El </a:t>
            </a:r>
            <a:r>
              <a:rPr lang="es-EC" sz="2200" dirty="0" smtClean="0"/>
              <a:t>cabezal </a:t>
            </a:r>
            <a:r>
              <a:rPr lang="es-EC" sz="2200" dirty="0" smtClean="0"/>
              <a:t>de impresión </a:t>
            </a:r>
            <a:r>
              <a:rPr lang="es-EC" sz="2200" dirty="0"/>
              <a:t>tiene una cámara la cual </a:t>
            </a:r>
            <a:r>
              <a:rPr lang="es-EC" sz="2200" dirty="0" smtClean="0"/>
              <a:t>se llena </a:t>
            </a:r>
            <a:r>
              <a:rPr lang="es-EC" sz="2200" dirty="0"/>
              <a:t>de tinta, cuando el calentador aumenta la temperatura, la tinta se expande generando burbujas de vapor y hace que salga una parte muy pequeña de su volumen al exterior por la boquilla</a:t>
            </a:r>
            <a:endParaRPr lang="es-EC" sz="2200" dirty="0" smtClean="0"/>
          </a:p>
          <a:p>
            <a:pPr lvl="1" algn="just"/>
            <a:endParaRPr lang="es-EC" sz="2200" dirty="0"/>
          </a:p>
          <a:p>
            <a:pPr algn="just"/>
            <a:endParaRPr lang="es-EC" sz="2200" dirty="0"/>
          </a:p>
        </p:txBody>
      </p:sp>
    </p:spTree>
    <p:extLst>
      <p:ext uri="{BB962C8B-B14F-4D97-AF65-F5344CB8AC3E}">
        <p14:creationId xmlns:p14="http://schemas.microsoft.com/office/powerpoint/2010/main" val="2535216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413475" y="240242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EC" altLang="es-EC" sz="1200">
                <a:latin typeface="Times New Roman" panose="02020603050405020304" pitchFamily="18" charset="0"/>
                <a:ea typeface="Calibri" panose="020F0502020204030204" pitchFamily="34" charset="0"/>
                <a:cs typeface="Times New Roman" panose="02020603050405020304" pitchFamily="18" charset="0"/>
              </a:rPr>
              <a:t/>
            </a:r>
            <a:br>
              <a:rPr lang="es-EC" altLang="es-EC" sz="1200">
                <a:latin typeface="Times New Roman" panose="02020603050405020304" pitchFamily="18" charset="0"/>
                <a:ea typeface="Calibri" panose="020F0502020204030204" pitchFamily="34" charset="0"/>
                <a:cs typeface="Times New Roman" panose="02020603050405020304" pitchFamily="18" charset="0"/>
              </a:rPr>
            </a:br>
            <a:endParaRPr lang="es-EC" altLang="es-EC">
              <a:latin typeface="Arial" panose="020B0604020202020204" pitchFamily="34" charset="0"/>
            </a:endParaRPr>
          </a:p>
        </p:txBody>
      </p:sp>
      <p:sp>
        <p:nvSpPr>
          <p:cNvPr id="11" name="CuadroTexto 10"/>
          <p:cNvSpPr txBox="1"/>
          <p:nvPr/>
        </p:nvSpPr>
        <p:spPr>
          <a:xfrm>
            <a:off x="1294311" y="473599"/>
            <a:ext cx="10033332" cy="646331"/>
          </a:xfrm>
          <a:prstGeom prst="rect">
            <a:avLst/>
          </a:prstGeom>
          <a:noFill/>
        </p:spPr>
        <p:txBody>
          <a:bodyPr wrap="square" rtlCol="0">
            <a:spAutoFit/>
          </a:bodyPr>
          <a:lstStyle/>
          <a:p>
            <a:r>
              <a:rPr lang="es-EC" sz="3600" b="1" dirty="0" smtClean="0">
                <a:latin typeface="Times New Roman" panose="02020603050405020304" pitchFamily="18" charset="0"/>
                <a:cs typeface="Times New Roman" panose="02020603050405020304" pitchFamily="18" charset="0"/>
              </a:rPr>
              <a:t>Impresora base</a:t>
            </a:r>
            <a:endParaRPr lang="es-EC" sz="3600" b="1" dirty="0">
              <a:latin typeface="Times New Roman" panose="02020603050405020304" pitchFamily="18" charset="0"/>
              <a:cs typeface="Times New Roman" panose="02020603050405020304" pitchFamily="18" charset="0"/>
            </a:endParaRPr>
          </a:p>
        </p:txBody>
      </p:sp>
      <p:sp>
        <p:nvSpPr>
          <p:cNvPr id="13" name="12 CuadroTexto"/>
          <p:cNvSpPr txBox="1"/>
          <p:nvPr/>
        </p:nvSpPr>
        <p:spPr>
          <a:xfrm>
            <a:off x="1737123" y="1216432"/>
            <a:ext cx="1868460" cy="461665"/>
          </a:xfrm>
          <a:prstGeom prst="rect">
            <a:avLst/>
          </a:prstGeom>
          <a:noFill/>
        </p:spPr>
        <p:txBody>
          <a:bodyPr wrap="none" rtlCol="0">
            <a:spAutoFit/>
          </a:bodyPr>
          <a:lstStyle/>
          <a:p>
            <a:r>
              <a:rPr lang="es-EC" sz="2400" b="1" dirty="0">
                <a:latin typeface="Times New Roman" panose="02020603050405020304" pitchFamily="18" charset="0"/>
                <a:cs typeface="Times New Roman" panose="02020603050405020304" pitchFamily="18" charset="0"/>
              </a:rPr>
              <a:t> A</a:t>
            </a:r>
            <a:r>
              <a:rPr lang="es-EC" sz="2400" b="1" dirty="0" smtClean="0">
                <a:latin typeface="Times New Roman" panose="02020603050405020304" pitchFamily="18" charset="0"/>
                <a:cs typeface="Times New Roman" panose="02020603050405020304" pitchFamily="18" charset="0"/>
              </a:rPr>
              <a:t>lternativas</a:t>
            </a:r>
            <a:endParaRPr lang="es-EC" sz="2400" b="1" dirty="0">
              <a:latin typeface="Times New Roman" panose="02020603050405020304" pitchFamily="18" charset="0"/>
              <a:cs typeface="Times New Roman" panose="02020603050405020304" pitchFamily="18" charset="0"/>
            </a:endParaRPr>
          </a:p>
        </p:txBody>
      </p:sp>
      <p:sp>
        <p:nvSpPr>
          <p:cNvPr id="6" name="5 CuadroTexto"/>
          <p:cNvSpPr txBox="1"/>
          <p:nvPr/>
        </p:nvSpPr>
        <p:spPr>
          <a:xfrm>
            <a:off x="2351584" y="1955696"/>
            <a:ext cx="7128792" cy="3139321"/>
          </a:xfrm>
          <a:prstGeom prst="rect">
            <a:avLst/>
          </a:prstGeom>
          <a:noFill/>
        </p:spPr>
        <p:txBody>
          <a:bodyPr wrap="square" rtlCol="0">
            <a:spAutoFit/>
          </a:bodyPr>
          <a:lstStyle/>
          <a:p>
            <a:pPr marL="742950" lvl="1" indent="-285750" algn="just">
              <a:buFont typeface="Courier New" panose="02070309020205020404" pitchFamily="49" charset="0"/>
              <a:buChar char="o"/>
            </a:pPr>
            <a:r>
              <a:rPr lang="es-EC" sz="2200" dirty="0" smtClean="0"/>
              <a:t>Impresoras </a:t>
            </a:r>
            <a:r>
              <a:rPr lang="es-EC" sz="2200" dirty="0"/>
              <a:t>piezoeléctricas</a:t>
            </a:r>
            <a:r>
              <a:rPr lang="es-EC" sz="2200" dirty="0" smtClean="0"/>
              <a:t>.</a:t>
            </a:r>
          </a:p>
          <a:p>
            <a:pPr marL="900113" lvl="1" indent="-442913" algn="just"/>
            <a:r>
              <a:rPr lang="es-EC" sz="2200" dirty="0" smtClean="0"/>
              <a:t>	Los </a:t>
            </a:r>
            <a:r>
              <a:rPr lang="es-EC" sz="2200" dirty="0"/>
              <a:t>materiales piezoeléctricos pueden generar movimiento cuando se </a:t>
            </a:r>
            <a:r>
              <a:rPr lang="es-EC" sz="2200" dirty="0" smtClean="0"/>
              <a:t>les </a:t>
            </a:r>
            <a:r>
              <a:rPr lang="es-EC" sz="2200" dirty="0"/>
              <a:t>aplica una carga eléctrica. Por lo tanto cuando se necesita expulsar una gota de tinta </a:t>
            </a:r>
            <a:r>
              <a:rPr lang="es-EC" sz="2200" dirty="0" smtClean="0"/>
              <a:t>se </a:t>
            </a:r>
            <a:r>
              <a:rPr lang="es-EC" sz="2200" dirty="0"/>
              <a:t>aplica una corriente al elemento piezoeléctrico y este presiona la </a:t>
            </a:r>
            <a:r>
              <a:rPr lang="es-EC" sz="2200" dirty="0" smtClean="0"/>
              <a:t>cámara llena de tinta. </a:t>
            </a:r>
            <a:r>
              <a:rPr lang="es-EC" sz="2200" dirty="0"/>
              <a:t>Esta presión sobre la cámara hace que </a:t>
            </a:r>
            <a:r>
              <a:rPr lang="es-EC" sz="2200" dirty="0" smtClean="0"/>
              <a:t>salga una pequeña gota </a:t>
            </a:r>
            <a:r>
              <a:rPr lang="es-EC" sz="2200" dirty="0"/>
              <a:t>de </a:t>
            </a:r>
            <a:r>
              <a:rPr lang="es-EC" sz="2200" dirty="0" smtClean="0"/>
              <a:t>tinta.</a:t>
            </a:r>
            <a:endParaRPr lang="es-EC" sz="2200" dirty="0"/>
          </a:p>
          <a:p>
            <a:pPr algn="just"/>
            <a:endParaRPr lang="es-EC" sz="2200" dirty="0"/>
          </a:p>
        </p:txBody>
      </p:sp>
    </p:spTree>
    <p:extLst>
      <p:ext uri="{BB962C8B-B14F-4D97-AF65-F5344CB8AC3E}">
        <p14:creationId xmlns:p14="http://schemas.microsoft.com/office/powerpoint/2010/main" val="3486874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413475" y="240242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EC" altLang="es-EC" sz="1200">
                <a:latin typeface="Times New Roman" panose="02020603050405020304" pitchFamily="18" charset="0"/>
                <a:ea typeface="Calibri" panose="020F0502020204030204" pitchFamily="34" charset="0"/>
                <a:cs typeface="Times New Roman" panose="02020603050405020304" pitchFamily="18" charset="0"/>
              </a:rPr>
              <a:t/>
            </a:r>
            <a:br>
              <a:rPr lang="es-EC" altLang="es-EC" sz="1200">
                <a:latin typeface="Times New Roman" panose="02020603050405020304" pitchFamily="18" charset="0"/>
                <a:ea typeface="Calibri" panose="020F0502020204030204" pitchFamily="34" charset="0"/>
                <a:cs typeface="Times New Roman" panose="02020603050405020304" pitchFamily="18" charset="0"/>
              </a:rPr>
            </a:br>
            <a:endParaRPr lang="es-EC" altLang="es-EC">
              <a:latin typeface="Arial" panose="020B0604020202020204" pitchFamily="34" charset="0"/>
            </a:endParaRPr>
          </a:p>
        </p:txBody>
      </p:sp>
      <p:sp>
        <p:nvSpPr>
          <p:cNvPr id="11" name="CuadroTexto 10"/>
          <p:cNvSpPr txBox="1"/>
          <p:nvPr/>
        </p:nvSpPr>
        <p:spPr>
          <a:xfrm>
            <a:off x="1294311" y="473599"/>
            <a:ext cx="10033332" cy="646331"/>
          </a:xfrm>
          <a:prstGeom prst="rect">
            <a:avLst/>
          </a:prstGeom>
          <a:noFill/>
        </p:spPr>
        <p:txBody>
          <a:bodyPr wrap="square" rtlCol="0">
            <a:spAutoFit/>
          </a:bodyPr>
          <a:lstStyle/>
          <a:p>
            <a:r>
              <a:rPr lang="es-EC" sz="3600" b="1" dirty="0" smtClean="0">
                <a:latin typeface="Times New Roman" panose="02020603050405020304" pitchFamily="18" charset="0"/>
                <a:cs typeface="Times New Roman" panose="02020603050405020304" pitchFamily="18" charset="0"/>
              </a:rPr>
              <a:t>Impresora base</a:t>
            </a:r>
            <a:endParaRPr lang="es-EC" sz="3600" b="1" dirty="0">
              <a:latin typeface="Times New Roman" panose="02020603050405020304" pitchFamily="18" charset="0"/>
              <a:cs typeface="Times New Roman" panose="02020603050405020304" pitchFamily="18" charset="0"/>
            </a:endParaRPr>
          </a:p>
        </p:txBody>
      </p:sp>
      <p:sp>
        <p:nvSpPr>
          <p:cNvPr id="13" name="12 CuadroTexto"/>
          <p:cNvSpPr txBox="1"/>
          <p:nvPr/>
        </p:nvSpPr>
        <p:spPr>
          <a:xfrm>
            <a:off x="1737123" y="1216432"/>
            <a:ext cx="3415550" cy="461665"/>
          </a:xfrm>
          <a:prstGeom prst="rect">
            <a:avLst/>
          </a:prstGeom>
          <a:noFill/>
        </p:spPr>
        <p:txBody>
          <a:bodyPr wrap="none" rtlCol="0">
            <a:spAutoFit/>
          </a:bodyPr>
          <a:lstStyle/>
          <a:p>
            <a:r>
              <a:rPr lang="es-EC" sz="2400" b="1" dirty="0">
                <a:latin typeface="Times New Roman" panose="02020603050405020304" pitchFamily="18" charset="0"/>
                <a:cs typeface="Times New Roman" panose="02020603050405020304" pitchFamily="18" charset="0"/>
              </a:rPr>
              <a:t> </a:t>
            </a:r>
            <a:r>
              <a:rPr lang="es-EC" sz="2400" b="1" dirty="0" smtClean="0">
                <a:latin typeface="Times New Roman" panose="02020603050405020304" pitchFamily="18" charset="0"/>
                <a:cs typeface="Times New Roman" panose="02020603050405020304" pitchFamily="18" charset="0"/>
              </a:rPr>
              <a:t>Parámetros de selección</a:t>
            </a:r>
            <a:endParaRPr lang="es-EC" sz="2400" b="1" dirty="0">
              <a:latin typeface="Times New Roman" panose="02020603050405020304" pitchFamily="18" charset="0"/>
              <a:cs typeface="Times New Roman" panose="02020603050405020304" pitchFamily="18" charset="0"/>
            </a:endParaRPr>
          </a:p>
        </p:txBody>
      </p:sp>
      <p:sp>
        <p:nvSpPr>
          <p:cNvPr id="6" name="5 CuadroTexto"/>
          <p:cNvSpPr txBox="1"/>
          <p:nvPr/>
        </p:nvSpPr>
        <p:spPr>
          <a:xfrm>
            <a:off x="2351584" y="1784246"/>
            <a:ext cx="7478216" cy="4678204"/>
          </a:xfrm>
          <a:prstGeom prst="rect">
            <a:avLst/>
          </a:prstGeom>
          <a:noFill/>
        </p:spPr>
        <p:txBody>
          <a:bodyPr wrap="square" rtlCol="0">
            <a:spAutoFit/>
          </a:bodyPr>
          <a:lstStyle/>
          <a:p>
            <a:r>
              <a:rPr lang="es-ES_tradnl" b="1" i="1" dirty="0" smtClean="0"/>
              <a:t> </a:t>
            </a:r>
            <a:r>
              <a:rPr lang="es-ES_tradnl" sz="2200" b="1" i="1" dirty="0"/>
              <a:t>Resolución</a:t>
            </a:r>
            <a:r>
              <a:rPr lang="es-ES_tradnl" sz="2200" b="1" i="1" dirty="0" smtClean="0"/>
              <a:t>.</a:t>
            </a:r>
          </a:p>
          <a:p>
            <a:pPr marL="533400">
              <a:spcAft>
                <a:spcPts val="600"/>
              </a:spcAft>
            </a:pPr>
            <a:r>
              <a:rPr lang="es-ES_tradnl" sz="2200" dirty="0" smtClean="0"/>
              <a:t>Impresoras fotográficas.</a:t>
            </a:r>
            <a:endParaRPr lang="es-ES_tradnl" sz="2200" dirty="0" smtClean="0"/>
          </a:p>
          <a:p>
            <a:r>
              <a:rPr lang="es-ES_tradnl" sz="2200" b="1" i="1" dirty="0" smtClean="0"/>
              <a:t>Tecnología </a:t>
            </a:r>
            <a:r>
              <a:rPr lang="es-ES_tradnl" sz="2200" b="1" i="1" dirty="0"/>
              <a:t>de impresión</a:t>
            </a:r>
            <a:r>
              <a:rPr lang="es-ES_tradnl" sz="2200" b="1" i="1" dirty="0" smtClean="0"/>
              <a:t>.</a:t>
            </a:r>
          </a:p>
          <a:p>
            <a:pPr marL="533400">
              <a:spcAft>
                <a:spcPts val="600"/>
              </a:spcAft>
            </a:pPr>
            <a:r>
              <a:rPr lang="es-EC" sz="2200" dirty="0" smtClean="0"/>
              <a:t>Piezoeléctrica, mejor resolución que termoeléctrica.</a:t>
            </a:r>
            <a:endParaRPr lang="es-EC" sz="2200" dirty="0"/>
          </a:p>
          <a:p>
            <a:r>
              <a:rPr lang="es-ES_tradnl" sz="2200" b="1" i="1" dirty="0" smtClean="0"/>
              <a:t>Costo </a:t>
            </a:r>
            <a:r>
              <a:rPr lang="es-ES_tradnl" sz="2200" b="1" i="1" dirty="0"/>
              <a:t>de consumibles</a:t>
            </a:r>
            <a:r>
              <a:rPr lang="es-ES_tradnl" sz="2200" b="1" i="1" dirty="0" smtClean="0"/>
              <a:t>.</a:t>
            </a:r>
          </a:p>
          <a:p>
            <a:pPr marL="533400"/>
            <a:r>
              <a:rPr lang="es-EC" sz="2200" dirty="0" smtClean="0"/>
              <a:t>Impresoras que admiten sistema continuo son más económicas</a:t>
            </a:r>
            <a:r>
              <a:rPr lang="es-EC" sz="2200" b="1" i="1" dirty="0" smtClean="0"/>
              <a:t>.</a:t>
            </a:r>
            <a:endParaRPr lang="es-EC" sz="2200" b="1" i="1" dirty="0"/>
          </a:p>
          <a:p>
            <a:r>
              <a:rPr lang="es-ES_tradnl" sz="2200" b="1" i="1" dirty="0" smtClean="0"/>
              <a:t>Disponibilidad </a:t>
            </a:r>
            <a:r>
              <a:rPr lang="es-ES_tradnl" sz="2200" b="1" i="1" dirty="0"/>
              <a:t>de repuestos</a:t>
            </a:r>
            <a:r>
              <a:rPr lang="es-ES_tradnl" sz="2200" b="1" i="1" dirty="0" smtClean="0"/>
              <a:t>.</a:t>
            </a:r>
          </a:p>
          <a:p>
            <a:pPr marL="533400"/>
            <a:r>
              <a:rPr lang="es-EC" sz="2200" dirty="0" smtClean="0"/>
              <a:t>Marca comercial.</a:t>
            </a:r>
            <a:endParaRPr lang="es-EC" sz="2200" dirty="0" smtClean="0"/>
          </a:p>
          <a:p>
            <a:r>
              <a:rPr lang="es-ES_tradnl" sz="2200" b="1" i="1" dirty="0" smtClean="0"/>
              <a:t>Costo </a:t>
            </a:r>
            <a:r>
              <a:rPr lang="es-ES_tradnl" sz="2200" b="1" i="1" dirty="0"/>
              <a:t>de la máquina</a:t>
            </a:r>
            <a:r>
              <a:rPr lang="es-ES_tradnl" sz="2200" b="1" i="1" dirty="0" smtClean="0"/>
              <a:t>.</a:t>
            </a:r>
          </a:p>
          <a:p>
            <a:pPr marL="533400"/>
            <a:r>
              <a:rPr lang="es-EC" sz="2200" dirty="0" smtClean="0"/>
              <a:t>Gama.</a:t>
            </a:r>
            <a:endParaRPr lang="es-EC" sz="2200" dirty="0" smtClean="0"/>
          </a:p>
          <a:p>
            <a:r>
              <a:rPr lang="es-ES_tradnl" sz="2200" b="1" i="1" dirty="0" smtClean="0"/>
              <a:t>Capacidad </a:t>
            </a:r>
            <a:r>
              <a:rPr lang="es-ES_tradnl" sz="2200" b="1" i="1" dirty="0"/>
              <a:t>para admitir diferentes tipos de tintas.</a:t>
            </a:r>
            <a:endParaRPr lang="es-EC" sz="2200" b="1" i="1" dirty="0"/>
          </a:p>
          <a:p>
            <a:pPr marL="533400" algn="just"/>
            <a:r>
              <a:rPr lang="es-EC" sz="2400" dirty="0" smtClean="0"/>
              <a:t>Tecnología piezoeléctrica admite tintas de reemplazo.</a:t>
            </a:r>
            <a:endParaRPr lang="es-EC" sz="2400" dirty="0"/>
          </a:p>
        </p:txBody>
      </p:sp>
      <p:sp>
        <p:nvSpPr>
          <p:cNvPr id="2" name="1 CuadroTexto"/>
          <p:cNvSpPr txBox="1"/>
          <p:nvPr/>
        </p:nvSpPr>
        <p:spPr>
          <a:xfrm>
            <a:off x="8027703" y="1385709"/>
            <a:ext cx="2058577" cy="584775"/>
          </a:xfrm>
          <a:prstGeom prst="rect">
            <a:avLst/>
          </a:prstGeom>
          <a:noFill/>
        </p:spPr>
        <p:txBody>
          <a:bodyPr wrap="none" rtlCol="0">
            <a:spAutoFit/>
          </a:bodyPr>
          <a:lstStyle/>
          <a:p>
            <a:r>
              <a:rPr lang="es-EC" sz="3200" b="1" dirty="0" smtClean="0"/>
              <a:t>EPSON T50</a:t>
            </a:r>
            <a:endParaRPr lang="es-EC" sz="3200" b="1" dirty="0"/>
          </a:p>
        </p:txBody>
      </p:sp>
    </p:spTree>
    <p:extLst>
      <p:ext uri="{BB962C8B-B14F-4D97-AF65-F5344CB8AC3E}">
        <p14:creationId xmlns:p14="http://schemas.microsoft.com/office/powerpoint/2010/main" val="184460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0769598" y="2852055"/>
            <a:ext cx="522515" cy="1415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10355942" y="2750453"/>
            <a:ext cx="522515" cy="11974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Título 1"/>
          <p:cNvSpPr txBox="1">
            <a:spLocks/>
          </p:cNvSpPr>
          <p:nvPr/>
        </p:nvSpPr>
        <p:spPr>
          <a:xfrm>
            <a:off x="1154954" y="1237343"/>
            <a:ext cx="7879864" cy="22373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200" b="1" dirty="0" smtClean="0">
                <a:latin typeface="Times New Roman" panose="02020503050405090304" pitchFamily="18" charset="0"/>
                <a:cs typeface="Times New Roman" panose="02020503050405090304" pitchFamily="18" charset="0"/>
              </a:rPr>
              <a:t>DISEÑO MECATRÓNICO</a:t>
            </a:r>
            <a:endParaRPr lang="es-ES" sz="7200" b="1" dirty="0">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67904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358382" y="351950"/>
            <a:ext cx="3877762" cy="6592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latin typeface="Times New Roman" panose="02020503050405090304" pitchFamily="18" charset="0"/>
                <a:cs typeface="Times New Roman" panose="02020503050405090304" pitchFamily="18" charset="0"/>
              </a:rPr>
              <a:t>Diseño Mecánico</a:t>
            </a:r>
            <a:endParaRPr lang="es-ES" sz="3600" b="1" dirty="0">
              <a:latin typeface="Times New Roman" panose="02020503050405090304" pitchFamily="18" charset="0"/>
              <a:cs typeface="Times New Roman" panose="02020503050405090304" pitchFamily="18" charset="0"/>
            </a:endParaRPr>
          </a:p>
        </p:txBody>
      </p:sp>
      <p:sp>
        <p:nvSpPr>
          <p:cNvPr id="5" name="4 CuadroTexto"/>
          <p:cNvSpPr txBox="1"/>
          <p:nvPr/>
        </p:nvSpPr>
        <p:spPr>
          <a:xfrm>
            <a:off x="1733550" y="1207450"/>
            <a:ext cx="8667750" cy="1723549"/>
          </a:xfrm>
          <a:prstGeom prst="rect">
            <a:avLst/>
          </a:prstGeom>
          <a:noFill/>
        </p:spPr>
        <p:txBody>
          <a:bodyPr wrap="square" rtlCol="0">
            <a:spAutoFit/>
          </a:bodyPr>
          <a:lstStyle/>
          <a:p>
            <a:pPr algn="just"/>
            <a:r>
              <a:rPr lang="es-ES_tradnl" sz="2200" b="1" i="1" dirty="0" smtClean="0"/>
              <a:t>Auto </a:t>
            </a:r>
            <a:r>
              <a:rPr lang="es-ES_tradnl" sz="2200" b="1" i="1" dirty="0" err="1"/>
              <a:t>Sheet</a:t>
            </a:r>
            <a:r>
              <a:rPr lang="es-ES_tradnl" sz="2200" b="1" i="1" dirty="0"/>
              <a:t> </a:t>
            </a:r>
            <a:r>
              <a:rPr lang="es-ES_tradnl" sz="2200" b="1" i="1" dirty="0" err="1"/>
              <a:t>Feeder</a:t>
            </a:r>
            <a:r>
              <a:rPr lang="es-ES_tradnl" sz="2200" b="1" i="1" dirty="0"/>
              <a:t> </a:t>
            </a:r>
            <a:r>
              <a:rPr lang="es-ES_tradnl" sz="2200" b="1" i="1" dirty="0" err="1"/>
              <a:t>Assembly</a:t>
            </a:r>
            <a:r>
              <a:rPr lang="es-ES_tradnl" sz="2200" b="1" i="1" dirty="0"/>
              <a:t> (ASF-ASSY).</a:t>
            </a:r>
            <a:endParaRPr lang="es-EC" sz="2200" b="1" i="1" dirty="0"/>
          </a:p>
          <a:p>
            <a:pPr algn="just"/>
            <a:r>
              <a:rPr lang="es-ES" sz="2200" i="1" dirty="0"/>
              <a:t>Modificación Mecánica </a:t>
            </a:r>
            <a:endParaRPr lang="es-EC" sz="2200" dirty="0"/>
          </a:p>
          <a:p>
            <a:pPr algn="just"/>
            <a:r>
              <a:rPr lang="es-EC" sz="2200" dirty="0"/>
              <a:t>El conjunto ASF-ASSY tiene una geometría que impide el paso de cualquier material por debajo de su base.</a:t>
            </a:r>
          </a:p>
          <a:p>
            <a:pPr algn="just"/>
            <a:endParaRPr lang="es-EC"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2049" name="Imagen 10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4806" y="2531021"/>
            <a:ext cx="3587903" cy="35113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224669" y="6132504"/>
            <a:ext cx="57426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C"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a:t>
            </a:r>
            <a:r>
              <a:rPr kumimoji="0" lang="es-ES" altLang="es-EC" sz="1200" b="1" i="0" u="none" strike="noStrike" cap="none" normalizeH="0" baseline="0" dirty="0" smtClean="0" bmk="">
                <a:ln>
                  <a:noFill/>
                </a:ln>
                <a:solidFill>
                  <a:schemeClr val="tx1"/>
                </a:solidFill>
                <a:effectLst/>
                <a:latin typeface="Arial" pitchFamily="34" charset="0"/>
                <a:ea typeface="Calibri" pitchFamily="34" charset="0"/>
                <a:cs typeface="Times New Roman" pitchFamily="18" charset="0"/>
              </a:rPr>
              <a:t>iguras </a:t>
            </a:r>
            <a:r>
              <a:rPr kumimoji="0" lang="es-ES" altLang="es-EC" sz="1200" b="1" i="0" u="none" strike="noStrike" cap="none" normalizeH="0" baseline="0" dirty="0" smtClean="0" bmk="_Toc425072055">
                <a:ln>
                  <a:noFill/>
                </a:ln>
                <a:solidFill>
                  <a:schemeClr val="tx1"/>
                </a:solidFill>
                <a:effectLst/>
                <a:latin typeface="Arial" pitchFamily="34" charset="0"/>
                <a:ea typeface="Calibri" pitchFamily="34" charset="0"/>
                <a:cs typeface="Times New Roman" pitchFamily="18" charset="0"/>
              </a:rPr>
              <a:t>: ASF ASSY, Epson </a:t>
            </a:r>
            <a:r>
              <a:rPr kumimoji="0" lang="es-ES" altLang="es-EC" sz="1200" b="1" i="0" u="none" strike="noStrike" cap="none" normalizeH="0" baseline="0" dirty="0" err="1" smtClean="0" bmk="_Toc425072055">
                <a:ln>
                  <a:noFill/>
                </a:ln>
                <a:solidFill>
                  <a:schemeClr val="tx1"/>
                </a:solidFill>
                <a:effectLst/>
                <a:latin typeface="Arial" pitchFamily="34" charset="0"/>
                <a:ea typeface="Calibri" pitchFamily="34" charset="0"/>
                <a:cs typeface="Times New Roman" pitchFamily="18" charset="0"/>
              </a:rPr>
              <a:t>Stylus</a:t>
            </a:r>
            <a:r>
              <a:rPr kumimoji="0" lang="es-ES" altLang="es-EC" sz="1200" b="1" i="0" u="none" strike="noStrike" cap="none" normalizeH="0" baseline="0" dirty="0" smtClean="0" bmk="_Toc425072055">
                <a:ln>
                  <a:noFill/>
                </a:ln>
                <a:solidFill>
                  <a:schemeClr val="tx1"/>
                </a:solidFill>
                <a:effectLst/>
                <a:latin typeface="Arial" pitchFamily="34" charset="0"/>
                <a:ea typeface="Calibri" pitchFamily="34" charset="0"/>
                <a:cs typeface="Times New Roman" pitchFamily="18" charset="0"/>
              </a:rPr>
              <a:t> </a:t>
            </a:r>
            <a:r>
              <a:rPr kumimoji="0" lang="es-ES" altLang="es-EC" sz="1200" b="1" i="0" u="none" strike="noStrike" cap="none" normalizeH="0" baseline="0" dirty="0" err="1" smtClean="0" bmk="_Toc425072055">
                <a:ln>
                  <a:noFill/>
                </a:ln>
                <a:solidFill>
                  <a:schemeClr val="tx1"/>
                </a:solidFill>
                <a:effectLst/>
                <a:latin typeface="Arial" pitchFamily="34" charset="0"/>
                <a:ea typeface="Calibri" pitchFamily="34" charset="0"/>
                <a:cs typeface="Times New Roman" pitchFamily="18" charset="0"/>
              </a:rPr>
              <a:t>Photo</a:t>
            </a:r>
            <a:r>
              <a:rPr kumimoji="0" lang="es-ES" altLang="es-EC" sz="1200" b="1" i="0" u="none" strike="noStrike" cap="none" normalizeH="0" baseline="0" dirty="0" smtClean="0" bmk="_Toc425072055">
                <a:ln>
                  <a:noFill/>
                </a:ln>
                <a:solidFill>
                  <a:schemeClr val="tx1"/>
                </a:solidFill>
                <a:effectLst/>
                <a:latin typeface="Arial" pitchFamily="34" charset="0"/>
                <a:ea typeface="Calibri" pitchFamily="34" charset="0"/>
                <a:cs typeface="Times New Roman" pitchFamily="18" charset="0"/>
              </a:rPr>
              <a:t> t50: Nuevo aspecto y área de corte</a:t>
            </a:r>
            <a:endParaRPr kumimoji="0" lang="es-ES" alt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7 Imagen"/>
          <p:cNvPicPr/>
          <p:nvPr/>
        </p:nvPicPr>
        <p:blipFill rotWithShape="1">
          <a:blip r:embed="rId3"/>
          <a:srcRect l="14725" t="3741" r="1584"/>
          <a:stretch/>
        </p:blipFill>
        <p:spPr bwMode="auto">
          <a:xfrm>
            <a:off x="2351584" y="2903142"/>
            <a:ext cx="3934436" cy="25661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72236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6145" name="Imagen 1052"/>
          <p:cNvPicPr>
            <a:picLocks noChangeAspect="1" noChangeArrowheads="1"/>
          </p:cNvPicPr>
          <p:nvPr/>
        </p:nvPicPr>
        <p:blipFill>
          <a:blip r:embed="rId2">
            <a:extLst>
              <a:ext uri="{28A0092B-C50C-407E-A947-70E740481C1C}">
                <a14:useLocalDpi xmlns:a14="http://schemas.microsoft.com/office/drawing/2010/main" val="0"/>
              </a:ext>
            </a:extLst>
          </a:blip>
          <a:srcRect r="1144" b="2748"/>
          <a:stretch>
            <a:fillRect/>
          </a:stretch>
        </p:blipFill>
        <p:spPr bwMode="auto">
          <a:xfrm>
            <a:off x="1733265" y="1603612"/>
            <a:ext cx="4200525" cy="3429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3045136" y="5991839"/>
            <a:ext cx="61017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C"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a:t>
            </a:r>
            <a:r>
              <a:rPr kumimoji="0" lang="es-ES" altLang="es-EC" sz="1200" b="1" i="0" u="none" strike="noStrike" cap="none" normalizeH="0" baseline="0" dirty="0" smtClean="0" bmk="">
                <a:ln>
                  <a:noFill/>
                </a:ln>
                <a:solidFill>
                  <a:schemeClr val="tx1"/>
                </a:solidFill>
                <a:effectLst/>
                <a:latin typeface="Arial" pitchFamily="34" charset="0"/>
                <a:ea typeface="Calibri" pitchFamily="34" charset="0"/>
                <a:cs typeface="Times New Roman" pitchFamily="18" charset="0"/>
              </a:rPr>
              <a:t>iguras</a:t>
            </a:r>
            <a:r>
              <a:rPr kumimoji="0" lang="es-ES" altLang="es-EC" sz="1200" b="1" i="0" u="none" strike="noStrike" cap="none" normalizeH="0" baseline="0" dirty="0" smtClean="0" bmk="_Toc425072057">
                <a:ln>
                  <a:noFill/>
                </a:ln>
                <a:solidFill>
                  <a:schemeClr val="tx1"/>
                </a:solidFill>
                <a:effectLst/>
                <a:latin typeface="Arial" pitchFamily="34" charset="0"/>
                <a:ea typeface="Calibri" pitchFamily="34" charset="0"/>
                <a:cs typeface="Times New Roman" pitchFamily="18" charset="0"/>
              </a:rPr>
              <a:t>: Partes retiradas del ASF ASSY, Epson </a:t>
            </a:r>
            <a:r>
              <a:rPr kumimoji="0" lang="es-ES" altLang="es-EC" sz="1200" b="1" i="0" u="none" strike="noStrike" cap="none" normalizeH="0" baseline="0" dirty="0" err="1" smtClean="0" bmk="_Toc425072057">
                <a:ln>
                  <a:noFill/>
                </a:ln>
                <a:solidFill>
                  <a:schemeClr val="tx1"/>
                </a:solidFill>
                <a:effectLst/>
                <a:latin typeface="Arial" pitchFamily="34" charset="0"/>
                <a:ea typeface="Calibri" pitchFamily="34" charset="0"/>
                <a:cs typeface="Times New Roman" pitchFamily="18" charset="0"/>
              </a:rPr>
              <a:t>Stylus</a:t>
            </a:r>
            <a:r>
              <a:rPr kumimoji="0" lang="es-ES" altLang="es-EC" sz="1200" b="1" i="0" u="none" strike="noStrike" cap="none" normalizeH="0" baseline="0" dirty="0" smtClean="0" bmk="_Toc425072057">
                <a:ln>
                  <a:noFill/>
                </a:ln>
                <a:solidFill>
                  <a:schemeClr val="tx1"/>
                </a:solidFill>
                <a:effectLst/>
                <a:latin typeface="Arial" pitchFamily="34" charset="0"/>
                <a:ea typeface="Calibri" pitchFamily="34" charset="0"/>
                <a:cs typeface="Times New Roman" pitchFamily="18" charset="0"/>
              </a:rPr>
              <a:t> </a:t>
            </a:r>
            <a:r>
              <a:rPr kumimoji="0" lang="es-ES" altLang="es-EC" sz="1200" b="1" i="0" u="none" strike="noStrike" cap="none" normalizeH="0" baseline="0" dirty="0" err="1" smtClean="0" bmk="_Toc425072057">
                <a:ln>
                  <a:noFill/>
                </a:ln>
                <a:solidFill>
                  <a:schemeClr val="tx1"/>
                </a:solidFill>
                <a:effectLst/>
                <a:latin typeface="Arial" pitchFamily="34" charset="0"/>
                <a:ea typeface="Calibri" pitchFamily="34" charset="0"/>
                <a:cs typeface="Times New Roman" pitchFamily="18" charset="0"/>
              </a:rPr>
              <a:t>Photo</a:t>
            </a:r>
            <a:r>
              <a:rPr kumimoji="0" lang="es-ES" altLang="es-EC" sz="1200" b="1" i="0" u="none" strike="noStrike" cap="none" normalizeH="0" baseline="0" dirty="0" smtClean="0" bmk="_Toc425072057">
                <a:ln>
                  <a:noFill/>
                </a:ln>
                <a:solidFill>
                  <a:schemeClr val="tx1"/>
                </a:solidFill>
                <a:effectLst/>
                <a:latin typeface="Arial" pitchFamily="34" charset="0"/>
                <a:ea typeface="Calibri" pitchFamily="34" charset="0"/>
                <a:cs typeface="Times New Roman" pitchFamily="18" charset="0"/>
              </a:rPr>
              <a:t> t50 y</a:t>
            </a:r>
            <a:r>
              <a:rPr kumimoji="0" lang="es-ES" altLang="es-EC" sz="1200" b="1" i="0" u="none" strike="noStrike" cap="none" normalizeH="0" dirty="0" smtClean="0" bmk="_Toc425072057">
                <a:ln>
                  <a:noFill/>
                </a:ln>
                <a:solidFill>
                  <a:schemeClr val="tx1"/>
                </a:solidFill>
                <a:effectLst/>
                <a:latin typeface="Arial" pitchFamily="34" charset="0"/>
                <a:ea typeface="Calibri" pitchFamily="34" charset="0"/>
                <a:cs typeface="Times New Roman" pitchFamily="18" charset="0"/>
              </a:rPr>
              <a:t> nuevo aspecto</a:t>
            </a:r>
            <a:endParaRPr kumimoji="0" lang="es-ES" alt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10 Imagen" descr="C:\Users\Kato\Desktop\IMG_20150509_122453.jpg"/>
          <p:cNvPicPr/>
          <p:nvPr/>
        </p:nvPicPr>
        <p:blipFill rotWithShape="1">
          <a:blip r:embed="rId3">
            <a:extLst>
              <a:ext uri="{28A0092B-C50C-407E-A947-70E740481C1C}">
                <a14:useLocalDpi xmlns:a14="http://schemas.microsoft.com/office/drawing/2010/main" val="0"/>
              </a:ext>
            </a:extLst>
          </a:blip>
          <a:srcRect l="13158" t="15590"/>
          <a:stretch/>
        </p:blipFill>
        <p:spPr bwMode="auto">
          <a:xfrm>
            <a:off x="6264322" y="1796580"/>
            <a:ext cx="4509467" cy="276177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9305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351584" y="1207450"/>
            <a:ext cx="7128792" cy="1723549"/>
          </a:xfrm>
          <a:prstGeom prst="rect">
            <a:avLst/>
          </a:prstGeom>
          <a:noFill/>
        </p:spPr>
        <p:txBody>
          <a:bodyPr wrap="square" rtlCol="0">
            <a:spAutoFit/>
          </a:bodyPr>
          <a:lstStyle/>
          <a:p>
            <a:r>
              <a:rPr lang="es-ES_tradnl" sz="2200" b="1" i="1" dirty="0" smtClean="0"/>
              <a:t>Carcaza</a:t>
            </a:r>
            <a:endParaRPr lang="es-EC" sz="2200" b="1" i="1" dirty="0"/>
          </a:p>
          <a:p>
            <a:r>
              <a:rPr lang="es-EC" sz="2200" dirty="0" smtClean="0"/>
              <a:t>La modificación tiene que ser hecha en base al tamaño de hoja admitido por la impresora y el grosor de la bandeja porta PCB </a:t>
            </a:r>
            <a:endParaRPr lang="es-EC" sz="2200" dirty="0"/>
          </a:p>
          <a:p>
            <a:pPr algn="just"/>
            <a:endParaRPr lang="es-EC"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5121" name="Imagen 1054"/>
          <p:cNvPicPr>
            <a:picLocks noChangeAspect="1" noChangeArrowheads="1"/>
          </p:cNvPicPr>
          <p:nvPr/>
        </p:nvPicPr>
        <p:blipFill>
          <a:blip r:embed="rId2">
            <a:extLst>
              <a:ext uri="{28A0092B-C50C-407E-A947-70E740481C1C}">
                <a14:useLocalDpi xmlns:a14="http://schemas.microsoft.com/office/drawing/2010/main" val="0"/>
              </a:ext>
            </a:extLst>
          </a:blip>
          <a:srcRect l="8597" t="7294"/>
          <a:stretch>
            <a:fillRect/>
          </a:stretch>
        </p:blipFill>
        <p:spPr bwMode="auto">
          <a:xfrm>
            <a:off x="3614737" y="3068620"/>
            <a:ext cx="4962525" cy="25431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593934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C"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a:t>
            </a:r>
            <a:r>
              <a:rPr kumimoji="0" lang="es-ES" altLang="es-EC" sz="1200" b="1" i="0" u="none" strike="noStrike" cap="none" normalizeH="0" baseline="0" dirty="0" smtClean="0" bmk="">
                <a:ln>
                  <a:noFill/>
                </a:ln>
                <a:solidFill>
                  <a:schemeClr val="tx1"/>
                </a:solidFill>
                <a:effectLst/>
                <a:latin typeface="Arial" pitchFamily="34" charset="0"/>
                <a:ea typeface="Calibri" pitchFamily="34" charset="0"/>
                <a:cs typeface="Times New Roman" pitchFamily="18" charset="0"/>
              </a:rPr>
              <a:t>igura </a:t>
            </a:r>
            <a:r>
              <a:rPr kumimoji="0" lang="es-ES" altLang="es-EC" sz="1200" b="1" i="0" u="none" strike="noStrike" cap="none" normalizeH="0" baseline="0" dirty="0" smtClean="0" bmk="_Toc425072059">
                <a:ln>
                  <a:noFill/>
                </a:ln>
                <a:solidFill>
                  <a:schemeClr val="tx1"/>
                </a:solidFill>
                <a:effectLst/>
                <a:latin typeface="Arial" pitchFamily="34" charset="0"/>
                <a:ea typeface="Calibri" pitchFamily="34" charset="0"/>
                <a:cs typeface="Times New Roman" pitchFamily="18" charset="0"/>
              </a:rPr>
              <a:t>19: Diagrama ASF ASSY, Epson </a:t>
            </a:r>
            <a:r>
              <a:rPr kumimoji="0" lang="es-ES" altLang="es-EC" sz="1200" b="1" i="0" u="none" strike="noStrike" cap="none" normalizeH="0" baseline="0" dirty="0" err="1" smtClean="0" bmk="_Toc425072059">
                <a:ln>
                  <a:noFill/>
                </a:ln>
                <a:solidFill>
                  <a:schemeClr val="tx1"/>
                </a:solidFill>
                <a:effectLst/>
                <a:latin typeface="Arial" pitchFamily="34" charset="0"/>
                <a:ea typeface="Calibri" pitchFamily="34" charset="0"/>
                <a:cs typeface="Times New Roman" pitchFamily="18" charset="0"/>
              </a:rPr>
              <a:t>Stylus</a:t>
            </a:r>
            <a:r>
              <a:rPr kumimoji="0" lang="es-ES" altLang="es-EC" sz="1200" b="1" i="0" u="none" strike="noStrike" cap="none" normalizeH="0" baseline="0" dirty="0" smtClean="0" bmk="_Toc425072059">
                <a:ln>
                  <a:noFill/>
                </a:ln>
                <a:solidFill>
                  <a:schemeClr val="tx1"/>
                </a:solidFill>
                <a:effectLst/>
                <a:latin typeface="Arial" pitchFamily="34" charset="0"/>
                <a:ea typeface="Calibri" pitchFamily="34" charset="0"/>
                <a:cs typeface="Times New Roman" pitchFamily="18" charset="0"/>
              </a:rPr>
              <a:t> </a:t>
            </a:r>
            <a:r>
              <a:rPr kumimoji="0" lang="es-ES" altLang="es-EC" sz="1200" b="1" i="0" u="none" strike="noStrike" cap="none" normalizeH="0" baseline="0" dirty="0" err="1" smtClean="0" bmk="_Toc425072059">
                <a:ln>
                  <a:noFill/>
                </a:ln>
                <a:solidFill>
                  <a:schemeClr val="tx1"/>
                </a:solidFill>
                <a:effectLst/>
                <a:latin typeface="Arial" pitchFamily="34" charset="0"/>
                <a:ea typeface="Calibri" pitchFamily="34" charset="0"/>
                <a:cs typeface="Times New Roman" pitchFamily="18" charset="0"/>
              </a:rPr>
              <a:t>Photo</a:t>
            </a:r>
            <a:r>
              <a:rPr kumimoji="0" lang="es-ES" altLang="es-EC" sz="1200" b="1" i="0" u="none" strike="noStrike" cap="none" normalizeH="0" baseline="0" dirty="0" smtClean="0" bmk="_Toc425072059">
                <a:ln>
                  <a:noFill/>
                </a:ln>
                <a:solidFill>
                  <a:schemeClr val="tx1"/>
                </a:solidFill>
                <a:effectLst/>
                <a:latin typeface="Arial" pitchFamily="34" charset="0"/>
                <a:ea typeface="Calibri" pitchFamily="34" charset="0"/>
                <a:cs typeface="Times New Roman" pitchFamily="18" charset="0"/>
              </a:rPr>
              <a:t> t50: Nuevo aspecto y área de corte</a:t>
            </a:r>
            <a:endParaRPr kumimoji="0" lang="es-ES" alt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89305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180134" y="959800"/>
            <a:ext cx="8030666" cy="2492990"/>
          </a:xfrm>
          <a:prstGeom prst="rect">
            <a:avLst/>
          </a:prstGeom>
          <a:noFill/>
        </p:spPr>
        <p:txBody>
          <a:bodyPr wrap="square" rtlCol="0">
            <a:spAutoFit/>
          </a:bodyPr>
          <a:lstStyle/>
          <a:p>
            <a:r>
              <a:rPr lang="es-EC" sz="2200" b="1" dirty="0"/>
              <a:t>Bandeja porta </a:t>
            </a:r>
            <a:r>
              <a:rPr lang="es-EC" sz="2200" b="1" dirty="0" smtClean="0"/>
              <a:t>PCB</a:t>
            </a:r>
          </a:p>
          <a:p>
            <a:r>
              <a:rPr lang="es-EC" sz="2200" u="sng" dirty="0"/>
              <a:t>Grueso:</a:t>
            </a:r>
            <a:r>
              <a:rPr lang="es-EC" sz="2200" dirty="0"/>
              <a:t> Los espesores de las </a:t>
            </a:r>
            <a:r>
              <a:rPr lang="es-EC" sz="2200" dirty="0" err="1"/>
              <a:t>PCBs</a:t>
            </a:r>
            <a:r>
              <a:rPr lang="es-EC" sz="2200" dirty="0"/>
              <a:t> que se encuentran en el mercado oscilan entre 0,7mm y 2mm </a:t>
            </a:r>
            <a:endParaRPr lang="es-EC" sz="2200" u="sng" dirty="0" smtClean="0"/>
          </a:p>
          <a:p>
            <a:r>
              <a:rPr lang="es-EC" sz="2200" u="sng" dirty="0" err="1" smtClean="0"/>
              <a:t>Margenes</a:t>
            </a:r>
            <a:r>
              <a:rPr lang="es-EC" sz="2200" dirty="0" smtClean="0"/>
              <a:t>: mayores a </a:t>
            </a:r>
            <a:r>
              <a:rPr lang="es-EC" sz="2200" dirty="0" smtClean="0"/>
              <a:t>12mm, cilindros rodillo de presión.</a:t>
            </a:r>
            <a:endParaRPr lang="es-EC" sz="2200" dirty="0" smtClean="0"/>
          </a:p>
          <a:p>
            <a:r>
              <a:rPr lang="es-EC" sz="2200" u="sng" dirty="0" smtClean="0"/>
              <a:t>Geometría especial</a:t>
            </a:r>
            <a:r>
              <a:rPr lang="es-EC" sz="2200" dirty="0" smtClean="0"/>
              <a:t>: ceja para ayudar a simular la entrada del papel y bisel.</a:t>
            </a:r>
          </a:p>
          <a:p>
            <a:r>
              <a:rPr lang="es-EC" sz="2200" u="sng" dirty="0" smtClean="0"/>
              <a:t>Material:  </a:t>
            </a:r>
            <a:r>
              <a:rPr lang="es-EC" sz="2200" dirty="0" smtClean="0"/>
              <a:t>ABS (</a:t>
            </a:r>
            <a:r>
              <a:rPr lang="es-ES_tradnl" sz="2400" dirty="0" err="1" smtClean="0"/>
              <a:t>Acrilonitrilo</a:t>
            </a:r>
            <a:r>
              <a:rPr lang="es-ES_tradnl" sz="2400" dirty="0" smtClean="0"/>
              <a:t> </a:t>
            </a:r>
            <a:r>
              <a:rPr lang="es-ES_tradnl" sz="2400" dirty="0"/>
              <a:t>butadieno estireno</a:t>
            </a:r>
            <a:r>
              <a:rPr lang="es-EC" sz="2200" dirty="0" smtClean="0"/>
              <a:t>)</a:t>
            </a:r>
            <a:endParaRPr lang="es-EC" sz="2200"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8 Imagen" descr="C:\Users\Kato\Desktop\Tesis\Modelo borrador solid\bandeja final 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1665" y="3521122"/>
            <a:ext cx="4212275" cy="2720124"/>
          </a:xfrm>
          <a:prstGeom prst="rect">
            <a:avLst/>
          </a:prstGeom>
          <a:noFill/>
          <a:ln>
            <a:noFill/>
          </a:ln>
        </p:spPr>
      </p:pic>
      <p:sp>
        <p:nvSpPr>
          <p:cNvPr id="6" name="5 Rectángulo"/>
          <p:cNvSpPr/>
          <p:nvPr/>
        </p:nvSpPr>
        <p:spPr>
          <a:xfrm>
            <a:off x="3048000" y="6394945"/>
            <a:ext cx="6096000" cy="307777"/>
          </a:xfrm>
          <a:prstGeom prst="rect">
            <a:avLst/>
          </a:prstGeom>
        </p:spPr>
        <p:txBody>
          <a:bodyPr>
            <a:spAutoFit/>
          </a:bodyPr>
          <a:lstStyle/>
          <a:p>
            <a:pPr algn="ctr"/>
            <a:r>
              <a:rPr lang="es-EC" sz="1400" b="1" dirty="0" smtClean="0"/>
              <a:t>Figura: </a:t>
            </a:r>
            <a:r>
              <a:rPr lang="es-EC" sz="1400" b="1" dirty="0"/>
              <a:t>Diseño concluyente en </a:t>
            </a:r>
            <a:r>
              <a:rPr lang="es-EC" sz="1400" b="1" dirty="0" err="1"/>
              <a:t>SolidWorks</a:t>
            </a:r>
            <a:r>
              <a:rPr lang="es-EC" sz="1400" b="1" dirty="0"/>
              <a:t> de bandeja porta PCB</a:t>
            </a:r>
            <a:endParaRPr lang="es-EC" sz="1400" dirty="0"/>
          </a:p>
        </p:txBody>
      </p:sp>
      <p:sp>
        <p:nvSpPr>
          <p:cNvPr id="3" name="2 Elipse"/>
          <p:cNvSpPr/>
          <p:nvPr/>
        </p:nvSpPr>
        <p:spPr>
          <a:xfrm rot="901124">
            <a:off x="6135770" y="4232242"/>
            <a:ext cx="1339997" cy="4835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CuadroTexto"/>
          <p:cNvSpPr txBox="1"/>
          <p:nvPr/>
        </p:nvSpPr>
        <p:spPr>
          <a:xfrm>
            <a:off x="6598964" y="3651766"/>
            <a:ext cx="588623" cy="369332"/>
          </a:xfrm>
          <a:prstGeom prst="rect">
            <a:avLst/>
          </a:prstGeom>
          <a:noFill/>
        </p:spPr>
        <p:txBody>
          <a:bodyPr wrap="none" rtlCol="0">
            <a:spAutoFit/>
          </a:bodyPr>
          <a:lstStyle/>
          <a:p>
            <a:r>
              <a:rPr lang="es-EC" dirty="0" smtClean="0"/>
              <a:t>Ceja</a:t>
            </a:r>
            <a:endParaRPr lang="es-EC" dirty="0"/>
          </a:p>
        </p:txBody>
      </p:sp>
      <p:sp>
        <p:nvSpPr>
          <p:cNvPr id="7" name="6 Elipse"/>
          <p:cNvSpPr/>
          <p:nvPr/>
        </p:nvSpPr>
        <p:spPr>
          <a:xfrm>
            <a:off x="7078401" y="4881184"/>
            <a:ext cx="437136" cy="11957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9 Conector recto de flecha"/>
          <p:cNvCxnSpPr>
            <a:endCxn id="3" idx="0"/>
          </p:cNvCxnSpPr>
          <p:nvPr/>
        </p:nvCxnSpPr>
        <p:spPr>
          <a:xfrm flipH="1">
            <a:off x="6868425" y="4021098"/>
            <a:ext cx="24850" cy="21940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5981487" y="5871914"/>
            <a:ext cx="617477" cy="369332"/>
          </a:xfrm>
          <a:prstGeom prst="rect">
            <a:avLst/>
          </a:prstGeom>
          <a:noFill/>
        </p:spPr>
        <p:txBody>
          <a:bodyPr wrap="none" rtlCol="0">
            <a:spAutoFit/>
          </a:bodyPr>
          <a:lstStyle/>
          <a:p>
            <a:r>
              <a:rPr lang="es-EC" dirty="0" smtClean="0"/>
              <a:t>bisel</a:t>
            </a:r>
            <a:endParaRPr lang="es-EC" dirty="0"/>
          </a:p>
        </p:txBody>
      </p:sp>
      <p:cxnSp>
        <p:nvCxnSpPr>
          <p:cNvPr id="13" name="12 Conector recto de flecha"/>
          <p:cNvCxnSpPr>
            <a:stCxn id="11" idx="3"/>
            <a:endCxn id="7" idx="2"/>
          </p:cNvCxnSpPr>
          <p:nvPr/>
        </p:nvCxnSpPr>
        <p:spPr>
          <a:xfrm flipV="1">
            <a:off x="6598964" y="5479067"/>
            <a:ext cx="479437" cy="57751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305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90700" y="902650"/>
            <a:ext cx="8324850" cy="1785104"/>
          </a:xfrm>
          <a:prstGeom prst="rect">
            <a:avLst/>
          </a:prstGeom>
          <a:noFill/>
        </p:spPr>
        <p:txBody>
          <a:bodyPr wrap="square" rtlCol="0">
            <a:spAutoFit/>
          </a:bodyPr>
          <a:lstStyle/>
          <a:p>
            <a:r>
              <a:rPr lang="es-ES_tradnl" sz="2200" b="1" i="1" dirty="0" smtClean="0"/>
              <a:t>Soporte </a:t>
            </a:r>
            <a:r>
              <a:rPr lang="es-ES_tradnl" sz="2200" b="1" i="1" dirty="0"/>
              <a:t>lateral derecho e izquierdo del eje que guía el cabezal.</a:t>
            </a:r>
            <a:endParaRPr lang="es-EC" sz="2200" b="1" i="1" dirty="0"/>
          </a:p>
          <a:p>
            <a:pPr algn="just"/>
            <a:r>
              <a:rPr lang="es-EC" sz="2200" dirty="0" smtClean="0"/>
              <a:t>Son los sapotes sobre los cuales se asienta el eje que guía el cabezal de impresión, es necesaria su creación para permitir que el cabezal se eleve 2,1 mm para poder imprimir las </a:t>
            </a:r>
            <a:r>
              <a:rPr lang="es-EC" sz="2200" dirty="0" err="1" smtClean="0"/>
              <a:t>PCB’s</a:t>
            </a:r>
            <a:endParaRPr lang="es-EC" sz="2200" dirty="0"/>
          </a:p>
          <a:p>
            <a:pPr algn="just"/>
            <a:r>
              <a:rPr lang="es-EC" sz="2200" u="sng" dirty="0" smtClean="0"/>
              <a:t>Material:</a:t>
            </a:r>
            <a:r>
              <a:rPr lang="es-EC" sz="2200" dirty="0" smtClean="0"/>
              <a:t> ABS</a:t>
            </a:r>
            <a:endParaRPr lang="es-EC" sz="2200"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2866605" y="6132504"/>
            <a:ext cx="645882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C"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a:t>
            </a:r>
            <a:r>
              <a:rPr kumimoji="0" lang="es-ES" altLang="es-EC" sz="1200" b="1" i="0" u="none" strike="noStrike" cap="none" normalizeH="0" baseline="0" dirty="0" smtClean="0" bmk="">
                <a:ln>
                  <a:noFill/>
                </a:ln>
                <a:solidFill>
                  <a:schemeClr val="tx1"/>
                </a:solidFill>
                <a:effectLst/>
                <a:latin typeface="Arial" pitchFamily="34" charset="0"/>
                <a:ea typeface="Calibri" pitchFamily="34" charset="0"/>
                <a:cs typeface="Times New Roman" pitchFamily="18" charset="0"/>
              </a:rPr>
              <a:t>iguras </a:t>
            </a:r>
            <a:r>
              <a:rPr kumimoji="0" lang="es-ES" altLang="es-EC" sz="1200" b="1" i="0" u="none" strike="noStrike" cap="none" normalizeH="0" baseline="0" dirty="0" smtClean="0" bmk="_Toc425072055">
                <a:ln>
                  <a:noFill/>
                </a:ln>
                <a:solidFill>
                  <a:schemeClr val="tx1"/>
                </a:solidFill>
                <a:effectLst/>
                <a:latin typeface="Arial" pitchFamily="34" charset="0"/>
                <a:ea typeface="Calibri" pitchFamily="34" charset="0"/>
                <a:cs typeface="Times New Roman" pitchFamily="18" charset="0"/>
              </a:rPr>
              <a:t>: Mallado y simulación estática</a:t>
            </a:r>
            <a:r>
              <a:rPr kumimoji="0" lang="es-ES" altLang="es-EC" sz="1200" b="1" i="0" u="none" strike="noStrike" cap="none" normalizeH="0" dirty="0" smtClean="0" bmk="_Toc425072055">
                <a:ln>
                  <a:noFill/>
                </a:ln>
                <a:solidFill>
                  <a:schemeClr val="tx1"/>
                </a:solidFill>
                <a:effectLst/>
                <a:latin typeface="Arial" pitchFamily="34" charset="0"/>
                <a:ea typeface="Calibri" pitchFamily="34" charset="0"/>
                <a:cs typeface="Times New Roman" pitchFamily="18" charset="0"/>
              </a:rPr>
              <a:t> en </a:t>
            </a:r>
            <a:r>
              <a:rPr kumimoji="0" lang="es-ES" altLang="es-EC" sz="1200" b="1" i="0" u="none" strike="noStrike" cap="none" normalizeH="0" dirty="0" err="1" smtClean="0" bmk="_Toc425072055">
                <a:ln>
                  <a:noFill/>
                </a:ln>
                <a:solidFill>
                  <a:schemeClr val="tx1"/>
                </a:solidFill>
                <a:effectLst/>
                <a:latin typeface="Arial" pitchFamily="34" charset="0"/>
                <a:ea typeface="Calibri" pitchFamily="34" charset="0"/>
                <a:cs typeface="Times New Roman" pitchFamily="18" charset="0"/>
              </a:rPr>
              <a:t>solid</a:t>
            </a:r>
            <a:r>
              <a:rPr kumimoji="0" lang="es-ES" altLang="es-EC" sz="1200" b="1" i="0" u="none" strike="noStrike" cap="none" normalizeH="0" dirty="0" smtClean="0" bmk="_Toc425072055">
                <a:ln>
                  <a:noFill/>
                </a:ln>
                <a:solidFill>
                  <a:schemeClr val="tx1"/>
                </a:solidFill>
                <a:effectLst/>
                <a:latin typeface="Arial" pitchFamily="34" charset="0"/>
                <a:ea typeface="Calibri" pitchFamily="34" charset="0"/>
                <a:cs typeface="Times New Roman" pitchFamily="18" charset="0"/>
              </a:rPr>
              <a:t> </a:t>
            </a:r>
            <a:r>
              <a:rPr kumimoji="0" lang="es-ES" altLang="es-EC" sz="1200" b="1" i="0" u="none" strike="noStrike" cap="none" normalizeH="0" dirty="0" err="1" smtClean="0" bmk="_Toc425072055">
                <a:ln>
                  <a:noFill/>
                </a:ln>
                <a:solidFill>
                  <a:schemeClr val="tx1"/>
                </a:solidFill>
                <a:effectLst/>
                <a:latin typeface="Arial" pitchFamily="34" charset="0"/>
                <a:ea typeface="Calibri" pitchFamily="34" charset="0"/>
                <a:cs typeface="Times New Roman" pitchFamily="18" charset="0"/>
              </a:rPr>
              <a:t>works</a:t>
            </a:r>
            <a:r>
              <a:rPr kumimoji="0" lang="es-ES" altLang="es-EC" sz="1200" b="1" i="0" u="none" strike="noStrike" cap="none" normalizeH="0" dirty="0" smtClean="0" bmk="_Toc425072055">
                <a:ln>
                  <a:noFill/>
                </a:ln>
                <a:solidFill>
                  <a:schemeClr val="tx1"/>
                </a:solidFill>
                <a:effectLst/>
                <a:latin typeface="Arial" pitchFamily="34" charset="0"/>
                <a:ea typeface="Calibri" pitchFamily="34" charset="0"/>
                <a:cs typeface="Times New Roman" pitchFamily="18" charset="0"/>
              </a:rPr>
              <a:t> de soportes del eje del cabezal</a:t>
            </a:r>
            <a:endParaRPr kumimoji="0" lang="es-ES" alt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8 Imagen"/>
          <p:cNvPicPr/>
          <p:nvPr/>
        </p:nvPicPr>
        <p:blipFill rotWithShape="1">
          <a:blip r:embed="rId2"/>
          <a:srcRect l="40624" r="38373" b="9819"/>
          <a:stretch/>
        </p:blipFill>
        <p:spPr bwMode="auto">
          <a:xfrm>
            <a:off x="6615964" y="2684778"/>
            <a:ext cx="1362075" cy="2944495"/>
          </a:xfrm>
          <a:prstGeom prst="rect">
            <a:avLst/>
          </a:prstGeom>
          <a:ln>
            <a:noFill/>
          </a:ln>
          <a:extLst>
            <a:ext uri="{53640926-AAD7-44D8-BBD7-CCE9431645EC}">
              <a14:shadowObscured xmlns:a14="http://schemas.microsoft.com/office/drawing/2010/main"/>
            </a:ext>
          </a:extLst>
        </p:spPr>
      </p:pic>
      <p:pic>
        <p:nvPicPr>
          <p:cNvPr id="10" name="9 Imagen"/>
          <p:cNvPicPr/>
          <p:nvPr/>
        </p:nvPicPr>
        <p:blipFill rotWithShape="1">
          <a:blip r:embed="rId3"/>
          <a:srcRect l="35193" t="4065" r="29614" b="5691"/>
          <a:stretch/>
        </p:blipFill>
        <p:spPr bwMode="auto">
          <a:xfrm>
            <a:off x="2926430" y="2684778"/>
            <a:ext cx="2399348" cy="29565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0480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619250" y="1207450"/>
            <a:ext cx="8343900" cy="2062103"/>
          </a:xfrm>
          <a:prstGeom prst="rect">
            <a:avLst/>
          </a:prstGeom>
          <a:noFill/>
        </p:spPr>
        <p:txBody>
          <a:bodyPr wrap="square" rtlCol="0">
            <a:spAutoFit/>
          </a:bodyPr>
          <a:lstStyle/>
          <a:p>
            <a:r>
              <a:rPr lang="es-EC" sz="2200" b="1" i="1" dirty="0" smtClean="0"/>
              <a:t>Soporte de alimentación</a:t>
            </a:r>
          </a:p>
          <a:p>
            <a:endParaRPr lang="es-EC" sz="2200" b="1" i="1" dirty="0" smtClean="0"/>
          </a:p>
          <a:p>
            <a:r>
              <a:rPr lang="es-EC" sz="2200" u="sng" dirty="0" smtClean="0"/>
              <a:t>Función: </a:t>
            </a:r>
            <a:r>
              <a:rPr lang="es-EC" sz="2200" dirty="0" smtClean="0"/>
              <a:t>El soporte de alimentación es el componente donde se asienta la bandeja porta placa, para que la impresora tome dicho suministro e inicie la impresión.</a:t>
            </a:r>
          </a:p>
          <a:p>
            <a:pPr algn="just"/>
            <a:endParaRPr lang="es-EC"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9218" name="Imagen 1025" descr="IMG_20150314_001056"/>
          <p:cNvPicPr>
            <a:picLocks noChangeAspect="1" noChangeArrowheads="1"/>
          </p:cNvPicPr>
          <p:nvPr/>
        </p:nvPicPr>
        <p:blipFill>
          <a:blip r:embed="rId2">
            <a:extLst>
              <a:ext uri="{28A0092B-C50C-407E-A947-70E740481C1C}">
                <a14:useLocalDpi xmlns:a14="http://schemas.microsoft.com/office/drawing/2010/main" val="0"/>
              </a:ext>
            </a:extLst>
          </a:blip>
          <a:srcRect l="6667" t="33556" r="8485" b="3773"/>
          <a:stretch>
            <a:fillRect/>
          </a:stretch>
        </p:blipFill>
        <p:spPr bwMode="auto">
          <a:xfrm>
            <a:off x="2304188" y="3060350"/>
            <a:ext cx="3506449" cy="2607025"/>
          </a:xfrm>
          <a:prstGeom prst="rect">
            <a:avLst/>
          </a:prstGeom>
          <a:noFill/>
          <a:extLst>
            <a:ext uri="{909E8E84-426E-40DD-AFC4-6F175D3DCCD1}">
              <a14:hiddenFill xmlns:a14="http://schemas.microsoft.com/office/drawing/2010/main">
                <a:solidFill>
                  <a:srgbClr val="FFFFFF"/>
                </a:solidFill>
              </a14:hiddenFill>
            </a:ext>
          </a:extLst>
        </p:spPr>
      </p:pic>
      <p:pic>
        <p:nvPicPr>
          <p:cNvPr id="9217" name="Imagen 1026" descr="IMG_20150316_100910"/>
          <p:cNvPicPr>
            <a:picLocks noChangeAspect="1" noChangeArrowheads="1"/>
          </p:cNvPicPr>
          <p:nvPr/>
        </p:nvPicPr>
        <p:blipFill>
          <a:blip r:embed="rId3">
            <a:extLst>
              <a:ext uri="{28A0092B-C50C-407E-A947-70E740481C1C}">
                <a14:useLocalDpi xmlns:a14="http://schemas.microsoft.com/office/drawing/2010/main" val="0"/>
              </a:ext>
            </a:extLst>
          </a:blip>
          <a:srcRect l="31514" t="28632"/>
          <a:stretch>
            <a:fillRect/>
          </a:stretch>
        </p:blipFill>
        <p:spPr bwMode="auto">
          <a:xfrm>
            <a:off x="6389346" y="3060350"/>
            <a:ext cx="3341508" cy="2597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4"/>
          <p:cNvSpPr>
            <a:spLocks noChangeArrowheads="1"/>
          </p:cNvSpPr>
          <p:nvPr/>
        </p:nvSpPr>
        <p:spPr bwMode="auto">
          <a:xfrm>
            <a:off x="0" y="2362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2536373" y="6094688"/>
            <a:ext cx="71192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Figuras: Soporte de alimentación: izquierda soporte sin bandeja, derecha soporte con bandeja</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70480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57600" y="2515573"/>
            <a:ext cx="6096000" cy="697627"/>
          </a:xfrm>
          <a:prstGeom prst="rect">
            <a:avLst/>
          </a:prstGeom>
        </p:spPr>
        <p:txBody>
          <a:bodyPr>
            <a:spAutoFit/>
          </a:bodyPr>
          <a:lstStyle/>
          <a:p>
            <a:pPr algn="ctr">
              <a:spcBef>
                <a:spcPts val="200"/>
              </a:spcBef>
              <a:spcAft>
                <a:spcPts val="200"/>
              </a:spcAft>
              <a:tabLst>
                <a:tab pos="252082" algn="l"/>
              </a:tabLst>
            </a:pPr>
            <a:r>
              <a:rPr lang="es-EC" b="1" dirty="0" smtClean="0">
                <a:latin typeface="Times New Roman" panose="02020603050405020304" pitchFamily="18" charset="0"/>
                <a:ea typeface="Calibri" panose="020F0502020204030204" pitchFamily="34" charset="0"/>
              </a:rPr>
              <a:t>AUTOR:</a:t>
            </a:r>
          </a:p>
          <a:p>
            <a:pPr algn="ctr">
              <a:spcBef>
                <a:spcPts val="200"/>
              </a:spcBef>
              <a:spcAft>
                <a:spcPts val="200"/>
              </a:spcAft>
              <a:tabLst>
                <a:tab pos="252082" algn="l"/>
              </a:tabLst>
            </a:pPr>
            <a:r>
              <a:rPr lang="es-EC" b="1" dirty="0" smtClean="0">
                <a:latin typeface="Times New Roman" panose="02020603050405020304" pitchFamily="18" charset="0"/>
                <a:ea typeface="Calibri" panose="020F0502020204030204" pitchFamily="34" charset="0"/>
              </a:rPr>
              <a:t>RAMIRO DAVID MÁRMOL ALDANA</a:t>
            </a:r>
            <a:endParaRPr lang="es-EC" dirty="0">
              <a:latin typeface="Times New Roman" panose="02020603050405020304" pitchFamily="18" charset="0"/>
              <a:ea typeface="Calibri" panose="020F0502020204030204" pitchFamily="34" charset="0"/>
            </a:endParaRPr>
          </a:p>
        </p:txBody>
      </p:sp>
      <p:sp>
        <p:nvSpPr>
          <p:cNvPr id="3" name="Rectángulo 2"/>
          <p:cNvSpPr/>
          <p:nvPr/>
        </p:nvSpPr>
        <p:spPr>
          <a:xfrm>
            <a:off x="3762375" y="4155386"/>
            <a:ext cx="6096000" cy="697627"/>
          </a:xfrm>
          <a:prstGeom prst="rect">
            <a:avLst/>
          </a:prstGeom>
        </p:spPr>
        <p:txBody>
          <a:bodyPr>
            <a:spAutoFit/>
          </a:bodyPr>
          <a:lstStyle/>
          <a:p>
            <a:pPr algn="ctr">
              <a:spcBef>
                <a:spcPts val="200"/>
              </a:spcBef>
              <a:spcAft>
                <a:spcPts val="200"/>
              </a:spcAft>
              <a:tabLst>
                <a:tab pos="252082" algn="l"/>
              </a:tabLst>
            </a:pPr>
            <a:r>
              <a:rPr lang="es-EC" b="1" dirty="0">
                <a:latin typeface="Times New Roman" panose="02020603050405020304" pitchFamily="18" charset="0"/>
                <a:ea typeface="Calibri" panose="020F0502020204030204" pitchFamily="34" charset="0"/>
              </a:rPr>
              <a:t>DIRECTOR: </a:t>
            </a:r>
            <a:r>
              <a:rPr lang="fr-FR" b="1" dirty="0" err="1">
                <a:latin typeface="Times New Roman" panose="02020603050405020304" pitchFamily="18" charset="0"/>
                <a:ea typeface="Calibri" panose="020F0502020204030204" pitchFamily="34" charset="0"/>
              </a:rPr>
              <a:t>MSc</a:t>
            </a:r>
            <a:r>
              <a:rPr lang="fr-FR" b="1" dirty="0">
                <a:latin typeface="Times New Roman" panose="02020603050405020304" pitchFamily="18" charset="0"/>
                <a:ea typeface="Calibri" panose="020F0502020204030204" pitchFamily="34" charset="0"/>
              </a:rPr>
              <a:t>. </a:t>
            </a:r>
            <a:r>
              <a:rPr lang="fr-FR" b="1" dirty="0" err="1">
                <a:latin typeface="Times New Roman" panose="02020603050405020304" pitchFamily="18" charset="0"/>
                <a:ea typeface="Calibri" panose="020F0502020204030204" pitchFamily="34" charset="0"/>
              </a:rPr>
              <a:t>Ing</a:t>
            </a:r>
            <a:r>
              <a:rPr lang="fr-FR" b="1" dirty="0">
                <a:latin typeface="Times New Roman" panose="02020603050405020304" pitchFamily="18" charset="0"/>
                <a:ea typeface="Calibri" panose="020F0502020204030204" pitchFamily="34" charset="0"/>
              </a:rPr>
              <a:t>. </a:t>
            </a:r>
            <a:r>
              <a:rPr lang="fr-FR" b="1" dirty="0" smtClean="0">
                <a:latin typeface="Times New Roman" panose="02020603050405020304" pitchFamily="18" charset="0"/>
                <a:ea typeface="Calibri" panose="020F0502020204030204" pitchFamily="34" charset="0"/>
              </a:rPr>
              <a:t>PAUL AYALA T</a:t>
            </a:r>
            <a:r>
              <a:rPr lang="es-EC" b="1" dirty="0" smtClean="0">
                <a:latin typeface="Times New Roman" panose="02020603050405020304" pitchFamily="18" charset="0"/>
                <a:ea typeface="Calibri" panose="020F0502020204030204" pitchFamily="34" charset="0"/>
              </a:rPr>
              <a:t>.</a:t>
            </a:r>
            <a:endParaRPr lang="es-EC" dirty="0">
              <a:latin typeface="Times New Roman" panose="02020603050405020304" pitchFamily="18" charset="0"/>
              <a:ea typeface="Calibri" panose="020F0502020204030204" pitchFamily="34" charset="0"/>
            </a:endParaRPr>
          </a:p>
          <a:p>
            <a:pPr algn="ctr">
              <a:spcBef>
                <a:spcPts val="200"/>
              </a:spcBef>
              <a:spcAft>
                <a:spcPts val="200"/>
              </a:spcAft>
              <a:tabLst>
                <a:tab pos="252082" algn="l"/>
              </a:tabLst>
            </a:pPr>
            <a:r>
              <a:rPr lang="es-EC" b="1" dirty="0">
                <a:latin typeface="Times New Roman" panose="02020603050405020304" pitchFamily="18" charset="0"/>
                <a:ea typeface="Calibri" panose="020F0502020204030204" pitchFamily="34" charset="0"/>
              </a:rPr>
              <a:t>CODIRECTOR: </a:t>
            </a:r>
            <a:r>
              <a:rPr lang="es-EC" b="1" dirty="0" err="1" smtClean="0">
                <a:latin typeface="Times New Roman" panose="02020603050405020304" pitchFamily="18" charset="0"/>
                <a:ea typeface="Calibri" panose="020F0502020204030204" pitchFamily="34" charset="0"/>
              </a:rPr>
              <a:t>Ing</a:t>
            </a:r>
            <a:r>
              <a:rPr lang="es-EC" b="1" dirty="0" smtClean="0">
                <a:latin typeface="Times New Roman" panose="02020603050405020304" pitchFamily="18" charset="0"/>
                <a:ea typeface="Calibri" panose="020F0502020204030204" pitchFamily="34" charset="0"/>
              </a:rPr>
              <a:t> FRANCISCO TERNEUS.</a:t>
            </a:r>
            <a:endParaRPr lang="es-EC" dirty="0">
              <a:latin typeface="Times New Roman" panose="02020603050405020304" pitchFamily="18" charset="0"/>
              <a:ea typeface="Calibri" panose="020F0502020204030204" pitchFamily="34" charset="0"/>
            </a:endParaRPr>
          </a:p>
        </p:txBody>
      </p:sp>
      <p:sp>
        <p:nvSpPr>
          <p:cNvPr id="9" name="Rectángulo 8"/>
          <p:cNvSpPr/>
          <p:nvPr/>
        </p:nvSpPr>
        <p:spPr>
          <a:xfrm>
            <a:off x="3696483" y="5709966"/>
            <a:ext cx="6096000" cy="1087477"/>
          </a:xfrm>
          <a:prstGeom prst="rect">
            <a:avLst/>
          </a:prstGeom>
        </p:spPr>
        <p:txBody>
          <a:bodyPr>
            <a:spAutoFit/>
          </a:bodyPr>
          <a:lstStyle/>
          <a:p>
            <a:pPr algn="ctr">
              <a:lnSpc>
                <a:spcPct val="150000"/>
              </a:lnSpc>
              <a:spcBef>
                <a:spcPts val="200"/>
              </a:spcBef>
              <a:spcAft>
                <a:spcPts val="200"/>
              </a:spcAft>
              <a:tabLst>
                <a:tab pos="252082" algn="l"/>
              </a:tabLst>
            </a:pPr>
            <a:r>
              <a:rPr lang="es-EC" b="1" dirty="0">
                <a:latin typeface="Times New Roman" panose="02020603050405020304" pitchFamily="18" charset="0"/>
                <a:ea typeface="Calibri" panose="020F0502020204030204" pitchFamily="34" charset="0"/>
              </a:rPr>
              <a:t>SANGOLQUÍ, </a:t>
            </a:r>
            <a:r>
              <a:rPr lang="es-EC" b="1" dirty="0" smtClean="0">
                <a:latin typeface="Times New Roman" panose="02020603050405020304" pitchFamily="18" charset="0"/>
                <a:ea typeface="Calibri" panose="020F0502020204030204" pitchFamily="34" charset="0"/>
              </a:rPr>
              <a:t>JULIO 2015</a:t>
            </a:r>
            <a:endParaRPr lang="es-EC" dirty="0">
              <a:latin typeface="Times New Roman" panose="02020603050405020304" pitchFamily="18" charset="0"/>
              <a:ea typeface="Calibri" panose="020F0502020204030204" pitchFamily="34" charset="0"/>
            </a:endParaRPr>
          </a:p>
          <a:p>
            <a:r>
              <a:rPr lang="es-EC" b="1" dirty="0">
                <a:latin typeface="Times New Roman" panose="02020603050405020304" pitchFamily="18" charset="0"/>
                <a:ea typeface="Calibri" panose="020F0502020204030204" pitchFamily="34" charset="0"/>
              </a:rPr>
              <a:t/>
            </a:r>
            <a:br>
              <a:rPr lang="es-EC" b="1" dirty="0">
                <a:latin typeface="Times New Roman" panose="02020603050405020304" pitchFamily="18" charset="0"/>
                <a:ea typeface="Calibri" panose="020F0502020204030204" pitchFamily="34" charset="0"/>
              </a:rPr>
            </a:br>
            <a:endParaRPr lang="es-EC" dirty="0"/>
          </a:p>
        </p:txBody>
      </p:sp>
    </p:spTree>
    <p:extLst>
      <p:ext uri="{BB962C8B-B14F-4D97-AF65-F5344CB8AC3E}">
        <p14:creationId xmlns:p14="http://schemas.microsoft.com/office/powerpoint/2010/main" val="466085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62100" y="741146"/>
            <a:ext cx="9124950" cy="2739211"/>
          </a:xfrm>
          <a:prstGeom prst="rect">
            <a:avLst/>
          </a:prstGeom>
          <a:noFill/>
        </p:spPr>
        <p:txBody>
          <a:bodyPr wrap="square" rtlCol="0">
            <a:spAutoFit/>
          </a:bodyPr>
          <a:lstStyle/>
          <a:p>
            <a:pPr algn="just"/>
            <a:r>
              <a:rPr lang="es-EC" sz="2200" b="1" dirty="0" smtClean="0"/>
              <a:t>Etapa sistema de </a:t>
            </a:r>
            <a:r>
              <a:rPr lang="es-EC" sz="2200" b="1" dirty="0"/>
              <a:t>transferencia de </a:t>
            </a:r>
            <a:r>
              <a:rPr lang="es-EC" sz="2200" b="1" dirty="0" smtClean="0"/>
              <a:t>tinta.</a:t>
            </a:r>
          </a:p>
          <a:p>
            <a:pPr algn="just"/>
            <a:r>
              <a:rPr lang="es-EC" sz="2200" u="sng" dirty="0"/>
              <a:t>Función</a:t>
            </a:r>
            <a:r>
              <a:rPr lang="es-EC" sz="2200" dirty="0"/>
              <a:t>: Una vez codificada la imagen que se pretende imprimir, la información es trasladada hacia el material imprimible por medio de la acción del cabezal y los cartuchos. </a:t>
            </a:r>
          </a:p>
          <a:p>
            <a:endParaRPr lang="es-EC" sz="2200" dirty="0"/>
          </a:p>
          <a:p>
            <a:pPr algn="just"/>
            <a:r>
              <a:rPr lang="es-EC" sz="2200" dirty="0"/>
              <a:t>En esta etapa se cambia: el tipo de tinta, los cartuchos (por </a:t>
            </a:r>
            <a:r>
              <a:rPr lang="es-EC" sz="2200" dirty="0" err="1"/>
              <a:t>dampers</a:t>
            </a:r>
            <a:r>
              <a:rPr lang="es-EC" sz="2200" dirty="0" smtClean="0"/>
              <a:t>), </a:t>
            </a:r>
            <a:r>
              <a:rPr lang="es-EC" sz="2200" dirty="0"/>
              <a:t>la manguera  </a:t>
            </a:r>
            <a:r>
              <a:rPr lang="es-EC" sz="2200" dirty="0" smtClean="0"/>
              <a:t>y </a:t>
            </a:r>
            <a:r>
              <a:rPr lang="es-EC" sz="2200" dirty="0"/>
              <a:t>el depósito de tinta de desecho.</a:t>
            </a:r>
          </a:p>
          <a:p>
            <a:pPr algn="just"/>
            <a:endParaRPr lang="es-EC" dirty="0"/>
          </a:p>
        </p:txBody>
      </p:sp>
      <p:pic>
        <p:nvPicPr>
          <p:cNvPr id="1026" name="Picture 2" descr="C:\Users\Kato\Desktop\cabezal impre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14775" y="3406088"/>
            <a:ext cx="4419600" cy="275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462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62100" y="741146"/>
            <a:ext cx="6477000" cy="6524863"/>
          </a:xfrm>
          <a:prstGeom prst="rect">
            <a:avLst/>
          </a:prstGeom>
          <a:noFill/>
        </p:spPr>
        <p:txBody>
          <a:bodyPr wrap="square" rtlCol="0">
            <a:spAutoFit/>
          </a:bodyPr>
          <a:lstStyle/>
          <a:p>
            <a:pPr algn="just"/>
            <a:r>
              <a:rPr lang="es-EC" sz="2200" b="1" dirty="0" smtClean="0"/>
              <a:t>DAMPERS</a:t>
            </a:r>
            <a:r>
              <a:rPr lang="es-EC" sz="2200" b="1" dirty="0"/>
              <a:t>.</a:t>
            </a:r>
          </a:p>
          <a:p>
            <a:pPr algn="just"/>
            <a:r>
              <a:rPr lang="es-EC" sz="2200" u="sng" dirty="0"/>
              <a:t>Función:</a:t>
            </a:r>
            <a:r>
              <a:rPr lang="es-EC" sz="2200" dirty="0"/>
              <a:t> Reemplazar y cumplir con la misma función de los cartuchos de tinta originales. </a:t>
            </a:r>
          </a:p>
          <a:p>
            <a:pPr algn="just"/>
            <a:r>
              <a:rPr lang="es-EC" sz="2200" dirty="0"/>
              <a:t>Criterios de selección: Resistentes a la tinta solvente, adaptables al cabezal de impresión Epson DX5 y compatibles con el chip Epson T50 para sistema continuo de tinta</a:t>
            </a:r>
            <a:r>
              <a:rPr lang="es-EC" sz="2200" dirty="0" smtClean="0"/>
              <a:t>.</a:t>
            </a:r>
          </a:p>
          <a:p>
            <a:pPr algn="just"/>
            <a:endParaRPr lang="es-EC" sz="1100" dirty="0" smtClean="0"/>
          </a:p>
          <a:p>
            <a:pPr algn="just"/>
            <a:endParaRPr lang="es-EC" sz="2200" dirty="0"/>
          </a:p>
          <a:p>
            <a:pPr algn="just"/>
            <a:endParaRPr lang="es-EC" sz="2000" dirty="0"/>
          </a:p>
          <a:p>
            <a:r>
              <a:rPr lang="es-ES_tradnl" sz="2200" b="1" dirty="0" smtClean="0"/>
              <a:t>Chip </a:t>
            </a:r>
            <a:r>
              <a:rPr lang="es-ES_tradnl" sz="2200" b="1" dirty="0"/>
              <a:t>Epson T50 para sistema de continuo de tinta.</a:t>
            </a:r>
            <a:endParaRPr lang="es-EC" sz="2200" b="1" dirty="0"/>
          </a:p>
          <a:p>
            <a:pPr algn="just"/>
            <a:r>
              <a:rPr lang="es-ES_tradnl" sz="2200" u="sng" dirty="0"/>
              <a:t>Función:</a:t>
            </a:r>
            <a:r>
              <a:rPr lang="es-ES_tradnl" sz="2200" dirty="0"/>
              <a:t> Simular la presencia de cartuchos originales en el cabezal de impresión de la impresora Epson </a:t>
            </a:r>
            <a:r>
              <a:rPr lang="es-ES_tradnl" sz="2200" dirty="0" smtClean="0"/>
              <a:t>T50. Criterio </a:t>
            </a:r>
            <a:r>
              <a:rPr lang="es-ES_tradnl" sz="2200" dirty="0"/>
              <a:t>de selección: Chip para seis cartuchos y compatible con la tecnología Epson </a:t>
            </a:r>
            <a:r>
              <a:rPr lang="es-ES_tradnl" sz="2200" dirty="0" err="1"/>
              <a:t>stylus</a:t>
            </a:r>
            <a:r>
              <a:rPr lang="es-ES_tradnl" sz="2200" dirty="0"/>
              <a:t> </a:t>
            </a:r>
            <a:r>
              <a:rPr lang="es-ES_tradnl" sz="2200" dirty="0" err="1"/>
              <a:t>photo</a:t>
            </a:r>
            <a:r>
              <a:rPr lang="es-ES_tradnl" sz="2200" dirty="0"/>
              <a:t> T50, para sistemas continuos de tinta.</a:t>
            </a:r>
            <a:endParaRPr lang="es-EC" sz="2200" dirty="0"/>
          </a:p>
          <a:p>
            <a:pPr algn="just"/>
            <a:endParaRPr lang="es-EC" sz="2200" dirty="0" smtClean="0"/>
          </a:p>
          <a:p>
            <a:pPr algn="just"/>
            <a:endParaRPr lang="es-EC" sz="2200" dirty="0"/>
          </a:p>
          <a:p>
            <a:pPr algn="just"/>
            <a:endParaRPr lang="es-EC" sz="2200" dirty="0"/>
          </a:p>
        </p:txBody>
      </p:sp>
      <p:pic>
        <p:nvPicPr>
          <p:cNvPr id="4" name="3 Imagen" descr="C:\Users\Kato\AppData\Local\Microsoft\Windows\Temporary Internet Files\Content.Word\Ajz7hv2BfS5Qfo5DWlx4Ic8oIkA2Ql9LJZIIX7Hir0zb.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6750" y="1028275"/>
            <a:ext cx="2667000" cy="1549400"/>
          </a:xfrm>
          <a:prstGeom prst="rect">
            <a:avLst/>
          </a:prstGeom>
          <a:noFill/>
          <a:ln>
            <a:noFill/>
          </a:ln>
        </p:spPr>
      </p:pic>
      <p:pic>
        <p:nvPicPr>
          <p:cNvPr id="5" name="4 Imagen" descr="C:\Users\Kato\AppData\Local\Microsoft\Windows\Temporary Internet Files\Content.Word\AiI-7ZnXcqaLmXtomtrTHLtgaWnepOKzgglTRjKqJzY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6750" y="4126688"/>
            <a:ext cx="2667000" cy="1549400"/>
          </a:xfrm>
          <a:prstGeom prst="rect">
            <a:avLst/>
          </a:prstGeom>
          <a:noFill/>
          <a:ln>
            <a:noFill/>
          </a:ln>
        </p:spPr>
      </p:pic>
    </p:spTree>
    <p:extLst>
      <p:ext uri="{BB962C8B-B14F-4D97-AF65-F5344CB8AC3E}">
        <p14:creationId xmlns:p14="http://schemas.microsoft.com/office/powerpoint/2010/main" val="3867005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62100" y="741146"/>
            <a:ext cx="9124950" cy="2739211"/>
          </a:xfrm>
          <a:prstGeom prst="rect">
            <a:avLst/>
          </a:prstGeom>
          <a:noFill/>
        </p:spPr>
        <p:txBody>
          <a:bodyPr wrap="square" rtlCol="0">
            <a:spAutoFit/>
          </a:bodyPr>
          <a:lstStyle/>
          <a:p>
            <a:pPr algn="just"/>
            <a:r>
              <a:rPr lang="es-EC" sz="2200" b="1" dirty="0" smtClean="0"/>
              <a:t>Limpieza del cabezal de impresión.</a:t>
            </a:r>
          </a:p>
          <a:p>
            <a:pPr algn="just"/>
            <a:r>
              <a:rPr lang="es-EC" sz="2200" dirty="0" smtClean="0"/>
              <a:t>Con </a:t>
            </a:r>
            <a:r>
              <a:rPr lang="es-EC" sz="2200" dirty="0"/>
              <a:t>una jeringa y una pequeña porción de manguera se inyecta agua limpia a través de cada una de las tomas de tinta para eliminar la tinta que se encuentra dentro del cabezal. Se debe inyectar agua, hasta que ésta salga completamente transparente.</a:t>
            </a:r>
          </a:p>
          <a:p>
            <a:r>
              <a:rPr lang="es-ES_tradnl" sz="2200" dirty="0"/>
              <a:t>Para eliminar los micro-cristales que se forman en los ductos internos con la tinta seca se procede a inyecta alcohol </a:t>
            </a:r>
            <a:r>
              <a:rPr lang="es-ES_tradnl" sz="2200" dirty="0" err="1"/>
              <a:t>isoprópilico</a:t>
            </a:r>
            <a:r>
              <a:rPr lang="es-ES_tradnl" sz="2200" dirty="0"/>
              <a:t> de 70</a:t>
            </a:r>
            <a:r>
              <a:rPr lang="es-ES_tradnl" sz="2200" dirty="0" smtClean="0"/>
              <a:t>°. </a:t>
            </a:r>
            <a:endParaRPr lang="es-EC" sz="2200" dirty="0"/>
          </a:p>
          <a:p>
            <a:pPr algn="just"/>
            <a:endParaRPr lang="es-EC" dirty="0"/>
          </a:p>
        </p:txBody>
      </p:sp>
      <p:pic>
        <p:nvPicPr>
          <p:cNvPr id="4" name="3 Imagen" descr="C:\Users\Kato\AppData\Local\Microsoft\Windows\Temporary Internet Files\Content.Word\Nueva imagen.bmp"/>
          <p:cNvPicPr>
            <a:picLocks noChangeAspect="1"/>
          </p:cNvPicPr>
          <p:nvPr/>
        </p:nvPicPr>
        <p:blipFill rotWithShape="1">
          <a:blip r:embed="rId2">
            <a:extLst>
              <a:ext uri="{28A0092B-C50C-407E-A947-70E740481C1C}">
                <a14:useLocalDpi xmlns:a14="http://schemas.microsoft.com/office/drawing/2010/main" val="0"/>
              </a:ext>
            </a:extLst>
          </a:blip>
          <a:srcRect b="13346"/>
          <a:stretch/>
        </p:blipFill>
        <p:spPr bwMode="auto">
          <a:xfrm>
            <a:off x="4591050" y="3366452"/>
            <a:ext cx="2952750" cy="2958148"/>
          </a:xfrm>
          <a:prstGeom prst="rect">
            <a:avLst/>
          </a:prstGeom>
          <a:noFill/>
          <a:ln>
            <a:noFill/>
          </a:ln>
        </p:spPr>
      </p:pic>
    </p:spTree>
    <p:extLst>
      <p:ext uri="{BB962C8B-B14F-4D97-AF65-F5344CB8AC3E}">
        <p14:creationId xmlns:p14="http://schemas.microsoft.com/office/powerpoint/2010/main" val="3177591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562100" y="741146"/>
            <a:ext cx="9124950" cy="2739211"/>
          </a:xfrm>
          <a:prstGeom prst="rect">
            <a:avLst/>
          </a:prstGeom>
          <a:noFill/>
        </p:spPr>
        <p:txBody>
          <a:bodyPr wrap="square" rtlCol="0">
            <a:spAutoFit/>
          </a:bodyPr>
          <a:lstStyle/>
          <a:p>
            <a:r>
              <a:rPr lang="es-ES_tradnl" sz="2200" b="1" dirty="0" smtClean="0"/>
              <a:t>Etapa </a:t>
            </a:r>
            <a:r>
              <a:rPr lang="es-ES_tradnl" sz="2200" b="1" dirty="0"/>
              <a:t>de curado/ Etapa de recepción del producto terminado</a:t>
            </a:r>
            <a:endParaRPr lang="es-EC" sz="2200" b="1" dirty="0"/>
          </a:p>
          <a:p>
            <a:pPr algn="just"/>
            <a:r>
              <a:rPr lang="es-EC" sz="2200" u="sng" dirty="0"/>
              <a:t>Función: </a:t>
            </a:r>
            <a:r>
              <a:rPr lang="es-EC" sz="2200" dirty="0"/>
              <a:t>Efectúa el proceso de curado (Inmediatamente después de la impresión), donde la placa será iluminada por un panel de luces </a:t>
            </a:r>
            <a:r>
              <a:rPr lang="es-EC" sz="2200" dirty="0" err="1"/>
              <a:t>led</a:t>
            </a:r>
            <a:r>
              <a:rPr lang="es-EC" sz="2200" dirty="0"/>
              <a:t> ultravioleta (UV</a:t>
            </a:r>
            <a:r>
              <a:rPr lang="es-EC" sz="2200" dirty="0" smtClean="0"/>
              <a:t>). </a:t>
            </a:r>
            <a:r>
              <a:rPr lang="es-EC" sz="2200" dirty="0" smtClean="0"/>
              <a:t> </a:t>
            </a:r>
            <a:endParaRPr lang="es-EC" sz="2200" dirty="0" smtClean="0"/>
          </a:p>
          <a:p>
            <a:pPr algn="just"/>
            <a:endParaRPr lang="es-EC" sz="2200" dirty="0"/>
          </a:p>
          <a:p>
            <a:pPr algn="just"/>
            <a:r>
              <a:rPr lang="es-EC" sz="2200" dirty="0" smtClean="0"/>
              <a:t> </a:t>
            </a:r>
            <a:r>
              <a:rPr lang="es-EC" sz="2200" dirty="0"/>
              <a:t>La luz UV polimerizará la tinta, permitiendo que </a:t>
            </a:r>
            <a:r>
              <a:rPr lang="es-EC" sz="2200" dirty="0" smtClean="0"/>
              <a:t>la placa </a:t>
            </a:r>
            <a:r>
              <a:rPr lang="es-EC" sz="2200" dirty="0"/>
              <a:t>quede lista para el ataque </a:t>
            </a:r>
            <a:r>
              <a:rPr lang="es-EC" sz="2200" dirty="0" smtClean="0"/>
              <a:t>químico.</a:t>
            </a:r>
            <a:endParaRPr lang="es-EC" sz="2200" dirty="0"/>
          </a:p>
          <a:p>
            <a:pPr algn="just"/>
            <a:endParaRPr lang="es-EC"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8194" name="Imagen 1032" descr="IMG_20150702_1259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857" y="3204776"/>
            <a:ext cx="3910315" cy="2782042"/>
          </a:xfrm>
          <a:prstGeom prst="rect">
            <a:avLst/>
          </a:prstGeom>
          <a:noFill/>
          <a:extLst>
            <a:ext uri="{909E8E84-426E-40DD-AFC4-6F175D3DCCD1}">
              <a14:hiddenFill xmlns:a14="http://schemas.microsoft.com/office/drawing/2010/main">
                <a:solidFill>
                  <a:srgbClr val="FFFFFF"/>
                </a:solidFill>
              </a14:hiddenFill>
            </a:ext>
          </a:extLst>
        </p:spPr>
      </p:pic>
      <p:pic>
        <p:nvPicPr>
          <p:cNvPr id="8193" name="Imagen 1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204776"/>
            <a:ext cx="4080329" cy="278204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4"/>
          <p:cNvSpPr>
            <a:spLocks noChangeArrowheads="1"/>
          </p:cNvSpPr>
          <p:nvPr/>
        </p:nvSpPr>
        <p:spPr bwMode="auto">
          <a:xfrm>
            <a:off x="0" y="2171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4233952" y="6331108"/>
            <a:ext cx="37240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Figuras: Resultado definitivo Módulo de curado</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70480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801503" y="1207450"/>
            <a:ext cx="9333365" cy="1723549"/>
          </a:xfrm>
          <a:prstGeom prst="rect">
            <a:avLst/>
          </a:prstGeom>
          <a:noFill/>
        </p:spPr>
        <p:txBody>
          <a:bodyPr wrap="square" rtlCol="0">
            <a:spAutoFit/>
          </a:bodyPr>
          <a:lstStyle/>
          <a:p>
            <a:r>
              <a:rPr lang="es-EC" sz="2200" b="1" dirty="0" smtClean="0"/>
              <a:t>Impresora PCB modificación completa</a:t>
            </a:r>
          </a:p>
          <a:p>
            <a:r>
              <a:rPr lang="es-EC" sz="2200" dirty="0" smtClean="0"/>
              <a:t>Consta de los modificaciones mecánicas/eléctricas y los módulos descritos anteriormente, un nuevo sistema de tinta basado en el cabezal original, y el sistema de curado con luz </a:t>
            </a:r>
            <a:r>
              <a:rPr lang="es-EC" sz="2200" dirty="0" err="1" smtClean="0"/>
              <a:t>led</a:t>
            </a:r>
            <a:r>
              <a:rPr lang="es-EC" sz="2200" dirty="0" smtClean="0"/>
              <a:t> ultravioleta.  </a:t>
            </a:r>
            <a:endParaRPr lang="es-EC" sz="2200" dirty="0"/>
          </a:p>
          <a:p>
            <a:pPr algn="just"/>
            <a:endParaRPr lang="es-EC"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4249990" y="6132504"/>
            <a:ext cx="36920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C"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a:t>
            </a:r>
            <a:r>
              <a:rPr kumimoji="0" lang="es-ES" altLang="es-EC" sz="1200" b="1" i="0" u="none" strike="noStrike" cap="none" normalizeH="0" baseline="0" dirty="0" smtClean="0" bmk="">
                <a:ln>
                  <a:noFill/>
                </a:ln>
                <a:solidFill>
                  <a:schemeClr val="tx1"/>
                </a:solidFill>
                <a:effectLst/>
                <a:latin typeface="Arial" pitchFamily="34" charset="0"/>
                <a:ea typeface="Calibri" pitchFamily="34" charset="0"/>
                <a:cs typeface="Times New Roman" pitchFamily="18" charset="0"/>
              </a:rPr>
              <a:t>iguras </a:t>
            </a:r>
            <a:r>
              <a:rPr kumimoji="0" lang="es-ES" altLang="es-EC" sz="1200" b="1" i="0" u="none" strike="noStrike" cap="none" normalizeH="0" baseline="0" dirty="0" smtClean="0" bmk="_Toc425072055">
                <a:ln>
                  <a:noFill/>
                </a:ln>
                <a:solidFill>
                  <a:schemeClr val="tx1"/>
                </a:solidFill>
                <a:effectLst/>
                <a:latin typeface="Arial" pitchFamily="34" charset="0"/>
                <a:ea typeface="Calibri" pitchFamily="34" charset="0"/>
                <a:cs typeface="Times New Roman" pitchFamily="18" charset="0"/>
              </a:rPr>
              <a:t>: Impresora PCB</a:t>
            </a:r>
            <a:r>
              <a:rPr kumimoji="0" lang="es-ES" altLang="es-EC" sz="1200" b="1" i="0" u="none" strike="noStrike" cap="none" normalizeH="0" dirty="0" smtClean="0" bmk="_Toc425072055">
                <a:ln>
                  <a:noFill/>
                </a:ln>
                <a:solidFill>
                  <a:schemeClr val="tx1"/>
                </a:solidFill>
                <a:effectLst/>
                <a:latin typeface="Arial" pitchFamily="34" charset="0"/>
                <a:ea typeface="Calibri" pitchFamily="34" charset="0"/>
                <a:cs typeface="Times New Roman" pitchFamily="18" charset="0"/>
              </a:rPr>
              <a:t> Modificación completa</a:t>
            </a:r>
            <a:endParaRPr kumimoji="0" lang="es-ES" alt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8616" y="2961564"/>
            <a:ext cx="4826253" cy="271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9 Imagen" descr="C:\Users\Kato\AppData\Local\Microsoft\Windows\Temporary Internet Files\Content.Word\IMG_20150704_235423.jpg"/>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01504" y="2961564"/>
            <a:ext cx="4294495" cy="2631514"/>
          </a:xfrm>
          <a:prstGeom prst="rect">
            <a:avLst/>
          </a:prstGeom>
          <a:noFill/>
          <a:ln>
            <a:noFill/>
          </a:ln>
        </p:spPr>
      </p:pic>
    </p:spTree>
    <p:extLst>
      <p:ext uri="{BB962C8B-B14F-4D97-AF65-F5344CB8AC3E}">
        <p14:creationId xmlns:p14="http://schemas.microsoft.com/office/powerpoint/2010/main" val="1070480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368007" y="472299"/>
            <a:ext cx="4310899" cy="6156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latin typeface="Times New Roman" panose="02020503050405090304" pitchFamily="18" charset="0"/>
                <a:cs typeface="Times New Roman" panose="02020503050405090304" pitchFamily="18" charset="0"/>
              </a:rPr>
              <a:t>Análisis Financiero</a:t>
            </a:r>
            <a:endParaRPr lang="es-ES" sz="3600" b="1" dirty="0">
              <a:latin typeface="Times New Roman" panose="02020503050405090304" pitchFamily="18" charset="0"/>
              <a:cs typeface="Times New Roman" panose="02020503050405090304" pitchFamily="18" charset="0"/>
            </a:endParaRPr>
          </a:p>
        </p:txBody>
      </p:sp>
      <p:sp>
        <p:nvSpPr>
          <p:cNvPr id="5" name="4 CuadroTexto"/>
          <p:cNvSpPr txBox="1"/>
          <p:nvPr/>
        </p:nvSpPr>
        <p:spPr>
          <a:xfrm>
            <a:off x="2351584" y="1207450"/>
            <a:ext cx="7706816" cy="3693319"/>
          </a:xfrm>
          <a:prstGeom prst="rect">
            <a:avLst/>
          </a:prstGeom>
          <a:noFill/>
        </p:spPr>
        <p:txBody>
          <a:bodyPr wrap="square" rtlCol="0">
            <a:spAutoFit/>
          </a:bodyPr>
          <a:lstStyle/>
          <a:p>
            <a:r>
              <a:rPr lang="es-ES_tradnl" sz="2200" b="1" i="1" dirty="0" smtClean="0"/>
              <a:t>Costos directos</a:t>
            </a:r>
          </a:p>
          <a:p>
            <a:pPr algn="just"/>
            <a:r>
              <a:rPr lang="es-EC" sz="2200" dirty="0" smtClean="0"/>
              <a:t>Son los materiales, consumibles y equipos utilizado en el proyecto, más los costos de construcción y mano de obra.</a:t>
            </a:r>
          </a:p>
          <a:p>
            <a:endParaRPr lang="es-EC" sz="2200" dirty="0" smtClean="0"/>
          </a:p>
          <a:p>
            <a:endParaRPr lang="es-EC" sz="2200" dirty="0" smtClean="0"/>
          </a:p>
          <a:p>
            <a:r>
              <a:rPr lang="es-ES_tradnl" sz="2200" b="1" i="1" dirty="0"/>
              <a:t>Costos </a:t>
            </a:r>
            <a:r>
              <a:rPr lang="es-ES_tradnl" sz="2200" b="1" i="1" dirty="0" smtClean="0"/>
              <a:t>indirectos</a:t>
            </a:r>
            <a:endParaRPr lang="es-ES_tradnl" sz="2200" b="1" i="1" dirty="0"/>
          </a:p>
          <a:p>
            <a:pPr algn="just"/>
            <a:r>
              <a:rPr lang="es-EC" sz="2200" dirty="0" smtClean="0"/>
              <a:t>Valores del proceso de fabricación no </a:t>
            </a:r>
            <a:r>
              <a:rPr lang="es-EC" sz="2200" dirty="0" smtClean="0"/>
              <a:t>especificados, </a:t>
            </a:r>
            <a:r>
              <a:rPr lang="es-EC" sz="2200" dirty="0"/>
              <a:t>q</a:t>
            </a:r>
            <a:r>
              <a:rPr lang="es-EC" sz="2200" dirty="0" smtClean="0"/>
              <a:t>ue inciden en el proceso de realización, por ejemplo gasto de electricidad, transporte, etc. </a:t>
            </a:r>
            <a:endParaRPr lang="es-EC" sz="2200" dirty="0"/>
          </a:p>
          <a:p>
            <a:endParaRPr lang="es-EC" dirty="0"/>
          </a:p>
          <a:p>
            <a:endParaRPr lang="es-EC" dirty="0" smtClean="0"/>
          </a:p>
        </p:txBody>
      </p:sp>
    </p:spTree>
    <p:extLst>
      <p:ext uri="{BB962C8B-B14F-4D97-AF65-F5344CB8AC3E}">
        <p14:creationId xmlns:p14="http://schemas.microsoft.com/office/powerpoint/2010/main" val="1271016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368007" y="472299"/>
            <a:ext cx="4310899" cy="6156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latin typeface="Times New Roman" panose="02020503050405090304" pitchFamily="18" charset="0"/>
                <a:cs typeface="Times New Roman" panose="02020503050405090304" pitchFamily="18" charset="0"/>
              </a:rPr>
              <a:t>Análisis Financiero</a:t>
            </a:r>
            <a:endParaRPr lang="es-ES" sz="3600" b="1" dirty="0">
              <a:latin typeface="Times New Roman" panose="02020503050405090304" pitchFamily="18" charset="0"/>
              <a:cs typeface="Times New Roman" panose="02020503050405090304" pitchFamily="18" charset="0"/>
            </a:endParaRPr>
          </a:p>
        </p:txBody>
      </p:sp>
      <p:sp>
        <p:nvSpPr>
          <p:cNvPr id="5" name="4 CuadroTexto"/>
          <p:cNvSpPr txBox="1"/>
          <p:nvPr/>
        </p:nvSpPr>
        <p:spPr>
          <a:xfrm>
            <a:off x="1368007" y="1439462"/>
            <a:ext cx="4445001" cy="5447645"/>
          </a:xfrm>
          <a:prstGeom prst="rect">
            <a:avLst/>
          </a:prstGeom>
          <a:noFill/>
        </p:spPr>
        <p:txBody>
          <a:bodyPr wrap="square" rtlCol="0">
            <a:spAutoFit/>
          </a:bodyPr>
          <a:lstStyle/>
          <a:p>
            <a:pPr algn="just"/>
            <a:r>
              <a:rPr lang="es-EC" sz="2200" b="1" dirty="0"/>
              <a:t>Costo total de </a:t>
            </a:r>
            <a:r>
              <a:rPr lang="es-EC" sz="2200" b="1" dirty="0" smtClean="0"/>
              <a:t>materiales </a:t>
            </a:r>
            <a:r>
              <a:rPr lang="es-EC" sz="2200" b="1" dirty="0"/>
              <a:t>empleados en la maquina impresora</a:t>
            </a:r>
            <a:endParaRPr lang="es-EC" sz="2200" dirty="0"/>
          </a:p>
          <a:p>
            <a:r>
              <a:rPr lang="es-EC" sz="2200" dirty="0" smtClean="0"/>
              <a:t>		$ 744,48</a:t>
            </a:r>
          </a:p>
          <a:p>
            <a:endParaRPr lang="es-EC" sz="2200" dirty="0"/>
          </a:p>
          <a:p>
            <a:pPr algn="just"/>
            <a:r>
              <a:rPr lang="es-EC" sz="2200" b="1" dirty="0"/>
              <a:t>Costo total de construcción de elementos empleados en la impresora </a:t>
            </a:r>
            <a:r>
              <a:rPr lang="es-EC" sz="2200" b="1" dirty="0" smtClean="0"/>
              <a:t>PCB</a:t>
            </a:r>
          </a:p>
          <a:p>
            <a:endParaRPr lang="es-EC" sz="1600" b="1" dirty="0"/>
          </a:p>
          <a:p>
            <a:r>
              <a:rPr lang="es-EC" sz="2200" b="1" dirty="0" smtClean="0"/>
              <a:t>		</a:t>
            </a:r>
            <a:r>
              <a:rPr lang="es-EC" sz="2200" dirty="0" smtClean="0"/>
              <a:t>$ 135,50</a:t>
            </a:r>
          </a:p>
          <a:p>
            <a:endParaRPr lang="es-EC" sz="2200" b="1" dirty="0"/>
          </a:p>
          <a:p>
            <a:pPr algn="just"/>
            <a:r>
              <a:rPr lang="es-EC" sz="2200" b="1" dirty="0"/>
              <a:t>Valor total de costos indirectos para la realización del proyecto</a:t>
            </a:r>
            <a:endParaRPr lang="es-EC" sz="2200" dirty="0"/>
          </a:p>
          <a:p>
            <a:endParaRPr lang="es-EC" sz="1400" b="1" dirty="0" smtClean="0"/>
          </a:p>
          <a:p>
            <a:r>
              <a:rPr lang="es-EC" sz="2200" b="1" dirty="0" smtClean="0"/>
              <a:t>		</a:t>
            </a:r>
            <a:r>
              <a:rPr lang="es-EC" sz="2200" dirty="0" smtClean="0"/>
              <a:t>$260,00 </a:t>
            </a:r>
          </a:p>
          <a:p>
            <a:endParaRPr lang="es-EC" dirty="0" smtClean="0"/>
          </a:p>
          <a:p>
            <a:endParaRPr lang="es-EC" dirty="0"/>
          </a:p>
          <a:p>
            <a:endParaRPr lang="es-EC" dirty="0" smtClean="0"/>
          </a:p>
        </p:txBody>
      </p:sp>
      <p:graphicFrame>
        <p:nvGraphicFramePr>
          <p:cNvPr id="4" name="1 Gráfico"/>
          <p:cNvGraphicFramePr>
            <a:graphicFrameLocks/>
          </p:cNvGraphicFramePr>
          <p:nvPr>
            <p:extLst>
              <p:ext uri="{D42A27DB-BD31-4B8C-83A1-F6EECF244321}">
                <p14:modId xmlns:p14="http://schemas.microsoft.com/office/powerpoint/2010/main" val="1897022948"/>
              </p:ext>
            </p:extLst>
          </p:nvPr>
        </p:nvGraphicFramePr>
        <p:xfrm>
          <a:off x="6061880" y="1087985"/>
          <a:ext cx="5020102" cy="4333541"/>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6457950" y="6210300"/>
            <a:ext cx="2241960" cy="461665"/>
          </a:xfrm>
          <a:prstGeom prst="rect">
            <a:avLst/>
          </a:prstGeom>
          <a:noFill/>
        </p:spPr>
        <p:txBody>
          <a:bodyPr wrap="none" rtlCol="0">
            <a:spAutoFit/>
          </a:bodyPr>
          <a:lstStyle/>
          <a:p>
            <a:r>
              <a:rPr lang="es-EC" sz="2400" b="1" dirty="0" smtClean="0"/>
              <a:t>TOTAL   1139, 98</a:t>
            </a:r>
            <a:endParaRPr lang="es-EC" sz="2400" b="1" dirty="0"/>
          </a:p>
        </p:txBody>
      </p:sp>
      <p:sp>
        <p:nvSpPr>
          <p:cNvPr id="7" name="6 CuadroTexto"/>
          <p:cNvSpPr txBox="1"/>
          <p:nvPr/>
        </p:nvSpPr>
        <p:spPr>
          <a:xfrm>
            <a:off x="7203154" y="5486400"/>
            <a:ext cx="2993512" cy="369332"/>
          </a:xfrm>
          <a:prstGeom prst="rect">
            <a:avLst/>
          </a:prstGeom>
          <a:noFill/>
        </p:spPr>
        <p:txBody>
          <a:bodyPr wrap="none" rtlCol="0">
            <a:spAutoFit/>
          </a:bodyPr>
          <a:lstStyle/>
          <a:p>
            <a:r>
              <a:rPr lang="es-EC" dirty="0" smtClean="0"/>
              <a:t>Figura : Distribución de costos</a:t>
            </a:r>
            <a:endParaRPr lang="es-EC" dirty="0"/>
          </a:p>
        </p:txBody>
      </p:sp>
    </p:spTree>
    <p:extLst>
      <p:ext uri="{BB962C8B-B14F-4D97-AF65-F5344CB8AC3E}">
        <p14:creationId xmlns:p14="http://schemas.microsoft.com/office/powerpoint/2010/main" val="12342922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368007" y="472299"/>
            <a:ext cx="4310899" cy="6156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latin typeface="Times New Roman" panose="02020503050405090304" pitchFamily="18" charset="0"/>
                <a:cs typeface="Times New Roman" panose="02020503050405090304" pitchFamily="18" charset="0"/>
              </a:rPr>
              <a:t>Pruebas</a:t>
            </a:r>
            <a:endParaRPr lang="es-ES" sz="3600" b="1" dirty="0">
              <a:latin typeface="Times New Roman" panose="02020503050405090304" pitchFamily="18" charset="0"/>
              <a:cs typeface="Times New Roman" panose="02020503050405090304" pitchFamily="18" charset="0"/>
            </a:endParaRPr>
          </a:p>
        </p:txBody>
      </p:sp>
      <p:sp>
        <p:nvSpPr>
          <p:cNvPr id="5" name="4 CuadroTexto"/>
          <p:cNvSpPr txBox="1"/>
          <p:nvPr/>
        </p:nvSpPr>
        <p:spPr>
          <a:xfrm>
            <a:off x="1543050" y="1036000"/>
            <a:ext cx="9239250" cy="2716128"/>
          </a:xfrm>
          <a:prstGeom prst="rect">
            <a:avLst/>
          </a:prstGeom>
          <a:noFill/>
        </p:spPr>
        <p:txBody>
          <a:bodyPr wrap="square" rtlCol="0">
            <a:spAutoFit/>
          </a:bodyPr>
          <a:lstStyle/>
          <a:p>
            <a:pPr lvl="0" algn="just" fontAlgn="base">
              <a:spcBef>
                <a:spcPct val="0"/>
              </a:spcBef>
              <a:spcAft>
                <a:spcPct val="0"/>
              </a:spcAft>
            </a:pPr>
            <a:r>
              <a:rPr lang="es-EC" altLang="es-EC" sz="2200" b="1" dirty="0" smtClean="0">
                <a:ea typeface="Calibri" pitchFamily="34" charset="0"/>
                <a:cs typeface="Arial" pitchFamily="34" charset="0"/>
              </a:rPr>
              <a:t>Prueba </a:t>
            </a:r>
            <a:r>
              <a:rPr lang="es-EC" altLang="es-EC" sz="2200" b="1" dirty="0">
                <a:ea typeface="Calibri" pitchFamily="34" charset="0"/>
                <a:cs typeface="Arial" pitchFamily="34" charset="0"/>
              </a:rPr>
              <a:t>de transporte.</a:t>
            </a:r>
            <a:endParaRPr lang="es-EC" altLang="es-EC" sz="2200" dirty="0">
              <a:cs typeface="Arial" pitchFamily="34" charset="0"/>
            </a:endParaRPr>
          </a:p>
          <a:p>
            <a:pPr lvl="0" algn="just" eaLnBrk="0" fontAlgn="base" hangingPunct="0">
              <a:spcBef>
                <a:spcPct val="0"/>
              </a:spcBef>
              <a:spcAft>
                <a:spcPct val="0"/>
              </a:spcAft>
            </a:pPr>
            <a:r>
              <a:rPr lang="es-EC" altLang="es-EC" sz="2200" dirty="0">
                <a:ea typeface="Calibri" pitchFamily="34" charset="0"/>
                <a:cs typeface="Arial" pitchFamily="34" charset="0"/>
              </a:rPr>
              <a:t>Esta prueba consiste en trasportar 40 veces la bandeja porta PCB a través de todo el mecanismo de la </a:t>
            </a:r>
            <a:r>
              <a:rPr lang="es-EC" altLang="es-EC" sz="2200" dirty="0" smtClean="0">
                <a:ea typeface="Calibri" pitchFamily="34" charset="0"/>
                <a:cs typeface="Arial" pitchFamily="34" charset="0"/>
              </a:rPr>
              <a:t>máquina </a:t>
            </a:r>
            <a:r>
              <a:rPr lang="es-EC" altLang="es-EC" sz="2200" dirty="0">
                <a:ea typeface="Calibri" pitchFamily="34" charset="0"/>
                <a:cs typeface="Arial" pitchFamily="34" charset="0"/>
              </a:rPr>
              <a:t>impresora, con el objetivo de verificar posibles atascos y una posible desviación que puede sufrir la bandeja porta PCB en su paso por los diferentes mecanismos. </a:t>
            </a:r>
            <a:endParaRPr lang="es-EC" altLang="es-EC" sz="2200" dirty="0" smtClean="0">
              <a:ea typeface="Calibri" pitchFamily="34" charset="0"/>
              <a:cs typeface="Arial" pitchFamily="34" charset="0"/>
            </a:endParaRPr>
          </a:p>
          <a:p>
            <a:pPr lvl="0" algn="just" eaLnBrk="0" fontAlgn="base" hangingPunct="0">
              <a:spcBef>
                <a:spcPct val="0"/>
              </a:spcBef>
              <a:spcAft>
                <a:spcPct val="0"/>
              </a:spcAft>
            </a:pPr>
            <a:endParaRPr lang="es-EC" altLang="es-EC" sz="1000" dirty="0">
              <a:cs typeface="Arial" pitchFamily="34" charset="0"/>
            </a:endParaRPr>
          </a:p>
          <a:p>
            <a:pPr lvl="0" eaLnBrk="0" fontAlgn="base" hangingPunct="0">
              <a:spcBef>
                <a:spcPct val="0"/>
              </a:spcBef>
              <a:spcAft>
                <a:spcPct val="0"/>
              </a:spcAft>
            </a:pPr>
            <a:r>
              <a:rPr lang="es-EC" altLang="es-EC" sz="1400" b="1" dirty="0" smtClean="0">
                <a:latin typeface="Calibri" pitchFamily="34" charset="0"/>
                <a:ea typeface="Calibri" pitchFamily="34" charset="0"/>
                <a:cs typeface="Arial" pitchFamily="34" charset="0"/>
              </a:rPr>
              <a:t>Tabla:</a:t>
            </a:r>
            <a:r>
              <a:rPr lang="es-EC" altLang="es-EC" sz="1400" dirty="0" smtClean="0">
                <a:latin typeface="Calibri" pitchFamily="34" charset="0"/>
                <a:ea typeface="Calibri" pitchFamily="34" charset="0"/>
                <a:cs typeface="Arial" pitchFamily="34" charset="0"/>
              </a:rPr>
              <a:t> </a:t>
            </a:r>
            <a:r>
              <a:rPr lang="es-EC" altLang="es-EC" sz="1400" dirty="0">
                <a:latin typeface="Calibri" pitchFamily="34" charset="0"/>
                <a:ea typeface="Calibri" pitchFamily="34" charset="0"/>
                <a:cs typeface="Arial" pitchFamily="34" charset="0"/>
              </a:rPr>
              <a:t>Resultados prueba de transporte</a:t>
            </a:r>
            <a:r>
              <a:rPr lang="es-EC" altLang="es-EC" sz="1100" dirty="0">
                <a:latin typeface="Calibri" pitchFamily="34" charset="0"/>
                <a:ea typeface="Calibri" pitchFamily="34" charset="0"/>
                <a:cs typeface="Arial" pitchFamily="34" charset="0"/>
              </a:rPr>
              <a:t>.</a:t>
            </a:r>
            <a:endParaRPr lang="es-EC" altLang="es-EC" sz="1600" dirty="0">
              <a:latin typeface="Arial" pitchFamily="34" charset="0"/>
              <a:cs typeface="Arial" pitchFamily="34" charset="0"/>
            </a:endParaRPr>
          </a:p>
          <a:p>
            <a:endParaRPr lang="es-EC" dirty="0"/>
          </a:p>
          <a:p>
            <a:endParaRPr lang="es-EC" dirty="0" smtClean="0"/>
          </a:p>
        </p:txBody>
      </p:sp>
      <p:graphicFrame>
        <p:nvGraphicFramePr>
          <p:cNvPr id="3" name="2 Tabla"/>
          <p:cNvGraphicFramePr>
            <a:graphicFrameLocks noGrp="1"/>
          </p:cNvGraphicFramePr>
          <p:nvPr>
            <p:extLst>
              <p:ext uri="{D42A27DB-BD31-4B8C-83A1-F6EECF244321}">
                <p14:modId xmlns:p14="http://schemas.microsoft.com/office/powerpoint/2010/main" val="3198381980"/>
              </p:ext>
            </p:extLst>
          </p:nvPr>
        </p:nvGraphicFramePr>
        <p:xfrm>
          <a:off x="2606721" y="3207224"/>
          <a:ext cx="6646460" cy="2581920"/>
        </p:xfrm>
        <a:graphic>
          <a:graphicData uri="http://schemas.openxmlformats.org/drawingml/2006/table">
            <a:tbl>
              <a:tblPr firstRow="1" firstCol="1" bandRow="1">
                <a:tableStyleId>{5C22544A-7EE6-4342-B048-85BDC9FD1C3A}</a:tableStyleId>
              </a:tblPr>
              <a:tblGrid>
                <a:gridCol w="1004246"/>
                <a:gridCol w="1264606"/>
                <a:gridCol w="1091572"/>
                <a:gridCol w="1081061"/>
                <a:gridCol w="1123914"/>
                <a:gridCol w="1081061"/>
              </a:tblGrid>
              <a:tr h="1338669">
                <a:tc>
                  <a:txBody>
                    <a:bodyPr/>
                    <a:lstStyle/>
                    <a:p>
                      <a:pPr>
                        <a:lnSpc>
                          <a:spcPct val="150000"/>
                        </a:lnSpc>
                        <a:spcAft>
                          <a:spcPts val="0"/>
                        </a:spcAft>
                      </a:pPr>
                      <a:r>
                        <a:rPr lang="es-EC" sz="1600" dirty="0">
                          <a:effectLst/>
                        </a:rPr>
                        <a:t> </a:t>
                      </a:r>
                      <a:endParaRPr lang="es-EC" sz="1400" dirty="0">
                        <a:solidFill>
                          <a:srgbClr val="000000"/>
                        </a:solidFill>
                        <a:effectLst/>
                        <a:latin typeface="Calibri"/>
                        <a:ea typeface="Calibri"/>
                        <a:cs typeface="Times New Roman"/>
                      </a:endParaRPr>
                    </a:p>
                  </a:txBody>
                  <a:tcPr marL="68580" marR="68580" marT="0" marB="0"/>
                </a:tc>
                <a:tc>
                  <a:txBody>
                    <a:bodyPr/>
                    <a:lstStyle/>
                    <a:p>
                      <a:pPr>
                        <a:lnSpc>
                          <a:spcPct val="150000"/>
                        </a:lnSpc>
                        <a:spcAft>
                          <a:spcPts val="0"/>
                        </a:spcAft>
                      </a:pPr>
                      <a:r>
                        <a:rPr lang="es-EC" sz="1600" dirty="0">
                          <a:effectLst/>
                        </a:rPr>
                        <a:t>Atascos módulo de alimentación</a:t>
                      </a:r>
                      <a:endParaRPr lang="es-EC" sz="1400" dirty="0">
                        <a:solidFill>
                          <a:srgbClr val="000000"/>
                        </a:solidFill>
                        <a:effectLst/>
                        <a:latin typeface="Calibri"/>
                        <a:ea typeface="Calibri"/>
                        <a:cs typeface="Times New Roman"/>
                      </a:endParaRPr>
                    </a:p>
                  </a:txBody>
                  <a:tcPr marL="68580" marR="68580" marT="0" marB="0"/>
                </a:tc>
                <a:tc>
                  <a:txBody>
                    <a:bodyPr/>
                    <a:lstStyle/>
                    <a:p>
                      <a:pPr>
                        <a:lnSpc>
                          <a:spcPct val="150000"/>
                        </a:lnSpc>
                        <a:spcAft>
                          <a:spcPts val="0"/>
                        </a:spcAft>
                      </a:pPr>
                      <a:r>
                        <a:rPr lang="es-EC" sz="1600" dirty="0">
                          <a:effectLst/>
                        </a:rPr>
                        <a:t>Atascos módulo de curado</a:t>
                      </a:r>
                      <a:endParaRPr lang="es-EC" sz="1400" dirty="0">
                        <a:solidFill>
                          <a:srgbClr val="000000"/>
                        </a:solidFill>
                        <a:effectLst/>
                        <a:latin typeface="Calibri"/>
                        <a:ea typeface="Calibri"/>
                        <a:cs typeface="Times New Roman"/>
                      </a:endParaRPr>
                    </a:p>
                  </a:txBody>
                  <a:tcPr marL="68580" marR="68580" marT="0" marB="0"/>
                </a:tc>
                <a:tc>
                  <a:txBody>
                    <a:bodyPr/>
                    <a:lstStyle/>
                    <a:p>
                      <a:pPr>
                        <a:lnSpc>
                          <a:spcPct val="150000"/>
                        </a:lnSpc>
                        <a:spcAft>
                          <a:spcPts val="0"/>
                        </a:spcAft>
                      </a:pPr>
                      <a:r>
                        <a:rPr lang="es-EC" sz="1600" dirty="0">
                          <a:effectLst/>
                        </a:rPr>
                        <a:t>Atascos rodillos de transporte</a:t>
                      </a:r>
                      <a:endParaRPr lang="es-EC" sz="1400" dirty="0">
                        <a:solidFill>
                          <a:srgbClr val="000000"/>
                        </a:solidFill>
                        <a:effectLst/>
                        <a:latin typeface="Calibri"/>
                        <a:ea typeface="Calibri"/>
                        <a:cs typeface="Times New Roman"/>
                      </a:endParaRPr>
                    </a:p>
                  </a:txBody>
                  <a:tcPr marL="68580" marR="68580" marT="0" marB="0"/>
                </a:tc>
                <a:tc>
                  <a:txBody>
                    <a:bodyPr/>
                    <a:lstStyle/>
                    <a:p>
                      <a:pPr>
                        <a:lnSpc>
                          <a:spcPct val="150000"/>
                        </a:lnSpc>
                        <a:spcAft>
                          <a:spcPts val="0"/>
                        </a:spcAft>
                      </a:pPr>
                      <a:r>
                        <a:rPr lang="es-EC" sz="1600" dirty="0">
                          <a:effectLst/>
                        </a:rPr>
                        <a:t>Desviación bandeja PCB </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effectLst/>
                        </a:rPr>
                        <a:t>Total</a:t>
                      </a:r>
                      <a:endParaRPr lang="es-EC" sz="1400">
                        <a:effectLst/>
                      </a:endParaRPr>
                    </a:p>
                    <a:p>
                      <a:pPr algn="ctr">
                        <a:lnSpc>
                          <a:spcPct val="150000"/>
                        </a:lnSpc>
                        <a:spcAft>
                          <a:spcPts val="0"/>
                        </a:spcAft>
                      </a:pPr>
                      <a:r>
                        <a:rPr lang="es-EC" sz="1600">
                          <a:effectLst/>
                        </a:rPr>
                        <a:t>problemas</a:t>
                      </a:r>
                      <a:endParaRPr lang="es-EC" sz="1400">
                        <a:solidFill>
                          <a:srgbClr val="000000"/>
                        </a:solidFill>
                        <a:effectLst/>
                        <a:latin typeface="Calibri"/>
                        <a:ea typeface="Calibri"/>
                        <a:cs typeface="Times New Roman"/>
                      </a:endParaRPr>
                    </a:p>
                  </a:txBody>
                  <a:tcPr marL="68580" marR="68580" marT="0" marB="0"/>
                </a:tc>
              </a:tr>
              <a:tr h="414417">
                <a:tc>
                  <a:txBody>
                    <a:bodyPr/>
                    <a:lstStyle/>
                    <a:p>
                      <a:pPr>
                        <a:lnSpc>
                          <a:spcPct val="150000"/>
                        </a:lnSpc>
                        <a:spcAft>
                          <a:spcPts val="0"/>
                        </a:spcAft>
                      </a:pPr>
                      <a:r>
                        <a:rPr lang="es-EC" sz="1100">
                          <a:effectLst/>
                        </a:rPr>
                        <a:t>Lote 1</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effectLst/>
                        </a:rPr>
                        <a:t>0</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effectLst/>
                        </a:rPr>
                        <a:t>0</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effectLst/>
                        </a:rPr>
                        <a:t>0</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effectLst/>
                        </a:rPr>
                        <a:t>2</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effectLst/>
                        </a:rPr>
                        <a:t>2</a:t>
                      </a:r>
                      <a:endParaRPr lang="es-EC" sz="1400" dirty="0">
                        <a:solidFill>
                          <a:srgbClr val="000000"/>
                        </a:solidFill>
                        <a:effectLst/>
                        <a:latin typeface="Calibri"/>
                        <a:ea typeface="Calibri"/>
                        <a:cs typeface="Times New Roman"/>
                      </a:endParaRPr>
                    </a:p>
                  </a:txBody>
                  <a:tcPr marL="68580" marR="68580" marT="0" marB="0"/>
                </a:tc>
              </a:tr>
              <a:tr h="414417">
                <a:tc>
                  <a:txBody>
                    <a:bodyPr/>
                    <a:lstStyle/>
                    <a:p>
                      <a:pPr>
                        <a:lnSpc>
                          <a:spcPct val="150000"/>
                        </a:lnSpc>
                        <a:spcAft>
                          <a:spcPts val="0"/>
                        </a:spcAft>
                      </a:pPr>
                      <a:r>
                        <a:rPr lang="es-EC" sz="1100">
                          <a:effectLst/>
                        </a:rPr>
                        <a:t>Lote 2</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effectLst/>
                        </a:rPr>
                        <a:t>0</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effectLst/>
                        </a:rPr>
                        <a:t>0</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effectLst/>
                        </a:rPr>
                        <a:t>0</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effectLst/>
                        </a:rPr>
                        <a:t>3</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effectLst/>
                        </a:rPr>
                        <a:t>3</a:t>
                      </a:r>
                      <a:endParaRPr lang="es-EC" sz="1400" dirty="0">
                        <a:solidFill>
                          <a:srgbClr val="000000"/>
                        </a:solidFill>
                        <a:effectLst/>
                        <a:latin typeface="Calibri"/>
                        <a:ea typeface="Calibri"/>
                        <a:cs typeface="Times New Roman"/>
                      </a:endParaRPr>
                    </a:p>
                  </a:txBody>
                  <a:tcPr marL="68580" marR="68580" marT="0" marB="0"/>
                </a:tc>
              </a:tr>
              <a:tr h="414417">
                <a:tc gridSpan="6">
                  <a:txBody>
                    <a:bodyPr/>
                    <a:lstStyle/>
                    <a:p>
                      <a:pPr>
                        <a:lnSpc>
                          <a:spcPct val="150000"/>
                        </a:lnSpc>
                        <a:spcAft>
                          <a:spcPts val="0"/>
                        </a:spcAft>
                      </a:pPr>
                      <a:r>
                        <a:rPr lang="es-EC" sz="1600" dirty="0">
                          <a:effectLst/>
                        </a:rPr>
                        <a:t>Total pruebas      40                            </a:t>
                      </a:r>
                      <a:r>
                        <a:rPr lang="es-EC" sz="1600" dirty="0" smtClean="0">
                          <a:effectLst/>
                        </a:rPr>
                        <a:t>                     </a:t>
                      </a:r>
                      <a:r>
                        <a:rPr lang="es-EC" sz="1600" dirty="0">
                          <a:effectLst/>
                        </a:rPr>
                        <a:t>Total </a:t>
                      </a:r>
                      <a:r>
                        <a:rPr lang="es-EC" sz="1600" dirty="0" smtClean="0">
                          <a:effectLst/>
                        </a:rPr>
                        <a:t>placas</a:t>
                      </a:r>
                      <a:r>
                        <a:rPr lang="es-EC" sz="1600" baseline="0" dirty="0" smtClean="0">
                          <a:effectLst/>
                        </a:rPr>
                        <a:t> con defecto</a:t>
                      </a:r>
                      <a:r>
                        <a:rPr lang="es-EC" sz="1600" dirty="0" smtClean="0">
                          <a:effectLst/>
                        </a:rPr>
                        <a:t>       5</a:t>
                      </a:r>
                      <a:endParaRPr lang="es-EC" sz="1400" dirty="0">
                        <a:solidFill>
                          <a:srgbClr val="000000"/>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12342922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368007" y="472299"/>
            <a:ext cx="4310899" cy="6156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latin typeface="Times New Roman" panose="02020503050405090304" pitchFamily="18" charset="0"/>
                <a:cs typeface="Times New Roman" panose="02020503050405090304" pitchFamily="18" charset="0"/>
              </a:rPr>
              <a:t>Pruebas</a:t>
            </a:r>
            <a:endParaRPr lang="es-ES" sz="3600" b="1" dirty="0">
              <a:latin typeface="Times New Roman" panose="02020503050405090304" pitchFamily="18" charset="0"/>
              <a:cs typeface="Times New Roman" panose="02020503050405090304" pitchFamily="18" charset="0"/>
            </a:endParaRPr>
          </a:p>
        </p:txBody>
      </p:sp>
      <p:sp>
        <p:nvSpPr>
          <p:cNvPr id="5" name="4 CuadroTexto"/>
          <p:cNvSpPr txBox="1"/>
          <p:nvPr/>
        </p:nvSpPr>
        <p:spPr>
          <a:xfrm>
            <a:off x="1581150" y="1207450"/>
            <a:ext cx="8972550" cy="1877437"/>
          </a:xfrm>
          <a:prstGeom prst="rect">
            <a:avLst/>
          </a:prstGeom>
          <a:noFill/>
        </p:spPr>
        <p:txBody>
          <a:bodyPr wrap="square" rtlCol="0">
            <a:spAutoFit/>
          </a:bodyPr>
          <a:lstStyle/>
          <a:p>
            <a:pPr lvl="0" fontAlgn="base">
              <a:spcBef>
                <a:spcPct val="0"/>
              </a:spcBef>
              <a:spcAft>
                <a:spcPct val="0"/>
              </a:spcAft>
            </a:pPr>
            <a:r>
              <a:rPr lang="es-EC" altLang="es-EC" sz="2200" b="1" dirty="0" smtClean="0">
                <a:latin typeface="Arial" pitchFamily="34" charset="0"/>
                <a:ea typeface="Calibri" pitchFamily="34" charset="0"/>
                <a:cs typeface="Arial" pitchFamily="34" charset="0"/>
              </a:rPr>
              <a:t>Prueba </a:t>
            </a:r>
            <a:r>
              <a:rPr lang="es-EC" altLang="es-EC" sz="2200" b="1" dirty="0">
                <a:latin typeface="Arial" pitchFamily="34" charset="0"/>
                <a:ea typeface="Calibri" pitchFamily="34" charset="0"/>
                <a:cs typeface="Arial" pitchFamily="34" charset="0"/>
              </a:rPr>
              <a:t>del sistema.</a:t>
            </a:r>
            <a:endParaRPr lang="es-EC" altLang="es-EC" sz="2200" dirty="0">
              <a:latin typeface="Arial" pitchFamily="34" charset="0"/>
              <a:cs typeface="Arial" pitchFamily="34" charset="0"/>
            </a:endParaRPr>
          </a:p>
          <a:p>
            <a:pPr lvl="0" algn="just" eaLnBrk="0" fontAlgn="base" hangingPunct="0">
              <a:spcBef>
                <a:spcPct val="0"/>
              </a:spcBef>
              <a:spcAft>
                <a:spcPct val="0"/>
              </a:spcAft>
            </a:pPr>
            <a:r>
              <a:rPr lang="es-EC" altLang="es-EC" sz="2200" dirty="0">
                <a:latin typeface="Arial" pitchFamily="34" charset="0"/>
                <a:ea typeface="Calibri" pitchFamily="34" charset="0"/>
                <a:cs typeface="Arial" pitchFamily="34" charset="0"/>
              </a:rPr>
              <a:t>Esta prueba consiste en accionar 20 veces el sistema y verificar su correcto funcionamiento.</a:t>
            </a:r>
            <a:endParaRPr lang="es-EC" altLang="es-EC" sz="2200" dirty="0">
              <a:latin typeface="Arial" pitchFamily="34" charset="0"/>
              <a:cs typeface="Arial" pitchFamily="34" charset="0"/>
            </a:endParaRPr>
          </a:p>
          <a:p>
            <a:pPr lvl="0" eaLnBrk="0" fontAlgn="base" hangingPunct="0">
              <a:spcBef>
                <a:spcPct val="0"/>
              </a:spcBef>
              <a:spcAft>
                <a:spcPct val="0"/>
              </a:spcAft>
            </a:pPr>
            <a:endParaRPr lang="es-EC" altLang="es-EC" sz="2200" b="1" dirty="0" smtClean="0">
              <a:ea typeface="Calibri" pitchFamily="34" charset="0"/>
              <a:cs typeface="Arial" pitchFamily="34" charset="0"/>
            </a:endParaRPr>
          </a:p>
          <a:p>
            <a:pPr lvl="0" eaLnBrk="0" fontAlgn="base" hangingPunct="0">
              <a:spcBef>
                <a:spcPct val="0"/>
              </a:spcBef>
              <a:spcAft>
                <a:spcPct val="0"/>
              </a:spcAft>
            </a:pPr>
            <a:endParaRPr lang="es-EC" altLang="es-EC" sz="1000" b="1" dirty="0" smtClean="0">
              <a:ea typeface="Calibri" pitchFamily="34" charset="0"/>
              <a:cs typeface="Arial" pitchFamily="34" charset="0"/>
            </a:endParaRPr>
          </a:p>
          <a:p>
            <a:pPr lvl="0" eaLnBrk="0" fontAlgn="base" hangingPunct="0">
              <a:spcBef>
                <a:spcPct val="0"/>
              </a:spcBef>
              <a:spcAft>
                <a:spcPct val="0"/>
              </a:spcAft>
            </a:pPr>
            <a:r>
              <a:rPr lang="es-EC" altLang="es-EC" sz="1400" b="1" dirty="0" smtClean="0">
                <a:ea typeface="Calibri" pitchFamily="34" charset="0"/>
                <a:cs typeface="Arial" pitchFamily="34" charset="0"/>
              </a:rPr>
              <a:t>Tabla:</a:t>
            </a:r>
            <a:r>
              <a:rPr lang="es-EC" altLang="es-EC" sz="1400" dirty="0" smtClean="0">
                <a:ea typeface="Calibri" pitchFamily="34" charset="0"/>
                <a:cs typeface="Arial" pitchFamily="34" charset="0"/>
              </a:rPr>
              <a:t> </a:t>
            </a:r>
            <a:r>
              <a:rPr lang="es-EC" altLang="es-EC" sz="1400" dirty="0">
                <a:ea typeface="Calibri" pitchFamily="34" charset="0"/>
                <a:cs typeface="Arial" pitchFamily="34" charset="0"/>
              </a:rPr>
              <a:t>Resultados pruebas del sistema de curado</a:t>
            </a:r>
            <a:r>
              <a:rPr lang="es-EC" altLang="es-EC" sz="1400" dirty="0" smtClean="0">
                <a:ea typeface="Calibri" pitchFamily="34" charset="0"/>
                <a:cs typeface="Arial" pitchFamily="34" charset="0"/>
              </a:rPr>
              <a:t>.</a:t>
            </a:r>
            <a:endParaRPr lang="es-EC" altLang="es-EC" sz="1400" dirty="0">
              <a:cs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787658965"/>
              </p:ext>
            </p:extLst>
          </p:nvPr>
        </p:nvGraphicFramePr>
        <p:xfrm>
          <a:off x="2410267" y="3070454"/>
          <a:ext cx="6761029" cy="2567375"/>
        </p:xfrm>
        <a:graphic>
          <a:graphicData uri="http://schemas.openxmlformats.org/drawingml/2006/table">
            <a:tbl>
              <a:tblPr firstRow="1" firstCol="1" bandRow="1">
                <a:tableStyleId>{5C22544A-7EE6-4342-B048-85BDC9FD1C3A}</a:tableStyleId>
              </a:tblPr>
              <a:tblGrid>
                <a:gridCol w="1033501"/>
                <a:gridCol w="1301446"/>
                <a:gridCol w="1123371"/>
                <a:gridCol w="1746866"/>
                <a:gridCol w="1555845"/>
              </a:tblGrid>
              <a:tr h="1283687">
                <a:tc>
                  <a:txBody>
                    <a:bodyPr/>
                    <a:lstStyle/>
                    <a:p>
                      <a:pPr>
                        <a:lnSpc>
                          <a:spcPct val="150000"/>
                        </a:lnSpc>
                        <a:spcAft>
                          <a:spcPts val="0"/>
                        </a:spcAft>
                      </a:pPr>
                      <a:r>
                        <a:rPr lang="es-EC" sz="1200" dirty="0">
                          <a:effectLst/>
                        </a:rPr>
                        <a:t> </a:t>
                      </a:r>
                      <a:endParaRPr lang="es-EC" sz="1100" dirty="0">
                        <a:solidFill>
                          <a:srgbClr val="000000"/>
                        </a:solidFill>
                        <a:effectLst/>
                        <a:latin typeface="Calibri"/>
                        <a:ea typeface="Calibri"/>
                        <a:cs typeface="Times New Roman"/>
                      </a:endParaRPr>
                    </a:p>
                  </a:txBody>
                  <a:tcPr marL="68580" marR="68580" marT="0" marB="0"/>
                </a:tc>
                <a:tc>
                  <a:txBody>
                    <a:bodyPr/>
                    <a:lstStyle/>
                    <a:p>
                      <a:pPr>
                        <a:lnSpc>
                          <a:spcPct val="150000"/>
                        </a:lnSpc>
                        <a:spcAft>
                          <a:spcPts val="0"/>
                        </a:spcAft>
                      </a:pPr>
                      <a:r>
                        <a:rPr lang="es-EC" sz="1600" dirty="0">
                          <a:effectLst/>
                        </a:rPr>
                        <a:t>Alarma de error </a:t>
                      </a:r>
                      <a:endParaRPr lang="es-EC" sz="1400" dirty="0">
                        <a:solidFill>
                          <a:srgbClr val="000000"/>
                        </a:solidFill>
                        <a:effectLst/>
                        <a:latin typeface="Calibri"/>
                        <a:ea typeface="Calibri"/>
                        <a:cs typeface="Times New Roman"/>
                      </a:endParaRPr>
                    </a:p>
                  </a:txBody>
                  <a:tcPr marL="68580" marR="68580" marT="0" marB="0"/>
                </a:tc>
                <a:tc>
                  <a:txBody>
                    <a:bodyPr/>
                    <a:lstStyle/>
                    <a:p>
                      <a:pPr>
                        <a:lnSpc>
                          <a:spcPct val="150000"/>
                        </a:lnSpc>
                        <a:spcAft>
                          <a:spcPts val="0"/>
                        </a:spcAft>
                      </a:pPr>
                      <a:r>
                        <a:rPr lang="es-EC" sz="1600" dirty="0">
                          <a:effectLst/>
                        </a:rPr>
                        <a:t>Alarma de papel atascado</a:t>
                      </a:r>
                      <a:endParaRPr lang="es-EC" sz="1400" dirty="0">
                        <a:solidFill>
                          <a:srgbClr val="000000"/>
                        </a:solidFill>
                        <a:effectLst/>
                        <a:latin typeface="Calibri"/>
                        <a:ea typeface="Calibri"/>
                        <a:cs typeface="Times New Roman"/>
                      </a:endParaRPr>
                    </a:p>
                  </a:txBody>
                  <a:tcPr marL="68580" marR="68580" marT="0" marB="0"/>
                </a:tc>
                <a:tc>
                  <a:txBody>
                    <a:bodyPr/>
                    <a:lstStyle/>
                    <a:p>
                      <a:pPr>
                        <a:lnSpc>
                          <a:spcPct val="150000"/>
                        </a:lnSpc>
                        <a:spcAft>
                          <a:spcPts val="0"/>
                        </a:spcAft>
                      </a:pPr>
                      <a:r>
                        <a:rPr lang="es-EC" sz="1600" dirty="0">
                          <a:effectLst/>
                        </a:rPr>
                        <a:t>Alarma de falta de papel </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effectLst/>
                        </a:rPr>
                        <a:t>Total</a:t>
                      </a:r>
                      <a:endParaRPr lang="es-EC" sz="1400">
                        <a:effectLst/>
                      </a:endParaRPr>
                    </a:p>
                    <a:p>
                      <a:pPr algn="ctr">
                        <a:lnSpc>
                          <a:spcPct val="150000"/>
                        </a:lnSpc>
                        <a:spcAft>
                          <a:spcPts val="0"/>
                        </a:spcAft>
                      </a:pPr>
                      <a:r>
                        <a:rPr lang="es-EC" sz="1600">
                          <a:effectLst/>
                        </a:rPr>
                        <a:t>problemas</a:t>
                      </a:r>
                      <a:endParaRPr lang="es-EC" sz="1400">
                        <a:solidFill>
                          <a:srgbClr val="000000"/>
                        </a:solidFill>
                        <a:effectLst/>
                        <a:latin typeface="Calibri"/>
                        <a:ea typeface="Calibri"/>
                        <a:cs typeface="Times New Roman"/>
                      </a:endParaRPr>
                    </a:p>
                  </a:txBody>
                  <a:tcPr marL="68580" marR="68580" marT="0" marB="0"/>
                </a:tc>
              </a:tr>
              <a:tr h="427896">
                <a:tc>
                  <a:txBody>
                    <a:bodyPr/>
                    <a:lstStyle/>
                    <a:p>
                      <a:pPr>
                        <a:lnSpc>
                          <a:spcPct val="150000"/>
                        </a:lnSpc>
                        <a:spcAft>
                          <a:spcPts val="0"/>
                        </a:spcAft>
                      </a:pPr>
                      <a:r>
                        <a:rPr lang="es-EC" sz="1200">
                          <a:effectLst/>
                        </a:rPr>
                        <a:t>Lote 1</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effectLst/>
                        </a:rPr>
                        <a:t>0</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effectLst/>
                        </a:rPr>
                        <a:t>0</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effectLst/>
                        </a:rPr>
                        <a:t>2</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effectLst/>
                        </a:rPr>
                        <a:t>2</a:t>
                      </a:r>
                      <a:endParaRPr lang="es-EC" sz="1400">
                        <a:solidFill>
                          <a:srgbClr val="000000"/>
                        </a:solidFill>
                        <a:effectLst/>
                        <a:latin typeface="Calibri"/>
                        <a:ea typeface="Calibri"/>
                        <a:cs typeface="Times New Roman"/>
                      </a:endParaRPr>
                    </a:p>
                  </a:txBody>
                  <a:tcPr marL="68580" marR="68580" marT="0" marB="0"/>
                </a:tc>
              </a:tr>
              <a:tr h="427896">
                <a:tc>
                  <a:txBody>
                    <a:bodyPr/>
                    <a:lstStyle/>
                    <a:p>
                      <a:pPr>
                        <a:lnSpc>
                          <a:spcPct val="150000"/>
                        </a:lnSpc>
                        <a:spcAft>
                          <a:spcPts val="0"/>
                        </a:spcAft>
                      </a:pPr>
                      <a:r>
                        <a:rPr lang="es-EC" sz="1200">
                          <a:effectLst/>
                        </a:rPr>
                        <a:t>Lote 2</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effectLst/>
                        </a:rPr>
                        <a:t>1</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effectLst/>
                        </a:rPr>
                        <a:t>0</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effectLst/>
                        </a:rPr>
                        <a:t>3</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effectLst/>
                        </a:rPr>
                        <a:t>4</a:t>
                      </a:r>
                      <a:endParaRPr lang="es-EC" sz="1400">
                        <a:solidFill>
                          <a:srgbClr val="000000"/>
                        </a:solidFill>
                        <a:effectLst/>
                        <a:latin typeface="Calibri"/>
                        <a:ea typeface="Calibri"/>
                        <a:cs typeface="Times New Roman"/>
                      </a:endParaRPr>
                    </a:p>
                  </a:txBody>
                  <a:tcPr marL="68580" marR="68580" marT="0" marB="0"/>
                </a:tc>
              </a:tr>
              <a:tr h="427896">
                <a:tc gridSpan="5">
                  <a:txBody>
                    <a:bodyPr/>
                    <a:lstStyle/>
                    <a:p>
                      <a:pPr>
                        <a:lnSpc>
                          <a:spcPct val="150000"/>
                        </a:lnSpc>
                        <a:spcAft>
                          <a:spcPts val="0"/>
                        </a:spcAft>
                      </a:pPr>
                      <a:r>
                        <a:rPr lang="es-EC" sz="1600" dirty="0">
                          <a:effectLst/>
                        </a:rPr>
                        <a:t>Total pruebas   20                                               Problemas totales  </a:t>
                      </a:r>
                      <a:r>
                        <a:rPr lang="es-EC" sz="1600" dirty="0" smtClean="0">
                          <a:effectLst/>
                        </a:rPr>
                        <a:t>6</a:t>
                      </a:r>
                      <a:endParaRPr lang="es-EC" sz="1400" dirty="0">
                        <a:solidFill>
                          <a:srgbClr val="000000"/>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27087719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368007" y="472299"/>
            <a:ext cx="4310899" cy="6156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latin typeface="Times New Roman" panose="02020503050405090304" pitchFamily="18" charset="0"/>
                <a:cs typeface="Times New Roman" panose="02020503050405090304" pitchFamily="18" charset="0"/>
              </a:rPr>
              <a:t>Pruebas</a:t>
            </a:r>
            <a:endParaRPr lang="es-ES" sz="3600" b="1" dirty="0">
              <a:latin typeface="Times New Roman" panose="02020503050405090304" pitchFamily="18" charset="0"/>
              <a:cs typeface="Times New Roman" panose="02020503050405090304" pitchFamily="18" charset="0"/>
            </a:endParaRPr>
          </a:p>
        </p:txBody>
      </p:sp>
      <p:sp>
        <p:nvSpPr>
          <p:cNvPr id="5" name="4 CuadroTexto"/>
          <p:cNvSpPr txBox="1"/>
          <p:nvPr/>
        </p:nvSpPr>
        <p:spPr>
          <a:xfrm>
            <a:off x="1368007" y="1207450"/>
            <a:ext cx="9299993" cy="2323713"/>
          </a:xfrm>
          <a:prstGeom prst="rect">
            <a:avLst/>
          </a:prstGeom>
          <a:noFill/>
        </p:spPr>
        <p:txBody>
          <a:bodyPr wrap="square" rtlCol="0">
            <a:spAutoFit/>
          </a:bodyPr>
          <a:lstStyle/>
          <a:p>
            <a:pPr lvl="0" fontAlgn="base">
              <a:spcBef>
                <a:spcPct val="0"/>
              </a:spcBef>
              <a:spcAft>
                <a:spcPct val="0"/>
              </a:spcAft>
            </a:pPr>
            <a:r>
              <a:rPr lang="es-EC" altLang="es-EC" sz="2200" b="1" dirty="0" smtClean="0">
                <a:latin typeface="Arial" pitchFamily="34" charset="0"/>
                <a:ea typeface="Calibri" pitchFamily="34" charset="0"/>
                <a:cs typeface="Arial" pitchFamily="34" charset="0"/>
              </a:rPr>
              <a:t>Calidad </a:t>
            </a:r>
            <a:r>
              <a:rPr lang="es-EC" altLang="es-EC" sz="2200" b="1" dirty="0">
                <a:latin typeface="Arial" pitchFamily="34" charset="0"/>
                <a:ea typeface="Calibri" pitchFamily="34" charset="0"/>
                <a:cs typeface="Arial" pitchFamily="34" charset="0"/>
              </a:rPr>
              <a:t>del estampe.</a:t>
            </a:r>
            <a:endParaRPr lang="es-EC" altLang="es-EC" sz="2200" dirty="0">
              <a:latin typeface="Arial" pitchFamily="34" charset="0"/>
              <a:cs typeface="Arial" pitchFamily="34" charset="0"/>
            </a:endParaRPr>
          </a:p>
          <a:p>
            <a:pPr lvl="0" algn="just" eaLnBrk="0" fontAlgn="base" hangingPunct="0">
              <a:spcBef>
                <a:spcPct val="0"/>
              </a:spcBef>
              <a:spcAft>
                <a:spcPct val="0"/>
              </a:spcAft>
            </a:pPr>
            <a:r>
              <a:rPr lang="es-EC" altLang="es-EC" sz="2200" dirty="0">
                <a:latin typeface="Arial" pitchFamily="34" charset="0"/>
                <a:ea typeface="Calibri" pitchFamily="34" charset="0"/>
                <a:cs typeface="Arial" pitchFamily="34" charset="0"/>
              </a:rPr>
              <a:t>Se procede a verificar visualmente el estampe hecho por la impresora (l</a:t>
            </a:r>
            <a:r>
              <a:rPr lang="es-EC" altLang="es-EC" sz="2200" dirty="0">
                <a:ea typeface="Calibri" pitchFamily="34" charset="0"/>
                <a:cs typeface="Arial" pitchFamily="34" charset="0"/>
              </a:rPr>
              <a:t>í</a:t>
            </a:r>
            <a:r>
              <a:rPr lang="es-EC" altLang="es-EC" sz="2200" dirty="0">
                <a:latin typeface="Arial" pitchFamily="34" charset="0"/>
                <a:ea typeface="Calibri" pitchFamily="34" charset="0"/>
                <a:cs typeface="Arial" pitchFamily="34" charset="0"/>
              </a:rPr>
              <a:t>neas continuas, y bordes regulares).</a:t>
            </a:r>
            <a:endParaRPr lang="es-EC" altLang="es-EC" sz="2200" dirty="0">
              <a:latin typeface="Arial" pitchFamily="34" charset="0"/>
              <a:cs typeface="Arial" pitchFamily="34" charset="0"/>
            </a:endParaRPr>
          </a:p>
          <a:p>
            <a:pPr lvl="0" algn="just" eaLnBrk="0" fontAlgn="base" hangingPunct="0">
              <a:spcBef>
                <a:spcPct val="0"/>
              </a:spcBef>
              <a:spcAft>
                <a:spcPct val="0"/>
              </a:spcAft>
            </a:pPr>
            <a:endParaRPr lang="es-EC" altLang="es-EC" dirty="0" smtClean="0">
              <a:cs typeface="Arial" pitchFamily="34" charset="0"/>
            </a:endParaRPr>
          </a:p>
          <a:p>
            <a:pPr lvl="0" algn="just" eaLnBrk="0" fontAlgn="base" hangingPunct="0">
              <a:spcBef>
                <a:spcPct val="0"/>
              </a:spcBef>
              <a:spcAft>
                <a:spcPct val="0"/>
              </a:spcAft>
            </a:pPr>
            <a:endParaRPr lang="es-EC" altLang="es-EC" sz="1100" dirty="0">
              <a:cs typeface="Arial" pitchFamily="34" charset="0"/>
            </a:endParaRPr>
          </a:p>
          <a:p>
            <a:pPr lvl="0" eaLnBrk="0" fontAlgn="base" hangingPunct="0">
              <a:spcBef>
                <a:spcPct val="0"/>
              </a:spcBef>
              <a:spcAft>
                <a:spcPct val="0"/>
              </a:spcAft>
            </a:pPr>
            <a:r>
              <a:rPr lang="es-EC" altLang="es-EC" sz="1400" b="1" dirty="0" smtClean="0">
                <a:latin typeface="Calibri" pitchFamily="34" charset="0"/>
                <a:ea typeface="Calibri" pitchFamily="34" charset="0"/>
                <a:cs typeface="Arial" pitchFamily="34" charset="0"/>
              </a:rPr>
              <a:t>Tabla:</a:t>
            </a:r>
            <a:r>
              <a:rPr lang="es-EC" altLang="es-EC" sz="1400" dirty="0" smtClean="0">
                <a:latin typeface="Calibri" pitchFamily="34" charset="0"/>
                <a:ea typeface="Calibri" pitchFamily="34" charset="0"/>
                <a:cs typeface="Arial" pitchFamily="34" charset="0"/>
              </a:rPr>
              <a:t> Resultado del estampe en la PCB</a:t>
            </a:r>
            <a:r>
              <a:rPr lang="es-EC" altLang="es-EC" sz="1100" dirty="0" smtClean="0">
                <a:latin typeface="Calibri" pitchFamily="34" charset="0"/>
                <a:ea typeface="Calibri" pitchFamily="34" charset="0"/>
                <a:cs typeface="Arial" pitchFamily="34" charset="0"/>
              </a:rPr>
              <a:t>.</a:t>
            </a:r>
            <a:endParaRPr lang="es-EC" altLang="es-EC" sz="1600" dirty="0">
              <a:latin typeface="Arial" pitchFamily="34" charset="0"/>
              <a:cs typeface="Arial" pitchFamily="34" charset="0"/>
            </a:endParaRPr>
          </a:p>
          <a:p>
            <a:endParaRPr lang="es-EC" dirty="0"/>
          </a:p>
          <a:p>
            <a:endParaRPr lang="es-EC" dirty="0" smtClean="0"/>
          </a:p>
        </p:txBody>
      </p:sp>
      <p:graphicFrame>
        <p:nvGraphicFramePr>
          <p:cNvPr id="4" name="3 Tabla"/>
          <p:cNvGraphicFramePr>
            <a:graphicFrameLocks noGrp="1"/>
          </p:cNvGraphicFramePr>
          <p:nvPr>
            <p:extLst>
              <p:ext uri="{D42A27DB-BD31-4B8C-83A1-F6EECF244321}">
                <p14:modId xmlns:p14="http://schemas.microsoft.com/office/powerpoint/2010/main" val="973613370"/>
              </p:ext>
            </p:extLst>
          </p:nvPr>
        </p:nvGraphicFramePr>
        <p:xfrm>
          <a:off x="2369324" y="2959287"/>
          <a:ext cx="6619163" cy="2540760"/>
        </p:xfrm>
        <a:graphic>
          <a:graphicData uri="http://schemas.openxmlformats.org/drawingml/2006/table">
            <a:tbl>
              <a:tblPr firstRow="1" firstCol="1" bandRow="1">
                <a:tableStyleId>{5C22544A-7EE6-4342-B048-85BDC9FD1C3A}</a:tableStyleId>
              </a:tblPr>
              <a:tblGrid>
                <a:gridCol w="1310829"/>
                <a:gridCol w="1636954"/>
                <a:gridCol w="1424814"/>
                <a:gridCol w="1340382"/>
                <a:gridCol w="453092"/>
                <a:gridCol w="453092"/>
              </a:tblGrid>
              <a:tr h="1317330">
                <a:tc>
                  <a:txBody>
                    <a:bodyPr/>
                    <a:lstStyle/>
                    <a:p>
                      <a:pPr>
                        <a:lnSpc>
                          <a:spcPct val="150000"/>
                        </a:lnSpc>
                        <a:spcAft>
                          <a:spcPts val="0"/>
                        </a:spcAft>
                      </a:pPr>
                      <a:r>
                        <a:rPr lang="es-EC" sz="1200" dirty="0">
                          <a:effectLst/>
                        </a:rPr>
                        <a:t> </a:t>
                      </a:r>
                      <a:endParaRPr lang="es-EC" sz="1100" dirty="0">
                        <a:solidFill>
                          <a:srgbClr val="000000"/>
                        </a:solidFill>
                        <a:effectLst/>
                        <a:latin typeface="Calibri"/>
                        <a:ea typeface="Calibri"/>
                        <a:cs typeface="Times New Roman"/>
                      </a:endParaRPr>
                    </a:p>
                  </a:txBody>
                  <a:tcPr marL="68580" marR="68580" marT="0" marB="0"/>
                </a:tc>
                <a:tc>
                  <a:txBody>
                    <a:bodyPr/>
                    <a:lstStyle/>
                    <a:p>
                      <a:pPr>
                        <a:lnSpc>
                          <a:spcPct val="150000"/>
                        </a:lnSpc>
                        <a:spcAft>
                          <a:spcPts val="0"/>
                        </a:spcAft>
                      </a:pPr>
                      <a:r>
                        <a:rPr lang="es-EC" sz="1600" dirty="0">
                          <a:effectLst/>
                        </a:rPr>
                        <a:t>Solo líneas discontinuas</a:t>
                      </a:r>
                      <a:endParaRPr lang="es-EC" sz="1400" dirty="0">
                        <a:solidFill>
                          <a:srgbClr val="000000"/>
                        </a:solidFill>
                        <a:effectLst/>
                        <a:latin typeface="Calibri"/>
                        <a:ea typeface="Calibri"/>
                        <a:cs typeface="Times New Roman"/>
                      </a:endParaRPr>
                    </a:p>
                  </a:txBody>
                  <a:tcPr marL="68580" marR="68580" marT="0" marB="0"/>
                </a:tc>
                <a:tc>
                  <a:txBody>
                    <a:bodyPr/>
                    <a:lstStyle/>
                    <a:p>
                      <a:pPr>
                        <a:lnSpc>
                          <a:spcPct val="150000"/>
                        </a:lnSpc>
                        <a:spcAft>
                          <a:spcPts val="0"/>
                        </a:spcAft>
                      </a:pPr>
                      <a:r>
                        <a:rPr lang="es-EC" sz="1600">
                          <a:effectLst/>
                        </a:rPr>
                        <a:t>Solo bordes irregulares</a:t>
                      </a:r>
                      <a:endParaRPr lang="es-EC" sz="1400">
                        <a:solidFill>
                          <a:srgbClr val="000000"/>
                        </a:solidFill>
                        <a:effectLst/>
                        <a:latin typeface="Calibri"/>
                        <a:ea typeface="Calibri"/>
                        <a:cs typeface="Times New Roman"/>
                      </a:endParaRPr>
                    </a:p>
                  </a:txBody>
                  <a:tcPr marL="68580" marR="68580" marT="0" marB="0"/>
                </a:tc>
                <a:tc>
                  <a:txBody>
                    <a:bodyPr/>
                    <a:lstStyle/>
                    <a:p>
                      <a:pPr>
                        <a:lnSpc>
                          <a:spcPct val="150000"/>
                        </a:lnSpc>
                        <a:spcAft>
                          <a:spcPts val="0"/>
                        </a:spcAft>
                      </a:pPr>
                      <a:r>
                        <a:rPr lang="es-EC" sz="1600">
                          <a:effectLst/>
                        </a:rPr>
                        <a:t>Líneas y bordes uniformes</a:t>
                      </a:r>
                      <a:endParaRPr lang="es-EC" sz="1400">
                        <a:solidFill>
                          <a:srgbClr val="000000"/>
                        </a:solidFill>
                        <a:effectLst/>
                        <a:latin typeface="Calibri"/>
                        <a:ea typeface="Calibri"/>
                        <a:cs typeface="Times New Roman"/>
                      </a:endParaRPr>
                    </a:p>
                  </a:txBody>
                  <a:tcPr marL="68580" marR="68580" marT="0" marB="0"/>
                </a:tc>
                <a:tc gridSpan="2">
                  <a:txBody>
                    <a:bodyPr/>
                    <a:lstStyle/>
                    <a:p>
                      <a:pPr marL="73660" algn="ctr">
                        <a:lnSpc>
                          <a:spcPct val="150000"/>
                        </a:lnSpc>
                        <a:spcAft>
                          <a:spcPts val="0"/>
                        </a:spcAft>
                      </a:pPr>
                      <a:r>
                        <a:rPr lang="es-EC" sz="1600" dirty="0">
                          <a:effectLst/>
                        </a:rPr>
                        <a:t>total</a:t>
                      </a:r>
                      <a:endParaRPr lang="es-EC" sz="1400" dirty="0">
                        <a:solidFill>
                          <a:srgbClr val="000000"/>
                        </a:solidFill>
                        <a:effectLst/>
                        <a:latin typeface="Calibri"/>
                        <a:ea typeface="Calibri"/>
                        <a:cs typeface="Times New Roman"/>
                      </a:endParaRPr>
                    </a:p>
                  </a:txBody>
                  <a:tcPr marL="68580" marR="68580" marT="0" marB="0"/>
                </a:tc>
                <a:tc hMerge="1">
                  <a:txBody>
                    <a:bodyPr/>
                    <a:lstStyle/>
                    <a:p>
                      <a:endParaRPr lang="es-EC"/>
                    </a:p>
                  </a:txBody>
                  <a:tcPr/>
                </a:tc>
              </a:tr>
              <a:tr h="407810">
                <a:tc>
                  <a:txBody>
                    <a:bodyPr/>
                    <a:lstStyle/>
                    <a:p>
                      <a:pPr>
                        <a:lnSpc>
                          <a:spcPct val="150000"/>
                        </a:lnSpc>
                        <a:spcAft>
                          <a:spcPts val="0"/>
                        </a:spcAft>
                      </a:pPr>
                      <a:r>
                        <a:rPr lang="es-EC" sz="1100" dirty="0">
                          <a:effectLst/>
                        </a:rPr>
                        <a:t>Lote 1</a:t>
                      </a:r>
                      <a:endParaRPr lang="es-EC" sz="11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smtClean="0">
                          <a:solidFill>
                            <a:schemeClr val="dk1"/>
                          </a:solidFill>
                          <a:effectLst/>
                          <a:latin typeface="+mn-lt"/>
                          <a:ea typeface="+mn-ea"/>
                          <a:cs typeface="+mn-cs"/>
                        </a:rPr>
                        <a:t>0</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smtClean="0">
                          <a:solidFill>
                            <a:schemeClr val="dk1"/>
                          </a:solidFill>
                          <a:effectLst/>
                          <a:latin typeface="+mn-lt"/>
                          <a:ea typeface="+mn-ea"/>
                          <a:cs typeface="+mn-cs"/>
                        </a:rPr>
                        <a:t>1</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solidFill>
                            <a:schemeClr val="dk1"/>
                          </a:solidFill>
                          <a:effectLst/>
                          <a:latin typeface="+mn-lt"/>
                          <a:ea typeface="+mn-ea"/>
                          <a:cs typeface="+mn-cs"/>
                        </a:rPr>
                        <a:t>9</a:t>
                      </a:r>
                      <a:endParaRPr lang="es-EC" sz="1400" dirty="0">
                        <a:solidFill>
                          <a:srgbClr val="000000"/>
                        </a:solidFill>
                        <a:effectLst/>
                        <a:latin typeface="Calibri"/>
                        <a:ea typeface="Calibri"/>
                        <a:cs typeface="Times New Roman"/>
                      </a:endParaRPr>
                    </a:p>
                  </a:txBody>
                  <a:tcPr marL="68580" marR="68580" marT="0" marB="0"/>
                </a:tc>
                <a:tc gridSpan="2">
                  <a:txBody>
                    <a:bodyPr/>
                    <a:lstStyle/>
                    <a:p>
                      <a:pPr marL="73660" algn="ctr">
                        <a:lnSpc>
                          <a:spcPct val="150000"/>
                        </a:lnSpc>
                        <a:spcAft>
                          <a:spcPts val="0"/>
                        </a:spcAft>
                      </a:pPr>
                      <a:r>
                        <a:rPr lang="es-EC" sz="1600">
                          <a:effectLst/>
                        </a:rPr>
                        <a:t>10</a:t>
                      </a:r>
                      <a:endParaRPr lang="es-EC" sz="1400">
                        <a:solidFill>
                          <a:srgbClr val="000000"/>
                        </a:solidFill>
                        <a:effectLst/>
                        <a:latin typeface="Calibri"/>
                        <a:ea typeface="Calibri"/>
                        <a:cs typeface="Times New Roman"/>
                      </a:endParaRPr>
                    </a:p>
                  </a:txBody>
                  <a:tcPr marL="68580" marR="68580" marT="0" marB="0"/>
                </a:tc>
                <a:tc hMerge="1">
                  <a:txBody>
                    <a:bodyPr/>
                    <a:lstStyle/>
                    <a:p>
                      <a:endParaRPr lang="es-EC"/>
                    </a:p>
                  </a:txBody>
                  <a:tcPr/>
                </a:tc>
              </a:tr>
              <a:tr h="407810">
                <a:tc>
                  <a:txBody>
                    <a:bodyPr/>
                    <a:lstStyle/>
                    <a:p>
                      <a:pPr>
                        <a:lnSpc>
                          <a:spcPct val="150000"/>
                        </a:lnSpc>
                        <a:spcAft>
                          <a:spcPts val="0"/>
                        </a:spcAft>
                      </a:pPr>
                      <a:r>
                        <a:rPr lang="es-EC" sz="1100">
                          <a:effectLst/>
                        </a:rPr>
                        <a:t>Lote 2</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solidFill>
                            <a:schemeClr val="dk1"/>
                          </a:solidFill>
                          <a:effectLst/>
                          <a:latin typeface="+mn-lt"/>
                          <a:ea typeface="+mn-ea"/>
                          <a:cs typeface="+mn-cs"/>
                        </a:rPr>
                        <a:t>0</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solidFill>
                            <a:schemeClr val="dk1"/>
                          </a:solidFill>
                          <a:effectLst/>
                          <a:latin typeface="+mn-lt"/>
                          <a:ea typeface="+mn-ea"/>
                          <a:cs typeface="+mn-cs"/>
                        </a:rPr>
                        <a:t>1</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solidFill>
                            <a:schemeClr val="dk1"/>
                          </a:solidFill>
                          <a:effectLst/>
                          <a:latin typeface="+mn-lt"/>
                          <a:ea typeface="+mn-ea"/>
                          <a:cs typeface="+mn-cs"/>
                        </a:rPr>
                        <a:t>9</a:t>
                      </a:r>
                      <a:endParaRPr lang="es-EC" sz="1400" dirty="0">
                        <a:solidFill>
                          <a:srgbClr val="000000"/>
                        </a:solidFill>
                        <a:effectLst/>
                        <a:latin typeface="Calibri"/>
                        <a:ea typeface="Calibri"/>
                        <a:cs typeface="Times New Roman"/>
                      </a:endParaRPr>
                    </a:p>
                  </a:txBody>
                  <a:tcPr marL="68580" marR="68580" marT="0" marB="0"/>
                </a:tc>
                <a:tc gridSpan="2">
                  <a:txBody>
                    <a:bodyPr/>
                    <a:lstStyle/>
                    <a:p>
                      <a:pPr marL="73660" algn="ctr">
                        <a:lnSpc>
                          <a:spcPct val="150000"/>
                        </a:lnSpc>
                        <a:spcAft>
                          <a:spcPts val="0"/>
                        </a:spcAft>
                      </a:pPr>
                      <a:r>
                        <a:rPr lang="es-EC" sz="1600">
                          <a:effectLst/>
                        </a:rPr>
                        <a:t>10</a:t>
                      </a:r>
                      <a:endParaRPr lang="es-EC" sz="1400">
                        <a:solidFill>
                          <a:srgbClr val="000000"/>
                        </a:solidFill>
                        <a:effectLst/>
                        <a:latin typeface="Calibri"/>
                        <a:ea typeface="Calibri"/>
                        <a:cs typeface="Times New Roman"/>
                      </a:endParaRPr>
                    </a:p>
                  </a:txBody>
                  <a:tcPr marL="68580" marR="68580" marT="0" marB="0"/>
                </a:tc>
                <a:tc hMerge="1">
                  <a:txBody>
                    <a:bodyPr/>
                    <a:lstStyle/>
                    <a:p>
                      <a:endParaRPr lang="es-EC"/>
                    </a:p>
                  </a:txBody>
                  <a:tcPr/>
                </a:tc>
              </a:tr>
              <a:tr h="407810">
                <a:tc gridSpan="5">
                  <a:txBody>
                    <a:bodyPr/>
                    <a:lstStyle/>
                    <a:p>
                      <a:pPr>
                        <a:lnSpc>
                          <a:spcPct val="150000"/>
                        </a:lnSpc>
                        <a:spcAft>
                          <a:spcPts val="0"/>
                        </a:spcAft>
                      </a:pPr>
                      <a:r>
                        <a:rPr lang="es-EC" sz="1600" dirty="0">
                          <a:effectLst/>
                        </a:rPr>
                        <a:t>Total pruebas   20            </a:t>
                      </a:r>
                      <a:r>
                        <a:rPr lang="es-EC" sz="1600" dirty="0" smtClean="0">
                          <a:effectLst/>
                        </a:rPr>
                        <a:t>                         Defectos</a:t>
                      </a:r>
                      <a:r>
                        <a:rPr lang="es-EC" sz="1600" baseline="0" dirty="0" smtClean="0">
                          <a:effectLst/>
                        </a:rPr>
                        <a:t> encontrados  </a:t>
                      </a:r>
                      <a:r>
                        <a:rPr lang="es-EC" sz="1600" baseline="0" dirty="0" smtClean="0">
                          <a:effectLst/>
                        </a:rPr>
                        <a:t>2</a:t>
                      </a:r>
                      <a:r>
                        <a:rPr lang="es-EC" sz="1600" dirty="0" smtClean="0">
                          <a:effectLst/>
                        </a:rPr>
                        <a:t>    </a:t>
                      </a:r>
                      <a:endParaRPr lang="es-EC" sz="1400" dirty="0">
                        <a:solidFill>
                          <a:srgbClr val="000000"/>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15000"/>
                        </a:lnSpc>
                        <a:spcAft>
                          <a:spcPts val="1000"/>
                        </a:spcAft>
                      </a:pPr>
                      <a:r>
                        <a:rPr lang="es-EC" sz="1400" dirty="0">
                          <a:effectLst/>
                        </a:rPr>
                        <a:t> </a:t>
                      </a:r>
                      <a:endParaRPr lang="es-EC" sz="1400" dirty="0">
                        <a:solidFill>
                          <a:srgbClr val="000000"/>
                        </a:solidFill>
                        <a:effectLst/>
                        <a:latin typeface="Calibri"/>
                        <a:ea typeface="Calibri"/>
                        <a:cs typeface="Times New Roman"/>
                      </a:endParaRPr>
                    </a:p>
                  </a:txBody>
                  <a:tcPr marL="0" marR="0" marT="0" marB="0" anchor="ctr"/>
                </a:tc>
              </a:tr>
            </a:tbl>
          </a:graphicData>
        </a:graphic>
      </p:graphicFrame>
    </p:spTree>
    <p:extLst>
      <p:ext uri="{BB962C8B-B14F-4D97-AF65-F5344CB8AC3E}">
        <p14:creationId xmlns:p14="http://schemas.microsoft.com/office/powerpoint/2010/main" val="1463162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uadroTexto 45"/>
          <p:cNvSpPr txBox="1"/>
          <p:nvPr/>
        </p:nvSpPr>
        <p:spPr>
          <a:xfrm>
            <a:off x="1353710" y="257643"/>
            <a:ext cx="5389990" cy="646331"/>
          </a:xfrm>
          <a:prstGeom prst="rect">
            <a:avLst/>
          </a:prstGeom>
          <a:noFill/>
        </p:spPr>
        <p:txBody>
          <a:bodyPr wrap="square" rtlCol="0">
            <a:spAutoFit/>
          </a:bodyPr>
          <a:lstStyle/>
          <a:p>
            <a:r>
              <a:rPr lang="es-EC" sz="3600" b="1" dirty="0">
                <a:latin typeface="Times New Roman" panose="02020603050405020304" pitchFamily="18" charset="0"/>
                <a:cs typeface="Times New Roman" panose="02020603050405020304" pitchFamily="18" charset="0"/>
              </a:rPr>
              <a:t>Introducción al Problema</a:t>
            </a:r>
          </a:p>
        </p:txBody>
      </p:sp>
      <p:sp>
        <p:nvSpPr>
          <p:cNvPr id="14" name="13 CuadroTexto"/>
          <p:cNvSpPr txBox="1"/>
          <p:nvPr/>
        </p:nvSpPr>
        <p:spPr>
          <a:xfrm>
            <a:off x="2077426" y="1322433"/>
            <a:ext cx="8628674" cy="5186035"/>
          </a:xfrm>
          <a:prstGeom prst="rect">
            <a:avLst/>
          </a:prstGeom>
          <a:noFill/>
        </p:spPr>
        <p:txBody>
          <a:bodyPr wrap="square" rtlCol="0">
            <a:spAutoFit/>
          </a:bodyPr>
          <a:lstStyle/>
          <a:p>
            <a:pPr algn="just"/>
            <a:r>
              <a:rPr lang="es-EC" sz="2200" dirty="0" smtClean="0"/>
              <a:t>El </a:t>
            </a:r>
            <a:r>
              <a:rPr lang="es-EC" sz="2200" dirty="0"/>
              <a:t>progresivo avance tecnológico en la creación de circuitos electrónicos ha permitido a varios países (tales como: China, Japón o Rusia) robustecer su economía al desarrollar productos electrónicos basados en </a:t>
            </a:r>
            <a:r>
              <a:rPr lang="es-EC" sz="2200" b="1" dirty="0"/>
              <a:t>placas de circuito impreso </a:t>
            </a:r>
            <a:r>
              <a:rPr lang="es-EC" sz="2200" dirty="0"/>
              <a:t>(</a:t>
            </a:r>
            <a:r>
              <a:rPr lang="es-EC" sz="2200" b="1" dirty="0"/>
              <a:t>PCB</a:t>
            </a:r>
            <a:r>
              <a:rPr lang="es-EC" sz="2200" dirty="0"/>
              <a:t> por sus siglas en inglés “</a:t>
            </a:r>
            <a:r>
              <a:rPr lang="es-EC" sz="2200" i="1" dirty="0" err="1"/>
              <a:t>Print</a:t>
            </a:r>
            <a:r>
              <a:rPr lang="es-EC" sz="2200" i="1" dirty="0"/>
              <a:t> </a:t>
            </a:r>
            <a:r>
              <a:rPr lang="es-EC" sz="2200" i="1" dirty="0" err="1"/>
              <a:t>circuit</a:t>
            </a:r>
            <a:r>
              <a:rPr lang="es-EC" sz="2200" i="1" dirty="0"/>
              <a:t> </a:t>
            </a:r>
            <a:r>
              <a:rPr lang="es-EC" sz="2200" i="1" dirty="0" err="1"/>
              <a:t>board</a:t>
            </a:r>
            <a:r>
              <a:rPr lang="es-EC" sz="2200" dirty="0" smtClean="0"/>
              <a:t>”).</a:t>
            </a:r>
          </a:p>
          <a:p>
            <a:pPr algn="just"/>
            <a:endParaRPr lang="es-EC" dirty="0"/>
          </a:p>
          <a:p>
            <a:pPr algn="just"/>
            <a:endParaRPr lang="es-EC" dirty="0" smtClean="0"/>
          </a:p>
          <a:p>
            <a:pPr algn="just"/>
            <a:endParaRPr lang="es-EC" dirty="0"/>
          </a:p>
          <a:p>
            <a:pPr algn="just"/>
            <a:endParaRPr lang="es-EC" dirty="0" smtClean="0"/>
          </a:p>
          <a:p>
            <a:pPr algn="just"/>
            <a:endParaRPr lang="es-EC" dirty="0"/>
          </a:p>
          <a:p>
            <a:endParaRPr lang="es-EC" dirty="0" smtClean="0"/>
          </a:p>
          <a:p>
            <a:endParaRPr lang="es-EC" dirty="0"/>
          </a:p>
          <a:p>
            <a:endParaRPr lang="es-EC" dirty="0" smtClean="0"/>
          </a:p>
          <a:p>
            <a:endParaRPr lang="es-EC" dirty="0"/>
          </a:p>
          <a:p>
            <a:endParaRPr lang="es-EC" dirty="0" smtClean="0"/>
          </a:p>
          <a:p>
            <a:endParaRPr lang="es-EC" dirty="0" smtClean="0"/>
          </a:p>
          <a:p>
            <a:pPr algn="ctr"/>
            <a:endParaRPr lang="es-ES" sz="1500" b="1" dirty="0" smtClean="0"/>
          </a:p>
          <a:p>
            <a:pPr algn="ctr"/>
            <a:r>
              <a:rPr lang="es-ES" sz="1500" b="1" dirty="0" smtClean="0"/>
              <a:t>Figura </a:t>
            </a:r>
            <a:r>
              <a:rPr lang="es-ES" sz="1500" b="1" dirty="0"/>
              <a:t>1: Composición del Intercambio Comercial Mundial.</a:t>
            </a:r>
            <a:endParaRPr lang="es-EC" sz="1500" b="1" dirty="0"/>
          </a:p>
          <a:p>
            <a:pPr algn="ctr"/>
            <a:r>
              <a:rPr lang="es-EC" sz="1500" dirty="0"/>
              <a:t>Fuente: (Organización Mundial del Comercio, 2013</a:t>
            </a:r>
            <a:r>
              <a:rPr lang="es-EC" sz="1400" dirty="0" smtClean="0"/>
              <a:t>)</a:t>
            </a:r>
          </a:p>
        </p:txBody>
      </p:sp>
      <p:pic>
        <p:nvPicPr>
          <p:cNvPr id="11" name="Picture 1" descr="http://genesis.uag.mx/revistas/escholarum/imagenes/negocios/grafica.jpg"/>
          <p:cNvPicPr>
            <a:picLocks noChangeAspect="1"/>
          </p:cNvPicPr>
          <p:nvPr/>
        </p:nvPicPr>
        <p:blipFill>
          <a:blip r:embed="rId2"/>
          <a:srcRect/>
          <a:stretch>
            <a:fillRect/>
          </a:stretch>
        </p:blipFill>
        <p:spPr bwMode="auto">
          <a:xfrm>
            <a:off x="4376855" y="2761966"/>
            <a:ext cx="3796494" cy="3143534"/>
          </a:xfrm>
          <a:prstGeom prst="rect">
            <a:avLst/>
          </a:prstGeom>
          <a:noFill/>
          <a:ln w="9525">
            <a:noFill/>
            <a:miter lim="800000"/>
            <a:headEnd/>
            <a:tailEnd/>
          </a:ln>
        </p:spPr>
      </p:pic>
    </p:spTree>
    <p:extLst>
      <p:ext uri="{BB962C8B-B14F-4D97-AF65-F5344CB8AC3E}">
        <p14:creationId xmlns:p14="http://schemas.microsoft.com/office/powerpoint/2010/main" val="5862187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368007" y="472299"/>
            <a:ext cx="4310899" cy="6156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latin typeface="Times New Roman" panose="02020503050405090304" pitchFamily="18" charset="0"/>
                <a:cs typeface="Times New Roman" panose="02020503050405090304" pitchFamily="18" charset="0"/>
              </a:rPr>
              <a:t>Pruebas</a:t>
            </a:r>
            <a:endParaRPr lang="es-ES" sz="3600" b="1" dirty="0">
              <a:latin typeface="Times New Roman" panose="02020503050405090304" pitchFamily="18" charset="0"/>
              <a:cs typeface="Times New Roman" panose="02020503050405090304" pitchFamily="18" charset="0"/>
            </a:endParaRPr>
          </a:p>
        </p:txBody>
      </p:sp>
      <p:sp>
        <p:nvSpPr>
          <p:cNvPr id="5" name="4 CuadroTexto"/>
          <p:cNvSpPr txBox="1"/>
          <p:nvPr/>
        </p:nvSpPr>
        <p:spPr>
          <a:xfrm>
            <a:off x="1524000" y="1207450"/>
            <a:ext cx="8934450" cy="2154436"/>
          </a:xfrm>
          <a:prstGeom prst="rect">
            <a:avLst/>
          </a:prstGeom>
          <a:noFill/>
        </p:spPr>
        <p:txBody>
          <a:bodyPr wrap="square" rtlCol="0">
            <a:spAutoFit/>
          </a:bodyPr>
          <a:lstStyle/>
          <a:p>
            <a:pPr lvl="0" fontAlgn="base">
              <a:spcBef>
                <a:spcPct val="0"/>
              </a:spcBef>
              <a:spcAft>
                <a:spcPct val="0"/>
              </a:spcAft>
            </a:pPr>
            <a:r>
              <a:rPr lang="es-EC" altLang="es-EC" sz="2200" b="1" dirty="0" smtClean="0">
                <a:latin typeface="Arial" pitchFamily="34" charset="0"/>
                <a:ea typeface="Calibri" pitchFamily="34" charset="0"/>
                <a:cs typeface="Arial" pitchFamily="34" charset="0"/>
              </a:rPr>
              <a:t>Prueba </a:t>
            </a:r>
            <a:r>
              <a:rPr lang="es-EC" altLang="es-EC" sz="2200" b="1" dirty="0">
                <a:latin typeface="Arial" pitchFamily="34" charset="0"/>
                <a:ea typeface="Calibri" pitchFamily="34" charset="0"/>
                <a:cs typeface="Arial" pitchFamily="34" charset="0"/>
              </a:rPr>
              <a:t>resistencia al ataque qu</a:t>
            </a:r>
            <a:r>
              <a:rPr lang="es-EC" altLang="es-EC" sz="2200" b="1" dirty="0">
                <a:ea typeface="Calibri" pitchFamily="34" charset="0"/>
                <a:cs typeface="Arial" pitchFamily="34" charset="0"/>
              </a:rPr>
              <a:t>í</a:t>
            </a:r>
            <a:r>
              <a:rPr lang="es-EC" altLang="es-EC" sz="2200" b="1" dirty="0">
                <a:latin typeface="Arial" pitchFamily="34" charset="0"/>
                <a:ea typeface="Calibri" pitchFamily="34" charset="0"/>
                <a:cs typeface="Arial" pitchFamily="34" charset="0"/>
              </a:rPr>
              <a:t>mico.</a:t>
            </a:r>
            <a:endParaRPr lang="es-EC" altLang="es-EC" sz="2200" dirty="0">
              <a:latin typeface="Arial" pitchFamily="34" charset="0"/>
              <a:cs typeface="Arial" pitchFamily="34" charset="0"/>
            </a:endParaRPr>
          </a:p>
          <a:p>
            <a:pPr lvl="0" algn="just" eaLnBrk="0" fontAlgn="base" hangingPunct="0">
              <a:spcBef>
                <a:spcPct val="0"/>
              </a:spcBef>
              <a:spcAft>
                <a:spcPct val="0"/>
              </a:spcAft>
            </a:pPr>
            <a:r>
              <a:rPr lang="es-EC" altLang="es-EC" sz="2200" dirty="0">
                <a:latin typeface="Arial" pitchFamily="34" charset="0"/>
                <a:ea typeface="Calibri" pitchFamily="34" charset="0"/>
                <a:cs typeface="Arial" pitchFamily="34" charset="0"/>
              </a:rPr>
              <a:t>Se procede a realizar el ataque qu</a:t>
            </a:r>
            <a:r>
              <a:rPr lang="es-EC" altLang="es-EC" sz="2200" dirty="0">
                <a:ea typeface="Calibri" pitchFamily="34" charset="0"/>
                <a:cs typeface="Arial" pitchFamily="34" charset="0"/>
              </a:rPr>
              <a:t>í</a:t>
            </a:r>
            <a:r>
              <a:rPr lang="es-EC" altLang="es-EC" sz="2200" dirty="0">
                <a:latin typeface="Arial" pitchFamily="34" charset="0"/>
                <a:ea typeface="Calibri" pitchFamily="34" charset="0"/>
                <a:cs typeface="Arial" pitchFamily="34" charset="0"/>
              </a:rPr>
              <a:t>mico con cloruro f</a:t>
            </a:r>
            <a:r>
              <a:rPr lang="es-EC" altLang="es-EC" sz="2200" dirty="0">
                <a:ea typeface="Calibri" pitchFamily="34" charset="0"/>
                <a:cs typeface="Arial" pitchFamily="34" charset="0"/>
              </a:rPr>
              <a:t>é</a:t>
            </a:r>
            <a:r>
              <a:rPr lang="es-EC" altLang="es-EC" sz="2200" dirty="0">
                <a:latin typeface="Arial" pitchFamily="34" charset="0"/>
                <a:ea typeface="Calibri" pitchFamily="34" charset="0"/>
                <a:cs typeface="Arial" pitchFamily="34" charset="0"/>
              </a:rPr>
              <a:t>rrico, con las placas impresas por la impresora PCB.</a:t>
            </a:r>
            <a:endParaRPr lang="es-EC" altLang="es-EC" sz="2200" dirty="0">
              <a:latin typeface="Arial" pitchFamily="34" charset="0"/>
              <a:cs typeface="Arial" pitchFamily="34" charset="0"/>
            </a:endParaRPr>
          </a:p>
          <a:p>
            <a:pPr lvl="0" algn="just" eaLnBrk="0" fontAlgn="base" hangingPunct="0">
              <a:spcBef>
                <a:spcPct val="0"/>
              </a:spcBef>
              <a:spcAft>
                <a:spcPct val="0"/>
              </a:spcAft>
            </a:pPr>
            <a:endParaRPr lang="es-EC" altLang="es-EC" dirty="0">
              <a:cs typeface="Arial" pitchFamily="34" charset="0"/>
            </a:endParaRPr>
          </a:p>
          <a:p>
            <a:pPr lvl="0" eaLnBrk="0" fontAlgn="base" hangingPunct="0">
              <a:spcBef>
                <a:spcPct val="0"/>
              </a:spcBef>
              <a:spcAft>
                <a:spcPct val="0"/>
              </a:spcAft>
            </a:pPr>
            <a:r>
              <a:rPr lang="es-EC" altLang="es-EC" sz="1400" b="1" dirty="0" smtClean="0">
                <a:latin typeface="Calibri" pitchFamily="34" charset="0"/>
                <a:ea typeface="Calibri" pitchFamily="34" charset="0"/>
                <a:cs typeface="Arial" pitchFamily="34" charset="0"/>
              </a:rPr>
              <a:t>Tabla:</a:t>
            </a:r>
            <a:r>
              <a:rPr lang="es-EC" altLang="es-EC" sz="1400" dirty="0" smtClean="0">
                <a:latin typeface="Calibri" pitchFamily="34" charset="0"/>
                <a:ea typeface="Calibri" pitchFamily="34" charset="0"/>
                <a:cs typeface="Arial" pitchFamily="34" charset="0"/>
              </a:rPr>
              <a:t> </a:t>
            </a:r>
            <a:r>
              <a:rPr lang="es-EC" altLang="es-EC" sz="1400" dirty="0">
                <a:latin typeface="Calibri" pitchFamily="34" charset="0"/>
                <a:ea typeface="Calibri" pitchFamily="34" charset="0"/>
                <a:cs typeface="Arial" pitchFamily="34" charset="0"/>
              </a:rPr>
              <a:t>Resultados prueba de </a:t>
            </a:r>
            <a:r>
              <a:rPr lang="es-EC" altLang="es-EC" sz="1400" dirty="0" smtClean="0">
                <a:latin typeface="Calibri" pitchFamily="34" charset="0"/>
                <a:ea typeface="Calibri" pitchFamily="34" charset="0"/>
                <a:cs typeface="Arial" pitchFamily="34" charset="0"/>
              </a:rPr>
              <a:t>ataque químico.</a:t>
            </a:r>
            <a:endParaRPr lang="es-EC" altLang="es-EC" sz="1600" dirty="0">
              <a:latin typeface="Arial" pitchFamily="34" charset="0"/>
              <a:cs typeface="Arial" pitchFamily="34" charset="0"/>
            </a:endParaRPr>
          </a:p>
          <a:p>
            <a:endParaRPr lang="es-EC" dirty="0"/>
          </a:p>
          <a:p>
            <a:endParaRPr lang="es-EC" dirty="0" smtClean="0"/>
          </a:p>
        </p:txBody>
      </p:sp>
      <p:graphicFrame>
        <p:nvGraphicFramePr>
          <p:cNvPr id="4" name="3 Tabla"/>
          <p:cNvGraphicFramePr>
            <a:graphicFrameLocks noGrp="1"/>
          </p:cNvGraphicFramePr>
          <p:nvPr>
            <p:extLst>
              <p:ext uri="{D42A27DB-BD31-4B8C-83A1-F6EECF244321}">
                <p14:modId xmlns:p14="http://schemas.microsoft.com/office/powerpoint/2010/main" val="2539148723"/>
              </p:ext>
            </p:extLst>
          </p:nvPr>
        </p:nvGraphicFramePr>
        <p:xfrm>
          <a:off x="2469919" y="2889489"/>
          <a:ext cx="6646462" cy="2540761"/>
        </p:xfrm>
        <a:graphic>
          <a:graphicData uri="http://schemas.openxmlformats.org/drawingml/2006/table">
            <a:tbl>
              <a:tblPr firstRow="1" firstCol="1" bandRow="1">
                <a:tableStyleId>{5C22544A-7EE6-4342-B048-85BDC9FD1C3A}</a:tableStyleId>
              </a:tblPr>
              <a:tblGrid>
                <a:gridCol w="1316236"/>
                <a:gridCol w="1643704"/>
                <a:gridCol w="1430691"/>
                <a:gridCol w="1345909"/>
                <a:gridCol w="454961"/>
                <a:gridCol w="454961"/>
              </a:tblGrid>
              <a:tr h="1270381">
                <a:tc>
                  <a:txBody>
                    <a:bodyPr/>
                    <a:lstStyle/>
                    <a:p>
                      <a:pPr>
                        <a:lnSpc>
                          <a:spcPct val="150000"/>
                        </a:lnSpc>
                        <a:spcAft>
                          <a:spcPts val="0"/>
                        </a:spcAft>
                      </a:pPr>
                      <a:r>
                        <a:rPr lang="es-EC" sz="1200" dirty="0">
                          <a:effectLst/>
                        </a:rPr>
                        <a:t> </a:t>
                      </a:r>
                      <a:endParaRPr lang="es-EC" sz="1100" dirty="0">
                        <a:solidFill>
                          <a:srgbClr val="000000"/>
                        </a:solidFill>
                        <a:effectLst/>
                        <a:latin typeface="Calibri"/>
                        <a:ea typeface="Calibri"/>
                        <a:cs typeface="Times New Roman"/>
                      </a:endParaRPr>
                    </a:p>
                  </a:txBody>
                  <a:tcPr marL="68580" marR="68580" marT="0" marB="0"/>
                </a:tc>
                <a:tc>
                  <a:txBody>
                    <a:bodyPr/>
                    <a:lstStyle/>
                    <a:p>
                      <a:pPr>
                        <a:lnSpc>
                          <a:spcPct val="150000"/>
                        </a:lnSpc>
                        <a:spcAft>
                          <a:spcPts val="0"/>
                        </a:spcAft>
                      </a:pPr>
                      <a:r>
                        <a:rPr lang="es-EC" sz="1600" dirty="0">
                          <a:effectLst/>
                        </a:rPr>
                        <a:t>Solo líneas discontinuas</a:t>
                      </a:r>
                      <a:endParaRPr lang="es-EC" sz="1400" dirty="0">
                        <a:solidFill>
                          <a:srgbClr val="000000"/>
                        </a:solidFill>
                        <a:effectLst/>
                        <a:latin typeface="Calibri"/>
                        <a:ea typeface="Calibri"/>
                        <a:cs typeface="Times New Roman"/>
                      </a:endParaRPr>
                    </a:p>
                  </a:txBody>
                  <a:tcPr marL="68580" marR="68580" marT="0" marB="0"/>
                </a:tc>
                <a:tc>
                  <a:txBody>
                    <a:bodyPr/>
                    <a:lstStyle/>
                    <a:p>
                      <a:pPr>
                        <a:lnSpc>
                          <a:spcPct val="150000"/>
                        </a:lnSpc>
                        <a:spcAft>
                          <a:spcPts val="0"/>
                        </a:spcAft>
                      </a:pPr>
                      <a:r>
                        <a:rPr lang="es-EC" sz="1600">
                          <a:effectLst/>
                        </a:rPr>
                        <a:t>Solo bordes irregulares</a:t>
                      </a:r>
                      <a:endParaRPr lang="es-EC" sz="1400">
                        <a:solidFill>
                          <a:srgbClr val="000000"/>
                        </a:solidFill>
                        <a:effectLst/>
                        <a:latin typeface="Calibri"/>
                        <a:ea typeface="Calibri"/>
                        <a:cs typeface="Times New Roman"/>
                      </a:endParaRPr>
                    </a:p>
                  </a:txBody>
                  <a:tcPr marL="68580" marR="68580" marT="0" marB="0"/>
                </a:tc>
                <a:tc>
                  <a:txBody>
                    <a:bodyPr/>
                    <a:lstStyle/>
                    <a:p>
                      <a:pPr>
                        <a:lnSpc>
                          <a:spcPct val="150000"/>
                        </a:lnSpc>
                        <a:spcAft>
                          <a:spcPts val="0"/>
                        </a:spcAft>
                      </a:pPr>
                      <a:r>
                        <a:rPr lang="es-EC" sz="1600">
                          <a:effectLst/>
                        </a:rPr>
                        <a:t>Líneas y bordes uniformes</a:t>
                      </a:r>
                      <a:endParaRPr lang="es-EC" sz="1400">
                        <a:solidFill>
                          <a:srgbClr val="000000"/>
                        </a:solidFill>
                        <a:effectLst/>
                        <a:latin typeface="Calibri"/>
                        <a:ea typeface="Calibri"/>
                        <a:cs typeface="Times New Roman"/>
                      </a:endParaRPr>
                    </a:p>
                  </a:txBody>
                  <a:tcPr marL="68580" marR="68580" marT="0" marB="0"/>
                </a:tc>
                <a:tc gridSpan="2">
                  <a:txBody>
                    <a:bodyPr/>
                    <a:lstStyle/>
                    <a:p>
                      <a:pPr marL="73660" algn="ctr">
                        <a:lnSpc>
                          <a:spcPct val="150000"/>
                        </a:lnSpc>
                        <a:spcAft>
                          <a:spcPts val="0"/>
                        </a:spcAft>
                      </a:pPr>
                      <a:r>
                        <a:rPr lang="es-EC" sz="1600" dirty="0">
                          <a:effectLst/>
                        </a:rPr>
                        <a:t>total</a:t>
                      </a:r>
                      <a:endParaRPr lang="es-EC" sz="1400" dirty="0">
                        <a:solidFill>
                          <a:srgbClr val="000000"/>
                        </a:solidFill>
                        <a:effectLst/>
                        <a:latin typeface="Calibri"/>
                        <a:ea typeface="Calibri"/>
                        <a:cs typeface="Times New Roman"/>
                      </a:endParaRPr>
                    </a:p>
                  </a:txBody>
                  <a:tcPr marL="68580" marR="68580" marT="0" marB="0"/>
                </a:tc>
                <a:tc hMerge="1">
                  <a:txBody>
                    <a:bodyPr/>
                    <a:lstStyle/>
                    <a:p>
                      <a:endParaRPr lang="es-EC"/>
                    </a:p>
                  </a:txBody>
                  <a:tcPr/>
                </a:tc>
              </a:tr>
              <a:tr h="423460">
                <a:tc>
                  <a:txBody>
                    <a:bodyPr/>
                    <a:lstStyle/>
                    <a:p>
                      <a:pPr>
                        <a:lnSpc>
                          <a:spcPct val="150000"/>
                        </a:lnSpc>
                        <a:spcAft>
                          <a:spcPts val="0"/>
                        </a:spcAft>
                      </a:pPr>
                      <a:r>
                        <a:rPr lang="es-EC" sz="1100">
                          <a:effectLst/>
                        </a:rPr>
                        <a:t>Lote 1</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smtClean="0">
                          <a:solidFill>
                            <a:schemeClr val="dk1"/>
                          </a:solidFill>
                          <a:effectLst/>
                          <a:latin typeface="+mn-lt"/>
                          <a:ea typeface="+mn-ea"/>
                          <a:cs typeface="+mn-cs"/>
                        </a:rPr>
                        <a:t>1</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smtClean="0">
                          <a:solidFill>
                            <a:schemeClr val="dk1"/>
                          </a:solidFill>
                          <a:effectLst/>
                          <a:latin typeface="+mn-lt"/>
                          <a:ea typeface="+mn-ea"/>
                          <a:cs typeface="+mn-cs"/>
                        </a:rPr>
                        <a:t>0</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solidFill>
                            <a:schemeClr val="dk1"/>
                          </a:solidFill>
                          <a:effectLst/>
                          <a:latin typeface="+mn-lt"/>
                          <a:ea typeface="+mn-ea"/>
                          <a:cs typeface="+mn-cs"/>
                        </a:rPr>
                        <a:t>9</a:t>
                      </a:r>
                      <a:endParaRPr lang="es-EC" sz="1400" dirty="0">
                        <a:solidFill>
                          <a:srgbClr val="000000"/>
                        </a:solidFill>
                        <a:effectLst/>
                        <a:latin typeface="Calibri"/>
                        <a:ea typeface="Calibri"/>
                        <a:cs typeface="Times New Roman"/>
                      </a:endParaRPr>
                    </a:p>
                  </a:txBody>
                  <a:tcPr marL="68580" marR="68580" marT="0" marB="0"/>
                </a:tc>
                <a:tc gridSpan="2">
                  <a:txBody>
                    <a:bodyPr/>
                    <a:lstStyle/>
                    <a:p>
                      <a:pPr marL="73660" algn="ctr">
                        <a:lnSpc>
                          <a:spcPct val="150000"/>
                        </a:lnSpc>
                        <a:spcAft>
                          <a:spcPts val="0"/>
                        </a:spcAft>
                      </a:pPr>
                      <a:r>
                        <a:rPr lang="es-EC" sz="1600">
                          <a:effectLst/>
                        </a:rPr>
                        <a:t>10</a:t>
                      </a:r>
                      <a:endParaRPr lang="es-EC" sz="1400">
                        <a:solidFill>
                          <a:srgbClr val="000000"/>
                        </a:solidFill>
                        <a:effectLst/>
                        <a:latin typeface="Calibri"/>
                        <a:ea typeface="Calibri"/>
                        <a:cs typeface="Times New Roman"/>
                      </a:endParaRPr>
                    </a:p>
                  </a:txBody>
                  <a:tcPr marL="68580" marR="68580" marT="0" marB="0"/>
                </a:tc>
                <a:tc hMerge="1">
                  <a:txBody>
                    <a:bodyPr/>
                    <a:lstStyle/>
                    <a:p>
                      <a:endParaRPr lang="es-EC"/>
                    </a:p>
                  </a:txBody>
                  <a:tcPr/>
                </a:tc>
              </a:tr>
              <a:tr h="423460">
                <a:tc>
                  <a:txBody>
                    <a:bodyPr/>
                    <a:lstStyle/>
                    <a:p>
                      <a:pPr>
                        <a:lnSpc>
                          <a:spcPct val="150000"/>
                        </a:lnSpc>
                        <a:spcAft>
                          <a:spcPts val="0"/>
                        </a:spcAft>
                      </a:pPr>
                      <a:r>
                        <a:rPr lang="es-EC" sz="1100">
                          <a:effectLst/>
                        </a:rPr>
                        <a:t>Lote 2</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solidFill>
                            <a:schemeClr val="dk1"/>
                          </a:solidFill>
                          <a:effectLst/>
                          <a:latin typeface="+mn-lt"/>
                          <a:ea typeface="+mn-ea"/>
                          <a:cs typeface="+mn-cs"/>
                        </a:rPr>
                        <a:t>0</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solidFill>
                            <a:schemeClr val="dk1"/>
                          </a:solidFill>
                          <a:effectLst/>
                          <a:latin typeface="+mn-lt"/>
                          <a:ea typeface="+mn-ea"/>
                          <a:cs typeface="+mn-cs"/>
                        </a:rPr>
                        <a:t>2</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solidFill>
                            <a:schemeClr val="dk1"/>
                          </a:solidFill>
                          <a:effectLst/>
                          <a:latin typeface="+mn-lt"/>
                          <a:ea typeface="+mn-ea"/>
                          <a:cs typeface="+mn-cs"/>
                        </a:rPr>
                        <a:t>8</a:t>
                      </a:r>
                      <a:endParaRPr lang="es-EC" sz="1400" dirty="0">
                        <a:solidFill>
                          <a:srgbClr val="000000"/>
                        </a:solidFill>
                        <a:effectLst/>
                        <a:latin typeface="Calibri"/>
                        <a:ea typeface="Calibri"/>
                        <a:cs typeface="Times New Roman"/>
                      </a:endParaRPr>
                    </a:p>
                  </a:txBody>
                  <a:tcPr marL="68580" marR="68580" marT="0" marB="0"/>
                </a:tc>
                <a:tc gridSpan="2">
                  <a:txBody>
                    <a:bodyPr/>
                    <a:lstStyle/>
                    <a:p>
                      <a:pPr marL="73660" algn="ctr">
                        <a:lnSpc>
                          <a:spcPct val="150000"/>
                        </a:lnSpc>
                        <a:spcAft>
                          <a:spcPts val="0"/>
                        </a:spcAft>
                      </a:pPr>
                      <a:r>
                        <a:rPr lang="es-EC" sz="1600">
                          <a:effectLst/>
                        </a:rPr>
                        <a:t>10</a:t>
                      </a:r>
                      <a:endParaRPr lang="es-EC" sz="1400">
                        <a:solidFill>
                          <a:srgbClr val="000000"/>
                        </a:solidFill>
                        <a:effectLst/>
                        <a:latin typeface="Calibri"/>
                        <a:ea typeface="Calibri"/>
                        <a:cs typeface="Times New Roman"/>
                      </a:endParaRPr>
                    </a:p>
                  </a:txBody>
                  <a:tcPr marL="68580" marR="68580" marT="0" marB="0"/>
                </a:tc>
                <a:tc hMerge="1">
                  <a:txBody>
                    <a:bodyPr/>
                    <a:lstStyle/>
                    <a:p>
                      <a:endParaRPr lang="es-EC"/>
                    </a:p>
                  </a:txBody>
                  <a:tcPr/>
                </a:tc>
              </a:tr>
              <a:tr h="423460">
                <a:tc gridSpan="5">
                  <a:txBody>
                    <a:bodyPr/>
                    <a:lstStyle/>
                    <a:p>
                      <a:pPr>
                        <a:lnSpc>
                          <a:spcPct val="150000"/>
                        </a:lnSpc>
                        <a:spcAft>
                          <a:spcPts val="0"/>
                        </a:spcAft>
                      </a:pPr>
                      <a:r>
                        <a:rPr lang="es-EC" sz="1600" dirty="0">
                          <a:effectLst/>
                        </a:rPr>
                        <a:t>Total pruebas   20            Total placas defectuosas  </a:t>
                      </a:r>
                      <a:r>
                        <a:rPr lang="es-EC" sz="1600" dirty="0" smtClean="0">
                          <a:effectLst/>
                        </a:rPr>
                        <a:t>3</a:t>
                      </a:r>
                      <a:endParaRPr lang="es-EC" sz="1400" dirty="0">
                        <a:solidFill>
                          <a:srgbClr val="000000"/>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15000"/>
                        </a:lnSpc>
                        <a:spcAft>
                          <a:spcPts val="1000"/>
                        </a:spcAft>
                      </a:pPr>
                      <a:r>
                        <a:rPr lang="es-EC" sz="1400" dirty="0">
                          <a:effectLst/>
                        </a:rPr>
                        <a:t> </a:t>
                      </a:r>
                      <a:endParaRPr lang="es-EC" sz="1400" dirty="0">
                        <a:solidFill>
                          <a:srgbClr val="000000"/>
                        </a:solidFill>
                        <a:effectLst/>
                        <a:latin typeface="Calibri"/>
                        <a:ea typeface="Calibri"/>
                        <a:cs typeface="Times New Roman"/>
                      </a:endParaRPr>
                    </a:p>
                  </a:txBody>
                  <a:tcPr marL="0" marR="0" marT="0" marB="0" anchor="ctr"/>
                </a:tc>
              </a:tr>
            </a:tbl>
          </a:graphicData>
        </a:graphic>
      </p:graphicFrame>
    </p:spTree>
    <p:extLst>
      <p:ext uri="{BB962C8B-B14F-4D97-AF65-F5344CB8AC3E}">
        <p14:creationId xmlns:p14="http://schemas.microsoft.com/office/powerpoint/2010/main" val="14631624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133725" y="1038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6 CuadroTexto"/>
          <p:cNvSpPr txBox="1"/>
          <p:nvPr/>
        </p:nvSpPr>
        <p:spPr>
          <a:xfrm>
            <a:off x="1204792" y="217153"/>
            <a:ext cx="1822113" cy="646331"/>
          </a:xfrm>
          <a:prstGeom prst="rect">
            <a:avLst/>
          </a:prstGeom>
          <a:noFill/>
        </p:spPr>
        <p:txBody>
          <a:bodyPr wrap="square" rtlCol="0">
            <a:spAutoFit/>
          </a:bodyPr>
          <a:lstStyle/>
          <a:p>
            <a:r>
              <a:rPr lang="es-ES" sz="3600" b="1" dirty="0" smtClean="0">
                <a:latin typeface="Times New Roman" panose="02020503050405090304" pitchFamily="18" charset="0"/>
                <a:cs typeface="Times New Roman" panose="02020503050405090304" pitchFamily="18" charset="0"/>
              </a:rPr>
              <a:t>Pruebas</a:t>
            </a:r>
            <a:endParaRPr lang="es-ES" sz="3600" b="1" dirty="0">
              <a:latin typeface="Times New Roman" panose="02020503050405090304" pitchFamily="18" charset="0"/>
              <a:cs typeface="Times New Roman" panose="02020503050405090304" pitchFamily="18" charset="0"/>
            </a:endParaRPr>
          </a:p>
        </p:txBody>
      </p:sp>
      <p:sp>
        <p:nvSpPr>
          <p:cNvPr id="9" name="8 CuadroTexto"/>
          <p:cNvSpPr txBox="1"/>
          <p:nvPr/>
        </p:nvSpPr>
        <p:spPr>
          <a:xfrm>
            <a:off x="1594819" y="838170"/>
            <a:ext cx="2707674" cy="400110"/>
          </a:xfrm>
          <a:prstGeom prst="rect">
            <a:avLst/>
          </a:prstGeom>
          <a:noFill/>
        </p:spPr>
        <p:txBody>
          <a:bodyPr wrap="square" rtlCol="0">
            <a:spAutoFit/>
          </a:bodyPr>
          <a:lstStyle/>
          <a:p>
            <a:r>
              <a:rPr lang="es-ES" sz="2000" b="1" dirty="0" smtClean="0">
                <a:latin typeface="Times New Roman" panose="02020503050405090304" pitchFamily="18" charset="0"/>
                <a:cs typeface="Times New Roman" panose="02020503050405090304" pitchFamily="18" charset="0"/>
              </a:rPr>
              <a:t>Análisis de Resultados</a:t>
            </a:r>
            <a:endParaRPr lang="es-ES" sz="2000" b="1" dirty="0">
              <a:latin typeface="Times New Roman" panose="02020503050405090304" pitchFamily="18" charset="0"/>
              <a:cs typeface="Times New Roman" panose="02020503050405090304" pitchFamily="18" charset="0"/>
            </a:endParaRPr>
          </a:p>
        </p:txBody>
      </p:sp>
      <p:sp>
        <p:nvSpPr>
          <p:cNvPr id="8" name="7 CuadroTexto"/>
          <p:cNvSpPr txBox="1"/>
          <p:nvPr/>
        </p:nvSpPr>
        <p:spPr>
          <a:xfrm>
            <a:off x="1771650" y="1207450"/>
            <a:ext cx="8705850" cy="3077766"/>
          </a:xfrm>
          <a:prstGeom prst="rect">
            <a:avLst/>
          </a:prstGeom>
          <a:noFill/>
        </p:spPr>
        <p:txBody>
          <a:bodyPr wrap="square" rtlCol="0">
            <a:spAutoFit/>
          </a:bodyPr>
          <a:lstStyle/>
          <a:p>
            <a:endParaRPr lang="es-EC" dirty="0" smtClean="0"/>
          </a:p>
          <a:p>
            <a:pPr algn="just"/>
            <a:r>
              <a:rPr lang="es-EC" sz="2200" dirty="0" smtClean="0"/>
              <a:t>Prueba </a:t>
            </a:r>
            <a:r>
              <a:rPr lang="es-EC" sz="2200" dirty="0"/>
              <a:t>de transporte: No se dan caso de atascamiento de la placas, ni de la bandeja porta PCB, por lo tanto la distribución de los diferentes elemento en la maquina impresora es la adecuada, sin embargo en pocos caso la bandeja porta PCB se desvía (se inclina) cuando es transportada en la etapa de transferencia de información para evitar esta situación se recomienda ajustar la guía </a:t>
            </a:r>
            <a:r>
              <a:rPr lang="es-EC" sz="2200" dirty="0" smtClean="0"/>
              <a:t>del soporte de alimentación al </a:t>
            </a:r>
            <a:r>
              <a:rPr lang="es-EC" sz="2200" dirty="0"/>
              <a:t>tamaño de la bandeja </a:t>
            </a:r>
            <a:r>
              <a:rPr lang="es-EC" sz="2200" dirty="0" smtClean="0"/>
              <a:t>porta PCB.</a:t>
            </a:r>
            <a:endParaRPr lang="es-EC" sz="2200" dirty="0"/>
          </a:p>
          <a:p>
            <a:r>
              <a:rPr lang="es-EC" sz="2200" dirty="0"/>
              <a:t> </a:t>
            </a:r>
          </a:p>
        </p:txBody>
      </p:sp>
    </p:spTree>
    <p:extLst>
      <p:ext uri="{BB962C8B-B14F-4D97-AF65-F5344CB8AC3E}">
        <p14:creationId xmlns:p14="http://schemas.microsoft.com/office/powerpoint/2010/main" val="1982464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133725" y="1038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6 CuadroTexto"/>
          <p:cNvSpPr txBox="1"/>
          <p:nvPr/>
        </p:nvSpPr>
        <p:spPr>
          <a:xfrm>
            <a:off x="1204792" y="217153"/>
            <a:ext cx="1822113" cy="646331"/>
          </a:xfrm>
          <a:prstGeom prst="rect">
            <a:avLst/>
          </a:prstGeom>
          <a:noFill/>
        </p:spPr>
        <p:txBody>
          <a:bodyPr wrap="square" rtlCol="0">
            <a:spAutoFit/>
          </a:bodyPr>
          <a:lstStyle/>
          <a:p>
            <a:r>
              <a:rPr lang="es-ES" sz="3600" b="1" dirty="0" smtClean="0">
                <a:latin typeface="Times New Roman" panose="02020503050405090304" pitchFamily="18" charset="0"/>
                <a:cs typeface="Times New Roman" panose="02020503050405090304" pitchFamily="18" charset="0"/>
              </a:rPr>
              <a:t>Pruebas</a:t>
            </a:r>
            <a:endParaRPr lang="es-ES" sz="3600" b="1" dirty="0">
              <a:latin typeface="Times New Roman" panose="02020503050405090304" pitchFamily="18" charset="0"/>
              <a:cs typeface="Times New Roman" panose="02020503050405090304" pitchFamily="18" charset="0"/>
            </a:endParaRPr>
          </a:p>
        </p:txBody>
      </p:sp>
      <p:sp>
        <p:nvSpPr>
          <p:cNvPr id="9" name="8 CuadroTexto"/>
          <p:cNvSpPr txBox="1"/>
          <p:nvPr/>
        </p:nvSpPr>
        <p:spPr>
          <a:xfrm>
            <a:off x="1594819" y="838170"/>
            <a:ext cx="2707674" cy="400110"/>
          </a:xfrm>
          <a:prstGeom prst="rect">
            <a:avLst/>
          </a:prstGeom>
          <a:noFill/>
        </p:spPr>
        <p:txBody>
          <a:bodyPr wrap="square" rtlCol="0">
            <a:spAutoFit/>
          </a:bodyPr>
          <a:lstStyle/>
          <a:p>
            <a:r>
              <a:rPr lang="es-ES" sz="2000" b="1" dirty="0" smtClean="0">
                <a:latin typeface="Times New Roman" panose="02020503050405090304" pitchFamily="18" charset="0"/>
                <a:cs typeface="Times New Roman" panose="02020503050405090304" pitchFamily="18" charset="0"/>
              </a:rPr>
              <a:t>Análisis de Resultados</a:t>
            </a:r>
            <a:endParaRPr lang="es-ES" sz="2000" b="1" dirty="0">
              <a:latin typeface="Times New Roman" panose="02020503050405090304" pitchFamily="18" charset="0"/>
              <a:cs typeface="Times New Roman" panose="02020503050405090304" pitchFamily="18" charset="0"/>
            </a:endParaRPr>
          </a:p>
        </p:txBody>
      </p:sp>
      <p:sp>
        <p:nvSpPr>
          <p:cNvPr id="8" name="7 CuadroTexto"/>
          <p:cNvSpPr txBox="1"/>
          <p:nvPr/>
        </p:nvSpPr>
        <p:spPr>
          <a:xfrm>
            <a:off x="1594819" y="1207450"/>
            <a:ext cx="8692181" cy="2123658"/>
          </a:xfrm>
          <a:prstGeom prst="rect">
            <a:avLst/>
          </a:prstGeom>
          <a:noFill/>
        </p:spPr>
        <p:txBody>
          <a:bodyPr wrap="square" rtlCol="0">
            <a:spAutoFit/>
          </a:bodyPr>
          <a:lstStyle/>
          <a:p>
            <a:pPr algn="just"/>
            <a:r>
              <a:rPr lang="es-EC" sz="2200" dirty="0"/>
              <a:t>Prueba del sistema: </a:t>
            </a:r>
            <a:r>
              <a:rPr lang="es-EC" sz="2200" dirty="0" smtClean="0"/>
              <a:t>La </a:t>
            </a:r>
            <a:r>
              <a:rPr lang="es-EC" sz="2200" dirty="0"/>
              <a:t>impresora emite alarmas de </a:t>
            </a:r>
            <a:r>
              <a:rPr lang="es-EC" sz="2200" dirty="0" smtClean="0"/>
              <a:t>falta de papel, </a:t>
            </a:r>
            <a:r>
              <a:rPr lang="es-EC" sz="2200" dirty="0"/>
              <a:t>esto sucede cuando la bandeja porta PBC no se ha situado de manera correcta en el soporte de alimentación. Para remediar esto es necesario colocar correctamente la bandeja en su </a:t>
            </a:r>
            <a:r>
              <a:rPr lang="es-EC" sz="2200" dirty="0" smtClean="0"/>
              <a:t>lugar, conforme a las marcas presentes en la bandeja  y en el soporte de alimentación. </a:t>
            </a:r>
            <a:r>
              <a:rPr lang="es-EC" sz="2200" dirty="0"/>
              <a:t>Y </a:t>
            </a:r>
            <a:r>
              <a:rPr lang="es-EC" sz="2200" dirty="0" smtClean="0"/>
              <a:t>luego presionar </a:t>
            </a:r>
            <a:r>
              <a:rPr lang="es-EC" sz="2200" dirty="0"/>
              <a:t>continuar en el aviso de ventana emergente.</a:t>
            </a:r>
          </a:p>
        </p:txBody>
      </p:sp>
      <p:sp>
        <p:nvSpPr>
          <p:cNvPr id="11" name="10 CuadroTexto"/>
          <p:cNvSpPr txBox="1"/>
          <p:nvPr/>
        </p:nvSpPr>
        <p:spPr>
          <a:xfrm>
            <a:off x="1676400" y="3872496"/>
            <a:ext cx="8553450" cy="2246769"/>
          </a:xfrm>
          <a:prstGeom prst="rect">
            <a:avLst/>
          </a:prstGeom>
          <a:noFill/>
        </p:spPr>
        <p:txBody>
          <a:bodyPr wrap="square" rtlCol="0">
            <a:spAutoFit/>
          </a:bodyPr>
          <a:lstStyle/>
          <a:p>
            <a:pPr algn="just"/>
            <a:r>
              <a:rPr lang="es-EC" sz="2200" dirty="0"/>
              <a:t>Prueba </a:t>
            </a:r>
            <a:r>
              <a:rPr lang="es-EC" sz="2200" dirty="0" smtClean="0"/>
              <a:t>calidad del estampe: La </a:t>
            </a:r>
            <a:r>
              <a:rPr lang="es-EC" sz="2200" dirty="0"/>
              <a:t>impresora </a:t>
            </a:r>
            <a:r>
              <a:rPr lang="es-EC" sz="2200" dirty="0" smtClean="0"/>
              <a:t>muestra </a:t>
            </a:r>
            <a:r>
              <a:rPr lang="es-EC" sz="2200" dirty="0" smtClean="0"/>
              <a:t>una calidad aceptable, </a:t>
            </a:r>
            <a:r>
              <a:rPr lang="es-EC" sz="2200" dirty="0" smtClean="0"/>
              <a:t>ya que se notan </a:t>
            </a:r>
            <a:r>
              <a:rPr lang="es-EC" sz="2200" dirty="0" smtClean="0"/>
              <a:t>un número nulo de líneas </a:t>
            </a:r>
            <a:r>
              <a:rPr lang="es-EC" sz="2200" dirty="0" smtClean="0"/>
              <a:t>discontinuas y </a:t>
            </a:r>
            <a:r>
              <a:rPr lang="es-EC" sz="2200" dirty="0" smtClean="0"/>
              <a:t>casi ningún borde irregular. </a:t>
            </a:r>
            <a:r>
              <a:rPr lang="es-EC" sz="2200" dirty="0" smtClean="0"/>
              <a:t>Para </a:t>
            </a:r>
            <a:r>
              <a:rPr lang="es-EC" sz="2200" dirty="0" smtClean="0"/>
              <a:t>alcanzar estos resultados se</a:t>
            </a:r>
            <a:r>
              <a:rPr lang="es-ES" sz="2400" dirty="0" smtClean="0"/>
              <a:t> aplicó </a:t>
            </a:r>
            <a:r>
              <a:rPr lang="es-ES" sz="2400" dirty="0"/>
              <a:t>una fina película de una mezcla que </a:t>
            </a:r>
            <a:r>
              <a:rPr lang="es-ES" sz="2400" dirty="0" smtClean="0"/>
              <a:t>consiste en: </a:t>
            </a:r>
            <a:r>
              <a:rPr lang="es-ES" sz="2400" dirty="0"/>
              <a:t>base para lienzos GESSO 1ml, </a:t>
            </a:r>
            <a:r>
              <a:rPr lang="es-ES" sz="2400" dirty="0" err="1"/>
              <a:t>Decalizador</a:t>
            </a:r>
            <a:r>
              <a:rPr lang="es-ES" sz="2400" dirty="0"/>
              <a:t> acrílico de base agua 4ml ambos de la marca roseta y 90ml de </a:t>
            </a:r>
            <a:r>
              <a:rPr lang="es-ES" sz="2400" dirty="0" smtClean="0"/>
              <a:t>agua.</a:t>
            </a:r>
            <a:endParaRPr lang="es-EC" sz="2200" dirty="0"/>
          </a:p>
        </p:txBody>
      </p:sp>
    </p:spTree>
    <p:extLst>
      <p:ext uri="{BB962C8B-B14F-4D97-AF65-F5344CB8AC3E}">
        <p14:creationId xmlns:p14="http://schemas.microsoft.com/office/powerpoint/2010/main" val="1834543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133725" y="1038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6 CuadroTexto"/>
          <p:cNvSpPr txBox="1"/>
          <p:nvPr/>
        </p:nvSpPr>
        <p:spPr>
          <a:xfrm>
            <a:off x="1204792" y="217153"/>
            <a:ext cx="1822113" cy="646331"/>
          </a:xfrm>
          <a:prstGeom prst="rect">
            <a:avLst/>
          </a:prstGeom>
          <a:noFill/>
        </p:spPr>
        <p:txBody>
          <a:bodyPr wrap="square" rtlCol="0">
            <a:spAutoFit/>
          </a:bodyPr>
          <a:lstStyle/>
          <a:p>
            <a:r>
              <a:rPr lang="es-ES" sz="3600" b="1" dirty="0" smtClean="0">
                <a:latin typeface="Times New Roman" panose="02020503050405090304" pitchFamily="18" charset="0"/>
                <a:cs typeface="Times New Roman" panose="02020503050405090304" pitchFamily="18" charset="0"/>
              </a:rPr>
              <a:t>Pruebas</a:t>
            </a:r>
            <a:endParaRPr lang="es-ES" sz="3600" b="1" dirty="0">
              <a:latin typeface="Times New Roman" panose="02020503050405090304" pitchFamily="18" charset="0"/>
              <a:cs typeface="Times New Roman" panose="02020503050405090304" pitchFamily="18" charset="0"/>
            </a:endParaRPr>
          </a:p>
        </p:txBody>
      </p:sp>
      <p:sp>
        <p:nvSpPr>
          <p:cNvPr id="9" name="8 CuadroTexto"/>
          <p:cNvSpPr txBox="1"/>
          <p:nvPr/>
        </p:nvSpPr>
        <p:spPr>
          <a:xfrm>
            <a:off x="1594819" y="838170"/>
            <a:ext cx="2707674" cy="400110"/>
          </a:xfrm>
          <a:prstGeom prst="rect">
            <a:avLst/>
          </a:prstGeom>
          <a:noFill/>
        </p:spPr>
        <p:txBody>
          <a:bodyPr wrap="square" rtlCol="0">
            <a:spAutoFit/>
          </a:bodyPr>
          <a:lstStyle/>
          <a:p>
            <a:r>
              <a:rPr lang="es-ES" sz="2000" b="1" dirty="0" smtClean="0">
                <a:latin typeface="Times New Roman" panose="02020503050405090304" pitchFamily="18" charset="0"/>
                <a:cs typeface="Times New Roman" panose="02020503050405090304" pitchFamily="18" charset="0"/>
              </a:rPr>
              <a:t>Análisis de Resultados</a:t>
            </a:r>
            <a:endParaRPr lang="es-ES" sz="2000" b="1" dirty="0">
              <a:latin typeface="Times New Roman" panose="02020503050405090304" pitchFamily="18" charset="0"/>
              <a:cs typeface="Times New Roman" panose="02020503050405090304" pitchFamily="18" charset="0"/>
            </a:endParaRPr>
          </a:p>
        </p:txBody>
      </p:sp>
      <p:sp>
        <p:nvSpPr>
          <p:cNvPr id="8" name="7 CuadroTexto"/>
          <p:cNvSpPr txBox="1"/>
          <p:nvPr/>
        </p:nvSpPr>
        <p:spPr>
          <a:xfrm>
            <a:off x="1594819" y="1207450"/>
            <a:ext cx="8958881" cy="2400657"/>
          </a:xfrm>
          <a:prstGeom prst="rect">
            <a:avLst/>
          </a:prstGeom>
          <a:noFill/>
        </p:spPr>
        <p:txBody>
          <a:bodyPr wrap="square" rtlCol="0">
            <a:spAutoFit/>
          </a:bodyPr>
          <a:lstStyle/>
          <a:p>
            <a:endParaRPr lang="es-EC" dirty="0" smtClean="0"/>
          </a:p>
          <a:p>
            <a:pPr algn="just"/>
            <a:r>
              <a:rPr lang="es-EC" sz="2200" dirty="0" smtClean="0"/>
              <a:t>Prueba de resistencia al ataque químico: </a:t>
            </a:r>
            <a:r>
              <a:rPr lang="es-EC" sz="2200" dirty="0" smtClean="0"/>
              <a:t>No s</a:t>
            </a:r>
            <a:r>
              <a:rPr lang="es-EC" sz="2200" dirty="0" smtClean="0"/>
              <a:t>e observan </a:t>
            </a:r>
            <a:r>
              <a:rPr lang="es-EC" sz="2200" dirty="0" smtClean="0"/>
              <a:t>casos de líneas </a:t>
            </a:r>
            <a:r>
              <a:rPr lang="es-EC" sz="2200" dirty="0" smtClean="0"/>
              <a:t>discontinuas, más </a:t>
            </a:r>
            <a:r>
              <a:rPr lang="es-EC" sz="2200" dirty="0" smtClean="0"/>
              <a:t>sin embargo </a:t>
            </a:r>
            <a:r>
              <a:rPr lang="es-EC" sz="2200" dirty="0" smtClean="0"/>
              <a:t>para los pocos casos de </a:t>
            </a:r>
            <a:r>
              <a:rPr lang="es-EC" sz="2200" dirty="0" smtClean="0"/>
              <a:t>pistas con bordes irregulares, </a:t>
            </a:r>
            <a:r>
              <a:rPr lang="es-EC" sz="2200" dirty="0" smtClean="0"/>
              <a:t>se recomienda </a:t>
            </a:r>
            <a:r>
              <a:rPr lang="es-EC" sz="2200" dirty="0" smtClean="0"/>
              <a:t>calentar la PCB antes de realizar la impresión a una temperatura de entre </a:t>
            </a:r>
            <a:r>
              <a:rPr lang="es-EC" sz="2200" dirty="0" smtClean="0"/>
              <a:t>25 C </a:t>
            </a:r>
            <a:r>
              <a:rPr lang="es-EC" sz="2200" dirty="0" smtClean="0"/>
              <a:t>a </a:t>
            </a:r>
            <a:r>
              <a:rPr lang="es-EC" sz="2200" dirty="0" smtClean="0"/>
              <a:t>30 C  </a:t>
            </a:r>
            <a:r>
              <a:rPr lang="es-EC" sz="2200" dirty="0" smtClean="0"/>
              <a:t>y utilizar lámparas UV de alta </a:t>
            </a:r>
            <a:r>
              <a:rPr lang="es-EC" sz="2200" dirty="0" smtClean="0"/>
              <a:t>potencia de 200w de potencia que emitan con 16000 ml (son los parámetros de secado recomendado por el fabricante de tinta UV)</a:t>
            </a:r>
            <a:endParaRPr lang="es-EC" sz="2200" dirty="0"/>
          </a:p>
        </p:txBody>
      </p:sp>
    </p:spTree>
    <p:extLst>
      <p:ext uri="{BB962C8B-B14F-4D97-AF65-F5344CB8AC3E}">
        <p14:creationId xmlns:p14="http://schemas.microsoft.com/office/powerpoint/2010/main" val="1834543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133725" y="1038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Título 2"/>
          <p:cNvSpPr txBox="1">
            <a:spLocks/>
          </p:cNvSpPr>
          <p:nvPr/>
        </p:nvSpPr>
        <p:spPr>
          <a:xfrm>
            <a:off x="1305534" y="452718"/>
            <a:ext cx="3656382" cy="7002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latin typeface="Times New Roman" panose="02020503050405090304" pitchFamily="18" charset="0"/>
                <a:cs typeface="Times New Roman" panose="02020503050405090304" pitchFamily="18" charset="0"/>
              </a:rPr>
              <a:t>Conclusiones</a:t>
            </a:r>
            <a:endParaRPr lang="es-ES" b="1" dirty="0">
              <a:latin typeface="Times New Roman" panose="02020503050405090304" pitchFamily="18" charset="0"/>
              <a:cs typeface="Times New Roman" panose="02020503050405090304" pitchFamily="18" charset="0"/>
            </a:endParaRPr>
          </a:p>
        </p:txBody>
      </p:sp>
      <p:sp>
        <p:nvSpPr>
          <p:cNvPr id="9" name="Marcador de contenido 3"/>
          <p:cNvSpPr txBox="1">
            <a:spLocks/>
          </p:cNvSpPr>
          <p:nvPr/>
        </p:nvSpPr>
        <p:spPr>
          <a:xfrm>
            <a:off x="1700079" y="1647053"/>
            <a:ext cx="8946541" cy="419548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ES" sz="2400" dirty="0"/>
              <a:t>Se consigue alcanzar el objetivo general del proyecto; diseñar y construir una impresora PCB, </a:t>
            </a:r>
            <a:r>
              <a:rPr lang="es-EC" sz="2400" dirty="0"/>
              <a:t>teniendo como base las piezas, mecanismos y tecnología de una impresora comercial, con buenos resultados en la impresión de pistas desde 1,5 mm de </a:t>
            </a:r>
            <a:r>
              <a:rPr lang="es-EC" sz="2400" dirty="0" smtClean="0"/>
              <a:t>grosor en adelante. </a:t>
            </a:r>
            <a:r>
              <a:rPr lang="es-EC" sz="2400" dirty="0"/>
              <a:t>Se puede utilizar como impresora para circuitos de electrónica de potencia.</a:t>
            </a:r>
          </a:p>
          <a:p>
            <a:pPr algn="just"/>
            <a:endParaRPr lang="es-EC" sz="2400" dirty="0" smtClean="0">
              <a:cs typeface="Times New Roman" panose="02020503050405090304" pitchFamily="18" charset="0"/>
            </a:endParaRPr>
          </a:p>
          <a:p>
            <a:pPr algn="just"/>
            <a:endParaRPr lang="es-EC" sz="1050" dirty="0" smtClean="0">
              <a:cs typeface="Times New Roman" panose="02020503050405090304" pitchFamily="18" charset="0"/>
            </a:endParaRPr>
          </a:p>
          <a:p>
            <a:pPr algn="just"/>
            <a:r>
              <a:rPr lang="es-EC" sz="2400" dirty="0"/>
              <a:t>Las modificaciones que sufrió la impresora base para alcanzar el objetivo, se centran en: la etapa de alimentación, etapa de transporte, etapa de transferencia de la tinta (fijación), y en la etapa de recepción del producto terminado</a:t>
            </a:r>
            <a:r>
              <a:rPr lang="es-EC" sz="2400" dirty="0" smtClean="0">
                <a:cs typeface="Times New Roman" panose="02020503050405090304" pitchFamily="18" charset="0"/>
              </a:rPr>
              <a:t>. </a:t>
            </a:r>
            <a:endParaRPr lang="es-EC" sz="2400" dirty="0" smtClean="0">
              <a:cs typeface="Times New Roman" panose="02020503050405090304" pitchFamily="18" charset="0"/>
            </a:endParaRPr>
          </a:p>
          <a:p>
            <a:endParaRPr lang="es-ES" dirty="0"/>
          </a:p>
        </p:txBody>
      </p:sp>
    </p:spTree>
    <p:extLst>
      <p:ext uri="{BB962C8B-B14F-4D97-AF65-F5344CB8AC3E}">
        <p14:creationId xmlns:p14="http://schemas.microsoft.com/office/powerpoint/2010/main" val="3859264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133725" y="1038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Título 2"/>
          <p:cNvSpPr txBox="1">
            <a:spLocks/>
          </p:cNvSpPr>
          <p:nvPr/>
        </p:nvSpPr>
        <p:spPr>
          <a:xfrm>
            <a:off x="1305534" y="452718"/>
            <a:ext cx="3656382" cy="7002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latin typeface="Times New Roman" panose="02020503050405090304" pitchFamily="18" charset="0"/>
                <a:cs typeface="Times New Roman" panose="02020503050405090304" pitchFamily="18" charset="0"/>
              </a:rPr>
              <a:t>Conclusiones</a:t>
            </a:r>
            <a:endParaRPr lang="es-ES" b="1" dirty="0">
              <a:latin typeface="Times New Roman" panose="02020503050405090304" pitchFamily="18" charset="0"/>
              <a:cs typeface="Times New Roman" panose="02020503050405090304" pitchFamily="18" charset="0"/>
            </a:endParaRPr>
          </a:p>
        </p:txBody>
      </p:sp>
      <p:sp>
        <p:nvSpPr>
          <p:cNvPr id="2" name="1 Rectángulo"/>
          <p:cNvSpPr/>
          <p:nvPr/>
        </p:nvSpPr>
        <p:spPr>
          <a:xfrm>
            <a:off x="1913915" y="1858945"/>
            <a:ext cx="8779752" cy="3785652"/>
          </a:xfrm>
          <a:prstGeom prst="rect">
            <a:avLst/>
          </a:prstGeom>
        </p:spPr>
        <p:txBody>
          <a:bodyPr wrap="square">
            <a:spAutoFit/>
          </a:bodyPr>
          <a:lstStyle/>
          <a:p>
            <a:pPr marL="342900" indent="-342900" algn="just">
              <a:buFont typeface="Arial" panose="020B0604020202020204" pitchFamily="34" charset="0"/>
              <a:buChar char="•"/>
            </a:pPr>
            <a:r>
              <a:rPr lang="es-EC" sz="2400" dirty="0"/>
              <a:t>El control que monitorea la máquina es el mismo control con el cual cuenta la impresora base, que es un sistema de control en lazo abierto el cual verificará la presencia del sustrato imprimible (placas de cobre) para iniciar la impresión, y monitorea el avance del sustrato, evitando golpes del cabezal por </a:t>
            </a:r>
            <a:r>
              <a:rPr lang="es-EC" sz="2400" dirty="0" smtClean="0"/>
              <a:t>atascos</a:t>
            </a:r>
          </a:p>
          <a:p>
            <a:pPr marL="342900" indent="-342900" algn="just">
              <a:buFont typeface="Arial" panose="020B0604020202020204" pitchFamily="34" charset="0"/>
              <a:buChar char="•"/>
            </a:pPr>
            <a:endParaRPr lang="es-ES" sz="2400" dirty="0" smtClean="0">
              <a:cs typeface="Times New Roman" panose="02020503050405090304" pitchFamily="18" charset="0"/>
            </a:endParaRPr>
          </a:p>
          <a:p>
            <a:pPr marL="342900" indent="-342900" algn="just">
              <a:buFont typeface="Arial" panose="020B0604020202020204" pitchFamily="34" charset="0"/>
              <a:buChar char="•"/>
            </a:pPr>
            <a:endParaRPr lang="es-ES" sz="2400" dirty="0">
              <a:cs typeface="Times New Roman" panose="02020503050405090304" pitchFamily="18" charset="0"/>
            </a:endParaRPr>
          </a:p>
          <a:p>
            <a:pPr marL="342900" indent="-342900" algn="just">
              <a:buFont typeface="Arial" panose="020B0604020202020204" pitchFamily="34" charset="0"/>
              <a:buChar char="•"/>
            </a:pPr>
            <a:r>
              <a:rPr lang="es-ES" sz="2400" dirty="0"/>
              <a:t>Se consigue una máquina flexible que permite no solo imprimir </a:t>
            </a:r>
            <a:r>
              <a:rPr lang="es-ES" sz="2400" dirty="0" smtClean="0"/>
              <a:t>placas PCB, </a:t>
            </a:r>
            <a:r>
              <a:rPr lang="es-ES" sz="2400" dirty="0"/>
              <a:t>sino cualquier clase de sustrato rígido de hasta 2,5 mm de grosor. En tamaño máximo de un formato  l</a:t>
            </a:r>
            <a:r>
              <a:rPr lang="en-US" sz="2400" dirty="0" err="1"/>
              <a:t>ette</a:t>
            </a:r>
            <a:r>
              <a:rPr lang="es-ES" sz="2400" dirty="0"/>
              <a:t>r/legal</a:t>
            </a:r>
            <a:r>
              <a:rPr lang="es-ES" sz="2400" dirty="0" smtClean="0">
                <a:cs typeface="Times New Roman" panose="02020503050405090304" pitchFamily="18" charset="0"/>
              </a:rPr>
              <a:t>.</a:t>
            </a:r>
            <a:endParaRPr lang="es-ES" sz="2400" dirty="0">
              <a:cs typeface="Times New Roman" panose="02020503050405090304" pitchFamily="18" charset="0"/>
            </a:endParaRPr>
          </a:p>
        </p:txBody>
      </p:sp>
    </p:spTree>
    <p:extLst>
      <p:ext uri="{BB962C8B-B14F-4D97-AF65-F5344CB8AC3E}">
        <p14:creationId xmlns:p14="http://schemas.microsoft.com/office/powerpoint/2010/main" val="2622182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133725" y="1038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Título 2"/>
          <p:cNvSpPr txBox="1">
            <a:spLocks/>
          </p:cNvSpPr>
          <p:nvPr/>
        </p:nvSpPr>
        <p:spPr>
          <a:xfrm>
            <a:off x="1305534" y="452718"/>
            <a:ext cx="3656382" cy="7002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latin typeface="Times New Roman" panose="02020503050405090304" pitchFamily="18" charset="0"/>
                <a:cs typeface="Times New Roman" panose="02020503050405090304" pitchFamily="18" charset="0"/>
              </a:rPr>
              <a:t>Conclusiones</a:t>
            </a:r>
            <a:endParaRPr lang="es-ES" b="1" dirty="0">
              <a:latin typeface="Times New Roman" panose="02020503050405090304" pitchFamily="18" charset="0"/>
              <a:cs typeface="Times New Roman" panose="02020503050405090304" pitchFamily="18" charset="0"/>
            </a:endParaRPr>
          </a:p>
        </p:txBody>
      </p:sp>
      <p:sp>
        <p:nvSpPr>
          <p:cNvPr id="8" name="Marcador de contenido 2"/>
          <p:cNvSpPr txBox="1">
            <a:spLocks/>
          </p:cNvSpPr>
          <p:nvPr/>
        </p:nvSpPr>
        <p:spPr>
          <a:xfrm>
            <a:off x="1507573" y="1781363"/>
            <a:ext cx="9532604" cy="25792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r>
              <a:rPr lang="es-ES" sz="2400" dirty="0"/>
              <a:t>No es posible imprimir con tinta de impresora o plotter sobre superficies sin tratamiento</a:t>
            </a:r>
            <a:r>
              <a:rPr lang="es-ES" sz="2400" dirty="0" smtClean="0">
                <a:cs typeface="Times New Roman" panose="02020503050405090304" pitchFamily="18" charset="0"/>
              </a:rPr>
              <a:t>.</a:t>
            </a:r>
            <a:endParaRPr lang="es-ES" sz="2400" dirty="0" smtClean="0">
              <a:cs typeface="Times New Roman" panose="02020503050405090304" pitchFamily="18" charset="0"/>
            </a:endParaRPr>
          </a:p>
          <a:p>
            <a:pPr marL="342900" indent="-342900" algn="just"/>
            <a:endParaRPr lang="es-ES" sz="2400" dirty="0">
              <a:latin typeface="Times New Roman" panose="02020503050405090304" pitchFamily="18" charset="0"/>
              <a:cs typeface="Times New Roman" panose="02020503050405090304" pitchFamily="18" charset="0"/>
            </a:endParaRPr>
          </a:p>
          <a:p>
            <a:pPr marL="0" indent="0" algn="just">
              <a:buNone/>
            </a:pPr>
            <a:endParaRPr lang="es-ES" sz="2400" dirty="0" smtClean="0">
              <a:latin typeface="Times New Roman" panose="02020503050405090304" pitchFamily="18" charset="0"/>
              <a:cs typeface="Times New Roman" panose="02020503050405090304" pitchFamily="18" charset="0"/>
            </a:endParaRPr>
          </a:p>
          <a:p>
            <a:endParaRPr lang="es-ES" dirty="0"/>
          </a:p>
        </p:txBody>
      </p:sp>
    </p:spTree>
    <p:extLst>
      <p:ext uri="{BB962C8B-B14F-4D97-AF65-F5344CB8AC3E}">
        <p14:creationId xmlns:p14="http://schemas.microsoft.com/office/powerpoint/2010/main" val="2820638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133725" y="1038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Título 2"/>
          <p:cNvSpPr txBox="1">
            <a:spLocks/>
          </p:cNvSpPr>
          <p:nvPr/>
        </p:nvSpPr>
        <p:spPr>
          <a:xfrm>
            <a:off x="1305533" y="452718"/>
            <a:ext cx="4488875" cy="7002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latin typeface="Times New Roman" panose="02020503050405090304" pitchFamily="18" charset="0"/>
                <a:cs typeface="Times New Roman" panose="02020503050405090304" pitchFamily="18" charset="0"/>
              </a:rPr>
              <a:t>Recomendaciones</a:t>
            </a:r>
            <a:endParaRPr lang="es-ES" b="1" dirty="0">
              <a:latin typeface="Times New Roman" panose="02020503050405090304" pitchFamily="18" charset="0"/>
              <a:cs typeface="Times New Roman" panose="02020503050405090304" pitchFamily="18" charset="0"/>
            </a:endParaRPr>
          </a:p>
        </p:txBody>
      </p:sp>
      <p:sp>
        <p:nvSpPr>
          <p:cNvPr id="11" name="Marcador de contenido 2"/>
          <p:cNvSpPr txBox="1">
            <a:spLocks/>
          </p:cNvSpPr>
          <p:nvPr/>
        </p:nvSpPr>
        <p:spPr>
          <a:xfrm>
            <a:off x="1546074" y="1808878"/>
            <a:ext cx="9601200" cy="41954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2400" dirty="0"/>
              <a:t>Toda impresión hecha con tinta debe ser realizada sobre un sustrato adecuado, por lo tanto se recomienda efectuar un tratamiento con cera de diamante para mejorar la superficie de la placa antes de su impresión, o aplicar una fina película de una mezcla que contenga: base para lienzos GESSO 1ml, </a:t>
            </a:r>
            <a:r>
              <a:rPr lang="es-ES" sz="2400" dirty="0" err="1"/>
              <a:t>Decalizador</a:t>
            </a:r>
            <a:r>
              <a:rPr lang="es-ES" sz="2400" dirty="0"/>
              <a:t> acrílico de base agua 4ml ambos de la marca roseta y 90ml de agua</a:t>
            </a:r>
            <a:r>
              <a:rPr lang="es-ES" sz="2400" dirty="0" smtClean="0">
                <a:cs typeface="Times New Roman" panose="02020503050405090304" pitchFamily="18" charset="0"/>
              </a:rPr>
              <a:t>.</a:t>
            </a:r>
            <a:endParaRPr lang="es-ES" sz="2400" dirty="0" smtClean="0">
              <a:cs typeface="Times New Roman" panose="02020503050405090304" pitchFamily="18" charset="0"/>
            </a:endParaRPr>
          </a:p>
          <a:p>
            <a:pPr algn="just"/>
            <a:endParaRPr lang="es-ES" sz="2400" dirty="0" smtClean="0">
              <a:cs typeface="Times New Roman" panose="02020503050405090304" pitchFamily="18" charset="0"/>
            </a:endParaRPr>
          </a:p>
          <a:p>
            <a:pPr algn="just"/>
            <a:r>
              <a:rPr lang="es-ES" sz="2400" dirty="0"/>
              <a:t>El sistema de tinta residual con el cual cuenta la impresora no es el adecuado para soportar tinta de curado ultravioleta, por lo tanto se recomienda cambiar el sistema de tintas residuales</a:t>
            </a:r>
            <a:r>
              <a:rPr lang="es-ES" sz="2400" dirty="0" smtClean="0">
                <a:cs typeface="Times New Roman" panose="02020503050405090304" pitchFamily="18" charset="0"/>
              </a:rPr>
              <a:t>.</a:t>
            </a:r>
            <a:endParaRPr lang="es-ES" sz="2400" dirty="0" smtClean="0">
              <a:cs typeface="Times New Roman" panose="02020503050405090304" pitchFamily="18" charset="0"/>
            </a:endParaRPr>
          </a:p>
          <a:p>
            <a:pPr algn="just"/>
            <a:endParaRPr lang="es-ES" sz="2400" dirty="0" smtClean="0">
              <a:latin typeface="Times New Roman" panose="02020503050405090304" pitchFamily="18" charset="0"/>
              <a:cs typeface="Times New Roman" panose="02020503050405090304" pitchFamily="18" charset="0"/>
            </a:endParaRPr>
          </a:p>
          <a:p>
            <a:endParaRPr lang="es-ES" dirty="0"/>
          </a:p>
        </p:txBody>
      </p:sp>
    </p:spTree>
    <p:extLst>
      <p:ext uri="{BB962C8B-B14F-4D97-AF65-F5344CB8AC3E}">
        <p14:creationId xmlns:p14="http://schemas.microsoft.com/office/powerpoint/2010/main" val="1095813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133725" y="1038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Título 2"/>
          <p:cNvSpPr txBox="1">
            <a:spLocks/>
          </p:cNvSpPr>
          <p:nvPr/>
        </p:nvSpPr>
        <p:spPr>
          <a:xfrm>
            <a:off x="1305533" y="452718"/>
            <a:ext cx="4488875" cy="7002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latin typeface="Times New Roman" panose="02020503050405090304" pitchFamily="18" charset="0"/>
                <a:cs typeface="Times New Roman" panose="02020503050405090304" pitchFamily="18" charset="0"/>
              </a:rPr>
              <a:t>Recomendaciones</a:t>
            </a:r>
            <a:endParaRPr lang="es-ES" b="1" dirty="0">
              <a:latin typeface="Times New Roman" panose="02020503050405090304" pitchFamily="18" charset="0"/>
              <a:cs typeface="Times New Roman" panose="02020503050405090304" pitchFamily="18" charset="0"/>
            </a:endParaRPr>
          </a:p>
        </p:txBody>
      </p:sp>
      <p:sp>
        <p:nvSpPr>
          <p:cNvPr id="10" name="Marcador de contenido 2"/>
          <p:cNvSpPr txBox="1">
            <a:spLocks/>
          </p:cNvSpPr>
          <p:nvPr/>
        </p:nvSpPr>
        <p:spPr>
          <a:xfrm>
            <a:off x="1420945" y="1826925"/>
            <a:ext cx="9817224" cy="41954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2400" dirty="0"/>
              <a:t>Las impresiones con tinta de curado ultravioleta, se realizan sobre un sustrato pre-calentado a una temperatura de entre 25 C a 30 C, por lo tanto se recomienda calentar la placa antes de su impresión, para obtener mejores </a:t>
            </a:r>
            <a:r>
              <a:rPr lang="es-ES" sz="2400" dirty="0" smtClean="0"/>
              <a:t>resultados.</a:t>
            </a:r>
          </a:p>
          <a:p>
            <a:pPr algn="just"/>
            <a:endParaRPr lang="es-ES" sz="1600" dirty="0" smtClean="0">
              <a:cs typeface="Times New Roman" panose="02020503050405090304" pitchFamily="18" charset="0"/>
            </a:endParaRPr>
          </a:p>
          <a:p>
            <a:pPr algn="just"/>
            <a:endParaRPr lang="es-ES" sz="2000" dirty="0" smtClean="0">
              <a:cs typeface="Times New Roman" panose="02020503050405090304" pitchFamily="18" charset="0"/>
            </a:endParaRPr>
          </a:p>
          <a:p>
            <a:pPr lvl="0" algn="just"/>
            <a:r>
              <a:rPr lang="es-ES" sz="2400" dirty="0"/>
              <a:t>La potencia de las lámparas de luz </a:t>
            </a:r>
            <a:r>
              <a:rPr lang="es-ES" sz="2400" dirty="0" err="1"/>
              <a:t>led</a:t>
            </a:r>
            <a:r>
              <a:rPr lang="es-ES" sz="2400" dirty="0"/>
              <a:t> ultravioleta es un factor que incide en el curado de la tinta, por lo tanto, se recomienda aumentar la potencia de las lámparas a 16000 lm, que es el valor con el cual funcionan las lámparas de los </a:t>
            </a:r>
            <a:r>
              <a:rPr lang="es-ES" sz="2400" dirty="0" smtClean="0"/>
              <a:t>plotter</a:t>
            </a:r>
            <a:r>
              <a:rPr lang="es-ES" sz="2400" dirty="0"/>
              <a:t> </a:t>
            </a:r>
            <a:r>
              <a:rPr lang="es-ES" sz="2400" dirty="0" smtClean="0"/>
              <a:t>con sistema de tinta ultravioleta.</a:t>
            </a:r>
            <a:endParaRPr lang="es-EC" sz="2400" dirty="0"/>
          </a:p>
          <a:p>
            <a:pPr algn="just"/>
            <a:endParaRPr lang="es-ES" sz="2400" dirty="0" smtClean="0">
              <a:latin typeface="Times New Roman" panose="02020503050405090304" pitchFamily="18" charset="0"/>
              <a:cs typeface="Times New Roman" panose="02020503050405090304" pitchFamily="18" charset="0"/>
            </a:endParaRPr>
          </a:p>
          <a:p>
            <a:pPr marL="0" indent="0" algn="just">
              <a:buFont typeface="Arial" panose="020B0604020202020204" pitchFamily="34" charset="0"/>
              <a:buNone/>
            </a:pPr>
            <a:endParaRPr lang="es-ES" dirty="0"/>
          </a:p>
        </p:txBody>
      </p:sp>
    </p:spTree>
    <p:extLst>
      <p:ext uri="{BB962C8B-B14F-4D97-AF65-F5344CB8AC3E}">
        <p14:creationId xmlns:p14="http://schemas.microsoft.com/office/powerpoint/2010/main" val="3078886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133725" y="1038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Título 2"/>
          <p:cNvSpPr txBox="1">
            <a:spLocks/>
          </p:cNvSpPr>
          <p:nvPr/>
        </p:nvSpPr>
        <p:spPr>
          <a:xfrm>
            <a:off x="1305533" y="452718"/>
            <a:ext cx="4488875" cy="7002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latin typeface="Times New Roman" panose="02020503050405090304" pitchFamily="18" charset="0"/>
                <a:cs typeface="Times New Roman" panose="02020503050405090304" pitchFamily="18" charset="0"/>
              </a:rPr>
              <a:t>Recomendaciones</a:t>
            </a:r>
            <a:endParaRPr lang="es-ES" b="1" dirty="0">
              <a:latin typeface="Times New Roman" panose="02020503050405090304" pitchFamily="18" charset="0"/>
              <a:cs typeface="Times New Roman" panose="02020503050405090304" pitchFamily="18" charset="0"/>
            </a:endParaRPr>
          </a:p>
        </p:txBody>
      </p:sp>
      <p:sp>
        <p:nvSpPr>
          <p:cNvPr id="10" name="Marcador de contenido 2"/>
          <p:cNvSpPr txBox="1">
            <a:spLocks/>
          </p:cNvSpPr>
          <p:nvPr/>
        </p:nvSpPr>
        <p:spPr>
          <a:xfrm>
            <a:off x="1420945" y="1826925"/>
            <a:ext cx="9817224" cy="41954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2400" dirty="0"/>
              <a:t>Se recomienda ajustar las guías del soporte de alimentación, para evitar una desviación de la bandeja porta PCB</a:t>
            </a:r>
            <a:r>
              <a:rPr lang="es-ES" sz="2400" dirty="0" smtClean="0"/>
              <a:t>.</a:t>
            </a:r>
          </a:p>
          <a:p>
            <a:pPr algn="just"/>
            <a:endParaRPr lang="es-ES" sz="2400" dirty="0" smtClean="0">
              <a:cs typeface="Times New Roman" panose="02020503050405090304" pitchFamily="18" charset="0"/>
            </a:endParaRPr>
          </a:p>
          <a:p>
            <a:pPr algn="just"/>
            <a:endParaRPr lang="es-ES" sz="2400" dirty="0" smtClean="0">
              <a:cs typeface="Times New Roman" panose="02020503050405090304" pitchFamily="18" charset="0"/>
            </a:endParaRPr>
          </a:p>
          <a:p>
            <a:pPr lvl="0" algn="just"/>
            <a:r>
              <a:rPr lang="es-EC" sz="2400" dirty="0"/>
              <a:t>Se recomienda utilizar la impresora PCB en la elaboración de placas electrónicas de potencia, con pistas de grosor mínimo de 1,5mm</a:t>
            </a:r>
            <a:r>
              <a:rPr lang="es-ES" sz="2400" dirty="0" smtClean="0"/>
              <a:t>.</a:t>
            </a:r>
            <a:endParaRPr lang="es-EC" sz="2400" dirty="0"/>
          </a:p>
          <a:p>
            <a:pPr algn="just"/>
            <a:endParaRPr lang="es-ES" sz="2400" dirty="0" smtClean="0">
              <a:latin typeface="Times New Roman" panose="02020503050405090304" pitchFamily="18" charset="0"/>
              <a:cs typeface="Times New Roman" panose="02020503050405090304" pitchFamily="18" charset="0"/>
            </a:endParaRPr>
          </a:p>
          <a:p>
            <a:pPr marL="0" indent="0" algn="just">
              <a:buFont typeface="Arial" panose="020B0604020202020204" pitchFamily="34" charset="0"/>
              <a:buNone/>
            </a:pPr>
            <a:endParaRPr lang="es-ES" dirty="0"/>
          </a:p>
        </p:txBody>
      </p:sp>
    </p:spTree>
    <p:extLst>
      <p:ext uri="{BB962C8B-B14F-4D97-AF65-F5344CB8AC3E}">
        <p14:creationId xmlns:p14="http://schemas.microsoft.com/office/powerpoint/2010/main" val="2059882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213618" y="452718"/>
            <a:ext cx="3137001" cy="7002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latin typeface="Times New Roman" panose="02020503050405090304" pitchFamily="18" charset="0"/>
                <a:cs typeface="Times New Roman" panose="02020503050405090304" pitchFamily="18" charset="0"/>
              </a:rPr>
              <a:t>Antecedentes</a:t>
            </a:r>
            <a:endParaRPr lang="es-ES" sz="3600" b="1" dirty="0">
              <a:latin typeface="Times New Roman" panose="02020503050405090304" pitchFamily="18" charset="0"/>
              <a:cs typeface="Times New Roman" panose="02020503050405090304" pitchFamily="18" charset="0"/>
            </a:endParaRPr>
          </a:p>
        </p:txBody>
      </p:sp>
      <p:sp>
        <p:nvSpPr>
          <p:cNvPr id="5" name="4 CuadroTexto"/>
          <p:cNvSpPr txBox="1"/>
          <p:nvPr/>
        </p:nvSpPr>
        <p:spPr>
          <a:xfrm>
            <a:off x="2046784" y="1536596"/>
            <a:ext cx="8259266" cy="4154984"/>
          </a:xfrm>
          <a:prstGeom prst="rect">
            <a:avLst/>
          </a:prstGeom>
          <a:noFill/>
        </p:spPr>
        <p:txBody>
          <a:bodyPr wrap="square" rtlCol="0">
            <a:spAutoFit/>
          </a:bodyPr>
          <a:lstStyle/>
          <a:p>
            <a:pPr algn="just"/>
            <a:r>
              <a:rPr lang="es-EC" sz="2200" dirty="0" smtClean="0"/>
              <a:t>Lastimosamente </a:t>
            </a:r>
            <a:r>
              <a:rPr lang="es-EC" sz="2200" dirty="0"/>
              <a:t>en Ecuador no se cuenta con la tecnología adecuada para iniciar una producción de </a:t>
            </a:r>
            <a:r>
              <a:rPr lang="es-EC" sz="2200" dirty="0" err="1"/>
              <a:t>PCB’s</a:t>
            </a:r>
            <a:r>
              <a:rPr lang="es-EC" sz="2200" dirty="0"/>
              <a:t>, y conseguir esta tecnología resulta un tanto difícil y nada económico. Por ejemplo en la ciudad de Cuenca </a:t>
            </a:r>
            <a:r>
              <a:rPr lang="es-EC" sz="2200" dirty="0" smtClean="0"/>
              <a:t>se cobra </a:t>
            </a:r>
            <a:r>
              <a:rPr lang="es-EC" sz="2200" dirty="0"/>
              <a:t>el valor de $ 58.82 + IVA por una placa simple PCB de una sola cara de tamaño A4, este  valor no cubre: elementos electrónicos, ensamblaje, soldadura, máscara </a:t>
            </a:r>
            <a:r>
              <a:rPr lang="es-EC" sz="2200" dirty="0" err="1"/>
              <a:t>antisolder</a:t>
            </a:r>
            <a:r>
              <a:rPr lang="es-EC" sz="2200" dirty="0"/>
              <a:t>, máscara </a:t>
            </a:r>
            <a:r>
              <a:rPr lang="es-EC" sz="2200" dirty="0" err="1"/>
              <a:t>silk</a:t>
            </a:r>
            <a:r>
              <a:rPr lang="es-EC" sz="2200" dirty="0"/>
              <a:t> </a:t>
            </a:r>
            <a:r>
              <a:rPr lang="es-EC" sz="2200" dirty="0" err="1"/>
              <a:t>screen</a:t>
            </a:r>
            <a:r>
              <a:rPr lang="es-EC" sz="2200" dirty="0"/>
              <a:t> ni pistas estañadas (SMELEKTRONIK, 2013</a:t>
            </a:r>
            <a:r>
              <a:rPr lang="es-EC" sz="2200" dirty="0" smtClean="0"/>
              <a:t>).</a:t>
            </a:r>
          </a:p>
          <a:p>
            <a:pPr algn="just"/>
            <a:endParaRPr lang="es-EC" sz="2200" dirty="0"/>
          </a:p>
          <a:p>
            <a:pPr algn="just"/>
            <a:endParaRPr lang="es-EC" sz="2200" dirty="0" smtClean="0"/>
          </a:p>
          <a:p>
            <a:pPr algn="just"/>
            <a:r>
              <a:rPr lang="es-EC" sz="2200" dirty="0"/>
              <a:t>Por este motivos es vital iniciar un proceso de investigación para el desarrollo de tecnologías que permitan crear placas de circuito impreso</a:t>
            </a:r>
            <a:r>
              <a:rPr lang="es-EC" sz="2200" dirty="0" smtClean="0"/>
              <a:t>.</a:t>
            </a:r>
            <a:endParaRPr lang="es-EC" sz="2200" dirty="0"/>
          </a:p>
        </p:txBody>
      </p:sp>
    </p:spTree>
    <p:extLst>
      <p:ext uri="{BB962C8B-B14F-4D97-AF65-F5344CB8AC3E}">
        <p14:creationId xmlns:p14="http://schemas.microsoft.com/office/powerpoint/2010/main" val="5430248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804810" y="3115143"/>
            <a:ext cx="4904220" cy="646331"/>
          </a:xfrm>
          <a:prstGeom prst="rect">
            <a:avLst/>
          </a:prstGeom>
          <a:noFill/>
        </p:spPr>
        <p:txBody>
          <a:bodyPr wrap="square" rtlCol="0">
            <a:spAutoFit/>
          </a:bodyPr>
          <a:lstStyle/>
          <a:p>
            <a:r>
              <a:rPr lang="es-EC" sz="3600" dirty="0">
                <a:latin typeface="Times New Roman" panose="02020603050405020304" pitchFamily="18" charset="0"/>
                <a:cs typeface="Times New Roman" panose="02020603050405020304" pitchFamily="18" charset="0"/>
              </a:rPr>
              <a:t>G</a:t>
            </a:r>
            <a:r>
              <a:rPr lang="es-EC" sz="3600" dirty="0" smtClean="0">
                <a:latin typeface="Times New Roman" panose="02020603050405020304" pitchFamily="18" charset="0"/>
                <a:cs typeface="Times New Roman" panose="02020603050405020304" pitchFamily="18" charset="0"/>
              </a:rPr>
              <a:t>racias por su atención </a:t>
            </a:r>
            <a:endParaRPr lang="es-EC"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8052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213618" y="452718"/>
            <a:ext cx="8266758" cy="7002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latin typeface="Times New Roman" panose="02020503050405090304" pitchFamily="18" charset="0"/>
                <a:cs typeface="Times New Roman" panose="02020503050405090304" pitchFamily="18" charset="0"/>
              </a:rPr>
              <a:t>Planteamiento </a:t>
            </a:r>
            <a:r>
              <a:rPr lang="es-ES" sz="3600" b="1" dirty="0">
                <a:latin typeface="Times New Roman" panose="02020503050405090304" pitchFamily="18" charset="0"/>
                <a:cs typeface="Times New Roman" panose="02020503050405090304" pitchFamily="18" charset="0"/>
              </a:rPr>
              <a:t>del </a:t>
            </a:r>
            <a:r>
              <a:rPr lang="es-ES" sz="3600" b="1" dirty="0" smtClean="0">
                <a:latin typeface="Times New Roman" panose="02020503050405090304" pitchFamily="18" charset="0"/>
                <a:cs typeface="Times New Roman" panose="02020503050405090304" pitchFamily="18" charset="0"/>
              </a:rPr>
              <a:t>problema</a:t>
            </a:r>
            <a:endParaRPr lang="es-ES" sz="3600" b="1" dirty="0">
              <a:latin typeface="Times New Roman" panose="02020503050405090304" pitchFamily="18" charset="0"/>
              <a:cs typeface="Times New Roman" panose="02020503050405090304" pitchFamily="18" charset="0"/>
            </a:endParaRPr>
          </a:p>
        </p:txBody>
      </p:sp>
      <p:sp>
        <p:nvSpPr>
          <p:cNvPr id="5" name="4 CuadroTexto"/>
          <p:cNvSpPr txBox="1"/>
          <p:nvPr/>
        </p:nvSpPr>
        <p:spPr>
          <a:xfrm>
            <a:off x="1970584" y="1384196"/>
            <a:ext cx="8487866" cy="3570208"/>
          </a:xfrm>
          <a:prstGeom prst="rect">
            <a:avLst/>
          </a:prstGeom>
          <a:noFill/>
        </p:spPr>
        <p:txBody>
          <a:bodyPr wrap="square" rtlCol="0">
            <a:spAutoFit/>
          </a:bodyPr>
          <a:lstStyle/>
          <a:p>
            <a:pPr algn="just"/>
            <a:r>
              <a:rPr lang="es-EC" sz="2200" dirty="0" smtClean="0"/>
              <a:t>En el desarrollo de </a:t>
            </a:r>
            <a:r>
              <a:rPr lang="es-EC" sz="2200" dirty="0" err="1" smtClean="0"/>
              <a:t>PCB’s</a:t>
            </a:r>
            <a:r>
              <a:rPr lang="es-EC" sz="2200" dirty="0" smtClean="0"/>
              <a:t> la parte </a:t>
            </a:r>
            <a:r>
              <a:rPr lang="es-EC" sz="2200" dirty="0"/>
              <a:t>más complicada es el estampe de las pistas sobre la placa de cobre virgen. Esto comúnmente se lo realiza: en forma manual con marcador indeleble</a:t>
            </a:r>
            <a:r>
              <a:rPr lang="es-EC" sz="2200" dirty="0" smtClean="0"/>
              <a:t>, </a:t>
            </a:r>
            <a:r>
              <a:rPr lang="es-EC" sz="2200" dirty="0"/>
              <a:t>por </a:t>
            </a:r>
            <a:r>
              <a:rPr lang="es-EC" sz="2200" dirty="0" err="1" smtClean="0"/>
              <a:t>termotransferencia</a:t>
            </a:r>
            <a:r>
              <a:rPr lang="es-EC" sz="2200" dirty="0" smtClean="0"/>
              <a:t> o industrialmente con serigrafía.</a:t>
            </a:r>
          </a:p>
          <a:p>
            <a:pPr algn="just"/>
            <a:endParaRPr lang="es-EC" sz="2200" dirty="0" smtClean="0"/>
          </a:p>
          <a:p>
            <a:pPr algn="just"/>
            <a:endParaRPr lang="es-EC" sz="1400" dirty="0" smtClean="0"/>
          </a:p>
          <a:p>
            <a:pPr algn="just"/>
            <a:r>
              <a:rPr lang="es-EC" sz="2200" dirty="0" smtClean="0"/>
              <a:t>Estos </a:t>
            </a:r>
            <a:r>
              <a:rPr lang="es-EC" sz="2200" dirty="0"/>
              <a:t>procedimientos para estampar las pistas sobre la placa de cobre dependen de varios </a:t>
            </a:r>
            <a:r>
              <a:rPr lang="es-EC" sz="2200" dirty="0" smtClean="0"/>
              <a:t>factores: recurso </a:t>
            </a:r>
            <a:r>
              <a:rPr lang="es-EC" sz="2200" dirty="0" smtClean="0"/>
              <a:t>humano (habilidad del operario), </a:t>
            </a:r>
            <a:r>
              <a:rPr lang="es-EC" sz="2200" dirty="0"/>
              <a:t>calidad de </a:t>
            </a:r>
            <a:r>
              <a:rPr lang="es-EC" sz="2200" dirty="0" smtClean="0"/>
              <a:t>máquinas-herramientas</a:t>
            </a:r>
            <a:r>
              <a:rPr lang="es-EC" sz="2200" dirty="0"/>
              <a:t>, materiales y operaciones). </a:t>
            </a:r>
            <a:endParaRPr lang="es-EC" sz="2200" dirty="0" smtClean="0"/>
          </a:p>
          <a:p>
            <a:pPr algn="just"/>
            <a:endParaRPr lang="es-EC" sz="2200" dirty="0" smtClean="0"/>
          </a:p>
          <a:p>
            <a:pPr algn="just"/>
            <a:endParaRPr lang="es-EC" sz="1400" dirty="0"/>
          </a:p>
        </p:txBody>
      </p:sp>
    </p:spTree>
    <p:extLst>
      <p:ext uri="{BB962C8B-B14F-4D97-AF65-F5344CB8AC3E}">
        <p14:creationId xmlns:p14="http://schemas.microsoft.com/office/powerpoint/2010/main" val="1057055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213618" y="452718"/>
            <a:ext cx="8266758" cy="7002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latin typeface="Times New Roman" panose="02020503050405090304" pitchFamily="18" charset="0"/>
                <a:cs typeface="Times New Roman" panose="02020503050405090304" pitchFamily="18" charset="0"/>
              </a:rPr>
              <a:t>Planteamiento </a:t>
            </a:r>
            <a:r>
              <a:rPr lang="es-ES" sz="3600" b="1" dirty="0">
                <a:latin typeface="Times New Roman" panose="02020503050405090304" pitchFamily="18" charset="0"/>
                <a:cs typeface="Times New Roman" panose="02020503050405090304" pitchFamily="18" charset="0"/>
              </a:rPr>
              <a:t>del </a:t>
            </a:r>
            <a:r>
              <a:rPr lang="es-ES" sz="3600" b="1" dirty="0" smtClean="0">
                <a:latin typeface="Times New Roman" panose="02020503050405090304" pitchFamily="18" charset="0"/>
                <a:cs typeface="Times New Roman" panose="02020503050405090304" pitchFamily="18" charset="0"/>
              </a:rPr>
              <a:t>problema</a:t>
            </a:r>
            <a:endParaRPr lang="es-ES" sz="3600" b="1" dirty="0">
              <a:latin typeface="Times New Roman" panose="02020503050405090304" pitchFamily="18" charset="0"/>
              <a:cs typeface="Times New Roman" panose="02020503050405090304" pitchFamily="18" charset="0"/>
            </a:endParaRPr>
          </a:p>
        </p:txBody>
      </p:sp>
      <p:sp>
        <p:nvSpPr>
          <p:cNvPr id="5" name="4 CuadroTexto"/>
          <p:cNvSpPr txBox="1"/>
          <p:nvPr/>
        </p:nvSpPr>
        <p:spPr>
          <a:xfrm>
            <a:off x="1913434" y="1955696"/>
            <a:ext cx="8316416" cy="1723549"/>
          </a:xfrm>
          <a:prstGeom prst="rect">
            <a:avLst/>
          </a:prstGeom>
          <a:noFill/>
        </p:spPr>
        <p:txBody>
          <a:bodyPr wrap="square" rtlCol="0">
            <a:spAutoFit/>
          </a:bodyPr>
          <a:lstStyle/>
          <a:p>
            <a:pPr algn="just"/>
            <a:r>
              <a:rPr lang="es-EC" sz="2200" dirty="0" smtClean="0"/>
              <a:t>Mediante el desarrollo del proyecto planteado  se propone, simplificar y optimizar el </a:t>
            </a:r>
            <a:r>
              <a:rPr lang="es-EC" sz="2200" b="1" dirty="0" smtClean="0"/>
              <a:t>procedimiento de estampe </a:t>
            </a:r>
            <a:r>
              <a:rPr lang="es-EC" sz="2200" dirty="0" smtClean="0"/>
              <a:t>es decir: reducción de tiempo de gestión, eliminación del trabajo innecesario,  reducción de materiales, reducción de errores, liberación del recurso humano.</a:t>
            </a:r>
          </a:p>
          <a:p>
            <a:pPr algn="just"/>
            <a:endParaRPr lang="es-EC" dirty="0"/>
          </a:p>
        </p:txBody>
      </p:sp>
    </p:spTree>
    <p:extLst>
      <p:ext uri="{BB962C8B-B14F-4D97-AF65-F5344CB8AC3E}">
        <p14:creationId xmlns:p14="http://schemas.microsoft.com/office/powerpoint/2010/main" val="3218521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213618" y="452718"/>
            <a:ext cx="8266758" cy="7002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latin typeface="Times New Roman" panose="02020503050405090304" pitchFamily="18" charset="0"/>
                <a:cs typeface="Times New Roman" panose="02020503050405090304" pitchFamily="18" charset="0"/>
              </a:rPr>
              <a:t>Justificación </a:t>
            </a:r>
            <a:r>
              <a:rPr lang="es-ES" sz="3600" b="1" dirty="0">
                <a:latin typeface="Times New Roman" panose="02020503050405090304" pitchFamily="18" charset="0"/>
                <a:cs typeface="Times New Roman" panose="02020503050405090304" pitchFamily="18" charset="0"/>
              </a:rPr>
              <a:t>e importancia</a:t>
            </a:r>
          </a:p>
          <a:p>
            <a:endParaRPr lang="es-ES" sz="3600" b="1" dirty="0">
              <a:latin typeface="Times New Roman" panose="02020503050405090304" pitchFamily="18" charset="0"/>
              <a:cs typeface="Times New Roman" panose="02020503050405090304" pitchFamily="18" charset="0"/>
            </a:endParaRPr>
          </a:p>
        </p:txBody>
      </p:sp>
      <p:sp>
        <p:nvSpPr>
          <p:cNvPr id="5" name="4 CuadroTexto"/>
          <p:cNvSpPr txBox="1"/>
          <p:nvPr/>
        </p:nvSpPr>
        <p:spPr>
          <a:xfrm>
            <a:off x="1989634" y="1898546"/>
            <a:ext cx="8297366" cy="4431983"/>
          </a:xfrm>
          <a:prstGeom prst="rect">
            <a:avLst/>
          </a:prstGeom>
          <a:noFill/>
        </p:spPr>
        <p:txBody>
          <a:bodyPr wrap="square" rtlCol="0">
            <a:spAutoFit/>
          </a:bodyPr>
          <a:lstStyle/>
          <a:p>
            <a:pPr algn="just"/>
            <a:r>
              <a:rPr lang="es-EC" sz="2200" dirty="0" smtClean="0"/>
              <a:t>En </a:t>
            </a:r>
            <a:r>
              <a:rPr lang="es-EC" sz="2200" dirty="0"/>
              <a:t>la actualidad no existen máquinas en Ecuador que permitan imprimir el trazo de las pistas directamente sobre la placa de cobre. Esta tecnología estará al alcance de toda la sociedad (</a:t>
            </a:r>
            <a:r>
              <a:rPr lang="es-EC" sz="2200" dirty="0" smtClean="0"/>
              <a:t>principalmente </a:t>
            </a:r>
            <a:r>
              <a:rPr lang="es-EC" sz="2200" dirty="0"/>
              <a:t>estudiantes, técnicos e investigadores) para desarrollar </a:t>
            </a:r>
            <a:r>
              <a:rPr lang="es-EC" sz="2200" dirty="0" err="1"/>
              <a:t>PCB’s</a:t>
            </a:r>
            <a:r>
              <a:rPr lang="es-EC" sz="2200" dirty="0" smtClean="0"/>
              <a:t>,</a:t>
            </a:r>
          </a:p>
          <a:p>
            <a:pPr algn="just"/>
            <a:endParaRPr lang="es-EC" sz="2200" dirty="0"/>
          </a:p>
          <a:p>
            <a:pPr algn="just"/>
            <a:endParaRPr lang="es-EC" sz="2200" dirty="0" smtClean="0"/>
          </a:p>
          <a:p>
            <a:pPr algn="just"/>
            <a:endParaRPr lang="es-EC" sz="2200" dirty="0"/>
          </a:p>
          <a:p>
            <a:pPr algn="just"/>
            <a:r>
              <a:rPr lang="es-EC" sz="2200" dirty="0" smtClean="0"/>
              <a:t>El desarrollo de este proyecto permitirá: </a:t>
            </a:r>
            <a:r>
              <a:rPr lang="es-EC" sz="2200" dirty="0"/>
              <a:t>investigación y desarrollo de nuevos diseños de circuitos impresos, y la posibilidad de adaptar esta tecnología a impresoras profesionales de mayor precisión, de altas frecuencias de trabajo y crear una producción de circuitos impresos a bajo </a:t>
            </a:r>
            <a:r>
              <a:rPr lang="es-EC" sz="2200" dirty="0" smtClean="0"/>
              <a:t>costo y </a:t>
            </a:r>
            <a:r>
              <a:rPr lang="es-EC" sz="2200" dirty="0"/>
              <a:t>de buena calidad, respetando el medio ambiente.</a:t>
            </a:r>
          </a:p>
          <a:p>
            <a:pPr algn="just"/>
            <a:endParaRPr lang="es-EC" dirty="0"/>
          </a:p>
        </p:txBody>
      </p:sp>
    </p:spTree>
    <p:extLst>
      <p:ext uri="{BB962C8B-B14F-4D97-AF65-F5344CB8AC3E}">
        <p14:creationId xmlns:p14="http://schemas.microsoft.com/office/powerpoint/2010/main" val="77547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redondeado"/>
          <p:cNvSpPr/>
          <p:nvPr/>
        </p:nvSpPr>
        <p:spPr>
          <a:xfrm>
            <a:off x="3863752" y="1152982"/>
            <a:ext cx="3825069" cy="533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smtClean="0">
                <a:latin typeface="Times New Roman" panose="02020503050405090304" pitchFamily="18" charset="0"/>
                <a:cs typeface="Times New Roman" panose="02020503050405090304" pitchFamily="18" charset="0"/>
              </a:rPr>
              <a:t>Proyecto</a:t>
            </a:r>
            <a:endParaRPr lang="es-ES" sz="3600" dirty="0">
              <a:latin typeface="Times New Roman" panose="02020503050405090304" pitchFamily="18" charset="0"/>
              <a:cs typeface="Times New Roman" panose="02020503050405090304" pitchFamily="18" charset="0"/>
            </a:endParaRPr>
          </a:p>
        </p:txBody>
      </p:sp>
      <p:sp>
        <p:nvSpPr>
          <p:cNvPr id="13" name="12 Abrir llave"/>
          <p:cNvSpPr/>
          <p:nvPr/>
        </p:nvSpPr>
        <p:spPr>
          <a:xfrm rot="5400000">
            <a:off x="5682237" y="-1074980"/>
            <a:ext cx="504056" cy="62281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4" name="13 CuadroTexto"/>
          <p:cNvSpPr txBox="1"/>
          <p:nvPr/>
        </p:nvSpPr>
        <p:spPr>
          <a:xfrm>
            <a:off x="1666396" y="2285824"/>
            <a:ext cx="2307611" cy="461665"/>
          </a:xfrm>
          <a:prstGeom prst="rect">
            <a:avLst/>
          </a:prstGeom>
          <a:noFill/>
        </p:spPr>
        <p:txBody>
          <a:bodyPr wrap="square" rtlCol="0">
            <a:spAutoFit/>
          </a:bodyPr>
          <a:lstStyle/>
          <a:p>
            <a:r>
              <a:rPr lang="es-ES" sz="2400" dirty="0">
                <a:latin typeface="Times New Roman" panose="02020503050405090304" pitchFamily="18" charset="0"/>
                <a:cs typeface="Times New Roman" panose="02020503050405090304" pitchFamily="18" charset="0"/>
              </a:rPr>
              <a:t>Objetivo General</a:t>
            </a:r>
          </a:p>
        </p:txBody>
      </p:sp>
      <p:sp>
        <p:nvSpPr>
          <p:cNvPr id="15" name="14 CuadroTexto"/>
          <p:cNvSpPr txBox="1"/>
          <p:nvPr/>
        </p:nvSpPr>
        <p:spPr>
          <a:xfrm>
            <a:off x="7688821" y="2291111"/>
            <a:ext cx="2719014" cy="461665"/>
          </a:xfrm>
          <a:prstGeom prst="rect">
            <a:avLst/>
          </a:prstGeom>
          <a:noFill/>
        </p:spPr>
        <p:txBody>
          <a:bodyPr wrap="none" rtlCol="0">
            <a:spAutoFit/>
          </a:bodyPr>
          <a:lstStyle/>
          <a:p>
            <a:r>
              <a:rPr lang="es-ES" sz="2400" dirty="0">
                <a:latin typeface="Times New Roman" panose="02020503050405090304" pitchFamily="18" charset="0"/>
                <a:cs typeface="Times New Roman" panose="02020503050405090304" pitchFamily="18" charset="0"/>
              </a:rPr>
              <a:t>Objetivo Específicos</a:t>
            </a:r>
          </a:p>
        </p:txBody>
      </p:sp>
      <p:sp>
        <p:nvSpPr>
          <p:cNvPr id="16" name="15 CuadroTexto"/>
          <p:cNvSpPr txBox="1"/>
          <p:nvPr/>
        </p:nvSpPr>
        <p:spPr>
          <a:xfrm>
            <a:off x="951813" y="3314728"/>
            <a:ext cx="4107821" cy="1785104"/>
          </a:xfrm>
          <a:prstGeom prst="rect">
            <a:avLst/>
          </a:prstGeom>
          <a:noFill/>
        </p:spPr>
        <p:txBody>
          <a:bodyPr wrap="square" rtlCol="0">
            <a:spAutoFit/>
          </a:bodyPr>
          <a:lstStyle/>
          <a:p>
            <a:pPr marL="285750" indent="-285750" algn="just">
              <a:buFont typeface="Arial" panose="020B0604020202090204" pitchFamily="34" charset="0"/>
              <a:buChar char="•"/>
            </a:pPr>
            <a:r>
              <a:rPr lang="es-EC" sz="2200" dirty="0">
                <a:latin typeface="Times New Roman" panose="02020503050405090304" pitchFamily="18" charset="0"/>
                <a:cs typeface="Times New Roman" panose="02020503050405090304" pitchFamily="18" charset="0"/>
              </a:rPr>
              <a:t>Diseñar y construir una impresora para placas de circuito impreso (PCB) en base de las piezas y tecnología de una impresora comercial.</a:t>
            </a:r>
          </a:p>
        </p:txBody>
      </p:sp>
      <p:sp>
        <p:nvSpPr>
          <p:cNvPr id="17" name="16 CuadroTexto"/>
          <p:cNvSpPr txBox="1"/>
          <p:nvPr/>
        </p:nvSpPr>
        <p:spPr>
          <a:xfrm>
            <a:off x="5486400" y="2918909"/>
            <a:ext cx="6154216" cy="3477875"/>
          </a:xfrm>
          <a:prstGeom prst="rect">
            <a:avLst/>
          </a:prstGeom>
          <a:noFill/>
        </p:spPr>
        <p:txBody>
          <a:bodyPr wrap="square" rtlCol="0">
            <a:spAutoFit/>
          </a:bodyPr>
          <a:lstStyle/>
          <a:p>
            <a:pPr marL="285750" indent="-285750" algn="just">
              <a:buFont typeface="Arial" panose="020B0604020202090204" pitchFamily="34" charset="0"/>
              <a:buChar char="•"/>
            </a:pPr>
            <a:r>
              <a:rPr lang="es-EC" sz="2200" dirty="0" smtClean="0">
                <a:latin typeface="Times New Roman" panose="02020503050405090304" pitchFamily="18" charset="0"/>
                <a:cs typeface="Times New Roman" panose="02020503050405090304" pitchFamily="18" charset="0"/>
              </a:rPr>
              <a:t>Identificar </a:t>
            </a:r>
            <a:r>
              <a:rPr lang="es-EC" sz="2200" dirty="0">
                <a:latin typeface="Times New Roman" panose="02020503050405090304" pitchFamily="18" charset="0"/>
                <a:cs typeface="Times New Roman" panose="02020503050405090304" pitchFamily="18" charset="0"/>
              </a:rPr>
              <a:t>los componentes y mecanismos de la impresora base que pueden ser empleados en la impresora PCB.</a:t>
            </a:r>
          </a:p>
          <a:p>
            <a:pPr marL="285750" indent="-285750" algn="just">
              <a:buFont typeface="Arial" panose="020B0604020202090204" pitchFamily="34" charset="0"/>
              <a:buChar char="•"/>
            </a:pPr>
            <a:r>
              <a:rPr lang="es-EC" sz="2200" dirty="0" smtClean="0">
                <a:latin typeface="Times New Roman" panose="02020503050405090304" pitchFamily="18" charset="0"/>
                <a:cs typeface="Times New Roman" panose="02020503050405090304" pitchFamily="18" charset="0"/>
              </a:rPr>
              <a:t>Diseñar </a:t>
            </a:r>
            <a:r>
              <a:rPr lang="es-EC" sz="2200" dirty="0">
                <a:latin typeface="Times New Roman" panose="02020503050405090304" pitchFamily="18" charset="0"/>
                <a:cs typeface="Times New Roman" panose="02020503050405090304" pitchFamily="18" charset="0"/>
              </a:rPr>
              <a:t>una distribución de los componentes; para que la impresora PCB trabaje con placas de cobre.</a:t>
            </a:r>
          </a:p>
          <a:p>
            <a:pPr marL="285750" indent="-285750" algn="just">
              <a:buFont typeface="Arial" panose="020B0604020202090204" pitchFamily="34" charset="0"/>
              <a:buChar char="•"/>
            </a:pPr>
            <a:r>
              <a:rPr lang="es-EC" sz="2200" dirty="0" smtClean="0">
                <a:latin typeface="Times New Roman" panose="02020503050405090304" pitchFamily="18" charset="0"/>
                <a:cs typeface="Times New Roman" panose="02020503050405090304" pitchFamily="18" charset="0"/>
              </a:rPr>
              <a:t>Seleccionar </a:t>
            </a:r>
            <a:r>
              <a:rPr lang="es-EC" sz="2200" dirty="0">
                <a:latin typeface="Times New Roman" panose="02020503050405090304" pitchFamily="18" charset="0"/>
                <a:cs typeface="Times New Roman" panose="02020503050405090304" pitchFamily="18" charset="0"/>
              </a:rPr>
              <a:t>materiales mecánicamente aptos para la fabricación de elementos necesarios</a:t>
            </a:r>
            <a:r>
              <a:rPr lang="es-EC" sz="2200" dirty="0" smtClean="0">
                <a:latin typeface="Times New Roman" panose="02020503050405090304" pitchFamily="18" charset="0"/>
                <a:cs typeface="Times New Roman" panose="02020503050405090304" pitchFamily="18" charset="0"/>
              </a:rPr>
              <a:t>.</a:t>
            </a:r>
            <a:endParaRPr lang="es-EC" sz="2200" dirty="0">
              <a:latin typeface="Times New Roman" panose="02020503050405090304" pitchFamily="18" charset="0"/>
              <a:cs typeface="Times New Roman" panose="02020503050405090304" pitchFamily="18" charset="0"/>
            </a:endParaRPr>
          </a:p>
          <a:p>
            <a:pPr marL="285750" indent="-285750" algn="just">
              <a:buFont typeface="Arial" panose="020B0604020202090204" pitchFamily="34" charset="0"/>
              <a:buChar char="•"/>
            </a:pPr>
            <a:r>
              <a:rPr lang="es-EC" sz="2200" dirty="0" smtClean="0">
                <a:latin typeface="Times New Roman" panose="02020503050405090304" pitchFamily="18" charset="0"/>
                <a:cs typeface="Times New Roman" panose="02020503050405090304" pitchFamily="18" charset="0"/>
              </a:rPr>
              <a:t>Realizar </a:t>
            </a:r>
            <a:r>
              <a:rPr lang="es-EC" sz="2200" dirty="0">
                <a:latin typeface="Times New Roman" panose="02020503050405090304" pitchFamily="18" charset="0"/>
                <a:cs typeface="Times New Roman" panose="02020503050405090304" pitchFamily="18" charset="0"/>
              </a:rPr>
              <a:t>pruebas necesarias para calibrar y garantizar el correcto funcionamiento de la impresora para </a:t>
            </a:r>
            <a:r>
              <a:rPr lang="es-EC" sz="2200" dirty="0" smtClean="0">
                <a:latin typeface="Times New Roman" panose="02020503050405090304" pitchFamily="18" charset="0"/>
                <a:cs typeface="Times New Roman" panose="02020503050405090304" pitchFamily="18" charset="0"/>
              </a:rPr>
              <a:t>PCB.</a:t>
            </a:r>
            <a:endParaRPr lang="es-ES" sz="2200" dirty="0"/>
          </a:p>
        </p:txBody>
      </p:sp>
      <p:sp>
        <p:nvSpPr>
          <p:cNvPr id="8" name="1 Título"/>
          <p:cNvSpPr txBox="1">
            <a:spLocks/>
          </p:cNvSpPr>
          <p:nvPr/>
        </p:nvSpPr>
        <p:spPr>
          <a:xfrm>
            <a:off x="1213618" y="452718"/>
            <a:ext cx="8266758" cy="7002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latin typeface="Times New Roman" panose="02020503050405090304" pitchFamily="18" charset="0"/>
                <a:cs typeface="Times New Roman" panose="02020503050405090304" pitchFamily="18" charset="0"/>
              </a:rPr>
              <a:t>Objetivos del proyecto</a:t>
            </a:r>
            <a:endParaRPr lang="es-ES" sz="3600" b="1" dirty="0">
              <a:latin typeface="Times New Roman" panose="02020503050405090304" pitchFamily="18" charset="0"/>
              <a:cs typeface="Times New Roman" panose="02020503050405090304" pitchFamily="18" charset="0"/>
            </a:endParaRPr>
          </a:p>
          <a:p>
            <a:endParaRPr lang="es-ES" sz="3600" b="1" dirty="0">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4183614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413475" y="240242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EC" altLang="es-EC" sz="1200">
                <a:latin typeface="Times New Roman" panose="02020603050405020304" pitchFamily="18" charset="0"/>
                <a:ea typeface="Calibri" panose="020F0502020204030204" pitchFamily="34" charset="0"/>
                <a:cs typeface="Times New Roman" panose="02020603050405020304" pitchFamily="18" charset="0"/>
              </a:rPr>
              <a:t/>
            </a:r>
            <a:br>
              <a:rPr lang="es-EC" altLang="es-EC" sz="1200">
                <a:latin typeface="Times New Roman" panose="02020603050405020304" pitchFamily="18" charset="0"/>
                <a:ea typeface="Calibri" panose="020F0502020204030204" pitchFamily="34" charset="0"/>
                <a:cs typeface="Times New Roman" panose="02020603050405020304" pitchFamily="18" charset="0"/>
              </a:rPr>
            </a:br>
            <a:endParaRPr lang="es-EC" altLang="es-EC">
              <a:latin typeface="Arial" panose="020B0604020202020204" pitchFamily="34" charset="0"/>
            </a:endParaRPr>
          </a:p>
        </p:txBody>
      </p:sp>
      <p:sp>
        <p:nvSpPr>
          <p:cNvPr id="11" name="CuadroTexto 10"/>
          <p:cNvSpPr txBox="1"/>
          <p:nvPr/>
        </p:nvSpPr>
        <p:spPr>
          <a:xfrm>
            <a:off x="1294311" y="473599"/>
            <a:ext cx="10033332" cy="646331"/>
          </a:xfrm>
          <a:prstGeom prst="rect">
            <a:avLst/>
          </a:prstGeom>
          <a:noFill/>
        </p:spPr>
        <p:txBody>
          <a:bodyPr wrap="square" rtlCol="0">
            <a:spAutoFit/>
          </a:bodyPr>
          <a:lstStyle/>
          <a:p>
            <a:r>
              <a:rPr lang="es-EC" sz="3600" b="1" dirty="0" smtClean="0">
                <a:latin typeface="Times New Roman" panose="02020603050405020304" pitchFamily="18" charset="0"/>
                <a:cs typeface="Times New Roman" panose="02020603050405020304" pitchFamily="18" charset="0"/>
              </a:rPr>
              <a:t>Impresora base</a:t>
            </a:r>
            <a:endParaRPr lang="es-EC" sz="3600" b="1" dirty="0">
              <a:latin typeface="Times New Roman" panose="02020603050405020304" pitchFamily="18" charset="0"/>
              <a:cs typeface="Times New Roman" panose="02020603050405020304" pitchFamily="18" charset="0"/>
            </a:endParaRPr>
          </a:p>
        </p:txBody>
      </p:sp>
      <p:sp>
        <p:nvSpPr>
          <p:cNvPr id="13" name="12 CuadroTexto"/>
          <p:cNvSpPr txBox="1"/>
          <p:nvPr/>
        </p:nvSpPr>
        <p:spPr>
          <a:xfrm>
            <a:off x="1737123" y="1216432"/>
            <a:ext cx="1868460" cy="461665"/>
          </a:xfrm>
          <a:prstGeom prst="rect">
            <a:avLst/>
          </a:prstGeom>
          <a:noFill/>
        </p:spPr>
        <p:txBody>
          <a:bodyPr wrap="none" rtlCol="0">
            <a:spAutoFit/>
          </a:bodyPr>
          <a:lstStyle/>
          <a:p>
            <a:r>
              <a:rPr lang="es-EC" sz="2400" b="1" dirty="0">
                <a:latin typeface="Times New Roman" panose="02020603050405020304" pitchFamily="18" charset="0"/>
                <a:cs typeface="Times New Roman" panose="02020603050405020304" pitchFamily="18" charset="0"/>
              </a:rPr>
              <a:t> A</a:t>
            </a:r>
            <a:r>
              <a:rPr lang="es-EC" sz="2400" b="1" dirty="0" smtClean="0">
                <a:latin typeface="Times New Roman" panose="02020603050405020304" pitchFamily="18" charset="0"/>
                <a:cs typeface="Times New Roman" panose="02020603050405020304" pitchFamily="18" charset="0"/>
              </a:rPr>
              <a:t>lternativas</a:t>
            </a:r>
            <a:endParaRPr lang="es-EC" sz="2400" b="1" dirty="0">
              <a:latin typeface="Times New Roman" panose="02020603050405020304" pitchFamily="18" charset="0"/>
              <a:cs typeface="Times New Roman" panose="02020603050405020304" pitchFamily="18" charset="0"/>
            </a:endParaRPr>
          </a:p>
        </p:txBody>
      </p:sp>
      <p:sp>
        <p:nvSpPr>
          <p:cNvPr id="6" name="5 CuadroTexto"/>
          <p:cNvSpPr txBox="1"/>
          <p:nvPr/>
        </p:nvSpPr>
        <p:spPr>
          <a:xfrm>
            <a:off x="2351584" y="1955696"/>
            <a:ext cx="7128792" cy="2123658"/>
          </a:xfrm>
          <a:prstGeom prst="rect">
            <a:avLst/>
          </a:prstGeom>
          <a:noFill/>
        </p:spPr>
        <p:txBody>
          <a:bodyPr wrap="square" rtlCol="0">
            <a:spAutoFit/>
          </a:bodyPr>
          <a:lstStyle/>
          <a:p>
            <a:pPr marL="285750" indent="-285750" algn="just">
              <a:buFont typeface="Arial" panose="020B0604020202020204" pitchFamily="34" charset="0"/>
              <a:buChar char="•"/>
            </a:pPr>
            <a:r>
              <a:rPr lang="es-EC" sz="2200" dirty="0" smtClean="0"/>
              <a:t>Impresora </a:t>
            </a:r>
            <a:r>
              <a:rPr lang="es-EC" sz="2200" dirty="0"/>
              <a:t>láser</a:t>
            </a:r>
            <a:r>
              <a:rPr lang="es-EC" sz="2200" dirty="0" smtClean="0"/>
              <a:t>.</a:t>
            </a:r>
          </a:p>
          <a:p>
            <a:pPr algn="just"/>
            <a:endParaRPr lang="es-EC" sz="2200" dirty="0"/>
          </a:p>
          <a:p>
            <a:pPr marL="285750" indent="-285750" algn="just">
              <a:buFont typeface="Arial" panose="020B0604020202020204" pitchFamily="34" charset="0"/>
              <a:buChar char="•"/>
            </a:pPr>
            <a:r>
              <a:rPr lang="es-EC" sz="2200" dirty="0" smtClean="0"/>
              <a:t>Impresora </a:t>
            </a:r>
            <a:r>
              <a:rPr lang="es-EC" sz="2200" dirty="0"/>
              <a:t>a inyección de tinta.</a:t>
            </a:r>
          </a:p>
          <a:p>
            <a:pPr marL="742950" lvl="1" indent="-285750" algn="just">
              <a:buFont typeface="Courier New" panose="02070309020205020404" pitchFamily="49" charset="0"/>
              <a:buChar char="o"/>
            </a:pPr>
            <a:r>
              <a:rPr lang="es-EC" sz="2200" dirty="0" smtClean="0"/>
              <a:t>Impresoras </a:t>
            </a:r>
            <a:r>
              <a:rPr lang="es-EC" sz="2200" dirty="0"/>
              <a:t>termoeléctricas</a:t>
            </a:r>
            <a:r>
              <a:rPr lang="es-EC" sz="2200" dirty="0" smtClean="0"/>
              <a:t>.</a:t>
            </a:r>
          </a:p>
          <a:p>
            <a:pPr marL="742950" lvl="1" indent="-285750" algn="just">
              <a:buFont typeface="Courier New" panose="02070309020205020404" pitchFamily="49" charset="0"/>
              <a:buChar char="o"/>
            </a:pPr>
            <a:r>
              <a:rPr lang="es-EC" sz="2200" dirty="0" smtClean="0"/>
              <a:t>Impresoras </a:t>
            </a:r>
            <a:r>
              <a:rPr lang="es-EC" sz="2200" dirty="0"/>
              <a:t>piezoeléctricas.</a:t>
            </a:r>
          </a:p>
          <a:p>
            <a:pPr algn="just"/>
            <a:endParaRPr lang="es-EC" sz="2200" dirty="0"/>
          </a:p>
        </p:txBody>
      </p:sp>
    </p:spTree>
    <p:extLst>
      <p:ext uri="{BB962C8B-B14F-4D97-AF65-F5344CB8AC3E}">
        <p14:creationId xmlns:p14="http://schemas.microsoft.com/office/powerpoint/2010/main" val="3148630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2318</TotalTime>
  <Words>2499</Words>
  <Application>Microsoft Office PowerPoint</Application>
  <PresentationFormat>Personalizado</PresentationFormat>
  <Paragraphs>299</Paragraphs>
  <Slides>40</Slides>
  <Notes>0</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Lexar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LeNnIn XaViEr PaUcAr</dc:creator>
  <cp:lastModifiedBy>Kato</cp:lastModifiedBy>
  <cp:revision>75</cp:revision>
  <dcterms:created xsi:type="dcterms:W3CDTF">2015-05-05T00:38:45Z</dcterms:created>
  <dcterms:modified xsi:type="dcterms:W3CDTF">2015-08-14T10:32:06Z</dcterms:modified>
</cp:coreProperties>
</file>