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3" r:id="rId6"/>
    <p:sldId id="271" r:id="rId7"/>
    <p:sldId id="272" r:id="rId8"/>
    <p:sldId id="273" r:id="rId9"/>
    <p:sldId id="274" r:id="rId10"/>
    <p:sldId id="268" r:id="rId11"/>
    <p:sldId id="275" r:id="rId12"/>
    <p:sldId id="276" r:id="rId13"/>
    <p:sldId id="277" r:id="rId14"/>
    <p:sldId id="269" r:id="rId15"/>
    <p:sldId id="270" r:id="rId16"/>
    <p:sldId id="267" r:id="rId17"/>
    <p:sldId id="264" r:id="rId18"/>
    <p:sldId id="265" r:id="rId1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milia%20reyes\Desktop\datos%20encues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anios!$D$45</c:f>
              <c:strCache>
                <c:ptCount val="1"/>
                <c:pt idx="0">
                  <c:v>Nivel 1 (# de palabras)</c:v>
                </c:pt>
              </c:strCache>
            </c:strRef>
          </c:tx>
          <c:invertIfNegative val="0"/>
          <c:cat>
            <c:strRef>
              <c:f>anios!$C$46:$C$48</c:f>
              <c:strCache>
                <c:ptCount val="3"/>
                <c:pt idx="0">
                  <c:v>7 años</c:v>
                </c:pt>
                <c:pt idx="1">
                  <c:v>8 años</c:v>
                </c:pt>
                <c:pt idx="2">
                  <c:v>9 años</c:v>
                </c:pt>
              </c:strCache>
            </c:strRef>
          </c:cat>
          <c:val>
            <c:numRef>
              <c:f>anios!$D$46:$D$48</c:f>
              <c:numCache>
                <c:formatCode>0.0</c:formatCode>
                <c:ptCount val="3"/>
                <c:pt idx="0">
                  <c:v>2.8636363636363638</c:v>
                </c:pt>
                <c:pt idx="1">
                  <c:v>3.1818181818181817</c:v>
                </c:pt>
                <c:pt idx="2">
                  <c:v>3.2272727272727271</c:v>
                </c:pt>
              </c:numCache>
            </c:numRef>
          </c:val>
        </c:ser>
        <c:ser>
          <c:idx val="1"/>
          <c:order val="1"/>
          <c:tx>
            <c:strRef>
              <c:f>anios!$E$45</c:f>
              <c:strCache>
                <c:ptCount val="1"/>
                <c:pt idx="0">
                  <c:v>Nivel 2 (# de palabras)</c:v>
                </c:pt>
              </c:strCache>
            </c:strRef>
          </c:tx>
          <c:invertIfNegative val="0"/>
          <c:cat>
            <c:strRef>
              <c:f>anios!$C$46:$C$48</c:f>
              <c:strCache>
                <c:ptCount val="3"/>
                <c:pt idx="0">
                  <c:v>7 años</c:v>
                </c:pt>
                <c:pt idx="1">
                  <c:v>8 años</c:v>
                </c:pt>
                <c:pt idx="2">
                  <c:v>9 años</c:v>
                </c:pt>
              </c:strCache>
            </c:strRef>
          </c:cat>
          <c:val>
            <c:numRef>
              <c:f>anios!$E$46:$E$48</c:f>
              <c:numCache>
                <c:formatCode>0.0</c:formatCode>
                <c:ptCount val="3"/>
                <c:pt idx="0">
                  <c:v>1.7727272727272727</c:v>
                </c:pt>
                <c:pt idx="1">
                  <c:v>2.0909090909090908</c:v>
                </c:pt>
                <c:pt idx="2">
                  <c:v>2.6363636363636362</c:v>
                </c:pt>
              </c:numCache>
            </c:numRef>
          </c:val>
        </c:ser>
        <c:ser>
          <c:idx val="2"/>
          <c:order val="2"/>
          <c:tx>
            <c:strRef>
              <c:f>anios!$F$45</c:f>
              <c:strCache>
                <c:ptCount val="1"/>
                <c:pt idx="0">
                  <c:v>Nivel 3 (# de palabras)</c:v>
                </c:pt>
              </c:strCache>
            </c:strRef>
          </c:tx>
          <c:invertIfNegative val="0"/>
          <c:cat>
            <c:strRef>
              <c:f>anios!$C$46:$C$48</c:f>
              <c:strCache>
                <c:ptCount val="3"/>
                <c:pt idx="0">
                  <c:v>7 años</c:v>
                </c:pt>
                <c:pt idx="1">
                  <c:v>8 años</c:v>
                </c:pt>
                <c:pt idx="2">
                  <c:v>9 años</c:v>
                </c:pt>
              </c:strCache>
            </c:strRef>
          </c:cat>
          <c:val>
            <c:numRef>
              <c:f>anios!$F$46:$F$48</c:f>
              <c:numCache>
                <c:formatCode>0.0</c:formatCode>
                <c:ptCount val="3"/>
                <c:pt idx="0">
                  <c:v>0.77272727272727271</c:v>
                </c:pt>
                <c:pt idx="1">
                  <c:v>1.2727272727272727</c:v>
                </c:pt>
                <c:pt idx="2">
                  <c:v>1.7727272727272727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025728"/>
        <c:axId val="65800064"/>
      </c:barChart>
      <c:catAx>
        <c:axId val="62025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s-EC"/>
          </a:p>
        </c:txPr>
        <c:crossAx val="65800064"/>
        <c:crosses val="autoZero"/>
        <c:auto val="1"/>
        <c:lblAlgn val="ctr"/>
        <c:lblOffset val="100"/>
        <c:noMultiLvlLbl val="0"/>
      </c:catAx>
      <c:valAx>
        <c:axId val="658000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620257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26C03A-611F-4D00-B2FB-1EB1626796AD}" type="doc">
      <dgm:prSet loTypeId="urn:microsoft.com/office/officeart/2005/8/layout/process3" loCatId="process" qsTypeId="urn:microsoft.com/office/officeart/2005/8/quickstyle/simple5" qsCatId="simple" csTypeId="urn:microsoft.com/office/officeart/2005/8/colors/colorful4" csCatId="colorful" phldr="1"/>
      <dgm:spPr/>
    </dgm:pt>
    <dgm:pt modelId="{CCED78B3-B404-4BD4-8786-138F9143AFAA}">
      <dgm:prSet phldrT="[Text]"/>
      <dgm:spPr/>
      <dgm:t>
        <a:bodyPr/>
        <a:lstStyle/>
        <a:p>
          <a:r>
            <a:rPr lang="es-EC" b="0"/>
            <a:t>Preproducción </a:t>
          </a:r>
        </a:p>
      </dgm:t>
    </dgm:pt>
    <dgm:pt modelId="{6B0A1871-05E2-4FF4-94F9-1EA150C4FB42}" type="parTrans" cxnId="{7F1B07A2-5E20-4124-8848-3EB5F50F4AE9}">
      <dgm:prSet/>
      <dgm:spPr/>
      <dgm:t>
        <a:bodyPr/>
        <a:lstStyle/>
        <a:p>
          <a:endParaRPr lang="es-EC"/>
        </a:p>
      </dgm:t>
    </dgm:pt>
    <dgm:pt modelId="{983EBCFB-D6A1-4308-AE5F-0DACB4FED3B6}" type="sibTrans" cxnId="{7F1B07A2-5E20-4124-8848-3EB5F50F4AE9}">
      <dgm:prSet/>
      <dgm:spPr/>
      <dgm:t>
        <a:bodyPr/>
        <a:lstStyle/>
        <a:p>
          <a:endParaRPr lang="es-EC"/>
        </a:p>
      </dgm:t>
    </dgm:pt>
    <dgm:pt modelId="{3B85B789-F7DC-4CC5-A84D-8BFB880E043E}">
      <dgm:prSet phldrT="[Text]"/>
      <dgm:spPr/>
      <dgm:t>
        <a:bodyPr/>
        <a:lstStyle/>
        <a:p>
          <a:r>
            <a:rPr lang="es-EC"/>
            <a:t>Producción </a:t>
          </a:r>
        </a:p>
      </dgm:t>
    </dgm:pt>
    <dgm:pt modelId="{5FE8D011-8594-4E0D-A954-42B28CC26B30}" type="parTrans" cxnId="{AF13DCB7-8D50-4728-B5C0-E095F80E3692}">
      <dgm:prSet/>
      <dgm:spPr/>
      <dgm:t>
        <a:bodyPr/>
        <a:lstStyle/>
        <a:p>
          <a:endParaRPr lang="es-EC"/>
        </a:p>
      </dgm:t>
    </dgm:pt>
    <dgm:pt modelId="{35AB79A7-C419-43DF-B750-291D05749B4E}" type="sibTrans" cxnId="{AF13DCB7-8D50-4728-B5C0-E095F80E3692}">
      <dgm:prSet/>
      <dgm:spPr/>
      <dgm:t>
        <a:bodyPr/>
        <a:lstStyle/>
        <a:p>
          <a:endParaRPr lang="es-EC"/>
        </a:p>
      </dgm:t>
    </dgm:pt>
    <dgm:pt modelId="{D032D7A0-6FE5-415B-96DA-77610219E9E7}">
      <dgm:prSet phldrT="[Text]"/>
      <dgm:spPr/>
      <dgm:t>
        <a:bodyPr/>
        <a:lstStyle/>
        <a:p>
          <a:r>
            <a:rPr lang="es-EC"/>
            <a:t>Postmortem</a:t>
          </a:r>
        </a:p>
      </dgm:t>
    </dgm:pt>
    <dgm:pt modelId="{56F99143-F3E5-4E56-B464-60B1A984D219}" type="parTrans" cxnId="{7C07D39F-19D7-4408-A575-BF47B2EFD992}">
      <dgm:prSet/>
      <dgm:spPr/>
      <dgm:t>
        <a:bodyPr/>
        <a:lstStyle/>
        <a:p>
          <a:endParaRPr lang="es-EC"/>
        </a:p>
      </dgm:t>
    </dgm:pt>
    <dgm:pt modelId="{AFEAAEBE-D039-4494-8646-6E7E85CA43B6}" type="sibTrans" cxnId="{7C07D39F-19D7-4408-A575-BF47B2EFD992}">
      <dgm:prSet/>
      <dgm:spPr/>
      <dgm:t>
        <a:bodyPr/>
        <a:lstStyle/>
        <a:p>
          <a:endParaRPr lang="es-EC"/>
        </a:p>
      </dgm:t>
    </dgm:pt>
    <dgm:pt modelId="{D96E2913-EE30-411F-A13E-9B9691D31CFC}">
      <dgm:prSet/>
      <dgm:spPr/>
      <dgm:t>
        <a:bodyPr/>
        <a:lstStyle/>
        <a:p>
          <a:r>
            <a:rPr lang="es-EC"/>
            <a:t>Documento de Diseño</a:t>
          </a:r>
        </a:p>
      </dgm:t>
    </dgm:pt>
    <dgm:pt modelId="{6C1DCCF8-07CF-4A2E-9703-3E28C0BBDF69}" type="parTrans" cxnId="{4D620C56-6889-4CA7-A105-D98B4362794B}">
      <dgm:prSet/>
      <dgm:spPr/>
      <dgm:t>
        <a:bodyPr/>
        <a:lstStyle/>
        <a:p>
          <a:endParaRPr lang="es-EC"/>
        </a:p>
      </dgm:t>
    </dgm:pt>
    <dgm:pt modelId="{C17F4EB2-A88B-4EA7-BE86-57E6BD3F00CF}" type="sibTrans" cxnId="{4D620C56-6889-4CA7-A105-D98B4362794B}">
      <dgm:prSet/>
      <dgm:spPr/>
      <dgm:t>
        <a:bodyPr/>
        <a:lstStyle/>
        <a:p>
          <a:endParaRPr lang="es-EC"/>
        </a:p>
      </dgm:t>
    </dgm:pt>
    <dgm:pt modelId="{65E1E89D-2F51-4AA7-A6CA-8FC9B4D7BDCE}">
      <dgm:prSet/>
      <dgm:spPr/>
      <dgm:t>
        <a:bodyPr/>
        <a:lstStyle/>
        <a:p>
          <a:r>
            <a:rPr lang="es-EC"/>
            <a:t>Feature Log</a:t>
          </a:r>
        </a:p>
      </dgm:t>
    </dgm:pt>
    <dgm:pt modelId="{662F6353-81E8-4651-BEB0-4D56A863AC2C}" type="parTrans" cxnId="{599C1F1B-E47A-4FB3-95E9-8F0399BBF106}">
      <dgm:prSet/>
      <dgm:spPr/>
      <dgm:t>
        <a:bodyPr/>
        <a:lstStyle/>
        <a:p>
          <a:endParaRPr lang="es-EC"/>
        </a:p>
      </dgm:t>
    </dgm:pt>
    <dgm:pt modelId="{5CCBED04-0065-4F3C-A9D2-7F9D9DAD47E0}" type="sibTrans" cxnId="{599C1F1B-E47A-4FB3-95E9-8F0399BBF106}">
      <dgm:prSet/>
      <dgm:spPr/>
      <dgm:t>
        <a:bodyPr/>
        <a:lstStyle/>
        <a:p>
          <a:endParaRPr lang="es-EC"/>
        </a:p>
      </dgm:t>
    </dgm:pt>
    <dgm:pt modelId="{9ABC1692-1DD7-46C3-8A53-20366BD932E2}">
      <dgm:prSet/>
      <dgm:spPr/>
      <dgm:t>
        <a:bodyPr/>
        <a:lstStyle/>
        <a:p>
          <a:r>
            <a:rPr lang="es-EC"/>
            <a:t>Sprint Plan</a:t>
          </a:r>
        </a:p>
      </dgm:t>
    </dgm:pt>
    <dgm:pt modelId="{8F20FA56-8179-49F1-9DDA-2B63EB8E4416}" type="parTrans" cxnId="{4C0A5CB0-93A1-45A3-9DBC-CC76D09A994B}">
      <dgm:prSet/>
      <dgm:spPr/>
      <dgm:t>
        <a:bodyPr/>
        <a:lstStyle/>
        <a:p>
          <a:endParaRPr lang="es-EC"/>
        </a:p>
      </dgm:t>
    </dgm:pt>
    <dgm:pt modelId="{49DCD1DE-46A2-455A-B3AF-8AB06361CACE}" type="sibTrans" cxnId="{4C0A5CB0-93A1-45A3-9DBC-CC76D09A994B}">
      <dgm:prSet/>
      <dgm:spPr/>
      <dgm:t>
        <a:bodyPr/>
        <a:lstStyle/>
        <a:p>
          <a:endParaRPr lang="es-EC"/>
        </a:p>
      </dgm:t>
    </dgm:pt>
    <dgm:pt modelId="{7C82AEE6-9A7B-41A9-B65C-16A5791117B8}">
      <dgm:prSet/>
      <dgm:spPr/>
      <dgm:t>
        <a:bodyPr/>
        <a:lstStyle/>
        <a:p>
          <a:r>
            <a:rPr lang="es-EC"/>
            <a:t>Videojuego</a:t>
          </a:r>
        </a:p>
      </dgm:t>
    </dgm:pt>
    <dgm:pt modelId="{14A9F545-1244-4586-A15E-6DDB94488E7C}" type="parTrans" cxnId="{2C4A72B2-130D-48A9-99DF-05A139CBB08A}">
      <dgm:prSet/>
      <dgm:spPr/>
      <dgm:t>
        <a:bodyPr/>
        <a:lstStyle/>
        <a:p>
          <a:endParaRPr lang="es-EC"/>
        </a:p>
      </dgm:t>
    </dgm:pt>
    <dgm:pt modelId="{3E652823-AB18-4038-A763-AF7C53E88CE8}" type="sibTrans" cxnId="{2C4A72B2-130D-48A9-99DF-05A139CBB08A}">
      <dgm:prSet/>
      <dgm:spPr/>
      <dgm:t>
        <a:bodyPr/>
        <a:lstStyle/>
        <a:p>
          <a:endParaRPr lang="es-EC"/>
        </a:p>
      </dgm:t>
    </dgm:pt>
    <dgm:pt modelId="{A9D36A52-57C6-4B60-9A96-0C1A044BA888}">
      <dgm:prSet/>
      <dgm:spPr/>
      <dgm:t>
        <a:bodyPr/>
        <a:lstStyle/>
        <a:p>
          <a:r>
            <a:rPr lang="es-EC"/>
            <a:t>Reporte Postmortem</a:t>
          </a:r>
        </a:p>
      </dgm:t>
    </dgm:pt>
    <dgm:pt modelId="{F98BD3CD-736B-4584-8123-6F9A6FE7134A}" type="parTrans" cxnId="{33DA4AA9-72C4-45E5-BEC6-FB093BDA8F61}">
      <dgm:prSet/>
      <dgm:spPr/>
      <dgm:t>
        <a:bodyPr/>
        <a:lstStyle/>
        <a:p>
          <a:endParaRPr lang="es-EC"/>
        </a:p>
      </dgm:t>
    </dgm:pt>
    <dgm:pt modelId="{989CAFF4-928C-4489-ACCD-50BE06E44C1B}" type="sibTrans" cxnId="{33DA4AA9-72C4-45E5-BEC6-FB093BDA8F61}">
      <dgm:prSet/>
      <dgm:spPr/>
      <dgm:t>
        <a:bodyPr/>
        <a:lstStyle/>
        <a:p>
          <a:endParaRPr lang="es-EC"/>
        </a:p>
      </dgm:t>
    </dgm:pt>
    <dgm:pt modelId="{5884172E-67EB-47D9-889A-40634CF11F2E}" type="pres">
      <dgm:prSet presAssocID="{5526C03A-611F-4D00-B2FB-1EB1626796AD}" presName="linearFlow" presStyleCnt="0">
        <dgm:presLayoutVars>
          <dgm:dir/>
          <dgm:animLvl val="lvl"/>
          <dgm:resizeHandles val="exact"/>
        </dgm:presLayoutVars>
      </dgm:prSet>
      <dgm:spPr/>
    </dgm:pt>
    <dgm:pt modelId="{0497E9A5-BE7F-42CF-97F3-420D0F3B2610}" type="pres">
      <dgm:prSet presAssocID="{CCED78B3-B404-4BD4-8786-138F9143AFAA}" presName="composite" presStyleCnt="0"/>
      <dgm:spPr/>
    </dgm:pt>
    <dgm:pt modelId="{3DC46B4A-B2B7-47B9-B679-6445D891F3EB}" type="pres">
      <dgm:prSet presAssocID="{CCED78B3-B404-4BD4-8786-138F9143AFA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1E19DC-0DFB-4FC3-B19B-2EEEB0FE5572}" type="pres">
      <dgm:prSet presAssocID="{CCED78B3-B404-4BD4-8786-138F9143AFAA}" presName="parSh" presStyleLbl="node1" presStyleIdx="0" presStyleCnt="3"/>
      <dgm:spPr/>
      <dgm:t>
        <a:bodyPr/>
        <a:lstStyle/>
        <a:p>
          <a:endParaRPr lang="es-EC"/>
        </a:p>
      </dgm:t>
    </dgm:pt>
    <dgm:pt modelId="{3D936385-776E-4BF7-9CEC-4D6116C58B2A}" type="pres">
      <dgm:prSet presAssocID="{CCED78B3-B404-4BD4-8786-138F9143AFAA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0AB082-F338-4508-ACC2-4127C41F1209}" type="pres">
      <dgm:prSet presAssocID="{983EBCFB-D6A1-4308-AE5F-0DACB4FED3B6}" presName="sibTrans" presStyleLbl="sibTrans2D1" presStyleIdx="0" presStyleCnt="2"/>
      <dgm:spPr/>
      <dgm:t>
        <a:bodyPr/>
        <a:lstStyle/>
        <a:p>
          <a:endParaRPr lang="es-EC"/>
        </a:p>
      </dgm:t>
    </dgm:pt>
    <dgm:pt modelId="{701CB382-2F4E-4DD4-8C0C-DD2011E2079A}" type="pres">
      <dgm:prSet presAssocID="{983EBCFB-D6A1-4308-AE5F-0DACB4FED3B6}" presName="connTx" presStyleLbl="sibTrans2D1" presStyleIdx="0" presStyleCnt="2"/>
      <dgm:spPr/>
      <dgm:t>
        <a:bodyPr/>
        <a:lstStyle/>
        <a:p>
          <a:endParaRPr lang="es-EC"/>
        </a:p>
      </dgm:t>
    </dgm:pt>
    <dgm:pt modelId="{6B739A4F-4323-4F1F-B392-AF79B650E730}" type="pres">
      <dgm:prSet presAssocID="{3B85B789-F7DC-4CC5-A84D-8BFB880E043E}" presName="composite" presStyleCnt="0"/>
      <dgm:spPr/>
    </dgm:pt>
    <dgm:pt modelId="{6C66C545-4A7D-40EA-B1A9-1E31421F8B00}" type="pres">
      <dgm:prSet presAssocID="{3B85B789-F7DC-4CC5-A84D-8BFB880E043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619A45-E882-48A5-957D-7DB1C4D1368E}" type="pres">
      <dgm:prSet presAssocID="{3B85B789-F7DC-4CC5-A84D-8BFB880E043E}" presName="parSh" presStyleLbl="node1" presStyleIdx="1" presStyleCnt="3"/>
      <dgm:spPr/>
      <dgm:t>
        <a:bodyPr/>
        <a:lstStyle/>
        <a:p>
          <a:endParaRPr lang="es-EC"/>
        </a:p>
      </dgm:t>
    </dgm:pt>
    <dgm:pt modelId="{DC07AF46-454B-4ED0-9F81-E21E47CEFCF5}" type="pres">
      <dgm:prSet presAssocID="{3B85B789-F7DC-4CC5-A84D-8BFB880E043E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11EDF5-4075-4732-B730-D58C71EDB652}" type="pres">
      <dgm:prSet presAssocID="{35AB79A7-C419-43DF-B750-291D05749B4E}" presName="sibTrans" presStyleLbl="sibTrans2D1" presStyleIdx="1" presStyleCnt="2"/>
      <dgm:spPr/>
      <dgm:t>
        <a:bodyPr/>
        <a:lstStyle/>
        <a:p>
          <a:endParaRPr lang="es-EC"/>
        </a:p>
      </dgm:t>
    </dgm:pt>
    <dgm:pt modelId="{97A3F9CE-E879-49A9-B7AE-392BA86994B7}" type="pres">
      <dgm:prSet presAssocID="{35AB79A7-C419-43DF-B750-291D05749B4E}" presName="connTx" presStyleLbl="sibTrans2D1" presStyleIdx="1" presStyleCnt="2"/>
      <dgm:spPr/>
      <dgm:t>
        <a:bodyPr/>
        <a:lstStyle/>
        <a:p>
          <a:endParaRPr lang="es-EC"/>
        </a:p>
      </dgm:t>
    </dgm:pt>
    <dgm:pt modelId="{913AB096-1ADA-4A4F-9599-4E07A7B0B847}" type="pres">
      <dgm:prSet presAssocID="{D032D7A0-6FE5-415B-96DA-77610219E9E7}" presName="composite" presStyleCnt="0"/>
      <dgm:spPr/>
    </dgm:pt>
    <dgm:pt modelId="{7273560E-2711-418C-A80B-C5646F2E4332}" type="pres">
      <dgm:prSet presAssocID="{D032D7A0-6FE5-415B-96DA-77610219E9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8D4D4F-0A77-4C16-8253-E05FED721FE0}" type="pres">
      <dgm:prSet presAssocID="{D032D7A0-6FE5-415B-96DA-77610219E9E7}" presName="parSh" presStyleLbl="node1" presStyleIdx="2" presStyleCnt="3"/>
      <dgm:spPr/>
      <dgm:t>
        <a:bodyPr/>
        <a:lstStyle/>
        <a:p>
          <a:endParaRPr lang="es-EC"/>
        </a:p>
      </dgm:t>
    </dgm:pt>
    <dgm:pt modelId="{0382449F-EB41-42C0-9A50-E62AAB5586C7}" type="pres">
      <dgm:prSet presAssocID="{D032D7A0-6FE5-415B-96DA-77610219E9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126DFCE-7B76-4481-B10E-50F57948DE37}" type="presOf" srcId="{5526C03A-611F-4D00-B2FB-1EB1626796AD}" destId="{5884172E-67EB-47D9-889A-40634CF11F2E}" srcOrd="0" destOrd="0" presId="urn:microsoft.com/office/officeart/2005/8/layout/process3"/>
    <dgm:cxn modelId="{599C1F1B-E47A-4FB3-95E9-8F0399BBF106}" srcId="{CCED78B3-B404-4BD4-8786-138F9143AFAA}" destId="{65E1E89D-2F51-4AA7-A6CA-8FC9B4D7BDCE}" srcOrd="1" destOrd="0" parTransId="{662F6353-81E8-4651-BEB0-4D56A863AC2C}" sibTransId="{5CCBED04-0065-4F3C-A9D2-7F9D9DAD47E0}"/>
    <dgm:cxn modelId="{E470AE8B-13CB-4C1B-B2B9-BE484969720D}" type="presOf" srcId="{CCED78B3-B404-4BD4-8786-138F9143AFAA}" destId="{D51E19DC-0DFB-4FC3-B19B-2EEEB0FE5572}" srcOrd="1" destOrd="0" presId="urn:microsoft.com/office/officeart/2005/8/layout/process3"/>
    <dgm:cxn modelId="{DC72A762-64A0-4B88-A9F0-EBDADD1539FA}" type="presOf" srcId="{D032D7A0-6FE5-415B-96DA-77610219E9E7}" destId="{AB8D4D4F-0A77-4C16-8253-E05FED721FE0}" srcOrd="1" destOrd="0" presId="urn:microsoft.com/office/officeart/2005/8/layout/process3"/>
    <dgm:cxn modelId="{AF13DCB7-8D50-4728-B5C0-E095F80E3692}" srcId="{5526C03A-611F-4D00-B2FB-1EB1626796AD}" destId="{3B85B789-F7DC-4CC5-A84D-8BFB880E043E}" srcOrd="1" destOrd="0" parTransId="{5FE8D011-8594-4E0D-A954-42B28CC26B30}" sibTransId="{35AB79A7-C419-43DF-B750-291D05749B4E}"/>
    <dgm:cxn modelId="{4D620C56-6889-4CA7-A105-D98B4362794B}" srcId="{CCED78B3-B404-4BD4-8786-138F9143AFAA}" destId="{D96E2913-EE30-411F-A13E-9B9691D31CFC}" srcOrd="0" destOrd="0" parTransId="{6C1DCCF8-07CF-4A2E-9703-3E28C0BBDF69}" sibTransId="{C17F4EB2-A88B-4EA7-BE86-57E6BD3F00CF}"/>
    <dgm:cxn modelId="{7B30AA6F-2BBD-4F1E-8F74-E95421A4CC76}" type="presOf" srcId="{CCED78B3-B404-4BD4-8786-138F9143AFAA}" destId="{3DC46B4A-B2B7-47B9-B679-6445D891F3EB}" srcOrd="0" destOrd="0" presId="urn:microsoft.com/office/officeart/2005/8/layout/process3"/>
    <dgm:cxn modelId="{33DA4AA9-72C4-45E5-BEC6-FB093BDA8F61}" srcId="{D032D7A0-6FE5-415B-96DA-77610219E9E7}" destId="{A9D36A52-57C6-4B60-9A96-0C1A044BA888}" srcOrd="0" destOrd="0" parTransId="{F98BD3CD-736B-4584-8123-6F9A6FE7134A}" sibTransId="{989CAFF4-928C-4489-ACCD-50BE06E44C1B}"/>
    <dgm:cxn modelId="{7F1B07A2-5E20-4124-8848-3EB5F50F4AE9}" srcId="{5526C03A-611F-4D00-B2FB-1EB1626796AD}" destId="{CCED78B3-B404-4BD4-8786-138F9143AFAA}" srcOrd="0" destOrd="0" parTransId="{6B0A1871-05E2-4FF4-94F9-1EA150C4FB42}" sibTransId="{983EBCFB-D6A1-4308-AE5F-0DACB4FED3B6}"/>
    <dgm:cxn modelId="{C7E27902-0507-47DF-8EBA-E6D60BA22A3A}" type="presOf" srcId="{7C82AEE6-9A7B-41A9-B65C-16A5791117B8}" destId="{DC07AF46-454B-4ED0-9F81-E21E47CEFCF5}" srcOrd="0" destOrd="0" presId="urn:microsoft.com/office/officeart/2005/8/layout/process3"/>
    <dgm:cxn modelId="{50DF2C9C-D6D8-4BFC-8842-A14C7EB4EBC9}" type="presOf" srcId="{983EBCFB-D6A1-4308-AE5F-0DACB4FED3B6}" destId="{730AB082-F338-4508-ACC2-4127C41F1209}" srcOrd="0" destOrd="0" presId="urn:microsoft.com/office/officeart/2005/8/layout/process3"/>
    <dgm:cxn modelId="{BF87AA0E-4920-4F30-AB4D-6627A067C0AB}" type="presOf" srcId="{3B85B789-F7DC-4CC5-A84D-8BFB880E043E}" destId="{EC619A45-E882-48A5-957D-7DB1C4D1368E}" srcOrd="1" destOrd="0" presId="urn:microsoft.com/office/officeart/2005/8/layout/process3"/>
    <dgm:cxn modelId="{7C07D39F-19D7-4408-A575-BF47B2EFD992}" srcId="{5526C03A-611F-4D00-B2FB-1EB1626796AD}" destId="{D032D7A0-6FE5-415B-96DA-77610219E9E7}" srcOrd="2" destOrd="0" parTransId="{56F99143-F3E5-4E56-B464-60B1A984D219}" sibTransId="{AFEAAEBE-D039-4494-8646-6E7E85CA43B6}"/>
    <dgm:cxn modelId="{2C4A72B2-130D-48A9-99DF-05A139CBB08A}" srcId="{3B85B789-F7DC-4CC5-A84D-8BFB880E043E}" destId="{7C82AEE6-9A7B-41A9-B65C-16A5791117B8}" srcOrd="0" destOrd="0" parTransId="{14A9F545-1244-4586-A15E-6DDB94488E7C}" sibTransId="{3E652823-AB18-4038-A763-AF7C53E88CE8}"/>
    <dgm:cxn modelId="{507A766E-E223-45C5-BBB0-0C1C12A03643}" type="presOf" srcId="{3B85B789-F7DC-4CC5-A84D-8BFB880E043E}" destId="{6C66C545-4A7D-40EA-B1A9-1E31421F8B00}" srcOrd="0" destOrd="0" presId="urn:microsoft.com/office/officeart/2005/8/layout/process3"/>
    <dgm:cxn modelId="{5056FFE5-0F4F-4574-9D10-30F447B115B2}" type="presOf" srcId="{D96E2913-EE30-411F-A13E-9B9691D31CFC}" destId="{3D936385-776E-4BF7-9CEC-4D6116C58B2A}" srcOrd="0" destOrd="0" presId="urn:microsoft.com/office/officeart/2005/8/layout/process3"/>
    <dgm:cxn modelId="{4C0A5CB0-93A1-45A3-9DBC-CC76D09A994B}" srcId="{CCED78B3-B404-4BD4-8786-138F9143AFAA}" destId="{9ABC1692-1DD7-46C3-8A53-20366BD932E2}" srcOrd="2" destOrd="0" parTransId="{8F20FA56-8179-49F1-9DDA-2B63EB8E4416}" sibTransId="{49DCD1DE-46A2-455A-B3AF-8AB06361CACE}"/>
    <dgm:cxn modelId="{D396C834-7955-4411-85E7-476C100969F2}" type="presOf" srcId="{9ABC1692-1DD7-46C3-8A53-20366BD932E2}" destId="{3D936385-776E-4BF7-9CEC-4D6116C58B2A}" srcOrd="0" destOrd="2" presId="urn:microsoft.com/office/officeart/2005/8/layout/process3"/>
    <dgm:cxn modelId="{0AE1F8B2-E6DD-4135-BD4E-6B1055FD3199}" type="presOf" srcId="{65E1E89D-2F51-4AA7-A6CA-8FC9B4D7BDCE}" destId="{3D936385-776E-4BF7-9CEC-4D6116C58B2A}" srcOrd="0" destOrd="1" presId="urn:microsoft.com/office/officeart/2005/8/layout/process3"/>
    <dgm:cxn modelId="{67BCB44B-187B-4C37-B3F7-C6D3CFF2F053}" type="presOf" srcId="{35AB79A7-C419-43DF-B750-291D05749B4E}" destId="{97A3F9CE-E879-49A9-B7AE-392BA86994B7}" srcOrd="1" destOrd="0" presId="urn:microsoft.com/office/officeart/2005/8/layout/process3"/>
    <dgm:cxn modelId="{982E7E1A-BC11-4AAC-886C-94D2373DB46F}" type="presOf" srcId="{D032D7A0-6FE5-415B-96DA-77610219E9E7}" destId="{7273560E-2711-418C-A80B-C5646F2E4332}" srcOrd="0" destOrd="0" presId="urn:microsoft.com/office/officeart/2005/8/layout/process3"/>
    <dgm:cxn modelId="{B02979BB-DAB8-41A1-B22F-8ADD4F21E489}" type="presOf" srcId="{35AB79A7-C419-43DF-B750-291D05749B4E}" destId="{0C11EDF5-4075-4732-B730-D58C71EDB652}" srcOrd="0" destOrd="0" presId="urn:microsoft.com/office/officeart/2005/8/layout/process3"/>
    <dgm:cxn modelId="{A9165EA0-2177-4A23-96F8-F05808F7A847}" type="presOf" srcId="{983EBCFB-D6A1-4308-AE5F-0DACB4FED3B6}" destId="{701CB382-2F4E-4DD4-8C0C-DD2011E2079A}" srcOrd="1" destOrd="0" presId="urn:microsoft.com/office/officeart/2005/8/layout/process3"/>
    <dgm:cxn modelId="{35C8B36D-9DDA-4634-AF57-4ECAD07C87D4}" type="presOf" srcId="{A9D36A52-57C6-4B60-9A96-0C1A044BA888}" destId="{0382449F-EB41-42C0-9A50-E62AAB5586C7}" srcOrd="0" destOrd="0" presId="urn:microsoft.com/office/officeart/2005/8/layout/process3"/>
    <dgm:cxn modelId="{51C96F38-F678-40E5-BF72-32547E41B2FA}" type="presParOf" srcId="{5884172E-67EB-47D9-889A-40634CF11F2E}" destId="{0497E9A5-BE7F-42CF-97F3-420D0F3B2610}" srcOrd="0" destOrd="0" presId="urn:microsoft.com/office/officeart/2005/8/layout/process3"/>
    <dgm:cxn modelId="{F55C578C-4238-4E8E-A5F6-E40970FA83C2}" type="presParOf" srcId="{0497E9A5-BE7F-42CF-97F3-420D0F3B2610}" destId="{3DC46B4A-B2B7-47B9-B679-6445D891F3EB}" srcOrd="0" destOrd="0" presId="urn:microsoft.com/office/officeart/2005/8/layout/process3"/>
    <dgm:cxn modelId="{95532752-0EA2-4096-9904-D2209B75A74A}" type="presParOf" srcId="{0497E9A5-BE7F-42CF-97F3-420D0F3B2610}" destId="{D51E19DC-0DFB-4FC3-B19B-2EEEB0FE5572}" srcOrd="1" destOrd="0" presId="urn:microsoft.com/office/officeart/2005/8/layout/process3"/>
    <dgm:cxn modelId="{BD996204-6ADE-4E28-8EC5-87453F81F6AB}" type="presParOf" srcId="{0497E9A5-BE7F-42CF-97F3-420D0F3B2610}" destId="{3D936385-776E-4BF7-9CEC-4D6116C58B2A}" srcOrd="2" destOrd="0" presId="urn:microsoft.com/office/officeart/2005/8/layout/process3"/>
    <dgm:cxn modelId="{6A1A2882-6C42-47D1-A4E2-0B56A69B7479}" type="presParOf" srcId="{5884172E-67EB-47D9-889A-40634CF11F2E}" destId="{730AB082-F338-4508-ACC2-4127C41F1209}" srcOrd="1" destOrd="0" presId="urn:microsoft.com/office/officeart/2005/8/layout/process3"/>
    <dgm:cxn modelId="{C3D14A1B-9DAC-4CBD-B31E-C2576AE69F40}" type="presParOf" srcId="{730AB082-F338-4508-ACC2-4127C41F1209}" destId="{701CB382-2F4E-4DD4-8C0C-DD2011E2079A}" srcOrd="0" destOrd="0" presId="urn:microsoft.com/office/officeart/2005/8/layout/process3"/>
    <dgm:cxn modelId="{1B6876BE-B523-4C2A-985C-A7F8E38BA392}" type="presParOf" srcId="{5884172E-67EB-47D9-889A-40634CF11F2E}" destId="{6B739A4F-4323-4F1F-B392-AF79B650E730}" srcOrd="2" destOrd="0" presId="urn:microsoft.com/office/officeart/2005/8/layout/process3"/>
    <dgm:cxn modelId="{E5706246-79E8-46C0-9D84-C77F83107CB0}" type="presParOf" srcId="{6B739A4F-4323-4F1F-B392-AF79B650E730}" destId="{6C66C545-4A7D-40EA-B1A9-1E31421F8B00}" srcOrd="0" destOrd="0" presId="urn:microsoft.com/office/officeart/2005/8/layout/process3"/>
    <dgm:cxn modelId="{B3104BC2-4D8B-47C4-8D70-B961BC60B524}" type="presParOf" srcId="{6B739A4F-4323-4F1F-B392-AF79B650E730}" destId="{EC619A45-E882-48A5-957D-7DB1C4D1368E}" srcOrd="1" destOrd="0" presId="urn:microsoft.com/office/officeart/2005/8/layout/process3"/>
    <dgm:cxn modelId="{2AFC8D53-06BB-4F31-BE65-D036826B67BC}" type="presParOf" srcId="{6B739A4F-4323-4F1F-B392-AF79B650E730}" destId="{DC07AF46-454B-4ED0-9F81-E21E47CEFCF5}" srcOrd="2" destOrd="0" presId="urn:microsoft.com/office/officeart/2005/8/layout/process3"/>
    <dgm:cxn modelId="{7CCF0C2E-F426-4AB1-843A-E3EEEEC3CE61}" type="presParOf" srcId="{5884172E-67EB-47D9-889A-40634CF11F2E}" destId="{0C11EDF5-4075-4732-B730-D58C71EDB652}" srcOrd="3" destOrd="0" presId="urn:microsoft.com/office/officeart/2005/8/layout/process3"/>
    <dgm:cxn modelId="{2807F107-1356-4442-A788-9BCCA213DC94}" type="presParOf" srcId="{0C11EDF5-4075-4732-B730-D58C71EDB652}" destId="{97A3F9CE-E879-49A9-B7AE-392BA86994B7}" srcOrd="0" destOrd="0" presId="urn:microsoft.com/office/officeart/2005/8/layout/process3"/>
    <dgm:cxn modelId="{335EDDD8-0E31-4AB3-8203-AF240722DC5C}" type="presParOf" srcId="{5884172E-67EB-47D9-889A-40634CF11F2E}" destId="{913AB096-1ADA-4A4F-9599-4E07A7B0B847}" srcOrd="4" destOrd="0" presId="urn:microsoft.com/office/officeart/2005/8/layout/process3"/>
    <dgm:cxn modelId="{6227BF81-F2C7-4287-8C12-B524F509F14F}" type="presParOf" srcId="{913AB096-1ADA-4A4F-9599-4E07A7B0B847}" destId="{7273560E-2711-418C-A80B-C5646F2E4332}" srcOrd="0" destOrd="0" presId="urn:microsoft.com/office/officeart/2005/8/layout/process3"/>
    <dgm:cxn modelId="{5827C956-066A-4707-A407-2C6E41CE6833}" type="presParOf" srcId="{913AB096-1ADA-4A4F-9599-4E07A7B0B847}" destId="{AB8D4D4F-0A77-4C16-8253-E05FED721FE0}" srcOrd="1" destOrd="0" presId="urn:microsoft.com/office/officeart/2005/8/layout/process3"/>
    <dgm:cxn modelId="{8EC244B8-D778-4879-B37B-B82402B7058B}" type="presParOf" srcId="{913AB096-1ADA-4A4F-9599-4E07A7B0B847}" destId="{0382449F-EB41-42C0-9A50-E62AAB5586C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E19DC-0DFB-4FC3-B19B-2EEEB0FE5572}">
      <dsp:nvSpPr>
        <dsp:cNvPr id="0" name=""/>
        <dsp:cNvSpPr/>
      </dsp:nvSpPr>
      <dsp:spPr>
        <a:xfrm>
          <a:off x="3752" y="1445699"/>
          <a:ext cx="1705974" cy="691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/>
            <a:t>Preproducción </a:t>
          </a:r>
        </a:p>
      </dsp:txBody>
      <dsp:txXfrm>
        <a:off x="3752" y="1445699"/>
        <a:ext cx="1705974" cy="460800"/>
      </dsp:txXfrm>
    </dsp:sp>
    <dsp:sp modelId="{3D936385-776E-4BF7-9CEC-4D6116C58B2A}">
      <dsp:nvSpPr>
        <dsp:cNvPr id="0" name=""/>
        <dsp:cNvSpPr/>
      </dsp:nvSpPr>
      <dsp:spPr>
        <a:xfrm>
          <a:off x="353168" y="1906499"/>
          <a:ext cx="1705974" cy="129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/>
            <a:t>Documento de Diseño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/>
            <a:t>Feature Log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/>
            <a:t>Sprint Plan</a:t>
          </a:r>
        </a:p>
      </dsp:txBody>
      <dsp:txXfrm>
        <a:off x="391127" y="1944458"/>
        <a:ext cx="1630056" cy="1220082"/>
      </dsp:txXfrm>
    </dsp:sp>
    <dsp:sp modelId="{730AB082-F338-4508-ACC2-4127C41F1209}">
      <dsp:nvSpPr>
        <dsp:cNvPr id="0" name=""/>
        <dsp:cNvSpPr/>
      </dsp:nvSpPr>
      <dsp:spPr>
        <a:xfrm>
          <a:off x="1968345" y="1463730"/>
          <a:ext cx="548273" cy="4247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>
        <a:off x="1968345" y="1548678"/>
        <a:ext cx="420852" cy="254842"/>
      </dsp:txXfrm>
    </dsp:sp>
    <dsp:sp modelId="{EC619A45-E882-48A5-957D-7DB1C4D1368E}">
      <dsp:nvSpPr>
        <dsp:cNvPr id="0" name=""/>
        <dsp:cNvSpPr/>
      </dsp:nvSpPr>
      <dsp:spPr>
        <a:xfrm>
          <a:off x="2744204" y="1445699"/>
          <a:ext cx="1705974" cy="691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329280"/>
                <a:satOff val="993"/>
                <a:lumOff val="4314"/>
                <a:alphaOff val="0"/>
                <a:tint val="60000"/>
                <a:satMod val="160000"/>
              </a:schemeClr>
            </a:gs>
            <a:gs pos="46000">
              <a:schemeClr val="accent4">
                <a:hueOff val="-1329280"/>
                <a:satOff val="993"/>
                <a:lumOff val="4314"/>
                <a:alphaOff val="0"/>
                <a:tint val="86000"/>
                <a:satMod val="160000"/>
              </a:schemeClr>
            </a:gs>
            <a:gs pos="100000">
              <a:schemeClr val="accent4">
                <a:hueOff val="-1329280"/>
                <a:satOff val="993"/>
                <a:lumOff val="4314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1329280"/>
              <a:satOff val="993"/>
              <a:lumOff val="431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/>
            <a:t>Producción </a:t>
          </a:r>
        </a:p>
      </dsp:txBody>
      <dsp:txXfrm>
        <a:off x="2744204" y="1445699"/>
        <a:ext cx="1705974" cy="460800"/>
      </dsp:txXfrm>
    </dsp:sp>
    <dsp:sp modelId="{DC07AF46-454B-4ED0-9F81-E21E47CEFCF5}">
      <dsp:nvSpPr>
        <dsp:cNvPr id="0" name=""/>
        <dsp:cNvSpPr/>
      </dsp:nvSpPr>
      <dsp:spPr>
        <a:xfrm>
          <a:off x="3093621" y="1906499"/>
          <a:ext cx="1705974" cy="129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329280"/>
              <a:satOff val="993"/>
              <a:lumOff val="4314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/>
            <a:t>Videojuego</a:t>
          </a:r>
        </a:p>
      </dsp:txBody>
      <dsp:txXfrm>
        <a:off x="3131580" y="1944458"/>
        <a:ext cx="1630056" cy="1220082"/>
      </dsp:txXfrm>
    </dsp:sp>
    <dsp:sp modelId="{0C11EDF5-4075-4732-B730-D58C71EDB652}">
      <dsp:nvSpPr>
        <dsp:cNvPr id="0" name=""/>
        <dsp:cNvSpPr/>
      </dsp:nvSpPr>
      <dsp:spPr>
        <a:xfrm>
          <a:off x="4708798" y="1463730"/>
          <a:ext cx="548273" cy="4247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658560"/>
                <a:satOff val="1986"/>
                <a:lumOff val="8627"/>
                <a:alphaOff val="0"/>
                <a:tint val="60000"/>
                <a:satMod val="160000"/>
              </a:schemeClr>
            </a:gs>
            <a:gs pos="46000">
              <a:schemeClr val="accent4">
                <a:hueOff val="-2658560"/>
                <a:satOff val="1986"/>
                <a:lumOff val="8627"/>
                <a:alphaOff val="0"/>
                <a:tint val="86000"/>
                <a:satMod val="160000"/>
              </a:schemeClr>
            </a:gs>
            <a:gs pos="100000">
              <a:schemeClr val="accent4">
                <a:hueOff val="-2658560"/>
                <a:satOff val="1986"/>
                <a:lumOff val="8627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2658560"/>
              <a:satOff val="1986"/>
              <a:lumOff val="8627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>
        <a:off x="4708798" y="1548678"/>
        <a:ext cx="420852" cy="254842"/>
      </dsp:txXfrm>
    </dsp:sp>
    <dsp:sp modelId="{AB8D4D4F-0A77-4C16-8253-E05FED721FE0}">
      <dsp:nvSpPr>
        <dsp:cNvPr id="0" name=""/>
        <dsp:cNvSpPr/>
      </dsp:nvSpPr>
      <dsp:spPr>
        <a:xfrm>
          <a:off x="5484657" y="1445699"/>
          <a:ext cx="1705974" cy="691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658560"/>
                <a:satOff val="1986"/>
                <a:lumOff val="8627"/>
                <a:alphaOff val="0"/>
                <a:tint val="60000"/>
                <a:satMod val="160000"/>
              </a:schemeClr>
            </a:gs>
            <a:gs pos="46000">
              <a:schemeClr val="accent4">
                <a:hueOff val="-2658560"/>
                <a:satOff val="1986"/>
                <a:lumOff val="8627"/>
                <a:alphaOff val="0"/>
                <a:tint val="86000"/>
                <a:satMod val="160000"/>
              </a:schemeClr>
            </a:gs>
            <a:gs pos="100000">
              <a:schemeClr val="accent4">
                <a:hueOff val="-2658560"/>
                <a:satOff val="1986"/>
                <a:lumOff val="8627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2658560"/>
              <a:satOff val="1986"/>
              <a:lumOff val="8627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/>
            <a:t>Postmortem</a:t>
          </a:r>
        </a:p>
      </dsp:txBody>
      <dsp:txXfrm>
        <a:off x="5484657" y="1445699"/>
        <a:ext cx="1705974" cy="460800"/>
      </dsp:txXfrm>
    </dsp:sp>
    <dsp:sp modelId="{0382449F-EB41-42C0-9A50-E62AAB5586C7}">
      <dsp:nvSpPr>
        <dsp:cNvPr id="0" name=""/>
        <dsp:cNvSpPr/>
      </dsp:nvSpPr>
      <dsp:spPr>
        <a:xfrm>
          <a:off x="5834073" y="1906499"/>
          <a:ext cx="1705974" cy="129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658560"/>
              <a:satOff val="1986"/>
              <a:lumOff val="8627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/>
            <a:t>Reporte Postmortem</a:t>
          </a:r>
        </a:p>
      </dsp:txBody>
      <dsp:txXfrm>
        <a:off x="5872032" y="1944458"/>
        <a:ext cx="1630056" cy="1220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66B4766-09BA-4BB4-A2D5-B9E7C0327726}" type="datetimeFigureOut">
              <a:rPr lang="es-EC" smtClean="0"/>
              <a:t>12/10/2015</a:t>
            </a:fld>
            <a:endParaRPr lang="es-EC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C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893D81A-4B76-4929-8886-F1FD96F2A812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4766-09BA-4BB4-A2D5-B9E7C0327726}" type="datetimeFigureOut">
              <a:rPr lang="es-EC" smtClean="0"/>
              <a:t>12/10/2015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D81A-4B76-4929-8886-F1FD96F2A812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4766-09BA-4BB4-A2D5-B9E7C0327726}" type="datetimeFigureOut">
              <a:rPr lang="es-EC" smtClean="0"/>
              <a:t>12/10/2015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D81A-4B76-4929-8886-F1FD96F2A812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66B4766-09BA-4BB4-A2D5-B9E7C0327726}" type="datetimeFigureOut">
              <a:rPr lang="es-EC" smtClean="0"/>
              <a:t>12/10/2015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D81A-4B76-4929-8886-F1FD96F2A812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66B4766-09BA-4BB4-A2D5-B9E7C0327726}" type="datetimeFigureOut">
              <a:rPr lang="es-EC" smtClean="0"/>
              <a:t>12/10/2015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893D81A-4B76-4929-8886-F1FD96F2A812}" type="slidenum">
              <a:rPr lang="es-EC" smtClean="0"/>
              <a:t>‹#›</a:t>
            </a:fld>
            <a:endParaRPr lang="es-EC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66B4766-09BA-4BB4-A2D5-B9E7C0327726}" type="datetimeFigureOut">
              <a:rPr lang="es-EC" smtClean="0"/>
              <a:t>12/10/2015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893D81A-4B76-4929-8886-F1FD96F2A812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66B4766-09BA-4BB4-A2D5-B9E7C0327726}" type="datetimeFigureOut">
              <a:rPr lang="es-EC" smtClean="0"/>
              <a:t>12/10/2015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893D81A-4B76-4929-8886-F1FD96F2A812}" type="slidenum">
              <a:rPr lang="es-EC" smtClean="0"/>
              <a:t>‹#›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4766-09BA-4BB4-A2D5-B9E7C0327726}" type="datetimeFigureOut">
              <a:rPr lang="es-EC" smtClean="0"/>
              <a:t>12/10/2015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D81A-4B76-4929-8886-F1FD96F2A812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66B4766-09BA-4BB4-A2D5-B9E7C0327726}" type="datetimeFigureOut">
              <a:rPr lang="es-EC" smtClean="0"/>
              <a:t>12/10/2015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893D81A-4B76-4929-8886-F1FD96F2A812}" type="slidenum">
              <a:rPr lang="es-EC" smtClean="0"/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66B4766-09BA-4BB4-A2D5-B9E7C0327726}" type="datetimeFigureOut">
              <a:rPr lang="es-EC" smtClean="0"/>
              <a:t>12/10/2015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893D81A-4B76-4929-8886-F1FD96F2A812}" type="slidenum">
              <a:rPr lang="es-EC" smtClean="0"/>
              <a:t>‹#›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66B4766-09BA-4BB4-A2D5-B9E7C0327726}" type="datetimeFigureOut">
              <a:rPr lang="es-EC" smtClean="0"/>
              <a:t>12/10/2015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893D81A-4B76-4929-8886-F1FD96F2A812}" type="slidenum">
              <a:rPr lang="es-EC" smtClean="0"/>
              <a:t>‹#›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66B4766-09BA-4BB4-A2D5-B9E7C0327726}" type="datetimeFigureOut">
              <a:rPr lang="es-EC" smtClean="0"/>
              <a:t>12/10/2015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893D81A-4B76-4929-8886-F1FD96F2A812}" type="slidenum">
              <a:rPr lang="es-EC" smtClean="0"/>
              <a:t>‹#›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791200"/>
            <a:ext cx="5181600" cy="8382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David Esteban Reyes </a:t>
            </a:r>
            <a:r>
              <a:rPr lang="en-US" b="1" dirty="0" err="1" smtClean="0"/>
              <a:t>Rosero</a:t>
            </a:r>
            <a:endParaRPr lang="es-EC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6312" y="2438400"/>
            <a:ext cx="8062912" cy="2536825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effectLst/>
              </a:rPr>
              <a:t>Desarrollo de un videojuego educativo 2D para plataformas Web con el motor de juegos HTML5 </a:t>
            </a:r>
            <a:r>
              <a:rPr lang="es-ES" sz="3200" b="1" dirty="0" err="1">
                <a:effectLst/>
              </a:rPr>
              <a:t>Turbulenz</a:t>
            </a:r>
            <a:r>
              <a:rPr lang="es-ES" sz="3200" b="1" dirty="0">
                <a:effectLst/>
              </a:rPr>
              <a:t> utilizando la metodología </a:t>
            </a:r>
            <a:r>
              <a:rPr lang="es-ES" sz="3200" b="1" dirty="0" smtClean="0">
                <a:effectLst/>
              </a:rPr>
              <a:t>OOHDM.</a:t>
            </a:r>
            <a:endParaRPr lang="es-EC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33400"/>
            <a:ext cx="59875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smtClean="0"/>
              <a:t>UNIVERSIDAD DE LAS FUERZAS</a:t>
            </a:r>
          </a:p>
          <a:p>
            <a:pPr algn="ctr"/>
            <a:r>
              <a:rPr lang="en-US" sz="3200" b="1" u="sng" dirty="0" smtClean="0"/>
              <a:t> ARMADAS -ESPE</a:t>
            </a:r>
            <a:endParaRPr lang="es-EC" sz="3200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3" name="Imagen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168265" cy="126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244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Análisis y Diseño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Casos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Diagrama</a:t>
            </a:r>
            <a:r>
              <a:rPr lang="en-US" dirty="0" smtClean="0"/>
              <a:t> de </a:t>
            </a:r>
            <a:r>
              <a:rPr lang="en-US" dirty="0" err="1" smtClean="0"/>
              <a:t>clases</a:t>
            </a:r>
            <a:endParaRPr lang="en-US" dirty="0" smtClean="0"/>
          </a:p>
          <a:p>
            <a:r>
              <a:rPr lang="en-US" dirty="0" err="1" smtClean="0"/>
              <a:t>Diagrama</a:t>
            </a:r>
            <a:r>
              <a:rPr lang="en-US" dirty="0" smtClean="0"/>
              <a:t> </a:t>
            </a:r>
            <a:r>
              <a:rPr lang="en-US" dirty="0" err="1" smtClean="0"/>
              <a:t>navegacional</a:t>
            </a:r>
            <a:endParaRPr lang="en-US" dirty="0" smtClean="0"/>
          </a:p>
          <a:p>
            <a:pPr marL="64008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5547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3124200" cy="133270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Casos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endParaRPr lang="es-EC" dirty="0"/>
          </a:p>
        </p:txBody>
      </p:sp>
      <p:pic>
        <p:nvPicPr>
          <p:cNvPr id="2050" name="Picture 2" descr="C:\Users\familia reyes\Desktop\New folder (4)\casos de u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304800"/>
            <a:ext cx="532579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451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Diagrama</a:t>
            </a:r>
            <a:r>
              <a:rPr lang="en-US" dirty="0" smtClean="0"/>
              <a:t> de </a:t>
            </a:r>
            <a:r>
              <a:rPr lang="en-US" dirty="0" err="1" smtClean="0"/>
              <a:t>clases</a:t>
            </a:r>
            <a:endParaRPr lang="es-EC" dirty="0"/>
          </a:p>
        </p:txBody>
      </p:sp>
      <p:pic>
        <p:nvPicPr>
          <p:cNvPr id="3074" name="Picture 2" descr="C:\Users\familia reyes\Desktop\New folder (4)\cla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477000" cy="528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973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Diagrama</a:t>
            </a:r>
            <a:r>
              <a:rPr lang="en-US" dirty="0" smtClean="0"/>
              <a:t> </a:t>
            </a:r>
            <a:r>
              <a:rPr lang="en-US" dirty="0" err="1" smtClean="0"/>
              <a:t>Navegacional</a:t>
            </a:r>
            <a:endParaRPr lang="es-EC" dirty="0"/>
          </a:p>
        </p:txBody>
      </p:sp>
      <p:pic>
        <p:nvPicPr>
          <p:cNvPr id="4098" name="Picture 2" descr="C:\Users\familia reyes\Desktop\New folder (4)\d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776015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54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Implementación del videojuego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7622" b="5652"/>
          <a:stretch/>
        </p:blipFill>
        <p:spPr bwMode="auto">
          <a:xfrm>
            <a:off x="533400" y="2066794"/>
            <a:ext cx="8001000" cy="4334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2129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PRUEBAS Y EVALUACIÓN DE RESULTADOS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39369760"/>
              </p:ext>
            </p:extLst>
          </p:nvPr>
        </p:nvGraphicFramePr>
        <p:xfrm>
          <a:off x="914400" y="1905000"/>
          <a:ext cx="7162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9813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CONCLUSIONES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C" dirty="0"/>
              <a:t>•	Pese a tener una curva de aprendizaje larga, el motor de videojuegos </a:t>
            </a:r>
            <a:r>
              <a:rPr lang="es-EC" dirty="0" err="1"/>
              <a:t>Turbulenz</a:t>
            </a:r>
            <a:r>
              <a:rPr lang="es-EC" dirty="0"/>
              <a:t> es una herramienta muy completa que permite la realización de videojuegos complejos para la Web, a su vez posee una plataforma de soporte propia y es de código abierto</a:t>
            </a:r>
            <a:r>
              <a:rPr lang="es-EC" dirty="0" smtClean="0"/>
              <a:t>.</a:t>
            </a:r>
          </a:p>
          <a:p>
            <a:r>
              <a:rPr lang="es-EC" dirty="0" smtClean="0"/>
              <a:t>•</a:t>
            </a:r>
            <a:r>
              <a:rPr lang="es-EC" dirty="0"/>
              <a:t>	El uso de videojuegos dentro de la educación es útil siempre y cuando el juego sea un complemento al aprendizaje de los alumnos ya que para que un videojuego sustituya a la educación formal, falta muchos avances por realizar. </a:t>
            </a:r>
            <a:endParaRPr lang="es-EC" dirty="0" smtClean="0"/>
          </a:p>
          <a:p>
            <a:r>
              <a:rPr lang="es-EC" dirty="0" smtClean="0"/>
              <a:t>•</a:t>
            </a:r>
            <a:r>
              <a:rPr lang="es-EC" dirty="0"/>
              <a:t>	</a:t>
            </a:r>
            <a:r>
              <a:rPr lang="es-ES" dirty="0"/>
              <a:t>Con los datos obtenidos de las pruebas realizadas a niños entre los 7 y 9 años se puede concluir que existe una diferencia de desempeño entre edades y género de los estudiantes, siendo mejor el desempeño de los estudiantes mayores.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72153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RECOMENDACIONES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dirty="0"/>
              <a:t>•	Se recomienda a la universidad que dentro de las materias de desarrollo se evalúen herramientas nuevas como </a:t>
            </a:r>
            <a:r>
              <a:rPr lang="es-EC" dirty="0" err="1"/>
              <a:t>Turbulenz</a:t>
            </a:r>
            <a:r>
              <a:rPr lang="es-EC" dirty="0"/>
              <a:t> entre otros</a:t>
            </a:r>
            <a:r>
              <a:rPr lang="es-EC" dirty="0" smtClean="0"/>
              <a:t>.</a:t>
            </a:r>
          </a:p>
          <a:p>
            <a:r>
              <a:rPr lang="es-EC" dirty="0" smtClean="0"/>
              <a:t>•</a:t>
            </a:r>
            <a:r>
              <a:rPr lang="es-EC" dirty="0"/>
              <a:t>	Se recomienda la utilización del motor de videojuegos </a:t>
            </a:r>
            <a:r>
              <a:rPr lang="es-EC" dirty="0" err="1"/>
              <a:t>Turbulenz</a:t>
            </a:r>
            <a:r>
              <a:rPr lang="es-EC" dirty="0"/>
              <a:t> ya que este utiliza el estándar html5, lo cual permite que el juego sea ejecutado dentro de cualquier navegador actual</a:t>
            </a:r>
            <a:r>
              <a:rPr lang="es-EC" dirty="0" smtClean="0"/>
              <a:t>.</a:t>
            </a:r>
          </a:p>
          <a:p>
            <a:r>
              <a:rPr lang="es-EC" dirty="0" smtClean="0"/>
              <a:t>•</a:t>
            </a:r>
            <a:r>
              <a:rPr lang="es-EC" dirty="0"/>
              <a:t>	Se recomienda el desarrollo y el uso de videojuegos como parte complementaria al desarrollo del aprendizaje de los niños</a:t>
            </a:r>
            <a:r>
              <a:rPr lang="es-EC" dirty="0" smtClean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9903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BIBLIOGRAFÍA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C" dirty="0"/>
              <a:t>- Fuentes, R. (2012). Jean Piaget, aportes a la educación del desarrollo del juicio moral para el siglo XXI . 55-69</a:t>
            </a:r>
            <a:r>
              <a:rPr lang="es-EC" dirty="0" smtClean="0"/>
              <a:t>.</a:t>
            </a:r>
          </a:p>
          <a:p>
            <a:r>
              <a:rPr lang="es-EC" dirty="0" smtClean="0"/>
              <a:t>- </a:t>
            </a:r>
            <a:r>
              <a:rPr lang="es-EC" dirty="0" err="1"/>
              <a:t>Oblinger</a:t>
            </a:r>
            <a:r>
              <a:rPr lang="es-EC" dirty="0"/>
              <a:t>, D. (2006). </a:t>
            </a:r>
            <a:r>
              <a:rPr lang="es-EC" dirty="0" err="1"/>
              <a:t>Simulations</a:t>
            </a:r>
            <a:r>
              <a:rPr lang="es-EC" dirty="0"/>
              <a:t>, </a:t>
            </a:r>
            <a:r>
              <a:rPr lang="es-EC" dirty="0" err="1"/>
              <a:t>games</a:t>
            </a:r>
            <a:r>
              <a:rPr lang="es-EC" dirty="0"/>
              <a:t>, and </a:t>
            </a:r>
            <a:r>
              <a:rPr lang="es-EC" dirty="0" err="1"/>
              <a:t>learning</a:t>
            </a:r>
            <a:r>
              <a:rPr lang="es-EC" dirty="0"/>
              <a:t>. ELI White </a:t>
            </a:r>
            <a:r>
              <a:rPr lang="es-EC" dirty="0" err="1"/>
              <a:t>Paper</a:t>
            </a:r>
            <a:r>
              <a:rPr lang="es-EC" dirty="0"/>
              <a:t>.- Piaget, J. (1981). La teoría de Piaget . Infancia y aprendizaje , 13-54</a:t>
            </a:r>
            <a:r>
              <a:rPr lang="es-EC" dirty="0" smtClean="0"/>
              <a:t>.</a:t>
            </a:r>
          </a:p>
          <a:p>
            <a:r>
              <a:rPr lang="es-EC" dirty="0" smtClean="0"/>
              <a:t>- </a:t>
            </a:r>
            <a:r>
              <a:rPr lang="es-EC" dirty="0" err="1"/>
              <a:t>Rossi</a:t>
            </a:r>
            <a:r>
              <a:rPr lang="es-EC" dirty="0"/>
              <a:t>, G., Pastor, O., </a:t>
            </a:r>
            <a:r>
              <a:rPr lang="es-EC" dirty="0" err="1"/>
              <a:t>Schwabe</a:t>
            </a:r>
            <a:r>
              <a:rPr lang="es-EC" dirty="0"/>
              <a:t>, D., &amp; </a:t>
            </a:r>
            <a:r>
              <a:rPr lang="es-EC" dirty="0" err="1"/>
              <a:t>Olsina</a:t>
            </a:r>
            <a:r>
              <a:rPr lang="es-EC" dirty="0"/>
              <a:t>, L. (2008). Web </a:t>
            </a:r>
            <a:r>
              <a:rPr lang="es-EC" dirty="0" err="1"/>
              <a:t>Engineering</a:t>
            </a:r>
            <a:r>
              <a:rPr lang="es-EC" dirty="0"/>
              <a:t>: </a:t>
            </a:r>
            <a:r>
              <a:rPr lang="es-EC" dirty="0" err="1"/>
              <a:t>Modelling</a:t>
            </a:r>
            <a:r>
              <a:rPr lang="es-EC" dirty="0"/>
              <a:t> and </a:t>
            </a:r>
            <a:r>
              <a:rPr lang="es-EC" dirty="0" err="1"/>
              <a:t>Implementing</a:t>
            </a:r>
            <a:r>
              <a:rPr lang="es-EC" dirty="0"/>
              <a:t> Web </a:t>
            </a:r>
            <a:r>
              <a:rPr lang="es-EC" dirty="0" err="1"/>
              <a:t>Applications</a:t>
            </a:r>
            <a:r>
              <a:rPr lang="es-EC" dirty="0"/>
              <a:t>. London: </a:t>
            </a:r>
            <a:r>
              <a:rPr lang="es-EC" dirty="0" err="1"/>
              <a:t>Springer</a:t>
            </a:r>
            <a:r>
              <a:rPr lang="es-EC" dirty="0"/>
              <a:t> London</a:t>
            </a:r>
            <a:r>
              <a:rPr lang="es-EC" dirty="0" smtClean="0"/>
              <a:t>.</a:t>
            </a:r>
          </a:p>
          <a:p>
            <a:r>
              <a:rPr lang="es-EC" dirty="0" smtClean="0"/>
              <a:t>-</a:t>
            </a:r>
            <a:r>
              <a:rPr lang="es-EC" dirty="0"/>
              <a:t>Urrutia, G. A., López, C. E., Martínez, L. F., &amp; Corral, M. A. (2010). Procesos de desarrollo para videojuegos. </a:t>
            </a:r>
            <a:r>
              <a:rPr lang="es-EC" dirty="0" err="1"/>
              <a:t>CULCyT</a:t>
            </a:r>
            <a:r>
              <a:rPr lang="es-EC" dirty="0"/>
              <a:t>: Cultura Científica y Tecnológica, 25-39.-Gil Juárez, A., &amp; Vida </a:t>
            </a:r>
            <a:r>
              <a:rPr lang="es-EC" dirty="0" err="1"/>
              <a:t>Mombiela</a:t>
            </a:r>
            <a:r>
              <a:rPr lang="es-EC" dirty="0"/>
              <a:t>, T. (2007). Los videojuegos. Barcelona: Editorial UOC.</a:t>
            </a:r>
          </a:p>
        </p:txBody>
      </p:sp>
    </p:spTree>
    <p:extLst>
      <p:ext uri="{BB962C8B-B14F-4D97-AF65-F5344CB8AC3E}">
        <p14:creationId xmlns:p14="http://schemas.microsoft.com/office/powerpoint/2010/main" val="6201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s-EC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Objetivo</a:t>
            </a:r>
            <a:r>
              <a:rPr lang="en-US" dirty="0" smtClean="0"/>
              <a:t> general</a:t>
            </a:r>
          </a:p>
          <a:p>
            <a:r>
              <a:rPr lang="en-US" dirty="0" err="1" smtClean="0"/>
              <a:t>Objetivos</a:t>
            </a:r>
            <a:r>
              <a:rPr lang="en-US" dirty="0" smtClean="0"/>
              <a:t> </a:t>
            </a:r>
            <a:r>
              <a:rPr lang="en-US" dirty="0" err="1" smtClean="0"/>
              <a:t>Específicos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Fundamento</a:t>
            </a:r>
            <a:r>
              <a:rPr lang="en-US" dirty="0" smtClean="0"/>
              <a:t> </a:t>
            </a:r>
            <a:r>
              <a:rPr lang="en-US" dirty="0" err="1" smtClean="0"/>
              <a:t>Teórico</a:t>
            </a:r>
            <a:endParaRPr lang="en-US" dirty="0" smtClean="0"/>
          </a:p>
          <a:p>
            <a:r>
              <a:rPr lang="en-US" dirty="0" err="1" smtClean="0"/>
              <a:t>Análisis</a:t>
            </a:r>
            <a:r>
              <a:rPr lang="en-US" dirty="0" smtClean="0"/>
              <a:t> y </a:t>
            </a:r>
            <a:r>
              <a:rPr lang="en-US" dirty="0" err="1"/>
              <a:t>D</a:t>
            </a:r>
            <a:r>
              <a:rPr lang="en-US" dirty="0" err="1" smtClean="0"/>
              <a:t>iseño</a:t>
            </a:r>
            <a:endParaRPr lang="en-US" dirty="0" smtClean="0"/>
          </a:p>
          <a:p>
            <a:r>
              <a:rPr lang="en-US" dirty="0" err="1" smtClean="0"/>
              <a:t>Implementación</a:t>
            </a:r>
            <a:r>
              <a:rPr lang="en-US" dirty="0" smtClean="0"/>
              <a:t> del </a:t>
            </a:r>
            <a:r>
              <a:rPr lang="en-US" dirty="0" err="1"/>
              <a:t>V</a:t>
            </a:r>
            <a:r>
              <a:rPr lang="en-US" dirty="0" err="1" smtClean="0"/>
              <a:t>ideojuego</a:t>
            </a:r>
            <a:endParaRPr lang="en-US" dirty="0" smtClean="0"/>
          </a:p>
          <a:p>
            <a:r>
              <a:rPr lang="es-EC" dirty="0"/>
              <a:t>P</a:t>
            </a:r>
            <a:r>
              <a:rPr lang="es-EC" dirty="0" smtClean="0"/>
              <a:t>ruebas y Evaluación de Resultados</a:t>
            </a:r>
          </a:p>
          <a:p>
            <a:r>
              <a:rPr lang="en-US" dirty="0" err="1" smtClean="0"/>
              <a:t>Conclusiones</a:t>
            </a:r>
            <a:r>
              <a:rPr lang="en-US" dirty="0" smtClean="0"/>
              <a:t> y </a:t>
            </a:r>
            <a:r>
              <a:rPr lang="en-US" dirty="0" err="1"/>
              <a:t>R</a:t>
            </a:r>
            <a:r>
              <a:rPr lang="en-US" dirty="0" err="1" smtClean="0"/>
              <a:t>ecomendaciones</a:t>
            </a:r>
            <a:r>
              <a:rPr lang="en-US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087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OBJETIVO GENERAL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Desarrollar un videojuego educativo 2D para plataformas Web con el motor de juegos HTML5 </a:t>
            </a:r>
            <a:r>
              <a:rPr lang="es-ES" dirty="0" err="1"/>
              <a:t>Turbulenz</a:t>
            </a:r>
            <a:r>
              <a:rPr lang="es-ES" dirty="0"/>
              <a:t> utilizando la metodología OOHDM para niños entre los 7 y 11 años de edad.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0184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OBJETIVOS ESPECÍFICOS 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s-ES_tradnl" dirty="0"/>
              <a:t>Analizar el motor de juegos HTML5 </a:t>
            </a:r>
            <a:r>
              <a:rPr lang="es-ES_tradnl" dirty="0" err="1"/>
              <a:t>Turbulenz</a:t>
            </a:r>
            <a:r>
              <a:rPr lang="es-ES_tradnl" dirty="0"/>
              <a:t> para el desarrollo del    videojuego.</a:t>
            </a:r>
            <a:endParaRPr lang="es-EC" dirty="0"/>
          </a:p>
          <a:p>
            <a:pPr lvl="0"/>
            <a:r>
              <a:rPr lang="es-ES_tradnl" dirty="0"/>
              <a:t>Revisar los principios didácticos para el desarrollo del videojuego educativo.</a:t>
            </a:r>
            <a:endParaRPr lang="es-EC" dirty="0"/>
          </a:p>
          <a:p>
            <a:pPr lvl="0"/>
            <a:r>
              <a:rPr lang="es-ES_tradnl" dirty="0"/>
              <a:t>Diseñar e Implementar un videojuego educativo siguiendo los lineamientos de la metodología OOHDM.</a:t>
            </a:r>
            <a:endParaRPr lang="es-EC" dirty="0"/>
          </a:p>
          <a:p>
            <a:pPr lvl="0"/>
            <a:r>
              <a:rPr lang="es-ES_tradnl" dirty="0"/>
              <a:t>Realizar pruebas de funcionalidad del videojuego, procesamiento estadístico y la evaluación de resultados. 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9705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FUNDAMENTO TEÓRICO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Motor de </a:t>
            </a:r>
            <a:r>
              <a:rPr lang="en-US" dirty="0" err="1" smtClean="0"/>
              <a:t>Videojuegos</a:t>
            </a:r>
            <a:r>
              <a:rPr lang="en-US" dirty="0" smtClean="0"/>
              <a:t> </a:t>
            </a:r>
            <a:r>
              <a:rPr lang="en-US" dirty="0" err="1" smtClean="0"/>
              <a:t>Turbulenz</a:t>
            </a:r>
            <a:endParaRPr lang="en-US" dirty="0" smtClean="0"/>
          </a:p>
          <a:p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desarrollo</a:t>
            </a:r>
            <a:r>
              <a:rPr lang="en-US" dirty="0" smtClean="0"/>
              <a:t> de </a:t>
            </a:r>
            <a:r>
              <a:rPr lang="en-US" dirty="0" err="1" smtClean="0"/>
              <a:t>videojuegos</a:t>
            </a:r>
            <a:r>
              <a:rPr lang="en-US" dirty="0" smtClean="0"/>
              <a:t> Huddle </a:t>
            </a:r>
          </a:p>
          <a:p>
            <a:r>
              <a:rPr lang="es-EC" dirty="0" smtClean="0"/>
              <a:t>Metodología</a:t>
            </a:r>
            <a:r>
              <a:rPr lang="en-US" dirty="0" smtClean="0"/>
              <a:t> OOHDM</a:t>
            </a:r>
          </a:p>
          <a:p>
            <a:r>
              <a:rPr lang="en-US" dirty="0" err="1" smtClean="0"/>
              <a:t>Videojuegos</a:t>
            </a:r>
            <a:r>
              <a:rPr lang="en-US" dirty="0" smtClean="0"/>
              <a:t> y </a:t>
            </a:r>
            <a:r>
              <a:rPr lang="es-EC" dirty="0" smtClean="0"/>
              <a:t>educación</a:t>
            </a:r>
            <a:r>
              <a:rPr lang="en-US" dirty="0" smtClean="0"/>
              <a:t> </a:t>
            </a:r>
          </a:p>
          <a:p>
            <a:pPr marL="64008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9416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Motor de </a:t>
            </a:r>
            <a:r>
              <a:rPr lang="en-US" dirty="0" err="1"/>
              <a:t>Videojuegos</a:t>
            </a:r>
            <a:r>
              <a:rPr lang="en-US" dirty="0"/>
              <a:t> </a:t>
            </a:r>
            <a:r>
              <a:rPr lang="en-US" dirty="0" err="1" smtClean="0"/>
              <a:t>Turbulenz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Licencia MIT</a:t>
            </a:r>
          </a:p>
          <a:p>
            <a:r>
              <a:rPr lang="es-EC" dirty="0" smtClean="0"/>
              <a:t>html5 </a:t>
            </a:r>
            <a:r>
              <a:rPr lang="es-EC" dirty="0"/>
              <a:t>, </a:t>
            </a:r>
            <a:r>
              <a:rPr lang="es-EC" dirty="0" err="1"/>
              <a:t>javaScript</a:t>
            </a:r>
            <a:r>
              <a:rPr lang="es-EC" dirty="0"/>
              <a:t>, </a:t>
            </a:r>
            <a:r>
              <a:rPr lang="es-EC" dirty="0" err="1" smtClean="0"/>
              <a:t>typeScript</a:t>
            </a:r>
            <a:endParaRPr lang="es-EC" dirty="0" smtClean="0"/>
          </a:p>
          <a:p>
            <a:r>
              <a:rPr lang="es-EC" dirty="0" smtClean="0"/>
              <a:t>2D </a:t>
            </a:r>
            <a:r>
              <a:rPr lang="es-EC" dirty="0"/>
              <a:t>y 3D</a:t>
            </a:r>
          </a:p>
        </p:txBody>
      </p:sp>
      <p:pic>
        <p:nvPicPr>
          <p:cNvPr id="5122" name="Picture 2" descr="C:\Users\familia reyes\Desktop\New folder (4)\images (3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562219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82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desarrollo</a:t>
            </a:r>
            <a:r>
              <a:rPr lang="en-US" dirty="0"/>
              <a:t> de </a:t>
            </a:r>
            <a:r>
              <a:rPr lang="en-US" dirty="0" err="1"/>
              <a:t>videojuegos</a:t>
            </a:r>
            <a:r>
              <a:rPr lang="en-US" dirty="0"/>
              <a:t> Huddle </a:t>
            </a:r>
            <a:endParaRPr lang="es-EC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35409198"/>
              </p:ext>
            </p:extLst>
          </p:nvPr>
        </p:nvGraphicFramePr>
        <p:xfrm>
          <a:off x="533400" y="1828800"/>
          <a:ext cx="7543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455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Metodología</a:t>
            </a:r>
            <a:r>
              <a:rPr lang="en-US" dirty="0"/>
              <a:t> </a:t>
            </a:r>
            <a:r>
              <a:rPr lang="en-US" dirty="0" smtClean="0"/>
              <a:t>OOHDM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146" name="Picture 2" descr="C:\Users\familia reyes\Desktop\New folder (4)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1"/>
            <a:ext cx="8828754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9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Videojuegos</a:t>
            </a:r>
            <a:r>
              <a:rPr lang="en-US" dirty="0"/>
              <a:t> y </a:t>
            </a:r>
            <a:r>
              <a:rPr lang="es-EC" dirty="0"/>
              <a:t>educación</a:t>
            </a:r>
            <a:r>
              <a:rPr lang="en-US" dirty="0"/>
              <a:t> 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7170" name="Picture 2" descr="C:\Users\familia reyes\Desktop\New folder (4)\000715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02" y="2209800"/>
            <a:ext cx="39365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familia reyes\Desktop\New folder (4)\images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2" y="1905000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familia reyes\Desktop\New folder (4)\descarga (2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4267200"/>
            <a:ext cx="31718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04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133</TotalTime>
  <Words>393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Verve</vt:lpstr>
      <vt:lpstr>Desarrollo de un videojuego educativo 2D para plataformas Web con el motor de juegos HTML5 Turbulenz utilizando la metodología OOHDM.</vt:lpstr>
      <vt:lpstr>Agenda </vt:lpstr>
      <vt:lpstr>OBJETIVO GENERAL</vt:lpstr>
      <vt:lpstr>OBJETIVOS ESPECÍFICOS </vt:lpstr>
      <vt:lpstr>FUNDAMENTO TEÓRICO</vt:lpstr>
      <vt:lpstr>Motor de Videojuegos Turbulenz</vt:lpstr>
      <vt:lpstr>Proceso de desarrollo de videojuegos Huddle </vt:lpstr>
      <vt:lpstr>Metodología OOHDM</vt:lpstr>
      <vt:lpstr>Videojuegos y educación </vt:lpstr>
      <vt:lpstr>Análisis y Diseño</vt:lpstr>
      <vt:lpstr>Casos de uso</vt:lpstr>
      <vt:lpstr>Diagrama de clases</vt:lpstr>
      <vt:lpstr>Diagrama Navegacional</vt:lpstr>
      <vt:lpstr>Implementación del videojuego</vt:lpstr>
      <vt:lpstr>PRUEBAS Y EVALUACIÓN DE RESULTADOS</vt:lpstr>
      <vt:lpstr>CONCLUSIONES</vt:lpstr>
      <vt:lpstr>RECOMENDACIONES</vt:lpstr>
      <vt:lpstr>BIBLIOGRAFÍA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de un videojuego educativo 2D para plataformas Web con el motor de juegos HTML5 Turbulenz utilizando la metodología OOHDM.</dc:title>
  <dc:creator>familia reyes</dc:creator>
  <cp:lastModifiedBy>familia reyes</cp:lastModifiedBy>
  <cp:revision>10</cp:revision>
  <dcterms:created xsi:type="dcterms:W3CDTF">2015-10-07T17:03:58Z</dcterms:created>
  <dcterms:modified xsi:type="dcterms:W3CDTF">2015-10-12T23:44:06Z</dcterms:modified>
</cp:coreProperties>
</file>