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9" r:id="rId4"/>
    <p:sldId id="260" r:id="rId5"/>
    <p:sldId id="261" r:id="rId6"/>
    <p:sldId id="262" r:id="rId7"/>
    <p:sldId id="266" r:id="rId8"/>
    <p:sldId id="267" r:id="rId9"/>
    <p:sldId id="268" r:id="rId10"/>
    <p:sldId id="269" r:id="rId11"/>
    <p:sldId id="270" r:id="rId12"/>
    <p:sldId id="271" r:id="rId13"/>
    <p:sldId id="286" r:id="rId14"/>
    <p:sldId id="287" r:id="rId15"/>
    <p:sldId id="288" r:id="rId16"/>
    <p:sldId id="289" r:id="rId17"/>
    <p:sldId id="290" r:id="rId18"/>
    <p:sldId id="291" r:id="rId19"/>
    <p:sldId id="292" r:id="rId20"/>
    <p:sldId id="293" r:id="rId21"/>
    <p:sldId id="294" r:id="rId22"/>
    <p:sldId id="295" r:id="rId23"/>
    <p:sldId id="296" r:id="rId24"/>
    <p:sldId id="298" r:id="rId25"/>
    <p:sldId id="300" r:id="rId26"/>
    <p:sldId id="301" r:id="rId27"/>
    <p:sldId id="304" r:id="rId28"/>
    <p:sldId id="305" r:id="rId29"/>
    <p:sldId id="306" r:id="rId30"/>
    <p:sldId id="302" r:id="rId31"/>
    <p:sldId id="303" r:id="rId32"/>
    <p:sldId id="307" r:id="rId33"/>
    <p:sldId id="308" r:id="rId34"/>
    <p:sldId id="309" r:id="rId35"/>
    <p:sldId id="310" r:id="rId36"/>
    <p:sldId id="313" r:id="rId37"/>
    <p:sldId id="314" r:id="rId38"/>
    <p:sldId id="315" r:id="rId3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08" y="-21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4"/>
    </mc:Choice>
    <mc:Fallback>
      <c:style val="4"/>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tx>
            <c:strRef>
              <c:f>'COEFICIENTES DE SATISFACCIÓN'!$D$2</c:f>
              <c:strCache>
                <c:ptCount val="1"/>
                <c:pt idx="0">
                  <c:v>Docentes calificados y de experiencia</c:v>
                </c:pt>
              </c:strCache>
            </c:strRef>
          </c:tx>
          <c:spPr>
            <a:ln w="28575">
              <a:noFill/>
            </a:ln>
          </c:spPr>
          <c:dPt>
            <c:idx val="0"/>
            <c:marker>
              <c:symbol val="circle"/>
              <c:size val="15"/>
              <c:spPr>
                <a:solidFill>
                  <a:schemeClr val="accent4">
                    <a:lumMod val="50000"/>
                  </a:schemeClr>
                </a:solidFill>
              </c:spPr>
            </c:marker>
            <c:bubble3D val="0"/>
            <c:spPr>
              <a:ln>
                <a:solidFill>
                  <a:srgbClr val="403152"/>
                </a:solidFill>
                <a:prstDash val="solid"/>
              </a:ln>
            </c:spPr>
          </c:dPt>
          <c:dLbls>
            <c:dLbl>
              <c:idx val="0"/>
              <c:layout>
                <c:manualLayout>
                  <c:x val="-1.9123271550456015E-2"/>
                  <c:y val="-4.5735808447672853E-2"/>
                </c:manualLayout>
              </c:layout>
              <c:tx>
                <c:rich>
                  <a:bodyPr/>
                  <a:lstStyle/>
                  <a:p>
                    <a:r>
                      <a:rPr lang="en-US"/>
                      <a:t>1</a:t>
                    </a:r>
                  </a:p>
                </c:rich>
              </c:tx>
              <c:dLblPos val="r"/>
              <c:showLegendKey val="0"/>
              <c:showVal val="1"/>
              <c:showCatName val="1"/>
              <c:showSerName val="0"/>
              <c:showPercent val="0"/>
              <c:showBubbleSize val="0"/>
            </c:dLbl>
            <c:dLblPos val="r"/>
            <c:showLegendKey val="0"/>
            <c:showVal val="1"/>
            <c:showCatName val="1"/>
            <c:showSerName val="0"/>
            <c:showPercent val="0"/>
            <c:showBubbleSize val="0"/>
            <c:showLeaderLines val="0"/>
          </c:dLbls>
          <c:xVal>
            <c:numRef>
              <c:f>'COEFICIENTES DE SATISFACCIÓN'!$F$2</c:f>
              <c:numCache>
                <c:formatCode>General</c:formatCode>
                <c:ptCount val="1"/>
                <c:pt idx="0">
                  <c:v>-0.73</c:v>
                </c:pt>
              </c:numCache>
            </c:numRef>
          </c:xVal>
          <c:yVal>
            <c:numRef>
              <c:f>'COEFICIENTES DE SATISFACCIÓN'!$E$2</c:f>
              <c:numCache>
                <c:formatCode>General</c:formatCode>
                <c:ptCount val="1"/>
                <c:pt idx="0">
                  <c:v>0.76</c:v>
                </c:pt>
              </c:numCache>
            </c:numRef>
          </c:yVal>
          <c:smooth val="0"/>
        </c:ser>
        <c:ser>
          <c:idx val="1"/>
          <c:order val="1"/>
          <c:tx>
            <c:strRef>
              <c:f>'COEFICIENTES DE SATISFACCIÓN'!$D$3</c:f>
              <c:strCache>
                <c:ptCount val="1"/>
                <c:pt idx="0">
                  <c:v>Claridad y entendimiento de las clases</c:v>
                </c:pt>
              </c:strCache>
            </c:strRef>
          </c:tx>
          <c:spPr>
            <a:ln w="28575">
              <a:noFill/>
            </a:ln>
          </c:spPr>
          <c:dPt>
            <c:idx val="0"/>
            <c:marker>
              <c:symbol val="diamond"/>
              <c:size val="15"/>
              <c:spPr>
                <a:solidFill>
                  <a:schemeClr val="accent6">
                    <a:lumMod val="50000"/>
                  </a:schemeClr>
                </a:solidFill>
              </c:spPr>
            </c:marker>
            <c:bubble3D val="0"/>
            <c:spPr>
              <a:ln>
                <a:solidFill>
                  <a:srgbClr val="984807"/>
                </a:solidFill>
                <a:prstDash val="solid"/>
              </a:ln>
            </c:spPr>
          </c:dPt>
          <c:dLbls>
            <c:dLbl>
              <c:idx val="0"/>
              <c:layout/>
              <c:tx>
                <c:rich>
                  <a:bodyPr/>
                  <a:lstStyle/>
                  <a:p>
                    <a:r>
                      <a:rPr lang="en-US"/>
                      <a:t>2</a:t>
                    </a:r>
                  </a:p>
                </c:rich>
              </c:tx>
              <c:dLblPos val="r"/>
              <c:showLegendKey val="0"/>
              <c:showVal val="1"/>
              <c:showCatName val="1"/>
              <c:showSerName val="0"/>
              <c:showPercent val="0"/>
              <c:showBubbleSize val="0"/>
            </c:dLbl>
            <c:dLblPos val="r"/>
            <c:showLegendKey val="0"/>
            <c:showVal val="1"/>
            <c:showCatName val="1"/>
            <c:showSerName val="0"/>
            <c:showPercent val="0"/>
            <c:showBubbleSize val="0"/>
            <c:showLeaderLines val="0"/>
          </c:dLbls>
          <c:xVal>
            <c:numRef>
              <c:f>'COEFICIENTES DE SATISFACCIÓN'!$F$3</c:f>
              <c:numCache>
                <c:formatCode>General</c:formatCode>
                <c:ptCount val="1"/>
                <c:pt idx="0">
                  <c:v>-0.73</c:v>
                </c:pt>
              </c:numCache>
            </c:numRef>
          </c:xVal>
          <c:yVal>
            <c:numRef>
              <c:f>'COEFICIENTES DE SATISFACCIÓN'!$E$3</c:f>
              <c:numCache>
                <c:formatCode>General</c:formatCode>
                <c:ptCount val="1"/>
                <c:pt idx="0">
                  <c:v>0.48</c:v>
                </c:pt>
              </c:numCache>
            </c:numRef>
          </c:yVal>
          <c:smooth val="0"/>
        </c:ser>
        <c:ser>
          <c:idx val="2"/>
          <c:order val="2"/>
          <c:tx>
            <c:strRef>
              <c:f>'COEFICIENTES DE SATISFACCIÓN'!$D$4</c:f>
              <c:strCache>
                <c:ptCount val="1"/>
                <c:pt idx="0">
                  <c:v>Limpieza y seguridad del campus</c:v>
                </c:pt>
              </c:strCache>
            </c:strRef>
          </c:tx>
          <c:spPr>
            <a:ln w="28575">
              <a:noFill/>
            </a:ln>
          </c:spPr>
          <c:dPt>
            <c:idx val="0"/>
            <c:marker>
              <c:symbol val="diamond"/>
              <c:size val="15"/>
              <c:spPr>
                <a:solidFill>
                  <a:schemeClr val="accent6">
                    <a:lumMod val="50000"/>
                  </a:schemeClr>
                </a:solidFill>
              </c:spPr>
            </c:marker>
            <c:bubble3D val="0"/>
            <c:spPr>
              <a:ln>
                <a:solidFill>
                  <a:srgbClr val="984807"/>
                </a:solidFill>
                <a:prstDash val="solid"/>
              </a:ln>
            </c:spPr>
          </c:dPt>
          <c:dLbls>
            <c:dLbl>
              <c:idx val="0"/>
              <c:layout/>
              <c:tx>
                <c:rich>
                  <a:bodyPr/>
                  <a:lstStyle/>
                  <a:p>
                    <a:r>
                      <a:rPr lang="en-US"/>
                      <a:t>3</a:t>
                    </a:r>
                  </a:p>
                </c:rich>
              </c:tx>
              <c:dLblPos val="r"/>
              <c:showLegendKey val="0"/>
              <c:showVal val="1"/>
              <c:showCatName val="1"/>
              <c:showSerName val="0"/>
              <c:showPercent val="0"/>
              <c:showBubbleSize val="0"/>
            </c:dLbl>
            <c:dLblPos val="r"/>
            <c:showLegendKey val="0"/>
            <c:showVal val="1"/>
            <c:showCatName val="1"/>
            <c:showSerName val="0"/>
            <c:showPercent val="0"/>
            <c:showBubbleSize val="0"/>
            <c:showLeaderLines val="0"/>
          </c:dLbls>
          <c:xVal>
            <c:numRef>
              <c:f>'COEFICIENTES DE SATISFACCIÓN'!$F$4</c:f>
              <c:numCache>
                <c:formatCode>General</c:formatCode>
                <c:ptCount val="1"/>
                <c:pt idx="0">
                  <c:v>-0.77</c:v>
                </c:pt>
              </c:numCache>
            </c:numRef>
          </c:xVal>
          <c:yVal>
            <c:numRef>
              <c:f>'COEFICIENTES DE SATISFACCIÓN'!$E$4</c:f>
              <c:numCache>
                <c:formatCode>General</c:formatCode>
                <c:ptCount val="1"/>
                <c:pt idx="0">
                  <c:v>0.53</c:v>
                </c:pt>
              </c:numCache>
            </c:numRef>
          </c:yVal>
          <c:smooth val="0"/>
        </c:ser>
        <c:ser>
          <c:idx val="3"/>
          <c:order val="3"/>
          <c:tx>
            <c:strRef>
              <c:f>'COEFICIENTES DE SATISFACCIÓN'!$D$5</c:f>
              <c:strCache>
                <c:ptCount val="1"/>
                <c:pt idx="0">
                  <c:v>Equipamiento de las aulas y el campus</c:v>
                </c:pt>
              </c:strCache>
            </c:strRef>
          </c:tx>
          <c:spPr>
            <a:ln w="28575">
              <a:noFill/>
            </a:ln>
          </c:spPr>
          <c:dPt>
            <c:idx val="0"/>
            <c:marker>
              <c:symbol val="square"/>
              <c:size val="15"/>
              <c:spPr>
                <a:solidFill>
                  <a:srgbClr val="FF0000"/>
                </a:solidFill>
              </c:spPr>
            </c:marker>
            <c:bubble3D val="0"/>
            <c:spPr>
              <a:ln>
                <a:solidFill>
                  <a:srgbClr val="FF0000"/>
                </a:solidFill>
                <a:prstDash val="solid"/>
              </a:ln>
            </c:spPr>
          </c:dPt>
          <c:dLbls>
            <c:dLbl>
              <c:idx val="0"/>
              <c:layout/>
              <c:tx>
                <c:rich>
                  <a:bodyPr/>
                  <a:lstStyle/>
                  <a:p>
                    <a:r>
                      <a:rPr lang="en-US"/>
                      <a:t>4</a:t>
                    </a:r>
                  </a:p>
                </c:rich>
              </c:tx>
              <c:dLblPos val="r"/>
              <c:showLegendKey val="0"/>
              <c:showVal val="1"/>
              <c:showCatName val="1"/>
              <c:showSerName val="0"/>
              <c:showPercent val="0"/>
              <c:showBubbleSize val="0"/>
            </c:dLbl>
            <c:dLblPos val="r"/>
            <c:showLegendKey val="0"/>
            <c:showVal val="1"/>
            <c:showCatName val="1"/>
            <c:showSerName val="0"/>
            <c:showPercent val="0"/>
            <c:showBubbleSize val="0"/>
            <c:showLeaderLines val="0"/>
          </c:dLbls>
          <c:xVal>
            <c:numRef>
              <c:f>'COEFICIENTES DE SATISFACCIÓN'!$F$5</c:f>
              <c:numCache>
                <c:formatCode>General</c:formatCode>
                <c:ptCount val="1"/>
                <c:pt idx="0">
                  <c:v>-0.5</c:v>
                </c:pt>
              </c:numCache>
            </c:numRef>
          </c:xVal>
          <c:yVal>
            <c:numRef>
              <c:f>'COEFICIENTES DE SATISFACCIÓN'!$E$5</c:f>
              <c:numCache>
                <c:formatCode>General</c:formatCode>
                <c:ptCount val="1"/>
                <c:pt idx="0">
                  <c:v>0.72</c:v>
                </c:pt>
              </c:numCache>
            </c:numRef>
          </c:yVal>
          <c:smooth val="0"/>
        </c:ser>
        <c:ser>
          <c:idx val="4"/>
          <c:order val="4"/>
          <c:tx>
            <c:strRef>
              <c:f>'COEFICIENTES DE SATISFACCIÓN'!$D$6</c:f>
              <c:strCache>
                <c:ptCount val="1"/>
                <c:pt idx="0">
                  <c:v>Opciones de alimentación dentro del campus</c:v>
                </c:pt>
              </c:strCache>
            </c:strRef>
          </c:tx>
          <c:spPr>
            <a:ln>
              <a:solidFill>
                <a:srgbClr val="403152"/>
              </a:solidFill>
            </a:ln>
          </c:spPr>
          <c:marker>
            <c:symbol val="circle"/>
            <c:size val="15"/>
            <c:spPr>
              <a:solidFill>
                <a:schemeClr val="accent4">
                  <a:lumMod val="50000"/>
                </a:schemeClr>
              </a:solidFill>
            </c:spPr>
          </c:marker>
          <c:dLbls>
            <c:dLbl>
              <c:idx val="0"/>
              <c:layout>
                <c:manualLayout>
                  <c:x val="1.7589458845063666E-3"/>
                  <c:y val="9.7203657429206659E-3"/>
                </c:manualLayout>
              </c:layout>
              <c:tx>
                <c:rich>
                  <a:bodyPr/>
                  <a:lstStyle/>
                  <a:p>
                    <a:r>
                      <a:rPr lang="en-US"/>
                      <a:t>5</a:t>
                    </a:r>
                  </a:p>
                </c:rich>
              </c:tx>
              <c:dLblPos val="r"/>
              <c:showLegendKey val="0"/>
              <c:showVal val="1"/>
              <c:showCatName val="1"/>
              <c:showSerName val="0"/>
              <c:showPercent val="0"/>
              <c:showBubbleSize val="0"/>
            </c:dLbl>
            <c:dLblPos val="r"/>
            <c:showLegendKey val="0"/>
            <c:showVal val="1"/>
            <c:showCatName val="1"/>
            <c:showSerName val="0"/>
            <c:showPercent val="0"/>
            <c:showBubbleSize val="0"/>
            <c:showLeaderLines val="0"/>
          </c:dLbls>
          <c:xVal>
            <c:numRef>
              <c:f>'COEFICIENTES DE SATISFACCIÓN'!$F$6</c:f>
              <c:numCache>
                <c:formatCode>General</c:formatCode>
                <c:ptCount val="1"/>
                <c:pt idx="0">
                  <c:v>-0.8</c:v>
                </c:pt>
              </c:numCache>
            </c:numRef>
          </c:xVal>
          <c:yVal>
            <c:numRef>
              <c:f>'COEFICIENTES DE SATISFACCIÓN'!$E$6</c:f>
              <c:numCache>
                <c:formatCode>General</c:formatCode>
                <c:ptCount val="1"/>
                <c:pt idx="0">
                  <c:v>0.72</c:v>
                </c:pt>
              </c:numCache>
            </c:numRef>
          </c:yVal>
          <c:smooth val="0"/>
        </c:ser>
        <c:ser>
          <c:idx val="5"/>
          <c:order val="5"/>
          <c:tx>
            <c:strRef>
              <c:f>'COEFICIENTES DE SATISFACCIÓN'!$D$7</c:f>
              <c:strCache>
                <c:ptCount val="1"/>
                <c:pt idx="0">
                  <c:v>Motivación y participación a los estudiantes</c:v>
                </c:pt>
              </c:strCache>
            </c:strRef>
          </c:tx>
          <c:dPt>
            <c:idx val="0"/>
            <c:marker>
              <c:symbol val="circle"/>
              <c:size val="15"/>
              <c:spPr>
                <a:solidFill>
                  <a:schemeClr val="accent4">
                    <a:lumMod val="50000"/>
                  </a:schemeClr>
                </a:solidFill>
              </c:spPr>
            </c:marker>
            <c:bubble3D val="0"/>
            <c:spPr>
              <a:ln>
                <a:solidFill>
                  <a:schemeClr val="accent4">
                    <a:lumMod val="50000"/>
                  </a:schemeClr>
                </a:solidFill>
              </a:ln>
            </c:spPr>
          </c:dPt>
          <c:dLbls>
            <c:dLbl>
              <c:idx val="0"/>
              <c:layout/>
              <c:tx>
                <c:rich>
                  <a:bodyPr/>
                  <a:lstStyle/>
                  <a:p>
                    <a:r>
                      <a:rPr lang="en-US"/>
                      <a:t>6</a:t>
                    </a:r>
                  </a:p>
                </c:rich>
              </c:tx>
              <c:dLblPos val="r"/>
              <c:showLegendKey val="0"/>
              <c:showVal val="1"/>
              <c:showCatName val="1"/>
              <c:showSerName val="0"/>
              <c:showPercent val="0"/>
              <c:showBubbleSize val="0"/>
            </c:dLbl>
            <c:dLblPos val="r"/>
            <c:showLegendKey val="0"/>
            <c:showVal val="1"/>
            <c:showCatName val="1"/>
            <c:showSerName val="0"/>
            <c:showPercent val="0"/>
            <c:showBubbleSize val="0"/>
            <c:showLeaderLines val="0"/>
          </c:dLbls>
          <c:xVal>
            <c:numRef>
              <c:f>'COEFICIENTES DE SATISFACCIÓN'!$F$7</c:f>
              <c:numCache>
                <c:formatCode>General</c:formatCode>
                <c:ptCount val="1"/>
                <c:pt idx="0">
                  <c:v>-0.86</c:v>
                </c:pt>
              </c:numCache>
            </c:numRef>
          </c:xVal>
          <c:yVal>
            <c:numRef>
              <c:f>'COEFICIENTES DE SATISFACCIÓN'!$E$7</c:f>
              <c:numCache>
                <c:formatCode>General</c:formatCode>
                <c:ptCount val="1"/>
                <c:pt idx="0">
                  <c:v>0.55000000000000004</c:v>
                </c:pt>
              </c:numCache>
            </c:numRef>
          </c:yVal>
          <c:smooth val="0"/>
        </c:ser>
        <c:ser>
          <c:idx val="6"/>
          <c:order val="6"/>
          <c:tx>
            <c:strRef>
              <c:f>'COEFICIENTES DE SATISFACCIÓN'!$D$8</c:f>
              <c:strCache>
                <c:ptCount val="1"/>
                <c:pt idx="0">
                  <c:v>Trato y soluciones eficaces de requerimientos</c:v>
                </c:pt>
              </c:strCache>
            </c:strRef>
          </c:tx>
          <c:spPr>
            <a:ln w="28575">
              <a:noFill/>
            </a:ln>
          </c:spPr>
          <c:dPt>
            <c:idx val="0"/>
            <c:marker>
              <c:symbol val="diamond"/>
              <c:size val="15"/>
              <c:spPr>
                <a:solidFill>
                  <a:schemeClr val="accent6">
                    <a:lumMod val="50000"/>
                  </a:schemeClr>
                </a:solidFill>
              </c:spPr>
            </c:marker>
            <c:bubble3D val="0"/>
            <c:spPr>
              <a:ln>
                <a:solidFill>
                  <a:srgbClr val="984807"/>
                </a:solidFill>
                <a:prstDash val="solid"/>
              </a:ln>
            </c:spPr>
          </c:dPt>
          <c:dLbls>
            <c:dLbl>
              <c:idx val="0"/>
              <c:layout/>
              <c:tx>
                <c:rich>
                  <a:bodyPr/>
                  <a:lstStyle/>
                  <a:p>
                    <a:r>
                      <a:rPr lang="en-US"/>
                      <a:t>7</a:t>
                    </a:r>
                  </a:p>
                </c:rich>
              </c:tx>
              <c:dLblPos val="r"/>
              <c:showLegendKey val="0"/>
              <c:showVal val="1"/>
              <c:showCatName val="1"/>
              <c:showSerName val="0"/>
              <c:showPercent val="0"/>
              <c:showBubbleSize val="0"/>
            </c:dLbl>
            <c:dLblPos val="r"/>
            <c:showLegendKey val="0"/>
            <c:showVal val="1"/>
            <c:showCatName val="1"/>
            <c:showSerName val="0"/>
            <c:showPercent val="0"/>
            <c:showBubbleSize val="0"/>
            <c:showLeaderLines val="0"/>
          </c:dLbls>
          <c:xVal>
            <c:numRef>
              <c:f>'COEFICIENTES DE SATISFACCIÓN'!$F$8</c:f>
              <c:numCache>
                <c:formatCode>General</c:formatCode>
                <c:ptCount val="1"/>
                <c:pt idx="0">
                  <c:v>-0.93</c:v>
                </c:pt>
              </c:numCache>
            </c:numRef>
          </c:xVal>
          <c:yVal>
            <c:numRef>
              <c:f>'COEFICIENTES DE SATISFACCIÓN'!$E$8</c:f>
              <c:numCache>
                <c:formatCode>General</c:formatCode>
                <c:ptCount val="1"/>
                <c:pt idx="0">
                  <c:v>0.37</c:v>
                </c:pt>
              </c:numCache>
            </c:numRef>
          </c:yVal>
          <c:smooth val="0"/>
        </c:ser>
        <c:ser>
          <c:idx val="7"/>
          <c:order val="7"/>
          <c:tx>
            <c:strRef>
              <c:f>'COEFICIENTES DE SATISFACCIÓN'!$D$9</c:f>
              <c:strCache>
                <c:ptCount val="1"/>
                <c:pt idx="0">
                  <c:v>Funcionamiento de plataformas virtuales</c:v>
                </c:pt>
              </c:strCache>
            </c:strRef>
          </c:tx>
          <c:dPt>
            <c:idx val="0"/>
            <c:marker>
              <c:symbol val="circle"/>
              <c:size val="15"/>
              <c:spPr>
                <a:solidFill>
                  <a:schemeClr val="accent4">
                    <a:lumMod val="50000"/>
                  </a:schemeClr>
                </a:solidFill>
              </c:spPr>
            </c:marker>
            <c:bubble3D val="0"/>
            <c:spPr>
              <a:ln>
                <a:solidFill>
                  <a:srgbClr val="FF0000"/>
                </a:solidFill>
              </a:ln>
            </c:spPr>
          </c:dPt>
          <c:dLbls>
            <c:dLbl>
              <c:idx val="0"/>
              <c:layout>
                <c:manualLayout>
                  <c:x val="-3.5178917690127333E-3"/>
                  <c:y val="-2.9161097228761996E-2"/>
                </c:manualLayout>
              </c:layout>
              <c:tx>
                <c:rich>
                  <a:bodyPr/>
                  <a:lstStyle/>
                  <a:p>
                    <a:r>
                      <a:rPr lang="en-US"/>
                      <a:t>8</a:t>
                    </a:r>
                  </a:p>
                </c:rich>
              </c:tx>
              <c:dLblPos val="r"/>
              <c:showLegendKey val="0"/>
              <c:showVal val="1"/>
              <c:showCatName val="1"/>
              <c:showSerName val="0"/>
              <c:showPercent val="0"/>
              <c:showBubbleSize val="0"/>
            </c:dLbl>
            <c:dLblPos val="r"/>
            <c:showLegendKey val="0"/>
            <c:showVal val="1"/>
            <c:showCatName val="1"/>
            <c:showSerName val="0"/>
            <c:showPercent val="0"/>
            <c:showBubbleSize val="0"/>
            <c:showLeaderLines val="0"/>
          </c:dLbls>
          <c:xVal>
            <c:numRef>
              <c:f>'COEFICIENTES DE SATISFACCIÓN'!$F$9</c:f>
              <c:numCache>
                <c:formatCode>General</c:formatCode>
                <c:ptCount val="1"/>
                <c:pt idx="0">
                  <c:v>-0.8</c:v>
                </c:pt>
              </c:numCache>
            </c:numRef>
          </c:xVal>
          <c:yVal>
            <c:numRef>
              <c:f>'COEFICIENTES DE SATISFACCIÓN'!$E$9</c:f>
              <c:numCache>
                <c:formatCode>General</c:formatCode>
                <c:ptCount val="1"/>
                <c:pt idx="0">
                  <c:v>0.74</c:v>
                </c:pt>
              </c:numCache>
            </c:numRef>
          </c:yVal>
          <c:smooth val="0"/>
        </c:ser>
        <c:ser>
          <c:idx val="8"/>
          <c:order val="8"/>
          <c:tx>
            <c:strRef>
              <c:f>'COEFICIENTES DE SATISFACCIÓN'!$D$10</c:f>
              <c:strCache>
                <c:ptCount val="1"/>
                <c:pt idx="0">
                  <c:v>Contenidos de plan de estudios como aporte al perfil profesional</c:v>
                </c:pt>
              </c:strCache>
            </c:strRef>
          </c:tx>
          <c:spPr>
            <a:ln w="28575">
              <a:noFill/>
            </a:ln>
          </c:spPr>
          <c:dPt>
            <c:idx val="0"/>
            <c:marker>
              <c:symbol val="circle"/>
              <c:size val="15"/>
              <c:spPr>
                <a:solidFill>
                  <a:schemeClr val="accent4">
                    <a:lumMod val="50000"/>
                  </a:schemeClr>
                </a:solidFill>
              </c:spPr>
            </c:marker>
            <c:bubble3D val="0"/>
            <c:spPr>
              <a:ln w="28575">
                <a:solidFill>
                  <a:schemeClr val="accent4">
                    <a:lumMod val="50000"/>
                  </a:schemeClr>
                </a:solidFill>
              </a:ln>
            </c:spPr>
          </c:dPt>
          <c:dLbls>
            <c:dLbl>
              <c:idx val="0"/>
              <c:layout>
                <c:manualLayout>
                  <c:x val="0"/>
                  <c:y val="-1.9440731485841332E-2"/>
                </c:manualLayout>
              </c:layout>
              <c:tx>
                <c:rich>
                  <a:bodyPr/>
                  <a:lstStyle/>
                  <a:p>
                    <a:r>
                      <a:rPr lang="en-US"/>
                      <a:t>9</a:t>
                    </a:r>
                  </a:p>
                </c:rich>
              </c:tx>
              <c:dLblPos val="r"/>
              <c:showLegendKey val="0"/>
              <c:showVal val="1"/>
              <c:showCatName val="1"/>
              <c:showSerName val="0"/>
              <c:showPercent val="0"/>
              <c:showBubbleSize val="0"/>
            </c:dLbl>
            <c:dLblPos val="r"/>
            <c:showLegendKey val="0"/>
            <c:showVal val="1"/>
            <c:showCatName val="1"/>
            <c:showSerName val="0"/>
            <c:showPercent val="0"/>
            <c:showBubbleSize val="0"/>
            <c:showLeaderLines val="0"/>
          </c:dLbls>
          <c:xVal>
            <c:numRef>
              <c:f>'COEFICIENTES DE SATISFACCIÓN'!$F$10</c:f>
              <c:numCache>
                <c:formatCode>General</c:formatCode>
                <c:ptCount val="1"/>
                <c:pt idx="0">
                  <c:v>-0.75</c:v>
                </c:pt>
              </c:numCache>
            </c:numRef>
          </c:xVal>
          <c:yVal>
            <c:numRef>
              <c:f>'COEFICIENTES DE SATISFACCIÓN'!$E$10</c:f>
              <c:numCache>
                <c:formatCode>General</c:formatCode>
                <c:ptCount val="1"/>
                <c:pt idx="0">
                  <c:v>0.72</c:v>
                </c:pt>
              </c:numCache>
            </c:numRef>
          </c:yVal>
          <c:smooth val="0"/>
        </c:ser>
        <c:ser>
          <c:idx val="9"/>
          <c:order val="9"/>
          <c:tx>
            <c:strRef>
              <c:f>'COEFICIENTES DE SATISFACCIÓN'!$D$11</c:f>
              <c:strCache>
                <c:ptCount val="1"/>
                <c:pt idx="0">
                  <c:v>Combinación de la academia y empresa</c:v>
                </c:pt>
              </c:strCache>
            </c:strRef>
          </c:tx>
          <c:spPr>
            <a:ln w="28575">
              <a:noFill/>
            </a:ln>
          </c:spPr>
          <c:dPt>
            <c:idx val="0"/>
            <c:marker>
              <c:symbol val="square"/>
              <c:size val="15"/>
              <c:spPr>
                <a:solidFill>
                  <a:srgbClr val="FF0000"/>
                </a:solidFill>
              </c:spPr>
            </c:marker>
            <c:bubble3D val="0"/>
            <c:spPr>
              <a:ln>
                <a:solidFill>
                  <a:srgbClr val="FF0000"/>
                </a:solidFill>
                <a:prstDash val="solid"/>
              </a:ln>
            </c:spPr>
          </c:dPt>
          <c:dLbls>
            <c:dLbl>
              <c:idx val="0"/>
              <c:layout/>
              <c:tx>
                <c:rich>
                  <a:bodyPr/>
                  <a:lstStyle/>
                  <a:p>
                    <a:r>
                      <a:rPr lang="en-US"/>
                      <a:t>10</a:t>
                    </a:r>
                  </a:p>
                </c:rich>
              </c:tx>
              <c:dLblPos val="r"/>
              <c:showLegendKey val="0"/>
              <c:showVal val="1"/>
              <c:showCatName val="1"/>
              <c:showSerName val="0"/>
              <c:showPercent val="0"/>
              <c:showBubbleSize val="0"/>
            </c:dLbl>
            <c:dLblPos val="r"/>
            <c:showLegendKey val="0"/>
            <c:showVal val="1"/>
            <c:showCatName val="1"/>
            <c:showSerName val="0"/>
            <c:showPercent val="0"/>
            <c:showBubbleSize val="0"/>
            <c:showLeaderLines val="0"/>
          </c:dLbls>
          <c:xVal>
            <c:numRef>
              <c:f>'COEFICIENTES DE SATISFACCIÓN'!$F$11</c:f>
              <c:numCache>
                <c:formatCode>General</c:formatCode>
                <c:ptCount val="1"/>
                <c:pt idx="0">
                  <c:v>-0.38</c:v>
                </c:pt>
              </c:numCache>
            </c:numRef>
          </c:xVal>
          <c:yVal>
            <c:numRef>
              <c:f>'COEFICIENTES DE SATISFACCIÓN'!$E$11</c:f>
              <c:numCache>
                <c:formatCode>General</c:formatCode>
                <c:ptCount val="1"/>
                <c:pt idx="0">
                  <c:v>0.74</c:v>
                </c:pt>
              </c:numCache>
            </c:numRef>
          </c:yVal>
          <c:smooth val="0"/>
        </c:ser>
        <c:ser>
          <c:idx val="10"/>
          <c:order val="10"/>
          <c:tx>
            <c:strRef>
              <c:f>'COEFICIENTES DE SATISFACCIÓN'!$D$12</c:f>
              <c:strCache>
                <c:ptCount val="1"/>
                <c:pt idx="0">
                  <c:v>Canales adecuados de comunicación institucional</c:v>
                </c:pt>
              </c:strCache>
            </c:strRef>
          </c:tx>
          <c:spPr>
            <a:ln w="28575">
              <a:noFill/>
            </a:ln>
          </c:spPr>
          <c:dPt>
            <c:idx val="0"/>
            <c:marker>
              <c:symbol val="circle"/>
              <c:size val="15"/>
              <c:spPr>
                <a:solidFill>
                  <a:schemeClr val="accent4">
                    <a:lumMod val="50000"/>
                  </a:schemeClr>
                </a:solidFill>
              </c:spPr>
            </c:marker>
            <c:bubble3D val="0"/>
            <c:spPr>
              <a:ln w="28575">
                <a:solidFill>
                  <a:schemeClr val="accent4">
                    <a:lumMod val="50000"/>
                  </a:schemeClr>
                </a:solidFill>
              </a:ln>
            </c:spPr>
          </c:dPt>
          <c:dLbls>
            <c:dLbl>
              <c:idx val="0"/>
              <c:layout/>
              <c:tx>
                <c:rich>
                  <a:bodyPr/>
                  <a:lstStyle/>
                  <a:p>
                    <a:r>
                      <a:rPr lang="en-US"/>
                      <a:t>11</a:t>
                    </a:r>
                  </a:p>
                </c:rich>
              </c:tx>
              <c:dLblPos val="r"/>
              <c:showLegendKey val="0"/>
              <c:showVal val="1"/>
              <c:showCatName val="1"/>
              <c:showSerName val="0"/>
              <c:showPercent val="0"/>
              <c:showBubbleSize val="0"/>
            </c:dLbl>
            <c:dLblPos val="r"/>
            <c:showLegendKey val="0"/>
            <c:showVal val="1"/>
            <c:showCatName val="1"/>
            <c:showSerName val="0"/>
            <c:showPercent val="0"/>
            <c:showBubbleSize val="0"/>
            <c:showLeaderLines val="0"/>
          </c:dLbls>
          <c:xVal>
            <c:numRef>
              <c:f>'COEFICIENTES DE SATISFACCIÓN'!$F$12</c:f>
              <c:numCache>
                <c:formatCode>General</c:formatCode>
                <c:ptCount val="1"/>
                <c:pt idx="0">
                  <c:v>-0.9</c:v>
                </c:pt>
              </c:numCache>
            </c:numRef>
          </c:xVal>
          <c:yVal>
            <c:numRef>
              <c:f>'COEFICIENTES DE SATISFACCIÓN'!$E$12</c:f>
              <c:numCache>
                <c:formatCode>General</c:formatCode>
                <c:ptCount val="1"/>
                <c:pt idx="0">
                  <c:v>0.64</c:v>
                </c:pt>
              </c:numCache>
            </c:numRef>
          </c:yVal>
          <c:smooth val="0"/>
        </c:ser>
        <c:ser>
          <c:idx val="11"/>
          <c:order val="11"/>
          <c:tx>
            <c:strRef>
              <c:f>'COEFICIENTES DE SATISFACCIÓN'!$D$13</c:f>
              <c:strCache>
                <c:ptCount val="1"/>
                <c:pt idx="0">
                  <c:v>Material bibliográfico y bases de consulta</c:v>
                </c:pt>
              </c:strCache>
            </c:strRef>
          </c:tx>
          <c:dPt>
            <c:idx val="0"/>
            <c:marker>
              <c:symbol val="circle"/>
              <c:size val="15"/>
              <c:spPr>
                <a:solidFill>
                  <a:schemeClr val="accent4">
                    <a:lumMod val="50000"/>
                  </a:schemeClr>
                </a:solidFill>
              </c:spPr>
            </c:marker>
            <c:bubble3D val="0"/>
            <c:spPr>
              <a:ln>
                <a:solidFill>
                  <a:schemeClr val="accent4">
                    <a:lumMod val="50000"/>
                  </a:schemeClr>
                </a:solidFill>
              </a:ln>
            </c:spPr>
          </c:dPt>
          <c:dLbls>
            <c:dLbl>
              <c:idx val="0"/>
              <c:layout>
                <c:manualLayout>
                  <c:x val="-4.8129890103093285E-2"/>
                  <c:y val="2.7059499378926245E-2"/>
                </c:manualLayout>
              </c:layout>
              <c:tx>
                <c:rich>
                  <a:bodyPr/>
                  <a:lstStyle/>
                  <a:p>
                    <a:r>
                      <a:rPr lang="en-US"/>
                      <a:t>12</a:t>
                    </a:r>
                  </a:p>
                </c:rich>
              </c:tx>
              <c:dLblPos val="r"/>
              <c:showLegendKey val="0"/>
              <c:showVal val="1"/>
              <c:showCatName val="1"/>
              <c:showSerName val="0"/>
              <c:showPercent val="0"/>
              <c:showBubbleSize val="0"/>
            </c:dLbl>
            <c:dLblPos val="r"/>
            <c:showLegendKey val="0"/>
            <c:showVal val="1"/>
            <c:showCatName val="1"/>
            <c:showSerName val="0"/>
            <c:showPercent val="0"/>
            <c:showBubbleSize val="0"/>
            <c:showLeaderLines val="0"/>
          </c:dLbls>
          <c:xVal>
            <c:numRef>
              <c:f>'COEFICIENTES DE SATISFACCIÓN'!$F$13</c:f>
              <c:numCache>
                <c:formatCode>General</c:formatCode>
                <c:ptCount val="1"/>
                <c:pt idx="0">
                  <c:v>-0.79</c:v>
                </c:pt>
              </c:numCache>
            </c:numRef>
          </c:xVal>
          <c:yVal>
            <c:numRef>
              <c:f>'COEFICIENTES DE SATISFACCIÓN'!$E$13</c:f>
              <c:numCache>
                <c:formatCode>General</c:formatCode>
                <c:ptCount val="1"/>
                <c:pt idx="0">
                  <c:v>0.69</c:v>
                </c:pt>
              </c:numCache>
            </c:numRef>
          </c:yVal>
          <c:smooth val="0"/>
        </c:ser>
        <c:ser>
          <c:idx val="12"/>
          <c:order val="12"/>
          <c:tx>
            <c:strRef>
              <c:f>'COEFICIENTES DE SATISFACCIÓN'!$D$14</c:f>
              <c:strCache>
                <c:ptCount val="1"/>
                <c:pt idx="0">
                  <c:v>Combinación de actividades académicas presenciales y virtuales</c:v>
                </c:pt>
              </c:strCache>
            </c:strRef>
          </c:tx>
          <c:spPr>
            <a:ln w="28575">
              <a:noFill/>
            </a:ln>
          </c:spPr>
          <c:dPt>
            <c:idx val="0"/>
            <c:marker>
              <c:symbol val="square"/>
              <c:size val="15"/>
              <c:spPr>
                <a:solidFill>
                  <a:srgbClr val="FF0000"/>
                </a:solidFill>
              </c:spPr>
            </c:marker>
            <c:bubble3D val="0"/>
            <c:spPr>
              <a:ln w="28575">
                <a:solidFill>
                  <a:srgbClr val="FF0000"/>
                </a:solidFill>
              </a:ln>
            </c:spPr>
          </c:dPt>
          <c:dLbls>
            <c:dLbl>
              <c:idx val="0"/>
              <c:layout/>
              <c:tx>
                <c:rich>
                  <a:bodyPr/>
                  <a:lstStyle/>
                  <a:p>
                    <a:r>
                      <a:rPr lang="en-US"/>
                      <a:t>13</a:t>
                    </a:r>
                  </a:p>
                </c:rich>
              </c:tx>
              <c:dLblPos val="r"/>
              <c:showLegendKey val="0"/>
              <c:showVal val="1"/>
              <c:showCatName val="1"/>
              <c:showSerName val="0"/>
              <c:showPercent val="0"/>
              <c:showBubbleSize val="0"/>
            </c:dLbl>
            <c:dLblPos val="r"/>
            <c:showLegendKey val="0"/>
            <c:showVal val="1"/>
            <c:showCatName val="1"/>
            <c:showSerName val="0"/>
            <c:showPercent val="0"/>
            <c:showBubbleSize val="0"/>
            <c:showLeaderLines val="0"/>
          </c:dLbls>
          <c:xVal>
            <c:numRef>
              <c:f>'COEFICIENTES DE SATISFACCIÓN'!$F$14</c:f>
              <c:numCache>
                <c:formatCode>General</c:formatCode>
                <c:ptCount val="1"/>
                <c:pt idx="0">
                  <c:v>-0.51</c:v>
                </c:pt>
              </c:numCache>
            </c:numRef>
          </c:xVal>
          <c:yVal>
            <c:numRef>
              <c:f>'COEFICIENTES DE SATISFACCIÓN'!$E$14</c:f>
              <c:numCache>
                <c:formatCode>General</c:formatCode>
                <c:ptCount val="1"/>
                <c:pt idx="0">
                  <c:v>0.83</c:v>
                </c:pt>
              </c:numCache>
            </c:numRef>
          </c:yVal>
          <c:smooth val="0"/>
        </c:ser>
        <c:dLbls>
          <c:dLblPos val="r"/>
          <c:showLegendKey val="0"/>
          <c:showVal val="1"/>
          <c:showCatName val="1"/>
          <c:showSerName val="0"/>
          <c:showPercent val="0"/>
          <c:showBubbleSize val="0"/>
        </c:dLbls>
        <c:axId val="117119616"/>
        <c:axId val="117129984"/>
      </c:scatterChart>
      <c:valAx>
        <c:axId val="117119616"/>
        <c:scaling>
          <c:orientation val="maxMin"/>
          <c:max val="-0.2"/>
          <c:min val="-1"/>
        </c:scaling>
        <c:delete val="0"/>
        <c:axPos val="b"/>
        <c:majorGridlines/>
        <c:title>
          <c:tx>
            <c:rich>
              <a:bodyPr/>
              <a:lstStyle/>
              <a:p>
                <a:pPr>
                  <a:defRPr/>
                </a:pPr>
                <a:r>
                  <a:rPr lang="es-ES"/>
                  <a:t>Insatisfacción DS</a:t>
                </a:r>
              </a:p>
            </c:rich>
          </c:tx>
          <c:layout/>
          <c:overlay val="0"/>
        </c:title>
        <c:numFmt formatCode="General" sourceLinked="1"/>
        <c:majorTickMark val="out"/>
        <c:minorTickMark val="none"/>
        <c:tickLblPos val="nextTo"/>
        <c:crossAx val="117129984"/>
        <c:crossesAt val="0"/>
        <c:crossBetween val="midCat"/>
        <c:majorUnit val="0.1"/>
        <c:minorUnit val="2.0000000000000004E-2"/>
      </c:valAx>
      <c:valAx>
        <c:axId val="117129984"/>
        <c:scaling>
          <c:orientation val="minMax"/>
          <c:max val="1"/>
        </c:scaling>
        <c:delete val="0"/>
        <c:axPos val="r"/>
        <c:majorGridlines/>
        <c:title>
          <c:tx>
            <c:rich>
              <a:bodyPr rot="-5400000" vert="horz"/>
              <a:lstStyle/>
              <a:p>
                <a:pPr>
                  <a:defRPr/>
                </a:pPr>
                <a:r>
                  <a:rPr lang="es-ES"/>
                  <a:t>Satisfacción CS</a:t>
                </a:r>
              </a:p>
            </c:rich>
          </c:tx>
          <c:layout/>
          <c:overlay val="0"/>
        </c:title>
        <c:numFmt formatCode="General" sourceLinked="1"/>
        <c:majorTickMark val="out"/>
        <c:minorTickMark val="none"/>
        <c:tickLblPos val="nextTo"/>
        <c:crossAx val="117119616"/>
        <c:crossesAt val="0.5"/>
        <c:crossBetween val="midCat"/>
        <c:minorUnit val="1.0000000000000002E-2"/>
      </c:valAx>
    </c:plotArea>
    <c:plotVisOnly val="1"/>
    <c:dispBlanksAs val="gap"/>
    <c:showDLblsOverMax val="0"/>
  </c:chart>
  <c:txPr>
    <a:bodyPr/>
    <a:lstStyle/>
    <a:p>
      <a:pPr>
        <a:defRPr sz="1100"/>
      </a:pPr>
      <a:endParaRPr lang="es-ES"/>
    </a:p>
  </c:txPr>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E199D8-EFE7-45F2-865D-844EC8BC8541}" type="doc">
      <dgm:prSet loTypeId="urn:microsoft.com/office/officeart/2005/8/layout/process1" loCatId="process" qsTypeId="urn:microsoft.com/office/officeart/2005/8/quickstyle/simple3" qsCatId="simple" csTypeId="urn:microsoft.com/office/officeart/2005/8/colors/accent0_1" csCatId="mainScheme" phldr="1"/>
      <dgm:spPr/>
    </dgm:pt>
    <dgm:pt modelId="{F357309C-97BE-4A59-876B-83414B1F0303}">
      <dgm:prSet phldrT="[Texto]" custT="1"/>
      <dgm:spPr/>
      <dgm:t>
        <a:bodyPr/>
        <a:lstStyle/>
        <a:p>
          <a:r>
            <a:rPr lang="es-EC" sz="1400" dirty="0" smtClean="0">
              <a:latin typeface="Arial" panose="020B0604020202020204" pitchFamily="34" charset="0"/>
              <a:cs typeface="Arial" panose="020B0604020202020204" pitchFamily="34" charset="0"/>
            </a:rPr>
            <a:t>Determinar metodología investigación </a:t>
          </a:r>
          <a:endParaRPr lang="es-EC" sz="1400" dirty="0">
            <a:latin typeface="Arial" panose="020B0604020202020204" pitchFamily="34" charset="0"/>
            <a:cs typeface="Arial" panose="020B0604020202020204" pitchFamily="34" charset="0"/>
          </a:endParaRPr>
        </a:p>
      </dgm:t>
    </dgm:pt>
    <dgm:pt modelId="{2245ECB6-FF3E-4259-B6BE-6CB3D8786CB6}" type="parTrans" cxnId="{2817D71B-0B5C-4E0A-A0AD-68013DB09833}">
      <dgm:prSet/>
      <dgm:spPr/>
      <dgm:t>
        <a:bodyPr/>
        <a:lstStyle/>
        <a:p>
          <a:endParaRPr lang="es-EC" sz="1400">
            <a:latin typeface="Arial" panose="020B0604020202020204" pitchFamily="34" charset="0"/>
            <a:cs typeface="Arial" panose="020B0604020202020204" pitchFamily="34" charset="0"/>
          </a:endParaRPr>
        </a:p>
      </dgm:t>
    </dgm:pt>
    <dgm:pt modelId="{5842478E-FAFE-4747-B981-24C6C41E7B94}" type="sibTrans" cxnId="{2817D71B-0B5C-4E0A-A0AD-68013DB09833}">
      <dgm:prSet custT="1"/>
      <dgm:spPr/>
      <dgm:t>
        <a:bodyPr/>
        <a:lstStyle/>
        <a:p>
          <a:endParaRPr lang="es-EC" sz="1400">
            <a:latin typeface="Arial" panose="020B0604020202020204" pitchFamily="34" charset="0"/>
            <a:cs typeface="Arial" panose="020B0604020202020204" pitchFamily="34" charset="0"/>
          </a:endParaRPr>
        </a:p>
      </dgm:t>
    </dgm:pt>
    <dgm:pt modelId="{78AD9B02-A4C8-43D8-B086-BC290AD299FB}">
      <dgm:prSet custT="1"/>
      <dgm:spPr/>
      <dgm:t>
        <a:bodyPr/>
        <a:lstStyle/>
        <a:p>
          <a:r>
            <a:rPr lang="es-EC" sz="1400" dirty="0" smtClean="0">
              <a:latin typeface="Arial" panose="020B0604020202020204" pitchFamily="34" charset="0"/>
              <a:cs typeface="Arial" panose="020B0604020202020204" pitchFamily="34" charset="0"/>
            </a:rPr>
            <a:t>Aplicar Investigación de mercados</a:t>
          </a:r>
          <a:endParaRPr lang="es-EC" sz="1400" dirty="0">
            <a:latin typeface="Arial" panose="020B0604020202020204" pitchFamily="34" charset="0"/>
            <a:cs typeface="Arial" panose="020B0604020202020204" pitchFamily="34" charset="0"/>
          </a:endParaRPr>
        </a:p>
      </dgm:t>
    </dgm:pt>
    <dgm:pt modelId="{5149EA4D-D938-4602-A84F-B4E8953FEC86}" type="parTrans" cxnId="{B46B2B50-7DF5-4DC8-99A2-36959DC31B27}">
      <dgm:prSet/>
      <dgm:spPr/>
      <dgm:t>
        <a:bodyPr/>
        <a:lstStyle/>
        <a:p>
          <a:endParaRPr lang="es-EC" sz="1400">
            <a:latin typeface="Arial" panose="020B0604020202020204" pitchFamily="34" charset="0"/>
            <a:cs typeface="Arial" panose="020B0604020202020204" pitchFamily="34" charset="0"/>
          </a:endParaRPr>
        </a:p>
      </dgm:t>
    </dgm:pt>
    <dgm:pt modelId="{4AF4A7EF-70DB-49D2-8F3F-3B402EEBCAC9}" type="sibTrans" cxnId="{B46B2B50-7DF5-4DC8-99A2-36959DC31B27}">
      <dgm:prSet custT="1"/>
      <dgm:spPr/>
      <dgm:t>
        <a:bodyPr/>
        <a:lstStyle/>
        <a:p>
          <a:endParaRPr lang="es-EC" sz="1400">
            <a:latin typeface="Arial" panose="020B0604020202020204" pitchFamily="34" charset="0"/>
            <a:cs typeface="Arial" panose="020B0604020202020204" pitchFamily="34" charset="0"/>
          </a:endParaRPr>
        </a:p>
      </dgm:t>
    </dgm:pt>
    <dgm:pt modelId="{EFAA84C0-427B-484C-91E7-49C92BC03441}">
      <dgm:prSet custT="1"/>
      <dgm:spPr/>
      <dgm:t>
        <a:bodyPr/>
        <a:lstStyle/>
        <a:p>
          <a:r>
            <a:rPr lang="es-EC" sz="1400" dirty="0" smtClean="0">
              <a:latin typeface="Arial" panose="020B0604020202020204" pitchFamily="34" charset="0"/>
              <a:cs typeface="Arial" panose="020B0604020202020204" pitchFamily="34" charset="0"/>
            </a:rPr>
            <a:t>Elaboración del marco empírico</a:t>
          </a:r>
          <a:endParaRPr lang="es-EC" sz="1400" dirty="0">
            <a:latin typeface="Arial" panose="020B0604020202020204" pitchFamily="34" charset="0"/>
            <a:cs typeface="Arial" panose="020B0604020202020204" pitchFamily="34" charset="0"/>
          </a:endParaRPr>
        </a:p>
      </dgm:t>
    </dgm:pt>
    <dgm:pt modelId="{195AA84F-57F4-4036-86B2-7EFB8CBF751F}" type="parTrans" cxnId="{3A6B41AC-F837-40C8-9529-84F266C12FB7}">
      <dgm:prSet/>
      <dgm:spPr/>
      <dgm:t>
        <a:bodyPr/>
        <a:lstStyle/>
        <a:p>
          <a:endParaRPr lang="es-EC" sz="1400">
            <a:latin typeface="Arial" panose="020B0604020202020204" pitchFamily="34" charset="0"/>
            <a:cs typeface="Arial" panose="020B0604020202020204" pitchFamily="34" charset="0"/>
          </a:endParaRPr>
        </a:p>
      </dgm:t>
    </dgm:pt>
    <dgm:pt modelId="{EAB10487-E721-4234-9676-90487EB2F462}" type="sibTrans" cxnId="{3A6B41AC-F837-40C8-9529-84F266C12FB7}">
      <dgm:prSet custT="1"/>
      <dgm:spPr/>
      <dgm:t>
        <a:bodyPr/>
        <a:lstStyle/>
        <a:p>
          <a:endParaRPr lang="es-EC" sz="1400">
            <a:latin typeface="Arial" panose="020B0604020202020204" pitchFamily="34" charset="0"/>
            <a:cs typeface="Arial" panose="020B0604020202020204" pitchFamily="34" charset="0"/>
          </a:endParaRPr>
        </a:p>
      </dgm:t>
    </dgm:pt>
    <dgm:pt modelId="{2A141DA8-E0C6-45C1-AB4F-38A76899848F}">
      <dgm:prSet custT="1"/>
      <dgm:spPr/>
      <dgm:t>
        <a:bodyPr/>
        <a:lstStyle/>
        <a:p>
          <a:r>
            <a:rPr lang="es-EC" sz="1400" dirty="0" smtClean="0">
              <a:latin typeface="Arial" panose="020B0604020202020204" pitchFamily="34" charset="0"/>
              <a:cs typeface="Arial" panose="020B0604020202020204" pitchFamily="34" charset="0"/>
            </a:rPr>
            <a:t>Conclusiones y recomendaciones</a:t>
          </a:r>
          <a:endParaRPr lang="es-EC" sz="1400" dirty="0">
            <a:latin typeface="Arial" panose="020B0604020202020204" pitchFamily="34" charset="0"/>
            <a:cs typeface="Arial" panose="020B0604020202020204" pitchFamily="34" charset="0"/>
          </a:endParaRPr>
        </a:p>
      </dgm:t>
    </dgm:pt>
    <dgm:pt modelId="{A8CDA54B-CBE1-47E2-A4BD-243321F679F3}" type="parTrans" cxnId="{B4DEC64F-9112-4ED6-A49F-34401EC9C5B6}">
      <dgm:prSet/>
      <dgm:spPr/>
      <dgm:t>
        <a:bodyPr/>
        <a:lstStyle/>
        <a:p>
          <a:endParaRPr lang="es-EC" sz="1400">
            <a:latin typeface="Arial" panose="020B0604020202020204" pitchFamily="34" charset="0"/>
            <a:cs typeface="Arial" panose="020B0604020202020204" pitchFamily="34" charset="0"/>
          </a:endParaRPr>
        </a:p>
      </dgm:t>
    </dgm:pt>
    <dgm:pt modelId="{30A0DC86-EDB9-43CA-B0C7-6BF397C3E778}" type="sibTrans" cxnId="{B4DEC64F-9112-4ED6-A49F-34401EC9C5B6}">
      <dgm:prSet/>
      <dgm:spPr/>
      <dgm:t>
        <a:bodyPr/>
        <a:lstStyle/>
        <a:p>
          <a:endParaRPr lang="es-EC" sz="1400">
            <a:latin typeface="Arial" panose="020B0604020202020204" pitchFamily="34" charset="0"/>
            <a:cs typeface="Arial" panose="020B0604020202020204" pitchFamily="34" charset="0"/>
          </a:endParaRPr>
        </a:p>
      </dgm:t>
    </dgm:pt>
    <dgm:pt modelId="{D813D2CF-A991-41E5-A70B-20ADCCA7AD15}">
      <dgm:prSet phldrT="[Texto]" custT="1"/>
      <dgm:spPr/>
      <dgm:t>
        <a:bodyPr/>
        <a:lstStyle/>
        <a:p>
          <a:r>
            <a:rPr lang="es-EC" sz="1400" dirty="0" smtClean="0">
              <a:latin typeface="Arial" panose="020B0604020202020204" pitchFamily="34" charset="0"/>
              <a:cs typeface="Arial" panose="020B0604020202020204" pitchFamily="34" charset="0"/>
            </a:rPr>
            <a:t>Definir el marco teórico</a:t>
          </a:r>
          <a:endParaRPr lang="es-EC" sz="1400" dirty="0">
            <a:latin typeface="Arial" panose="020B0604020202020204" pitchFamily="34" charset="0"/>
            <a:cs typeface="Arial" panose="020B0604020202020204" pitchFamily="34" charset="0"/>
          </a:endParaRPr>
        </a:p>
      </dgm:t>
    </dgm:pt>
    <dgm:pt modelId="{9102C364-AA62-4002-87F7-6CEEC6D21E83}" type="sibTrans" cxnId="{67FF710A-3047-4CF5-BC31-EAC50FF97D1D}">
      <dgm:prSet custT="1"/>
      <dgm:spPr/>
      <dgm:t>
        <a:bodyPr/>
        <a:lstStyle/>
        <a:p>
          <a:endParaRPr lang="es-EC" sz="1400">
            <a:latin typeface="Arial" panose="020B0604020202020204" pitchFamily="34" charset="0"/>
            <a:cs typeface="Arial" panose="020B0604020202020204" pitchFamily="34" charset="0"/>
          </a:endParaRPr>
        </a:p>
      </dgm:t>
    </dgm:pt>
    <dgm:pt modelId="{832EA204-0DB6-48E2-99BE-37154F728524}" type="parTrans" cxnId="{67FF710A-3047-4CF5-BC31-EAC50FF97D1D}">
      <dgm:prSet/>
      <dgm:spPr/>
      <dgm:t>
        <a:bodyPr/>
        <a:lstStyle/>
        <a:p>
          <a:endParaRPr lang="es-EC" sz="1400">
            <a:latin typeface="Arial" panose="020B0604020202020204" pitchFamily="34" charset="0"/>
            <a:cs typeface="Arial" panose="020B0604020202020204" pitchFamily="34" charset="0"/>
          </a:endParaRPr>
        </a:p>
      </dgm:t>
    </dgm:pt>
    <dgm:pt modelId="{1ACD4ED4-4792-4CE9-87CD-09A12592FDAC}" type="pres">
      <dgm:prSet presAssocID="{9EE199D8-EFE7-45F2-865D-844EC8BC8541}" presName="Name0" presStyleCnt="0">
        <dgm:presLayoutVars>
          <dgm:dir/>
          <dgm:resizeHandles val="exact"/>
        </dgm:presLayoutVars>
      </dgm:prSet>
      <dgm:spPr/>
    </dgm:pt>
    <dgm:pt modelId="{3C5E1CE4-3DF4-49F3-A5B6-A2D8EB7B5FDF}" type="pres">
      <dgm:prSet presAssocID="{D813D2CF-A991-41E5-A70B-20ADCCA7AD15}" presName="node" presStyleLbl="node1" presStyleIdx="0" presStyleCnt="5">
        <dgm:presLayoutVars>
          <dgm:bulletEnabled val="1"/>
        </dgm:presLayoutVars>
      </dgm:prSet>
      <dgm:spPr/>
      <dgm:t>
        <a:bodyPr/>
        <a:lstStyle/>
        <a:p>
          <a:endParaRPr lang="es-EC"/>
        </a:p>
      </dgm:t>
    </dgm:pt>
    <dgm:pt modelId="{9500FABA-929B-424E-B3AC-F893107EFB71}" type="pres">
      <dgm:prSet presAssocID="{9102C364-AA62-4002-87F7-6CEEC6D21E83}" presName="sibTrans" presStyleLbl="sibTrans2D1" presStyleIdx="0" presStyleCnt="4"/>
      <dgm:spPr/>
      <dgm:t>
        <a:bodyPr/>
        <a:lstStyle/>
        <a:p>
          <a:endParaRPr lang="es-EC"/>
        </a:p>
      </dgm:t>
    </dgm:pt>
    <dgm:pt modelId="{5D8E4FBC-7CB2-48AF-A02F-0D77D76A575B}" type="pres">
      <dgm:prSet presAssocID="{9102C364-AA62-4002-87F7-6CEEC6D21E83}" presName="connectorText" presStyleLbl="sibTrans2D1" presStyleIdx="0" presStyleCnt="4"/>
      <dgm:spPr/>
      <dgm:t>
        <a:bodyPr/>
        <a:lstStyle/>
        <a:p>
          <a:endParaRPr lang="es-EC"/>
        </a:p>
      </dgm:t>
    </dgm:pt>
    <dgm:pt modelId="{1DFBBF32-1209-4503-964B-2B82693367E0}" type="pres">
      <dgm:prSet presAssocID="{F357309C-97BE-4A59-876B-83414B1F0303}" presName="node" presStyleLbl="node1" presStyleIdx="1" presStyleCnt="5">
        <dgm:presLayoutVars>
          <dgm:bulletEnabled val="1"/>
        </dgm:presLayoutVars>
      </dgm:prSet>
      <dgm:spPr/>
      <dgm:t>
        <a:bodyPr/>
        <a:lstStyle/>
        <a:p>
          <a:endParaRPr lang="es-EC"/>
        </a:p>
      </dgm:t>
    </dgm:pt>
    <dgm:pt modelId="{B3BEFE9F-47B8-48F0-AC3E-FB3078E19F37}" type="pres">
      <dgm:prSet presAssocID="{5842478E-FAFE-4747-B981-24C6C41E7B94}" presName="sibTrans" presStyleLbl="sibTrans2D1" presStyleIdx="1" presStyleCnt="4"/>
      <dgm:spPr/>
      <dgm:t>
        <a:bodyPr/>
        <a:lstStyle/>
        <a:p>
          <a:endParaRPr lang="es-EC"/>
        </a:p>
      </dgm:t>
    </dgm:pt>
    <dgm:pt modelId="{46358C7C-9450-4B74-90A5-E938B2A6C294}" type="pres">
      <dgm:prSet presAssocID="{5842478E-FAFE-4747-B981-24C6C41E7B94}" presName="connectorText" presStyleLbl="sibTrans2D1" presStyleIdx="1" presStyleCnt="4"/>
      <dgm:spPr/>
      <dgm:t>
        <a:bodyPr/>
        <a:lstStyle/>
        <a:p>
          <a:endParaRPr lang="es-EC"/>
        </a:p>
      </dgm:t>
    </dgm:pt>
    <dgm:pt modelId="{437C9363-7EE6-4FC3-A6C6-1D54BE1C59B6}" type="pres">
      <dgm:prSet presAssocID="{78AD9B02-A4C8-43D8-B086-BC290AD299FB}" presName="node" presStyleLbl="node1" presStyleIdx="2" presStyleCnt="5">
        <dgm:presLayoutVars>
          <dgm:bulletEnabled val="1"/>
        </dgm:presLayoutVars>
      </dgm:prSet>
      <dgm:spPr/>
      <dgm:t>
        <a:bodyPr/>
        <a:lstStyle/>
        <a:p>
          <a:endParaRPr lang="es-EC"/>
        </a:p>
      </dgm:t>
    </dgm:pt>
    <dgm:pt modelId="{7729CD7E-69F4-4072-BA2A-7EBCBAF01A34}" type="pres">
      <dgm:prSet presAssocID="{4AF4A7EF-70DB-49D2-8F3F-3B402EEBCAC9}" presName="sibTrans" presStyleLbl="sibTrans2D1" presStyleIdx="2" presStyleCnt="4"/>
      <dgm:spPr/>
      <dgm:t>
        <a:bodyPr/>
        <a:lstStyle/>
        <a:p>
          <a:endParaRPr lang="es-EC"/>
        </a:p>
      </dgm:t>
    </dgm:pt>
    <dgm:pt modelId="{431E47A2-2D32-411E-988B-04B8B3AC0969}" type="pres">
      <dgm:prSet presAssocID="{4AF4A7EF-70DB-49D2-8F3F-3B402EEBCAC9}" presName="connectorText" presStyleLbl="sibTrans2D1" presStyleIdx="2" presStyleCnt="4"/>
      <dgm:spPr/>
      <dgm:t>
        <a:bodyPr/>
        <a:lstStyle/>
        <a:p>
          <a:endParaRPr lang="es-EC"/>
        </a:p>
      </dgm:t>
    </dgm:pt>
    <dgm:pt modelId="{877174A2-7A78-4106-82C0-8A82CCB5EA04}" type="pres">
      <dgm:prSet presAssocID="{EFAA84C0-427B-484C-91E7-49C92BC03441}" presName="node" presStyleLbl="node1" presStyleIdx="3" presStyleCnt="5">
        <dgm:presLayoutVars>
          <dgm:bulletEnabled val="1"/>
        </dgm:presLayoutVars>
      </dgm:prSet>
      <dgm:spPr/>
      <dgm:t>
        <a:bodyPr/>
        <a:lstStyle/>
        <a:p>
          <a:endParaRPr lang="es-EC"/>
        </a:p>
      </dgm:t>
    </dgm:pt>
    <dgm:pt modelId="{C30E7CC2-2E89-4FFB-8804-79F6587F0932}" type="pres">
      <dgm:prSet presAssocID="{EAB10487-E721-4234-9676-90487EB2F462}" presName="sibTrans" presStyleLbl="sibTrans2D1" presStyleIdx="3" presStyleCnt="4"/>
      <dgm:spPr/>
      <dgm:t>
        <a:bodyPr/>
        <a:lstStyle/>
        <a:p>
          <a:endParaRPr lang="es-EC"/>
        </a:p>
      </dgm:t>
    </dgm:pt>
    <dgm:pt modelId="{BB289519-0CC1-46FB-808F-160A6B9D146E}" type="pres">
      <dgm:prSet presAssocID="{EAB10487-E721-4234-9676-90487EB2F462}" presName="connectorText" presStyleLbl="sibTrans2D1" presStyleIdx="3" presStyleCnt="4"/>
      <dgm:spPr/>
      <dgm:t>
        <a:bodyPr/>
        <a:lstStyle/>
        <a:p>
          <a:endParaRPr lang="es-EC"/>
        </a:p>
      </dgm:t>
    </dgm:pt>
    <dgm:pt modelId="{82BC8A1E-A527-466E-AD6A-C9F45E9E6695}" type="pres">
      <dgm:prSet presAssocID="{2A141DA8-E0C6-45C1-AB4F-38A76899848F}" presName="node" presStyleLbl="node1" presStyleIdx="4" presStyleCnt="5">
        <dgm:presLayoutVars>
          <dgm:bulletEnabled val="1"/>
        </dgm:presLayoutVars>
      </dgm:prSet>
      <dgm:spPr/>
      <dgm:t>
        <a:bodyPr/>
        <a:lstStyle/>
        <a:p>
          <a:endParaRPr lang="es-EC"/>
        </a:p>
      </dgm:t>
    </dgm:pt>
  </dgm:ptLst>
  <dgm:cxnLst>
    <dgm:cxn modelId="{01436E31-4756-4AEE-8128-4E91B49BA07A}" type="presOf" srcId="{D813D2CF-A991-41E5-A70B-20ADCCA7AD15}" destId="{3C5E1CE4-3DF4-49F3-A5B6-A2D8EB7B5FDF}" srcOrd="0" destOrd="0" presId="urn:microsoft.com/office/officeart/2005/8/layout/process1"/>
    <dgm:cxn modelId="{3A6B41AC-F837-40C8-9529-84F266C12FB7}" srcId="{9EE199D8-EFE7-45F2-865D-844EC8BC8541}" destId="{EFAA84C0-427B-484C-91E7-49C92BC03441}" srcOrd="3" destOrd="0" parTransId="{195AA84F-57F4-4036-86B2-7EFB8CBF751F}" sibTransId="{EAB10487-E721-4234-9676-90487EB2F462}"/>
    <dgm:cxn modelId="{5C9865FE-69F5-4360-BEC7-1304B7353EBF}" type="presOf" srcId="{EFAA84C0-427B-484C-91E7-49C92BC03441}" destId="{877174A2-7A78-4106-82C0-8A82CCB5EA04}" srcOrd="0" destOrd="0" presId="urn:microsoft.com/office/officeart/2005/8/layout/process1"/>
    <dgm:cxn modelId="{2817D71B-0B5C-4E0A-A0AD-68013DB09833}" srcId="{9EE199D8-EFE7-45F2-865D-844EC8BC8541}" destId="{F357309C-97BE-4A59-876B-83414B1F0303}" srcOrd="1" destOrd="0" parTransId="{2245ECB6-FF3E-4259-B6BE-6CB3D8786CB6}" sibTransId="{5842478E-FAFE-4747-B981-24C6C41E7B94}"/>
    <dgm:cxn modelId="{B46B2B50-7DF5-4DC8-99A2-36959DC31B27}" srcId="{9EE199D8-EFE7-45F2-865D-844EC8BC8541}" destId="{78AD9B02-A4C8-43D8-B086-BC290AD299FB}" srcOrd="2" destOrd="0" parTransId="{5149EA4D-D938-4602-A84F-B4E8953FEC86}" sibTransId="{4AF4A7EF-70DB-49D2-8F3F-3B402EEBCAC9}"/>
    <dgm:cxn modelId="{7ED4BE56-6813-44C0-85E8-59914F1091A5}" type="presOf" srcId="{78AD9B02-A4C8-43D8-B086-BC290AD299FB}" destId="{437C9363-7EE6-4FC3-A6C6-1D54BE1C59B6}" srcOrd="0" destOrd="0" presId="urn:microsoft.com/office/officeart/2005/8/layout/process1"/>
    <dgm:cxn modelId="{D920C835-FDC1-424E-837B-408F9D6E0D6E}" type="presOf" srcId="{4AF4A7EF-70DB-49D2-8F3F-3B402EEBCAC9}" destId="{7729CD7E-69F4-4072-BA2A-7EBCBAF01A34}" srcOrd="0" destOrd="0" presId="urn:microsoft.com/office/officeart/2005/8/layout/process1"/>
    <dgm:cxn modelId="{67FF710A-3047-4CF5-BC31-EAC50FF97D1D}" srcId="{9EE199D8-EFE7-45F2-865D-844EC8BC8541}" destId="{D813D2CF-A991-41E5-A70B-20ADCCA7AD15}" srcOrd="0" destOrd="0" parTransId="{832EA204-0DB6-48E2-99BE-37154F728524}" sibTransId="{9102C364-AA62-4002-87F7-6CEEC6D21E83}"/>
    <dgm:cxn modelId="{AE0EF179-3953-45EB-A62A-D77484F53598}" type="presOf" srcId="{9102C364-AA62-4002-87F7-6CEEC6D21E83}" destId="{9500FABA-929B-424E-B3AC-F893107EFB71}" srcOrd="0" destOrd="0" presId="urn:microsoft.com/office/officeart/2005/8/layout/process1"/>
    <dgm:cxn modelId="{41CED38F-A063-4555-BC27-E8167C0D0E0B}" type="presOf" srcId="{2A141DA8-E0C6-45C1-AB4F-38A76899848F}" destId="{82BC8A1E-A527-466E-AD6A-C9F45E9E6695}" srcOrd="0" destOrd="0" presId="urn:microsoft.com/office/officeart/2005/8/layout/process1"/>
    <dgm:cxn modelId="{AB2445BA-0EBA-44AD-A6D1-2CCC26ACCEDE}" type="presOf" srcId="{9EE199D8-EFE7-45F2-865D-844EC8BC8541}" destId="{1ACD4ED4-4792-4CE9-87CD-09A12592FDAC}" srcOrd="0" destOrd="0" presId="urn:microsoft.com/office/officeart/2005/8/layout/process1"/>
    <dgm:cxn modelId="{B4DEC64F-9112-4ED6-A49F-34401EC9C5B6}" srcId="{9EE199D8-EFE7-45F2-865D-844EC8BC8541}" destId="{2A141DA8-E0C6-45C1-AB4F-38A76899848F}" srcOrd="4" destOrd="0" parTransId="{A8CDA54B-CBE1-47E2-A4BD-243321F679F3}" sibTransId="{30A0DC86-EDB9-43CA-B0C7-6BF397C3E778}"/>
    <dgm:cxn modelId="{2F2F26FF-247D-4DA9-87C1-7C60D04E920E}" type="presOf" srcId="{EAB10487-E721-4234-9676-90487EB2F462}" destId="{BB289519-0CC1-46FB-808F-160A6B9D146E}" srcOrd="1" destOrd="0" presId="urn:microsoft.com/office/officeart/2005/8/layout/process1"/>
    <dgm:cxn modelId="{FD5C7C31-B706-4F24-BAAB-79D1A5A0DAF8}" type="presOf" srcId="{F357309C-97BE-4A59-876B-83414B1F0303}" destId="{1DFBBF32-1209-4503-964B-2B82693367E0}" srcOrd="0" destOrd="0" presId="urn:microsoft.com/office/officeart/2005/8/layout/process1"/>
    <dgm:cxn modelId="{433DB6DC-F156-4A0E-ADF5-FC86D41ACA19}" type="presOf" srcId="{4AF4A7EF-70DB-49D2-8F3F-3B402EEBCAC9}" destId="{431E47A2-2D32-411E-988B-04B8B3AC0969}" srcOrd="1" destOrd="0" presId="urn:microsoft.com/office/officeart/2005/8/layout/process1"/>
    <dgm:cxn modelId="{86AEE4E2-7409-4F96-A859-F76AC6F7F571}" type="presOf" srcId="{5842478E-FAFE-4747-B981-24C6C41E7B94}" destId="{46358C7C-9450-4B74-90A5-E938B2A6C294}" srcOrd="1" destOrd="0" presId="urn:microsoft.com/office/officeart/2005/8/layout/process1"/>
    <dgm:cxn modelId="{7923AE38-38DE-40EF-827D-CDDC2B25737A}" type="presOf" srcId="{EAB10487-E721-4234-9676-90487EB2F462}" destId="{C30E7CC2-2E89-4FFB-8804-79F6587F0932}" srcOrd="0" destOrd="0" presId="urn:microsoft.com/office/officeart/2005/8/layout/process1"/>
    <dgm:cxn modelId="{6097FD42-3C20-495C-841E-02D4B1DFC270}" type="presOf" srcId="{9102C364-AA62-4002-87F7-6CEEC6D21E83}" destId="{5D8E4FBC-7CB2-48AF-A02F-0D77D76A575B}" srcOrd="1" destOrd="0" presId="urn:microsoft.com/office/officeart/2005/8/layout/process1"/>
    <dgm:cxn modelId="{802AB690-3A92-4E62-B644-71D8EE867A96}" type="presOf" srcId="{5842478E-FAFE-4747-B981-24C6C41E7B94}" destId="{B3BEFE9F-47B8-48F0-AC3E-FB3078E19F37}" srcOrd="0" destOrd="0" presId="urn:microsoft.com/office/officeart/2005/8/layout/process1"/>
    <dgm:cxn modelId="{7D1E6C92-F0DE-4982-9704-265A0ED1D5D9}" type="presParOf" srcId="{1ACD4ED4-4792-4CE9-87CD-09A12592FDAC}" destId="{3C5E1CE4-3DF4-49F3-A5B6-A2D8EB7B5FDF}" srcOrd="0" destOrd="0" presId="urn:microsoft.com/office/officeart/2005/8/layout/process1"/>
    <dgm:cxn modelId="{A8DC8532-8C04-4973-AB67-0507A03B03B7}" type="presParOf" srcId="{1ACD4ED4-4792-4CE9-87CD-09A12592FDAC}" destId="{9500FABA-929B-424E-B3AC-F893107EFB71}" srcOrd="1" destOrd="0" presId="urn:microsoft.com/office/officeart/2005/8/layout/process1"/>
    <dgm:cxn modelId="{A73BFAA3-AD61-4F16-8A53-AEA63CC90CE5}" type="presParOf" srcId="{9500FABA-929B-424E-B3AC-F893107EFB71}" destId="{5D8E4FBC-7CB2-48AF-A02F-0D77D76A575B}" srcOrd="0" destOrd="0" presId="urn:microsoft.com/office/officeart/2005/8/layout/process1"/>
    <dgm:cxn modelId="{2A802273-B37B-4CFC-964A-16B084FB7E66}" type="presParOf" srcId="{1ACD4ED4-4792-4CE9-87CD-09A12592FDAC}" destId="{1DFBBF32-1209-4503-964B-2B82693367E0}" srcOrd="2" destOrd="0" presId="urn:microsoft.com/office/officeart/2005/8/layout/process1"/>
    <dgm:cxn modelId="{835F6120-D8C9-414E-B7A3-B7D3B187049F}" type="presParOf" srcId="{1ACD4ED4-4792-4CE9-87CD-09A12592FDAC}" destId="{B3BEFE9F-47B8-48F0-AC3E-FB3078E19F37}" srcOrd="3" destOrd="0" presId="urn:microsoft.com/office/officeart/2005/8/layout/process1"/>
    <dgm:cxn modelId="{777853C0-16AC-43B2-9904-5419A9F034E2}" type="presParOf" srcId="{B3BEFE9F-47B8-48F0-AC3E-FB3078E19F37}" destId="{46358C7C-9450-4B74-90A5-E938B2A6C294}" srcOrd="0" destOrd="0" presId="urn:microsoft.com/office/officeart/2005/8/layout/process1"/>
    <dgm:cxn modelId="{DDD514C6-2825-45BA-AF22-C1529A0DBC98}" type="presParOf" srcId="{1ACD4ED4-4792-4CE9-87CD-09A12592FDAC}" destId="{437C9363-7EE6-4FC3-A6C6-1D54BE1C59B6}" srcOrd="4" destOrd="0" presId="urn:microsoft.com/office/officeart/2005/8/layout/process1"/>
    <dgm:cxn modelId="{D51625AB-B858-44D9-B42C-D65A0EB0BFD1}" type="presParOf" srcId="{1ACD4ED4-4792-4CE9-87CD-09A12592FDAC}" destId="{7729CD7E-69F4-4072-BA2A-7EBCBAF01A34}" srcOrd="5" destOrd="0" presId="urn:microsoft.com/office/officeart/2005/8/layout/process1"/>
    <dgm:cxn modelId="{B116653D-2312-46A4-9A52-7D1F3461FFB3}" type="presParOf" srcId="{7729CD7E-69F4-4072-BA2A-7EBCBAF01A34}" destId="{431E47A2-2D32-411E-988B-04B8B3AC0969}" srcOrd="0" destOrd="0" presId="urn:microsoft.com/office/officeart/2005/8/layout/process1"/>
    <dgm:cxn modelId="{71DD9C87-851D-44A6-9356-533DA8B5D131}" type="presParOf" srcId="{1ACD4ED4-4792-4CE9-87CD-09A12592FDAC}" destId="{877174A2-7A78-4106-82C0-8A82CCB5EA04}" srcOrd="6" destOrd="0" presId="urn:microsoft.com/office/officeart/2005/8/layout/process1"/>
    <dgm:cxn modelId="{0055EC61-2B31-4A6A-A6E0-526AF7F367F5}" type="presParOf" srcId="{1ACD4ED4-4792-4CE9-87CD-09A12592FDAC}" destId="{C30E7CC2-2E89-4FFB-8804-79F6587F0932}" srcOrd="7" destOrd="0" presId="urn:microsoft.com/office/officeart/2005/8/layout/process1"/>
    <dgm:cxn modelId="{9B9A4F4B-2599-41C5-AD6C-5F8B1C03EE8C}" type="presParOf" srcId="{C30E7CC2-2E89-4FFB-8804-79F6587F0932}" destId="{BB289519-0CC1-46FB-808F-160A6B9D146E}" srcOrd="0" destOrd="0" presId="urn:microsoft.com/office/officeart/2005/8/layout/process1"/>
    <dgm:cxn modelId="{99323C33-5F92-4E51-9622-8C616A39153C}" type="presParOf" srcId="{1ACD4ED4-4792-4CE9-87CD-09A12592FDAC}" destId="{82BC8A1E-A527-466E-AD6A-C9F45E9E6695}"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21AD2BD-E94E-437F-94CA-1B6D682BBC0B}" type="doc">
      <dgm:prSet loTypeId="urn:microsoft.com/office/officeart/2005/8/layout/default" loCatId="list" qsTypeId="urn:microsoft.com/office/officeart/2005/8/quickstyle/simple1" qsCatId="simple" csTypeId="urn:microsoft.com/office/officeart/2005/8/colors/accent2_1" csCatId="accent2" phldr="1"/>
      <dgm:spPr/>
      <dgm:t>
        <a:bodyPr/>
        <a:lstStyle/>
        <a:p>
          <a:endParaRPr lang="es-ES"/>
        </a:p>
      </dgm:t>
    </dgm:pt>
    <dgm:pt modelId="{02CDB02F-FB55-47A3-8488-3E891900E714}">
      <dgm:prSet phldrT="[Texto]"/>
      <dgm:spPr/>
      <dgm:t>
        <a:bodyPr/>
        <a:lstStyle/>
        <a:p>
          <a:r>
            <a:rPr lang="es-ES" dirty="0" smtClean="0">
              <a:latin typeface="Arial" panose="020B0604020202020204" pitchFamily="34" charset="0"/>
              <a:cs typeface="Arial" panose="020B0604020202020204" pitchFamily="34" charset="0"/>
            </a:rPr>
            <a:t>Competencia del cuerpo docente</a:t>
          </a:r>
          <a:endParaRPr lang="es-ES" dirty="0">
            <a:latin typeface="Arial" panose="020B0604020202020204" pitchFamily="34" charset="0"/>
            <a:cs typeface="Arial" panose="020B0604020202020204" pitchFamily="34" charset="0"/>
          </a:endParaRPr>
        </a:p>
      </dgm:t>
    </dgm:pt>
    <dgm:pt modelId="{16DCB497-315D-46A9-8EAB-E6331CC72FF8}" type="parTrans" cxnId="{42CB12FC-3757-471A-84E2-CFF59859654B}">
      <dgm:prSet/>
      <dgm:spPr/>
      <dgm:t>
        <a:bodyPr/>
        <a:lstStyle/>
        <a:p>
          <a:endParaRPr lang="es-ES"/>
        </a:p>
      </dgm:t>
    </dgm:pt>
    <dgm:pt modelId="{360863C0-5333-457F-8817-10582A700E67}" type="sibTrans" cxnId="{42CB12FC-3757-471A-84E2-CFF59859654B}">
      <dgm:prSet/>
      <dgm:spPr/>
      <dgm:t>
        <a:bodyPr/>
        <a:lstStyle/>
        <a:p>
          <a:endParaRPr lang="es-ES"/>
        </a:p>
      </dgm:t>
    </dgm:pt>
    <dgm:pt modelId="{4261EA50-3648-4E37-B9BD-70BE97AD889D}">
      <dgm:prSet phldrT="[Texto]"/>
      <dgm:spPr/>
      <dgm:t>
        <a:bodyPr/>
        <a:lstStyle/>
        <a:p>
          <a:r>
            <a:rPr lang="es-ES" dirty="0" smtClean="0"/>
            <a:t>Organización de la enseñanza </a:t>
          </a:r>
          <a:endParaRPr lang="es-ES" dirty="0"/>
        </a:p>
      </dgm:t>
    </dgm:pt>
    <dgm:pt modelId="{C78A7A3C-E5BE-42E3-AD71-C4CC69461173}" type="parTrans" cxnId="{CAF227EE-F2CE-4BA3-AEC0-929FD9C75224}">
      <dgm:prSet/>
      <dgm:spPr/>
      <dgm:t>
        <a:bodyPr/>
        <a:lstStyle/>
        <a:p>
          <a:endParaRPr lang="es-ES"/>
        </a:p>
      </dgm:t>
    </dgm:pt>
    <dgm:pt modelId="{DCF0B383-258C-4FB9-B688-3A9A8CDDB059}" type="sibTrans" cxnId="{CAF227EE-F2CE-4BA3-AEC0-929FD9C75224}">
      <dgm:prSet/>
      <dgm:spPr/>
      <dgm:t>
        <a:bodyPr/>
        <a:lstStyle/>
        <a:p>
          <a:endParaRPr lang="es-ES"/>
        </a:p>
      </dgm:t>
    </dgm:pt>
    <dgm:pt modelId="{5E146DF9-719E-48F0-81EF-BB0CBEF06F59}">
      <dgm:prSet phldrT="[Texto]"/>
      <dgm:spPr/>
      <dgm:t>
        <a:bodyPr/>
        <a:lstStyle/>
        <a:p>
          <a:r>
            <a:rPr lang="es-ES" dirty="0" smtClean="0"/>
            <a:t>Contenido del plan de estudios</a:t>
          </a:r>
          <a:endParaRPr lang="es-ES" dirty="0"/>
        </a:p>
      </dgm:t>
    </dgm:pt>
    <dgm:pt modelId="{C8D834EE-6A51-4873-B0AF-59B95641810D}" type="parTrans" cxnId="{FB774EFA-86F0-425D-B688-5EA96AEA3C69}">
      <dgm:prSet/>
      <dgm:spPr/>
      <dgm:t>
        <a:bodyPr/>
        <a:lstStyle/>
        <a:p>
          <a:endParaRPr lang="es-ES"/>
        </a:p>
      </dgm:t>
    </dgm:pt>
    <dgm:pt modelId="{E42A1CCE-B7D8-473F-912F-20F9C4BCF0EC}" type="sibTrans" cxnId="{FB774EFA-86F0-425D-B688-5EA96AEA3C69}">
      <dgm:prSet/>
      <dgm:spPr/>
      <dgm:t>
        <a:bodyPr/>
        <a:lstStyle/>
        <a:p>
          <a:endParaRPr lang="es-ES"/>
        </a:p>
      </dgm:t>
    </dgm:pt>
    <dgm:pt modelId="{F210F678-F1E6-412B-928F-30C3B77EAAD7}">
      <dgm:prSet phldrT="[Texto]"/>
      <dgm:spPr/>
      <dgm:t>
        <a:bodyPr/>
        <a:lstStyle/>
        <a:p>
          <a:r>
            <a:rPr lang="es-ES" dirty="0" smtClean="0"/>
            <a:t>Comunicación institucional</a:t>
          </a:r>
          <a:endParaRPr lang="es-ES" dirty="0"/>
        </a:p>
      </dgm:t>
    </dgm:pt>
    <dgm:pt modelId="{DB9BBBDA-8A6B-49FA-9AB3-2410B2EAB0B3}" type="parTrans" cxnId="{B48375E8-2B33-46FC-A9BD-BEED1ECD6A71}">
      <dgm:prSet/>
      <dgm:spPr/>
      <dgm:t>
        <a:bodyPr/>
        <a:lstStyle/>
        <a:p>
          <a:endParaRPr lang="es-ES"/>
        </a:p>
      </dgm:t>
    </dgm:pt>
    <dgm:pt modelId="{7A5B60AB-8E7F-4321-B02D-47A475586FD0}" type="sibTrans" cxnId="{B48375E8-2B33-46FC-A9BD-BEED1ECD6A71}">
      <dgm:prSet/>
      <dgm:spPr/>
      <dgm:t>
        <a:bodyPr/>
        <a:lstStyle/>
        <a:p>
          <a:endParaRPr lang="es-ES"/>
        </a:p>
      </dgm:t>
    </dgm:pt>
    <dgm:pt modelId="{C9D5CCBF-C6A4-4078-8662-153536E7E403}">
      <dgm:prSet phldrT="[Texto]"/>
      <dgm:spPr/>
      <dgm:t>
        <a:bodyPr/>
        <a:lstStyle/>
        <a:p>
          <a:r>
            <a:rPr lang="es-ES" dirty="0" smtClean="0"/>
            <a:t>Comportamiento del docente hacia el estudiante</a:t>
          </a:r>
          <a:endParaRPr lang="es-ES" dirty="0"/>
        </a:p>
      </dgm:t>
    </dgm:pt>
    <dgm:pt modelId="{27FA252A-CD9D-482B-B84F-360BF935C45E}" type="parTrans" cxnId="{B542AC47-07EE-48C9-B1E3-2ADE0C50EA42}">
      <dgm:prSet/>
      <dgm:spPr/>
      <dgm:t>
        <a:bodyPr/>
        <a:lstStyle/>
        <a:p>
          <a:endParaRPr lang="es-ES"/>
        </a:p>
      </dgm:t>
    </dgm:pt>
    <dgm:pt modelId="{74A6E2E8-40BD-4E96-B91F-5E0145D40973}" type="sibTrans" cxnId="{B542AC47-07EE-48C9-B1E3-2ADE0C50EA42}">
      <dgm:prSet/>
      <dgm:spPr/>
      <dgm:t>
        <a:bodyPr/>
        <a:lstStyle/>
        <a:p>
          <a:endParaRPr lang="es-ES"/>
        </a:p>
      </dgm:t>
    </dgm:pt>
    <dgm:pt modelId="{024DF5C1-95EE-4A09-81C2-A30240941E98}">
      <dgm:prSet/>
      <dgm:spPr/>
      <dgm:t>
        <a:bodyPr/>
        <a:lstStyle/>
        <a:p>
          <a:r>
            <a:rPr lang="es-ES" dirty="0" smtClean="0"/>
            <a:t>Instalaciones y equipos</a:t>
          </a:r>
          <a:endParaRPr lang="es-ES" dirty="0"/>
        </a:p>
      </dgm:t>
    </dgm:pt>
    <dgm:pt modelId="{BDEB2DF9-D1B0-4A8D-BD13-C04C470E8298}" type="parTrans" cxnId="{BBD8A7C9-1ABB-43CA-910E-0C1C802B96C5}">
      <dgm:prSet/>
      <dgm:spPr/>
      <dgm:t>
        <a:bodyPr/>
        <a:lstStyle/>
        <a:p>
          <a:endParaRPr lang="es-ES"/>
        </a:p>
      </dgm:t>
    </dgm:pt>
    <dgm:pt modelId="{46A66E3F-D4EC-47E2-A250-A541101EB0C5}" type="sibTrans" cxnId="{BBD8A7C9-1ABB-43CA-910E-0C1C802B96C5}">
      <dgm:prSet/>
      <dgm:spPr/>
      <dgm:t>
        <a:bodyPr/>
        <a:lstStyle/>
        <a:p>
          <a:endParaRPr lang="es-ES"/>
        </a:p>
      </dgm:t>
    </dgm:pt>
    <dgm:pt modelId="{A5A7B183-5D5A-4C19-9A1A-10C2AD69D16C}">
      <dgm:prSet/>
      <dgm:spPr/>
      <dgm:t>
        <a:bodyPr/>
        <a:lstStyle/>
        <a:p>
          <a:r>
            <a:rPr lang="es-ES" dirty="0" smtClean="0"/>
            <a:t>Metodologías y evaluación de la enseñanza</a:t>
          </a:r>
          <a:endParaRPr lang="es-ES" dirty="0"/>
        </a:p>
      </dgm:t>
    </dgm:pt>
    <dgm:pt modelId="{0AB11E20-8E3F-410C-B004-8491D984931D}" type="parTrans" cxnId="{DE91D486-193A-4588-A314-3AB82BA6E682}">
      <dgm:prSet/>
      <dgm:spPr/>
      <dgm:t>
        <a:bodyPr/>
        <a:lstStyle/>
        <a:p>
          <a:endParaRPr lang="es-ES"/>
        </a:p>
      </dgm:t>
    </dgm:pt>
    <dgm:pt modelId="{3E469F1A-4440-4B2E-AA31-A0D7AD17D95D}" type="sibTrans" cxnId="{DE91D486-193A-4588-A314-3AB82BA6E682}">
      <dgm:prSet/>
      <dgm:spPr/>
      <dgm:t>
        <a:bodyPr/>
        <a:lstStyle/>
        <a:p>
          <a:endParaRPr lang="es-ES"/>
        </a:p>
      </dgm:t>
    </dgm:pt>
    <dgm:pt modelId="{DE15C710-7B6C-4379-A3A4-14ED826E55FE}">
      <dgm:prSet/>
      <dgm:spPr/>
      <dgm:t>
        <a:bodyPr/>
        <a:lstStyle/>
        <a:p>
          <a:r>
            <a:rPr lang="es-ES" dirty="0" smtClean="0"/>
            <a:t>Efectividad de los procesos administrativos</a:t>
          </a:r>
          <a:endParaRPr lang="es-ES" dirty="0"/>
        </a:p>
      </dgm:t>
    </dgm:pt>
    <dgm:pt modelId="{B8B6C521-9662-4264-8AAF-74804A99C30B}" type="sibTrans" cxnId="{3BC2F280-F879-4BC7-9552-E23E28AF1F67}">
      <dgm:prSet/>
      <dgm:spPr/>
      <dgm:t>
        <a:bodyPr/>
        <a:lstStyle/>
        <a:p>
          <a:endParaRPr lang="es-ES"/>
        </a:p>
      </dgm:t>
    </dgm:pt>
    <dgm:pt modelId="{56EA3D87-30C2-4B12-B04D-75A3982DBF1C}" type="parTrans" cxnId="{3BC2F280-F879-4BC7-9552-E23E28AF1F67}">
      <dgm:prSet/>
      <dgm:spPr/>
      <dgm:t>
        <a:bodyPr/>
        <a:lstStyle/>
        <a:p>
          <a:endParaRPr lang="es-ES"/>
        </a:p>
      </dgm:t>
    </dgm:pt>
    <dgm:pt modelId="{74574248-27E5-4609-A697-A4700B12F15A}">
      <dgm:prSet/>
      <dgm:spPr/>
      <dgm:t>
        <a:bodyPr/>
        <a:lstStyle/>
        <a:p>
          <a:r>
            <a:rPr lang="es-ES" dirty="0" smtClean="0"/>
            <a:t>Asignaturas optativas</a:t>
          </a:r>
          <a:endParaRPr lang="es-ES" dirty="0"/>
        </a:p>
      </dgm:t>
    </dgm:pt>
    <dgm:pt modelId="{E4178C71-1D83-400B-906D-6DF8E576EB3D}" type="sibTrans" cxnId="{C9CE6732-7B30-4E65-B009-C9DDBD5F8D1A}">
      <dgm:prSet/>
      <dgm:spPr/>
      <dgm:t>
        <a:bodyPr/>
        <a:lstStyle/>
        <a:p>
          <a:endParaRPr lang="es-ES"/>
        </a:p>
      </dgm:t>
    </dgm:pt>
    <dgm:pt modelId="{961A4E85-D899-4E5A-9958-411C947BA80B}" type="parTrans" cxnId="{C9CE6732-7B30-4E65-B009-C9DDBD5F8D1A}">
      <dgm:prSet/>
      <dgm:spPr/>
      <dgm:t>
        <a:bodyPr/>
        <a:lstStyle/>
        <a:p>
          <a:endParaRPr lang="es-ES"/>
        </a:p>
      </dgm:t>
    </dgm:pt>
    <dgm:pt modelId="{1FE7FE1B-A75B-483F-BF6C-99C73C5F2E17}" type="pres">
      <dgm:prSet presAssocID="{A21AD2BD-E94E-437F-94CA-1B6D682BBC0B}" presName="diagram" presStyleCnt="0">
        <dgm:presLayoutVars>
          <dgm:dir/>
          <dgm:resizeHandles val="exact"/>
        </dgm:presLayoutVars>
      </dgm:prSet>
      <dgm:spPr/>
      <dgm:t>
        <a:bodyPr/>
        <a:lstStyle/>
        <a:p>
          <a:endParaRPr lang="es-ES"/>
        </a:p>
      </dgm:t>
    </dgm:pt>
    <dgm:pt modelId="{3447E958-96D3-4E75-A262-A860EF44891C}" type="pres">
      <dgm:prSet presAssocID="{02CDB02F-FB55-47A3-8488-3E891900E714}" presName="node" presStyleLbl="node1" presStyleIdx="0" presStyleCnt="9">
        <dgm:presLayoutVars>
          <dgm:bulletEnabled val="1"/>
        </dgm:presLayoutVars>
      </dgm:prSet>
      <dgm:spPr/>
      <dgm:t>
        <a:bodyPr/>
        <a:lstStyle/>
        <a:p>
          <a:endParaRPr lang="es-ES"/>
        </a:p>
      </dgm:t>
    </dgm:pt>
    <dgm:pt modelId="{FCC2A0C1-A2DD-46E2-9B66-F04DDDFEAD91}" type="pres">
      <dgm:prSet presAssocID="{360863C0-5333-457F-8817-10582A700E67}" presName="sibTrans" presStyleCnt="0"/>
      <dgm:spPr/>
    </dgm:pt>
    <dgm:pt modelId="{0A83C5C5-39B6-4716-97B2-24DD93D31CA7}" type="pres">
      <dgm:prSet presAssocID="{4261EA50-3648-4E37-B9BD-70BE97AD889D}" presName="node" presStyleLbl="node1" presStyleIdx="1" presStyleCnt="9">
        <dgm:presLayoutVars>
          <dgm:bulletEnabled val="1"/>
        </dgm:presLayoutVars>
      </dgm:prSet>
      <dgm:spPr/>
      <dgm:t>
        <a:bodyPr/>
        <a:lstStyle/>
        <a:p>
          <a:endParaRPr lang="es-ES"/>
        </a:p>
      </dgm:t>
    </dgm:pt>
    <dgm:pt modelId="{9FEADF03-A6F0-4C53-A32B-9B4B7390451F}" type="pres">
      <dgm:prSet presAssocID="{DCF0B383-258C-4FB9-B688-3A9A8CDDB059}" presName="sibTrans" presStyleCnt="0"/>
      <dgm:spPr/>
    </dgm:pt>
    <dgm:pt modelId="{B0DFCB3A-904E-4005-B01E-8E3F136C1E43}" type="pres">
      <dgm:prSet presAssocID="{5E146DF9-719E-48F0-81EF-BB0CBEF06F59}" presName="node" presStyleLbl="node1" presStyleIdx="2" presStyleCnt="9">
        <dgm:presLayoutVars>
          <dgm:bulletEnabled val="1"/>
        </dgm:presLayoutVars>
      </dgm:prSet>
      <dgm:spPr/>
      <dgm:t>
        <a:bodyPr/>
        <a:lstStyle/>
        <a:p>
          <a:endParaRPr lang="es-ES"/>
        </a:p>
      </dgm:t>
    </dgm:pt>
    <dgm:pt modelId="{5600C0F5-8637-4602-A4A0-C33465A45480}" type="pres">
      <dgm:prSet presAssocID="{E42A1CCE-B7D8-473F-912F-20F9C4BCF0EC}" presName="sibTrans" presStyleCnt="0"/>
      <dgm:spPr/>
    </dgm:pt>
    <dgm:pt modelId="{3C295787-0207-4802-B589-22F129A513BC}" type="pres">
      <dgm:prSet presAssocID="{F210F678-F1E6-412B-928F-30C3B77EAAD7}" presName="node" presStyleLbl="node1" presStyleIdx="3" presStyleCnt="9">
        <dgm:presLayoutVars>
          <dgm:bulletEnabled val="1"/>
        </dgm:presLayoutVars>
      </dgm:prSet>
      <dgm:spPr/>
      <dgm:t>
        <a:bodyPr/>
        <a:lstStyle/>
        <a:p>
          <a:endParaRPr lang="es-ES"/>
        </a:p>
      </dgm:t>
    </dgm:pt>
    <dgm:pt modelId="{E7E2C1C6-EBC0-4F43-9470-721E19B8AD01}" type="pres">
      <dgm:prSet presAssocID="{7A5B60AB-8E7F-4321-B02D-47A475586FD0}" presName="sibTrans" presStyleCnt="0"/>
      <dgm:spPr/>
    </dgm:pt>
    <dgm:pt modelId="{6B937B05-DAD9-4516-BE1D-1818B237282E}" type="pres">
      <dgm:prSet presAssocID="{C9D5CCBF-C6A4-4078-8662-153536E7E403}" presName="node" presStyleLbl="node1" presStyleIdx="4" presStyleCnt="9">
        <dgm:presLayoutVars>
          <dgm:bulletEnabled val="1"/>
        </dgm:presLayoutVars>
      </dgm:prSet>
      <dgm:spPr/>
      <dgm:t>
        <a:bodyPr/>
        <a:lstStyle/>
        <a:p>
          <a:endParaRPr lang="es-ES"/>
        </a:p>
      </dgm:t>
    </dgm:pt>
    <dgm:pt modelId="{12C3F62F-77EB-4BA1-8D17-77CE1B5E5A86}" type="pres">
      <dgm:prSet presAssocID="{74A6E2E8-40BD-4E96-B91F-5E0145D40973}" presName="sibTrans" presStyleCnt="0"/>
      <dgm:spPr/>
    </dgm:pt>
    <dgm:pt modelId="{10715700-0AA1-4CBB-ADAB-345A82FC7E31}" type="pres">
      <dgm:prSet presAssocID="{024DF5C1-95EE-4A09-81C2-A30240941E98}" presName="node" presStyleLbl="node1" presStyleIdx="5" presStyleCnt="9">
        <dgm:presLayoutVars>
          <dgm:bulletEnabled val="1"/>
        </dgm:presLayoutVars>
      </dgm:prSet>
      <dgm:spPr/>
      <dgm:t>
        <a:bodyPr/>
        <a:lstStyle/>
        <a:p>
          <a:endParaRPr lang="es-ES"/>
        </a:p>
      </dgm:t>
    </dgm:pt>
    <dgm:pt modelId="{355D987F-B35B-4984-B0E4-06B74E819522}" type="pres">
      <dgm:prSet presAssocID="{46A66E3F-D4EC-47E2-A250-A541101EB0C5}" presName="sibTrans" presStyleCnt="0"/>
      <dgm:spPr/>
    </dgm:pt>
    <dgm:pt modelId="{34E82E05-4D33-48F0-97F9-975158A49E76}" type="pres">
      <dgm:prSet presAssocID="{A5A7B183-5D5A-4C19-9A1A-10C2AD69D16C}" presName="node" presStyleLbl="node1" presStyleIdx="6" presStyleCnt="9">
        <dgm:presLayoutVars>
          <dgm:bulletEnabled val="1"/>
        </dgm:presLayoutVars>
      </dgm:prSet>
      <dgm:spPr/>
      <dgm:t>
        <a:bodyPr/>
        <a:lstStyle/>
        <a:p>
          <a:endParaRPr lang="es-ES"/>
        </a:p>
      </dgm:t>
    </dgm:pt>
    <dgm:pt modelId="{E30F19D2-95B9-464D-91D8-444AA878E7AE}" type="pres">
      <dgm:prSet presAssocID="{3E469F1A-4440-4B2E-AA31-A0D7AD17D95D}" presName="sibTrans" presStyleCnt="0"/>
      <dgm:spPr/>
    </dgm:pt>
    <dgm:pt modelId="{E852F8F6-8D3B-467E-85FF-15DAF769E033}" type="pres">
      <dgm:prSet presAssocID="{74574248-27E5-4609-A697-A4700B12F15A}" presName="node" presStyleLbl="node1" presStyleIdx="7" presStyleCnt="9">
        <dgm:presLayoutVars>
          <dgm:bulletEnabled val="1"/>
        </dgm:presLayoutVars>
      </dgm:prSet>
      <dgm:spPr/>
      <dgm:t>
        <a:bodyPr/>
        <a:lstStyle/>
        <a:p>
          <a:endParaRPr lang="es-ES"/>
        </a:p>
      </dgm:t>
    </dgm:pt>
    <dgm:pt modelId="{4306D68D-8B49-4216-992C-6FDB6B7FBABD}" type="pres">
      <dgm:prSet presAssocID="{E4178C71-1D83-400B-906D-6DF8E576EB3D}" presName="sibTrans" presStyleCnt="0"/>
      <dgm:spPr/>
    </dgm:pt>
    <dgm:pt modelId="{6904ED76-0794-4628-A70E-34CCC10BA042}" type="pres">
      <dgm:prSet presAssocID="{DE15C710-7B6C-4379-A3A4-14ED826E55FE}" presName="node" presStyleLbl="node1" presStyleIdx="8" presStyleCnt="9">
        <dgm:presLayoutVars>
          <dgm:bulletEnabled val="1"/>
        </dgm:presLayoutVars>
      </dgm:prSet>
      <dgm:spPr/>
      <dgm:t>
        <a:bodyPr/>
        <a:lstStyle/>
        <a:p>
          <a:endParaRPr lang="es-ES"/>
        </a:p>
      </dgm:t>
    </dgm:pt>
  </dgm:ptLst>
  <dgm:cxnLst>
    <dgm:cxn modelId="{B542AC47-07EE-48C9-B1E3-2ADE0C50EA42}" srcId="{A21AD2BD-E94E-437F-94CA-1B6D682BBC0B}" destId="{C9D5CCBF-C6A4-4078-8662-153536E7E403}" srcOrd="4" destOrd="0" parTransId="{27FA252A-CD9D-482B-B84F-360BF935C45E}" sibTransId="{74A6E2E8-40BD-4E96-B91F-5E0145D40973}"/>
    <dgm:cxn modelId="{C9CE6732-7B30-4E65-B009-C9DDBD5F8D1A}" srcId="{A21AD2BD-E94E-437F-94CA-1B6D682BBC0B}" destId="{74574248-27E5-4609-A697-A4700B12F15A}" srcOrd="7" destOrd="0" parTransId="{961A4E85-D899-4E5A-9958-411C947BA80B}" sibTransId="{E4178C71-1D83-400B-906D-6DF8E576EB3D}"/>
    <dgm:cxn modelId="{A6FF410F-5410-44E1-8AA2-B0E9983EC635}" type="presOf" srcId="{02CDB02F-FB55-47A3-8488-3E891900E714}" destId="{3447E958-96D3-4E75-A262-A860EF44891C}" srcOrd="0" destOrd="0" presId="urn:microsoft.com/office/officeart/2005/8/layout/default"/>
    <dgm:cxn modelId="{BBD8A7C9-1ABB-43CA-910E-0C1C802B96C5}" srcId="{A21AD2BD-E94E-437F-94CA-1B6D682BBC0B}" destId="{024DF5C1-95EE-4A09-81C2-A30240941E98}" srcOrd="5" destOrd="0" parTransId="{BDEB2DF9-D1B0-4A8D-BD13-C04C470E8298}" sibTransId="{46A66E3F-D4EC-47E2-A250-A541101EB0C5}"/>
    <dgm:cxn modelId="{4C185CEC-23B1-47DA-AA8E-01E9C65EFA56}" type="presOf" srcId="{4261EA50-3648-4E37-B9BD-70BE97AD889D}" destId="{0A83C5C5-39B6-4716-97B2-24DD93D31CA7}" srcOrd="0" destOrd="0" presId="urn:microsoft.com/office/officeart/2005/8/layout/default"/>
    <dgm:cxn modelId="{43DB2BC2-0253-4D81-904F-C1C1117C5AF2}" type="presOf" srcId="{A5A7B183-5D5A-4C19-9A1A-10C2AD69D16C}" destId="{34E82E05-4D33-48F0-97F9-975158A49E76}" srcOrd="0" destOrd="0" presId="urn:microsoft.com/office/officeart/2005/8/layout/default"/>
    <dgm:cxn modelId="{DE91D486-193A-4588-A314-3AB82BA6E682}" srcId="{A21AD2BD-E94E-437F-94CA-1B6D682BBC0B}" destId="{A5A7B183-5D5A-4C19-9A1A-10C2AD69D16C}" srcOrd="6" destOrd="0" parTransId="{0AB11E20-8E3F-410C-B004-8491D984931D}" sibTransId="{3E469F1A-4440-4B2E-AA31-A0D7AD17D95D}"/>
    <dgm:cxn modelId="{B4D39AEB-B42C-4347-89AC-00E5DB1C6DFD}" type="presOf" srcId="{F210F678-F1E6-412B-928F-30C3B77EAAD7}" destId="{3C295787-0207-4802-B589-22F129A513BC}" srcOrd="0" destOrd="0" presId="urn:microsoft.com/office/officeart/2005/8/layout/default"/>
    <dgm:cxn modelId="{94EE890B-311C-4EDA-BADA-FF81679EDA55}" type="presOf" srcId="{A21AD2BD-E94E-437F-94CA-1B6D682BBC0B}" destId="{1FE7FE1B-A75B-483F-BF6C-99C73C5F2E17}" srcOrd="0" destOrd="0" presId="urn:microsoft.com/office/officeart/2005/8/layout/default"/>
    <dgm:cxn modelId="{FB774EFA-86F0-425D-B688-5EA96AEA3C69}" srcId="{A21AD2BD-E94E-437F-94CA-1B6D682BBC0B}" destId="{5E146DF9-719E-48F0-81EF-BB0CBEF06F59}" srcOrd="2" destOrd="0" parTransId="{C8D834EE-6A51-4873-B0AF-59B95641810D}" sibTransId="{E42A1CCE-B7D8-473F-912F-20F9C4BCF0EC}"/>
    <dgm:cxn modelId="{42CB12FC-3757-471A-84E2-CFF59859654B}" srcId="{A21AD2BD-E94E-437F-94CA-1B6D682BBC0B}" destId="{02CDB02F-FB55-47A3-8488-3E891900E714}" srcOrd="0" destOrd="0" parTransId="{16DCB497-315D-46A9-8EAB-E6331CC72FF8}" sibTransId="{360863C0-5333-457F-8817-10582A700E67}"/>
    <dgm:cxn modelId="{CAF227EE-F2CE-4BA3-AEC0-929FD9C75224}" srcId="{A21AD2BD-E94E-437F-94CA-1B6D682BBC0B}" destId="{4261EA50-3648-4E37-B9BD-70BE97AD889D}" srcOrd="1" destOrd="0" parTransId="{C78A7A3C-E5BE-42E3-AD71-C4CC69461173}" sibTransId="{DCF0B383-258C-4FB9-B688-3A9A8CDDB059}"/>
    <dgm:cxn modelId="{B48375E8-2B33-46FC-A9BD-BEED1ECD6A71}" srcId="{A21AD2BD-E94E-437F-94CA-1B6D682BBC0B}" destId="{F210F678-F1E6-412B-928F-30C3B77EAAD7}" srcOrd="3" destOrd="0" parTransId="{DB9BBBDA-8A6B-49FA-9AB3-2410B2EAB0B3}" sibTransId="{7A5B60AB-8E7F-4321-B02D-47A475586FD0}"/>
    <dgm:cxn modelId="{B8FD4112-7558-4871-98C9-796FC32FF8E2}" type="presOf" srcId="{74574248-27E5-4609-A697-A4700B12F15A}" destId="{E852F8F6-8D3B-467E-85FF-15DAF769E033}" srcOrd="0" destOrd="0" presId="urn:microsoft.com/office/officeart/2005/8/layout/default"/>
    <dgm:cxn modelId="{3BC2F280-F879-4BC7-9552-E23E28AF1F67}" srcId="{A21AD2BD-E94E-437F-94CA-1B6D682BBC0B}" destId="{DE15C710-7B6C-4379-A3A4-14ED826E55FE}" srcOrd="8" destOrd="0" parTransId="{56EA3D87-30C2-4B12-B04D-75A3982DBF1C}" sibTransId="{B8B6C521-9662-4264-8AAF-74804A99C30B}"/>
    <dgm:cxn modelId="{47A2D57D-90B8-49DA-8514-8BCF73E3D06B}" type="presOf" srcId="{024DF5C1-95EE-4A09-81C2-A30240941E98}" destId="{10715700-0AA1-4CBB-ADAB-345A82FC7E31}" srcOrd="0" destOrd="0" presId="urn:microsoft.com/office/officeart/2005/8/layout/default"/>
    <dgm:cxn modelId="{08B2D549-FB16-444D-9368-AE9C274BF025}" type="presOf" srcId="{5E146DF9-719E-48F0-81EF-BB0CBEF06F59}" destId="{B0DFCB3A-904E-4005-B01E-8E3F136C1E43}" srcOrd="0" destOrd="0" presId="urn:microsoft.com/office/officeart/2005/8/layout/default"/>
    <dgm:cxn modelId="{79E6FED1-CBE3-4838-859F-961EAE054042}" type="presOf" srcId="{C9D5CCBF-C6A4-4078-8662-153536E7E403}" destId="{6B937B05-DAD9-4516-BE1D-1818B237282E}" srcOrd="0" destOrd="0" presId="urn:microsoft.com/office/officeart/2005/8/layout/default"/>
    <dgm:cxn modelId="{1244F592-3165-4CD1-8190-F2587573DAE4}" type="presOf" srcId="{DE15C710-7B6C-4379-A3A4-14ED826E55FE}" destId="{6904ED76-0794-4628-A70E-34CCC10BA042}" srcOrd="0" destOrd="0" presId="urn:microsoft.com/office/officeart/2005/8/layout/default"/>
    <dgm:cxn modelId="{9C7101FA-45EE-4AF3-B9B8-DC157E1AB3E8}" type="presParOf" srcId="{1FE7FE1B-A75B-483F-BF6C-99C73C5F2E17}" destId="{3447E958-96D3-4E75-A262-A860EF44891C}" srcOrd="0" destOrd="0" presId="urn:microsoft.com/office/officeart/2005/8/layout/default"/>
    <dgm:cxn modelId="{84B2A7A4-1DB4-409B-9F64-3631A23BEFC8}" type="presParOf" srcId="{1FE7FE1B-A75B-483F-BF6C-99C73C5F2E17}" destId="{FCC2A0C1-A2DD-46E2-9B66-F04DDDFEAD91}" srcOrd="1" destOrd="0" presId="urn:microsoft.com/office/officeart/2005/8/layout/default"/>
    <dgm:cxn modelId="{1F73742B-07E7-4F2B-A707-EF243959C015}" type="presParOf" srcId="{1FE7FE1B-A75B-483F-BF6C-99C73C5F2E17}" destId="{0A83C5C5-39B6-4716-97B2-24DD93D31CA7}" srcOrd="2" destOrd="0" presId="urn:microsoft.com/office/officeart/2005/8/layout/default"/>
    <dgm:cxn modelId="{A26A7083-9C50-480C-9798-9914F67FC89F}" type="presParOf" srcId="{1FE7FE1B-A75B-483F-BF6C-99C73C5F2E17}" destId="{9FEADF03-A6F0-4C53-A32B-9B4B7390451F}" srcOrd="3" destOrd="0" presId="urn:microsoft.com/office/officeart/2005/8/layout/default"/>
    <dgm:cxn modelId="{A93C4F55-947B-4352-A331-EF0B97F53DF1}" type="presParOf" srcId="{1FE7FE1B-A75B-483F-BF6C-99C73C5F2E17}" destId="{B0DFCB3A-904E-4005-B01E-8E3F136C1E43}" srcOrd="4" destOrd="0" presId="urn:microsoft.com/office/officeart/2005/8/layout/default"/>
    <dgm:cxn modelId="{0704CF69-A413-44E5-A299-DBDD21890D8E}" type="presParOf" srcId="{1FE7FE1B-A75B-483F-BF6C-99C73C5F2E17}" destId="{5600C0F5-8637-4602-A4A0-C33465A45480}" srcOrd="5" destOrd="0" presId="urn:microsoft.com/office/officeart/2005/8/layout/default"/>
    <dgm:cxn modelId="{9BDCB879-A645-4FAB-98E5-9BE298203933}" type="presParOf" srcId="{1FE7FE1B-A75B-483F-BF6C-99C73C5F2E17}" destId="{3C295787-0207-4802-B589-22F129A513BC}" srcOrd="6" destOrd="0" presId="urn:microsoft.com/office/officeart/2005/8/layout/default"/>
    <dgm:cxn modelId="{F20235E8-22CD-49A7-839F-2730B570C7D9}" type="presParOf" srcId="{1FE7FE1B-A75B-483F-BF6C-99C73C5F2E17}" destId="{E7E2C1C6-EBC0-4F43-9470-721E19B8AD01}" srcOrd="7" destOrd="0" presId="urn:microsoft.com/office/officeart/2005/8/layout/default"/>
    <dgm:cxn modelId="{210E674E-F89E-4E8D-8493-5D3010B91505}" type="presParOf" srcId="{1FE7FE1B-A75B-483F-BF6C-99C73C5F2E17}" destId="{6B937B05-DAD9-4516-BE1D-1818B237282E}" srcOrd="8" destOrd="0" presId="urn:microsoft.com/office/officeart/2005/8/layout/default"/>
    <dgm:cxn modelId="{A35A5143-076C-425B-AC92-A7D43AD5EA6F}" type="presParOf" srcId="{1FE7FE1B-A75B-483F-BF6C-99C73C5F2E17}" destId="{12C3F62F-77EB-4BA1-8D17-77CE1B5E5A86}" srcOrd="9" destOrd="0" presId="urn:microsoft.com/office/officeart/2005/8/layout/default"/>
    <dgm:cxn modelId="{E43A8A86-DE9D-441C-9082-83D1F5F977AB}" type="presParOf" srcId="{1FE7FE1B-A75B-483F-BF6C-99C73C5F2E17}" destId="{10715700-0AA1-4CBB-ADAB-345A82FC7E31}" srcOrd="10" destOrd="0" presId="urn:microsoft.com/office/officeart/2005/8/layout/default"/>
    <dgm:cxn modelId="{90968CC6-F1C6-4748-A59D-D2F8D54FE238}" type="presParOf" srcId="{1FE7FE1B-A75B-483F-BF6C-99C73C5F2E17}" destId="{355D987F-B35B-4984-B0E4-06B74E819522}" srcOrd="11" destOrd="0" presId="urn:microsoft.com/office/officeart/2005/8/layout/default"/>
    <dgm:cxn modelId="{CE1B6681-2E77-4081-9A65-44ACF28F0D27}" type="presParOf" srcId="{1FE7FE1B-A75B-483F-BF6C-99C73C5F2E17}" destId="{34E82E05-4D33-48F0-97F9-975158A49E76}" srcOrd="12" destOrd="0" presId="urn:microsoft.com/office/officeart/2005/8/layout/default"/>
    <dgm:cxn modelId="{10BFEEAE-DB90-4AA3-9D46-7CCC530471F2}" type="presParOf" srcId="{1FE7FE1B-A75B-483F-BF6C-99C73C5F2E17}" destId="{E30F19D2-95B9-464D-91D8-444AA878E7AE}" srcOrd="13" destOrd="0" presId="urn:microsoft.com/office/officeart/2005/8/layout/default"/>
    <dgm:cxn modelId="{E01FD058-0A13-41B6-A7C0-03D3F701D6C3}" type="presParOf" srcId="{1FE7FE1B-A75B-483F-BF6C-99C73C5F2E17}" destId="{E852F8F6-8D3B-467E-85FF-15DAF769E033}" srcOrd="14" destOrd="0" presId="urn:microsoft.com/office/officeart/2005/8/layout/default"/>
    <dgm:cxn modelId="{965B5DB3-55B2-4E2A-A761-C4BD5C7CF338}" type="presParOf" srcId="{1FE7FE1B-A75B-483F-BF6C-99C73C5F2E17}" destId="{4306D68D-8B49-4216-992C-6FDB6B7FBABD}" srcOrd="15" destOrd="0" presId="urn:microsoft.com/office/officeart/2005/8/layout/default"/>
    <dgm:cxn modelId="{9575D595-57BE-420B-9155-58399BC9175B}" type="presParOf" srcId="{1FE7FE1B-A75B-483F-BF6C-99C73C5F2E17}" destId="{6904ED76-0794-4628-A70E-34CCC10BA042}"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5E1CE4-3DF4-49F3-A5B6-A2D8EB7B5FDF}">
      <dsp:nvSpPr>
        <dsp:cNvPr id="0" name=""/>
        <dsp:cNvSpPr/>
      </dsp:nvSpPr>
      <dsp:spPr>
        <a:xfrm>
          <a:off x="8645" y="496594"/>
          <a:ext cx="1339347" cy="916615"/>
        </a:xfrm>
        <a:prstGeom prst="roundRect">
          <a:avLst>
            <a:gd name="adj" fmla="val 10000"/>
          </a:avLst>
        </a:prstGeom>
        <a:solidFill>
          <a:schemeClr val="l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C" sz="1400" kern="1200" dirty="0" smtClean="0">
              <a:latin typeface="Arial" panose="020B0604020202020204" pitchFamily="34" charset="0"/>
              <a:cs typeface="Arial" panose="020B0604020202020204" pitchFamily="34" charset="0"/>
            </a:rPr>
            <a:t>Definir el marco teórico</a:t>
          </a:r>
          <a:endParaRPr lang="es-EC" sz="1400" kern="1200" dirty="0">
            <a:latin typeface="Arial" panose="020B0604020202020204" pitchFamily="34" charset="0"/>
            <a:cs typeface="Arial" panose="020B0604020202020204" pitchFamily="34" charset="0"/>
          </a:endParaRPr>
        </a:p>
      </dsp:txBody>
      <dsp:txXfrm>
        <a:off x="35492" y="523441"/>
        <a:ext cx="1285653" cy="862921"/>
      </dsp:txXfrm>
    </dsp:sp>
    <dsp:sp modelId="{9500FABA-929B-424E-B3AC-F893107EFB71}">
      <dsp:nvSpPr>
        <dsp:cNvPr id="0" name=""/>
        <dsp:cNvSpPr/>
      </dsp:nvSpPr>
      <dsp:spPr>
        <a:xfrm>
          <a:off x="1481927" y="788822"/>
          <a:ext cx="283941" cy="332158"/>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EC" sz="1400" kern="1200">
            <a:latin typeface="Arial" panose="020B0604020202020204" pitchFamily="34" charset="0"/>
            <a:cs typeface="Arial" panose="020B0604020202020204" pitchFamily="34" charset="0"/>
          </a:endParaRPr>
        </a:p>
      </dsp:txBody>
      <dsp:txXfrm>
        <a:off x="1481927" y="855254"/>
        <a:ext cx="198759" cy="199294"/>
      </dsp:txXfrm>
    </dsp:sp>
    <dsp:sp modelId="{1DFBBF32-1209-4503-964B-2B82693367E0}">
      <dsp:nvSpPr>
        <dsp:cNvPr id="0" name=""/>
        <dsp:cNvSpPr/>
      </dsp:nvSpPr>
      <dsp:spPr>
        <a:xfrm>
          <a:off x="1883731" y="496594"/>
          <a:ext cx="1339347" cy="916615"/>
        </a:xfrm>
        <a:prstGeom prst="roundRect">
          <a:avLst>
            <a:gd name="adj" fmla="val 10000"/>
          </a:avLst>
        </a:prstGeom>
        <a:solidFill>
          <a:schemeClr val="l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C" sz="1400" kern="1200" dirty="0" smtClean="0">
              <a:latin typeface="Arial" panose="020B0604020202020204" pitchFamily="34" charset="0"/>
              <a:cs typeface="Arial" panose="020B0604020202020204" pitchFamily="34" charset="0"/>
            </a:rPr>
            <a:t>Determinar metodología investigación </a:t>
          </a:r>
          <a:endParaRPr lang="es-EC" sz="1400" kern="1200" dirty="0">
            <a:latin typeface="Arial" panose="020B0604020202020204" pitchFamily="34" charset="0"/>
            <a:cs typeface="Arial" panose="020B0604020202020204" pitchFamily="34" charset="0"/>
          </a:endParaRPr>
        </a:p>
      </dsp:txBody>
      <dsp:txXfrm>
        <a:off x="1910578" y="523441"/>
        <a:ext cx="1285653" cy="862921"/>
      </dsp:txXfrm>
    </dsp:sp>
    <dsp:sp modelId="{B3BEFE9F-47B8-48F0-AC3E-FB3078E19F37}">
      <dsp:nvSpPr>
        <dsp:cNvPr id="0" name=""/>
        <dsp:cNvSpPr/>
      </dsp:nvSpPr>
      <dsp:spPr>
        <a:xfrm>
          <a:off x="3357013" y="788822"/>
          <a:ext cx="283941" cy="332158"/>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EC" sz="1400" kern="1200">
            <a:latin typeface="Arial" panose="020B0604020202020204" pitchFamily="34" charset="0"/>
            <a:cs typeface="Arial" panose="020B0604020202020204" pitchFamily="34" charset="0"/>
          </a:endParaRPr>
        </a:p>
      </dsp:txBody>
      <dsp:txXfrm>
        <a:off x="3357013" y="855254"/>
        <a:ext cx="198759" cy="199294"/>
      </dsp:txXfrm>
    </dsp:sp>
    <dsp:sp modelId="{437C9363-7EE6-4FC3-A6C6-1D54BE1C59B6}">
      <dsp:nvSpPr>
        <dsp:cNvPr id="0" name=""/>
        <dsp:cNvSpPr/>
      </dsp:nvSpPr>
      <dsp:spPr>
        <a:xfrm>
          <a:off x="3758818" y="496594"/>
          <a:ext cx="1339347" cy="916615"/>
        </a:xfrm>
        <a:prstGeom prst="roundRect">
          <a:avLst>
            <a:gd name="adj" fmla="val 10000"/>
          </a:avLst>
        </a:prstGeom>
        <a:solidFill>
          <a:schemeClr val="l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C" sz="1400" kern="1200" dirty="0" smtClean="0">
              <a:latin typeface="Arial" panose="020B0604020202020204" pitchFamily="34" charset="0"/>
              <a:cs typeface="Arial" panose="020B0604020202020204" pitchFamily="34" charset="0"/>
            </a:rPr>
            <a:t>Aplicar Investigación de mercados</a:t>
          </a:r>
          <a:endParaRPr lang="es-EC" sz="1400" kern="1200" dirty="0">
            <a:latin typeface="Arial" panose="020B0604020202020204" pitchFamily="34" charset="0"/>
            <a:cs typeface="Arial" panose="020B0604020202020204" pitchFamily="34" charset="0"/>
          </a:endParaRPr>
        </a:p>
      </dsp:txBody>
      <dsp:txXfrm>
        <a:off x="3785665" y="523441"/>
        <a:ext cx="1285653" cy="862921"/>
      </dsp:txXfrm>
    </dsp:sp>
    <dsp:sp modelId="{7729CD7E-69F4-4072-BA2A-7EBCBAF01A34}">
      <dsp:nvSpPr>
        <dsp:cNvPr id="0" name=""/>
        <dsp:cNvSpPr/>
      </dsp:nvSpPr>
      <dsp:spPr>
        <a:xfrm>
          <a:off x="5232100" y="788822"/>
          <a:ext cx="283941" cy="332158"/>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EC" sz="1400" kern="1200">
            <a:latin typeface="Arial" panose="020B0604020202020204" pitchFamily="34" charset="0"/>
            <a:cs typeface="Arial" panose="020B0604020202020204" pitchFamily="34" charset="0"/>
          </a:endParaRPr>
        </a:p>
      </dsp:txBody>
      <dsp:txXfrm>
        <a:off x="5232100" y="855254"/>
        <a:ext cx="198759" cy="199294"/>
      </dsp:txXfrm>
    </dsp:sp>
    <dsp:sp modelId="{877174A2-7A78-4106-82C0-8A82CCB5EA04}">
      <dsp:nvSpPr>
        <dsp:cNvPr id="0" name=""/>
        <dsp:cNvSpPr/>
      </dsp:nvSpPr>
      <dsp:spPr>
        <a:xfrm>
          <a:off x="5633904" y="496594"/>
          <a:ext cx="1339347" cy="916615"/>
        </a:xfrm>
        <a:prstGeom prst="roundRect">
          <a:avLst>
            <a:gd name="adj" fmla="val 10000"/>
          </a:avLst>
        </a:prstGeom>
        <a:solidFill>
          <a:schemeClr val="l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C" sz="1400" kern="1200" dirty="0" smtClean="0">
              <a:latin typeface="Arial" panose="020B0604020202020204" pitchFamily="34" charset="0"/>
              <a:cs typeface="Arial" panose="020B0604020202020204" pitchFamily="34" charset="0"/>
            </a:rPr>
            <a:t>Elaboración del marco empírico</a:t>
          </a:r>
          <a:endParaRPr lang="es-EC" sz="1400" kern="1200" dirty="0">
            <a:latin typeface="Arial" panose="020B0604020202020204" pitchFamily="34" charset="0"/>
            <a:cs typeface="Arial" panose="020B0604020202020204" pitchFamily="34" charset="0"/>
          </a:endParaRPr>
        </a:p>
      </dsp:txBody>
      <dsp:txXfrm>
        <a:off x="5660751" y="523441"/>
        <a:ext cx="1285653" cy="862921"/>
      </dsp:txXfrm>
    </dsp:sp>
    <dsp:sp modelId="{C30E7CC2-2E89-4FFB-8804-79F6587F0932}">
      <dsp:nvSpPr>
        <dsp:cNvPr id="0" name=""/>
        <dsp:cNvSpPr/>
      </dsp:nvSpPr>
      <dsp:spPr>
        <a:xfrm>
          <a:off x="7107187" y="788822"/>
          <a:ext cx="283941" cy="332158"/>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EC" sz="1400" kern="1200">
            <a:latin typeface="Arial" panose="020B0604020202020204" pitchFamily="34" charset="0"/>
            <a:cs typeface="Arial" panose="020B0604020202020204" pitchFamily="34" charset="0"/>
          </a:endParaRPr>
        </a:p>
      </dsp:txBody>
      <dsp:txXfrm>
        <a:off x="7107187" y="855254"/>
        <a:ext cx="198759" cy="199294"/>
      </dsp:txXfrm>
    </dsp:sp>
    <dsp:sp modelId="{82BC8A1E-A527-466E-AD6A-C9F45E9E6695}">
      <dsp:nvSpPr>
        <dsp:cNvPr id="0" name=""/>
        <dsp:cNvSpPr/>
      </dsp:nvSpPr>
      <dsp:spPr>
        <a:xfrm>
          <a:off x="7508991" y="496594"/>
          <a:ext cx="1339347" cy="916615"/>
        </a:xfrm>
        <a:prstGeom prst="roundRect">
          <a:avLst>
            <a:gd name="adj" fmla="val 10000"/>
          </a:avLst>
        </a:prstGeom>
        <a:solidFill>
          <a:schemeClr val="l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C" sz="1400" kern="1200" dirty="0" smtClean="0">
              <a:latin typeface="Arial" panose="020B0604020202020204" pitchFamily="34" charset="0"/>
              <a:cs typeface="Arial" panose="020B0604020202020204" pitchFamily="34" charset="0"/>
            </a:rPr>
            <a:t>Conclusiones y recomendaciones</a:t>
          </a:r>
          <a:endParaRPr lang="es-EC" sz="1400" kern="1200" dirty="0">
            <a:latin typeface="Arial" panose="020B0604020202020204" pitchFamily="34" charset="0"/>
            <a:cs typeface="Arial" panose="020B0604020202020204" pitchFamily="34" charset="0"/>
          </a:endParaRPr>
        </a:p>
      </dsp:txBody>
      <dsp:txXfrm>
        <a:off x="7535838" y="523441"/>
        <a:ext cx="1285653" cy="8629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47E958-96D3-4E75-A262-A860EF44891C}">
      <dsp:nvSpPr>
        <dsp:cNvPr id="0" name=""/>
        <dsp:cNvSpPr/>
      </dsp:nvSpPr>
      <dsp:spPr>
        <a:xfrm>
          <a:off x="0" y="40504"/>
          <a:ext cx="2407767" cy="1444660"/>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smtClean="0">
              <a:latin typeface="Arial" panose="020B0604020202020204" pitchFamily="34" charset="0"/>
              <a:cs typeface="Arial" panose="020B0604020202020204" pitchFamily="34" charset="0"/>
            </a:rPr>
            <a:t>Competencia del cuerpo docente</a:t>
          </a:r>
          <a:endParaRPr lang="es-ES" sz="2400" kern="1200" dirty="0">
            <a:latin typeface="Arial" panose="020B0604020202020204" pitchFamily="34" charset="0"/>
            <a:cs typeface="Arial" panose="020B0604020202020204" pitchFamily="34" charset="0"/>
          </a:endParaRPr>
        </a:p>
      </dsp:txBody>
      <dsp:txXfrm>
        <a:off x="0" y="40504"/>
        <a:ext cx="2407767" cy="1444660"/>
      </dsp:txXfrm>
    </dsp:sp>
    <dsp:sp modelId="{0A83C5C5-39B6-4716-97B2-24DD93D31CA7}">
      <dsp:nvSpPr>
        <dsp:cNvPr id="0" name=""/>
        <dsp:cNvSpPr/>
      </dsp:nvSpPr>
      <dsp:spPr>
        <a:xfrm>
          <a:off x="2648544" y="40504"/>
          <a:ext cx="2407767" cy="1444660"/>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smtClean="0"/>
            <a:t>Organización de la enseñanza </a:t>
          </a:r>
          <a:endParaRPr lang="es-ES" sz="2400" kern="1200" dirty="0"/>
        </a:p>
      </dsp:txBody>
      <dsp:txXfrm>
        <a:off x="2648544" y="40504"/>
        <a:ext cx="2407767" cy="1444660"/>
      </dsp:txXfrm>
    </dsp:sp>
    <dsp:sp modelId="{B0DFCB3A-904E-4005-B01E-8E3F136C1E43}">
      <dsp:nvSpPr>
        <dsp:cNvPr id="0" name=""/>
        <dsp:cNvSpPr/>
      </dsp:nvSpPr>
      <dsp:spPr>
        <a:xfrm>
          <a:off x="5297088" y="40504"/>
          <a:ext cx="2407767" cy="1444660"/>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smtClean="0"/>
            <a:t>Contenido del plan de estudios</a:t>
          </a:r>
          <a:endParaRPr lang="es-ES" sz="2400" kern="1200" dirty="0"/>
        </a:p>
      </dsp:txBody>
      <dsp:txXfrm>
        <a:off x="5297088" y="40504"/>
        <a:ext cx="2407767" cy="1444660"/>
      </dsp:txXfrm>
    </dsp:sp>
    <dsp:sp modelId="{3C295787-0207-4802-B589-22F129A513BC}">
      <dsp:nvSpPr>
        <dsp:cNvPr id="0" name=""/>
        <dsp:cNvSpPr/>
      </dsp:nvSpPr>
      <dsp:spPr>
        <a:xfrm>
          <a:off x="0" y="1725941"/>
          <a:ext cx="2407767" cy="1444660"/>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smtClean="0"/>
            <a:t>Comunicación institucional</a:t>
          </a:r>
          <a:endParaRPr lang="es-ES" sz="2400" kern="1200" dirty="0"/>
        </a:p>
      </dsp:txBody>
      <dsp:txXfrm>
        <a:off x="0" y="1725941"/>
        <a:ext cx="2407767" cy="1444660"/>
      </dsp:txXfrm>
    </dsp:sp>
    <dsp:sp modelId="{6B937B05-DAD9-4516-BE1D-1818B237282E}">
      <dsp:nvSpPr>
        <dsp:cNvPr id="0" name=""/>
        <dsp:cNvSpPr/>
      </dsp:nvSpPr>
      <dsp:spPr>
        <a:xfrm>
          <a:off x="2648544" y="1725941"/>
          <a:ext cx="2407767" cy="1444660"/>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smtClean="0"/>
            <a:t>Comportamiento del docente hacia el estudiante</a:t>
          </a:r>
          <a:endParaRPr lang="es-ES" sz="2400" kern="1200" dirty="0"/>
        </a:p>
      </dsp:txBody>
      <dsp:txXfrm>
        <a:off x="2648544" y="1725941"/>
        <a:ext cx="2407767" cy="1444660"/>
      </dsp:txXfrm>
    </dsp:sp>
    <dsp:sp modelId="{10715700-0AA1-4CBB-ADAB-345A82FC7E31}">
      <dsp:nvSpPr>
        <dsp:cNvPr id="0" name=""/>
        <dsp:cNvSpPr/>
      </dsp:nvSpPr>
      <dsp:spPr>
        <a:xfrm>
          <a:off x="5297088" y="1725941"/>
          <a:ext cx="2407767" cy="1444660"/>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smtClean="0"/>
            <a:t>Instalaciones y equipos</a:t>
          </a:r>
          <a:endParaRPr lang="es-ES" sz="2400" kern="1200" dirty="0"/>
        </a:p>
      </dsp:txBody>
      <dsp:txXfrm>
        <a:off x="5297088" y="1725941"/>
        <a:ext cx="2407767" cy="1444660"/>
      </dsp:txXfrm>
    </dsp:sp>
    <dsp:sp modelId="{34E82E05-4D33-48F0-97F9-975158A49E76}">
      <dsp:nvSpPr>
        <dsp:cNvPr id="0" name=""/>
        <dsp:cNvSpPr/>
      </dsp:nvSpPr>
      <dsp:spPr>
        <a:xfrm>
          <a:off x="0" y="3411378"/>
          <a:ext cx="2407767" cy="1444660"/>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smtClean="0"/>
            <a:t>Metodologías y evaluación de la enseñanza</a:t>
          </a:r>
          <a:endParaRPr lang="es-ES" sz="2400" kern="1200" dirty="0"/>
        </a:p>
      </dsp:txBody>
      <dsp:txXfrm>
        <a:off x="0" y="3411378"/>
        <a:ext cx="2407767" cy="1444660"/>
      </dsp:txXfrm>
    </dsp:sp>
    <dsp:sp modelId="{E852F8F6-8D3B-467E-85FF-15DAF769E033}">
      <dsp:nvSpPr>
        <dsp:cNvPr id="0" name=""/>
        <dsp:cNvSpPr/>
      </dsp:nvSpPr>
      <dsp:spPr>
        <a:xfrm>
          <a:off x="2648544" y="3411378"/>
          <a:ext cx="2407767" cy="1444660"/>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smtClean="0"/>
            <a:t>Asignaturas optativas</a:t>
          </a:r>
          <a:endParaRPr lang="es-ES" sz="2400" kern="1200" dirty="0"/>
        </a:p>
      </dsp:txBody>
      <dsp:txXfrm>
        <a:off x="2648544" y="3411378"/>
        <a:ext cx="2407767" cy="1444660"/>
      </dsp:txXfrm>
    </dsp:sp>
    <dsp:sp modelId="{6904ED76-0794-4628-A70E-34CCC10BA042}">
      <dsp:nvSpPr>
        <dsp:cNvPr id="0" name=""/>
        <dsp:cNvSpPr/>
      </dsp:nvSpPr>
      <dsp:spPr>
        <a:xfrm>
          <a:off x="5297088" y="3411379"/>
          <a:ext cx="2407767" cy="1444660"/>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smtClean="0"/>
            <a:t>Efectividad de los procesos administrativos</a:t>
          </a:r>
          <a:endParaRPr lang="es-ES" sz="2400" kern="1200" dirty="0"/>
        </a:p>
      </dsp:txBody>
      <dsp:txXfrm>
        <a:off x="5297088" y="3411379"/>
        <a:ext cx="2407767" cy="144466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6388ED6-524C-45BA-841F-3263C8ACB497}" type="datetimeFigureOut">
              <a:rPr lang="es-ES" smtClean="0"/>
              <a:t>19/05/2015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1EDE2D3-FDB3-4E9D-8EDC-71160A6C53E1}"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6388ED6-524C-45BA-841F-3263C8ACB497}" type="datetimeFigureOut">
              <a:rPr lang="es-ES" smtClean="0"/>
              <a:t>19/05/2015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1EDE2D3-FDB3-4E9D-8EDC-71160A6C53E1}"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6388ED6-524C-45BA-841F-3263C8ACB497}" type="datetimeFigureOut">
              <a:rPr lang="es-ES" smtClean="0"/>
              <a:t>19/05/2015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1EDE2D3-FDB3-4E9D-8EDC-71160A6C53E1}"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6388ED6-524C-45BA-841F-3263C8ACB497}" type="datetimeFigureOut">
              <a:rPr lang="es-ES" smtClean="0"/>
              <a:t>19/05/2015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1EDE2D3-FDB3-4E9D-8EDC-71160A6C53E1}"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6388ED6-524C-45BA-841F-3263C8ACB497}" type="datetimeFigureOut">
              <a:rPr lang="es-ES" smtClean="0"/>
              <a:t>19/05/2015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1EDE2D3-FDB3-4E9D-8EDC-71160A6C53E1}"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6388ED6-524C-45BA-841F-3263C8ACB497}" type="datetimeFigureOut">
              <a:rPr lang="es-ES" smtClean="0"/>
              <a:t>19/05/2015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51EDE2D3-FDB3-4E9D-8EDC-71160A6C53E1}"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46388ED6-524C-45BA-841F-3263C8ACB497}" type="datetimeFigureOut">
              <a:rPr lang="es-ES" smtClean="0"/>
              <a:t>19/05/2015</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51EDE2D3-FDB3-4E9D-8EDC-71160A6C53E1}"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46388ED6-524C-45BA-841F-3263C8ACB497}" type="datetimeFigureOut">
              <a:rPr lang="es-ES" smtClean="0"/>
              <a:t>19/05/2015</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51EDE2D3-FDB3-4E9D-8EDC-71160A6C53E1}"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388ED6-524C-45BA-841F-3263C8ACB497}" type="datetimeFigureOut">
              <a:rPr lang="es-ES" smtClean="0"/>
              <a:t>19/05/2015</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51EDE2D3-FDB3-4E9D-8EDC-71160A6C53E1}"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6388ED6-524C-45BA-841F-3263C8ACB497}" type="datetimeFigureOut">
              <a:rPr lang="es-ES" smtClean="0"/>
              <a:t>19/05/2015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51EDE2D3-FDB3-4E9D-8EDC-71160A6C53E1}" type="slidenum">
              <a:rPr lang="es-ES" smtClean="0"/>
              <a:t>‹Nº›</a:t>
            </a:fld>
            <a:endParaRPr lang="es-ES"/>
          </a:p>
        </p:txBody>
      </p:sp>
      <p:sp>
        <p:nvSpPr>
          <p:cNvPr id="9" name="Content Placeholder 8"/>
          <p:cNvSpPr>
            <a:spLocks noGrp="1"/>
          </p:cNvSpPr>
          <p:nvPr>
            <p:ph sz="quarter" idx="13"/>
          </p:nvPr>
        </p:nvSpPr>
        <p:spPr>
          <a:xfrm>
            <a:off x="304800" y="381000"/>
            <a:ext cx="7772400" cy="494284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46388ED6-524C-45BA-841F-3263C8ACB497}" type="datetimeFigureOut">
              <a:rPr lang="es-ES" smtClean="0"/>
              <a:t>19/05/2015</a:t>
            </a:fld>
            <a:endParaRPr lang="es-ES"/>
          </a:p>
        </p:txBody>
      </p:sp>
      <p:sp>
        <p:nvSpPr>
          <p:cNvPr id="9" name="Slide Number Placeholder 8"/>
          <p:cNvSpPr>
            <a:spLocks noGrp="1"/>
          </p:cNvSpPr>
          <p:nvPr>
            <p:ph type="sldNum" sz="quarter" idx="11"/>
          </p:nvPr>
        </p:nvSpPr>
        <p:spPr/>
        <p:txBody>
          <a:bodyPr/>
          <a:lstStyle/>
          <a:p>
            <a:fld id="{51EDE2D3-FDB3-4E9D-8EDC-71160A6C53E1}" type="slidenum">
              <a:rPr lang="es-ES" smtClean="0"/>
              <a:t>‹Nº›</a:t>
            </a:fld>
            <a:endParaRPr lang="es-ES"/>
          </a:p>
        </p:txBody>
      </p:sp>
      <p:sp>
        <p:nvSpPr>
          <p:cNvPr id="10" name="Footer Placeholder 9"/>
          <p:cNvSpPr>
            <a:spLocks noGrp="1"/>
          </p:cNvSpPr>
          <p:nvPr>
            <p:ph type="ftr" sz="quarter" idx="12"/>
          </p:nvPr>
        </p:nvSpPr>
        <p:spPr/>
        <p:txBody>
          <a:bodyPr/>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51EDE2D3-FDB3-4E9D-8EDC-71160A6C53E1}" type="slidenum">
              <a:rPr lang="es-ES" smtClean="0"/>
              <a:t>‹Nº›</a:t>
            </a:fld>
            <a:endParaRPr lang="es-E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s-E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46388ED6-524C-45BA-841F-3263C8ACB497}" type="datetimeFigureOut">
              <a:rPr lang="es-ES" smtClean="0"/>
              <a:t>19/05/2015</a:t>
            </a:fld>
            <a:endParaRPr lang="es-E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3" y="1556792"/>
            <a:ext cx="8140985" cy="941367"/>
          </a:xfrm>
        </p:spPr>
        <p:txBody>
          <a:bodyPr>
            <a:noAutofit/>
          </a:bodyPr>
          <a:lstStyle/>
          <a:p>
            <a:pPr algn="ctr"/>
            <a:r>
              <a:rPr lang="es-ES" sz="2000" b="1" dirty="0">
                <a:solidFill>
                  <a:schemeClr val="tx1"/>
                </a:solidFill>
                <a:latin typeface="Arial" panose="020B0604020202020204" pitchFamily="34" charset="0"/>
                <a:cs typeface="Arial" panose="020B0604020202020204" pitchFamily="34" charset="0"/>
              </a:rPr>
              <a:t>DEPARTAMENTO DE CIENCIAS ECONÓMICAS ADMINISTRATIVAS Y DE COMERCIO</a:t>
            </a:r>
            <a:r>
              <a:rPr lang="es-ES" sz="2000" dirty="0">
                <a:solidFill>
                  <a:schemeClr val="tx1"/>
                </a:solidFill>
                <a:latin typeface="Arial" panose="020B0604020202020204" pitchFamily="34" charset="0"/>
                <a:cs typeface="Arial" panose="020B0604020202020204" pitchFamily="34" charset="0"/>
              </a:rPr>
              <a:t/>
            </a:r>
            <a:br>
              <a:rPr lang="es-ES" sz="2000" dirty="0">
                <a:solidFill>
                  <a:schemeClr val="tx1"/>
                </a:solidFill>
                <a:latin typeface="Arial" panose="020B0604020202020204" pitchFamily="34" charset="0"/>
                <a:cs typeface="Arial" panose="020B0604020202020204" pitchFamily="34" charset="0"/>
              </a:rPr>
            </a:br>
            <a:endParaRPr lang="es-ES" sz="2000" dirty="0">
              <a:solidFill>
                <a:schemeClr val="tx1"/>
              </a:solidFill>
              <a:latin typeface="Arial" panose="020B0604020202020204" pitchFamily="34" charset="0"/>
              <a:cs typeface="Arial" panose="020B0604020202020204" pitchFamily="34" charset="0"/>
            </a:endParaRPr>
          </a:p>
        </p:txBody>
      </p:sp>
      <p:pic>
        <p:nvPicPr>
          <p:cNvPr id="4" name="3 Imagen" descr="http://blogs.espe.edu.ec/wp-content/uploads/2013/09/Logo-RP-UFA-ESPE.jpg"/>
          <p:cNvPicPr/>
          <p:nvPr/>
        </p:nvPicPr>
        <p:blipFill rotWithShape="1">
          <a:blip r:embed="rId2">
            <a:extLst>
              <a:ext uri="{28A0092B-C50C-407E-A947-70E740481C1C}">
                <a14:useLocalDpi xmlns:a14="http://schemas.microsoft.com/office/drawing/2010/main" val="0"/>
              </a:ext>
            </a:extLst>
          </a:blip>
          <a:srcRect b="18563"/>
          <a:stretch/>
        </p:blipFill>
        <p:spPr bwMode="auto">
          <a:xfrm>
            <a:off x="2411760" y="260648"/>
            <a:ext cx="4204865" cy="1057404"/>
          </a:xfrm>
          <a:prstGeom prst="rect">
            <a:avLst/>
          </a:prstGeom>
          <a:noFill/>
          <a:ln>
            <a:noFill/>
          </a:ln>
          <a:extLst>
            <a:ext uri="{53640926-AAD7-44D8-BBD7-CCE9431645EC}">
              <a14:shadowObscured xmlns:a14="http://schemas.microsoft.com/office/drawing/2010/main"/>
            </a:ext>
          </a:extLst>
        </p:spPr>
      </p:pic>
      <p:sp>
        <p:nvSpPr>
          <p:cNvPr id="5" name="1 Título"/>
          <p:cNvSpPr txBox="1">
            <a:spLocks/>
          </p:cNvSpPr>
          <p:nvPr/>
        </p:nvSpPr>
        <p:spPr>
          <a:xfrm>
            <a:off x="704646" y="2276872"/>
            <a:ext cx="7772400" cy="64807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2000" b="1" dirty="0" smtClean="0">
                <a:latin typeface="Arial" panose="020B0604020202020204" pitchFamily="34" charset="0"/>
                <a:cs typeface="Arial" panose="020B0604020202020204" pitchFamily="34" charset="0"/>
              </a:rPr>
              <a:t>CARRERA DE INGENIERIA EN MERCADOTECNIA</a:t>
            </a:r>
            <a:r>
              <a:rPr lang="es-ES" sz="2000" dirty="0" smtClean="0">
                <a:latin typeface="Arial" panose="020B0604020202020204" pitchFamily="34" charset="0"/>
                <a:cs typeface="Arial" panose="020B0604020202020204" pitchFamily="34" charset="0"/>
              </a:rPr>
              <a:t/>
            </a:r>
            <a:br>
              <a:rPr lang="es-ES" sz="2000" dirty="0" smtClean="0">
                <a:latin typeface="Arial" panose="020B0604020202020204" pitchFamily="34" charset="0"/>
                <a:cs typeface="Arial" panose="020B0604020202020204" pitchFamily="34" charset="0"/>
              </a:rPr>
            </a:br>
            <a:endParaRPr lang="es-ES" sz="2000" dirty="0">
              <a:latin typeface="Arial" panose="020B0604020202020204" pitchFamily="34" charset="0"/>
              <a:cs typeface="Arial" panose="020B0604020202020204" pitchFamily="34" charset="0"/>
            </a:endParaRPr>
          </a:p>
        </p:txBody>
      </p:sp>
      <p:sp>
        <p:nvSpPr>
          <p:cNvPr id="6" name="1 Título"/>
          <p:cNvSpPr txBox="1">
            <a:spLocks/>
          </p:cNvSpPr>
          <p:nvPr/>
        </p:nvSpPr>
        <p:spPr>
          <a:xfrm>
            <a:off x="683568" y="2708920"/>
            <a:ext cx="7772400" cy="162017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1800" b="1" dirty="0">
                <a:latin typeface="Arial" panose="020B0604020202020204" pitchFamily="34" charset="0"/>
                <a:cs typeface="Arial" panose="020B0604020202020204" pitchFamily="34" charset="0"/>
              </a:rPr>
              <a:t>TEMA: </a:t>
            </a:r>
            <a:r>
              <a:rPr lang="es-ES" sz="1600" dirty="0">
                <a:latin typeface="Arial" panose="020B0604020202020204" pitchFamily="34" charset="0"/>
                <a:cs typeface="Arial" panose="020B0604020202020204" pitchFamily="34" charset="0"/>
              </a:rPr>
              <a:t>MEDICIÓN DE LA CALIDAD DE LOS SERVICIOS DE LAS CARRERAS DEL DEPARTAMENTO DE CIENCIAS ECONÓMICAS ADMINISTRATIVAS Y DE COMERCIO, MODALIDAD PRESENCIAL, SEDE MATRIZ SANGOLQUÌ; APLICANDO EL MODELO SERVQUAL, KANO Y CICLOS DE SERVICIO.</a:t>
            </a:r>
          </a:p>
        </p:txBody>
      </p:sp>
      <p:sp>
        <p:nvSpPr>
          <p:cNvPr id="7" name="1 Título"/>
          <p:cNvSpPr txBox="1">
            <a:spLocks/>
          </p:cNvSpPr>
          <p:nvPr/>
        </p:nvSpPr>
        <p:spPr>
          <a:xfrm>
            <a:off x="827584" y="4437112"/>
            <a:ext cx="7772400" cy="7200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s-ES" sz="1600" dirty="0" smtClean="0">
              <a:latin typeface="Arial" panose="020B0604020202020204" pitchFamily="34" charset="0"/>
              <a:cs typeface="Arial" panose="020B0604020202020204" pitchFamily="34" charset="0"/>
            </a:endParaRPr>
          </a:p>
          <a:p>
            <a:r>
              <a:rPr lang="es-ES" sz="1600" b="1" dirty="0" smtClean="0">
                <a:latin typeface="Arial" panose="020B0604020202020204" pitchFamily="34" charset="0"/>
                <a:cs typeface="Arial" panose="020B0604020202020204" pitchFamily="34" charset="0"/>
              </a:rPr>
              <a:t>AUTOR</a:t>
            </a:r>
            <a:r>
              <a:rPr lang="es-ES" sz="1600" b="1" dirty="0">
                <a:latin typeface="Arial" panose="020B0604020202020204" pitchFamily="34" charset="0"/>
                <a:cs typeface="Arial" panose="020B0604020202020204" pitchFamily="34" charset="0"/>
              </a:rPr>
              <a:t>: </a:t>
            </a:r>
            <a:r>
              <a:rPr lang="es-ES" sz="1600" dirty="0">
                <a:latin typeface="Arial" panose="020B0604020202020204" pitchFamily="34" charset="0"/>
                <a:cs typeface="Arial" panose="020B0604020202020204" pitchFamily="34" charset="0"/>
              </a:rPr>
              <a:t>PAILLACHO ANCHAPAXI, GALO ROBERTO</a:t>
            </a:r>
          </a:p>
          <a:p>
            <a:r>
              <a:rPr lang="es-ES" sz="1800" dirty="0" smtClean="0">
                <a:latin typeface="Arial" panose="020B0604020202020204" pitchFamily="34" charset="0"/>
                <a:cs typeface="Arial" panose="020B0604020202020204" pitchFamily="34" charset="0"/>
              </a:rPr>
              <a:t/>
            </a:r>
            <a:br>
              <a:rPr lang="es-ES" sz="1800" dirty="0" smtClean="0">
                <a:latin typeface="Arial" panose="020B0604020202020204" pitchFamily="34" charset="0"/>
                <a:cs typeface="Arial" panose="020B0604020202020204" pitchFamily="34" charset="0"/>
              </a:rPr>
            </a:br>
            <a:endParaRPr lang="es-ES" sz="1800" dirty="0">
              <a:latin typeface="Arial" panose="020B0604020202020204" pitchFamily="34" charset="0"/>
              <a:cs typeface="Arial" panose="020B0604020202020204" pitchFamily="34" charset="0"/>
            </a:endParaRPr>
          </a:p>
        </p:txBody>
      </p:sp>
      <p:sp>
        <p:nvSpPr>
          <p:cNvPr id="8" name="7 Rectángulo"/>
          <p:cNvSpPr/>
          <p:nvPr/>
        </p:nvSpPr>
        <p:spPr>
          <a:xfrm>
            <a:off x="1619672" y="5013176"/>
            <a:ext cx="5904656" cy="584775"/>
          </a:xfrm>
          <a:prstGeom prst="rect">
            <a:avLst/>
          </a:prstGeom>
        </p:spPr>
        <p:txBody>
          <a:bodyPr wrap="square">
            <a:spAutoFit/>
          </a:bodyPr>
          <a:lstStyle/>
          <a:p>
            <a:pPr algn="ctr"/>
            <a:r>
              <a:rPr lang="es-ES" sz="1600" b="1" dirty="0" smtClean="0">
                <a:latin typeface="Arial" panose="020B0604020202020204" pitchFamily="34" charset="0"/>
                <a:cs typeface="Arial" panose="020B0604020202020204" pitchFamily="34" charset="0"/>
              </a:rPr>
              <a:t>DIRECTOR: </a:t>
            </a:r>
            <a:r>
              <a:rPr lang="es-ES" sz="1600" dirty="0" smtClean="0">
                <a:latin typeface="Arial" panose="020B0604020202020204" pitchFamily="34" charset="0"/>
                <a:cs typeface="Arial" panose="020B0604020202020204" pitchFamily="34" charset="0"/>
              </a:rPr>
              <a:t>Ing. César Segovia</a:t>
            </a:r>
          </a:p>
          <a:p>
            <a:pPr algn="ctr"/>
            <a:r>
              <a:rPr lang="es-ES" sz="1600" b="1" dirty="0" smtClean="0">
                <a:latin typeface="Arial" panose="020B0604020202020204" pitchFamily="34" charset="0"/>
                <a:cs typeface="Arial" panose="020B0604020202020204" pitchFamily="34" charset="0"/>
              </a:rPr>
              <a:t>CO DIRECTOR: </a:t>
            </a:r>
            <a:r>
              <a:rPr lang="es-ES" sz="1600" dirty="0" smtClean="0">
                <a:latin typeface="Arial" panose="020B0604020202020204" pitchFamily="34" charset="0"/>
                <a:cs typeface="Arial" panose="020B0604020202020204" pitchFamily="34" charset="0"/>
              </a:rPr>
              <a:t>Dr. Marco Soasti</a:t>
            </a:r>
            <a:endParaRPr lang="es-ES" sz="1600" b="1" dirty="0">
              <a:latin typeface="Arial" panose="020B0604020202020204" pitchFamily="34" charset="0"/>
              <a:cs typeface="Arial" panose="020B0604020202020204" pitchFamily="34" charset="0"/>
            </a:endParaRPr>
          </a:p>
        </p:txBody>
      </p:sp>
      <p:sp>
        <p:nvSpPr>
          <p:cNvPr id="9" name="8 Rectángulo"/>
          <p:cNvSpPr/>
          <p:nvPr/>
        </p:nvSpPr>
        <p:spPr>
          <a:xfrm>
            <a:off x="2232248" y="5805264"/>
            <a:ext cx="4572000" cy="369332"/>
          </a:xfrm>
          <a:prstGeom prst="rect">
            <a:avLst/>
          </a:prstGeom>
        </p:spPr>
        <p:txBody>
          <a:bodyPr>
            <a:spAutoFit/>
          </a:bodyPr>
          <a:lstStyle/>
          <a:p>
            <a:pPr algn="ctr"/>
            <a:r>
              <a:rPr lang="es-ES" dirty="0" smtClean="0">
                <a:latin typeface="Arial" panose="020B0604020202020204" pitchFamily="34" charset="0"/>
                <a:cs typeface="Arial" panose="020B0604020202020204" pitchFamily="34" charset="0"/>
              </a:rPr>
              <a:t>Sangolquí, </a:t>
            </a:r>
            <a:r>
              <a:rPr lang="es-ES" dirty="0" smtClean="0">
                <a:latin typeface="Arial" panose="020B0604020202020204" pitchFamily="34" charset="0"/>
                <a:cs typeface="Arial" panose="020B0604020202020204" pitchFamily="34" charset="0"/>
              </a:rPr>
              <a:t>19 </a:t>
            </a:r>
            <a:r>
              <a:rPr lang="es-ES" dirty="0" smtClean="0">
                <a:latin typeface="Arial" panose="020B0604020202020204" pitchFamily="34" charset="0"/>
                <a:cs typeface="Arial" panose="020B0604020202020204" pitchFamily="34" charset="0"/>
              </a:rPr>
              <a:t>de Mayo de 2015</a:t>
            </a:r>
            <a:endParaRPr lang="es-E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05967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379811" y="0"/>
            <a:ext cx="2746648" cy="418058"/>
          </a:xfrm>
          <a:solidFill>
            <a:schemeClr val="accent2">
              <a:lumMod val="75000"/>
            </a:schemeClr>
          </a:solidFill>
          <a:ln w="3175">
            <a:solidFill>
              <a:schemeClr val="tx1"/>
            </a:solidFill>
          </a:ln>
        </p:spPr>
        <p:txBody>
          <a:bodyPr>
            <a:noAutofit/>
          </a:bodyPr>
          <a:lstStyle/>
          <a:p>
            <a:pPr algn="ctr"/>
            <a:r>
              <a:rPr lang="es-ES" sz="1400" dirty="0" smtClean="0">
                <a:solidFill>
                  <a:schemeClr val="bg1"/>
                </a:solidFill>
                <a:latin typeface="Arial" panose="020B0604020202020204" pitchFamily="34" charset="0"/>
                <a:cs typeface="Arial" panose="020B0604020202020204" pitchFamily="34" charset="0"/>
              </a:rPr>
              <a:t>INVESTIGACIÓN DE MERCADO</a:t>
            </a:r>
            <a:endParaRPr lang="es-ES" sz="1400" dirty="0">
              <a:solidFill>
                <a:schemeClr val="bg1"/>
              </a:solidFill>
              <a:latin typeface="Arial" panose="020B0604020202020204" pitchFamily="34" charset="0"/>
              <a:cs typeface="Arial" panose="020B0604020202020204" pitchFamily="34" charset="0"/>
            </a:endParaRPr>
          </a:p>
        </p:txBody>
      </p:sp>
      <p:sp>
        <p:nvSpPr>
          <p:cNvPr id="11" name="10 Rectángulo redondeado"/>
          <p:cNvSpPr/>
          <p:nvPr/>
        </p:nvSpPr>
        <p:spPr>
          <a:xfrm>
            <a:off x="483260" y="188640"/>
            <a:ext cx="4448780" cy="72008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bg1"/>
                </a:solidFill>
                <a:latin typeface="Arial" panose="020B0604020202020204" pitchFamily="34" charset="0"/>
                <a:cs typeface="Arial" panose="020B0604020202020204" pitchFamily="34" charset="0"/>
              </a:rPr>
              <a:t>DISEÑO DEL INSTRUMENTO DE MEDICIÓN</a:t>
            </a:r>
            <a:endParaRPr lang="es-ES" b="1" dirty="0">
              <a:solidFill>
                <a:schemeClr val="bg1"/>
              </a:solidFill>
              <a:latin typeface="Arial" panose="020B0604020202020204" pitchFamily="34" charset="0"/>
              <a:cs typeface="Arial" panose="020B0604020202020204" pitchFamily="34" charset="0"/>
            </a:endParaRPr>
          </a:p>
        </p:txBody>
      </p:sp>
      <p:pic>
        <p:nvPicPr>
          <p:cNvPr id="5" name="4 Imagen"/>
          <p:cNvPicPr/>
          <p:nvPr/>
        </p:nvPicPr>
        <p:blipFill rotWithShape="1">
          <a:blip r:embed="rId2">
            <a:extLst>
              <a:ext uri="{28A0092B-C50C-407E-A947-70E740481C1C}">
                <a14:useLocalDpi xmlns:a14="http://schemas.microsoft.com/office/drawing/2010/main" val="0"/>
              </a:ext>
            </a:extLst>
          </a:blip>
          <a:srcRect b="37010"/>
          <a:stretch/>
        </p:blipFill>
        <p:spPr bwMode="auto">
          <a:xfrm>
            <a:off x="1187623" y="1052736"/>
            <a:ext cx="6552729" cy="5684112"/>
          </a:xfrm>
          <a:prstGeom prst="rect">
            <a:avLst/>
          </a:prstGeom>
          <a:noFill/>
          <a:ln>
            <a:noFill/>
          </a:ln>
        </p:spPr>
      </p:pic>
    </p:spTree>
    <p:extLst>
      <p:ext uri="{BB962C8B-B14F-4D97-AF65-F5344CB8AC3E}">
        <p14:creationId xmlns:p14="http://schemas.microsoft.com/office/powerpoint/2010/main" val="38534295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379811" y="0"/>
            <a:ext cx="2746648" cy="418058"/>
          </a:xfrm>
          <a:solidFill>
            <a:schemeClr val="accent2">
              <a:lumMod val="75000"/>
            </a:schemeClr>
          </a:solidFill>
          <a:ln w="3175">
            <a:solidFill>
              <a:schemeClr val="tx1"/>
            </a:solidFill>
          </a:ln>
        </p:spPr>
        <p:txBody>
          <a:bodyPr>
            <a:noAutofit/>
          </a:bodyPr>
          <a:lstStyle/>
          <a:p>
            <a:pPr algn="ctr"/>
            <a:r>
              <a:rPr lang="es-ES" sz="1400" dirty="0" smtClean="0">
                <a:solidFill>
                  <a:schemeClr val="bg1"/>
                </a:solidFill>
                <a:latin typeface="Arial" panose="020B0604020202020204" pitchFamily="34" charset="0"/>
                <a:cs typeface="Arial" panose="020B0604020202020204" pitchFamily="34" charset="0"/>
              </a:rPr>
              <a:t>INVESTIGACIÓN DE MERCADO</a:t>
            </a:r>
            <a:endParaRPr lang="es-ES" sz="1400" dirty="0">
              <a:solidFill>
                <a:schemeClr val="bg1"/>
              </a:solidFill>
              <a:latin typeface="Arial" panose="020B0604020202020204" pitchFamily="34" charset="0"/>
              <a:cs typeface="Arial" panose="020B0604020202020204" pitchFamily="34" charset="0"/>
            </a:endParaRPr>
          </a:p>
        </p:txBody>
      </p:sp>
      <p:sp>
        <p:nvSpPr>
          <p:cNvPr id="11" name="10 Rectángulo redondeado"/>
          <p:cNvSpPr/>
          <p:nvPr/>
        </p:nvSpPr>
        <p:spPr>
          <a:xfrm>
            <a:off x="483260" y="188640"/>
            <a:ext cx="4448780" cy="72008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bg1"/>
                </a:solidFill>
                <a:latin typeface="Arial" panose="020B0604020202020204" pitchFamily="34" charset="0"/>
                <a:cs typeface="Arial" panose="020B0604020202020204" pitchFamily="34" charset="0"/>
              </a:rPr>
              <a:t>DISEÑO DEL INSTRUMENTO DE MEDICIÓN</a:t>
            </a:r>
            <a:endParaRPr lang="es-ES" b="1" dirty="0">
              <a:solidFill>
                <a:schemeClr val="bg1"/>
              </a:solidFill>
              <a:latin typeface="Arial" panose="020B0604020202020204" pitchFamily="34" charset="0"/>
              <a:cs typeface="Arial" panose="020B0604020202020204" pitchFamily="34" charset="0"/>
            </a:endParaRPr>
          </a:p>
        </p:txBody>
      </p:sp>
      <p:pic>
        <p:nvPicPr>
          <p:cNvPr id="6" name="5 Imagen"/>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124744"/>
            <a:ext cx="6840760" cy="5616624"/>
          </a:xfrm>
          <a:prstGeom prst="rect">
            <a:avLst/>
          </a:prstGeom>
          <a:noFill/>
          <a:ln>
            <a:noFill/>
          </a:ln>
        </p:spPr>
      </p:pic>
    </p:spTree>
    <p:extLst>
      <p:ext uri="{BB962C8B-B14F-4D97-AF65-F5344CB8AC3E}">
        <p14:creationId xmlns:p14="http://schemas.microsoft.com/office/powerpoint/2010/main" val="39976446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379811" y="0"/>
            <a:ext cx="2746648" cy="418058"/>
          </a:xfrm>
          <a:solidFill>
            <a:schemeClr val="accent2">
              <a:lumMod val="75000"/>
            </a:schemeClr>
          </a:solidFill>
          <a:ln w="3175">
            <a:solidFill>
              <a:schemeClr val="tx1"/>
            </a:solidFill>
          </a:ln>
        </p:spPr>
        <p:txBody>
          <a:bodyPr>
            <a:noAutofit/>
          </a:bodyPr>
          <a:lstStyle/>
          <a:p>
            <a:pPr algn="ctr"/>
            <a:r>
              <a:rPr lang="es-ES" sz="1400" dirty="0" smtClean="0">
                <a:solidFill>
                  <a:schemeClr val="bg1"/>
                </a:solidFill>
                <a:latin typeface="Arial" panose="020B0604020202020204" pitchFamily="34" charset="0"/>
                <a:cs typeface="Arial" panose="020B0604020202020204" pitchFamily="34" charset="0"/>
              </a:rPr>
              <a:t>INVESTIGACIÓN DE MERCADO</a:t>
            </a:r>
            <a:endParaRPr lang="es-ES" sz="1400" dirty="0">
              <a:solidFill>
                <a:schemeClr val="bg1"/>
              </a:solidFill>
              <a:latin typeface="Arial" panose="020B0604020202020204" pitchFamily="34" charset="0"/>
              <a:cs typeface="Arial" panose="020B0604020202020204" pitchFamily="34" charset="0"/>
            </a:endParaRPr>
          </a:p>
        </p:txBody>
      </p:sp>
      <p:sp>
        <p:nvSpPr>
          <p:cNvPr id="11" name="10 Rectángulo redondeado"/>
          <p:cNvSpPr/>
          <p:nvPr/>
        </p:nvSpPr>
        <p:spPr>
          <a:xfrm>
            <a:off x="483260" y="188640"/>
            <a:ext cx="4448780" cy="72008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bg1"/>
                </a:solidFill>
                <a:latin typeface="Arial" panose="020B0604020202020204" pitchFamily="34" charset="0"/>
                <a:cs typeface="Arial" panose="020B0604020202020204" pitchFamily="34" charset="0"/>
              </a:rPr>
              <a:t>DISEÑO DEL INSTRUMENTO DE MEDICIÓN</a:t>
            </a:r>
            <a:endParaRPr lang="es-ES" b="1" dirty="0">
              <a:solidFill>
                <a:schemeClr val="bg1"/>
              </a:solidFill>
              <a:latin typeface="Arial" panose="020B0604020202020204" pitchFamily="34" charset="0"/>
              <a:cs typeface="Arial" panose="020B0604020202020204" pitchFamily="34" charset="0"/>
            </a:endParaRPr>
          </a:p>
        </p:txBody>
      </p:sp>
      <p:pic>
        <p:nvPicPr>
          <p:cNvPr id="5" name="4 Imagen"/>
          <p:cNvPicPr/>
          <p:nvPr/>
        </p:nvPicPr>
        <p:blipFill rotWithShape="1">
          <a:blip r:embed="rId2">
            <a:extLst>
              <a:ext uri="{28A0092B-C50C-407E-A947-70E740481C1C}">
                <a14:useLocalDpi xmlns:a14="http://schemas.microsoft.com/office/drawing/2010/main" val="0"/>
              </a:ext>
            </a:extLst>
          </a:blip>
          <a:srcRect t="1678" b="42441"/>
          <a:stretch/>
        </p:blipFill>
        <p:spPr bwMode="auto">
          <a:xfrm>
            <a:off x="1448878" y="1214651"/>
            <a:ext cx="6264696" cy="5391114"/>
          </a:xfrm>
          <a:prstGeom prst="rect">
            <a:avLst/>
          </a:prstGeom>
          <a:noFill/>
          <a:ln>
            <a:noFill/>
          </a:ln>
        </p:spPr>
      </p:pic>
    </p:spTree>
    <p:extLst>
      <p:ext uri="{BB962C8B-B14F-4D97-AF65-F5344CB8AC3E}">
        <p14:creationId xmlns:p14="http://schemas.microsoft.com/office/powerpoint/2010/main" val="33087372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379811" y="-27384"/>
            <a:ext cx="2746648" cy="418058"/>
          </a:xfrm>
          <a:solidFill>
            <a:schemeClr val="accent2">
              <a:lumMod val="75000"/>
            </a:schemeClr>
          </a:solidFill>
          <a:ln w="3175">
            <a:solidFill>
              <a:schemeClr val="tx1"/>
            </a:solidFill>
          </a:ln>
        </p:spPr>
        <p:txBody>
          <a:bodyPr>
            <a:noAutofit/>
          </a:bodyPr>
          <a:lstStyle/>
          <a:p>
            <a:r>
              <a:rPr lang="es-ES" sz="1400" dirty="0" smtClean="0">
                <a:solidFill>
                  <a:schemeClr val="bg1"/>
                </a:solidFill>
                <a:latin typeface="Arial" panose="020B0604020202020204" pitchFamily="34" charset="0"/>
                <a:cs typeface="Arial" panose="020B0604020202020204" pitchFamily="34" charset="0"/>
              </a:rPr>
              <a:t>INVESTIGACIÓN DE MERCADO</a:t>
            </a:r>
            <a:endParaRPr lang="es-ES" sz="1400" dirty="0">
              <a:solidFill>
                <a:schemeClr val="bg1"/>
              </a:solidFill>
              <a:latin typeface="Arial" panose="020B0604020202020204" pitchFamily="34" charset="0"/>
              <a:cs typeface="Arial" panose="020B0604020202020204" pitchFamily="34" charset="0"/>
            </a:endParaRPr>
          </a:p>
        </p:txBody>
      </p:sp>
      <p:sp>
        <p:nvSpPr>
          <p:cNvPr id="7" name="1 Título"/>
          <p:cNvSpPr txBox="1">
            <a:spLocks/>
          </p:cNvSpPr>
          <p:nvPr/>
        </p:nvSpPr>
        <p:spPr>
          <a:xfrm>
            <a:off x="3491880" y="-27384"/>
            <a:ext cx="2880320" cy="418058"/>
          </a:xfrm>
          <a:prstGeom prst="rect">
            <a:avLst/>
          </a:prstGeom>
          <a:solidFill>
            <a:schemeClr val="accent2">
              <a:lumMod val="75000"/>
            </a:schemeClr>
          </a:solidFill>
          <a:ln w="3175">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1400" dirty="0" smtClean="0">
                <a:solidFill>
                  <a:schemeClr val="bg1"/>
                </a:solidFill>
                <a:latin typeface="Arial" panose="020B0604020202020204" pitchFamily="34" charset="0"/>
                <a:cs typeface="Arial" panose="020B0604020202020204" pitchFamily="34" charset="0"/>
              </a:rPr>
              <a:t>VALIDACIÓN DEL INSTRUMENTO </a:t>
            </a:r>
            <a:endParaRPr lang="es-ES" sz="1400" dirty="0">
              <a:solidFill>
                <a:schemeClr val="bg1"/>
              </a:solidFill>
              <a:latin typeface="Arial" panose="020B0604020202020204" pitchFamily="34" charset="0"/>
              <a:cs typeface="Arial" panose="020B0604020202020204" pitchFamily="34" charset="0"/>
            </a:endParaRPr>
          </a:p>
        </p:txBody>
      </p:sp>
      <p:sp>
        <p:nvSpPr>
          <p:cNvPr id="8" name="7 Rectángulo redondeado"/>
          <p:cNvSpPr/>
          <p:nvPr/>
        </p:nvSpPr>
        <p:spPr>
          <a:xfrm>
            <a:off x="517183" y="1052736"/>
            <a:ext cx="3766786" cy="432047"/>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bg1"/>
                </a:solidFill>
                <a:latin typeface="Arial" panose="020B0604020202020204" pitchFamily="34" charset="0"/>
                <a:cs typeface="Arial" panose="020B0604020202020204" pitchFamily="34" charset="0"/>
              </a:rPr>
              <a:t>ANÁLISIS DE CONFIABILIDAD</a:t>
            </a:r>
            <a:endParaRPr lang="es-ES" b="1" dirty="0">
              <a:solidFill>
                <a:schemeClr val="bg1"/>
              </a:solidFill>
              <a:latin typeface="Arial" panose="020B0604020202020204" pitchFamily="34" charset="0"/>
              <a:cs typeface="Arial" panose="020B0604020202020204" pitchFamily="34" charset="0"/>
            </a:endParaRPr>
          </a:p>
        </p:txBody>
      </p:sp>
      <p:graphicFrame>
        <p:nvGraphicFramePr>
          <p:cNvPr id="5" name="4 Tabla"/>
          <p:cNvGraphicFramePr>
            <a:graphicFrameLocks noGrp="1"/>
          </p:cNvGraphicFramePr>
          <p:nvPr>
            <p:extLst>
              <p:ext uri="{D42A27DB-BD31-4B8C-83A1-F6EECF244321}">
                <p14:modId xmlns:p14="http://schemas.microsoft.com/office/powerpoint/2010/main" val="1939493797"/>
              </p:ext>
            </p:extLst>
          </p:nvPr>
        </p:nvGraphicFramePr>
        <p:xfrm>
          <a:off x="2834323" y="1772816"/>
          <a:ext cx="3456384" cy="1872207"/>
        </p:xfrm>
        <a:graphic>
          <a:graphicData uri="http://schemas.openxmlformats.org/drawingml/2006/table">
            <a:tbl>
              <a:tblPr/>
              <a:tblGrid>
                <a:gridCol w="1730192"/>
                <a:gridCol w="1726192"/>
              </a:tblGrid>
              <a:tr h="748883">
                <a:tc gridSpan="2">
                  <a:txBody>
                    <a:bodyPr/>
                    <a:lstStyle/>
                    <a:p>
                      <a:pPr algn="just">
                        <a:lnSpc>
                          <a:spcPct val="150000"/>
                        </a:lnSpc>
                        <a:spcAft>
                          <a:spcPts val="0"/>
                        </a:spcAft>
                      </a:pPr>
                      <a:r>
                        <a:rPr lang="es-ES" sz="1100" b="1" dirty="0">
                          <a:solidFill>
                            <a:srgbClr val="000000"/>
                          </a:solidFill>
                          <a:effectLst/>
                          <a:latin typeface="Arial"/>
                          <a:ea typeface="Calibri"/>
                          <a:cs typeface="Times New Roman"/>
                        </a:rPr>
                        <a:t>Estadísticos de fiabilidad</a:t>
                      </a:r>
                      <a:endParaRPr lang="es-ES" sz="1100" dirty="0">
                        <a:effectLst/>
                        <a:latin typeface="Calibri"/>
                        <a:ea typeface="Calibri"/>
                        <a:cs typeface="Times New Roman"/>
                      </a:endParaRPr>
                    </a:p>
                  </a:txBody>
                  <a:tcPr marL="19050" marR="19050" marT="19050" marB="19050" anchor="ctr">
                    <a:lnL>
                      <a:noFill/>
                    </a:lnL>
                    <a:lnR>
                      <a:noFill/>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s-ES"/>
                    </a:p>
                  </a:txBody>
                  <a:tcPr/>
                </a:tc>
              </a:tr>
              <a:tr h="734383">
                <a:tc>
                  <a:txBody>
                    <a:bodyPr/>
                    <a:lstStyle/>
                    <a:p>
                      <a:pPr algn="just">
                        <a:lnSpc>
                          <a:spcPct val="150000"/>
                        </a:lnSpc>
                        <a:spcAft>
                          <a:spcPts val="0"/>
                        </a:spcAft>
                      </a:pPr>
                      <a:r>
                        <a:rPr lang="es-ES" sz="1100">
                          <a:solidFill>
                            <a:srgbClr val="000000"/>
                          </a:solidFill>
                          <a:effectLst/>
                          <a:latin typeface="Arial"/>
                          <a:ea typeface="Calibri"/>
                          <a:cs typeface="Times New Roman"/>
                        </a:rPr>
                        <a:t>Alfa de Cronbach</a:t>
                      </a:r>
                      <a:endParaRPr lang="es-ES" sz="1100">
                        <a:effectLst/>
                        <a:latin typeface="Calibri"/>
                        <a:ea typeface="Calibri"/>
                        <a:cs typeface="Times New Roman"/>
                      </a:endParaRPr>
                    </a:p>
                  </a:txBody>
                  <a:tcPr marL="19050" marR="19050" marT="19050" marB="1905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just">
                        <a:lnSpc>
                          <a:spcPct val="150000"/>
                        </a:lnSpc>
                        <a:spcAft>
                          <a:spcPts val="0"/>
                        </a:spcAft>
                      </a:pPr>
                      <a:r>
                        <a:rPr lang="es-ES" sz="1100" dirty="0">
                          <a:solidFill>
                            <a:srgbClr val="000000"/>
                          </a:solidFill>
                          <a:effectLst/>
                          <a:latin typeface="Arial"/>
                          <a:ea typeface="Calibri"/>
                          <a:cs typeface="Times New Roman"/>
                        </a:rPr>
                        <a:t>N de elementos</a:t>
                      </a:r>
                      <a:endParaRPr lang="es-ES" sz="1100" dirty="0">
                        <a:effectLst/>
                        <a:latin typeface="Calibri"/>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388941">
                <a:tc>
                  <a:txBody>
                    <a:bodyPr/>
                    <a:lstStyle/>
                    <a:p>
                      <a:pPr algn="just">
                        <a:lnSpc>
                          <a:spcPct val="150000"/>
                        </a:lnSpc>
                        <a:spcAft>
                          <a:spcPts val="0"/>
                        </a:spcAft>
                      </a:pPr>
                      <a:r>
                        <a:rPr lang="es-ES" sz="1100">
                          <a:solidFill>
                            <a:srgbClr val="000000"/>
                          </a:solidFill>
                          <a:effectLst/>
                          <a:latin typeface="Arial"/>
                          <a:ea typeface="Calibri"/>
                          <a:cs typeface="Times New Roman"/>
                        </a:rPr>
                        <a:t>,952</a:t>
                      </a:r>
                      <a:endParaRPr lang="es-ES" sz="1100">
                        <a:effectLst/>
                        <a:latin typeface="Calibri"/>
                        <a:ea typeface="Calibri"/>
                        <a:cs typeface="Times New Roman"/>
                      </a:endParaRPr>
                    </a:p>
                  </a:txBody>
                  <a:tcPr marL="19050" marR="19050" marT="19050" marB="1905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just">
                        <a:lnSpc>
                          <a:spcPct val="150000"/>
                        </a:lnSpc>
                        <a:spcAft>
                          <a:spcPts val="0"/>
                        </a:spcAft>
                      </a:pPr>
                      <a:r>
                        <a:rPr lang="es-ES" sz="1100" dirty="0">
                          <a:solidFill>
                            <a:srgbClr val="000000"/>
                          </a:solidFill>
                          <a:effectLst/>
                          <a:latin typeface="Arial"/>
                          <a:ea typeface="Calibri"/>
                          <a:cs typeface="Times New Roman"/>
                        </a:rPr>
                        <a:t>29</a:t>
                      </a:r>
                      <a:endParaRPr lang="es-ES" sz="1100" dirty="0">
                        <a:effectLst/>
                        <a:latin typeface="Calibri"/>
                        <a:ea typeface="Calibri"/>
                        <a:cs typeface="Times New Roman"/>
                      </a:endParaRPr>
                    </a:p>
                  </a:txBody>
                  <a:tcPr marL="19050" marR="19050" marT="19050" marB="1905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bl>
          </a:graphicData>
        </a:graphic>
      </p:graphicFrame>
      <p:sp>
        <p:nvSpPr>
          <p:cNvPr id="6" name="5 Rectángulo"/>
          <p:cNvSpPr/>
          <p:nvPr/>
        </p:nvSpPr>
        <p:spPr>
          <a:xfrm>
            <a:off x="2276515" y="4149080"/>
            <a:ext cx="4572000" cy="1200329"/>
          </a:xfrm>
          <a:prstGeom prst="rect">
            <a:avLst/>
          </a:prstGeom>
        </p:spPr>
        <p:txBody>
          <a:bodyPr>
            <a:spAutoFit/>
          </a:bodyPr>
          <a:lstStyle/>
          <a:p>
            <a:pPr algn="just"/>
            <a:r>
              <a:rPr lang="es-ES" dirty="0">
                <a:latin typeface="Arial" panose="020B0604020202020204" pitchFamily="34" charset="0"/>
                <a:cs typeface="Arial" panose="020B0604020202020204" pitchFamily="34" charset="0"/>
              </a:rPr>
              <a:t>El coeficiente obtenido de 0.952 otorga alta confiabilidad, por lo que puede afirmarse que la escala es fiable y se puede continuar con la investigación.</a:t>
            </a:r>
          </a:p>
        </p:txBody>
      </p:sp>
    </p:spTree>
    <p:extLst>
      <p:ext uri="{BB962C8B-B14F-4D97-AF65-F5344CB8AC3E}">
        <p14:creationId xmlns:p14="http://schemas.microsoft.com/office/powerpoint/2010/main" val="15809204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379811" y="-27384"/>
            <a:ext cx="2746648" cy="418058"/>
          </a:xfrm>
          <a:solidFill>
            <a:schemeClr val="accent2">
              <a:lumMod val="75000"/>
            </a:schemeClr>
          </a:solidFill>
          <a:ln w="3175">
            <a:solidFill>
              <a:schemeClr val="tx1"/>
            </a:solidFill>
          </a:ln>
        </p:spPr>
        <p:txBody>
          <a:bodyPr>
            <a:noAutofit/>
          </a:bodyPr>
          <a:lstStyle/>
          <a:p>
            <a:pPr algn="ctr"/>
            <a:r>
              <a:rPr lang="es-ES" sz="1400" dirty="0" smtClean="0">
                <a:solidFill>
                  <a:schemeClr val="bg1"/>
                </a:solidFill>
                <a:latin typeface="Arial" panose="020B0604020202020204" pitchFamily="34" charset="0"/>
                <a:cs typeface="Arial" panose="020B0604020202020204" pitchFamily="34" charset="0"/>
              </a:rPr>
              <a:t>INVESTIGACIÓN DE MERCADO</a:t>
            </a:r>
            <a:endParaRPr lang="es-ES" sz="1400" dirty="0">
              <a:solidFill>
                <a:schemeClr val="bg1"/>
              </a:solidFill>
              <a:latin typeface="Arial" panose="020B0604020202020204" pitchFamily="34" charset="0"/>
              <a:cs typeface="Arial" panose="020B0604020202020204" pitchFamily="34" charset="0"/>
            </a:endParaRPr>
          </a:p>
        </p:txBody>
      </p:sp>
      <p:sp>
        <p:nvSpPr>
          <p:cNvPr id="7" name="1 Título"/>
          <p:cNvSpPr txBox="1">
            <a:spLocks/>
          </p:cNvSpPr>
          <p:nvPr/>
        </p:nvSpPr>
        <p:spPr>
          <a:xfrm>
            <a:off x="3491880" y="-27384"/>
            <a:ext cx="2880320" cy="418058"/>
          </a:xfrm>
          <a:prstGeom prst="rect">
            <a:avLst/>
          </a:prstGeom>
          <a:solidFill>
            <a:schemeClr val="accent2">
              <a:lumMod val="75000"/>
            </a:schemeClr>
          </a:solidFill>
          <a:ln w="3175">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1400" dirty="0" smtClean="0">
                <a:solidFill>
                  <a:schemeClr val="bg1"/>
                </a:solidFill>
                <a:latin typeface="Arial" panose="020B0604020202020204" pitchFamily="34" charset="0"/>
                <a:cs typeface="Arial" panose="020B0604020202020204" pitchFamily="34" charset="0"/>
              </a:rPr>
              <a:t>ANÁLISIS FACTORIAL</a:t>
            </a:r>
            <a:endParaRPr lang="es-ES" sz="1400" dirty="0">
              <a:solidFill>
                <a:schemeClr val="bg1"/>
              </a:solidFill>
              <a:latin typeface="Arial" panose="020B0604020202020204" pitchFamily="34" charset="0"/>
              <a:cs typeface="Arial" panose="020B0604020202020204" pitchFamily="34" charset="0"/>
            </a:endParaRPr>
          </a:p>
        </p:txBody>
      </p:sp>
      <p:sp>
        <p:nvSpPr>
          <p:cNvPr id="8" name="7 Rectángulo redondeado"/>
          <p:cNvSpPr/>
          <p:nvPr/>
        </p:nvSpPr>
        <p:spPr>
          <a:xfrm>
            <a:off x="517183" y="620689"/>
            <a:ext cx="3766786" cy="432047"/>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bg1"/>
                </a:solidFill>
                <a:latin typeface="Arial" panose="020B0604020202020204" pitchFamily="34" charset="0"/>
                <a:cs typeface="Arial" panose="020B0604020202020204" pitchFamily="34" charset="0"/>
              </a:rPr>
              <a:t>ANÁLISIS FACTORIAL</a:t>
            </a:r>
            <a:endParaRPr lang="es-ES" b="1" dirty="0">
              <a:solidFill>
                <a:schemeClr val="bg1"/>
              </a:solidFill>
              <a:latin typeface="Arial" panose="020B0604020202020204" pitchFamily="34" charset="0"/>
              <a:cs typeface="Arial" panose="020B0604020202020204" pitchFamily="34" charset="0"/>
            </a:endParaRPr>
          </a:p>
        </p:txBody>
      </p:sp>
      <p:sp>
        <p:nvSpPr>
          <p:cNvPr id="6" name="5 Rectángulo"/>
          <p:cNvSpPr/>
          <p:nvPr/>
        </p:nvSpPr>
        <p:spPr>
          <a:xfrm>
            <a:off x="323528" y="1528916"/>
            <a:ext cx="8087265" cy="1107996"/>
          </a:xfrm>
          <a:prstGeom prst="rect">
            <a:avLst/>
          </a:prstGeom>
          <a:ln/>
        </p:spPr>
        <p:style>
          <a:lnRef idx="2">
            <a:schemeClr val="dk1"/>
          </a:lnRef>
          <a:fillRef idx="1">
            <a:schemeClr val="lt1"/>
          </a:fillRef>
          <a:effectRef idx="0">
            <a:schemeClr val="dk1"/>
          </a:effectRef>
          <a:fontRef idx="minor">
            <a:schemeClr val="dk1"/>
          </a:fontRef>
        </p:style>
        <p:txBody>
          <a:bodyPr wrap="square">
            <a:spAutoFit/>
          </a:bodyPr>
          <a:lstStyle/>
          <a:p>
            <a:pPr algn="just"/>
            <a:r>
              <a:rPr lang="es-ES" sz="1600" dirty="0">
                <a:latin typeface="Arial" panose="020B0604020202020204" pitchFamily="34" charset="0"/>
                <a:cs typeface="Arial" panose="020B0604020202020204" pitchFamily="34" charset="0"/>
              </a:rPr>
              <a:t>El objetivo de realizar un análisis factorial es simplificar el entendimiento de la información, elaborando dimensiones o factores que agrupen y expliquen ellas variables que son relevantes para los </a:t>
            </a:r>
            <a:r>
              <a:rPr lang="es-ES" sz="1600" dirty="0" smtClean="0">
                <a:latin typeface="Arial" panose="020B0604020202020204" pitchFamily="34" charset="0"/>
                <a:cs typeface="Arial" panose="020B0604020202020204" pitchFamily="34" charset="0"/>
              </a:rPr>
              <a:t>estudiantes.</a:t>
            </a:r>
          </a:p>
          <a:p>
            <a:pPr algn="just"/>
            <a:endParaRPr lang="es-ES" sz="1600" dirty="0">
              <a:latin typeface="Arial" panose="020B0604020202020204" pitchFamily="34" charset="0"/>
              <a:cs typeface="Arial" panose="020B0604020202020204" pitchFamily="34" charset="0"/>
            </a:endParaRPr>
          </a:p>
        </p:txBody>
      </p:sp>
      <p:sp>
        <p:nvSpPr>
          <p:cNvPr id="9" name="8 Rectángulo redondeado"/>
          <p:cNvSpPr/>
          <p:nvPr/>
        </p:nvSpPr>
        <p:spPr>
          <a:xfrm>
            <a:off x="899592" y="2924944"/>
            <a:ext cx="3766786" cy="648072"/>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dirty="0" smtClean="0">
                <a:solidFill>
                  <a:schemeClr val="bg1"/>
                </a:solidFill>
                <a:latin typeface="Arial" panose="020B0604020202020204" pitchFamily="34" charset="0"/>
                <a:cs typeface="Arial" panose="020B0604020202020204" pitchFamily="34" charset="0"/>
              </a:rPr>
              <a:t>CRITERIOS PARA EL ANÁLISIS FACTORIAL</a:t>
            </a:r>
            <a:endParaRPr lang="es-ES" sz="1600" dirty="0">
              <a:solidFill>
                <a:schemeClr val="bg1"/>
              </a:solidFill>
              <a:latin typeface="Arial" panose="020B0604020202020204" pitchFamily="34" charset="0"/>
              <a:cs typeface="Arial" panose="020B0604020202020204" pitchFamily="34" charset="0"/>
            </a:endParaRPr>
          </a:p>
        </p:txBody>
      </p:sp>
      <p:graphicFrame>
        <p:nvGraphicFramePr>
          <p:cNvPr id="3" name="2 Tabla"/>
          <p:cNvGraphicFramePr>
            <a:graphicFrameLocks noGrp="1"/>
          </p:cNvGraphicFramePr>
          <p:nvPr>
            <p:extLst>
              <p:ext uri="{D42A27DB-BD31-4B8C-83A1-F6EECF244321}">
                <p14:modId xmlns:p14="http://schemas.microsoft.com/office/powerpoint/2010/main" val="4048980017"/>
              </p:ext>
            </p:extLst>
          </p:nvPr>
        </p:nvGraphicFramePr>
        <p:xfrm>
          <a:off x="1835696" y="3861047"/>
          <a:ext cx="5976664" cy="1612900"/>
        </p:xfrm>
        <a:graphic>
          <a:graphicData uri="http://schemas.openxmlformats.org/drawingml/2006/table">
            <a:tbl>
              <a:tblPr/>
              <a:tblGrid>
                <a:gridCol w="2441637"/>
                <a:gridCol w="2441637"/>
                <a:gridCol w="1093390"/>
              </a:tblGrid>
              <a:tr h="96959">
                <a:tc gridSpan="3">
                  <a:txBody>
                    <a:bodyPr/>
                    <a:lstStyle/>
                    <a:p>
                      <a:pPr algn="ctr">
                        <a:lnSpc>
                          <a:spcPts val="1600"/>
                        </a:lnSpc>
                        <a:spcAft>
                          <a:spcPts val="0"/>
                        </a:spcAft>
                      </a:pPr>
                      <a:r>
                        <a:rPr lang="es-ES" sz="1100" dirty="0">
                          <a:effectLst/>
                          <a:latin typeface="Arial"/>
                          <a:ea typeface="Calibri"/>
                          <a:cs typeface="Times New Roman"/>
                        </a:rPr>
                        <a:t>              </a:t>
                      </a:r>
                      <a:r>
                        <a:rPr lang="es-ES" sz="1100" b="1" dirty="0" err="1" smtClean="0">
                          <a:solidFill>
                            <a:srgbClr val="000000"/>
                          </a:solidFill>
                          <a:effectLst/>
                          <a:latin typeface="Arial"/>
                          <a:ea typeface="Calibri"/>
                          <a:cs typeface="Times New Roman"/>
                        </a:rPr>
                        <a:t>Kaiser</a:t>
                      </a:r>
                      <a:r>
                        <a:rPr lang="es-ES" sz="1100" b="1" baseline="0" dirty="0" smtClean="0">
                          <a:solidFill>
                            <a:srgbClr val="000000"/>
                          </a:solidFill>
                          <a:effectLst/>
                          <a:latin typeface="Arial"/>
                          <a:ea typeface="Calibri"/>
                          <a:cs typeface="Times New Roman"/>
                        </a:rPr>
                        <a:t> Mayer </a:t>
                      </a:r>
                      <a:r>
                        <a:rPr lang="es-ES" sz="1100" b="1" baseline="0" dirty="0" err="1" smtClean="0">
                          <a:solidFill>
                            <a:srgbClr val="000000"/>
                          </a:solidFill>
                          <a:effectLst/>
                          <a:latin typeface="Arial"/>
                          <a:ea typeface="Calibri"/>
                          <a:cs typeface="Times New Roman"/>
                        </a:rPr>
                        <a:t>Olkin</a:t>
                      </a:r>
                      <a:endParaRPr lang="es-ES" sz="1400" dirty="0">
                        <a:effectLst/>
                        <a:latin typeface="Calibri"/>
                        <a:ea typeface="Calibri"/>
                        <a:cs typeface="Times New Roman"/>
                      </a:endParaRPr>
                    </a:p>
                  </a:txBody>
                  <a:tcPr marL="19050" marR="19050" marT="19050" marB="19050" anchor="ctr">
                    <a:lnL>
                      <a:noFill/>
                    </a:lnL>
                    <a:lnR>
                      <a:noFill/>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s-ES"/>
                    </a:p>
                  </a:txBody>
                  <a:tcPr/>
                </a:tc>
                <a:tc hMerge="1">
                  <a:txBody>
                    <a:bodyPr/>
                    <a:lstStyle/>
                    <a:p>
                      <a:endParaRPr lang="es-ES"/>
                    </a:p>
                  </a:txBody>
                  <a:tcPr/>
                </a:tc>
              </a:tr>
              <a:tr h="96959">
                <a:tc gridSpan="2">
                  <a:txBody>
                    <a:bodyPr/>
                    <a:lstStyle/>
                    <a:p>
                      <a:pPr>
                        <a:lnSpc>
                          <a:spcPts val="1600"/>
                        </a:lnSpc>
                        <a:spcAft>
                          <a:spcPts val="0"/>
                        </a:spcAft>
                      </a:pPr>
                      <a:endParaRPr lang="es-ES" sz="1100" dirty="0" smtClean="0">
                        <a:solidFill>
                          <a:srgbClr val="000000"/>
                        </a:solidFill>
                        <a:effectLst/>
                        <a:latin typeface="Arial"/>
                        <a:ea typeface="Calibri"/>
                        <a:cs typeface="Times New Roman"/>
                      </a:endParaRPr>
                    </a:p>
                    <a:p>
                      <a:pPr>
                        <a:lnSpc>
                          <a:spcPts val="1600"/>
                        </a:lnSpc>
                        <a:spcAft>
                          <a:spcPts val="0"/>
                        </a:spcAft>
                      </a:pPr>
                      <a:endParaRPr lang="es-ES" sz="1100" dirty="0" smtClean="0">
                        <a:solidFill>
                          <a:srgbClr val="000000"/>
                        </a:solidFill>
                        <a:effectLst/>
                        <a:latin typeface="Arial"/>
                        <a:ea typeface="Calibri"/>
                        <a:cs typeface="Times New Roman"/>
                      </a:endParaRPr>
                    </a:p>
                    <a:p>
                      <a:pPr>
                        <a:lnSpc>
                          <a:spcPts val="1600"/>
                        </a:lnSpc>
                        <a:spcAft>
                          <a:spcPts val="0"/>
                        </a:spcAft>
                      </a:pPr>
                      <a:r>
                        <a:rPr lang="es-ES" sz="1100" dirty="0" smtClean="0">
                          <a:solidFill>
                            <a:srgbClr val="000000"/>
                          </a:solidFill>
                          <a:effectLst/>
                          <a:latin typeface="Arial"/>
                          <a:ea typeface="Calibri"/>
                          <a:cs typeface="Times New Roman"/>
                        </a:rPr>
                        <a:t>Medida </a:t>
                      </a:r>
                      <a:r>
                        <a:rPr lang="es-ES" sz="1100" dirty="0">
                          <a:solidFill>
                            <a:srgbClr val="000000"/>
                          </a:solidFill>
                          <a:effectLst/>
                          <a:latin typeface="Arial"/>
                          <a:ea typeface="Calibri"/>
                          <a:cs typeface="Times New Roman"/>
                        </a:rPr>
                        <a:t>de adecuación muestral de </a:t>
                      </a:r>
                      <a:r>
                        <a:rPr lang="es-ES" sz="1100" dirty="0" err="1">
                          <a:solidFill>
                            <a:srgbClr val="000000"/>
                          </a:solidFill>
                          <a:effectLst/>
                          <a:latin typeface="Arial"/>
                          <a:ea typeface="Calibri"/>
                          <a:cs typeface="Times New Roman"/>
                        </a:rPr>
                        <a:t>Kaiser</a:t>
                      </a:r>
                      <a:r>
                        <a:rPr lang="es-ES" sz="1100" dirty="0">
                          <a:solidFill>
                            <a:srgbClr val="000000"/>
                          </a:solidFill>
                          <a:effectLst/>
                          <a:latin typeface="Arial"/>
                          <a:ea typeface="Calibri"/>
                          <a:cs typeface="Times New Roman"/>
                        </a:rPr>
                        <a:t>-Meyer-</a:t>
                      </a:r>
                      <a:r>
                        <a:rPr lang="es-ES" sz="1100" dirty="0" err="1">
                          <a:solidFill>
                            <a:srgbClr val="000000"/>
                          </a:solidFill>
                          <a:effectLst/>
                          <a:latin typeface="Arial"/>
                          <a:ea typeface="Calibri"/>
                          <a:cs typeface="Times New Roman"/>
                        </a:rPr>
                        <a:t>Olkin</a:t>
                      </a:r>
                      <a:r>
                        <a:rPr lang="es-ES" sz="1100" dirty="0">
                          <a:solidFill>
                            <a:srgbClr val="000000"/>
                          </a:solidFill>
                          <a:effectLst/>
                          <a:latin typeface="Arial"/>
                          <a:ea typeface="Calibri"/>
                          <a:cs typeface="Times New Roman"/>
                        </a:rPr>
                        <a:t>.</a:t>
                      </a:r>
                      <a:endParaRPr lang="es-ES" sz="1400" dirty="0">
                        <a:effectLst/>
                        <a:latin typeface="Calibri"/>
                        <a:ea typeface="Calibri"/>
                        <a:cs typeface="Times New Roman"/>
                      </a:endParaRP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s-ES"/>
                    </a:p>
                  </a:txBody>
                  <a:tcPr/>
                </a:tc>
                <a:tc>
                  <a:txBody>
                    <a:bodyPr/>
                    <a:lstStyle/>
                    <a:p>
                      <a:pPr algn="r">
                        <a:lnSpc>
                          <a:spcPts val="1600"/>
                        </a:lnSpc>
                        <a:spcAft>
                          <a:spcPts val="0"/>
                        </a:spcAft>
                      </a:pPr>
                      <a:endParaRPr lang="es-ES" sz="1100" dirty="0" smtClean="0">
                        <a:solidFill>
                          <a:srgbClr val="000000"/>
                        </a:solidFill>
                        <a:effectLst/>
                        <a:latin typeface="Arial"/>
                        <a:ea typeface="Calibri"/>
                        <a:cs typeface="Times New Roman"/>
                      </a:endParaRPr>
                    </a:p>
                    <a:p>
                      <a:pPr algn="r">
                        <a:lnSpc>
                          <a:spcPts val="1600"/>
                        </a:lnSpc>
                        <a:spcAft>
                          <a:spcPts val="0"/>
                        </a:spcAft>
                      </a:pPr>
                      <a:endParaRPr lang="es-ES" sz="1100" dirty="0" smtClean="0">
                        <a:solidFill>
                          <a:srgbClr val="000000"/>
                        </a:solidFill>
                        <a:effectLst/>
                        <a:latin typeface="Arial"/>
                        <a:ea typeface="Calibri"/>
                        <a:cs typeface="Times New Roman"/>
                      </a:endParaRPr>
                    </a:p>
                    <a:p>
                      <a:pPr algn="r">
                        <a:lnSpc>
                          <a:spcPts val="1600"/>
                        </a:lnSpc>
                        <a:spcAft>
                          <a:spcPts val="0"/>
                        </a:spcAft>
                      </a:pPr>
                      <a:r>
                        <a:rPr lang="es-ES" sz="1100" dirty="0" smtClean="0">
                          <a:solidFill>
                            <a:srgbClr val="000000"/>
                          </a:solidFill>
                          <a:effectLst/>
                          <a:latin typeface="Arial"/>
                          <a:ea typeface="Calibri"/>
                          <a:cs typeface="Times New Roman"/>
                        </a:rPr>
                        <a:t>,</a:t>
                      </a:r>
                      <a:r>
                        <a:rPr lang="es-ES" sz="1100" dirty="0">
                          <a:solidFill>
                            <a:srgbClr val="000000"/>
                          </a:solidFill>
                          <a:effectLst/>
                          <a:latin typeface="Arial"/>
                          <a:ea typeface="Calibri"/>
                          <a:cs typeface="Times New Roman"/>
                        </a:rPr>
                        <a:t>941</a:t>
                      </a:r>
                      <a:endParaRPr lang="es-ES" sz="1400" dirty="0">
                        <a:effectLst/>
                        <a:latin typeface="Calibri"/>
                        <a:ea typeface="Calibri"/>
                        <a:cs typeface="Times New Roman"/>
                      </a:endParaRP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103380">
                <a:tc rowSpan="3">
                  <a:txBody>
                    <a:bodyPr/>
                    <a:lstStyle/>
                    <a:p>
                      <a:pPr>
                        <a:lnSpc>
                          <a:spcPts val="1600"/>
                        </a:lnSpc>
                        <a:spcAft>
                          <a:spcPts val="0"/>
                        </a:spcAft>
                      </a:pPr>
                      <a:endParaRPr lang="es-ES" sz="1400" dirty="0">
                        <a:effectLst/>
                        <a:latin typeface="Calibri"/>
                        <a:ea typeface="Calibri"/>
                        <a:cs typeface="Times New Roman"/>
                      </a:endParaRPr>
                    </a:p>
                  </a:txBody>
                  <a:tcPr marL="19050" marR="19050" marT="19050" marB="19050">
                    <a:lnL w="28575" cap="flat" cmpd="sng" algn="ctr">
                      <a:solidFill>
                        <a:srgbClr val="000000"/>
                      </a:solidFill>
                      <a:prstDash val="solid"/>
                      <a:round/>
                      <a:headEnd type="none" w="med" len="med"/>
                      <a:tailEnd type="none" w="med" len="med"/>
                    </a:lnL>
                    <a:lnR>
                      <a:noFill/>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a:lnSpc>
                          <a:spcPts val="1600"/>
                        </a:lnSpc>
                        <a:spcAft>
                          <a:spcPts val="0"/>
                        </a:spcAft>
                      </a:pPr>
                      <a:endParaRPr lang="es-ES" sz="1400" dirty="0">
                        <a:effectLst/>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endParaRPr lang="es-ES" sz="1400" dirty="0">
                        <a:effectLst/>
                        <a:latin typeface="Calibri"/>
                        <a:ea typeface="Calibri"/>
                        <a:cs typeface="Times New Roman"/>
                      </a:endParaRP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103380">
                <a:tc vMerge="1">
                  <a:txBody>
                    <a:bodyPr/>
                    <a:lstStyle/>
                    <a:p>
                      <a:endParaRPr lang="es-ES"/>
                    </a:p>
                  </a:txBody>
                  <a:tcPr/>
                </a:tc>
                <a:tc>
                  <a:txBody>
                    <a:bodyPr/>
                    <a:lstStyle/>
                    <a:p>
                      <a:pPr>
                        <a:lnSpc>
                          <a:spcPts val="1600"/>
                        </a:lnSpc>
                        <a:spcAft>
                          <a:spcPts val="0"/>
                        </a:spcAft>
                      </a:pPr>
                      <a:endParaRPr lang="es-ES" sz="1400" dirty="0">
                        <a:effectLst/>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endParaRPr lang="es-ES" sz="1400">
                        <a:effectLst/>
                        <a:latin typeface="Calibri"/>
                        <a:ea typeface="Calibri"/>
                        <a:cs typeface="Times New Roman"/>
                      </a:endParaRP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103380">
                <a:tc vMerge="1">
                  <a:txBody>
                    <a:bodyPr/>
                    <a:lstStyle/>
                    <a:p>
                      <a:endParaRPr lang="es-ES"/>
                    </a:p>
                  </a:txBody>
                  <a:tcPr/>
                </a:tc>
                <a:tc>
                  <a:txBody>
                    <a:bodyPr/>
                    <a:lstStyle/>
                    <a:p>
                      <a:pPr>
                        <a:lnSpc>
                          <a:spcPts val="1600"/>
                        </a:lnSpc>
                        <a:spcAft>
                          <a:spcPts val="0"/>
                        </a:spcAft>
                      </a:pPr>
                      <a:endParaRPr lang="es-ES" sz="1400" dirty="0">
                        <a:effectLst/>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algn="r">
                        <a:lnSpc>
                          <a:spcPts val="1600"/>
                        </a:lnSpc>
                        <a:spcAft>
                          <a:spcPts val="0"/>
                        </a:spcAft>
                      </a:pPr>
                      <a:endParaRPr lang="es-ES" sz="1400" dirty="0">
                        <a:effectLst/>
                        <a:latin typeface="Calibri"/>
                        <a:ea typeface="Calibri"/>
                        <a:cs typeface="Times New Roman"/>
                      </a:endParaRP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1058687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379811" y="-27384"/>
            <a:ext cx="2746648" cy="418058"/>
          </a:xfrm>
          <a:solidFill>
            <a:schemeClr val="accent2">
              <a:lumMod val="75000"/>
            </a:schemeClr>
          </a:solidFill>
          <a:ln w="3175">
            <a:solidFill>
              <a:schemeClr val="tx1"/>
            </a:solidFill>
          </a:ln>
        </p:spPr>
        <p:txBody>
          <a:bodyPr>
            <a:noAutofit/>
          </a:bodyPr>
          <a:lstStyle/>
          <a:p>
            <a:pPr algn="ctr"/>
            <a:r>
              <a:rPr lang="es-ES" sz="1400" dirty="0" smtClean="0">
                <a:solidFill>
                  <a:schemeClr val="bg1"/>
                </a:solidFill>
                <a:latin typeface="Arial" panose="020B0604020202020204" pitchFamily="34" charset="0"/>
                <a:cs typeface="Arial" panose="020B0604020202020204" pitchFamily="34" charset="0"/>
              </a:rPr>
              <a:t>INVESTIGACIÓN DE MERCADO</a:t>
            </a:r>
            <a:endParaRPr lang="es-ES" sz="1400" dirty="0">
              <a:solidFill>
                <a:schemeClr val="bg1"/>
              </a:solidFill>
              <a:latin typeface="Arial" panose="020B0604020202020204" pitchFamily="34" charset="0"/>
              <a:cs typeface="Arial" panose="020B0604020202020204" pitchFamily="34" charset="0"/>
            </a:endParaRPr>
          </a:p>
        </p:txBody>
      </p:sp>
      <p:sp>
        <p:nvSpPr>
          <p:cNvPr id="7" name="1 Título"/>
          <p:cNvSpPr txBox="1">
            <a:spLocks/>
          </p:cNvSpPr>
          <p:nvPr/>
        </p:nvSpPr>
        <p:spPr>
          <a:xfrm>
            <a:off x="3491880" y="-27384"/>
            <a:ext cx="2880320" cy="418058"/>
          </a:xfrm>
          <a:prstGeom prst="rect">
            <a:avLst/>
          </a:prstGeom>
          <a:solidFill>
            <a:schemeClr val="accent2">
              <a:lumMod val="75000"/>
            </a:schemeClr>
          </a:solidFill>
          <a:ln w="3175">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1400" dirty="0" smtClean="0">
                <a:solidFill>
                  <a:schemeClr val="bg1"/>
                </a:solidFill>
                <a:latin typeface="Arial" panose="020B0604020202020204" pitchFamily="34" charset="0"/>
                <a:cs typeface="Arial" panose="020B0604020202020204" pitchFamily="34" charset="0"/>
              </a:rPr>
              <a:t>DESCRIPCIÓN DE FACTORES</a:t>
            </a:r>
            <a:endParaRPr lang="es-ES" sz="1400" dirty="0">
              <a:solidFill>
                <a:schemeClr val="bg1"/>
              </a:solidFill>
              <a:latin typeface="Arial" panose="020B0604020202020204" pitchFamily="34" charset="0"/>
              <a:cs typeface="Arial" panose="020B0604020202020204" pitchFamily="34" charset="0"/>
            </a:endParaRPr>
          </a:p>
        </p:txBody>
      </p:sp>
      <p:sp>
        <p:nvSpPr>
          <p:cNvPr id="8" name="7 Rectángulo redondeado"/>
          <p:cNvSpPr/>
          <p:nvPr/>
        </p:nvSpPr>
        <p:spPr>
          <a:xfrm>
            <a:off x="517183" y="620689"/>
            <a:ext cx="3766786" cy="432047"/>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bg1"/>
                </a:solidFill>
                <a:latin typeface="Arial" panose="020B0604020202020204" pitchFamily="34" charset="0"/>
                <a:cs typeface="Arial" panose="020B0604020202020204" pitchFamily="34" charset="0"/>
              </a:rPr>
              <a:t>ANÁLISIS FACTORIAL</a:t>
            </a:r>
            <a:endParaRPr lang="es-ES" b="1" dirty="0">
              <a:solidFill>
                <a:schemeClr val="bg1"/>
              </a:solidFill>
              <a:latin typeface="Arial" panose="020B0604020202020204" pitchFamily="34" charset="0"/>
              <a:cs typeface="Arial" panose="020B0604020202020204" pitchFamily="34" charset="0"/>
            </a:endParaRPr>
          </a:p>
        </p:txBody>
      </p:sp>
      <p:sp>
        <p:nvSpPr>
          <p:cNvPr id="6" name="5 Rectángulo"/>
          <p:cNvSpPr/>
          <p:nvPr/>
        </p:nvSpPr>
        <p:spPr>
          <a:xfrm>
            <a:off x="323528" y="1487106"/>
            <a:ext cx="8087265" cy="861774"/>
          </a:xfrm>
          <a:prstGeom prst="rect">
            <a:avLst/>
          </a:prstGeom>
          <a:ln/>
        </p:spPr>
        <p:style>
          <a:lnRef idx="2">
            <a:schemeClr val="dk1"/>
          </a:lnRef>
          <a:fillRef idx="1">
            <a:schemeClr val="lt1"/>
          </a:fillRef>
          <a:effectRef idx="0">
            <a:schemeClr val="dk1"/>
          </a:effectRef>
          <a:fontRef idx="minor">
            <a:schemeClr val="dk1"/>
          </a:fontRef>
        </p:style>
        <p:txBody>
          <a:bodyPr wrap="square">
            <a:spAutoFit/>
          </a:bodyPr>
          <a:lstStyle/>
          <a:p>
            <a:pPr algn="just"/>
            <a:r>
              <a:rPr lang="es-ES" sz="1600" dirty="0">
                <a:latin typeface="Arial" panose="020B0604020202020204" pitchFamily="34" charset="0"/>
                <a:cs typeface="Arial" panose="020B0604020202020204" pitchFamily="34" charset="0"/>
              </a:rPr>
              <a:t>El análisis factorial ha determinado que se debe trabajar con 5 factores que explican el 58.93% de la variabilidad de las variables. </a:t>
            </a:r>
          </a:p>
          <a:p>
            <a:pPr algn="just"/>
            <a:endParaRPr lang="es-ES" sz="1600" dirty="0">
              <a:latin typeface="Arial" panose="020B0604020202020204" pitchFamily="34" charset="0"/>
              <a:cs typeface="Arial" panose="020B0604020202020204" pitchFamily="34" charset="0"/>
            </a:endParaRPr>
          </a:p>
        </p:txBody>
      </p:sp>
      <p:pic>
        <p:nvPicPr>
          <p:cNvPr id="23553" name="Picture 1"/>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 b="53883"/>
          <a:stretch/>
        </p:blipFill>
        <p:spPr bwMode="auto">
          <a:xfrm>
            <a:off x="122333" y="2492896"/>
            <a:ext cx="8842155" cy="4108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349328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379811" y="-27384"/>
            <a:ext cx="2746648" cy="418058"/>
          </a:xfrm>
          <a:solidFill>
            <a:schemeClr val="accent2">
              <a:lumMod val="75000"/>
            </a:schemeClr>
          </a:solidFill>
          <a:ln w="3175">
            <a:solidFill>
              <a:schemeClr val="tx1"/>
            </a:solidFill>
          </a:ln>
        </p:spPr>
        <p:txBody>
          <a:bodyPr>
            <a:noAutofit/>
          </a:bodyPr>
          <a:lstStyle/>
          <a:p>
            <a:r>
              <a:rPr lang="es-ES" sz="1400" dirty="0" smtClean="0">
                <a:solidFill>
                  <a:schemeClr val="bg1"/>
                </a:solidFill>
                <a:latin typeface="Arial" panose="020B0604020202020204" pitchFamily="34" charset="0"/>
                <a:cs typeface="Arial" panose="020B0604020202020204" pitchFamily="34" charset="0"/>
              </a:rPr>
              <a:t>INVESTIGACIÓN DE MERCADO</a:t>
            </a:r>
            <a:endParaRPr lang="es-ES" sz="1400" dirty="0">
              <a:solidFill>
                <a:schemeClr val="bg1"/>
              </a:solidFill>
              <a:latin typeface="Arial" panose="020B0604020202020204" pitchFamily="34" charset="0"/>
              <a:cs typeface="Arial" panose="020B0604020202020204" pitchFamily="34" charset="0"/>
            </a:endParaRPr>
          </a:p>
        </p:txBody>
      </p:sp>
      <p:sp>
        <p:nvSpPr>
          <p:cNvPr id="7" name="1 Título"/>
          <p:cNvSpPr txBox="1">
            <a:spLocks/>
          </p:cNvSpPr>
          <p:nvPr/>
        </p:nvSpPr>
        <p:spPr>
          <a:xfrm>
            <a:off x="3491880" y="-27384"/>
            <a:ext cx="2880320" cy="418058"/>
          </a:xfrm>
          <a:prstGeom prst="rect">
            <a:avLst/>
          </a:prstGeom>
          <a:solidFill>
            <a:schemeClr val="accent2">
              <a:lumMod val="75000"/>
            </a:schemeClr>
          </a:solidFill>
          <a:ln w="3175">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1400" dirty="0" smtClean="0">
                <a:solidFill>
                  <a:schemeClr val="bg1"/>
                </a:solidFill>
                <a:latin typeface="Arial" panose="020B0604020202020204" pitchFamily="34" charset="0"/>
                <a:cs typeface="Arial" panose="020B0604020202020204" pitchFamily="34" charset="0"/>
              </a:rPr>
              <a:t>DESCRIPCIÓN DE FACTORES</a:t>
            </a:r>
            <a:endParaRPr lang="es-ES" sz="1400" dirty="0">
              <a:solidFill>
                <a:schemeClr val="bg1"/>
              </a:solidFill>
              <a:latin typeface="Arial" panose="020B0604020202020204" pitchFamily="34" charset="0"/>
              <a:cs typeface="Arial" panose="020B0604020202020204" pitchFamily="34" charset="0"/>
            </a:endParaRPr>
          </a:p>
        </p:txBody>
      </p:sp>
      <p:sp>
        <p:nvSpPr>
          <p:cNvPr id="8" name="7 Rectángulo redondeado"/>
          <p:cNvSpPr/>
          <p:nvPr/>
        </p:nvSpPr>
        <p:spPr>
          <a:xfrm>
            <a:off x="517183" y="620689"/>
            <a:ext cx="3766786" cy="432047"/>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bg1"/>
                </a:solidFill>
                <a:latin typeface="Arial" panose="020B0604020202020204" pitchFamily="34" charset="0"/>
                <a:cs typeface="Arial" panose="020B0604020202020204" pitchFamily="34" charset="0"/>
              </a:rPr>
              <a:t>ANÁLISIS FACTORIAL</a:t>
            </a:r>
            <a:endParaRPr lang="es-ES" b="1" dirty="0">
              <a:solidFill>
                <a:schemeClr val="bg1"/>
              </a:solidFill>
              <a:latin typeface="Arial" panose="020B0604020202020204" pitchFamily="34" charset="0"/>
              <a:cs typeface="Arial" panose="020B0604020202020204" pitchFamily="34" charset="0"/>
            </a:endParaRPr>
          </a:p>
        </p:txBody>
      </p:sp>
      <p:sp>
        <p:nvSpPr>
          <p:cNvPr id="9" name="8 Rectángulo"/>
          <p:cNvSpPr/>
          <p:nvPr/>
        </p:nvSpPr>
        <p:spPr>
          <a:xfrm>
            <a:off x="323528" y="1340768"/>
            <a:ext cx="8087265" cy="861774"/>
          </a:xfrm>
          <a:prstGeom prst="rect">
            <a:avLst/>
          </a:prstGeom>
          <a:ln/>
        </p:spPr>
        <p:style>
          <a:lnRef idx="2">
            <a:schemeClr val="dk1"/>
          </a:lnRef>
          <a:fillRef idx="1">
            <a:schemeClr val="lt1"/>
          </a:fillRef>
          <a:effectRef idx="0">
            <a:schemeClr val="dk1"/>
          </a:effectRef>
          <a:fontRef idx="minor">
            <a:schemeClr val="dk1"/>
          </a:fontRef>
        </p:style>
        <p:txBody>
          <a:bodyPr wrap="square">
            <a:spAutoFit/>
          </a:bodyPr>
          <a:lstStyle/>
          <a:p>
            <a:pPr algn="just"/>
            <a:r>
              <a:rPr lang="es-ES" sz="1600" dirty="0" smtClean="0">
                <a:latin typeface="Arial" panose="020B0604020202020204" pitchFamily="34" charset="0"/>
                <a:cs typeface="Arial" panose="020B0604020202020204" pitchFamily="34" charset="0"/>
              </a:rPr>
              <a:t>Además el gráfico de sedimentación obtenido confirma que los 5 factores obtenidos son adecuados para el estudio. </a:t>
            </a:r>
          </a:p>
          <a:p>
            <a:pPr algn="just"/>
            <a:endParaRPr lang="es-ES" sz="1600" dirty="0">
              <a:latin typeface="Arial" panose="020B0604020202020204" pitchFamily="34" charset="0"/>
              <a:cs typeface="Arial" panose="020B0604020202020204" pitchFamily="34" charset="0"/>
            </a:endParaRPr>
          </a:p>
        </p:txBody>
      </p:sp>
      <p:pic>
        <p:nvPicPr>
          <p:cNvPr id="10" name="9 Imagen"/>
          <p:cNvPicPr/>
          <p:nvPr/>
        </p:nvPicPr>
        <p:blipFill rotWithShape="1">
          <a:blip r:embed="rId2">
            <a:extLst>
              <a:ext uri="{28A0092B-C50C-407E-A947-70E740481C1C}">
                <a14:useLocalDpi xmlns:a14="http://schemas.microsoft.com/office/drawing/2010/main" val="0"/>
              </a:ext>
            </a:extLst>
          </a:blip>
          <a:srcRect t="7315"/>
          <a:stretch/>
        </p:blipFill>
        <p:spPr>
          <a:xfrm>
            <a:off x="1691680" y="2336106"/>
            <a:ext cx="5616623" cy="4261246"/>
          </a:xfrm>
          <a:prstGeom prst="rect">
            <a:avLst/>
          </a:prstGeom>
        </p:spPr>
      </p:pic>
    </p:spTree>
    <p:extLst>
      <p:ext uri="{BB962C8B-B14F-4D97-AF65-F5344CB8AC3E}">
        <p14:creationId xmlns:p14="http://schemas.microsoft.com/office/powerpoint/2010/main" val="288215315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379811" y="-27384"/>
            <a:ext cx="2746648" cy="418058"/>
          </a:xfrm>
          <a:solidFill>
            <a:schemeClr val="accent2">
              <a:lumMod val="75000"/>
            </a:schemeClr>
          </a:solidFill>
          <a:ln w="3175">
            <a:solidFill>
              <a:schemeClr val="tx1"/>
            </a:solidFill>
          </a:ln>
        </p:spPr>
        <p:txBody>
          <a:bodyPr>
            <a:noAutofit/>
          </a:bodyPr>
          <a:lstStyle/>
          <a:p>
            <a:r>
              <a:rPr lang="es-ES" sz="1400" dirty="0" smtClean="0">
                <a:solidFill>
                  <a:schemeClr val="bg1"/>
                </a:solidFill>
                <a:latin typeface="Arial" panose="020B0604020202020204" pitchFamily="34" charset="0"/>
                <a:cs typeface="Arial" panose="020B0604020202020204" pitchFamily="34" charset="0"/>
              </a:rPr>
              <a:t>INVESTIGACIÓN DE MERCADO</a:t>
            </a:r>
            <a:endParaRPr lang="es-ES" sz="1400" dirty="0">
              <a:solidFill>
                <a:schemeClr val="bg1"/>
              </a:solidFill>
              <a:latin typeface="Arial" panose="020B0604020202020204" pitchFamily="34" charset="0"/>
              <a:cs typeface="Arial" panose="020B0604020202020204" pitchFamily="34" charset="0"/>
            </a:endParaRPr>
          </a:p>
        </p:txBody>
      </p:sp>
      <p:sp>
        <p:nvSpPr>
          <p:cNvPr id="7" name="1 Título"/>
          <p:cNvSpPr txBox="1">
            <a:spLocks/>
          </p:cNvSpPr>
          <p:nvPr/>
        </p:nvSpPr>
        <p:spPr>
          <a:xfrm>
            <a:off x="3491880" y="-27384"/>
            <a:ext cx="2880320" cy="418058"/>
          </a:xfrm>
          <a:prstGeom prst="rect">
            <a:avLst/>
          </a:prstGeom>
          <a:solidFill>
            <a:schemeClr val="accent2">
              <a:lumMod val="75000"/>
            </a:schemeClr>
          </a:solidFill>
          <a:ln w="3175">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1400" dirty="0" smtClean="0">
                <a:solidFill>
                  <a:schemeClr val="bg1"/>
                </a:solidFill>
                <a:latin typeface="Arial" panose="020B0604020202020204" pitchFamily="34" charset="0"/>
                <a:cs typeface="Arial" panose="020B0604020202020204" pitchFamily="34" charset="0"/>
              </a:rPr>
              <a:t>DESCRIPCIÓN DE FACTORES</a:t>
            </a:r>
            <a:endParaRPr lang="es-ES" sz="1400" dirty="0">
              <a:solidFill>
                <a:schemeClr val="bg1"/>
              </a:solidFill>
              <a:latin typeface="Arial" panose="020B0604020202020204" pitchFamily="34" charset="0"/>
              <a:cs typeface="Arial" panose="020B0604020202020204" pitchFamily="34" charset="0"/>
            </a:endParaRPr>
          </a:p>
        </p:txBody>
      </p:sp>
      <p:sp>
        <p:nvSpPr>
          <p:cNvPr id="8" name="7 Rectángulo redondeado"/>
          <p:cNvSpPr/>
          <p:nvPr/>
        </p:nvSpPr>
        <p:spPr>
          <a:xfrm>
            <a:off x="517183" y="620689"/>
            <a:ext cx="3766786" cy="432047"/>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bg1"/>
                </a:solidFill>
                <a:latin typeface="Arial" panose="020B0604020202020204" pitchFamily="34" charset="0"/>
                <a:cs typeface="Arial" panose="020B0604020202020204" pitchFamily="34" charset="0"/>
              </a:rPr>
              <a:t>FACTOR 1</a:t>
            </a:r>
            <a:endParaRPr lang="es-ES" b="1" dirty="0">
              <a:solidFill>
                <a:schemeClr val="bg1"/>
              </a:solidFill>
              <a:latin typeface="Arial" panose="020B0604020202020204" pitchFamily="34" charset="0"/>
              <a:cs typeface="Arial" panose="020B0604020202020204" pitchFamily="34" charset="0"/>
            </a:endParaRPr>
          </a:p>
        </p:txBody>
      </p:sp>
      <p:sp>
        <p:nvSpPr>
          <p:cNvPr id="9" name="8 Rectángulo"/>
          <p:cNvSpPr/>
          <p:nvPr/>
        </p:nvSpPr>
        <p:spPr>
          <a:xfrm>
            <a:off x="517183" y="1340768"/>
            <a:ext cx="8087265" cy="338554"/>
          </a:xfrm>
          <a:prstGeom prst="rect">
            <a:avLst/>
          </a:prstGeom>
          <a:ln/>
        </p:spPr>
        <p:style>
          <a:lnRef idx="2">
            <a:schemeClr val="dk1"/>
          </a:lnRef>
          <a:fillRef idx="1">
            <a:schemeClr val="lt1"/>
          </a:fillRef>
          <a:effectRef idx="0">
            <a:schemeClr val="dk1"/>
          </a:effectRef>
          <a:fontRef idx="minor">
            <a:schemeClr val="dk1"/>
          </a:fontRef>
        </p:style>
        <p:txBody>
          <a:bodyPr wrap="square">
            <a:spAutoFit/>
          </a:bodyPr>
          <a:lstStyle/>
          <a:p>
            <a:pPr algn="ctr"/>
            <a:r>
              <a:rPr lang="es-ES" sz="1600" b="1" dirty="0">
                <a:latin typeface="Arial" panose="020B0604020202020204" pitchFamily="34" charset="0"/>
                <a:cs typeface="Arial" panose="020B0604020202020204" pitchFamily="34" charset="0"/>
              </a:rPr>
              <a:t>ORGANIZACIÓN DE LA CARRERA- CONTENIDO DE PLAN DE </a:t>
            </a:r>
            <a:r>
              <a:rPr lang="es-ES" sz="1600" b="1" dirty="0" smtClean="0">
                <a:latin typeface="Arial" panose="020B0604020202020204" pitchFamily="34" charset="0"/>
                <a:cs typeface="Arial" panose="020B0604020202020204" pitchFamily="34" charset="0"/>
              </a:rPr>
              <a:t>ESTUDIOS</a:t>
            </a:r>
            <a:endParaRPr lang="es-ES" sz="1600" b="1" dirty="0">
              <a:latin typeface="Arial" panose="020B0604020202020204" pitchFamily="34" charset="0"/>
              <a:cs typeface="Arial" panose="020B0604020202020204" pitchFamily="34" charset="0"/>
            </a:endParaRPr>
          </a:p>
        </p:txBody>
      </p:sp>
      <p:graphicFrame>
        <p:nvGraphicFramePr>
          <p:cNvPr id="3" name="2 Tabla"/>
          <p:cNvGraphicFramePr>
            <a:graphicFrameLocks noGrp="1"/>
          </p:cNvGraphicFramePr>
          <p:nvPr>
            <p:extLst>
              <p:ext uri="{D42A27DB-BD31-4B8C-83A1-F6EECF244321}">
                <p14:modId xmlns:p14="http://schemas.microsoft.com/office/powerpoint/2010/main" val="3854136687"/>
              </p:ext>
            </p:extLst>
          </p:nvPr>
        </p:nvGraphicFramePr>
        <p:xfrm>
          <a:off x="1979712" y="1844825"/>
          <a:ext cx="5328593" cy="4536504"/>
        </p:xfrm>
        <a:graphic>
          <a:graphicData uri="http://schemas.openxmlformats.org/drawingml/2006/table">
            <a:tbl>
              <a:tblPr firstRow="1" firstCol="1" bandRow="1"/>
              <a:tblGrid>
                <a:gridCol w="645729"/>
                <a:gridCol w="4241748"/>
                <a:gridCol w="441116"/>
              </a:tblGrid>
              <a:tr h="296984">
                <a:tc>
                  <a:txBody>
                    <a:bodyPr/>
                    <a:lstStyle/>
                    <a:p>
                      <a:pPr algn="ctr">
                        <a:lnSpc>
                          <a:spcPct val="115000"/>
                        </a:lnSpc>
                        <a:spcAft>
                          <a:spcPts val="0"/>
                        </a:spcAft>
                      </a:pPr>
                      <a:r>
                        <a:rPr lang="es-ES" sz="1200" b="1" dirty="0">
                          <a:solidFill>
                            <a:srgbClr val="000000"/>
                          </a:solidFill>
                          <a:effectLst/>
                          <a:latin typeface="Arial"/>
                          <a:ea typeface="Times New Roman"/>
                          <a:cs typeface="Times New Roman"/>
                        </a:rPr>
                        <a:t>#</a:t>
                      </a:r>
                      <a:endParaRPr lang="es-ES" sz="12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b="1">
                          <a:solidFill>
                            <a:srgbClr val="000000"/>
                          </a:solidFill>
                          <a:effectLst/>
                          <a:latin typeface="Arial"/>
                          <a:ea typeface="Times New Roman"/>
                          <a:cs typeface="Times New Roman"/>
                        </a:rPr>
                        <a:t>VARIABLE</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solidFill>
                            <a:srgbClr val="000000"/>
                          </a:solidFill>
                          <a:effectLst/>
                          <a:latin typeface="Arial"/>
                          <a:ea typeface="Times New Roman"/>
                          <a:cs typeface="Times New Roman"/>
                        </a:rPr>
                        <a:t> </a:t>
                      </a:r>
                      <a:endParaRPr lang="es-ES" sz="12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20674">
                <a:tc>
                  <a:txBody>
                    <a:bodyPr/>
                    <a:lstStyle/>
                    <a:p>
                      <a:pPr algn="ctr">
                        <a:lnSpc>
                          <a:spcPct val="115000"/>
                        </a:lnSpc>
                        <a:spcAft>
                          <a:spcPts val="0"/>
                        </a:spcAft>
                      </a:pPr>
                      <a:r>
                        <a:rPr lang="es-ES" sz="1200">
                          <a:solidFill>
                            <a:srgbClr val="000000"/>
                          </a:solidFill>
                          <a:effectLst/>
                          <a:latin typeface="Arial"/>
                          <a:ea typeface="Times New Roman"/>
                          <a:cs typeface="Times New Roman"/>
                        </a:rPr>
                        <a:t>19</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s-ES" sz="1200" dirty="0">
                          <a:solidFill>
                            <a:srgbClr val="000000"/>
                          </a:solidFill>
                          <a:effectLst/>
                          <a:latin typeface="Arial"/>
                          <a:ea typeface="Times New Roman"/>
                          <a:cs typeface="Times New Roman"/>
                        </a:rPr>
                        <a:t>En su carrera se destaca una combinación adecuada de contenidos teóricos y prácticos</a:t>
                      </a:r>
                      <a:endParaRPr lang="es-ES" sz="12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200">
                          <a:solidFill>
                            <a:srgbClr val="000000"/>
                          </a:solidFill>
                          <a:effectLst/>
                          <a:latin typeface="Arial"/>
                          <a:ea typeface="Times New Roman"/>
                          <a:cs typeface="Times New Roman"/>
                        </a:rPr>
                        <a:t>,736</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85412">
                <a:tc>
                  <a:txBody>
                    <a:bodyPr/>
                    <a:lstStyle/>
                    <a:p>
                      <a:pPr algn="ctr">
                        <a:lnSpc>
                          <a:spcPct val="115000"/>
                        </a:lnSpc>
                        <a:spcAft>
                          <a:spcPts val="0"/>
                        </a:spcAft>
                      </a:pPr>
                      <a:r>
                        <a:rPr lang="es-ES" sz="1200">
                          <a:solidFill>
                            <a:srgbClr val="000000"/>
                          </a:solidFill>
                          <a:effectLst/>
                          <a:latin typeface="Arial"/>
                          <a:ea typeface="Times New Roman"/>
                          <a:cs typeface="Times New Roman"/>
                        </a:rPr>
                        <a:t>20</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s-ES" sz="1200">
                          <a:solidFill>
                            <a:srgbClr val="000000"/>
                          </a:solidFill>
                          <a:effectLst/>
                          <a:latin typeface="Arial"/>
                          <a:ea typeface="Times New Roman"/>
                          <a:cs typeface="Times New Roman"/>
                        </a:rPr>
                        <a:t>En su carrera se estimula el desarrollo de habilidades destrezas y capacidades de los estudiantes</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200">
                          <a:solidFill>
                            <a:srgbClr val="000000"/>
                          </a:solidFill>
                          <a:effectLst/>
                          <a:latin typeface="Arial"/>
                          <a:ea typeface="Times New Roman"/>
                          <a:cs typeface="Times New Roman"/>
                        </a:rPr>
                        <a:t>,704</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69693">
                <a:tc>
                  <a:txBody>
                    <a:bodyPr/>
                    <a:lstStyle/>
                    <a:p>
                      <a:pPr algn="ctr">
                        <a:lnSpc>
                          <a:spcPct val="115000"/>
                        </a:lnSpc>
                        <a:spcAft>
                          <a:spcPts val="0"/>
                        </a:spcAft>
                      </a:pPr>
                      <a:r>
                        <a:rPr lang="es-ES" sz="1200">
                          <a:solidFill>
                            <a:srgbClr val="000000"/>
                          </a:solidFill>
                          <a:effectLst/>
                          <a:latin typeface="Arial"/>
                          <a:ea typeface="Times New Roman"/>
                          <a:cs typeface="Times New Roman"/>
                        </a:rPr>
                        <a:t>22</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s-ES" sz="1200" dirty="0">
                          <a:solidFill>
                            <a:srgbClr val="000000"/>
                          </a:solidFill>
                          <a:effectLst/>
                          <a:latin typeface="Arial"/>
                          <a:ea typeface="Times New Roman"/>
                          <a:cs typeface="Times New Roman"/>
                        </a:rPr>
                        <a:t>Los contenidos impartidos están de acuerdo al perfil profesional</a:t>
                      </a:r>
                      <a:endParaRPr lang="es-ES" sz="12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200">
                          <a:solidFill>
                            <a:srgbClr val="000000"/>
                          </a:solidFill>
                          <a:effectLst/>
                          <a:latin typeface="Arial"/>
                          <a:ea typeface="Times New Roman"/>
                          <a:cs typeface="Times New Roman"/>
                        </a:rPr>
                        <a:t>,658</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70037">
                <a:tc>
                  <a:txBody>
                    <a:bodyPr/>
                    <a:lstStyle/>
                    <a:p>
                      <a:pPr algn="ctr">
                        <a:lnSpc>
                          <a:spcPct val="115000"/>
                        </a:lnSpc>
                        <a:spcAft>
                          <a:spcPts val="0"/>
                        </a:spcAft>
                      </a:pPr>
                      <a:r>
                        <a:rPr lang="es-ES" sz="1200">
                          <a:solidFill>
                            <a:srgbClr val="000000"/>
                          </a:solidFill>
                          <a:effectLst/>
                          <a:latin typeface="Arial"/>
                          <a:ea typeface="Times New Roman"/>
                          <a:cs typeface="Times New Roman"/>
                        </a:rPr>
                        <a:t>18</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s-ES" sz="1200">
                          <a:solidFill>
                            <a:srgbClr val="000000"/>
                          </a:solidFill>
                          <a:effectLst/>
                          <a:latin typeface="Arial"/>
                          <a:ea typeface="Times New Roman"/>
                          <a:cs typeface="Times New Roman"/>
                        </a:rPr>
                        <a:t>En su carrera existe una amplia e interesante oferta de asignaturas optativas </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200">
                          <a:solidFill>
                            <a:srgbClr val="000000"/>
                          </a:solidFill>
                          <a:effectLst/>
                          <a:latin typeface="Arial"/>
                          <a:ea typeface="Times New Roman"/>
                          <a:cs typeface="Times New Roman"/>
                        </a:rPr>
                        <a:t>,629</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79748">
                <a:tc>
                  <a:txBody>
                    <a:bodyPr/>
                    <a:lstStyle/>
                    <a:p>
                      <a:pPr algn="ctr">
                        <a:lnSpc>
                          <a:spcPct val="115000"/>
                        </a:lnSpc>
                        <a:spcAft>
                          <a:spcPts val="0"/>
                        </a:spcAft>
                      </a:pPr>
                      <a:r>
                        <a:rPr lang="es-ES" sz="1200">
                          <a:solidFill>
                            <a:srgbClr val="000000"/>
                          </a:solidFill>
                          <a:effectLst/>
                          <a:latin typeface="Arial"/>
                          <a:ea typeface="Times New Roman"/>
                          <a:cs typeface="Times New Roman"/>
                        </a:rPr>
                        <a:t>21</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s-ES" sz="1200">
                          <a:solidFill>
                            <a:srgbClr val="000000"/>
                          </a:solidFill>
                          <a:effectLst/>
                          <a:latin typeface="Arial"/>
                          <a:ea typeface="Times New Roman"/>
                          <a:cs typeface="Times New Roman"/>
                        </a:rPr>
                        <a:t>Los horarios de clase son adecuados a las necesidades de los estudiantes</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200">
                          <a:solidFill>
                            <a:srgbClr val="000000"/>
                          </a:solidFill>
                          <a:effectLst/>
                          <a:latin typeface="Arial"/>
                          <a:ea typeface="Times New Roman"/>
                          <a:cs typeface="Times New Roman"/>
                        </a:rPr>
                        <a:t>,530</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10276">
                <a:tc>
                  <a:txBody>
                    <a:bodyPr/>
                    <a:lstStyle/>
                    <a:p>
                      <a:pPr algn="ctr">
                        <a:lnSpc>
                          <a:spcPct val="115000"/>
                        </a:lnSpc>
                        <a:spcAft>
                          <a:spcPts val="0"/>
                        </a:spcAft>
                      </a:pPr>
                      <a:r>
                        <a:rPr lang="es-ES" sz="1200">
                          <a:solidFill>
                            <a:srgbClr val="000000"/>
                          </a:solidFill>
                          <a:effectLst/>
                          <a:latin typeface="Arial"/>
                          <a:ea typeface="Times New Roman"/>
                          <a:cs typeface="Times New Roman"/>
                        </a:rPr>
                        <a:t>17</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s-ES" sz="1200">
                          <a:solidFill>
                            <a:srgbClr val="000000"/>
                          </a:solidFill>
                          <a:effectLst/>
                          <a:latin typeface="Arial"/>
                          <a:ea typeface="Times New Roman"/>
                          <a:cs typeface="Times New Roman"/>
                        </a:rPr>
                        <a:t>Las estrategias metodológicas docentes son adecuadas</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200">
                          <a:solidFill>
                            <a:srgbClr val="000000"/>
                          </a:solidFill>
                          <a:effectLst/>
                          <a:latin typeface="Arial"/>
                          <a:ea typeface="Times New Roman"/>
                          <a:cs typeface="Times New Roman"/>
                        </a:rPr>
                        <a:t>,495</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03680">
                <a:tc>
                  <a:txBody>
                    <a:bodyPr/>
                    <a:lstStyle/>
                    <a:p>
                      <a:pPr algn="ctr">
                        <a:lnSpc>
                          <a:spcPct val="115000"/>
                        </a:lnSpc>
                        <a:spcAft>
                          <a:spcPts val="0"/>
                        </a:spcAft>
                      </a:pPr>
                      <a:r>
                        <a:rPr lang="es-ES" sz="1200">
                          <a:solidFill>
                            <a:srgbClr val="000000"/>
                          </a:solidFill>
                          <a:effectLst/>
                          <a:latin typeface="Arial"/>
                          <a:ea typeface="Times New Roman"/>
                          <a:cs typeface="Times New Roman"/>
                        </a:rPr>
                        <a:t>23</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s-ES" sz="1200">
                          <a:solidFill>
                            <a:srgbClr val="000000"/>
                          </a:solidFill>
                          <a:effectLst/>
                          <a:latin typeface="Arial"/>
                          <a:ea typeface="Times New Roman"/>
                          <a:cs typeface="Times New Roman"/>
                        </a:rPr>
                        <a:t>El aprendizaje independiente, trabajo autónomo y desarrollo de actividades, es adecuado</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200" dirty="0">
                          <a:solidFill>
                            <a:srgbClr val="000000"/>
                          </a:solidFill>
                          <a:effectLst/>
                          <a:latin typeface="Arial"/>
                          <a:ea typeface="Times New Roman"/>
                          <a:cs typeface="Times New Roman"/>
                        </a:rPr>
                        <a:t>,455</a:t>
                      </a:r>
                      <a:endParaRPr lang="es-ES" sz="12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7823683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379811" y="-27384"/>
            <a:ext cx="2746648" cy="418058"/>
          </a:xfrm>
          <a:solidFill>
            <a:schemeClr val="accent2">
              <a:lumMod val="75000"/>
            </a:schemeClr>
          </a:solidFill>
          <a:ln w="3175">
            <a:solidFill>
              <a:schemeClr val="tx1"/>
            </a:solidFill>
          </a:ln>
        </p:spPr>
        <p:txBody>
          <a:bodyPr>
            <a:noAutofit/>
          </a:bodyPr>
          <a:lstStyle/>
          <a:p>
            <a:r>
              <a:rPr lang="es-ES" sz="1400" dirty="0" smtClean="0">
                <a:solidFill>
                  <a:schemeClr val="bg1"/>
                </a:solidFill>
                <a:latin typeface="Arial" panose="020B0604020202020204" pitchFamily="34" charset="0"/>
                <a:cs typeface="Arial" panose="020B0604020202020204" pitchFamily="34" charset="0"/>
              </a:rPr>
              <a:t>INVESTIGACIÓN DE MERCADO</a:t>
            </a:r>
            <a:endParaRPr lang="es-ES" sz="1400" dirty="0">
              <a:solidFill>
                <a:schemeClr val="bg1"/>
              </a:solidFill>
              <a:latin typeface="Arial" panose="020B0604020202020204" pitchFamily="34" charset="0"/>
              <a:cs typeface="Arial" panose="020B0604020202020204" pitchFamily="34" charset="0"/>
            </a:endParaRPr>
          </a:p>
        </p:txBody>
      </p:sp>
      <p:sp>
        <p:nvSpPr>
          <p:cNvPr id="7" name="1 Título"/>
          <p:cNvSpPr txBox="1">
            <a:spLocks/>
          </p:cNvSpPr>
          <p:nvPr/>
        </p:nvSpPr>
        <p:spPr>
          <a:xfrm>
            <a:off x="3491880" y="-27384"/>
            <a:ext cx="2880320" cy="418058"/>
          </a:xfrm>
          <a:prstGeom prst="rect">
            <a:avLst/>
          </a:prstGeom>
          <a:solidFill>
            <a:schemeClr val="accent2">
              <a:lumMod val="75000"/>
            </a:schemeClr>
          </a:solidFill>
          <a:ln w="3175">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1400" dirty="0" smtClean="0">
                <a:solidFill>
                  <a:schemeClr val="bg1"/>
                </a:solidFill>
                <a:latin typeface="Arial" panose="020B0604020202020204" pitchFamily="34" charset="0"/>
                <a:cs typeface="Arial" panose="020B0604020202020204" pitchFamily="34" charset="0"/>
              </a:rPr>
              <a:t>DESCRIPCIÓN DE FACTORES</a:t>
            </a:r>
            <a:endParaRPr lang="es-ES" sz="1400" dirty="0">
              <a:solidFill>
                <a:schemeClr val="bg1"/>
              </a:solidFill>
              <a:latin typeface="Arial" panose="020B0604020202020204" pitchFamily="34" charset="0"/>
              <a:cs typeface="Arial" panose="020B0604020202020204" pitchFamily="34" charset="0"/>
            </a:endParaRPr>
          </a:p>
        </p:txBody>
      </p:sp>
      <p:sp>
        <p:nvSpPr>
          <p:cNvPr id="8" name="7 Rectángulo redondeado"/>
          <p:cNvSpPr/>
          <p:nvPr/>
        </p:nvSpPr>
        <p:spPr>
          <a:xfrm>
            <a:off x="517183" y="620689"/>
            <a:ext cx="3766786" cy="432047"/>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bg1"/>
                </a:solidFill>
                <a:latin typeface="Arial" panose="020B0604020202020204" pitchFamily="34" charset="0"/>
                <a:cs typeface="Arial" panose="020B0604020202020204" pitchFamily="34" charset="0"/>
              </a:rPr>
              <a:t>FACTOR 2</a:t>
            </a:r>
            <a:endParaRPr lang="es-ES" dirty="0">
              <a:solidFill>
                <a:schemeClr val="bg1"/>
              </a:solidFill>
              <a:latin typeface="Arial" panose="020B0604020202020204" pitchFamily="34" charset="0"/>
              <a:cs typeface="Arial" panose="020B0604020202020204" pitchFamily="34" charset="0"/>
            </a:endParaRPr>
          </a:p>
        </p:txBody>
      </p:sp>
      <p:sp>
        <p:nvSpPr>
          <p:cNvPr id="9" name="8 Rectángulo"/>
          <p:cNvSpPr/>
          <p:nvPr/>
        </p:nvSpPr>
        <p:spPr>
          <a:xfrm>
            <a:off x="395536" y="1340768"/>
            <a:ext cx="8087265" cy="369332"/>
          </a:xfrm>
          <a:prstGeom prst="rect">
            <a:avLst/>
          </a:prstGeom>
          <a:ln/>
        </p:spPr>
        <p:style>
          <a:lnRef idx="2">
            <a:schemeClr val="dk1"/>
          </a:lnRef>
          <a:fillRef idx="1">
            <a:schemeClr val="lt1"/>
          </a:fillRef>
          <a:effectRef idx="0">
            <a:schemeClr val="dk1"/>
          </a:effectRef>
          <a:fontRef idx="minor">
            <a:schemeClr val="dk1"/>
          </a:fontRef>
        </p:style>
        <p:txBody>
          <a:bodyPr wrap="square">
            <a:spAutoFit/>
          </a:bodyPr>
          <a:lstStyle/>
          <a:p>
            <a:pPr algn="ctr"/>
            <a:r>
              <a:rPr lang="es-ES" b="1" dirty="0">
                <a:latin typeface="Arial" panose="020B0604020202020204" pitchFamily="34" charset="0"/>
                <a:cs typeface="Arial" panose="020B0604020202020204" pitchFamily="34" charset="0"/>
              </a:rPr>
              <a:t>EFECTIVIDAD DE LOS PROCESOS ADMINISTRATIVOS</a:t>
            </a:r>
          </a:p>
        </p:txBody>
      </p:sp>
      <p:graphicFrame>
        <p:nvGraphicFramePr>
          <p:cNvPr id="4" name="3 Tabla"/>
          <p:cNvGraphicFramePr>
            <a:graphicFrameLocks noGrp="1"/>
          </p:cNvGraphicFramePr>
          <p:nvPr>
            <p:extLst>
              <p:ext uri="{D42A27DB-BD31-4B8C-83A1-F6EECF244321}">
                <p14:modId xmlns:p14="http://schemas.microsoft.com/office/powerpoint/2010/main" val="518853597"/>
              </p:ext>
            </p:extLst>
          </p:nvPr>
        </p:nvGraphicFramePr>
        <p:xfrm>
          <a:off x="1691680" y="1916832"/>
          <a:ext cx="5199780" cy="4608513"/>
        </p:xfrm>
        <a:graphic>
          <a:graphicData uri="http://schemas.openxmlformats.org/drawingml/2006/table">
            <a:tbl>
              <a:tblPr firstRow="1" firstCol="1" bandRow="1"/>
              <a:tblGrid>
                <a:gridCol w="630450"/>
                <a:gridCol w="4138872"/>
                <a:gridCol w="430458"/>
              </a:tblGrid>
              <a:tr h="494244">
                <a:tc>
                  <a:txBody>
                    <a:bodyPr/>
                    <a:lstStyle/>
                    <a:p>
                      <a:pPr algn="ctr">
                        <a:lnSpc>
                          <a:spcPct val="115000"/>
                        </a:lnSpc>
                        <a:spcAft>
                          <a:spcPts val="0"/>
                        </a:spcAft>
                      </a:pPr>
                      <a:r>
                        <a:rPr lang="es-ES" sz="1200" b="1" dirty="0">
                          <a:solidFill>
                            <a:srgbClr val="000000"/>
                          </a:solidFill>
                          <a:effectLst/>
                          <a:latin typeface="Arial"/>
                          <a:ea typeface="Times New Roman"/>
                          <a:cs typeface="Times New Roman"/>
                        </a:rPr>
                        <a:t>#</a:t>
                      </a:r>
                      <a:endParaRPr lang="es-ES" sz="12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b="1">
                          <a:solidFill>
                            <a:srgbClr val="000000"/>
                          </a:solidFill>
                          <a:effectLst/>
                          <a:latin typeface="Arial"/>
                          <a:ea typeface="Times New Roman"/>
                          <a:cs typeface="Times New Roman"/>
                        </a:rPr>
                        <a:t>VARIABLE</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dirty="0">
                          <a:solidFill>
                            <a:srgbClr val="000000"/>
                          </a:solidFill>
                          <a:effectLst/>
                          <a:latin typeface="Arial"/>
                          <a:ea typeface="Times New Roman"/>
                          <a:cs typeface="Times New Roman"/>
                        </a:rPr>
                        <a:t> </a:t>
                      </a:r>
                      <a:endParaRPr lang="es-ES" sz="12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94244">
                <a:tc>
                  <a:txBody>
                    <a:bodyPr/>
                    <a:lstStyle/>
                    <a:p>
                      <a:pPr algn="ctr">
                        <a:lnSpc>
                          <a:spcPct val="115000"/>
                        </a:lnSpc>
                        <a:spcAft>
                          <a:spcPts val="0"/>
                        </a:spcAft>
                      </a:pPr>
                      <a:r>
                        <a:rPr lang="es-ES" sz="1200">
                          <a:solidFill>
                            <a:srgbClr val="000000"/>
                          </a:solidFill>
                          <a:effectLst/>
                          <a:latin typeface="Arial"/>
                          <a:ea typeface="Times New Roman"/>
                          <a:cs typeface="Times New Roman"/>
                        </a:rPr>
                        <a:t>27</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s-ES" sz="1200">
                          <a:solidFill>
                            <a:srgbClr val="000000"/>
                          </a:solidFill>
                          <a:effectLst/>
                          <a:latin typeface="Arial"/>
                          <a:ea typeface="Times New Roman"/>
                          <a:cs typeface="Times New Roman"/>
                        </a:rPr>
                        <a:t>Los procesos administrativos presenciales son ágiles y efectivos</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200">
                          <a:solidFill>
                            <a:srgbClr val="000000"/>
                          </a:solidFill>
                          <a:effectLst/>
                          <a:latin typeface="Arial"/>
                          <a:ea typeface="Times New Roman"/>
                          <a:cs typeface="Times New Roman"/>
                        </a:rPr>
                        <a:t>,818</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61368">
                <a:tc>
                  <a:txBody>
                    <a:bodyPr/>
                    <a:lstStyle/>
                    <a:p>
                      <a:pPr algn="ctr">
                        <a:lnSpc>
                          <a:spcPct val="115000"/>
                        </a:lnSpc>
                        <a:spcAft>
                          <a:spcPts val="0"/>
                        </a:spcAft>
                      </a:pPr>
                      <a:r>
                        <a:rPr lang="es-ES" sz="1200">
                          <a:solidFill>
                            <a:srgbClr val="000000"/>
                          </a:solidFill>
                          <a:effectLst/>
                          <a:latin typeface="Arial"/>
                          <a:ea typeface="Times New Roman"/>
                          <a:cs typeface="Times New Roman"/>
                        </a:rPr>
                        <a:t>26</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s-ES" sz="1200">
                          <a:solidFill>
                            <a:srgbClr val="000000"/>
                          </a:solidFill>
                          <a:effectLst/>
                          <a:latin typeface="Arial"/>
                          <a:ea typeface="Times New Roman"/>
                          <a:cs typeface="Times New Roman"/>
                        </a:rPr>
                        <a:t>El tratamiento de quejas y/o sugerencias sobre distintos aspectos de los servicios son adecuados</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200" dirty="0">
                          <a:solidFill>
                            <a:srgbClr val="000000"/>
                          </a:solidFill>
                          <a:effectLst/>
                          <a:latin typeface="Arial"/>
                          <a:ea typeface="Times New Roman"/>
                          <a:cs typeface="Times New Roman"/>
                        </a:rPr>
                        <a:t>,746</a:t>
                      </a:r>
                      <a:endParaRPr lang="es-ES" sz="12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54565">
                <a:tc>
                  <a:txBody>
                    <a:bodyPr/>
                    <a:lstStyle/>
                    <a:p>
                      <a:pPr algn="ctr">
                        <a:lnSpc>
                          <a:spcPct val="115000"/>
                        </a:lnSpc>
                        <a:spcAft>
                          <a:spcPts val="0"/>
                        </a:spcAft>
                      </a:pPr>
                      <a:r>
                        <a:rPr lang="es-ES" sz="1200">
                          <a:solidFill>
                            <a:srgbClr val="000000"/>
                          </a:solidFill>
                          <a:effectLst/>
                          <a:latin typeface="Arial"/>
                          <a:ea typeface="Times New Roman"/>
                          <a:cs typeface="Times New Roman"/>
                        </a:rPr>
                        <a:t>25</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s-ES" sz="1200">
                          <a:solidFill>
                            <a:srgbClr val="000000"/>
                          </a:solidFill>
                          <a:effectLst/>
                          <a:latin typeface="Arial"/>
                          <a:ea typeface="Times New Roman"/>
                          <a:cs typeface="Times New Roman"/>
                        </a:rPr>
                        <a:t>Los espacios y canales de comunicación internos para recibir información son adecuados</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200">
                          <a:solidFill>
                            <a:srgbClr val="000000"/>
                          </a:solidFill>
                          <a:effectLst/>
                          <a:latin typeface="Arial"/>
                          <a:ea typeface="Times New Roman"/>
                          <a:cs typeface="Times New Roman"/>
                        </a:rPr>
                        <a:t>,707</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81127">
                <a:tc>
                  <a:txBody>
                    <a:bodyPr/>
                    <a:lstStyle/>
                    <a:p>
                      <a:pPr algn="ctr">
                        <a:lnSpc>
                          <a:spcPct val="115000"/>
                        </a:lnSpc>
                        <a:spcAft>
                          <a:spcPts val="0"/>
                        </a:spcAft>
                      </a:pPr>
                      <a:r>
                        <a:rPr lang="es-ES" sz="1200">
                          <a:solidFill>
                            <a:srgbClr val="000000"/>
                          </a:solidFill>
                          <a:effectLst/>
                          <a:latin typeface="Arial"/>
                          <a:ea typeface="Times New Roman"/>
                          <a:cs typeface="Times New Roman"/>
                        </a:rPr>
                        <a:t>29</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s-ES" sz="1200">
                          <a:solidFill>
                            <a:srgbClr val="000000"/>
                          </a:solidFill>
                          <a:effectLst/>
                          <a:latin typeface="Arial"/>
                          <a:ea typeface="Times New Roman"/>
                          <a:cs typeface="Times New Roman"/>
                        </a:rPr>
                        <a:t>La administración universitaria es eficaz para solucionar problemas</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200">
                          <a:solidFill>
                            <a:srgbClr val="000000"/>
                          </a:solidFill>
                          <a:effectLst/>
                          <a:latin typeface="Arial"/>
                          <a:ea typeface="Times New Roman"/>
                          <a:cs typeface="Times New Roman"/>
                        </a:rPr>
                        <a:t>,702</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94407">
                <a:tc>
                  <a:txBody>
                    <a:bodyPr/>
                    <a:lstStyle/>
                    <a:p>
                      <a:pPr algn="ctr">
                        <a:lnSpc>
                          <a:spcPct val="115000"/>
                        </a:lnSpc>
                        <a:spcAft>
                          <a:spcPts val="0"/>
                        </a:spcAft>
                      </a:pPr>
                      <a:r>
                        <a:rPr lang="es-ES" sz="1200">
                          <a:solidFill>
                            <a:srgbClr val="000000"/>
                          </a:solidFill>
                          <a:effectLst/>
                          <a:latin typeface="Arial"/>
                          <a:ea typeface="Times New Roman"/>
                          <a:cs typeface="Times New Roman"/>
                        </a:rPr>
                        <a:t>28</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s-ES" sz="1200">
                          <a:solidFill>
                            <a:srgbClr val="000000"/>
                          </a:solidFill>
                          <a:effectLst/>
                          <a:latin typeface="Arial"/>
                          <a:ea typeface="Times New Roman"/>
                          <a:cs typeface="Times New Roman"/>
                        </a:rPr>
                        <a:t>La plataforma virtual BANNER-MI ESPE responden de manera ágil y eficaz, siendo un aporte al estudiante</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200">
                          <a:solidFill>
                            <a:srgbClr val="000000"/>
                          </a:solidFill>
                          <a:effectLst/>
                          <a:latin typeface="Arial"/>
                          <a:ea typeface="Times New Roman"/>
                          <a:cs typeface="Times New Roman"/>
                        </a:rPr>
                        <a:t>,635</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28558">
                <a:tc>
                  <a:txBody>
                    <a:bodyPr/>
                    <a:lstStyle/>
                    <a:p>
                      <a:pPr algn="ctr">
                        <a:lnSpc>
                          <a:spcPct val="115000"/>
                        </a:lnSpc>
                        <a:spcAft>
                          <a:spcPts val="0"/>
                        </a:spcAft>
                      </a:pPr>
                      <a:r>
                        <a:rPr lang="es-ES" sz="1200">
                          <a:solidFill>
                            <a:srgbClr val="000000"/>
                          </a:solidFill>
                          <a:effectLst/>
                          <a:latin typeface="Arial"/>
                          <a:ea typeface="Times New Roman"/>
                          <a:cs typeface="Times New Roman"/>
                        </a:rPr>
                        <a:t>24</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s-ES" sz="1200">
                          <a:solidFill>
                            <a:srgbClr val="000000"/>
                          </a:solidFill>
                          <a:effectLst/>
                          <a:latin typeface="Arial"/>
                          <a:ea typeface="Times New Roman"/>
                          <a:cs typeface="Times New Roman"/>
                        </a:rPr>
                        <a:t>El trato recibido por todo el personal de la comunidad universitaria es apegado a valores fundamentales</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200" dirty="0">
                          <a:solidFill>
                            <a:srgbClr val="000000"/>
                          </a:solidFill>
                          <a:effectLst/>
                          <a:latin typeface="Arial"/>
                          <a:ea typeface="Times New Roman"/>
                          <a:cs typeface="Times New Roman"/>
                        </a:rPr>
                        <a:t>,450</a:t>
                      </a:r>
                      <a:endParaRPr lang="es-ES" sz="12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1463609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379811" y="-27384"/>
            <a:ext cx="2746648" cy="418058"/>
          </a:xfrm>
          <a:solidFill>
            <a:schemeClr val="accent2">
              <a:lumMod val="75000"/>
            </a:schemeClr>
          </a:solidFill>
          <a:ln w="3175">
            <a:solidFill>
              <a:schemeClr val="tx1"/>
            </a:solidFill>
          </a:ln>
        </p:spPr>
        <p:txBody>
          <a:bodyPr>
            <a:noAutofit/>
          </a:bodyPr>
          <a:lstStyle/>
          <a:p>
            <a:r>
              <a:rPr lang="es-ES" sz="1400" dirty="0" smtClean="0">
                <a:solidFill>
                  <a:schemeClr val="bg1"/>
                </a:solidFill>
                <a:latin typeface="Arial" panose="020B0604020202020204" pitchFamily="34" charset="0"/>
                <a:cs typeface="Arial" panose="020B0604020202020204" pitchFamily="34" charset="0"/>
              </a:rPr>
              <a:t>INVESTIGACIÓN DE MERCADO</a:t>
            </a:r>
            <a:endParaRPr lang="es-ES" sz="1400" dirty="0">
              <a:solidFill>
                <a:schemeClr val="bg1"/>
              </a:solidFill>
              <a:latin typeface="Arial" panose="020B0604020202020204" pitchFamily="34" charset="0"/>
              <a:cs typeface="Arial" panose="020B0604020202020204" pitchFamily="34" charset="0"/>
            </a:endParaRPr>
          </a:p>
        </p:txBody>
      </p:sp>
      <p:sp>
        <p:nvSpPr>
          <p:cNvPr id="7" name="1 Título"/>
          <p:cNvSpPr txBox="1">
            <a:spLocks/>
          </p:cNvSpPr>
          <p:nvPr/>
        </p:nvSpPr>
        <p:spPr>
          <a:xfrm>
            <a:off x="3491880" y="-27384"/>
            <a:ext cx="2880320" cy="418058"/>
          </a:xfrm>
          <a:prstGeom prst="rect">
            <a:avLst/>
          </a:prstGeom>
          <a:solidFill>
            <a:schemeClr val="accent2">
              <a:lumMod val="75000"/>
            </a:schemeClr>
          </a:solidFill>
          <a:ln w="3175">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1400" dirty="0" smtClean="0">
                <a:solidFill>
                  <a:schemeClr val="bg1"/>
                </a:solidFill>
                <a:latin typeface="Arial" panose="020B0604020202020204" pitchFamily="34" charset="0"/>
                <a:cs typeface="Arial" panose="020B0604020202020204" pitchFamily="34" charset="0"/>
              </a:rPr>
              <a:t>DESCRIPCIÓN DE FACTORES</a:t>
            </a:r>
            <a:endParaRPr lang="es-ES" sz="1400" dirty="0">
              <a:solidFill>
                <a:schemeClr val="bg1"/>
              </a:solidFill>
              <a:latin typeface="Arial" panose="020B0604020202020204" pitchFamily="34" charset="0"/>
              <a:cs typeface="Arial" panose="020B0604020202020204" pitchFamily="34" charset="0"/>
            </a:endParaRPr>
          </a:p>
        </p:txBody>
      </p:sp>
      <p:sp>
        <p:nvSpPr>
          <p:cNvPr id="8" name="7 Rectángulo redondeado"/>
          <p:cNvSpPr/>
          <p:nvPr/>
        </p:nvSpPr>
        <p:spPr>
          <a:xfrm>
            <a:off x="517183" y="620689"/>
            <a:ext cx="3766786" cy="432047"/>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bg1"/>
                </a:solidFill>
                <a:latin typeface="Arial" panose="020B0604020202020204" pitchFamily="34" charset="0"/>
                <a:cs typeface="Arial" panose="020B0604020202020204" pitchFamily="34" charset="0"/>
              </a:rPr>
              <a:t>FACTOR 3</a:t>
            </a:r>
            <a:endParaRPr lang="es-ES" dirty="0">
              <a:solidFill>
                <a:schemeClr val="bg1"/>
              </a:solidFill>
              <a:latin typeface="Arial" panose="020B0604020202020204" pitchFamily="34" charset="0"/>
              <a:cs typeface="Arial" panose="020B0604020202020204" pitchFamily="34" charset="0"/>
            </a:endParaRPr>
          </a:p>
        </p:txBody>
      </p:sp>
      <p:sp>
        <p:nvSpPr>
          <p:cNvPr id="9" name="8 Rectángulo"/>
          <p:cNvSpPr/>
          <p:nvPr/>
        </p:nvSpPr>
        <p:spPr>
          <a:xfrm>
            <a:off x="971600" y="1340768"/>
            <a:ext cx="7439193" cy="369332"/>
          </a:xfrm>
          <a:prstGeom prst="rect">
            <a:avLst/>
          </a:prstGeom>
          <a:ln/>
        </p:spPr>
        <p:style>
          <a:lnRef idx="2">
            <a:schemeClr val="dk1"/>
          </a:lnRef>
          <a:fillRef idx="1">
            <a:schemeClr val="lt1"/>
          </a:fillRef>
          <a:effectRef idx="0">
            <a:schemeClr val="dk1"/>
          </a:effectRef>
          <a:fontRef idx="minor">
            <a:schemeClr val="dk1"/>
          </a:fontRef>
        </p:style>
        <p:txBody>
          <a:bodyPr wrap="square">
            <a:spAutoFit/>
          </a:bodyPr>
          <a:lstStyle/>
          <a:p>
            <a:pPr algn="ctr"/>
            <a:r>
              <a:rPr lang="es-ES" b="1" dirty="0">
                <a:latin typeface="Arial" panose="020B0604020202020204" pitchFamily="34" charset="0"/>
                <a:cs typeface="Arial" panose="020B0604020202020204" pitchFamily="34" charset="0"/>
              </a:rPr>
              <a:t>INSTALACIONES Y EQUIPAMIENTOS</a:t>
            </a:r>
          </a:p>
        </p:txBody>
      </p:sp>
      <p:graphicFrame>
        <p:nvGraphicFramePr>
          <p:cNvPr id="3" name="2 Tabla"/>
          <p:cNvGraphicFramePr>
            <a:graphicFrameLocks noGrp="1"/>
          </p:cNvGraphicFramePr>
          <p:nvPr>
            <p:extLst>
              <p:ext uri="{D42A27DB-BD31-4B8C-83A1-F6EECF244321}">
                <p14:modId xmlns:p14="http://schemas.microsoft.com/office/powerpoint/2010/main" val="570698144"/>
              </p:ext>
            </p:extLst>
          </p:nvPr>
        </p:nvGraphicFramePr>
        <p:xfrm>
          <a:off x="2036127" y="1988841"/>
          <a:ext cx="5128160" cy="4536504"/>
        </p:xfrm>
        <a:graphic>
          <a:graphicData uri="http://schemas.openxmlformats.org/drawingml/2006/table">
            <a:tbl>
              <a:tblPr firstRow="1" firstCol="1" bandRow="1"/>
              <a:tblGrid>
                <a:gridCol w="622159"/>
                <a:gridCol w="4081597"/>
                <a:gridCol w="424404"/>
              </a:tblGrid>
              <a:tr h="482019">
                <a:tc>
                  <a:txBody>
                    <a:bodyPr/>
                    <a:lstStyle/>
                    <a:p>
                      <a:pPr algn="ctr">
                        <a:lnSpc>
                          <a:spcPct val="115000"/>
                        </a:lnSpc>
                        <a:spcAft>
                          <a:spcPts val="0"/>
                        </a:spcAft>
                      </a:pPr>
                      <a:r>
                        <a:rPr lang="es-ES" sz="1200" b="1" dirty="0">
                          <a:solidFill>
                            <a:srgbClr val="000000"/>
                          </a:solidFill>
                          <a:effectLst/>
                          <a:latin typeface="Arial"/>
                          <a:ea typeface="Times New Roman"/>
                          <a:cs typeface="Times New Roman"/>
                        </a:rPr>
                        <a:t>#</a:t>
                      </a:r>
                      <a:endParaRPr lang="es-ES" sz="12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b="1" dirty="0">
                          <a:solidFill>
                            <a:srgbClr val="000000"/>
                          </a:solidFill>
                          <a:effectLst/>
                          <a:latin typeface="Arial"/>
                          <a:ea typeface="Times New Roman"/>
                          <a:cs typeface="Times New Roman"/>
                        </a:rPr>
                        <a:t>VARIABLE</a:t>
                      </a:r>
                      <a:endParaRPr lang="es-ES" sz="12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solidFill>
                            <a:srgbClr val="000000"/>
                          </a:solidFill>
                          <a:effectLst/>
                          <a:latin typeface="Arial"/>
                          <a:ea typeface="Times New Roman"/>
                          <a:cs typeface="Times New Roman"/>
                        </a:rPr>
                        <a:t> </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77303">
                <a:tc>
                  <a:txBody>
                    <a:bodyPr/>
                    <a:lstStyle/>
                    <a:p>
                      <a:pPr algn="ctr">
                        <a:lnSpc>
                          <a:spcPct val="115000"/>
                        </a:lnSpc>
                        <a:spcAft>
                          <a:spcPts val="0"/>
                        </a:spcAft>
                      </a:pPr>
                      <a:r>
                        <a:rPr lang="es-ES" sz="1200">
                          <a:solidFill>
                            <a:srgbClr val="000000"/>
                          </a:solidFill>
                          <a:effectLst/>
                          <a:latin typeface="Arial"/>
                          <a:ea typeface="Times New Roman"/>
                          <a:cs typeface="Times New Roman"/>
                        </a:rPr>
                        <a:t>2</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s-ES" sz="1200">
                          <a:solidFill>
                            <a:srgbClr val="000000"/>
                          </a:solidFill>
                          <a:effectLst/>
                          <a:latin typeface="Arial"/>
                          <a:ea typeface="Times New Roman"/>
                          <a:cs typeface="Times New Roman"/>
                        </a:rPr>
                        <a:t>Los espacios que proporciona la universidad son adecuados y seguros</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200">
                          <a:solidFill>
                            <a:srgbClr val="000000"/>
                          </a:solidFill>
                          <a:effectLst/>
                          <a:latin typeface="Arial"/>
                          <a:ea typeface="Times New Roman"/>
                          <a:cs typeface="Times New Roman"/>
                        </a:rPr>
                        <a:t>,647</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78423">
                <a:tc>
                  <a:txBody>
                    <a:bodyPr/>
                    <a:lstStyle/>
                    <a:p>
                      <a:pPr algn="ctr">
                        <a:lnSpc>
                          <a:spcPct val="115000"/>
                        </a:lnSpc>
                        <a:spcAft>
                          <a:spcPts val="0"/>
                        </a:spcAft>
                      </a:pPr>
                      <a:r>
                        <a:rPr lang="es-ES" sz="1200">
                          <a:solidFill>
                            <a:srgbClr val="000000"/>
                          </a:solidFill>
                          <a:effectLst/>
                          <a:latin typeface="Arial"/>
                          <a:ea typeface="Times New Roman"/>
                          <a:cs typeface="Times New Roman"/>
                        </a:rPr>
                        <a:t>1</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s-ES" sz="1200">
                          <a:solidFill>
                            <a:srgbClr val="000000"/>
                          </a:solidFill>
                          <a:effectLst/>
                          <a:latin typeface="Arial"/>
                          <a:ea typeface="Times New Roman"/>
                          <a:cs typeface="Times New Roman"/>
                        </a:rPr>
                        <a:t>Las condiciones de las aulas son adecuadas para el aprendizaje</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200">
                          <a:solidFill>
                            <a:srgbClr val="000000"/>
                          </a:solidFill>
                          <a:effectLst/>
                          <a:latin typeface="Arial"/>
                          <a:ea typeface="Times New Roman"/>
                          <a:cs typeface="Times New Roman"/>
                        </a:rPr>
                        <a:t>,626</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20171">
                <a:tc>
                  <a:txBody>
                    <a:bodyPr/>
                    <a:lstStyle/>
                    <a:p>
                      <a:pPr algn="ctr">
                        <a:lnSpc>
                          <a:spcPct val="115000"/>
                        </a:lnSpc>
                        <a:spcAft>
                          <a:spcPts val="0"/>
                        </a:spcAft>
                      </a:pPr>
                      <a:r>
                        <a:rPr lang="es-ES" sz="1200">
                          <a:solidFill>
                            <a:srgbClr val="000000"/>
                          </a:solidFill>
                          <a:effectLst/>
                          <a:latin typeface="Arial"/>
                          <a:ea typeface="Times New Roman"/>
                          <a:cs typeface="Times New Roman"/>
                        </a:rPr>
                        <a:t>5</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s-ES" sz="1200">
                          <a:solidFill>
                            <a:srgbClr val="000000"/>
                          </a:solidFill>
                          <a:effectLst/>
                          <a:latin typeface="Arial"/>
                          <a:ea typeface="Times New Roman"/>
                          <a:cs typeface="Times New Roman"/>
                        </a:rPr>
                        <a:t>Los espacios para los recesos y alimentación son adecuado</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200">
                          <a:solidFill>
                            <a:srgbClr val="000000"/>
                          </a:solidFill>
                          <a:effectLst/>
                          <a:latin typeface="Arial"/>
                          <a:ea typeface="Times New Roman"/>
                          <a:cs typeface="Times New Roman"/>
                        </a:rPr>
                        <a:t>,606</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920218">
                <a:tc>
                  <a:txBody>
                    <a:bodyPr/>
                    <a:lstStyle/>
                    <a:p>
                      <a:pPr algn="ctr">
                        <a:lnSpc>
                          <a:spcPct val="115000"/>
                        </a:lnSpc>
                        <a:spcAft>
                          <a:spcPts val="0"/>
                        </a:spcAft>
                      </a:pPr>
                      <a:r>
                        <a:rPr lang="es-ES" sz="1200">
                          <a:solidFill>
                            <a:srgbClr val="000000"/>
                          </a:solidFill>
                          <a:effectLst/>
                          <a:latin typeface="Arial"/>
                          <a:ea typeface="Times New Roman"/>
                          <a:cs typeface="Times New Roman"/>
                        </a:rPr>
                        <a:t>4</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s-ES" sz="1200">
                          <a:solidFill>
                            <a:srgbClr val="000000"/>
                          </a:solidFill>
                          <a:effectLst/>
                          <a:latin typeface="Arial"/>
                          <a:ea typeface="Times New Roman"/>
                          <a:cs typeface="Times New Roman"/>
                        </a:rPr>
                        <a:t>La universidad cuenta con una biblioteca con material bibliográfico y bases digitales científicas y académicas suficientes</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200">
                          <a:solidFill>
                            <a:srgbClr val="000000"/>
                          </a:solidFill>
                          <a:effectLst/>
                          <a:latin typeface="Arial"/>
                          <a:ea typeface="Times New Roman"/>
                          <a:cs typeface="Times New Roman"/>
                        </a:rPr>
                        <a:t>,540</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76351">
                <a:tc>
                  <a:txBody>
                    <a:bodyPr/>
                    <a:lstStyle/>
                    <a:p>
                      <a:pPr algn="ctr">
                        <a:lnSpc>
                          <a:spcPct val="115000"/>
                        </a:lnSpc>
                        <a:spcAft>
                          <a:spcPts val="0"/>
                        </a:spcAft>
                      </a:pPr>
                      <a:r>
                        <a:rPr lang="es-ES" sz="1200">
                          <a:solidFill>
                            <a:srgbClr val="000000"/>
                          </a:solidFill>
                          <a:effectLst/>
                          <a:latin typeface="Arial"/>
                          <a:ea typeface="Times New Roman"/>
                          <a:cs typeface="Times New Roman"/>
                        </a:rPr>
                        <a:t>6</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s-ES" sz="1200">
                          <a:solidFill>
                            <a:srgbClr val="000000"/>
                          </a:solidFill>
                          <a:effectLst/>
                          <a:latin typeface="Arial"/>
                          <a:ea typeface="Times New Roman"/>
                          <a:cs typeface="Times New Roman"/>
                        </a:rPr>
                        <a:t>Los lugares de venta de materiales de aprendizaje complementarios son adecuados</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200">
                          <a:solidFill>
                            <a:srgbClr val="000000"/>
                          </a:solidFill>
                          <a:effectLst/>
                          <a:latin typeface="Arial"/>
                          <a:ea typeface="Times New Roman"/>
                          <a:cs typeface="Times New Roman"/>
                        </a:rPr>
                        <a:t>,494</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82019">
                <a:tc>
                  <a:txBody>
                    <a:bodyPr/>
                    <a:lstStyle/>
                    <a:p>
                      <a:pPr algn="ctr">
                        <a:lnSpc>
                          <a:spcPct val="115000"/>
                        </a:lnSpc>
                        <a:spcAft>
                          <a:spcPts val="0"/>
                        </a:spcAft>
                      </a:pPr>
                      <a:r>
                        <a:rPr lang="es-ES" sz="1200">
                          <a:solidFill>
                            <a:srgbClr val="000000"/>
                          </a:solidFill>
                          <a:effectLst/>
                          <a:latin typeface="Arial"/>
                          <a:ea typeface="Times New Roman"/>
                          <a:cs typeface="Times New Roman"/>
                        </a:rPr>
                        <a:t>3</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s-ES" sz="1200">
                          <a:solidFill>
                            <a:srgbClr val="000000"/>
                          </a:solidFill>
                          <a:effectLst/>
                          <a:latin typeface="Arial"/>
                          <a:ea typeface="Times New Roman"/>
                          <a:cs typeface="Times New Roman"/>
                        </a:rPr>
                        <a:t>El equipamiento de las aulas son adecuados</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200" dirty="0">
                          <a:solidFill>
                            <a:srgbClr val="000000"/>
                          </a:solidFill>
                          <a:effectLst/>
                          <a:latin typeface="Arial"/>
                          <a:ea typeface="Times New Roman"/>
                          <a:cs typeface="Times New Roman"/>
                        </a:rPr>
                        <a:t>,433</a:t>
                      </a:r>
                      <a:endParaRPr lang="es-ES" sz="12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6442113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1844824"/>
            <a:ext cx="8229600" cy="3701008"/>
          </a:xfrm>
        </p:spPr>
        <p:txBody>
          <a:bodyPr/>
          <a:lstStyle/>
          <a:p>
            <a:r>
              <a:rPr lang="es-ES" dirty="0" smtClean="0">
                <a:latin typeface="Arial" panose="020B0604020202020204" pitchFamily="34" charset="0"/>
                <a:cs typeface="Arial" panose="020B0604020202020204" pitchFamily="34" charset="0"/>
              </a:rPr>
              <a:t>Introducción</a:t>
            </a:r>
          </a:p>
          <a:p>
            <a:r>
              <a:rPr lang="es-ES" dirty="0" smtClean="0">
                <a:latin typeface="Arial" panose="020B0604020202020204" pitchFamily="34" charset="0"/>
                <a:cs typeface="Arial" panose="020B0604020202020204" pitchFamily="34" charset="0"/>
              </a:rPr>
              <a:t>Definiciones </a:t>
            </a:r>
            <a:r>
              <a:rPr lang="es-ES" smtClean="0">
                <a:latin typeface="Arial" panose="020B0604020202020204" pitchFamily="34" charset="0"/>
                <a:cs typeface="Arial" panose="020B0604020202020204" pitchFamily="34" charset="0"/>
              </a:rPr>
              <a:t>de </a:t>
            </a:r>
            <a:r>
              <a:rPr lang="es-ES" smtClean="0">
                <a:latin typeface="Arial" panose="020B0604020202020204" pitchFamily="34" charset="0"/>
                <a:cs typeface="Arial" panose="020B0604020202020204" pitchFamily="34" charset="0"/>
              </a:rPr>
              <a:t>SERVQUAL y KANO</a:t>
            </a:r>
            <a:endParaRPr lang="es-ES" dirty="0" smtClean="0">
              <a:latin typeface="Arial" panose="020B0604020202020204" pitchFamily="34" charset="0"/>
              <a:cs typeface="Arial" panose="020B0604020202020204" pitchFamily="34" charset="0"/>
            </a:endParaRPr>
          </a:p>
          <a:p>
            <a:r>
              <a:rPr lang="es-ES" dirty="0" smtClean="0">
                <a:latin typeface="Arial" panose="020B0604020202020204" pitchFamily="34" charset="0"/>
                <a:cs typeface="Arial" panose="020B0604020202020204" pitchFamily="34" charset="0"/>
              </a:rPr>
              <a:t>Aplicación de la Investigación de Mercados</a:t>
            </a:r>
          </a:p>
          <a:p>
            <a:r>
              <a:rPr lang="es-ES" dirty="0" smtClean="0">
                <a:latin typeface="Arial" panose="020B0604020202020204" pitchFamily="34" charset="0"/>
                <a:cs typeface="Arial" panose="020B0604020202020204" pitchFamily="34" charset="0"/>
              </a:rPr>
              <a:t>Marco empírico</a:t>
            </a:r>
          </a:p>
          <a:p>
            <a:r>
              <a:rPr lang="es-ES" dirty="0" smtClean="0">
                <a:latin typeface="Arial" panose="020B0604020202020204" pitchFamily="34" charset="0"/>
                <a:cs typeface="Arial" panose="020B0604020202020204" pitchFamily="34" charset="0"/>
              </a:rPr>
              <a:t>Conclusiones y Recomendaciones</a:t>
            </a:r>
          </a:p>
          <a:p>
            <a:endParaRPr lang="es-ES" dirty="0" smtClean="0">
              <a:latin typeface="Arial" panose="020B0604020202020204" pitchFamily="34" charset="0"/>
              <a:cs typeface="Arial" panose="020B0604020202020204" pitchFamily="34" charset="0"/>
            </a:endParaRPr>
          </a:p>
        </p:txBody>
      </p:sp>
      <p:sp>
        <p:nvSpPr>
          <p:cNvPr id="4" name="3 Rectángulo redondeado"/>
          <p:cNvSpPr/>
          <p:nvPr/>
        </p:nvSpPr>
        <p:spPr>
          <a:xfrm>
            <a:off x="899592" y="620689"/>
            <a:ext cx="6912768" cy="576064"/>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latin typeface="Arial" panose="020B0604020202020204" pitchFamily="34" charset="0"/>
                <a:cs typeface="Arial" panose="020B0604020202020204" pitchFamily="34" charset="0"/>
              </a:rPr>
              <a:t>ÍNDICE DE CONTENIDOS</a:t>
            </a:r>
          </a:p>
        </p:txBody>
      </p:sp>
    </p:spTree>
    <p:extLst>
      <p:ext uri="{BB962C8B-B14F-4D97-AF65-F5344CB8AC3E}">
        <p14:creationId xmlns:p14="http://schemas.microsoft.com/office/powerpoint/2010/main" val="23579532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379811" y="-27384"/>
            <a:ext cx="2746648" cy="418058"/>
          </a:xfrm>
          <a:solidFill>
            <a:schemeClr val="accent2">
              <a:lumMod val="75000"/>
            </a:schemeClr>
          </a:solidFill>
          <a:ln w="3175">
            <a:solidFill>
              <a:schemeClr val="tx1"/>
            </a:solidFill>
          </a:ln>
        </p:spPr>
        <p:txBody>
          <a:bodyPr>
            <a:noAutofit/>
          </a:bodyPr>
          <a:lstStyle/>
          <a:p>
            <a:r>
              <a:rPr lang="es-ES" sz="1400" dirty="0" smtClean="0">
                <a:solidFill>
                  <a:schemeClr val="bg1"/>
                </a:solidFill>
                <a:latin typeface="Arial" panose="020B0604020202020204" pitchFamily="34" charset="0"/>
                <a:cs typeface="Arial" panose="020B0604020202020204" pitchFamily="34" charset="0"/>
              </a:rPr>
              <a:t>INVESTIGACIÓN DE MERCADO</a:t>
            </a:r>
            <a:endParaRPr lang="es-ES" sz="1400" dirty="0">
              <a:solidFill>
                <a:schemeClr val="bg1"/>
              </a:solidFill>
              <a:latin typeface="Arial" panose="020B0604020202020204" pitchFamily="34" charset="0"/>
              <a:cs typeface="Arial" panose="020B0604020202020204" pitchFamily="34" charset="0"/>
            </a:endParaRPr>
          </a:p>
        </p:txBody>
      </p:sp>
      <p:sp>
        <p:nvSpPr>
          <p:cNvPr id="7" name="1 Título"/>
          <p:cNvSpPr txBox="1">
            <a:spLocks/>
          </p:cNvSpPr>
          <p:nvPr/>
        </p:nvSpPr>
        <p:spPr>
          <a:xfrm>
            <a:off x="3491880" y="-27384"/>
            <a:ext cx="2880320" cy="418058"/>
          </a:xfrm>
          <a:prstGeom prst="rect">
            <a:avLst/>
          </a:prstGeom>
          <a:solidFill>
            <a:schemeClr val="accent2">
              <a:lumMod val="75000"/>
            </a:schemeClr>
          </a:solidFill>
          <a:ln w="3175">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1400" dirty="0" smtClean="0">
                <a:solidFill>
                  <a:schemeClr val="bg1"/>
                </a:solidFill>
                <a:latin typeface="Arial" panose="020B0604020202020204" pitchFamily="34" charset="0"/>
                <a:cs typeface="Arial" panose="020B0604020202020204" pitchFamily="34" charset="0"/>
              </a:rPr>
              <a:t>DESCRIPCIÓN DE FACTORES</a:t>
            </a:r>
            <a:endParaRPr lang="es-ES" sz="1400" dirty="0">
              <a:solidFill>
                <a:schemeClr val="bg1"/>
              </a:solidFill>
              <a:latin typeface="Arial" panose="020B0604020202020204" pitchFamily="34" charset="0"/>
              <a:cs typeface="Arial" panose="020B0604020202020204" pitchFamily="34" charset="0"/>
            </a:endParaRPr>
          </a:p>
        </p:txBody>
      </p:sp>
      <p:sp>
        <p:nvSpPr>
          <p:cNvPr id="8" name="7 Rectángulo redondeado"/>
          <p:cNvSpPr/>
          <p:nvPr/>
        </p:nvSpPr>
        <p:spPr>
          <a:xfrm>
            <a:off x="517183" y="620689"/>
            <a:ext cx="3766786" cy="432047"/>
          </a:xfrm>
          <a:prstGeom prst="round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bg1"/>
                </a:solidFill>
                <a:latin typeface="Arial" panose="020B0604020202020204" pitchFamily="34" charset="0"/>
                <a:cs typeface="Arial" panose="020B0604020202020204" pitchFamily="34" charset="0"/>
              </a:rPr>
              <a:t>FACTOR 4</a:t>
            </a:r>
            <a:endParaRPr lang="es-ES" dirty="0">
              <a:solidFill>
                <a:schemeClr val="bg1"/>
              </a:solidFill>
              <a:latin typeface="Arial" panose="020B0604020202020204" pitchFamily="34" charset="0"/>
              <a:cs typeface="Arial" panose="020B0604020202020204" pitchFamily="34" charset="0"/>
            </a:endParaRPr>
          </a:p>
        </p:txBody>
      </p:sp>
      <p:sp>
        <p:nvSpPr>
          <p:cNvPr id="9" name="8 Rectángulo"/>
          <p:cNvSpPr/>
          <p:nvPr/>
        </p:nvSpPr>
        <p:spPr>
          <a:xfrm>
            <a:off x="517183" y="1340768"/>
            <a:ext cx="8087265" cy="369332"/>
          </a:xfrm>
          <a:prstGeom prst="rect">
            <a:avLst/>
          </a:prstGeom>
          <a:ln/>
        </p:spPr>
        <p:style>
          <a:lnRef idx="2">
            <a:schemeClr val="dk1"/>
          </a:lnRef>
          <a:fillRef idx="1">
            <a:schemeClr val="lt1"/>
          </a:fillRef>
          <a:effectRef idx="0">
            <a:schemeClr val="dk1"/>
          </a:effectRef>
          <a:fontRef idx="minor">
            <a:schemeClr val="dk1"/>
          </a:fontRef>
        </p:style>
        <p:txBody>
          <a:bodyPr wrap="square">
            <a:spAutoFit/>
          </a:bodyPr>
          <a:lstStyle/>
          <a:p>
            <a:pPr algn="ctr"/>
            <a:r>
              <a:rPr lang="es-ES" b="1" dirty="0">
                <a:latin typeface="Arial" panose="020B0604020202020204" pitchFamily="34" charset="0"/>
                <a:cs typeface="Arial" panose="020B0604020202020204" pitchFamily="34" charset="0"/>
              </a:rPr>
              <a:t>COMPETENCIA DEL CUERPO DOCENTE</a:t>
            </a:r>
          </a:p>
        </p:txBody>
      </p:sp>
      <p:graphicFrame>
        <p:nvGraphicFramePr>
          <p:cNvPr id="4" name="3 Tabla"/>
          <p:cNvGraphicFramePr>
            <a:graphicFrameLocks noGrp="1"/>
          </p:cNvGraphicFramePr>
          <p:nvPr>
            <p:extLst>
              <p:ext uri="{D42A27DB-BD31-4B8C-83A1-F6EECF244321}">
                <p14:modId xmlns:p14="http://schemas.microsoft.com/office/powerpoint/2010/main" val="2328287957"/>
              </p:ext>
            </p:extLst>
          </p:nvPr>
        </p:nvGraphicFramePr>
        <p:xfrm>
          <a:off x="1908693" y="2060848"/>
          <a:ext cx="5304244" cy="4248473"/>
        </p:xfrm>
        <a:graphic>
          <a:graphicData uri="http://schemas.openxmlformats.org/drawingml/2006/table">
            <a:tbl>
              <a:tblPr firstRow="1" firstCol="1" bandRow="1"/>
              <a:tblGrid>
                <a:gridCol w="643356"/>
                <a:gridCol w="4221491"/>
                <a:gridCol w="439397"/>
              </a:tblGrid>
              <a:tr h="407024">
                <a:tc>
                  <a:txBody>
                    <a:bodyPr/>
                    <a:lstStyle/>
                    <a:p>
                      <a:pPr algn="ctr">
                        <a:lnSpc>
                          <a:spcPct val="115000"/>
                        </a:lnSpc>
                        <a:spcAft>
                          <a:spcPts val="0"/>
                        </a:spcAft>
                      </a:pPr>
                      <a:r>
                        <a:rPr lang="es-ES" sz="1200" b="1" dirty="0">
                          <a:solidFill>
                            <a:srgbClr val="000000"/>
                          </a:solidFill>
                          <a:effectLst/>
                          <a:latin typeface="Arial"/>
                          <a:ea typeface="Times New Roman"/>
                          <a:cs typeface="Times New Roman"/>
                        </a:rPr>
                        <a:t>#</a:t>
                      </a:r>
                      <a:endParaRPr lang="es-ES" sz="12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b="1" dirty="0">
                          <a:solidFill>
                            <a:srgbClr val="000000"/>
                          </a:solidFill>
                          <a:effectLst/>
                          <a:latin typeface="Arial"/>
                          <a:ea typeface="Times New Roman"/>
                          <a:cs typeface="Times New Roman"/>
                        </a:rPr>
                        <a:t>VARIABLE</a:t>
                      </a:r>
                      <a:endParaRPr lang="es-ES" sz="12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solidFill>
                            <a:srgbClr val="000000"/>
                          </a:solidFill>
                          <a:effectLst/>
                          <a:latin typeface="Arial"/>
                          <a:ea typeface="Times New Roman"/>
                          <a:cs typeface="Times New Roman"/>
                        </a:rPr>
                        <a:t> </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97254">
                <a:tc>
                  <a:txBody>
                    <a:bodyPr/>
                    <a:lstStyle/>
                    <a:p>
                      <a:pPr algn="ctr">
                        <a:lnSpc>
                          <a:spcPct val="115000"/>
                        </a:lnSpc>
                        <a:spcAft>
                          <a:spcPts val="0"/>
                        </a:spcAft>
                      </a:pPr>
                      <a:r>
                        <a:rPr lang="es-ES" sz="1200">
                          <a:solidFill>
                            <a:srgbClr val="000000"/>
                          </a:solidFill>
                          <a:effectLst/>
                          <a:latin typeface="Arial"/>
                          <a:ea typeface="Times New Roman"/>
                          <a:cs typeface="Times New Roman"/>
                        </a:rPr>
                        <a:t>14</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s-ES" sz="1200" dirty="0">
                          <a:solidFill>
                            <a:srgbClr val="000000"/>
                          </a:solidFill>
                          <a:effectLst/>
                          <a:latin typeface="Arial"/>
                          <a:ea typeface="Times New Roman"/>
                          <a:cs typeface="Times New Roman"/>
                        </a:rPr>
                        <a:t>Los docentes poseen un nivel suficiente de conocimientos teóricos y prácticos</a:t>
                      </a:r>
                      <a:endParaRPr lang="es-ES" sz="12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200">
                          <a:solidFill>
                            <a:srgbClr val="000000"/>
                          </a:solidFill>
                          <a:effectLst/>
                          <a:latin typeface="Arial"/>
                          <a:ea typeface="Times New Roman"/>
                          <a:cs typeface="Times New Roman"/>
                        </a:rPr>
                        <a:t>,775</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36327">
                <a:tc>
                  <a:txBody>
                    <a:bodyPr/>
                    <a:lstStyle/>
                    <a:p>
                      <a:pPr algn="ctr">
                        <a:lnSpc>
                          <a:spcPct val="115000"/>
                        </a:lnSpc>
                        <a:spcAft>
                          <a:spcPts val="0"/>
                        </a:spcAft>
                      </a:pPr>
                      <a:r>
                        <a:rPr lang="es-ES" sz="1200">
                          <a:solidFill>
                            <a:srgbClr val="000000"/>
                          </a:solidFill>
                          <a:effectLst/>
                          <a:latin typeface="Arial"/>
                          <a:ea typeface="Times New Roman"/>
                          <a:cs typeface="Times New Roman"/>
                        </a:rPr>
                        <a:t>15</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s-ES" sz="1200">
                          <a:solidFill>
                            <a:srgbClr val="000000"/>
                          </a:solidFill>
                          <a:effectLst/>
                          <a:latin typeface="Arial"/>
                          <a:ea typeface="Times New Roman"/>
                          <a:cs typeface="Times New Roman"/>
                        </a:rPr>
                        <a:t>Los docentes se encuentran permanentemente actualizados en sus conocimientos</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200">
                          <a:solidFill>
                            <a:srgbClr val="000000"/>
                          </a:solidFill>
                          <a:effectLst/>
                          <a:latin typeface="Arial"/>
                          <a:ea typeface="Times New Roman"/>
                          <a:cs typeface="Times New Roman"/>
                        </a:rPr>
                        <a:t>,741</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26645">
                <a:tc>
                  <a:txBody>
                    <a:bodyPr/>
                    <a:lstStyle/>
                    <a:p>
                      <a:pPr algn="ctr">
                        <a:lnSpc>
                          <a:spcPct val="115000"/>
                        </a:lnSpc>
                        <a:spcAft>
                          <a:spcPts val="0"/>
                        </a:spcAft>
                      </a:pPr>
                      <a:r>
                        <a:rPr lang="es-ES" sz="1200">
                          <a:solidFill>
                            <a:srgbClr val="000000"/>
                          </a:solidFill>
                          <a:effectLst/>
                          <a:latin typeface="Arial"/>
                          <a:ea typeface="Times New Roman"/>
                          <a:cs typeface="Times New Roman"/>
                        </a:rPr>
                        <a:t>13</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s-ES" sz="1200">
                          <a:solidFill>
                            <a:srgbClr val="000000"/>
                          </a:solidFill>
                          <a:effectLst/>
                          <a:latin typeface="Arial"/>
                          <a:ea typeface="Times New Roman"/>
                          <a:cs typeface="Times New Roman"/>
                        </a:rPr>
                        <a:t>El material docente utilizado es útil para los estudiantes</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200">
                          <a:solidFill>
                            <a:srgbClr val="000000"/>
                          </a:solidFill>
                          <a:effectLst/>
                          <a:latin typeface="Arial"/>
                          <a:ea typeface="Times New Roman"/>
                          <a:cs typeface="Times New Roman"/>
                        </a:rPr>
                        <a:t>,548</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46610">
                <a:tc>
                  <a:txBody>
                    <a:bodyPr/>
                    <a:lstStyle/>
                    <a:p>
                      <a:pPr algn="ctr">
                        <a:lnSpc>
                          <a:spcPct val="115000"/>
                        </a:lnSpc>
                        <a:spcAft>
                          <a:spcPts val="0"/>
                        </a:spcAft>
                      </a:pPr>
                      <a:r>
                        <a:rPr lang="es-ES" sz="1200">
                          <a:solidFill>
                            <a:srgbClr val="000000"/>
                          </a:solidFill>
                          <a:effectLst/>
                          <a:latin typeface="Arial"/>
                          <a:ea typeface="Times New Roman"/>
                          <a:cs typeface="Times New Roman"/>
                        </a:rPr>
                        <a:t>16</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s-ES" sz="1200">
                          <a:solidFill>
                            <a:srgbClr val="000000"/>
                          </a:solidFill>
                          <a:effectLst/>
                          <a:latin typeface="Arial"/>
                          <a:ea typeface="Times New Roman"/>
                          <a:cs typeface="Times New Roman"/>
                        </a:rPr>
                        <a:t>Las clases impartidas por los docentes involucran la participación de la academia con la empresa</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200">
                          <a:solidFill>
                            <a:srgbClr val="000000"/>
                          </a:solidFill>
                          <a:effectLst/>
                          <a:latin typeface="Arial"/>
                          <a:ea typeface="Times New Roman"/>
                          <a:cs typeface="Times New Roman"/>
                        </a:rPr>
                        <a:t>,466</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34613">
                <a:tc>
                  <a:txBody>
                    <a:bodyPr/>
                    <a:lstStyle/>
                    <a:p>
                      <a:pPr algn="ctr">
                        <a:lnSpc>
                          <a:spcPct val="115000"/>
                        </a:lnSpc>
                        <a:spcAft>
                          <a:spcPts val="0"/>
                        </a:spcAft>
                      </a:pPr>
                      <a:r>
                        <a:rPr lang="es-ES" sz="1200">
                          <a:solidFill>
                            <a:srgbClr val="000000"/>
                          </a:solidFill>
                          <a:effectLst/>
                          <a:latin typeface="Arial"/>
                          <a:ea typeface="Times New Roman"/>
                          <a:cs typeface="Times New Roman"/>
                        </a:rPr>
                        <a:t>12</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s-ES" sz="1200">
                          <a:solidFill>
                            <a:srgbClr val="000000"/>
                          </a:solidFill>
                          <a:effectLst/>
                          <a:latin typeface="Arial"/>
                          <a:ea typeface="Times New Roman"/>
                          <a:cs typeface="Times New Roman"/>
                        </a:rPr>
                        <a:t>Los sistemas de evaluación son adecuados para conocer los logros del aprendizaje de los estudiantes</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200" dirty="0">
                          <a:solidFill>
                            <a:srgbClr val="000000"/>
                          </a:solidFill>
                          <a:effectLst/>
                          <a:latin typeface="Arial"/>
                          <a:ea typeface="Times New Roman"/>
                          <a:cs typeface="Times New Roman"/>
                        </a:rPr>
                        <a:t>,391</a:t>
                      </a:r>
                      <a:endParaRPr lang="es-ES" sz="12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0537164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379811" y="-27384"/>
            <a:ext cx="2746648" cy="418058"/>
          </a:xfrm>
          <a:solidFill>
            <a:schemeClr val="accent2">
              <a:lumMod val="75000"/>
            </a:schemeClr>
          </a:solidFill>
          <a:ln w="3175">
            <a:solidFill>
              <a:schemeClr val="tx1"/>
            </a:solidFill>
          </a:ln>
        </p:spPr>
        <p:txBody>
          <a:bodyPr>
            <a:noAutofit/>
          </a:bodyPr>
          <a:lstStyle/>
          <a:p>
            <a:r>
              <a:rPr lang="es-ES" sz="1400" dirty="0" smtClean="0">
                <a:solidFill>
                  <a:schemeClr val="bg1"/>
                </a:solidFill>
                <a:latin typeface="Arial" panose="020B0604020202020204" pitchFamily="34" charset="0"/>
                <a:cs typeface="Arial" panose="020B0604020202020204" pitchFamily="34" charset="0"/>
              </a:rPr>
              <a:t>INVESTIGACIÓN DE MERCADO</a:t>
            </a:r>
            <a:endParaRPr lang="es-ES" sz="1400" dirty="0">
              <a:solidFill>
                <a:schemeClr val="bg1"/>
              </a:solidFill>
              <a:latin typeface="Arial" panose="020B0604020202020204" pitchFamily="34" charset="0"/>
              <a:cs typeface="Arial" panose="020B0604020202020204" pitchFamily="34" charset="0"/>
            </a:endParaRPr>
          </a:p>
        </p:txBody>
      </p:sp>
      <p:sp>
        <p:nvSpPr>
          <p:cNvPr id="7" name="1 Título"/>
          <p:cNvSpPr txBox="1">
            <a:spLocks/>
          </p:cNvSpPr>
          <p:nvPr/>
        </p:nvSpPr>
        <p:spPr>
          <a:xfrm>
            <a:off x="3491880" y="-27384"/>
            <a:ext cx="2880320" cy="418058"/>
          </a:xfrm>
          <a:prstGeom prst="rect">
            <a:avLst/>
          </a:prstGeom>
          <a:solidFill>
            <a:schemeClr val="accent2">
              <a:lumMod val="75000"/>
            </a:schemeClr>
          </a:solidFill>
          <a:ln w="3175">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1400" dirty="0" smtClean="0">
                <a:solidFill>
                  <a:schemeClr val="bg1"/>
                </a:solidFill>
                <a:latin typeface="Arial" panose="020B0604020202020204" pitchFamily="34" charset="0"/>
                <a:cs typeface="Arial" panose="020B0604020202020204" pitchFamily="34" charset="0"/>
              </a:rPr>
              <a:t>DESCRIPCIÓN DE FACTORES</a:t>
            </a:r>
            <a:endParaRPr lang="es-ES" sz="1400" dirty="0">
              <a:solidFill>
                <a:schemeClr val="bg1"/>
              </a:solidFill>
              <a:latin typeface="Arial" panose="020B0604020202020204" pitchFamily="34" charset="0"/>
              <a:cs typeface="Arial" panose="020B0604020202020204" pitchFamily="34" charset="0"/>
            </a:endParaRPr>
          </a:p>
        </p:txBody>
      </p:sp>
      <p:sp>
        <p:nvSpPr>
          <p:cNvPr id="8" name="7 Rectángulo redondeado"/>
          <p:cNvSpPr/>
          <p:nvPr/>
        </p:nvSpPr>
        <p:spPr>
          <a:xfrm>
            <a:off x="517183" y="620689"/>
            <a:ext cx="3766786" cy="432047"/>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latin typeface="Arial" panose="020B0604020202020204" pitchFamily="34" charset="0"/>
                <a:cs typeface="Arial" panose="020B0604020202020204" pitchFamily="34" charset="0"/>
              </a:rPr>
              <a:t>FACTOR 5</a:t>
            </a:r>
            <a:endParaRPr lang="es-ES" dirty="0">
              <a:solidFill>
                <a:schemeClr val="tx1"/>
              </a:solidFill>
              <a:latin typeface="Arial" panose="020B0604020202020204" pitchFamily="34" charset="0"/>
              <a:cs typeface="Arial" panose="020B0604020202020204" pitchFamily="34" charset="0"/>
            </a:endParaRPr>
          </a:p>
        </p:txBody>
      </p:sp>
      <p:sp>
        <p:nvSpPr>
          <p:cNvPr id="9" name="8 Rectángulo"/>
          <p:cNvSpPr/>
          <p:nvPr/>
        </p:nvSpPr>
        <p:spPr>
          <a:xfrm>
            <a:off x="323528" y="1362254"/>
            <a:ext cx="8087265" cy="338554"/>
          </a:xfrm>
          <a:prstGeom prst="rect">
            <a:avLst/>
          </a:prstGeom>
          <a:ln/>
        </p:spPr>
        <p:style>
          <a:lnRef idx="2">
            <a:schemeClr val="dk1"/>
          </a:lnRef>
          <a:fillRef idx="1">
            <a:schemeClr val="lt1"/>
          </a:fillRef>
          <a:effectRef idx="0">
            <a:schemeClr val="dk1"/>
          </a:effectRef>
          <a:fontRef idx="minor">
            <a:schemeClr val="dk1"/>
          </a:fontRef>
        </p:style>
        <p:txBody>
          <a:bodyPr wrap="square">
            <a:spAutoFit/>
          </a:bodyPr>
          <a:lstStyle/>
          <a:p>
            <a:pPr algn="ctr"/>
            <a:r>
              <a:rPr lang="es-ES" sz="1600" b="1" dirty="0">
                <a:latin typeface="Arial" panose="020B0604020202020204" pitchFamily="34" charset="0"/>
                <a:cs typeface="Arial" panose="020B0604020202020204" pitchFamily="34" charset="0"/>
              </a:rPr>
              <a:t>ACTITUDES Y COMPORTAMIENTO DEL DOCENTE HACIA EL ESTUDIANTE</a:t>
            </a:r>
          </a:p>
        </p:txBody>
      </p:sp>
      <p:graphicFrame>
        <p:nvGraphicFramePr>
          <p:cNvPr id="3" name="2 Tabla"/>
          <p:cNvGraphicFramePr>
            <a:graphicFrameLocks noGrp="1"/>
          </p:cNvGraphicFramePr>
          <p:nvPr>
            <p:extLst>
              <p:ext uri="{D42A27DB-BD31-4B8C-83A1-F6EECF244321}">
                <p14:modId xmlns:p14="http://schemas.microsoft.com/office/powerpoint/2010/main" val="758227380"/>
              </p:ext>
            </p:extLst>
          </p:nvPr>
        </p:nvGraphicFramePr>
        <p:xfrm>
          <a:off x="2051719" y="1988838"/>
          <a:ext cx="5184576" cy="4104457"/>
        </p:xfrm>
        <a:graphic>
          <a:graphicData uri="http://schemas.openxmlformats.org/drawingml/2006/table">
            <a:tbl>
              <a:tblPr firstRow="1" firstCol="1" bandRow="1"/>
              <a:tblGrid>
                <a:gridCol w="628394"/>
                <a:gridCol w="4127019"/>
                <a:gridCol w="429163"/>
              </a:tblGrid>
              <a:tr h="468579">
                <a:tc>
                  <a:txBody>
                    <a:bodyPr/>
                    <a:lstStyle/>
                    <a:p>
                      <a:pPr algn="ctr">
                        <a:lnSpc>
                          <a:spcPct val="115000"/>
                        </a:lnSpc>
                        <a:spcAft>
                          <a:spcPts val="0"/>
                        </a:spcAft>
                      </a:pPr>
                      <a:r>
                        <a:rPr lang="es-ES" sz="1200" b="1" dirty="0">
                          <a:solidFill>
                            <a:srgbClr val="000000"/>
                          </a:solidFill>
                          <a:effectLst/>
                          <a:latin typeface="Arial"/>
                          <a:ea typeface="Times New Roman"/>
                          <a:cs typeface="Times New Roman"/>
                        </a:rPr>
                        <a:t>#</a:t>
                      </a:r>
                      <a:endParaRPr lang="es-ES" sz="12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b="1" dirty="0">
                          <a:solidFill>
                            <a:srgbClr val="000000"/>
                          </a:solidFill>
                          <a:effectLst/>
                          <a:latin typeface="Arial"/>
                          <a:ea typeface="Times New Roman"/>
                          <a:cs typeface="Times New Roman"/>
                        </a:rPr>
                        <a:t>VARIABLE</a:t>
                      </a:r>
                      <a:endParaRPr lang="es-ES" sz="12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solidFill>
                            <a:srgbClr val="000000"/>
                          </a:solidFill>
                          <a:effectLst/>
                          <a:latin typeface="Arial"/>
                          <a:ea typeface="Times New Roman"/>
                          <a:cs typeface="Times New Roman"/>
                        </a:rPr>
                        <a:t> </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57120">
                <a:tc>
                  <a:txBody>
                    <a:bodyPr/>
                    <a:lstStyle/>
                    <a:p>
                      <a:pPr algn="ctr">
                        <a:lnSpc>
                          <a:spcPct val="115000"/>
                        </a:lnSpc>
                        <a:spcAft>
                          <a:spcPts val="0"/>
                        </a:spcAft>
                      </a:pPr>
                      <a:r>
                        <a:rPr lang="es-ES" sz="1200">
                          <a:solidFill>
                            <a:srgbClr val="000000"/>
                          </a:solidFill>
                          <a:effectLst/>
                          <a:latin typeface="Arial"/>
                          <a:ea typeface="Times New Roman"/>
                          <a:cs typeface="Times New Roman"/>
                        </a:rPr>
                        <a:t>8</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s-ES" sz="1200">
                          <a:solidFill>
                            <a:srgbClr val="000000"/>
                          </a:solidFill>
                          <a:effectLst/>
                          <a:latin typeface="Arial"/>
                          <a:ea typeface="Times New Roman"/>
                          <a:cs typeface="Times New Roman"/>
                        </a:rPr>
                        <a:t>Los docentes motivan el aprendizaje de los contenidos de la asignatura</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200">
                          <a:solidFill>
                            <a:srgbClr val="000000"/>
                          </a:solidFill>
                          <a:effectLst/>
                          <a:latin typeface="Arial"/>
                          <a:ea typeface="Times New Roman"/>
                          <a:cs typeface="Times New Roman"/>
                        </a:rPr>
                        <a:t>,679</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58784">
                <a:tc>
                  <a:txBody>
                    <a:bodyPr/>
                    <a:lstStyle/>
                    <a:p>
                      <a:pPr algn="ctr">
                        <a:lnSpc>
                          <a:spcPct val="115000"/>
                        </a:lnSpc>
                        <a:spcAft>
                          <a:spcPts val="0"/>
                        </a:spcAft>
                      </a:pPr>
                      <a:r>
                        <a:rPr lang="es-ES" sz="1200">
                          <a:solidFill>
                            <a:srgbClr val="000000"/>
                          </a:solidFill>
                          <a:effectLst/>
                          <a:latin typeface="Arial"/>
                          <a:ea typeface="Times New Roman"/>
                          <a:cs typeface="Times New Roman"/>
                        </a:rPr>
                        <a:t>9</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s-ES" sz="1200">
                          <a:solidFill>
                            <a:srgbClr val="000000"/>
                          </a:solidFill>
                          <a:effectLst/>
                          <a:latin typeface="Arial"/>
                          <a:ea typeface="Times New Roman"/>
                          <a:cs typeface="Times New Roman"/>
                        </a:rPr>
                        <a:t>Los docentes fomentan la participación de los estudiantes en clase</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200">
                          <a:solidFill>
                            <a:srgbClr val="000000"/>
                          </a:solidFill>
                          <a:effectLst/>
                          <a:latin typeface="Arial"/>
                          <a:ea typeface="Times New Roman"/>
                          <a:cs typeface="Times New Roman"/>
                        </a:rPr>
                        <a:t>,661</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63589">
                <a:tc>
                  <a:txBody>
                    <a:bodyPr/>
                    <a:lstStyle/>
                    <a:p>
                      <a:pPr algn="ctr">
                        <a:lnSpc>
                          <a:spcPct val="115000"/>
                        </a:lnSpc>
                        <a:spcAft>
                          <a:spcPts val="0"/>
                        </a:spcAft>
                      </a:pPr>
                      <a:r>
                        <a:rPr lang="es-ES" sz="1200">
                          <a:solidFill>
                            <a:srgbClr val="000000"/>
                          </a:solidFill>
                          <a:effectLst/>
                          <a:latin typeface="Arial"/>
                          <a:ea typeface="Times New Roman"/>
                          <a:cs typeface="Times New Roman"/>
                        </a:rPr>
                        <a:t>10</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s-ES" sz="1200">
                          <a:solidFill>
                            <a:srgbClr val="000000"/>
                          </a:solidFill>
                          <a:effectLst/>
                          <a:latin typeface="Arial"/>
                          <a:ea typeface="Times New Roman"/>
                          <a:cs typeface="Times New Roman"/>
                        </a:rPr>
                        <a:t>Los docentes están disponibles para orientar al estudiante mediante tutorías presenciales y virtuales</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200">
                          <a:solidFill>
                            <a:srgbClr val="000000"/>
                          </a:solidFill>
                          <a:effectLst/>
                          <a:latin typeface="Arial"/>
                          <a:ea typeface="Times New Roman"/>
                          <a:cs typeface="Times New Roman"/>
                        </a:rPr>
                        <a:t>,644</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96492">
                <a:tc>
                  <a:txBody>
                    <a:bodyPr/>
                    <a:lstStyle/>
                    <a:p>
                      <a:pPr algn="ctr">
                        <a:lnSpc>
                          <a:spcPct val="115000"/>
                        </a:lnSpc>
                        <a:spcAft>
                          <a:spcPts val="0"/>
                        </a:spcAft>
                      </a:pPr>
                      <a:r>
                        <a:rPr lang="es-ES" sz="1200">
                          <a:solidFill>
                            <a:srgbClr val="000000"/>
                          </a:solidFill>
                          <a:effectLst/>
                          <a:latin typeface="Arial"/>
                          <a:ea typeface="Times New Roman"/>
                          <a:cs typeface="Times New Roman"/>
                        </a:rPr>
                        <a:t>7</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s-ES" sz="1200">
                          <a:solidFill>
                            <a:srgbClr val="000000"/>
                          </a:solidFill>
                          <a:effectLst/>
                          <a:latin typeface="Arial"/>
                          <a:ea typeface="Times New Roman"/>
                          <a:cs typeface="Times New Roman"/>
                        </a:rPr>
                        <a:t>Los docentes evidencian el proceso de enseñanza-aprendizaje de los estudiantes mediante pruebas, trabajos, evaluaciones, y otros</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200">
                          <a:solidFill>
                            <a:srgbClr val="000000"/>
                          </a:solidFill>
                          <a:effectLst/>
                          <a:latin typeface="Arial"/>
                          <a:ea typeface="Times New Roman"/>
                          <a:cs typeface="Times New Roman"/>
                        </a:rPr>
                        <a:t>,441</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59893">
                <a:tc>
                  <a:txBody>
                    <a:bodyPr/>
                    <a:lstStyle/>
                    <a:p>
                      <a:pPr algn="ctr">
                        <a:lnSpc>
                          <a:spcPct val="115000"/>
                        </a:lnSpc>
                        <a:spcAft>
                          <a:spcPts val="0"/>
                        </a:spcAft>
                      </a:pPr>
                      <a:r>
                        <a:rPr lang="es-ES" sz="1200">
                          <a:solidFill>
                            <a:srgbClr val="000000"/>
                          </a:solidFill>
                          <a:effectLst/>
                          <a:latin typeface="Arial"/>
                          <a:ea typeface="Times New Roman"/>
                          <a:cs typeface="Times New Roman"/>
                        </a:rPr>
                        <a:t>11</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s-ES" sz="1200">
                          <a:solidFill>
                            <a:srgbClr val="000000"/>
                          </a:solidFill>
                          <a:effectLst/>
                          <a:latin typeface="Arial"/>
                          <a:ea typeface="Times New Roman"/>
                          <a:cs typeface="Times New Roman"/>
                        </a:rPr>
                        <a:t>Existe una comunicación fluida y de respeto entre docentes y estudiantes</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200" dirty="0">
                          <a:solidFill>
                            <a:srgbClr val="000000"/>
                          </a:solidFill>
                          <a:effectLst/>
                          <a:latin typeface="Arial"/>
                          <a:ea typeface="Times New Roman"/>
                          <a:cs typeface="Times New Roman"/>
                        </a:rPr>
                        <a:t>,395</a:t>
                      </a:r>
                      <a:endParaRPr lang="es-ES" sz="12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4271012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379811" y="-27384"/>
            <a:ext cx="2746648" cy="418058"/>
          </a:xfrm>
          <a:solidFill>
            <a:schemeClr val="accent2">
              <a:lumMod val="75000"/>
            </a:schemeClr>
          </a:solidFill>
          <a:ln w="3175">
            <a:solidFill>
              <a:schemeClr val="tx1"/>
            </a:solidFill>
          </a:ln>
        </p:spPr>
        <p:txBody>
          <a:bodyPr>
            <a:noAutofit/>
          </a:bodyPr>
          <a:lstStyle/>
          <a:p>
            <a:pPr algn="ctr"/>
            <a:r>
              <a:rPr lang="es-ES" sz="1400" dirty="0" smtClean="0">
                <a:solidFill>
                  <a:schemeClr val="bg1"/>
                </a:solidFill>
                <a:latin typeface="Arial" panose="020B0604020202020204" pitchFamily="34" charset="0"/>
                <a:cs typeface="Arial" panose="020B0604020202020204" pitchFamily="34" charset="0"/>
              </a:rPr>
              <a:t>INVESTIGACIÓN DE MERCADO</a:t>
            </a:r>
            <a:endParaRPr lang="es-ES" sz="1400" dirty="0">
              <a:solidFill>
                <a:schemeClr val="bg1"/>
              </a:solidFill>
              <a:latin typeface="Arial" panose="020B0604020202020204" pitchFamily="34" charset="0"/>
              <a:cs typeface="Arial" panose="020B0604020202020204" pitchFamily="34" charset="0"/>
            </a:endParaRPr>
          </a:p>
        </p:txBody>
      </p:sp>
      <p:sp>
        <p:nvSpPr>
          <p:cNvPr id="7" name="1 Título"/>
          <p:cNvSpPr txBox="1">
            <a:spLocks/>
          </p:cNvSpPr>
          <p:nvPr/>
        </p:nvSpPr>
        <p:spPr>
          <a:xfrm>
            <a:off x="3491880" y="-27384"/>
            <a:ext cx="2880320" cy="418058"/>
          </a:xfrm>
          <a:prstGeom prst="rect">
            <a:avLst/>
          </a:prstGeom>
          <a:solidFill>
            <a:schemeClr val="accent2">
              <a:lumMod val="75000"/>
            </a:schemeClr>
          </a:solidFill>
          <a:ln w="3175">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1400" dirty="0" smtClean="0">
                <a:solidFill>
                  <a:schemeClr val="bg1"/>
                </a:solidFill>
                <a:latin typeface="Arial" panose="020B0604020202020204" pitchFamily="34" charset="0"/>
                <a:cs typeface="Arial" panose="020B0604020202020204" pitchFamily="34" charset="0"/>
              </a:rPr>
              <a:t>VALIDACIÓN DEL INSTRUMENTO </a:t>
            </a:r>
            <a:endParaRPr lang="es-ES" sz="1400" dirty="0">
              <a:solidFill>
                <a:schemeClr val="bg1"/>
              </a:solidFill>
              <a:latin typeface="Arial" panose="020B0604020202020204" pitchFamily="34" charset="0"/>
              <a:cs typeface="Arial" panose="020B0604020202020204" pitchFamily="34" charset="0"/>
            </a:endParaRPr>
          </a:p>
        </p:txBody>
      </p:sp>
      <p:sp>
        <p:nvSpPr>
          <p:cNvPr id="8" name="7 Rectángulo redondeado"/>
          <p:cNvSpPr/>
          <p:nvPr/>
        </p:nvSpPr>
        <p:spPr>
          <a:xfrm>
            <a:off x="517183" y="620689"/>
            <a:ext cx="3766786" cy="432047"/>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bg1"/>
                </a:solidFill>
                <a:latin typeface="Arial" panose="020B0604020202020204" pitchFamily="34" charset="0"/>
                <a:cs typeface="Arial" panose="020B0604020202020204" pitchFamily="34" charset="0"/>
              </a:rPr>
              <a:t>ANÁLISIS DE CONFIABILIDAD</a:t>
            </a:r>
            <a:endParaRPr lang="es-ES" b="1" dirty="0">
              <a:solidFill>
                <a:schemeClr val="bg1"/>
              </a:solidFill>
              <a:latin typeface="Arial" panose="020B0604020202020204" pitchFamily="34" charset="0"/>
              <a:cs typeface="Arial" panose="020B0604020202020204" pitchFamily="34" charset="0"/>
            </a:endParaRPr>
          </a:p>
        </p:txBody>
      </p:sp>
      <p:graphicFrame>
        <p:nvGraphicFramePr>
          <p:cNvPr id="3" name="2 Tabla"/>
          <p:cNvGraphicFramePr>
            <a:graphicFrameLocks noGrp="1"/>
          </p:cNvGraphicFramePr>
          <p:nvPr>
            <p:extLst>
              <p:ext uri="{D42A27DB-BD31-4B8C-83A1-F6EECF244321}">
                <p14:modId xmlns:p14="http://schemas.microsoft.com/office/powerpoint/2010/main" val="1761683001"/>
              </p:ext>
            </p:extLst>
          </p:nvPr>
        </p:nvGraphicFramePr>
        <p:xfrm>
          <a:off x="1979712" y="1412775"/>
          <a:ext cx="5544615" cy="4536505"/>
        </p:xfrm>
        <a:graphic>
          <a:graphicData uri="http://schemas.openxmlformats.org/drawingml/2006/table">
            <a:tbl>
              <a:tblPr firstRow="1" firstCol="1" bandRow="1"/>
              <a:tblGrid>
                <a:gridCol w="426639"/>
                <a:gridCol w="3904217"/>
                <a:gridCol w="1213759"/>
              </a:tblGrid>
              <a:tr h="1023980">
                <a:tc>
                  <a:txBody>
                    <a:bodyPr/>
                    <a:lstStyle/>
                    <a:p>
                      <a:pPr algn="ctr">
                        <a:lnSpc>
                          <a:spcPct val="115000"/>
                        </a:lnSpc>
                        <a:spcAft>
                          <a:spcPts val="0"/>
                        </a:spcAft>
                      </a:pPr>
                      <a:r>
                        <a:rPr lang="es-ES" sz="1400" dirty="0">
                          <a:effectLst/>
                          <a:latin typeface="Arial"/>
                          <a:ea typeface="Times New Roman"/>
                          <a:cs typeface="Times New Roman"/>
                        </a:rPr>
                        <a:t> </a:t>
                      </a:r>
                      <a:endParaRPr lang="es-ES" sz="14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b="1" dirty="0">
                          <a:effectLst/>
                          <a:latin typeface="Arial"/>
                          <a:ea typeface="Times New Roman"/>
                          <a:cs typeface="Times New Roman"/>
                        </a:rPr>
                        <a:t>FACTOR</a:t>
                      </a:r>
                      <a:endParaRPr lang="es-ES" sz="14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b="1" dirty="0">
                          <a:effectLst/>
                          <a:latin typeface="Arial"/>
                          <a:ea typeface="Times New Roman"/>
                          <a:cs typeface="Times New Roman"/>
                        </a:rPr>
                        <a:t>ALPHA DE CRONBACH</a:t>
                      </a:r>
                      <a:endParaRPr lang="es-ES" sz="14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2505">
                <a:tc>
                  <a:txBody>
                    <a:bodyPr/>
                    <a:lstStyle/>
                    <a:p>
                      <a:pPr algn="ctr">
                        <a:lnSpc>
                          <a:spcPct val="115000"/>
                        </a:lnSpc>
                        <a:spcAft>
                          <a:spcPts val="0"/>
                        </a:spcAft>
                      </a:pPr>
                      <a:r>
                        <a:rPr lang="es-ES" sz="1400">
                          <a:effectLst/>
                          <a:latin typeface="Arial"/>
                          <a:ea typeface="Times New Roman"/>
                          <a:cs typeface="Times New Roman"/>
                        </a:rPr>
                        <a:t>1</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400">
                          <a:effectLst/>
                          <a:latin typeface="Arial"/>
                          <a:ea typeface="Calibri"/>
                          <a:cs typeface="Times New Roman"/>
                        </a:rPr>
                        <a:t>Organización de la carrera- contenido de plan de estudios</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effectLst/>
                          <a:latin typeface="Arial"/>
                          <a:ea typeface="Times New Roman"/>
                          <a:cs typeface="Times New Roman"/>
                        </a:rPr>
                        <a:t>0,906</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2505">
                <a:tc>
                  <a:txBody>
                    <a:bodyPr/>
                    <a:lstStyle/>
                    <a:p>
                      <a:pPr algn="ctr">
                        <a:lnSpc>
                          <a:spcPct val="115000"/>
                        </a:lnSpc>
                        <a:spcAft>
                          <a:spcPts val="0"/>
                        </a:spcAft>
                      </a:pPr>
                      <a:r>
                        <a:rPr lang="es-ES" sz="1400">
                          <a:effectLst/>
                          <a:latin typeface="Arial"/>
                          <a:ea typeface="Times New Roman"/>
                          <a:cs typeface="Times New Roman"/>
                        </a:rPr>
                        <a:t>2</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400">
                          <a:effectLst/>
                          <a:latin typeface="Arial"/>
                          <a:ea typeface="Calibri"/>
                          <a:cs typeface="Times New Roman"/>
                        </a:rPr>
                        <a:t>Efectividad de los procesos administrativos</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effectLst/>
                          <a:latin typeface="Arial"/>
                          <a:ea typeface="Times New Roman"/>
                          <a:cs typeface="Times New Roman"/>
                        </a:rPr>
                        <a:t>0,885</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2505">
                <a:tc>
                  <a:txBody>
                    <a:bodyPr/>
                    <a:lstStyle/>
                    <a:p>
                      <a:pPr algn="ctr">
                        <a:lnSpc>
                          <a:spcPct val="115000"/>
                        </a:lnSpc>
                        <a:spcAft>
                          <a:spcPts val="0"/>
                        </a:spcAft>
                      </a:pPr>
                      <a:r>
                        <a:rPr lang="es-ES" sz="1400">
                          <a:effectLst/>
                          <a:latin typeface="Arial"/>
                          <a:ea typeface="Times New Roman"/>
                          <a:cs typeface="Times New Roman"/>
                        </a:rPr>
                        <a:t>3</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400" dirty="0">
                          <a:effectLst/>
                          <a:latin typeface="Arial"/>
                          <a:ea typeface="Calibri"/>
                          <a:cs typeface="Times New Roman"/>
                        </a:rPr>
                        <a:t>Instalaciones y equipamientos</a:t>
                      </a:r>
                      <a:endParaRPr lang="es-ES" sz="14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effectLst/>
                          <a:latin typeface="Arial"/>
                          <a:ea typeface="Times New Roman"/>
                          <a:cs typeface="Times New Roman"/>
                        </a:rPr>
                        <a:t>0,833</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2505">
                <a:tc>
                  <a:txBody>
                    <a:bodyPr/>
                    <a:lstStyle/>
                    <a:p>
                      <a:pPr algn="ctr">
                        <a:lnSpc>
                          <a:spcPct val="115000"/>
                        </a:lnSpc>
                        <a:spcAft>
                          <a:spcPts val="0"/>
                        </a:spcAft>
                      </a:pPr>
                      <a:r>
                        <a:rPr lang="es-ES" sz="1400">
                          <a:effectLst/>
                          <a:latin typeface="Arial"/>
                          <a:ea typeface="Times New Roman"/>
                          <a:cs typeface="Times New Roman"/>
                        </a:rPr>
                        <a:t>4</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400">
                          <a:effectLst/>
                          <a:latin typeface="Arial"/>
                          <a:ea typeface="Calibri"/>
                          <a:cs typeface="Times New Roman"/>
                        </a:rPr>
                        <a:t>Competencia del cuerpo docente</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effectLst/>
                          <a:latin typeface="Arial"/>
                          <a:ea typeface="Times New Roman"/>
                          <a:cs typeface="Times New Roman"/>
                        </a:rPr>
                        <a:t>0,866</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2505">
                <a:tc>
                  <a:txBody>
                    <a:bodyPr/>
                    <a:lstStyle/>
                    <a:p>
                      <a:pPr algn="ctr">
                        <a:lnSpc>
                          <a:spcPct val="115000"/>
                        </a:lnSpc>
                        <a:spcAft>
                          <a:spcPts val="0"/>
                        </a:spcAft>
                      </a:pPr>
                      <a:r>
                        <a:rPr lang="es-ES" sz="1400">
                          <a:effectLst/>
                          <a:latin typeface="Arial"/>
                          <a:ea typeface="Times New Roman"/>
                          <a:cs typeface="Times New Roman"/>
                        </a:rPr>
                        <a:t>5</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400" dirty="0">
                          <a:effectLst/>
                          <a:latin typeface="Arial"/>
                          <a:ea typeface="Calibri"/>
                          <a:cs typeface="Times New Roman"/>
                        </a:rPr>
                        <a:t>Actitudes y comportamiento del docente hacia el estudiante</a:t>
                      </a:r>
                      <a:endParaRPr lang="es-ES" sz="14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dirty="0">
                          <a:effectLst/>
                          <a:latin typeface="Arial"/>
                          <a:ea typeface="Times New Roman"/>
                          <a:cs typeface="Times New Roman"/>
                        </a:rPr>
                        <a:t>0,876</a:t>
                      </a:r>
                      <a:endParaRPr lang="es-ES" sz="14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67718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379811" y="-27384"/>
            <a:ext cx="2746648" cy="418058"/>
          </a:xfrm>
          <a:solidFill>
            <a:schemeClr val="accent2">
              <a:lumMod val="75000"/>
            </a:schemeClr>
          </a:solidFill>
          <a:ln w="3175">
            <a:solidFill>
              <a:schemeClr val="tx1"/>
            </a:solidFill>
          </a:ln>
        </p:spPr>
        <p:txBody>
          <a:bodyPr>
            <a:noAutofit/>
          </a:bodyPr>
          <a:lstStyle/>
          <a:p>
            <a:pPr algn="ctr"/>
            <a:r>
              <a:rPr lang="es-ES" sz="1400" dirty="0" smtClean="0">
                <a:solidFill>
                  <a:schemeClr val="bg1"/>
                </a:solidFill>
                <a:latin typeface="Arial" panose="020B0604020202020204" pitchFamily="34" charset="0"/>
                <a:cs typeface="Arial" panose="020B0604020202020204" pitchFamily="34" charset="0"/>
              </a:rPr>
              <a:t>INVESTIGACIÓN DE MERCADO</a:t>
            </a:r>
            <a:endParaRPr lang="es-ES" sz="1400" dirty="0">
              <a:solidFill>
                <a:schemeClr val="bg1"/>
              </a:solidFill>
              <a:latin typeface="Arial" panose="020B0604020202020204" pitchFamily="34" charset="0"/>
              <a:cs typeface="Arial" panose="020B0604020202020204" pitchFamily="34" charset="0"/>
            </a:endParaRPr>
          </a:p>
        </p:txBody>
      </p:sp>
      <p:sp>
        <p:nvSpPr>
          <p:cNvPr id="7" name="1 Título"/>
          <p:cNvSpPr txBox="1">
            <a:spLocks/>
          </p:cNvSpPr>
          <p:nvPr/>
        </p:nvSpPr>
        <p:spPr>
          <a:xfrm>
            <a:off x="3491880" y="-27384"/>
            <a:ext cx="2880320" cy="418058"/>
          </a:xfrm>
          <a:prstGeom prst="rect">
            <a:avLst/>
          </a:prstGeom>
          <a:solidFill>
            <a:schemeClr val="accent2">
              <a:lumMod val="75000"/>
            </a:schemeClr>
          </a:solidFill>
          <a:ln w="3175">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1400" dirty="0" smtClean="0">
                <a:solidFill>
                  <a:schemeClr val="bg1"/>
                </a:solidFill>
                <a:latin typeface="Arial" panose="020B0604020202020204" pitchFamily="34" charset="0"/>
                <a:cs typeface="Arial" panose="020B0604020202020204" pitchFamily="34" charset="0"/>
              </a:rPr>
              <a:t>REGRESIÓN MÚLTIPLE</a:t>
            </a:r>
            <a:endParaRPr lang="es-ES" sz="1400" dirty="0">
              <a:solidFill>
                <a:schemeClr val="bg1"/>
              </a:solidFill>
              <a:latin typeface="Arial" panose="020B0604020202020204" pitchFamily="34" charset="0"/>
              <a:cs typeface="Arial" panose="020B0604020202020204" pitchFamily="34" charset="0"/>
            </a:endParaRPr>
          </a:p>
        </p:txBody>
      </p:sp>
      <p:sp>
        <p:nvSpPr>
          <p:cNvPr id="8" name="7 Rectángulo redondeado"/>
          <p:cNvSpPr/>
          <p:nvPr/>
        </p:nvSpPr>
        <p:spPr>
          <a:xfrm>
            <a:off x="539552" y="837400"/>
            <a:ext cx="7799233" cy="504055"/>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tx1"/>
                </a:solidFill>
                <a:latin typeface="Arial" panose="020B0604020202020204" pitchFamily="34" charset="0"/>
                <a:cs typeface="Arial" panose="020B0604020202020204" pitchFamily="34" charset="0"/>
              </a:rPr>
              <a:t>Calidad </a:t>
            </a:r>
            <a:r>
              <a:rPr lang="es-ES" b="1" dirty="0">
                <a:solidFill>
                  <a:schemeClr val="tx1"/>
                </a:solidFill>
                <a:latin typeface="Arial" panose="020B0604020202020204" pitchFamily="34" charset="0"/>
                <a:cs typeface="Arial" panose="020B0604020202020204" pitchFamily="34" charset="0"/>
              </a:rPr>
              <a:t>global percibida vs  factores de calidad</a:t>
            </a:r>
          </a:p>
        </p:txBody>
      </p:sp>
      <p:graphicFrame>
        <p:nvGraphicFramePr>
          <p:cNvPr id="4" name="3 Tabla"/>
          <p:cNvGraphicFramePr>
            <a:graphicFrameLocks noGrp="1"/>
          </p:cNvGraphicFramePr>
          <p:nvPr>
            <p:extLst>
              <p:ext uri="{D42A27DB-BD31-4B8C-83A1-F6EECF244321}">
                <p14:modId xmlns:p14="http://schemas.microsoft.com/office/powerpoint/2010/main" val="3055008640"/>
              </p:ext>
            </p:extLst>
          </p:nvPr>
        </p:nvGraphicFramePr>
        <p:xfrm>
          <a:off x="1835696" y="1844824"/>
          <a:ext cx="5328592" cy="2664294"/>
        </p:xfrm>
        <a:graphic>
          <a:graphicData uri="http://schemas.openxmlformats.org/drawingml/2006/table">
            <a:tbl>
              <a:tblPr firstRow="1" firstCol="1" bandRow="1"/>
              <a:tblGrid>
                <a:gridCol w="1453408"/>
                <a:gridCol w="1291728"/>
                <a:gridCol w="1291728"/>
                <a:gridCol w="1291728"/>
              </a:tblGrid>
              <a:tr h="444049">
                <a:tc>
                  <a:txBody>
                    <a:bodyPr/>
                    <a:lstStyle/>
                    <a:p>
                      <a:pPr algn="l">
                        <a:lnSpc>
                          <a:spcPct val="150000"/>
                        </a:lnSpc>
                        <a:spcAft>
                          <a:spcPts val="0"/>
                        </a:spcAft>
                      </a:pPr>
                      <a:r>
                        <a:rPr lang="es-ES" sz="1400" b="1" dirty="0">
                          <a:solidFill>
                            <a:srgbClr val="000000"/>
                          </a:solidFill>
                          <a:effectLst/>
                          <a:latin typeface="Arial"/>
                          <a:ea typeface="Times New Roman"/>
                          <a:cs typeface="Times New Roman"/>
                        </a:rPr>
                        <a:t>FACTORES</a:t>
                      </a:r>
                      <a:endParaRPr lang="es-ES" sz="14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400" b="1">
                          <a:solidFill>
                            <a:srgbClr val="000000"/>
                          </a:solidFill>
                          <a:effectLst/>
                          <a:latin typeface="Arial"/>
                          <a:ea typeface="Times New Roman"/>
                          <a:cs typeface="Times New Roman"/>
                        </a:rPr>
                        <a:t>B</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400" b="1">
                          <a:solidFill>
                            <a:srgbClr val="000000"/>
                          </a:solidFill>
                          <a:effectLst/>
                          <a:latin typeface="Arial"/>
                          <a:ea typeface="Times New Roman"/>
                          <a:cs typeface="Times New Roman"/>
                        </a:rPr>
                        <a:t>β</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400" b="1" dirty="0">
                          <a:solidFill>
                            <a:srgbClr val="000000"/>
                          </a:solidFill>
                          <a:effectLst/>
                          <a:latin typeface="Arial"/>
                          <a:ea typeface="Times New Roman"/>
                          <a:cs typeface="Times New Roman"/>
                        </a:rPr>
                        <a:t>%</a:t>
                      </a:r>
                      <a:endParaRPr lang="es-ES" sz="14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049">
                <a:tc>
                  <a:txBody>
                    <a:bodyPr/>
                    <a:lstStyle/>
                    <a:p>
                      <a:pPr algn="ctr">
                        <a:lnSpc>
                          <a:spcPct val="150000"/>
                        </a:lnSpc>
                        <a:spcAft>
                          <a:spcPts val="0"/>
                        </a:spcAft>
                      </a:pPr>
                      <a:r>
                        <a:rPr lang="es-ES" sz="1400">
                          <a:solidFill>
                            <a:srgbClr val="000000"/>
                          </a:solidFill>
                          <a:effectLst/>
                          <a:latin typeface="Arial"/>
                          <a:ea typeface="Times New Roman"/>
                          <a:cs typeface="Times New Roman"/>
                        </a:rPr>
                        <a:t>F1</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400">
                          <a:solidFill>
                            <a:srgbClr val="000000"/>
                          </a:solidFill>
                          <a:effectLst/>
                          <a:latin typeface="Arial"/>
                          <a:ea typeface="Times New Roman"/>
                          <a:cs typeface="Times New Roman"/>
                        </a:rPr>
                        <a:t>0,00</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400">
                          <a:solidFill>
                            <a:srgbClr val="000000"/>
                          </a:solidFill>
                          <a:effectLst/>
                          <a:latin typeface="Arial"/>
                          <a:ea typeface="Times New Roman"/>
                          <a:cs typeface="Times New Roman"/>
                        </a:rPr>
                        <a:t>0,015</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400">
                          <a:solidFill>
                            <a:srgbClr val="000000"/>
                          </a:solidFill>
                          <a:effectLst/>
                          <a:latin typeface="Arial"/>
                          <a:ea typeface="Times New Roman"/>
                          <a:cs typeface="Times New Roman"/>
                        </a:rPr>
                        <a:t>3%</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049">
                <a:tc>
                  <a:txBody>
                    <a:bodyPr/>
                    <a:lstStyle/>
                    <a:p>
                      <a:pPr algn="ctr">
                        <a:lnSpc>
                          <a:spcPct val="150000"/>
                        </a:lnSpc>
                        <a:spcAft>
                          <a:spcPts val="0"/>
                        </a:spcAft>
                      </a:pPr>
                      <a:r>
                        <a:rPr lang="es-ES" sz="1400" b="1">
                          <a:solidFill>
                            <a:srgbClr val="000000"/>
                          </a:solidFill>
                          <a:effectLst/>
                          <a:latin typeface="Arial"/>
                          <a:ea typeface="Times New Roman"/>
                          <a:cs typeface="Times New Roman"/>
                        </a:rPr>
                        <a:t>F2</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400" b="1">
                          <a:solidFill>
                            <a:srgbClr val="000000"/>
                          </a:solidFill>
                          <a:effectLst/>
                          <a:latin typeface="Arial"/>
                          <a:ea typeface="Times New Roman"/>
                          <a:cs typeface="Times New Roman"/>
                        </a:rPr>
                        <a:t>0,02</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400" b="1">
                          <a:solidFill>
                            <a:srgbClr val="000000"/>
                          </a:solidFill>
                          <a:effectLst/>
                          <a:latin typeface="Arial"/>
                          <a:ea typeface="Times New Roman"/>
                          <a:cs typeface="Times New Roman"/>
                        </a:rPr>
                        <a:t>0,307</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400" b="1" u="sng">
                          <a:solidFill>
                            <a:srgbClr val="FF0000"/>
                          </a:solidFill>
                          <a:effectLst/>
                          <a:latin typeface="Arial"/>
                          <a:ea typeface="Times New Roman"/>
                          <a:cs typeface="Times New Roman"/>
                        </a:rPr>
                        <a:t>40%</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049">
                <a:tc>
                  <a:txBody>
                    <a:bodyPr/>
                    <a:lstStyle/>
                    <a:p>
                      <a:pPr algn="ctr">
                        <a:lnSpc>
                          <a:spcPct val="150000"/>
                        </a:lnSpc>
                        <a:spcAft>
                          <a:spcPts val="0"/>
                        </a:spcAft>
                      </a:pPr>
                      <a:r>
                        <a:rPr lang="es-ES" sz="1400">
                          <a:solidFill>
                            <a:srgbClr val="000000"/>
                          </a:solidFill>
                          <a:effectLst/>
                          <a:latin typeface="Arial"/>
                          <a:ea typeface="Times New Roman"/>
                          <a:cs typeface="Times New Roman"/>
                        </a:rPr>
                        <a:t>F3</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400">
                          <a:solidFill>
                            <a:srgbClr val="000000"/>
                          </a:solidFill>
                          <a:effectLst/>
                          <a:latin typeface="Arial"/>
                          <a:ea typeface="Times New Roman"/>
                          <a:cs typeface="Times New Roman"/>
                        </a:rPr>
                        <a:t>0,01</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400">
                          <a:solidFill>
                            <a:srgbClr val="000000"/>
                          </a:solidFill>
                          <a:effectLst/>
                          <a:latin typeface="Arial"/>
                          <a:ea typeface="Times New Roman"/>
                          <a:cs typeface="Times New Roman"/>
                        </a:rPr>
                        <a:t>0,116</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400" dirty="0">
                          <a:solidFill>
                            <a:srgbClr val="000000"/>
                          </a:solidFill>
                          <a:effectLst/>
                          <a:latin typeface="Arial"/>
                          <a:ea typeface="Times New Roman"/>
                          <a:cs typeface="Times New Roman"/>
                        </a:rPr>
                        <a:t>15%</a:t>
                      </a:r>
                      <a:endParaRPr lang="es-ES" sz="14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049">
                <a:tc>
                  <a:txBody>
                    <a:bodyPr/>
                    <a:lstStyle/>
                    <a:p>
                      <a:pPr algn="ctr">
                        <a:lnSpc>
                          <a:spcPct val="150000"/>
                        </a:lnSpc>
                        <a:spcAft>
                          <a:spcPts val="0"/>
                        </a:spcAft>
                      </a:pPr>
                      <a:r>
                        <a:rPr lang="es-ES" sz="1400" b="1">
                          <a:solidFill>
                            <a:srgbClr val="000000"/>
                          </a:solidFill>
                          <a:effectLst/>
                          <a:latin typeface="Arial"/>
                          <a:ea typeface="Times New Roman"/>
                          <a:cs typeface="Times New Roman"/>
                        </a:rPr>
                        <a:t>F4</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400" b="1">
                          <a:solidFill>
                            <a:srgbClr val="000000"/>
                          </a:solidFill>
                          <a:effectLst/>
                          <a:latin typeface="Arial"/>
                          <a:ea typeface="Times New Roman"/>
                          <a:cs typeface="Times New Roman"/>
                        </a:rPr>
                        <a:t>0,02</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400" b="1">
                          <a:solidFill>
                            <a:srgbClr val="000000"/>
                          </a:solidFill>
                          <a:effectLst/>
                          <a:latin typeface="Arial"/>
                          <a:ea typeface="Times New Roman"/>
                          <a:cs typeface="Times New Roman"/>
                        </a:rPr>
                        <a:t>0,238</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400" b="1" u="sng">
                          <a:solidFill>
                            <a:srgbClr val="FF0000"/>
                          </a:solidFill>
                          <a:effectLst/>
                          <a:latin typeface="Arial"/>
                          <a:ea typeface="Times New Roman"/>
                          <a:cs typeface="Times New Roman"/>
                        </a:rPr>
                        <a:t>31%</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049">
                <a:tc>
                  <a:txBody>
                    <a:bodyPr/>
                    <a:lstStyle/>
                    <a:p>
                      <a:pPr algn="ctr">
                        <a:lnSpc>
                          <a:spcPct val="150000"/>
                        </a:lnSpc>
                        <a:spcAft>
                          <a:spcPts val="0"/>
                        </a:spcAft>
                      </a:pPr>
                      <a:r>
                        <a:rPr lang="es-ES" sz="1400">
                          <a:solidFill>
                            <a:srgbClr val="000000"/>
                          </a:solidFill>
                          <a:effectLst/>
                          <a:latin typeface="Arial"/>
                          <a:ea typeface="Times New Roman"/>
                          <a:cs typeface="Times New Roman"/>
                        </a:rPr>
                        <a:t>F5</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400" dirty="0">
                          <a:solidFill>
                            <a:srgbClr val="000000"/>
                          </a:solidFill>
                          <a:effectLst/>
                          <a:latin typeface="Arial"/>
                          <a:ea typeface="Times New Roman"/>
                          <a:cs typeface="Times New Roman"/>
                        </a:rPr>
                        <a:t>0,01</a:t>
                      </a:r>
                      <a:endParaRPr lang="es-ES" sz="14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400">
                          <a:solidFill>
                            <a:srgbClr val="000000"/>
                          </a:solidFill>
                          <a:effectLst/>
                          <a:latin typeface="Arial"/>
                          <a:ea typeface="Times New Roman"/>
                          <a:cs typeface="Times New Roman"/>
                        </a:rPr>
                        <a:t>0,087</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400" dirty="0">
                          <a:solidFill>
                            <a:srgbClr val="000000"/>
                          </a:solidFill>
                          <a:effectLst/>
                          <a:latin typeface="Arial"/>
                          <a:ea typeface="Times New Roman"/>
                          <a:cs typeface="Times New Roman"/>
                        </a:rPr>
                        <a:t>11%</a:t>
                      </a:r>
                      <a:endParaRPr lang="es-ES" sz="14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5 CuadroTexto"/>
          <p:cNvSpPr txBox="1"/>
          <p:nvPr/>
        </p:nvSpPr>
        <p:spPr>
          <a:xfrm>
            <a:off x="179512" y="4869160"/>
            <a:ext cx="8208912" cy="1846659"/>
          </a:xfrm>
          <a:prstGeom prst="rect">
            <a:avLst/>
          </a:prstGeom>
          <a:noFill/>
        </p:spPr>
        <p:txBody>
          <a:bodyPr wrap="square" rtlCol="0">
            <a:spAutoFit/>
          </a:bodyPr>
          <a:lstStyle/>
          <a:p>
            <a:pPr algn="just"/>
            <a:r>
              <a:rPr lang="es-ES" sz="1600" dirty="0">
                <a:latin typeface="Arial" panose="020B0604020202020204" pitchFamily="34" charset="0"/>
                <a:cs typeface="Arial" panose="020B0604020202020204" pitchFamily="34" charset="0"/>
              </a:rPr>
              <a:t>Apreciamos que el factor F2 con un </a:t>
            </a:r>
            <a:r>
              <a:rPr lang="es-ES" sz="1600" dirty="0" smtClean="0">
                <a:latin typeface="Arial" panose="020B0604020202020204" pitchFamily="34" charset="0"/>
                <a:cs typeface="Arial" panose="020B0604020202020204" pitchFamily="34" charset="0"/>
              </a:rPr>
              <a:t>40% es </a:t>
            </a:r>
            <a:r>
              <a:rPr lang="es-ES" sz="1600" dirty="0">
                <a:latin typeface="Arial" panose="020B0604020202020204" pitchFamily="34" charset="0"/>
                <a:cs typeface="Arial" panose="020B0604020202020204" pitchFamily="34" charset="0"/>
              </a:rPr>
              <a:t>el que mayor explicación recoge de todos los factores individuales, centrándose en los procesos ADMINISTRATIVOS. </a:t>
            </a:r>
            <a:endParaRPr lang="es-ES" sz="1600" dirty="0" smtClean="0">
              <a:latin typeface="Arial" panose="020B0604020202020204" pitchFamily="34" charset="0"/>
              <a:cs typeface="Arial" panose="020B0604020202020204" pitchFamily="34" charset="0"/>
            </a:endParaRPr>
          </a:p>
          <a:p>
            <a:pPr algn="just"/>
            <a:endParaRPr lang="es-ES" sz="1600" dirty="0">
              <a:latin typeface="Arial" panose="020B0604020202020204" pitchFamily="34" charset="0"/>
              <a:cs typeface="Arial" panose="020B0604020202020204" pitchFamily="34" charset="0"/>
            </a:endParaRPr>
          </a:p>
          <a:p>
            <a:pPr algn="just"/>
            <a:r>
              <a:rPr lang="es-ES" sz="1600" dirty="0" smtClean="0">
                <a:latin typeface="Arial" panose="020B0604020202020204" pitchFamily="34" charset="0"/>
                <a:cs typeface="Arial" panose="020B0604020202020204" pitchFamily="34" charset="0"/>
              </a:rPr>
              <a:t>Ahora </a:t>
            </a:r>
            <a:r>
              <a:rPr lang="es-ES" sz="1600" dirty="0">
                <a:latin typeface="Arial" panose="020B0604020202020204" pitchFamily="34" charset="0"/>
                <a:cs typeface="Arial" panose="020B0604020202020204" pitchFamily="34" charset="0"/>
              </a:rPr>
              <a:t>si juntamos a los factores F4 + F5 recogen un 42% de la explicación de la calidad total y estos en conjunto hacen referencia a la dimensión relacionada con los DOCENTES.</a:t>
            </a:r>
          </a:p>
          <a:p>
            <a:pPr algn="just"/>
            <a:endParaRPr lang="es-ES" sz="1600" dirty="0">
              <a:latin typeface="Arial" panose="020B0604020202020204" pitchFamily="34" charset="0"/>
              <a:cs typeface="Arial" panose="020B0604020202020204" pitchFamily="34" charset="0"/>
            </a:endParaRPr>
          </a:p>
        </p:txBody>
      </p:sp>
      <p:sp>
        <p:nvSpPr>
          <p:cNvPr id="9" name="8 Elipse"/>
          <p:cNvSpPr/>
          <p:nvPr/>
        </p:nvSpPr>
        <p:spPr>
          <a:xfrm>
            <a:off x="5796136" y="2708920"/>
            <a:ext cx="1584176" cy="57606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9 Elipse"/>
          <p:cNvSpPr/>
          <p:nvPr/>
        </p:nvSpPr>
        <p:spPr>
          <a:xfrm>
            <a:off x="5796136" y="3693750"/>
            <a:ext cx="1728192" cy="76664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1016073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379811" y="-27384"/>
            <a:ext cx="2746648" cy="418058"/>
          </a:xfrm>
          <a:solidFill>
            <a:schemeClr val="accent2">
              <a:lumMod val="75000"/>
            </a:schemeClr>
          </a:solidFill>
          <a:ln w="3175">
            <a:solidFill>
              <a:schemeClr val="tx1"/>
            </a:solidFill>
          </a:ln>
        </p:spPr>
        <p:txBody>
          <a:bodyPr>
            <a:noAutofit/>
          </a:bodyPr>
          <a:lstStyle/>
          <a:p>
            <a:pPr algn="ctr"/>
            <a:r>
              <a:rPr lang="es-ES" sz="1400" dirty="0" smtClean="0">
                <a:solidFill>
                  <a:schemeClr val="bg1"/>
                </a:solidFill>
                <a:latin typeface="Arial" panose="020B0604020202020204" pitchFamily="34" charset="0"/>
                <a:cs typeface="Arial" panose="020B0604020202020204" pitchFamily="34" charset="0"/>
              </a:rPr>
              <a:t>INVESTIGACIÓN DE MERCADO</a:t>
            </a:r>
            <a:endParaRPr lang="es-ES" sz="1400" dirty="0">
              <a:solidFill>
                <a:schemeClr val="bg1"/>
              </a:solidFill>
              <a:latin typeface="Arial" panose="020B0604020202020204" pitchFamily="34" charset="0"/>
              <a:cs typeface="Arial" panose="020B0604020202020204" pitchFamily="34" charset="0"/>
            </a:endParaRPr>
          </a:p>
        </p:txBody>
      </p:sp>
      <p:sp>
        <p:nvSpPr>
          <p:cNvPr id="7" name="1 Título"/>
          <p:cNvSpPr txBox="1">
            <a:spLocks/>
          </p:cNvSpPr>
          <p:nvPr/>
        </p:nvSpPr>
        <p:spPr>
          <a:xfrm>
            <a:off x="3491880" y="-27384"/>
            <a:ext cx="2880320" cy="418058"/>
          </a:xfrm>
          <a:prstGeom prst="rect">
            <a:avLst/>
          </a:prstGeom>
          <a:solidFill>
            <a:schemeClr val="accent2">
              <a:lumMod val="75000"/>
            </a:schemeClr>
          </a:solidFill>
          <a:ln w="3175">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1400" dirty="0" smtClean="0">
                <a:solidFill>
                  <a:schemeClr val="bg1"/>
                </a:solidFill>
                <a:latin typeface="Arial" panose="020B0604020202020204" pitchFamily="34" charset="0"/>
                <a:cs typeface="Arial" panose="020B0604020202020204" pitchFamily="34" charset="0"/>
              </a:rPr>
              <a:t>GRUPOS MUESTRALES</a:t>
            </a:r>
            <a:endParaRPr lang="es-ES" sz="1400" dirty="0">
              <a:solidFill>
                <a:schemeClr val="bg1"/>
              </a:solidFill>
              <a:latin typeface="Arial" panose="020B0604020202020204" pitchFamily="34" charset="0"/>
              <a:cs typeface="Arial" panose="020B0604020202020204" pitchFamily="34" charset="0"/>
            </a:endParaRPr>
          </a:p>
        </p:txBody>
      </p:sp>
      <p:sp>
        <p:nvSpPr>
          <p:cNvPr id="8" name="7 Rectángulo redondeado"/>
          <p:cNvSpPr/>
          <p:nvPr/>
        </p:nvSpPr>
        <p:spPr>
          <a:xfrm>
            <a:off x="683568" y="585372"/>
            <a:ext cx="5040560" cy="504055"/>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latin typeface="Arial" panose="020B0604020202020204" pitchFamily="34" charset="0"/>
                <a:cs typeface="Arial" panose="020B0604020202020204" pitchFamily="34" charset="0"/>
              </a:rPr>
              <a:t>Factores de calidad vs Carrera en que cursa</a:t>
            </a:r>
            <a:endParaRPr lang="es-ES" dirty="0">
              <a:latin typeface="Arial" panose="020B0604020202020204" pitchFamily="34" charset="0"/>
              <a:cs typeface="Arial" panose="020B0604020202020204" pitchFamily="34" charset="0"/>
            </a:endParaRPr>
          </a:p>
        </p:txBody>
      </p:sp>
      <p:sp>
        <p:nvSpPr>
          <p:cNvPr id="5" name="4 Rectángulo"/>
          <p:cNvSpPr/>
          <p:nvPr/>
        </p:nvSpPr>
        <p:spPr>
          <a:xfrm>
            <a:off x="395536" y="1268760"/>
            <a:ext cx="8496944" cy="1646348"/>
          </a:xfrm>
          <a:prstGeom prst="rect">
            <a:avLst/>
          </a:prstGeom>
        </p:spPr>
        <p:txBody>
          <a:bodyPr wrap="square">
            <a:spAutoFit/>
          </a:bodyPr>
          <a:lstStyle/>
          <a:p>
            <a:pPr indent="449580" algn="just">
              <a:lnSpc>
                <a:spcPct val="150000"/>
              </a:lnSpc>
              <a:spcAft>
                <a:spcPts val="1000"/>
              </a:spcAft>
            </a:pPr>
            <a:r>
              <a:rPr lang="es-ES" sz="1300" dirty="0" smtClean="0">
                <a:effectLst/>
                <a:latin typeface="Times New Roman"/>
                <a:ea typeface="Calibri"/>
                <a:cs typeface="Times New Roman"/>
              </a:rPr>
              <a:t>Si p &lt; 0.05 (5%) acepto H1</a:t>
            </a:r>
            <a:endParaRPr lang="es-ES" sz="1300" dirty="0">
              <a:ea typeface="Calibri"/>
              <a:cs typeface="Times New Roman"/>
            </a:endParaRPr>
          </a:p>
          <a:p>
            <a:pPr indent="449580" algn="just">
              <a:lnSpc>
                <a:spcPct val="150000"/>
              </a:lnSpc>
              <a:spcAft>
                <a:spcPts val="1000"/>
              </a:spcAft>
            </a:pPr>
            <a:r>
              <a:rPr lang="es-ES" sz="1300" dirty="0" smtClean="0">
                <a:effectLst/>
                <a:latin typeface="Times New Roman"/>
                <a:ea typeface="Calibri"/>
                <a:cs typeface="Times New Roman"/>
              </a:rPr>
              <a:t>Ho: La percepción de calidad de cada uno de los factores obtenidos NO es distinto en función de la carrera que cursa.</a:t>
            </a:r>
            <a:endParaRPr lang="es-ES" sz="1300" dirty="0">
              <a:ea typeface="Calibri"/>
              <a:cs typeface="Times New Roman"/>
            </a:endParaRPr>
          </a:p>
          <a:p>
            <a:pPr indent="449580" algn="just">
              <a:lnSpc>
                <a:spcPct val="150000"/>
              </a:lnSpc>
              <a:spcAft>
                <a:spcPts val="1000"/>
              </a:spcAft>
            </a:pPr>
            <a:r>
              <a:rPr lang="es-ES" sz="1300" dirty="0" smtClean="0">
                <a:effectLst/>
                <a:latin typeface="Times New Roman"/>
                <a:ea typeface="Calibri"/>
                <a:cs typeface="Times New Roman"/>
              </a:rPr>
              <a:t>H1: La percepción de calidad de cada uno de los factores obtenidos es distinta en función de la carrera que cursa.</a:t>
            </a:r>
            <a:endParaRPr lang="es-ES" sz="1300" dirty="0">
              <a:ea typeface="Calibri"/>
              <a:cs typeface="Times New Roman"/>
            </a:endParaRPr>
          </a:p>
          <a:p>
            <a:pPr indent="449580" algn="just">
              <a:lnSpc>
                <a:spcPct val="150000"/>
              </a:lnSpc>
              <a:spcAft>
                <a:spcPts val="1000"/>
              </a:spcAft>
            </a:pPr>
            <a:endParaRPr lang="es-ES" sz="1300" dirty="0">
              <a:ea typeface="Calibri"/>
              <a:cs typeface="Times New Roman"/>
            </a:endParaRPr>
          </a:p>
        </p:txBody>
      </p:sp>
      <p:graphicFrame>
        <p:nvGraphicFramePr>
          <p:cNvPr id="4" name="3 Tabla"/>
          <p:cNvGraphicFramePr>
            <a:graphicFrameLocks noGrp="1"/>
          </p:cNvGraphicFramePr>
          <p:nvPr>
            <p:extLst>
              <p:ext uri="{D42A27DB-BD31-4B8C-83A1-F6EECF244321}">
                <p14:modId xmlns:p14="http://schemas.microsoft.com/office/powerpoint/2010/main" val="353433145"/>
              </p:ext>
            </p:extLst>
          </p:nvPr>
        </p:nvGraphicFramePr>
        <p:xfrm>
          <a:off x="179508" y="2807494"/>
          <a:ext cx="8856987" cy="3069778"/>
        </p:xfrm>
        <a:graphic>
          <a:graphicData uri="http://schemas.openxmlformats.org/drawingml/2006/table">
            <a:tbl>
              <a:tblPr firstRow="1" firstCol="1" bandRow="1"/>
              <a:tblGrid>
                <a:gridCol w="983619"/>
                <a:gridCol w="984355"/>
                <a:gridCol w="984355"/>
                <a:gridCol w="984355"/>
                <a:gridCol w="984355"/>
                <a:gridCol w="984355"/>
                <a:gridCol w="984355"/>
                <a:gridCol w="983619"/>
                <a:gridCol w="983619"/>
              </a:tblGrid>
              <a:tr h="576072">
                <a:tc rowSpan="3">
                  <a:txBody>
                    <a:bodyPr/>
                    <a:lstStyle/>
                    <a:p>
                      <a:pPr algn="ctr">
                        <a:lnSpc>
                          <a:spcPct val="115000"/>
                        </a:lnSpc>
                        <a:spcAft>
                          <a:spcPts val="0"/>
                        </a:spcAft>
                      </a:pPr>
                      <a:r>
                        <a:rPr lang="es-ES" sz="1400" dirty="0">
                          <a:effectLst/>
                          <a:latin typeface="Arial"/>
                          <a:ea typeface="Calibri"/>
                          <a:cs typeface="Times New Roman"/>
                        </a:rPr>
                        <a:t>.</a:t>
                      </a:r>
                      <a:r>
                        <a:rPr lang="es-ES" sz="1400" b="1" dirty="0">
                          <a:solidFill>
                            <a:srgbClr val="000000"/>
                          </a:solidFill>
                          <a:effectLst/>
                          <a:latin typeface="Arial"/>
                          <a:ea typeface="Times New Roman"/>
                          <a:cs typeface="Times New Roman"/>
                        </a:rPr>
                        <a:t>FACTOR</a:t>
                      </a:r>
                      <a:endParaRPr lang="es-ES" sz="18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6">
                  <a:txBody>
                    <a:bodyPr/>
                    <a:lstStyle/>
                    <a:p>
                      <a:pPr algn="ctr">
                        <a:lnSpc>
                          <a:spcPct val="115000"/>
                        </a:lnSpc>
                        <a:spcAft>
                          <a:spcPts val="0"/>
                        </a:spcAft>
                      </a:pPr>
                      <a:r>
                        <a:rPr lang="es-ES" sz="1400" b="1">
                          <a:solidFill>
                            <a:srgbClr val="000000"/>
                          </a:solidFill>
                          <a:effectLst/>
                          <a:latin typeface="Arial"/>
                          <a:ea typeface="Times New Roman"/>
                          <a:cs typeface="Times New Roman"/>
                        </a:rPr>
                        <a:t>CARRERA</a:t>
                      </a:r>
                      <a:endParaRPr lang="es-ES" sz="18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ctr">
                        <a:lnSpc>
                          <a:spcPct val="115000"/>
                        </a:lnSpc>
                        <a:spcAft>
                          <a:spcPts val="0"/>
                        </a:spcAft>
                      </a:pPr>
                      <a:r>
                        <a:rPr lang="es-ES" sz="1400" b="1" dirty="0">
                          <a:solidFill>
                            <a:srgbClr val="000000"/>
                          </a:solidFill>
                          <a:effectLst/>
                          <a:latin typeface="Arial"/>
                          <a:ea typeface="Times New Roman"/>
                          <a:cs typeface="Times New Roman"/>
                        </a:rPr>
                        <a:t> </a:t>
                      </a:r>
                      <a:endParaRPr lang="es-ES" sz="1800" dirty="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400" b="1">
                          <a:solidFill>
                            <a:srgbClr val="000000"/>
                          </a:solidFill>
                          <a:effectLst/>
                          <a:latin typeface="Arial"/>
                          <a:ea typeface="Times New Roman"/>
                          <a:cs typeface="Times New Roman"/>
                        </a:rPr>
                        <a:t> </a:t>
                      </a:r>
                      <a:endParaRPr lang="es-ES" sz="1800">
                        <a:effectLst/>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r>
              <a:tr h="518602">
                <a:tc vMerge="1">
                  <a:txBody>
                    <a:bodyPr/>
                    <a:lstStyle/>
                    <a:p>
                      <a:endParaRPr lang="es-ES"/>
                    </a:p>
                  </a:txBody>
                  <a:tcPr/>
                </a:tc>
                <a:tc gridSpan="2">
                  <a:txBody>
                    <a:bodyPr/>
                    <a:lstStyle/>
                    <a:p>
                      <a:pPr algn="ctr">
                        <a:lnSpc>
                          <a:spcPct val="115000"/>
                        </a:lnSpc>
                        <a:spcAft>
                          <a:spcPts val="0"/>
                        </a:spcAft>
                      </a:pPr>
                      <a:r>
                        <a:rPr lang="es-ES" sz="1400" b="1">
                          <a:solidFill>
                            <a:srgbClr val="000000"/>
                          </a:solidFill>
                          <a:effectLst/>
                          <a:latin typeface="Arial"/>
                          <a:ea typeface="Times New Roman"/>
                          <a:cs typeface="Times New Roman"/>
                        </a:rPr>
                        <a:t>MERCADOTECNIA</a:t>
                      </a:r>
                      <a:endParaRPr lang="es-ES" sz="18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s-ES"/>
                    </a:p>
                  </a:txBody>
                  <a:tcPr/>
                </a:tc>
                <a:tc gridSpan="2">
                  <a:txBody>
                    <a:bodyPr/>
                    <a:lstStyle/>
                    <a:p>
                      <a:pPr algn="ctr">
                        <a:lnSpc>
                          <a:spcPct val="115000"/>
                        </a:lnSpc>
                        <a:spcAft>
                          <a:spcPts val="0"/>
                        </a:spcAft>
                      </a:pPr>
                      <a:r>
                        <a:rPr lang="es-ES" sz="1400" b="1" dirty="0">
                          <a:solidFill>
                            <a:srgbClr val="000000"/>
                          </a:solidFill>
                          <a:effectLst/>
                          <a:latin typeface="Arial"/>
                          <a:ea typeface="Times New Roman"/>
                          <a:cs typeface="Times New Roman"/>
                        </a:rPr>
                        <a:t>COMERCIAL</a:t>
                      </a:r>
                      <a:endParaRPr lang="es-ES" sz="1800" dirty="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s-ES"/>
                    </a:p>
                  </a:txBody>
                  <a:tcPr/>
                </a:tc>
                <a:tc gridSpan="2">
                  <a:txBody>
                    <a:bodyPr/>
                    <a:lstStyle/>
                    <a:p>
                      <a:pPr algn="ctr">
                        <a:lnSpc>
                          <a:spcPct val="115000"/>
                        </a:lnSpc>
                        <a:spcAft>
                          <a:spcPts val="0"/>
                        </a:spcAft>
                      </a:pPr>
                      <a:r>
                        <a:rPr lang="es-ES" sz="1400" b="1">
                          <a:solidFill>
                            <a:srgbClr val="000000"/>
                          </a:solidFill>
                          <a:effectLst/>
                          <a:latin typeface="Arial"/>
                          <a:ea typeface="Times New Roman"/>
                          <a:cs typeface="Times New Roman"/>
                        </a:rPr>
                        <a:t>FINANZAS Y AUDITORIA</a:t>
                      </a:r>
                      <a:endParaRPr lang="es-ES" sz="18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s-ES"/>
                    </a:p>
                  </a:txBody>
                  <a:tcPr/>
                </a:tc>
                <a:tc rowSpan="2">
                  <a:txBody>
                    <a:bodyPr/>
                    <a:lstStyle/>
                    <a:p>
                      <a:pPr algn="ctr">
                        <a:lnSpc>
                          <a:spcPct val="115000"/>
                        </a:lnSpc>
                        <a:spcAft>
                          <a:spcPts val="0"/>
                        </a:spcAft>
                      </a:pPr>
                      <a:r>
                        <a:rPr lang="es-ES" sz="1400" b="1">
                          <a:solidFill>
                            <a:srgbClr val="000000"/>
                          </a:solidFill>
                          <a:effectLst/>
                          <a:latin typeface="Arial"/>
                          <a:ea typeface="Times New Roman"/>
                          <a:cs typeface="Times New Roman"/>
                        </a:rPr>
                        <a:t>Kruskal-Wallis</a:t>
                      </a:r>
                      <a:endParaRPr lang="es-ES" sz="18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a:lnSpc>
                          <a:spcPct val="115000"/>
                        </a:lnSpc>
                        <a:spcAft>
                          <a:spcPts val="0"/>
                        </a:spcAft>
                      </a:pPr>
                      <a:r>
                        <a:rPr lang="es-ES" sz="1400" b="1">
                          <a:solidFill>
                            <a:srgbClr val="000000"/>
                          </a:solidFill>
                          <a:effectLst/>
                          <a:latin typeface="Arial"/>
                          <a:ea typeface="Times New Roman"/>
                          <a:cs typeface="Times New Roman"/>
                        </a:rPr>
                        <a:t>p</a:t>
                      </a:r>
                      <a:endParaRPr lang="es-ES" sz="18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9184">
                <a:tc vMerge="1">
                  <a:txBody>
                    <a:bodyPr/>
                    <a:lstStyle/>
                    <a:p>
                      <a:endParaRPr lang="es-ES"/>
                    </a:p>
                  </a:txBody>
                  <a:tcPr/>
                </a:tc>
                <a:tc>
                  <a:txBody>
                    <a:bodyPr/>
                    <a:lstStyle/>
                    <a:p>
                      <a:pPr algn="ctr">
                        <a:lnSpc>
                          <a:spcPct val="115000"/>
                        </a:lnSpc>
                        <a:spcAft>
                          <a:spcPts val="0"/>
                        </a:spcAft>
                      </a:pPr>
                      <a:r>
                        <a:rPr lang="es-ES" sz="1400" b="1">
                          <a:solidFill>
                            <a:srgbClr val="000000"/>
                          </a:solidFill>
                          <a:effectLst/>
                          <a:latin typeface="Arial"/>
                          <a:ea typeface="Times New Roman"/>
                          <a:cs typeface="Times New Roman"/>
                        </a:rPr>
                        <a:t>N</a:t>
                      </a:r>
                      <a:endParaRPr lang="es-ES" sz="18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400" b="1">
                          <a:solidFill>
                            <a:srgbClr val="000000"/>
                          </a:solidFill>
                          <a:effectLst/>
                          <a:latin typeface="Arial"/>
                          <a:ea typeface="Times New Roman"/>
                          <a:cs typeface="Times New Roman"/>
                        </a:rPr>
                        <a:t>Rp</a:t>
                      </a:r>
                      <a:endParaRPr lang="es-ES" sz="18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400" b="1">
                          <a:solidFill>
                            <a:srgbClr val="000000"/>
                          </a:solidFill>
                          <a:effectLst/>
                          <a:latin typeface="Arial"/>
                          <a:ea typeface="Times New Roman"/>
                          <a:cs typeface="Times New Roman"/>
                        </a:rPr>
                        <a:t>n</a:t>
                      </a:r>
                      <a:endParaRPr lang="es-ES" sz="18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400" b="1">
                          <a:solidFill>
                            <a:srgbClr val="000000"/>
                          </a:solidFill>
                          <a:effectLst/>
                          <a:latin typeface="Arial"/>
                          <a:ea typeface="Times New Roman"/>
                          <a:cs typeface="Times New Roman"/>
                        </a:rPr>
                        <a:t>Rp</a:t>
                      </a:r>
                      <a:endParaRPr lang="es-ES" sz="18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400" b="1">
                          <a:solidFill>
                            <a:srgbClr val="000000"/>
                          </a:solidFill>
                          <a:effectLst/>
                          <a:latin typeface="Arial"/>
                          <a:ea typeface="Times New Roman"/>
                          <a:cs typeface="Times New Roman"/>
                        </a:rPr>
                        <a:t>n</a:t>
                      </a:r>
                      <a:endParaRPr lang="es-ES" sz="18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400" b="1">
                          <a:solidFill>
                            <a:srgbClr val="000000"/>
                          </a:solidFill>
                          <a:effectLst/>
                          <a:latin typeface="Arial"/>
                          <a:ea typeface="Times New Roman"/>
                          <a:cs typeface="Times New Roman"/>
                        </a:rPr>
                        <a:t>Rp</a:t>
                      </a:r>
                      <a:endParaRPr lang="es-ES" sz="18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s-ES"/>
                    </a:p>
                  </a:txBody>
                  <a:tcPr/>
                </a:tc>
                <a:tc vMerge="1">
                  <a:txBody>
                    <a:bodyPr/>
                    <a:lstStyle/>
                    <a:p>
                      <a:endParaRPr lang="es-ES"/>
                    </a:p>
                  </a:txBody>
                  <a:tcPr/>
                </a:tc>
              </a:tr>
              <a:tr h="329184">
                <a:tc>
                  <a:txBody>
                    <a:bodyPr/>
                    <a:lstStyle/>
                    <a:p>
                      <a:pPr algn="ctr">
                        <a:lnSpc>
                          <a:spcPct val="115000"/>
                        </a:lnSpc>
                        <a:spcAft>
                          <a:spcPts val="0"/>
                        </a:spcAft>
                      </a:pPr>
                      <a:r>
                        <a:rPr lang="es-ES" sz="1400">
                          <a:solidFill>
                            <a:srgbClr val="000000"/>
                          </a:solidFill>
                          <a:effectLst/>
                          <a:latin typeface="Arial"/>
                          <a:ea typeface="Times New Roman"/>
                          <a:cs typeface="Times New Roman"/>
                        </a:rPr>
                        <a:t>1</a:t>
                      </a:r>
                      <a:endParaRPr lang="es-ES" sz="18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s-ES" sz="1400">
                          <a:effectLst/>
                          <a:latin typeface="Arial"/>
                          <a:ea typeface="Calibri"/>
                          <a:cs typeface="Times New Roman"/>
                        </a:rPr>
                        <a:t>75</a:t>
                      </a:r>
                      <a:endParaRPr lang="es-ES" sz="18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s-ES" sz="1400">
                          <a:effectLst/>
                          <a:latin typeface="Arial"/>
                          <a:ea typeface="Calibri"/>
                          <a:cs typeface="Times New Roman"/>
                        </a:rPr>
                        <a:t>144,85</a:t>
                      </a:r>
                      <a:endParaRPr lang="es-ES" sz="18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s-ES" sz="1400">
                          <a:effectLst/>
                          <a:latin typeface="Arial"/>
                          <a:ea typeface="Calibri"/>
                          <a:cs typeface="Times New Roman"/>
                        </a:rPr>
                        <a:t>103</a:t>
                      </a:r>
                      <a:endParaRPr lang="es-ES" sz="18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s-ES" sz="1400">
                          <a:effectLst/>
                          <a:latin typeface="Arial"/>
                          <a:ea typeface="Calibri"/>
                          <a:cs typeface="Times New Roman"/>
                        </a:rPr>
                        <a:t>135,70</a:t>
                      </a:r>
                      <a:endParaRPr lang="es-ES" sz="18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s-ES" sz="1400">
                          <a:effectLst/>
                          <a:latin typeface="Arial"/>
                          <a:ea typeface="Calibri"/>
                          <a:cs typeface="Times New Roman"/>
                        </a:rPr>
                        <a:t>135</a:t>
                      </a:r>
                      <a:endParaRPr lang="es-ES" sz="18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s-ES" sz="1400">
                          <a:effectLst/>
                          <a:latin typeface="Arial"/>
                          <a:ea typeface="Calibri"/>
                          <a:cs typeface="Times New Roman"/>
                        </a:rPr>
                        <a:t>180,00</a:t>
                      </a:r>
                      <a:endParaRPr lang="es-ES" sz="18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s-ES" sz="1400">
                          <a:effectLst/>
                          <a:latin typeface="Arial"/>
                          <a:ea typeface="Calibri"/>
                          <a:cs typeface="Times New Roman"/>
                        </a:rPr>
                        <a:t>15,834</a:t>
                      </a:r>
                      <a:endParaRPr lang="es-ES" sz="18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s-ES" sz="1400">
                          <a:solidFill>
                            <a:srgbClr val="FF0000"/>
                          </a:solidFill>
                          <a:effectLst/>
                          <a:latin typeface="Arial"/>
                          <a:ea typeface="Calibri"/>
                          <a:cs typeface="Times New Roman"/>
                        </a:rPr>
                        <a:t>0,00%</a:t>
                      </a:r>
                      <a:endParaRPr lang="es-ES" sz="18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9184">
                <a:tc>
                  <a:txBody>
                    <a:bodyPr/>
                    <a:lstStyle/>
                    <a:p>
                      <a:pPr algn="ctr">
                        <a:lnSpc>
                          <a:spcPct val="115000"/>
                        </a:lnSpc>
                        <a:spcAft>
                          <a:spcPts val="0"/>
                        </a:spcAft>
                      </a:pPr>
                      <a:r>
                        <a:rPr lang="es-ES" sz="1400">
                          <a:solidFill>
                            <a:srgbClr val="000000"/>
                          </a:solidFill>
                          <a:effectLst/>
                          <a:latin typeface="Arial"/>
                          <a:ea typeface="Times New Roman"/>
                          <a:cs typeface="Times New Roman"/>
                        </a:rPr>
                        <a:t>2</a:t>
                      </a:r>
                      <a:endParaRPr lang="es-ES" sz="18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s-ES" sz="1400">
                          <a:effectLst/>
                          <a:latin typeface="Arial"/>
                          <a:ea typeface="Calibri"/>
                          <a:cs typeface="Times New Roman"/>
                        </a:rPr>
                        <a:t>75</a:t>
                      </a:r>
                      <a:endParaRPr lang="es-ES" sz="18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s-ES" sz="1400">
                          <a:effectLst/>
                          <a:latin typeface="Arial"/>
                          <a:ea typeface="Calibri"/>
                          <a:cs typeface="Times New Roman"/>
                        </a:rPr>
                        <a:t>141,47</a:t>
                      </a:r>
                      <a:endParaRPr lang="es-ES" sz="18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s-ES" sz="1400">
                          <a:effectLst/>
                          <a:latin typeface="Arial"/>
                          <a:ea typeface="Calibri"/>
                          <a:cs typeface="Times New Roman"/>
                        </a:rPr>
                        <a:t>103</a:t>
                      </a:r>
                      <a:endParaRPr lang="es-ES" sz="18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s-ES" sz="1400">
                          <a:effectLst/>
                          <a:latin typeface="Arial"/>
                          <a:ea typeface="Calibri"/>
                          <a:cs typeface="Times New Roman"/>
                        </a:rPr>
                        <a:t>153,10</a:t>
                      </a:r>
                      <a:endParaRPr lang="es-ES" sz="18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s-ES" sz="1400">
                          <a:effectLst/>
                          <a:latin typeface="Arial"/>
                          <a:ea typeface="Calibri"/>
                          <a:cs typeface="Times New Roman"/>
                        </a:rPr>
                        <a:t>135</a:t>
                      </a:r>
                      <a:endParaRPr lang="es-ES" sz="18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s-ES" sz="1400">
                          <a:effectLst/>
                          <a:latin typeface="Arial"/>
                          <a:ea typeface="Calibri"/>
                          <a:cs typeface="Times New Roman"/>
                        </a:rPr>
                        <a:t>168,61</a:t>
                      </a:r>
                      <a:endParaRPr lang="es-ES" sz="18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s-ES" sz="1400">
                          <a:effectLst/>
                          <a:latin typeface="Arial"/>
                          <a:ea typeface="Calibri"/>
                          <a:cs typeface="Times New Roman"/>
                        </a:rPr>
                        <a:t>4,632</a:t>
                      </a:r>
                      <a:endParaRPr lang="es-ES" sz="18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s-ES" sz="1400">
                          <a:effectLst/>
                          <a:latin typeface="Arial"/>
                          <a:ea typeface="Calibri"/>
                          <a:cs typeface="Times New Roman"/>
                        </a:rPr>
                        <a:t>9,90%</a:t>
                      </a:r>
                      <a:endParaRPr lang="es-ES" sz="18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9184">
                <a:tc>
                  <a:txBody>
                    <a:bodyPr/>
                    <a:lstStyle/>
                    <a:p>
                      <a:pPr algn="ctr">
                        <a:lnSpc>
                          <a:spcPct val="115000"/>
                        </a:lnSpc>
                        <a:spcAft>
                          <a:spcPts val="0"/>
                        </a:spcAft>
                      </a:pPr>
                      <a:r>
                        <a:rPr lang="es-ES" sz="1400">
                          <a:solidFill>
                            <a:srgbClr val="000000"/>
                          </a:solidFill>
                          <a:effectLst/>
                          <a:latin typeface="Arial"/>
                          <a:ea typeface="Times New Roman"/>
                          <a:cs typeface="Times New Roman"/>
                        </a:rPr>
                        <a:t>3</a:t>
                      </a:r>
                      <a:endParaRPr lang="es-ES" sz="18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s-ES" sz="1400">
                          <a:effectLst/>
                          <a:latin typeface="Arial"/>
                          <a:ea typeface="Calibri"/>
                          <a:cs typeface="Times New Roman"/>
                        </a:rPr>
                        <a:t>75</a:t>
                      </a:r>
                      <a:endParaRPr lang="es-ES" sz="18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s-ES" sz="1400">
                          <a:effectLst/>
                          <a:latin typeface="Arial"/>
                          <a:ea typeface="Calibri"/>
                          <a:cs typeface="Times New Roman"/>
                        </a:rPr>
                        <a:t>144,87</a:t>
                      </a:r>
                      <a:endParaRPr lang="es-ES" sz="18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s-ES" sz="1400">
                          <a:effectLst/>
                          <a:latin typeface="Arial"/>
                          <a:ea typeface="Calibri"/>
                          <a:cs typeface="Times New Roman"/>
                        </a:rPr>
                        <a:t>103</a:t>
                      </a:r>
                      <a:endParaRPr lang="es-ES" sz="18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s-ES" sz="1400">
                          <a:effectLst/>
                          <a:latin typeface="Arial"/>
                          <a:ea typeface="Calibri"/>
                          <a:cs typeface="Times New Roman"/>
                        </a:rPr>
                        <a:t>140,68</a:t>
                      </a:r>
                      <a:endParaRPr lang="es-ES" sz="18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s-ES" sz="1400">
                          <a:effectLst/>
                          <a:latin typeface="Arial"/>
                          <a:ea typeface="Calibri"/>
                          <a:cs typeface="Times New Roman"/>
                        </a:rPr>
                        <a:t>135</a:t>
                      </a:r>
                      <a:endParaRPr lang="es-ES" sz="18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s-ES" sz="1400">
                          <a:effectLst/>
                          <a:latin typeface="Arial"/>
                          <a:ea typeface="Calibri"/>
                          <a:cs typeface="Times New Roman"/>
                        </a:rPr>
                        <a:t>176,19</a:t>
                      </a:r>
                      <a:endParaRPr lang="es-ES" sz="18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s-ES" sz="1400">
                          <a:effectLst/>
                          <a:latin typeface="Arial"/>
                          <a:ea typeface="Calibri"/>
                          <a:cs typeface="Times New Roman"/>
                        </a:rPr>
                        <a:t>10,807</a:t>
                      </a:r>
                      <a:endParaRPr lang="es-ES" sz="18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s-ES" sz="1400">
                          <a:solidFill>
                            <a:srgbClr val="FF0000"/>
                          </a:solidFill>
                          <a:effectLst/>
                          <a:latin typeface="Arial"/>
                          <a:ea typeface="Calibri"/>
                          <a:cs typeface="Times New Roman"/>
                        </a:rPr>
                        <a:t>0,50%</a:t>
                      </a:r>
                      <a:endParaRPr lang="es-ES" sz="18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9184">
                <a:tc>
                  <a:txBody>
                    <a:bodyPr/>
                    <a:lstStyle/>
                    <a:p>
                      <a:pPr algn="ctr">
                        <a:lnSpc>
                          <a:spcPct val="115000"/>
                        </a:lnSpc>
                        <a:spcAft>
                          <a:spcPts val="0"/>
                        </a:spcAft>
                      </a:pPr>
                      <a:r>
                        <a:rPr lang="es-ES" sz="1400">
                          <a:solidFill>
                            <a:srgbClr val="000000"/>
                          </a:solidFill>
                          <a:effectLst/>
                          <a:latin typeface="Arial"/>
                          <a:ea typeface="Times New Roman"/>
                          <a:cs typeface="Times New Roman"/>
                        </a:rPr>
                        <a:t>4</a:t>
                      </a:r>
                      <a:endParaRPr lang="es-ES" sz="18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s-ES" sz="1400">
                          <a:effectLst/>
                          <a:latin typeface="Arial"/>
                          <a:ea typeface="Calibri"/>
                          <a:cs typeface="Times New Roman"/>
                        </a:rPr>
                        <a:t>75</a:t>
                      </a:r>
                      <a:endParaRPr lang="es-ES" sz="18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s-ES" sz="1400">
                          <a:effectLst/>
                          <a:latin typeface="Arial"/>
                          <a:ea typeface="Calibri"/>
                          <a:cs typeface="Times New Roman"/>
                        </a:rPr>
                        <a:t>147,15</a:t>
                      </a:r>
                      <a:endParaRPr lang="es-ES" sz="18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s-ES" sz="1400">
                          <a:effectLst/>
                          <a:latin typeface="Arial"/>
                          <a:ea typeface="Calibri"/>
                          <a:cs typeface="Times New Roman"/>
                        </a:rPr>
                        <a:t>103</a:t>
                      </a:r>
                      <a:endParaRPr lang="es-ES" sz="18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s-ES" sz="1400">
                          <a:effectLst/>
                          <a:latin typeface="Arial"/>
                          <a:ea typeface="Calibri"/>
                          <a:cs typeface="Times New Roman"/>
                        </a:rPr>
                        <a:t>140,99</a:t>
                      </a:r>
                      <a:endParaRPr lang="es-ES" sz="18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s-ES" sz="1400">
                          <a:effectLst/>
                          <a:latin typeface="Arial"/>
                          <a:ea typeface="Calibri"/>
                          <a:cs typeface="Times New Roman"/>
                        </a:rPr>
                        <a:t>135</a:t>
                      </a:r>
                      <a:endParaRPr lang="es-ES" sz="18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s-ES" sz="1400">
                          <a:effectLst/>
                          <a:latin typeface="Arial"/>
                          <a:ea typeface="Calibri"/>
                          <a:cs typeface="Times New Roman"/>
                        </a:rPr>
                        <a:t>174,69</a:t>
                      </a:r>
                      <a:endParaRPr lang="es-ES" sz="18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s-ES" sz="1400">
                          <a:effectLst/>
                          <a:latin typeface="Arial"/>
                          <a:ea typeface="Calibri"/>
                          <a:cs typeface="Times New Roman"/>
                        </a:rPr>
                        <a:t>9,309</a:t>
                      </a:r>
                      <a:endParaRPr lang="es-ES" sz="18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s-ES" sz="1400">
                          <a:solidFill>
                            <a:srgbClr val="FF0000"/>
                          </a:solidFill>
                          <a:effectLst/>
                          <a:latin typeface="Arial"/>
                          <a:ea typeface="Calibri"/>
                          <a:cs typeface="Times New Roman"/>
                        </a:rPr>
                        <a:t>1,00%</a:t>
                      </a:r>
                      <a:endParaRPr lang="es-ES" sz="18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9184">
                <a:tc>
                  <a:txBody>
                    <a:bodyPr/>
                    <a:lstStyle/>
                    <a:p>
                      <a:pPr algn="ctr">
                        <a:lnSpc>
                          <a:spcPct val="115000"/>
                        </a:lnSpc>
                        <a:spcAft>
                          <a:spcPts val="0"/>
                        </a:spcAft>
                      </a:pPr>
                      <a:r>
                        <a:rPr lang="es-ES" sz="1400">
                          <a:solidFill>
                            <a:srgbClr val="000000"/>
                          </a:solidFill>
                          <a:effectLst/>
                          <a:latin typeface="Arial"/>
                          <a:ea typeface="Times New Roman"/>
                          <a:cs typeface="Times New Roman"/>
                        </a:rPr>
                        <a:t>5</a:t>
                      </a:r>
                      <a:endParaRPr lang="es-ES" sz="18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s-ES" sz="1400">
                          <a:effectLst/>
                          <a:latin typeface="Arial"/>
                          <a:ea typeface="Calibri"/>
                          <a:cs typeface="Times New Roman"/>
                        </a:rPr>
                        <a:t>75</a:t>
                      </a:r>
                      <a:endParaRPr lang="es-ES" sz="18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s-ES" sz="1400">
                          <a:effectLst/>
                          <a:latin typeface="Arial"/>
                          <a:ea typeface="Calibri"/>
                          <a:cs typeface="Times New Roman"/>
                        </a:rPr>
                        <a:t>145,97</a:t>
                      </a:r>
                      <a:endParaRPr lang="es-ES" sz="18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s-ES" sz="1400">
                          <a:effectLst/>
                          <a:latin typeface="Arial"/>
                          <a:ea typeface="Calibri"/>
                          <a:cs typeface="Times New Roman"/>
                        </a:rPr>
                        <a:t>103</a:t>
                      </a:r>
                      <a:endParaRPr lang="es-ES" sz="18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s-ES" sz="1400">
                          <a:effectLst/>
                          <a:latin typeface="Arial"/>
                          <a:ea typeface="Calibri"/>
                          <a:cs typeface="Times New Roman"/>
                        </a:rPr>
                        <a:t>137,23</a:t>
                      </a:r>
                      <a:endParaRPr lang="es-ES" sz="18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s-ES" sz="1400">
                          <a:effectLst/>
                          <a:latin typeface="Arial"/>
                          <a:ea typeface="Calibri"/>
                          <a:cs typeface="Times New Roman"/>
                        </a:rPr>
                        <a:t>135</a:t>
                      </a:r>
                      <a:endParaRPr lang="es-ES" sz="18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s-ES" sz="1400">
                          <a:effectLst/>
                          <a:latin typeface="Arial"/>
                          <a:ea typeface="Calibri"/>
                          <a:cs typeface="Times New Roman"/>
                        </a:rPr>
                        <a:t>178,21</a:t>
                      </a:r>
                      <a:endParaRPr lang="es-ES" sz="18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s-ES" sz="1400">
                          <a:effectLst/>
                          <a:latin typeface="Arial"/>
                          <a:ea typeface="Calibri"/>
                          <a:cs typeface="Times New Roman"/>
                        </a:rPr>
                        <a:t>13,511</a:t>
                      </a:r>
                      <a:endParaRPr lang="es-ES" sz="18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s-ES" sz="1400" dirty="0">
                          <a:solidFill>
                            <a:srgbClr val="FF0000"/>
                          </a:solidFill>
                          <a:effectLst/>
                          <a:latin typeface="Arial"/>
                          <a:ea typeface="Calibri"/>
                          <a:cs typeface="Times New Roman"/>
                        </a:rPr>
                        <a:t>0,10%</a:t>
                      </a:r>
                      <a:endParaRPr lang="es-ES" sz="1800" dirty="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6131158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379811" y="-27384"/>
            <a:ext cx="2746648" cy="418058"/>
          </a:xfrm>
          <a:solidFill>
            <a:schemeClr val="accent2">
              <a:lumMod val="75000"/>
            </a:schemeClr>
          </a:solidFill>
          <a:ln w="3175">
            <a:solidFill>
              <a:schemeClr val="tx1"/>
            </a:solidFill>
          </a:ln>
        </p:spPr>
        <p:txBody>
          <a:bodyPr>
            <a:noAutofit/>
          </a:bodyPr>
          <a:lstStyle/>
          <a:p>
            <a:r>
              <a:rPr lang="es-ES" sz="1400" dirty="0" smtClean="0">
                <a:solidFill>
                  <a:schemeClr val="bg1"/>
                </a:solidFill>
                <a:latin typeface="Arial" panose="020B0604020202020204" pitchFamily="34" charset="0"/>
                <a:cs typeface="Arial" panose="020B0604020202020204" pitchFamily="34" charset="0"/>
              </a:rPr>
              <a:t>INVESTIGACIÓN DE MERCADO</a:t>
            </a:r>
            <a:endParaRPr lang="es-ES" sz="1400" dirty="0">
              <a:solidFill>
                <a:schemeClr val="bg1"/>
              </a:solidFill>
              <a:latin typeface="Arial" panose="020B0604020202020204" pitchFamily="34" charset="0"/>
              <a:cs typeface="Arial" panose="020B0604020202020204" pitchFamily="34" charset="0"/>
            </a:endParaRPr>
          </a:p>
        </p:txBody>
      </p:sp>
      <p:sp>
        <p:nvSpPr>
          <p:cNvPr id="7" name="1 Título"/>
          <p:cNvSpPr txBox="1">
            <a:spLocks/>
          </p:cNvSpPr>
          <p:nvPr/>
        </p:nvSpPr>
        <p:spPr>
          <a:xfrm>
            <a:off x="3491880" y="-27384"/>
            <a:ext cx="2880320" cy="418058"/>
          </a:xfrm>
          <a:prstGeom prst="rect">
            <a:avLst/>
          </a:prstGeom>
          <a:solidFill>
            <a:schemeClr val="accent2">
              <a:lumMod val="75000"/>
            </a:schemeClr>
          </a:solidFill>
          <a:ln w="3175">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1400" dirty="0" smtClean="0">
                <a:solidFill>
                  <a:schemeClr val="bg1"/>
                </a:solidFill>
                <a:latin typeface="Arial" panose="020B0604020202020204" pitchFamily="34" charset="0"/>
                <a:cs typeface="Arial" panose="020B0604020202020204" pitchFamily="34" charset="0"/>
              </a:rPr>
              <a:t>GRUPOS MUESTRALES</a:t>
            </a:r>
            <a:endParaRPr lang="es-ES" sz="1400" dirty="0">
              <a:solidFill>
                <a:schemeClr val="bg1"/>
              </a:solidFill>
              <a:latin typeface="Arial" panose="020B0604020202020204" pitchFamily="34" charset="0"/>
              <a:cs typeface="Arial" panose="020B0604020202020204" pitchFamily="34" charset="0"/>
            </a:endParaRPr>
          </a:p>
        </p:txBody>
      </p:sp>
      <p:sp>
        <p:nvSpPr>
          <p:cNvPr id="8" name="7 Rectángulo redondeado"/>
          <p:cNvSpPr/>
          <p:nvPr/>
        </p:nvSpPr>
        <p:spPr>
          <a:xfrm>
            <a:off x="683568" y="548681"/>
            <a:ext cx="6048672" cy="504055"/>
          </a:xfrm>
          <a:prstGeom prst="round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latin typeface="Arial" panose="020B0604020202020204" pitchFamily="34" charset="0"/>
                <a:cs typeface="Arial" panose="020B0604020202020204" pitchFamily="34" charset="0"/>
              </a:rPr>
              <a:t>Factores de calidad vs </a:t>
            </a:r>
            <a:r>
              <a:rPr lang="es-ES" b="1" dirty="0" smtClean="0">
                <a:latin typeface="Arial" panose="020B0604020202020204" pitchFamily="34" charset="0"/>
                <a:cs typeface="Arial" panose="020B0604020202020204" pitchFamily="34" charset="0"/>
              </a:rPr>
              <a:t>Nivel de los estudiantes</a:t>
            </a:r>
            <a:endParaRPr lang="es-ES" dirty="0">
              <a:latin typeface="Arial" panose="020B0604020202020204" pitchFamily="34" charset="0"/>
              <a:cs typeface="Arial" panose="020B0604020202020204" pitchFamily="34" charset="0"/>
            </a:endParaRPr>
          </a:p>
        </p:txBody>
      </p:sp>
      <p:sp>
        <p:nvSpPr>
          <p:cNvPr id="5" name="4 Rectángulo"/>
          <p:cNvSpPr/>
          <p:nvPr/>
        </p:nvSpPr>
        <p:spPr>
          <a:xfrm>
            <a:off x="107504" y="1124744"/>
            <a:ext cx="8928992" cy="1964640"/>
          </a:xfrm>
          <a:prstGeom prst="rect">
            <a:avLst/>
          </a:prstGeom>
        </p:spPr>
        <p:txBody>
          <a:bodyPr wrap="square">
            <a:spAutoFit/>
          </a:bodyPr>
          <a:lstStyle/>
          <a:p>
            <a:pPr indent="449580" algn="just">
              <a:lnSpc>
                <a:spcPct val="150000"/>
              </a:lnSpc>
              <a:spcAft>
                <a:spcPts val="1000"/>
              </a:spcAft>
            </a:pPr>
            <a:r>
              <a:rPr lang="es-ES" sz="1400" dirty="0" smtClean="0">
                <a:effectLst/>
                <a:latin typeface="Times New Roman"/>
                <a:ea typeface="Calibri"/>
                <a:cs typeface="Times New Roman"/>
              </a:rPr>
              <a:t>Si p &lt; 0.05 (5%) acepto H1</a:t>
            </a:r>
            <a:endParaRPr lang="es-ES" sz="1200" dirty="0">
              <a:ea typeface="Calibri"/>
              <a:cs typeface="Times New Roman"/>
            </a:endParaRPr>
          </a:p>
          <a:p>
            <a:pPr indent="449580" algn="just">
              <a:lnSpc>
                <a:spcPct val="150000"/>
              </a:lnSpc>
              <a:spcAft>
                <a:spcPts val="1000"/>
              </a:spcAft>
            </a:pPr>
            <a:r>
              <a:rPr lang="es-ES" sz="1400" dirty="0" smtClean="0">
                <a:effectLst/>
                <a:latin typeface="Times New Roman"/>
                <a:ea typeface="Calibri"/>
                <a:cs typeface="Times New Roman"/>
              </a:rPr>
              <a:t>Ho: La percepción de calidad de cada uno de los factores obtenidos NO es distinto en función del nivel que cursa el estudiante.</a:t>
            </a:r>
            <a:endParaRPr lang="es-ES" sz="1200" dirty="0">
              <a:ea typeface="Calibri"/>
              <a:cs typeface="Times New Roman"/>
            </a:endParaRPr>
          </a:p>
          <a:p>
            <a:pPr indent="449580" algn="just">
              <a:lnSpc>
                <a:spcPct val="150000"/>
              </a:lnSpc>
              <a:spcAft>
                <a:spcPts val="1000"/>
              </a:spcAft>
            </a:pPr>
            <a:r>
              <a:rPr lang="es-ES" sz="1400" dirty="0" smtClean="0">
                <a:effectLst/>
                <a:latin typeface="Times New Roman"/>
                <a:ea typeface="Calibri"/>
                <a:cs typeface="Times New Roman"/>
              </a:rPr>
              <a:t>H1: La percepción de calidad de cada uno de los factores obtenidos es distinta en función del nivel que cursa el estudiante.</a:t>
            </a:r>
            <a:endParaRPr lang="es-ES" sz="1200" dirty="0">
              <a:ea typeface="Calibri"/>
              <a:cs typeface="Times New Roman"/>
            </a:endParaRPr>
          </a:p>
        </p:txBody>
      </p:sp>
      <p:graphicFrame>
        <p:nvGraphicFramePr>
          <p:cNvPr id="6" name="5 Tabla"/>
          <p:cNvGraphicFramePr>
            <a:graphicFrameLocks noGrp="1"/>
          </p:cNvGraphicFramePr>
          <p:nvPr>
            <p:extLst>
              <p:ext uri="{D42A27DB-BD31-4B8C-83A1-F6EECF244321}">
                <p14:modId xmlns:p14="http://schemas.microsoft.com/office/powerpoint/2010/main" val="480690284"/>
              </p:ext>
            </p:extLst>
          </p:nvPr>
        </p:nvGraphicFramePr>
        <p:xfrm>
          <a:off x="261403" y="3356992"/>
          <a:ext cx="8703085" cy="2652008"/>
        </p:xfrm>
        <a:graphic>
          <a:graphicData uri="http://schemas.openxmlformats.org/drawingml/2006/table">
            <a:tbl>
              <a:tblPr firstRow="1" firstCol="1" bandRow="1"/>
              <a:tblGrid>
                <a:gridCol w="966397"/>
                <a:gridCol w="967086"/>
                <a:gridCol w="967086"/>
                <a:gridCol w="967086"/>
                <a:gridCol w="967086"/>
                <a:gridCol w="967775"/>
                <a:gridCol w="967775"/>
                <a:gridCol w="966397"/>
                <a:gridCol w="966397"/>
              </a:tblGrid>
              <a:tr h="331501">
                <a:tc rowSpan="3">
                  <a:txBody>
                    <a:bodyPr/>
                    <a:lstStyle/>
                    <a:p>
                      <a:pPr algn="ctr">
                        <a:lnSpc>
                          <a:spcPct val="115000"/>
                        </a:lnSpc>
                        <a:spcAft>
                          <a:spcPts val="0"/>
                        </a:spcAft>
                      </a:pPr>
                      <a:r>
                        <a:rPr lang="es-ES" sz="1400" b="1">
                          <a:solidFill>
                            <a:srgbClr val="000000"/>
                          </a:solidFill>
                          <a:effectLst/>
                          <a:latin typeface="Arial"/>
                          <a:ea typeface="Times New Roman"/>
                          <a:cs typeface="Times New Roman"/>
                        </a:rPr>
                        <a:t>FACTOR</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6">
                  <a:txBody>
                    <a:bodyPr/>
                    <a:lstStyle/>
                    <a:p>
                      <a:pPr algn="ctr">
                        <a:lnSpc>
                          <a:spcPct val="115000"/>
                        </a:lnSpc>
                        <a:spcAft>
                          <a:spcPts val="0"/>
                        </a:spcAft>
                      </a:pPr>
                      <a:r>
                        <a:rPr lang="es-ES" sz="1400" b="1">
                          <a:solidFill>
                            <a:srgbClr val="000000"/>
                          </a:solidFill>
                          <a:effectLst/>
                          <a:latin typeface="Arial"/>
                          <a:ea typeface="Times New Roman"/>
                          <a:cs typeface="Times New Roman"/>
                        </a:rPr>
                        <a:t>NIVEL</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ctr">
                        <a:lnSpc>
                          <a:spcPct val="115000"/>
                        </a:lnSpc>
                        <a:spcAft>
                          <a:spcPts val="0"/>
                        </a:spcAft>
                      </a:pPr>
                      <a:r>
                        <a:rPr lang="es-ES" sz="1400" b="1">
                          <a:solidFill>
                            <a:srgbClr val="000000"/>
                          </a:solidFill>
                          <a:effectLst/>
                          <a:latin typeface="Arial"/>
                          <a:ea typeface="Times New Roman"/>
                          <a:cs typeface="Times New Roman"/>
                        </a:rPr>
                        <a:t> </a:t>
                      </a:r>
                      <a:endParaRPr lang="es-ES" sz="14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400" b="1">
                          <a:solidFill>
                            <a:srgbClr val="000000"/>
                          </a:solidFill>
                          <a:effectLst/>
                          <a:latin typeface="Arial"/>
                          <a:ea typeface="Times New Roman"/>
                          <a:cs typeface="Times New Roman"/>
                        </a:rPr>
                        <a:t> </a:t>
                      </a:r>
                      <a:endParaRPr lang="es-ES" sz="1400">
                        <a:effectLst/>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r>
              <a:tr h="331501">
                <a:tc vMerge="1">
                  <a:txBody>
                    <a:bodyPr/>
                    <a:lstStyle/>
                    <a:p>
                      <a:endParaRPr lang="es-ES"/>
                    </a:p>
                  </a:txBody>
                  <a:tcPr/>
                </a:tc>
                <a:tc gridSpan="2">
                  <a:txBody>
                    <a:bodyPr/>
                    <a:lstStyle/>
                    <a:p>
                      <a:pPr algn="ctr">
                        <a:lnSpc>
                          <a:spcPct val="115000"/>
                        </a:lnSpc>
                        <a:spcAft>
                          <a:spcPts val="0"/>
                        </a:spcAft>
                      </a:pPr>
                      <a:r>
                        <a:rPr lang="es-ES" sz="1400" b="1">
                          <a:solidFill>
                            <a:srgbClr val="000000"/>
                          </a:solidFill>
                          <a:effectLst/>
                          <a:latin typeface="Arial"/>
                          <a:ea typeface="Times New Roman"/>
                          <a:cs typeface="Times New Roman"/>
                        </a:rPr>
                        <a:t>&lt;= 3</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s-ES"/>
                    </a:p>
                  </a:txBody>
                  <a:tcPr/>
                </a:tc>
                <a:tc gridSpan="2">
                  <a:txBody>
                    <a:bodyPr/>
                    <a:lstStyle/>
                    <a:p>
                      <a:pPr algn="ctr">
                        <a:lnSpc>
                          <a:spcPct val="115000"/>
                        </a:lnSpc>
                        <a:spcAft>
                          <a:spcPts val="0"/>
                        </a:spcAft>
                      </a:pPr>
                      <a:r>
                        <a:rPr lang="es-ES" sz="1400" b="1">
                          <a:solidFill>
                            <a:srgbClr val="000000"/>
                          </a:solidFill>
                          <a:effectLst/>
                          <a:latin typeface="Arial"/>
                          <a:ea typeface="Times New Roman"/>
                          <a:cs typeface="Times New Roman"/>
                        </a:rPr>
                        <a:t>4 - 6</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s-ES"/>
                    </a:p>
                  </a:txBody>
                  <a:tcPr/>
                </a:tc>
                <a:tc gridSpan="2">
                  <a:txBody>
                    <a:bodyPr/>
                    <a:lstStyle/>
                    <a:p>
                      <a:pPr algn="ctr">
                        <a:lnSpc>
                          <a:spcPct val="115000"/>
                        </a:lnSpc>
                        <a:spcAft>
                          <a:spcPts val="0"/>
                        </a:spcAft>
                      </a:pPr>
                      <a:r>
                        <a:rPr lang="es-ES" sz="1400" b="1">
                          <a:solidFill>
                            <a:srgbClr val="000000"/>
                          </a:solidFill>
                          <a:effectLst/>
                          <a:latin typeface="Arial"/>
                          <a:ea typeface="Times New Roman"/>
                          <a:cs typeface="Times New Roman"/>
                        </a:rPr>
                        <a:t>7 - 9</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s-ES"/>
                    </a:p>
                  </a:txBody>
                  <a:tcPr/>
                </a:tc>
                <a:tc rowSpan="2">
                  <a:txBody>
                    <a:bodyPr/>
                    <a:lstStyle/>
                    <a:p>
                      <a:pPr algn="ctr">
                        <a:lnSpc>
                          <a:spcPct val="115000"/>
                        </a:lnSpc>
                        <a:spcAft>
                          <a:spcPts val="0"/>
                        </a:spcAft>
                      </a:pPr>
                      <a:r>
                        <a:rPr lang="es-ES" sz="1400" b="1">
                          <a:solidFill>
                            <a:srgbClr val="000000"/>
                          </a:solidFill>
                          <a:effectLst/>
                          <a:latin typeface="Arial"/>
                          <a:ea typeface="Times New Roman"/>
                          <a:cs typeface="Times New Roman"/>
                        </a:rPr>
                        <a:t>Kruskal-Wallis</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a:lnSpc>
                          <a:spcPct val="115000"/>
                        </a:lnSpc>
                        <a:spcAft>
                          <a:spcPts val="0"/>
                        </a:spcAft>
                      </a:pPr>
                      <a:r>
                        <a:rPr lang="es-ES" sz="1400" b="1">
                          <a:solidFill>
                            <a:srgbClr val="000000"/>
                          </a:solidFill>
                          <a:effectLst/>
                          <a:latin typeface="Arial"/>
                          <a:ea typeface="Times New Roman"/>
                          <a:cs typeface="Times New Roman"/>
                        </a:rPr>
                        <a:t>p</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31501">
                <a:tc vMerge="1">
                  <a:txBody>
                    <a:bodyPr/>
                    <a:lstStyle/>
                    <a:p>
                      <a:endParaRPr lang="es-ES"/>
                    </a:p>
                  </a:txBody>
                  <a:tcPr/>
                </a:tc>
                <a:tc>
                  <a:txBody>
                    <a:bodyPr/>
                    <a:lstStyle/>
                    <a:p>
                      <a:pPr algn="ctr">
                        <a:lnSpc>
                          <a:spcPct val="115000"/>
                        </a:lnSpc>
                        <a:spcAft>
                          <a:spcPts val="0"/>
                        </a:spcAft>
                      </a:pPr>
                      <a:r>
                        <a:rPr lang="es-ES" sz="1400" b="1">
                          <a:solidFill>
                            <a:srgbClr val="000000"/>
                          </a:solidFill>
                          <a:effectLst/>
                          <a:latin typeface="Arial"/>
                          <a:ea typeface="Times New Roman"/>
                          <a:cs typeface="Times New Roman"/>
                        </a:rPr>
                        <a:t>N</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400" b="1">
                          <a:solidFill>
                            <a:srgbClr val="000000"/>
                          </a:solidFill>
                          <a:effectLst/>
                          <a:latin typeface="Arial"/>
                          <a:ea typeface="Times New Roman"/>
                          <a:cs typeface="Times New Roman"/>
                        </a:rPr>
                        <a:t>Rp</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400" b="1">
                          <a:solidFill>
                            <a:srgbClr val="000000"/>
                          </a:solidFill>
                          <a:effectLst/>
                          <a:latin typeface="Arial"/>
                          <a:ea typeface="Times New Roman"/>
                          <a:cs typeface="Times New Roman"/>
                        </a:rPr>
                        <a:t>n</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400" b="1">
                          <a:solidFill>
                            <a:srgbClr val="000000"/>
                          </a:solidFill>
                          <a:effectLst/>
                          <a:latin typeface="Arial"/>
                          <a:ea typeface="Times New Roman"/>
                          <a:cs typeface="Times New Roman"/>
                        </a:rPr>
                        <a:t>Rp</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400" b="1">
                          <a:solidFill>
                            <a:srgbClr val="000000"/>
                          </a:solidFill>
                          <a:effectLst/>
                          <a:latin typeface="Arial"/>
                          <a:ea typeface="Times New Roman"/>
                          <a:cs typeface="Times New Roman"/>
                        </a:rPr>
                        <a:t>n</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400" b="1">
                          <a:solidFill>
                            <a:srgbClr val="000000"/>
                          </a:solidFill>
                          <a:effectLst/>
                          <a:latin typeface="Arial"/>
                          <a:ea typeface="Times New Roman"/>
                          <a:cs typeface="Times New Roman"/>
                        </a:rPr>
                        <a:t>Rp</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s-ES"/>
                    </a:p>
                  </a:txBody>
                  <a:tcPr/>
                </a:tc>
                <a:tc vMerge="1">
                  <a:txBody>
                    <a:bodyPr/>
                    <a:lstStyle/>
                    <a:p>
                      <a:endParaRPr lang="es-ES"/>
                    </a:p>
                  </a:txBody>
                  <a:tcPr/>
                </a:tc>
              </a:tr>
              <a:tr h="331501">
                <a:tc>
                  <a:txBody>
                    <a:bodyPr/>
                    <a:lstStyle/>
                    <a:p>
                      <a:pPr algn="ctr">
                        <a:lnSpc>
                          <a:spcPct val="115000"/>
                        </a:lnSpc>
                        <a:spcAft>
                          <a:spcPts val="0"/>
                        </a:spcAft>
                      </a:pPr>
                      <a:r>
                        <a:rPr lang="es-ES" sz="1400">
                          <a:solidFill>
                            <a:srgbClr val="000000"/>
                          </a:solidFill>
                          <a:effectLst/>
                          <a:latin typeface="Arial"/>
                          <a:ea typeface="Times New Roman"/>
                          <a:cs typeface="Times New Roman"/>
                        </a:rPr>
                        <a:t>1</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400">
                          <a:solidFill>
                            <a:srgbClr val="000000"/>
                          </a:solidFill>
                          <a:effectLst/>
                          <a:latin typeface="Arial"/>
                          <a:ea typeface="Times New Roman"/>
                          <a:cs typeface="Times New Roman"/>
                        </a:rPr>
                        <a:t>153</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solidFill>
                            <a:srgbClr val="000000"/>
                          </a:solidFill>
                          <a:effectLst/>
                          <a:latin typeface="Arial"/>
                          <a:ea typeface="Times New Roman"/>
                          <a:cs typeface="Times New Roman"/>
                        </a:rPr>
                        <a:t>176,98</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solidFill>
                            <a:srgbClr val="000000"/>
                          </a:solidFill>
                          <a:effectLst/>
                          <a:latin typeface="Arial"/>
                          <a:ea typeface="Times New Roman"/>
                          <a:cs typeface="Times New Roman"/>
                        </a:rPr>
                        <a:t>90</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solidFill>
                            <a:srgbClr val="000000"/>
                          </a:solidFill>
                          <a:effectLst/>
                          <a:latin typeface="Arial"/>
                          <a:ea typeface="Times New Roman"/>
                          <a:cs typeface="Times New Roman"/>
                        </a:rPr>
                        <a:t>139,54</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solidFill>
                            <a:srgbClr val="000000"/>
                          </a:solidFill>
                          <a:effectLst/>
                          <a:latin typeface="Arial"/>
                          <a:ea typeface="Times New Roman"/>
                          <a:cs typeface="Times New Roman"/>
                        </a:rPr>
                        <a:t>69</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solidFill>
                            <a:srgbClr val="000000"/>
                          </a:solidFill>
                          <a:effectLst/>
                          <a:latin typeface="Arial"/>
                          <a:ea typeface="Times New Roman"/>
                          <a:cs typeface="Times New Roman"/>
                        </a:rPr>
                        <a:t>133,20</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solidFill>
                            <a:srgbClr val="000000"/>
                          </a:solidFill>
                          <a:effectLst/>
                          <a:latin typeface="Arial"/>
                          <a:ea typeface="Times New Roman"/>
                          <a:cs typeface="Times New Roman"/>
                        </a:rPr>
                        <a:t>15,725</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solidFill>
                            <a:srgbClr val="FF0000"/>
                          </a:solidFill>
                          <a:effectLst/>
                          <a:latin typeface="Arial"/>
                          <a:ea typeface="Times New Roman"/>
                          <a:cs typeface="Times New Roman"/>
                        </a:rPr>
                        <a:t>0,00%</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31501">
                <a:tc>
                  <a:txBody>
                    <a:bodyPr/>
                    <a:lstStyle/>
                    <a:p>
                      <a:pPr algn="ctr">
                        <a:lnSpc>
                          <a:spcPct val="115000"/>
                        </a:lnSpc>
                        <a:spcAft>
                          <a:spcPts val="0"/>
                        </a:spcAft>
                      </a:pPr>
                      <a:r>
                        <a:rPr lang="es-ES" sz="1400">
                          <a:solidFill>
                            <a:srgbClr val="000000"/>
                          </a:solidFill>
                          <a:effectLst/>
                          <a:latin typeface="Arial"/>
                          <a:ea typeface="Times New Roman"/>
                          <a:cs typeface="Times New Roman"/>
                        </a:rPr>
                        <a:t>2</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400">
                          <a:solidFill>
                            <a:srgbClr val="000000"/>
                          </a:solidFill>
                          <a:effectLst/>
                          <a:latin typeface="Arial"/>
                          <a:ea typeface="Times New Roman"/>
                          <a:cs typeface="Times New Roman"/>
                        </a:rPr>
                        <a:t>153</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solidFill>
                            <a:srgbClr val="000000"/>
                          </a:solidFill>
                          <a:effectLst/>
                          <a:latin typeface="Arial"/>
                          <a:ea typeface="Times New Roman"/>
                          <a:cs typeface="Times New Roman"/>
                        </a:rPr>
                        <a:t>180,70</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solidFill>
                            <a:srgbClr val="000000"/>
                          </a:solidFill>
                          <a:effectLst/>
                          <a:latin typeface="Arial"/>
                          <a:ea typeface="Times New Roman"/>
                          <a:cs typeface="Times New Roman"/>
                        </a:rPr>
                        <a:t>90</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solidFill>
                            <a:srgbClr val="000000"/>
                          </a:solidFill>
                          <a:effectLst/>
                          <a:latin typeface="Arial"/>
                          <a:ea typeface="Times New Roman"/>
                          <a:cs typeface="Times New Roman"/>
                        </a:rPr>
                        <a:t>130,11</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solidFill>
                            <a:srgbClr val="000000"/>
                          </a:solidFill>
                          <a:effectLst/>
                          <a:latin typeface="Arial"/>
                          <a:ea typeface="Times New Roman"/>
                          <a:cs typeface="Times New Roman"/>
                        </a:rPr>
                        <a:t>69</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solidFill>
                            <a:srgbClr val="000000"/>
                          </a:solidFill>
                          <a:effectLst/>
                          <a:latin typeface="Arial"/>
                          <a:ea typeface="Times New Roman"/>
                          <a:cs typeface="Times New Roman"/>
                        </a:rPr>
                        <a:t>137,25</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solidFill>
                            <a:srgbClr val="000000"/>
                          </a:solidFill>
                          <a:effectLst/>
                          <a:latin typeface="Arial"/>
                          <a:ea typeface="Times New Roman"/>
                          <a:cs typeface="Times New Roman"/>
                        </a:rPr>
                        <a:t>15,725</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solidFill>
                            <a:srgbClr val="FF0000"/>
                          </a:solidFill>
                          <a:effectLst/>
                          <a:latin typeface="Arial"/>
                          <a:ea typeface="Times New Roman"/>
                          <a:cs typeface="Times New Roman"/>
                        </a:rPr>
                        <a:t>0,00%</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31501">
                <a:tc>
                  <a:txBody>
                    <a:bodyPr/>
                    <a:lstStyle/>
                    <a:p>
                      <a:pPr algn="ctr">
                        <a:lnSpc>
                          <a:spcPct val="115000"/>
                        </a:lnSpc>
                        <a:spcAft>
                          <a:spcPts val="0"/>
                        </a:spcAft>
                      </a:pPr>
                      <a:r>
                        <a:rPr lang="es-ES" sz="1400">
                          <a:solidFill>
                            <a:srgbClr val="000000"/>
                          </a:solidFill>
                          <a:effectLst/>
                          <a:latin typeface="Arial"/>
                          <a:ea typeface="Times New Roman"/>
                          <a:cs typeface="Times New Roman"/>
                        </a:rPr>
                        <a:t>3</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400">
                          <a:solidFill>
                            <a:srgbClr val="000000"/>
                          </a:solidFill>
                          <a:effectLst/>
                          <a:latin typeface="Arial"/>
                          <a:ea typeface="Times New Roman"/>
                          <a:cs typeface="Times New Roman"/>
                        </a:rPr>
                        <a:t>153</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solidFill>
                            <a:srgbClr val="000000"/>
                          </a:solidFill>
                          <a:effectLst/>
                          <a:latin typeface="Arial"/>
                          <a:ea typeface="Times New Roman"/>
                          <a:cs typeface="Times New Roman"/>
                        </a:rPr>
                        <a:t>182,37</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solidFill>
                            <a:srgbClr val="000000"/>
                          </a:solidFill>
                          <a:effectLst/>
                          <a:latin typeface="Arial"/>
                          <a:ea typeface="Times New Roman"/>
                          <a:cs typeface="Times New Roman"/>
                        </a:rPr>
                        <a:t>90</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solidFill>
                            <a:srgbClr val="000000"/>
                          </a:solidFill>
                          <a:effectLst/>
                          <a:latin typeface="Arial"/>
                          <a:ea typeface="Times New Roman"/>
                          <a:cs typeface="Times New Roman"/>
                        </a:rPr>
                        <a:t>143,82</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solidFill>
                            <a:srgbClr val="000000"/>
                          </a:solidFill>
                          <a:effectLst/>
                          <a:latin typeface="Arial"/>
                          <a:ea typeface="Times New Roman"/>
                          <a:cs typeface="Times New Roman"/>
                        </a:rPr>
                        <a:t>69</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solidFill>
                            <a:srgbClr val="000000"/>
                          </a:solidFill>
                          <a:effectLst/>
                          <a:latin typeface="Arial"/>
                          <a:ea typeface="Times New Roman"/>
                          <a:cs typeface="Times New Roman"/>
                        </a:rPr>
                        <a:t>115,67</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solidFill>
                            <a:srgbClr val="000000"/>
                          </a:solidFill>
                          <a:effectLst/>
                          <a:latin typeface="Arial"/>
                          <a:ea typeface="Times New Roman"/>
                          <a:cs typeface="Times New Roman"/>
                        </a:rPr>
                        <a:t>28,605</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solidFill>
                            <a:srgbClr val="FF0000"/>
                          </a:solidFill>
                          <a:effectLst/>
                          <a:latin typeface="Arial"/>
                          <a:ea typeface="Times New Roman"/>
                          <a:cs typeface="Times New Roman"/>
                        </a:rPr>
                        <a:t>0,00%</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31501">
                <a:tc>
                  <a:txBody>
                    <a:bodyPr/>
                    <a:lstStyle/>
                    <a:p>
                      <a:pPr algn="ctr">
                        <a:lnSpc>
                          <a:spcPct val="115000"/>
                        </a:lnSpc>
                        <a:spcAft>
                          <a:spcPts val="0"/>
                        </a:spcAft>
                      </a:pPr>
                      <a:r>
                        <a:rPr lang="es-ES" sz="1400">
                          <a:solidFill>
                            <a:srgbClr val="000000"/>
                          </a:solidFill>
                          <a:effectLst/>
                          <a:latin typeface="Arial"/>
                          <a:ea typeface="Times New Roman"/>
                          <a:cs typeface="Times New Roman"/>
                        </a:rPr>
                        <a:t>4</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400">
                          <a:solidFill>
                            <a:srgbClr val="000000"/>
                          </a:solidFill>
                          <a:effectLst/>
                          <a:latin typeface="Arial"/>
                          <a:ea typeface="Times New Roman"/>
                          <a:cs typeface="Times New Roman"/>
                        </a:rPr>
                        <a:t>153</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solidFill>
                            <a:srgbClr val="000000"/>
                          </a:solidFill>
                          <a:effectLst/>
                          <a:latin typeface="Arial"/>
                          <a:ea typeface="Times New Roman"/>
                          <a:cs typeface="Times New Roman"/>
                        </a:rPr>
                        <a:t>179,41</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solidFill>
                            <a:srgbClr val="000000"/>
                          </a:solidFill>
                          <a:effectLst/>
                          <a:latin typeface="Arial"/>
                          <a:ea typeface="Times New Roman"/>
                          <a:cs typeface="Times New Roman"/>
                        </a:rPr>
                        <a:t>90</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solidFill>
                            <a:srgbClr val="000000"/>
                          </a:solidFill>
                          <a:effectLst/>
                          <a:latin typeface="Arial"/>
                          <a:ea typeface="Times New Roman"/>
                          <a:cs typeface="Times New Roman"/>
                        </a:rPr>
                        <a:t>142,02</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solidFill>
                            <a:srgbClr val="000000"/>
                          </a:solidFill>
                          <a:effectLst/>
                          <a:latin typeface="Arial"/>
                          <a:ea typeface="Times New Roman"/>
                          <a:cs typeface="Times New Roman"/>
                        </a:rPr>
                        <a:t>69</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solidFill>
                            <a:srgbClr val="000000"/>
                          </a:solidFill>
                          <a:effectLst/>
                          <a:latin typeface="Arial"/>
                          <a:ea typeface="Times New Roman"/>
                          <a:cs typeface="Times New Roman"/>
                        </a:rPr>
                        <a:t>124,59</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solidFill>
                            <a:srgbClr val="000000"/>
                          </a:solidFill>
                          <a:effectLst/>
                          <a:latin typeface="Arial"/>
                          <a:ea typeface="Times New Roman"/>
                          <a:cs typeface="Times New Roman"/>
                        </a:rPr>
                        <a:t>20,902</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solidFill>
                            <a:srgbClr val="FF0000"/>
                          </a:solidFill>
                          <a:effectLst/>
                          <a:latin typeface="Arial"/>
                          <a:ea typeface="Times New Roman"/>
                          <a:cs typeface="Times New Roman"/>
                        </a:rPr>
                        <a:t>0,00%</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31501">
                <a:tc>
                  <a:txBody>
                    <a:bodyPr/>
                    <a:lstStyle/>
                    <a:p>
                      <a:pPr algn="ctr">
                        <a:lnSpc>
                          <a:spcPct val="115000"/>
                        </a:lnSpc>
                        <a:spcAft>
                          <a:spcPts val="0"/>
                        </a:spcAft>
                      </a:pPr>
                      <a:r>
                        <a:rPr lang="es-ES" sz="1400">
                          <a:solidFill>
                            <a:srgbClr val="000000"/>
                          </a:solidFill>
                          <a:effectLst/>
                          <a:latin typeface="Arial"/>
                          <a:ea typeface="Times New Roman"/>
                          <a:cs typeface="Times New Roman"/>
                        </a:rPr>
                        <a:t>5</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400">
                          <a:solidFill>
                            <a:srgbClr val="000000"/>
                          </a:solidFill>
                          <a:effectLst/>
                          <a:latin typeface="Arial"/>
                          <a:ea typeface="Times New Roman"/>
                          <a:cs typeface="Times New Roman"/>
                        </a:rPr>
                        <a:t>153</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solidFill>
                            <a:srgbClr val="000000"/>
                          </a:solidFill>
                          <a:effectLst/>
                          <a:latin typeface="Arial"/>
                          <a:ea typeface="Times New Roman"/>
                          <a:cs typeface="Times New Roman"/>
                        </a:rPr>
                        <a:t>171,49</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solidFill>
                            <a:srgbClr val="000000"/>
                          </a:solidFill>
                          <a:effectLst/>
                          <a:latin typeface="Arial"/>
                          <a:ea typeface="Times New Roman"/>
                          <a:cs typeface="Times New Roman"/>
                        </a:rPr>
                        <a:t>90</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solidFill>
                            <a:srgbClr val="000000"/>
                          </a:solidFill>
                          <a:effectLst/>
                          <a:latin typeface="Arial"/>
                          <a:ea typeface="Times New Roman"/>
                          <a:cs typeface="Times New Roman"/>
                        </a:rPr>
                        <a:t>146,07</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solidFill>
                            <a:srgbClr val="000000"/>
                          </a:solidFill>
                          <a:effectLst/>
                          <a:latin typeface="Arial"/>
                          <a:ea typeface="Times New Roman"/>
                          <a:cs typeface="Times New Roman"/>
                        </a:rPr>
                        <a:t>69</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solidFill>
                            <a:srgbClr val="000000"/>
                          </a:solidFill>
                          <a:effectLst/>
                          <a:latin typeface="Arial"/>
                          <a:ea typeface="Times New Roman"/>
                          <a:cs typeface="Times New Roman"/>
                        </a:rPr>
                        <a:t>136,86</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solidFill>
                            <a:srgbClr val="000000"/>
                          </a:solidFill>
                          <a:effectLst/>
                          <a:latin typeface="Arial"/>
                          <a:ea typeface="Times New Roman"/>
                          <a:cs typeface="Times New Roman"/>
                        </a:rPr>
                        <a:t>8,744</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dirty="0">
                          <a:solidFill>
                            <a:srgbClr val="FF0000"/>
                          </a:solidFill>
                          <a:effectLst/>
                          <a:latin typeface="Arial"/>
                          <a:ea typeface="Times New Roman"/>
                          <a:cs typeface="Times New Roman"/>
                        </a:rPr>
                        <a:t>1,30%</a:t>
                      </a:r>
                      <a:endParaRPr lang="es-ES" sz="14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0752323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6379811" y="-27384"/>
            <a:ext cx="2746648" cy="418058"/>
          </a:xfrm>
          <a:solidFill>
            <a:schemeClr val="accent2">
              <a:lumMod val="75000"/>
            </a:schemeClr>
          </a:solidFill>
          <a:ln w="3175">
            <a:solidFill>
              <a:schemeClr val="tx1"/>
            </a:solidFill>
          </a:ln>
        </p:spPr>
        <p:txBody>
          <a:bodyPr>
            <a:noAutofit/>
          </a:bodyPr>
          <a:lstStyle/>
          <a:p>
            <a:pPr algn="ctr"/>
            <a:r>
              <a:rPr lang="es-ES" sz="1400" dirty="0" smtClean="0">
                <a:solidFill>
                  <a:schemeClr val="bg1"/>
                </a:solidFill>
                <a:latin typeface="Arial" panose="020B0604020202020204" pitchFamily="34" charset="0"/>
                <a:cs typeface="Arial" panose="020B0604020202020204" pitchFamily="34" charset="0"/>
              </a:rPr>
              <a:t>INVESTIGACIÓN DE MERCADO</a:t>
            </a:r>
            <a:endParaRPr lang="es-ES" sz="1400" dirty="0">
              <a:solidFill>
                <a:schemeClr val="bg1"/>
              </a:solidFill>
              <a:latin typeface="Arial" panose="020B0604020202020204" pitchFamily="34" charset="0"/>
              <a:cs typeface="Arial" panose="020B0604020202020204" pitchFamily="34" charset="0"/>
            </a:endParaRPr>
          </a:p>
        </p:txBody>
      </p:sp>
      <p:sp>
        <p:nvSpPr>
          <p:cNvPr id="7" name="1 Título"/>
          <p:cNvSpPr txBox="1">
            <a:spLocks/>
          </p:cNvSpPr>
          <p:nvPr/>
        </p:nvSpPr>
        <p:spPr>
          <a:xfrm>
            <a:off x="3491880" y="-27384"/>
            <a:ext cx="2880320" cy="418058"/>
          </a:xfrm>
          <a:prstGeom prst="rect">
            <a:avLst/>
          </a:prstGeom>
          <a:solidFill>
            <a:schemeClr val="accent2">
              <a:lumMod val="75000"/>
            </a:schemeClr>
          </a:solidFill>
          <a:ln w="3175">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1400" dirty="0" smtClean="0">
                <a:solidFill>
                  <a:schemeClr val="bg1"/>
                </a:solidFill>
                <a:latin typeface="Arial" panose="020B0604020202020204" pitchFamily="34" charset="0"/>
                <a:cs typeface="Arial" panose="020B0604020202020204" pitchFamily="34" charset="0"/>
              </a:rPr>
              <a:t>MATRIZ DE KANO</a:t>
            </a:r>
            <a:endParaRPr lang="es-ES" sz="1400" dirty="0">
              <a:solidFill>
                <a:schemeClr val="bg1"/>
              </a:solidFill>
              <a:latin typeface="Arial" panose="020B0604020202020204" pitchFamily="34" charset="0"/>
              <a:cs typeface="Arial" panose="020B0604020202020204" pitchFamily="34" charset="0"/>
            </a:endParaRPr>
          </a:p>
        </p:txBody>
      </p:sp>
      <p:sp>
        <p:nvSpPr>
          <p:cNvPr id="8" name="7 Rectángulo redondeado"/>
          <p:cNvSpPr/>
          <p:nvPr/>
        </p:nvSpPr>
        <p:spPr>
          <a:xfrm>
            <a:off x="4905262" y="1641641"/>
            <a:ext cx="3096344" cy="504055"/>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smtClean="0">
                <a:latin typeface="Arial" panose="020B0604020202020204" pitchFamily="34" charset="0"/>
                <a:cs typeface="Arial" panose="020B0604020202020204" pitchFamily="34" charset="0"/>
              </a:rPr>
              <a:t>Tipos de Atributos</a:t>
            </a:r>
            <a:endParaRPr lang="es-ES" sz="2000" b="1" dirty="0">
              <a:latin typeface="Arial" panose="020B0604020202020204" pitchFamily="34" charset="0"/>
              <a:cs typeface="Arial" panose="020B0604020202020204" pitchFamily="34" charset="0"/>
            </a:endParaRPr>
          </a:p>
        </p:txBody>
      </p:sp>
      <p:graphicFrame>
        <p:nvGraphicFramePr>
          <p:cNvPr id="11" name="10 Tabla"/>
          <p:cNvGraphicFramePr>
            <a:graphicFrameLocks noGrp="1"/>
          </p:cNvGraphicFramePr>
          <p:nvPr>
            <p:extLst>
              <p:ext uri="{D42A27DB-BD31-4B8C-83A1-F6EECF244321}">
                <p14:modId xmlns:p14="http://schemas.microsoft.com/office/powerpoint/2010/main" val="2981334356"/>
              </p:ext>
            </p:extLst>
          </p:nvPr>
        </p:nvGraphicFramePr>
        <p:xfrm>
          <a:off x="323528" y="402411"/>
          <a:ext cx="3312368" cy="2882571"/>
        </p:xfrm>
        <a:graphic>
          <a:graphicData uri="http://schemas.openxmlformats.org/drawingml/2006/table">
            <a:tbl>
              <a:tblPr firstRow="1" firstCol="1" bandRow="1"/>
              <a:tblGrid>
                <a:gridCol w="1766596"/>
                <a:gridCol w="1545772"/>
              </a:tblGrid>
              <a:tr h="428895">
                <a:tc>
                  <a:txBody>
                    <a:bodyPr/>
                    <a:lstStyle/>
                    <a:p>
                      <a:pPr algn="ctr">
                        <a:lnSpc>
                          <a:spcPct val="115000"/>
                        </a:lnSpc>
                        <a:spcAft>
                          <a:spcPts val="0"/>
                        </a:spcAft>
                      </a:pPr>
                      <a:r>
                        <a:rPr lang="es-ES" sz="1200" b="1" dirty="0">
                          <a:solidFill>
                            <a:srgbClr val="000000"/>
                          </a:solidFill>
                          <a:effectLst/>
                          <a:latin typeface="Arial"/>
                          <a:ea typeface="Times New Roman"/>
                          <a:cs typeface="Times New Roman"/>
                        </a:rPr>
                        <a:t>TIPO DE ATRIBUTO</a:t>
                      </a:r>
                      <a:endParaRPr lang="es-ES" sz="12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b="1">
                          <a:solidFill>
                            <a:srgbClr val="000000"/>
                          </a:solidFill>
                          <a:effectLst/>
                          <a:latin typeface="Arial"/>
                          <a:ea typeface="Times New Roman"/>
                          <a:cs typeface="Times New Roman"/>
                        </a:rPr>
                        <a:t>IDENTIFICACIÓN</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8946">
                <a:tc>
                  <a:txBody>
                    <a:bodyPr/>
                    <a:lstStyle/>
                    <a:p>
                      <a:pPr algn="r">
                        <a:lnSpc>
                          <a:spcPct val="115000"/>
                        </a:lnSpc>
                        <a:spcAft>
                          <a:spcPts val="0"/>
                        </a:spcAft>
                      </a:pPr>
                      <a:r>
                        <a:rPr lang="es-ES" sz="1200" b="1">
                          <a:solidFill>
                            <a:srgbClr val="FFFFFF"/>
                          </a:solidFill>
                          <a:effectLst/>
                          <a:latin typeface="Arial"/>
                          <a:ea typeface="Times New Roman"/>
                          <a:cs typeface="Times New Roman"/>
                        </a:rPr>
                        <a:t>Atributo Deleite</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gn="ctr">
                        <a:lnSpc>
                          <a:spcPct val="115000"/>
                        </a:lnSpc>
                        <a:spcAft>
                          <a:spcPts val="0"/>
                        </a:spcAft>
                      </a:pPr>
                      <a:r>
                        <a:rPr lang="es-ES" sz="1200" b="1" dirty="0">
                          <a:solidFill>
                            <a:srgbClr val="FFFFFF"/>
                          </a:solidFill>
                          <a:effectLst/>
                          <a:latin typeface="Arial"/>
                          <a:ea typeface="Times New Roman"/>
                          <a:cs typeface="Times New Roman"/>
                        </a:rPr>
                        <a:t>D</a:t>
                      </a:r>
                      <a:endParaRPr lang="es-ES" sz="12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r>
              <a:tr h="408946">
                <a:tc>
                  <a:txBody>
                    <a:bodyPr/>
                    <a:lstStyle/>
                    <a:p>
                      <a:pPr algn="r">
                        <a:lnSpc>
                          <a:spcPct val="115000"/>
                        </a:lnSpc>
                        <a:spcAft>
                          <a:spcPts val="0"/>
                        </a:spcAft>
                      </a:pPr>
                      <a:r>
                        <a:rPr lang="es-ES" sz="1200" b="1">
                          <a:solidFill>
                            <a:srgbClr val="FFFFFF"/>
                          </a:solidFill>
                          <a:effectLst/>
                          <a:latin typeface="Arial"/>
                          <a:ea typeface="Times New Roman"/>
                          <a:cs typeface="Times New Roman"/>
                        </a:rPr>
                        <a:t>Atributo Lineal</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03151"/>
                    </a:solidFill>
                  </a:tcPr>
                </a:tc>
                <a:tc>
                  <a:txBody>
                    <a:bodyPr/>
                    <a:lstStyle/>
                    <a:p>
                      <a:pPr algn="ctr">
                        <a:lnSpc>
                          <a:spcPct val="115000"/>
                        </a:lnSpc>
                        <a:spcAft>
                          <a:spcPts val="0"/>
                        </a:spcAft>
                      </a:pPr>
                      <a:r>
                        <a:rPr lang="es-ES" sz="1200" b="1">
                          <a:solidFill>
                            <a:srgbClr val="FFFFFF"/>
                          </a:solidFill>
                          <a:effectLst/>
                          <a:latin typeface="Arial"/>
                          <a:ea typeface="Times New Roman"/>
                          <a:cs typeface="Times New Roman"/>
                        </a:rPr>
                        <a:t>L</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03151"/>
                    </a:solidFill>
                  </a:tcPr>
                </a:tc>
              </a:tr>
              <a:tr h="408946">
                <a:tc>
                  <a:txBody>
                    <a:bodyPr/>
                    <a:lstStyle/>
                    <a:p>
                      <a:pPr algn="r">
                        <a:lnSpc>
                          <a:spcPct val="115000"/>
                        </a:lnSpc>
                        <a:spcAft>
                          <a:spcPts val="0"/>
                        </a:spcAft>
                      </a:pPr>
                      <a:r>
                        <a:rPr lang="es-ES" sz="1200" b="1">
                          <a:solidFill>
                            <a:srgbClr val="FFFFFF"/>
                          </a:solidFill>
                          <a:effectLst/>
                          <a:latin typeface="Arial"/>
                          <a:ea typeface="Times New Roman"/>
                          <a:cs typeface="Times New Roman"/>
                        </a:rPr>
                        <a:t>Atributo Básico</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4706"/>
                    </a:solidFill>
                  </a:tcPr>
                </a:tc>
                <a:tc>
                  <a:txBody>
                    <a:bodyPr/>
                    <a:lstStyle/>
                    <a:p>
                      <a:pPr algn="ctr">
                        <a:lnSpc>
                          <a:spcPct val="115000"/>
                        </a:lnSpc>
                        <a:spcAft>
                          <a:spcPts val="0"/>
                        </a:spcAft>
                      </a:pPr>
                      <a:r>
                        <a:rPr lang="es-ES" sz="1200" b="1" dirty="0">
                          <a:solidFill>
                            <a:srgbClr val="FFFFFF"/>
                          </a:solidFill>
                          <a:effectLst/>
                          <a:latin typeface="Arial"/>
                          <a:ea typeface="Times New Roman"/>
                          <a:cs typeface="Times New Roman"/>
                        </a:rPr>
                        <a:t>B</a:t>
                      </a:r>
                      <a:endParaRPr lang="es-ES" sz="12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4706"/>
                    </a:solidFill>
                  </a:tcPr>
                </a:tc>
              </a:tr>
              <a:tr h="408946">
                <a:tc>
                  <a:txBody>
                    <a:bodyPr/>
                    <a:lstStyle/>
                    <a:p>
                      <a:pPr algn="r">
                        <a:lnSpc>
                          <a:spcPct val="115000"/>
                        </a:lnSpc>
                        <a:spcAft>
                          <a:spcPts val="0"/>
                        </a:spcAft>
                      </a:pPr>
                      <a:r>
                        <a:rPr lang="es-ES" sz="1200" b="1">
                          <a:solidFill>
                            <a:srgbClr val="FFFFFF"/>
                          </a:solidFill>
                          <a:effectLst/>
                          <a:latin typeface="Arial"/>
                          <a:ea typeface="Times New Roman"/>
                          <a:cs typeface="Times New Roman"/>
                        </a:rPr>
                        <a:t>Atributo Neutro</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15000"/>
                        </a:lnSpc>
                        <a:spcAft>
                          <a:spcPts val="0"/>
                        </a:spcAft>
                      </a:pPr>
                      <a:r>
                        <a:rPr lang="es-ES" sz="1200" b="1">
                          <a:solidFill>
                            <a:srgbClr val="FFFFFF"/>
                          </a:solidFill>
                          <a:effectLst/>
                          <a:latin typeface="Arial"/>
                          <a:ea typeface="Times New Roman"/>
                          <a:cs typeface="Times New Roman"/>
                        </a:rPr>
                        <a:t>N</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r>
              <a:tr h="408946">
                <a:tc>
                  <a:txBody>
                    <a:bodyPr/>
                    <a:lstStyle/>
                    <a:p>
                      <a:pPr algn="r">
                        <a:lnSpc>
                          <a:spcPct val="115000"/>
                        </a:lnSpc>
                        <a:spcAft>
                          <a:spcPts val="0"/>
                        </a:spcAft>
                      </a:pPr>
                      <a:r>
                        <a:rPr lang="es-ES" sz="1200" b="1">
                          <a:solidFill>
                            <a:srgbClr val="FFFFFF"/>
                          </a:solidFill>
                          <a:effectLst/>
                          <a:latin typeface="Arial"/>
                          <a:ea typeface="Times New Roman"/>
                          <a:cs typeface="Times New Roman"/>
                        </a:rPr>
                        <a:t>Atributo Cuestionable</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6933C"/>
                    </a:solidFill>
                  </a:tcPr>
                </a:tc>
                <a:tc>
                  <a:txBody>
                    <a:bodyPr/>
                    <a:lstStyle/>
                    <a:p>
                      <a:pPr algn="ctr">
                        <a:lnSpc>
                          <a:spcPct val="115000"/>
                        </a:lnSpc>
                        <a:spcAft>
                          <a:spcPts val="0"/>
                        </a:spcAft>
                      </a:pPr>
                      <a:r>
                        <a:rPr lang="es-ES" sz="1200" b="1">
                          <a:solidFill>
                            <a:srgbClr val="FFFFFF"/>
                          </a:solidFill>
                          <a:effectLst/>
                          <a:latin typeface="Arial"/>
                          <a:ea typeface="Times New Roman"/>
                          <a:cs typeface="Times New Roman"/>
                        </a:rPr>
                        <a:t>C</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6933C"/>
                    </a:solidFill>
                  </a:tcPr>
                </a:tc>
              </a:tr>
              <a:tr h="408946">
                <a:tc>
                  <a:txBody>
                    <a:bodyPr/>
                    <a:lstStyle/>
                    <a:p>
                      <a:pPr algn="r">
                        <a:lnSpc>
                          <a:spcPct val="115000"/>
                        </a:lnSpc>
                        <a:spcAft>
                          <a:spcPts val="0"/>
                        </a:spcAft>
                      </a:pPr>
                      <a:r>
                        <a:rPr lang="es-ES" sz="1200" b="1">
                          <a:solidFill>
                            <a:srgbClr val="FFFFFF"/>
                          </a:solidFill>
                          <a:effectLst/>
                          <a:latin typeface="Arial"/>
                          <a:ea typeface="Times New Roman"/>
                          <a:cs typeface="Times New Roman"/>
                        </a:rPr>
                        <a:t>Atributo Invertido</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5967"/>
                    </a:solidFill>
                  </a:tcPr>
                </a:tc>
                <a:tc>
                  <a:txBody>
                    <a:bodyPr/>
                    <a:lstStyle/>
                    <a:p>
                      <a:pPr algn="ctr">
                        <a:lnSpc>
                          <a:spcPct val="115000"/>
                        </a:lnSpc>
                        <a:spcAft>
                          <a:spcPts val="0"/>
                        </a:spcAft>
                      </a:pPr>
                      <a:r>
                        <a:rPr lang="es-ES" sz="1200" b="1" dirty="0">
                          <a:solidFill>
                            <a:srgbClr val="FFFFFF"/>
                          </a:solidFill>
                          <a:effectLst/>
                          <a:latin typeface="Arial"/>
                          <a:ea typeface="Times New Roman"/>
                          <a:cs typeface="Times New Roman"/>
                        </a:rPr>
                        <a:t>I</a:t>
                      </a:r>
                      <a:endParaRPr lang="es-ES" sz="12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5967"/>
                    </a:solidFill>
                  </a:tcPr>
                </a:tc>
              </a:tr>
            </a:tbl>
          </a:graphicData>
        </a:graphic>
      </p:graphicFrame>
      <p:graphicFrame>
        <p:nvGraphicFramePr>
          <p:cNvPr id="12" name="11 Tabla"/>
          <p:cNvGraphicFramePr>
            <a:graphicFrameLocks noGrp="1"/>
          </p:cNvGraphicFramePr>
          <p:nvPr>
            <p:extLst>
              <p:ext uri="{D42A27DB-BD31-4B8C-83A1-F6EECF244321}">
                <p14:modId xmlns:p14="http://schemas.microsoft.com/office/powerpoint/2010/main" val="3324196293"/>
              </p:ext>
            </p:extLst>
          </p:nvPr>
        </p:nvGraphicFramePr>
        <p:xfrm>
          <a:off x="688839" y="3428999"/>
          <a:ext cx="7843601" cy="3312368"/>
        </p:xfrm>
        <a:graphic>
          <a:graphicData uri="http://schemas.openxmlformats.org/drawingml/2006/table">
            <a:tbl>
              <a:tblPr firstRow="1" firstCol="1" bandRow="1"/>
              <a:tblGrid>
                <a:gridCol w="1258924"/>
                <a:gridCol w="1258924"/>
                <a:gridCol w="1032855"/>
                <a:gridCol w="1086681"/>
                <a:gridCol w="1086681"/>
                <a:gridCol w="1059768"/>
                <a:gridCol w="1059768"/>
              </a:tblGrid>
              <a:tr h="456878">
                <a:tc rowSpan="2" gridSpan="2">
                  <a:txBody>
                    <a:bodyPr/>
                    <a:lstStyle/>
                    <a:p>
                      <a:pPr algn="ctr">
                        <a:lnSpc>
                          <a:spcPct val="115000"/>
                        </a:lnSpc>
                        <a:spcAft>
                          <a:spcPts val="0"/>
                        </a:spcAft>
                      </a:pPr>
                      <a:r>
                        <a:rPr lang="es-ES" sz="1400" b="1" dirty="0">
                          <a:solidFill>
                            <a:srgbClr val="000000"/>
                          </a:solidFill>
                          <a:effectLst/>
                          <a:latin typeface="Arial"/>
                          <a:ea typeface="Times New Roman"/>
                          <a:cs typeface="Times New Roman"/>
                        </a:rPr>
                        <a:t>REQUERIMIENTO DE LOS CLIENTES</a:t>
                      </a:r>
                      <a:endParaRPr lang="es-ES" sz="14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s-ES"/>
                    </a:p>
                  </a:txBody>
                  <a:tcPr/>
                </a:tc>
                <a:tc gridSpan="5">
                  <a:txBody>
                    <a:bodyPr/>
                    <a:lstStyle/>
                    <a:p>
                      <a:pPr algn="ctr">
                        <a:lnSpc>
                          <a:spcPct val="115000"/>
                        </a:lnSpc>
                        <a:spcAft>
                          <a:spcPts val="0"/>
                        </a:spcAft>
                      </a:pPr>
                      <a:r>
                        <a:rPr lang="es-ES" sz="1400" b="1" dirty="0">
                          <a:solidFill>
                            <a:srgbClr val="000000"/>
                          </a:solidFill>
                          <a:effectLst/>
                          <a:latin typeface="Arial"/>
                          <a:ea typeface="Times New Roman"/>
                          <a:cs typeface="Times New Roman"/>
                        </a:rPr>
                        <a:t>DISFUNCIONAL</a:t>
                      </a:r>
                      <a:endParaRPr lang="es-ES" sz="14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519180">
                <a:tc gridSpan="2" vMerge="1">
                  <a:txBody>
                    <a:bodyPr/>
                    <a:lstStyle/>
                    <a:p>
                      <a:endParaRPr lang="es-ES"/>
                    </a:p>
                  </a:txBody>
                  <a:tcPr/>
                </a:tc>
                <a:tc hMerge="1" vMerge="1">
                  <a:txBody>
                    <a:bodyPr/>
                    <a:lstStyle/>
                    <a:p>
                      <a:endParaRPr lang="es-ES"/>
                    </a:p>
                  </a:txBody>
                  <a:tcPr/>
                </a:tc>
                <a:tc>
                  <a:txBody>
                    <a:bodyPr/>
                    <a:lstStyle/>
                    <a:p>
                      <a:pPr algn="ctr">
                        <a:lnSpc>
                          <a:spcPct val="115000"/>
                        </a:lnSpc>
                        <a:spcAft>
                          <a:spcPts val="0"/>
                        </a:spcAft>
                      </a:pPr>
                      <a:r>
                        <a:rPr lang="es-ES" sz="1400">
                          <a:solidFill>
                            <a:srgbClr val="000000"/>
                          </a:solidFill>
                          <a:effectLst/>
                          <a:latin typeface="Arial"/>
                          <a:ea typeface="Times New Roman"/>
                          <a:cs typeface="Times New Roman"/>
                        </a:rPr>
                        <a:t>Me agrada</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solidFill>
                            <a:srgbClr val="000000"/>
                          </a:solidFill>
                          <a:effectLst/>
                          <a:latin typeface="Arial"/>
                          <a:ea typeface="Times New Roman"/>
                          <a:cs typeface="Times New Roman"/>
                        </a:rPr>
                        <a:t>Es de esperar</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solidFill>
                            <a:srgbClr val="000000"/>
                          </a:solidFill>
                          <a:effectLst/>
                          <a:latin typeface="Arial"/>
                          <a:ea typeface="Times New Roman"/>
                          <a:cs typeface="Times New Roman"/>
                        </a:rPr>
                        <a:t>No me importa</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solidFill>
                            <a:srgbClr val="000000"/>
                          </a:solidFill>
                          <a:effectLst/>
                          <a:latin typeface="Arial"/>
                          <a:ea typeface="Times New Roman"/>
                          <a:cs typeface="Times New Roman"/>
                        </a:rPr>
                        <a:t>Lo acepto</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solidFill>
                            <a:srgbClr val="000000"/>
                          </a:solidFill>
                          <a:effectLst/>
                          <a:latin typeface="Arial"/>
                          <a:ea typeface="Times New Roman"/>
                          <a:cs typeface="Times New Roman"/>
                        </a:rPr>
                        <a:t>Me desagrada</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7262">
                <a:tc rowSpan="5">
                  <a:txBody>
                    <a:bodyPr/>
                    <a:lstStyle/>
                    <a:p>
                      <a:pPr algn="ctr">
                        <a:lnSpc>
                          <a:spcPct val="115000"/>
                        </a:lnSpc>
                        <a:spcAft>
                          <a:spcPts val="0"/>
                        </a:spcAft>
                      </a:pPr>
                      <a:r>
                        <a:rPr lang="es-ES" sz="1400" b="1">
                          <a:solidFill>
                            <a:srgbClr val="000000"/>
                          </a:solidFill>
                          <a:effectLst/>
                          <a:latin typeface="Arial"/>
                          <a:ea typeface="Times New Roman"/>
                          <a:cs typeface="Times New Roman"/>
                        </a:rPr>
                        <a:t>FUNCIONAL</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solidFill>
                            <a:srgbClr val="000000"/>
                          </a:solidFill>
                          <a:effectLst/>
                          <a:latin typeface="Arial"/>
                          <a:ea typeface="Times New Roman"/>
                          <a:cs typeface="Times New Roman"/>
                        </a:rPr>
                        <a:t>Me agrada</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b="1">
                          <a:solidFill>
                            <a:srgbClr val="FFFFFF"/>
                          </a:solidFill>
                          <a:effectLst/>
                          <a:latin typeface="Arial"/>
                          <a:ea typeface="Times New Roman"/>
                          <a:cs typeface="Times New Roman"/>
                        </a:rPr>
                        <a:t>C</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6933C"/>
                    </a:solidFill>
                  </a:tcPr>
                </a:tc>
                <a:tc>
                  <a:txBody>
                    <a:bodyPr/>
                    <a:lstStyle/>
                    <a:p>
                      <a:pPr algn="ctr">
                        <a:lnSpc>
                          <a:spcPct val="115000"/>
                        </a:lnSpc>
                        <a:spcAft>
                          <a:spcPts val="0"/>
                        </a:spcAft>
                      </a:pPr>
                      <a:r>
                        <a:rPr lang="es-ES" sz="1400" b="1">
                          <a:solidFill>
                            <a:srgbClr val="FFFFFF"/>
                          </a:solidFill>
                          <a:effectLst/>
                          <a:latin typeface="Arial"/>
                          <a:ea typeface="Times New Roman"/>
                          <a:cs typeface="Times New Roman"/>
                        </a:rPr>
                        <a:t>D</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gn="ctr">
                        <a:lnSpc>
                          <a:spcPct val="115000"/>
                        </a:lnSpc>
                        <a:spcAft>
                          <a:spcPts val="0"/>
                        </a:spcAft>
                      </a:pPr>
                      <a:r>
                        <a:rPr lang="es-ES" sz="1400" b="1">
                          <a:solidFill>
                            <a:srgbClr val="FFFFFF"/>
                          </a:solidFill>
                          <a:effectLst/>
                          <a:latin typeface="Arial"/>
                          <a:ea typeface="Times New Roman"/>
                          <a:cs typeface="Times New Roman"/>
                        </a:rPr>
                        <a:t>D</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gn="ctr">
                        <a:lnSpc>
                          <a:spcPct val="115000"/>
                        </a:lnSpc>
                        <a:spcAft>
                          <a:spcPts val="0"/>
                        </a:spcAft>
                      </a:pPr>
                      <a:r>
                        <a:rPr lang="es-ES" sz="1400" b="1">
                          <a:solidFill>
                            <a:srgbClr val="FFFFFF"/>
                          </a:solidFill>
                          <a:effectLst/>
                          <a:latin typeface="Arial"/>
                          <a:ea typeface="Times New Roman"/>
                          <a:cs typeface="Times New Roman"/>
                        </a:rPr>
                        <a:t>D</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gn="ctr">
                        <a:lnSpc>
                          <a:spcPct val="115000"/>
                        </a:lnSpc>
                        <a:spcAft>
                          <a:spcPts val="0"/>
                        </a:spcAft>
                      </a:pPr>
                      <a:r>
                        <a:rPr lang="es-ES" sz="1400" b="1">
                          <a:solidFill>
                            <a:srgbClr val="FFFFFF"/>
                          </a:solidFill>
                          <a:effectLst/>
                          <a:latin typeface="Arial"/>
                          <a:ea typeface="Times New Roman"/>
                          <a:cs typeface="Times New Roman"/>
                        </a:rPr>
                        <a:t>L</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03151"/>
                    </a:solidFill>
                  </a:tcPr>
                </a:tc>
              </a:tr>
              <a:tr h="467262">
                <a:tc vMerge="1">
                  <a:txBody>
                    <a:bodyPr/>
                    <a:lstStyle/>
                    <a:p>
                      <a:endParaRPr lang="es-ES"/>
                    </a:p>
                  </a:txBody>
                  <a:tcPr/>
                </a:tc>
                <a:tc>
                  <a:txBody>
                    <a:bodyPr/>
                    <a:lstStyle/>
                    <a:p>
                      <a:pPr algn="ctr">
                        <a:lnSpc>
                          <a:spcPct val="115000"/>
                        </a:lnSpc>
                        <a:spcAft>
                          <a:spcPts val="0"/>
                        </a:spcAft>
                      </a:pPr>
                      <a:r>
                        <a:rPr lang="es-ES" sz="1400">
                          <a:solidFill>
                            <a:srgbClr val="000000"/>
                          </a:solidFill>
                          <a:effectLst/>
                          <a:latin typeface="Arial"/>
                          <a:ea typeface="Times New Roman"/>
                          <a:cs typeface="Times New Roman"/>
                        </a:rPr>
                        <a:t>Es de esperar</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b="1">
                          <a:solidFill>
                            <a:srgbClr val="FFFFFF"/>
                          </a:solidFill>
                          <a:effectLst/>
                          <a:latin typeface="Arial"/>
                          <a:ea typeface="Times New Roman"/>
                          <a:cs typeface="Times New Roman"/>
                        </a:rPr>
                        <a:t>I</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5967"/>
                    </a:solidFill>
                  </a:tcPr>
                </a:tc>
                <a:tc>
                  <a:txBody>
                    <a:bodyPr/>
                    <a:lstStyle/>
                    <a:p>
                      <a:pPr algn="ctr">
                        <a:lnSpc>
                          <a:spcPct val="115000"/>
                        </a:lnSpc>
                        <a:spcAft>
                          <a:spcPts val="0"/>
                        </a:spcAft>
                      </a:pPr>
                      <a:r>
                        <a:rPr lang="es-ES" sz="1400" b="1">
                          <a:solidFill>
                            <a:srgbClr val="FFFFFF"/>
                          </a:solidFill>
                          <a:effectLst/>
                          <a:latin typeface="Arial"/>
                          <a:ea typeface="Times New Roman"/>
                          <a:cs typeface="Times New Roman"/>
                        </a:rPr>
                        <a:t>N</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15000"/>
                        </a:lnSpc>
                        <a:spcAft>
                          <a:spcPts val="0"/>
                        </a:spcAft>
                      </a:pPr>
                      <a:r>
                        <a:rPr lang="es-ES" sz="1400" b="1">
                          <a:solidFill>
                            <a:srgbClr val="FFFFFF"/>
                          </a:solidFill>
                          <a:effectLst/>
                          <a:latin typeface="Arial"/>
                          <a:ea typeface="Times New Roman"/>
                          <a:cs typeface="Times New Roman"/>
                        </a:rPr>
                        <a:t>N</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15000"/>
                        </a:lnSpc>
                        <a:spcAft>
                          <a:spcPts val="0"/>
                        </a:spcAft>
                      </a:pPr>
                      <a:r>
                        <a:rPr lang="es-ES" sz="1400" b="1">
                          <a:solidFill>
                            <a:srgbClr val="FFFFFF"/>
                          </a:solidFill>
                          <a:effectLst/>
                          <a:latin typeface="Arial"/>
                          <a:ea typeface="Times New Roman"/>
                          <a:cs typeface="Times New Roman"/>
                        </a:rPr>
                        <a:t>N</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15000"/>
                        </a:lnSpc>
                        <a:spcAft>
                          <a:spcPts val="0"/>
                        </a:spcAft>
                      </a:pPr>
                      <a:r>
                        <a:rPr lang="es-ES" sz="1400" b="1" dirty="0">
                          <a:solidFill>
                            <a:srgbClr val="FFFFFF"/>
                          </a:solidFill>
                          <a:effectLst/>
                          <a:latin typeface="Arial"/>
                          <a:ea typeface="Times New Roman"/>
                          <a:cs typeface="Times New Roman"/>
                        </a:rPr>
                        <a:t>B</a:t>
                      </a:r>
                      <a:endParaRPr lang="es-ES" sz="14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4706"/>
                    </a:solidFill>
                  </a:tcPr>
                </a:tc>
              </a:tr>
              <a:tr h="467262">
                <a:tc vMerge="1">
                  <a:txBody>
                    <a:bodyPr/>
                    <a:lstStyle/>
                    <a:p>
                      <a:endParaRPr lang="es-ES"/>
                    </a:p>
                  </a:txBody>
                  <a:tcPr/>
                </a:tc>
                <a:tc>
                  <a:txBody>
                    <a:bodyPr/>
                    <a:lstStyle/>
                    <a:p>
                      <a:pPr algn="ctr">
                        <a:lnSpc>
                          <a:spcPct val="115000"/>
                        </a:lnSpc>
                        <a:spcAft>
                          <a:spcPts val="0"/>
                        </a:spcAft>
                      </a:pPr>
                      <a:r>
                        <a:rPr lang="es-ES" sz="1400">
                          <a:solidFill>
                            <a:srgbClr val="000000"/>
                          </a:solidFill>
                          <a:effectLst/>
                          <a:latin typeface="Arial"/>
                          <a:ea typeface="Times New Roman"/>
                          <a:cs typeface="Times New Roman"/>
                        </a:rPr>
                        <a:t>No me importa</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b="1">
                          <a:solidFill>
                            <a:srgbClr val="FFFFFF"/>
                          </a:solidFill>
                          <a:effectLst/>
                          <a:latin typeface="Arial"/>
                          <a:ea typeface="Times New Roman"/>
                          <a:cs typeface="Times New Roman"/>
                        </a:rPr>
                        <a:t>I</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5967"/>
                    </a:solidFill>
                  </a:tcPr>
                </a:tc>
                <a:tc>
                  <a:txBody>
                    <a:bodyPr/>
                    <a:lstStyle/>
                    <a:p>
                      <a:pPr algn="ctr">
                        <a:lnSpc>
                          <a:spcPct val="115000"/>
                        </a:lnSpc>
                        <a:spcAft>
                          <a:spcPts val="0"/>
                        </a:spcAft>
                      </a:pPr>
                      <a:r>
                        <a:rPr lang="es-ES" sz="1400" b="1">
                          <a:solidFill>
                            <a:srgbClr val="FFFFFF"/>
                          </a:solidFill>
                          <a:effectLst/>
                          <a:latin typeface="Arial"/>
                          <a:ea typeface="Times New Roman"/>
                          <a:cs typeface="Times New Roman"/>
                        </a:rPr>
                        <a:t>N</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15000"/>
                        </a:lnSpc>
                        <a:spcAft>
                          <a:spcPts val="0"/>
                        </a:spcAft>
                      </a:pPr>
                      <a:r>
                        <a:rPr lang="es-ES" sz="1400" b="1">
                          <a:solidFill>
                            <a:srgbClr val="FFFFFF"/>
                          </a:solidFill>
                          <a:effectLst/>
                          <a:latin typeface="Arial"/>
                          <a:ea typeface="Times New Roman"/>
                          <a:cs typeface="Times New Roman"/>
                        </a:rPr>
                        <a:t>N</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15000"/>
                        </a:lnSpc>
                        <a:spcAft>
                          <a:spcPts val="0"/>
                        </a:spcAft>
                      </a:pPr>
                      <a:r>
                        <a:rPr lang="es-ES" sz="1400" b="1">
                          <a:solidFill>
                            <a:srgbClr val="FFFFFF"/>
                          </a:solidFill>
                          <a:effectLst/>
                          <a:latin typeface="Arial"/>
                          <a:ea typeface="Times New Roman"/>
                          <a:cs typeface="Times New Roman"/>
                        </a:rPr>
                        <a:t>N</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15000"/>
                        </a:lnSpc>
                        <a:spcAft>
                          <a:spcPts val="0"/>
                        </a:spcAft>
                      </a:pPr>
                      <a:r>
                        <a:rPr lang="es-ES" sz="1400" b="1">
                          <a:solidFill>
                            <a:srgbClr val="FFFFFF"/>
                          </a:solidFill>
                          <a:effectLst/>
                          <a:latin typeface="Arial"/>
                          <a:ea typeface="Times New Roman"/>
                          <a:cs typeface="Times New Roman"/>
                        </a:rPr>
                        <a:t>B</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4706"/>
                    </a:solidFill>
                  </a:tcPr>
                </a:tc>
              </a:tr>
              <a:tr h="467262">
                <a:tc vMerge="1">
                  <a:txBody>
                    <a:bodyPr/>
                    <a:lstStyle/>
                    <a:p>
                      <a:endParaRPr lang="es-ES"/>
                    </a:p>
                  </a:txBody>
                  <a:tcPr/>
                </a:tc>
                <a:tc>
                  <a:txBody>
                    <a:bodyPr/>
                    <a:lstStyle/>
                    <a:p>
                      <a:pPr algn="ctr">
                        <a:lnSpc>
                          <a:spcPct val="115000"/>
                        </a:lnSpc>
                        <a:spcAft>
                          <a:spcPts val="0"/>
                        </a:spcAft>
                      </a:pPr>
                      <a:r>
                        <a:rPr lang="es-ES" sz="1400">
                          <a:solidFill>
                            <a:srgbClr val="000000"/>
                          </a:solidFill>
                          <a:effectLst/>
                          <a:latin typeface="Arial"/>
                          <a:ea typeface="Times New Roman"/>
                          <a:cs typeface="Times New Roman"/>
                        </a:rPr>
                        <a:t>Lo acepto</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b="1">
                          <a:solidFill>
                            <a:srgbClr val="FFFFFF"/>
                          </a:solidFill>
                          <a:effectLst/>
                          <a:latin typeface="Arial"/>
                          <a:ea typeface="Times New Roman"/>
                          <a:cs typeface="Times New Roman"/>
                        </a:rPr>
                        <a:t>I</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5967"/>
                    </a:solidFill>
                  </a:tcPr>
                </a:tc>
                <a:tc>
                  <a:txBody>
                    <a:bodyPr/>
                    <a:lstStyle/>
                    <a:p>
                      <a:pPr algn="ctr">
                        <a:lnSpc>
                          <a:spcPct val="115000"/>
                        </a:lnSpc>
                        <a:spcAft>
                          <a:spcPts val="0"/>
                        </a:spcAft>
                      </a:pPr>
                      <a:r>
                        <a:rPr lang="es-ES" sz="1400" b="1">
                          <a:solidFill>
                            <a:srgbClr val="FFFFFF"/>
                          </a:solidFill>
                          <a:effectLst/>
                          <a:latin typeface="Arial"/>
                          <a:ea typeface="Times New Roman"/>
                          <a:cs typeface="Times New Roman"/>
                        </a:rPr>
                        <a:t>N</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15000"/>
                        </a:lnSpc>
                        <a:spcAft>
                          <a:spcPts val="0"/>
                        </a:spcAft>
                      </a:pPr>
                      <a:r>
                        <a:rPr lang="es-ES" sz="1400" b="1">
                          <a:solidFill>
                            <a:srgbClr val="FFFFFF"/>
                          </a:solidFill>
                          <a:effectLst/>
                          <a:latin typeface="Arial"/>
                          <a:ea typeface="Times New Roman"/>
                          <a:cs typeface="Times New Roman"/>
                        </a:rPr>
                        <a:t>N</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15000"/>
                        </a:lnSpc>
                        <a:spcAft>
                          <a:spcPts val="0"/>
                        </a:spcAft>
                      </a:pPr>
                      <a:r>
                        <a:rPr lang="es-ES" sz="1400" b="1">
                          <a:solidFill>
                            <a:srgbClr val="FFFFFF"/>
                          </a:solidFill>
                          <a:effectLst/>
                          <a:latin typeface="Arial"/>
                          <a:ea typeface="Times New Roman"/>
                          <a:cs typeface="Times New Roman"/>
                        </a:rPr>
                        <a:t>N</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15000"/>
                        </a:lnSpc>
                        <a:spcAft>
                          <a:spcPts val="0"/>
                        </a:spcAft>
                      </a:pPr>
                      <a:r>
                        <a:rPr lang="es-ES" sz="1400" b="1">
                          <a:solidFill>
                            <a:srgbClr val="FFFFFF"/>
                          </a:solidFill>
                          <a:effectLst/>
                          <a:latin typeface="Arial"/>
                          <a:ea typeface="Times New Roman"/>
                          <a:cs typeface="Times New Roman"/>
                        </a:rPr>
                        <a:t>B</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4706"/>
                    </a:solidFill>
                  </a:tcPr>
                </a:tc>
              </a:tr>
              <a:tr h="467262">
                <a:tc vMerge="1">
                  <a:txBody>
                    <a:bodyPr/>
                    <a:lstStyle/>
                    <a:p>
                      <a:endParaRPr lang="es-ES"/>
                    </a:p>
                  </a:txBody>
                  <a:tcPr/>
                </a:tc>
                <a:tc>
                  <a:txBody>
                    <a:bodyPr/>
                    <a:lstStyle/>
                    <a:p>
                      <a:pPr algn="ctr">
                        <a:lnSpc>
                          <a:spcPct val="115000"/>
                        </a:lnSpc>
                        <a:spcAft>
                          <a:spcPts val="0"/>
                        </a:spcAft>
                      </a:pPr>
                      <a:r>
                        <a:rPr lang="es-ES" sz="1400">
                          <a:solidFill>
                            <a:srgbClr val="000000"/>
                          </a:solidFill>
                          <a:effectLst/>
                          <a:latin typeface="Arial"/>
                          <a:ea typeface="Times New Roman"/>
                          <a:cs typeface="Times New Roman"/>
                        </a:rPr>
                        <a:t>Me desagrada</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b="1">
                          <a:solidFill>
                            <a:srgbClr val="FFFFFF"/>
                          </a:solidFill>
                          <a:effectLst/>
                          <a:latin typeface="Arial"/>
                          <a:ea typeface="Times New Roman"/>
                          <a:cs typeface="Times New Roman"/>
                        </a:rPr>
                        <a:t>I</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5967"/>
                    </a:solidFill>
                  </a:tcPr>
                </a:tc>
                <a:tc>
                  <a:txBody>
                    <a:bodyPr/>
                    <a:lstStyle/>
                    <a:p>
                      <a:pPr algn="ctr">
                        <a:lnSpc>
                          <a:spcPct val="115000"/>
                        </a:lnSpc>
                        <a:spcAft>
                          <a:spcPts val="0"/>
                        </a:spcAft>
                      </a:pPr>
                      <a:r>
                        <a:rPr lang="es-ES" sz="1400" b="1">
                          <a:solidFill>
                            <a:srgbClr val="FFFFFF"/>
                          </a:solidFill>
                          <a:effectLst/>
                          <a:latin typeface="Arial"/>
                          <a:ea typeface="Times New Roman"/>
                          <a:cs typeface="Times New Roman"/>
                        </a:rPr>
                        <a:t>I</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5967"/>
                    </a:solidFill>
                  </a:tcPr>
                </a:tc>
                <a:tc>
                  <a:txBody>
                    <a:bodyPr/>
                    <a:lstStyle/>
                    <a:p>
                      <a:pPr algn="ctr">
                        <a:lnSpc>
                          <a:spcPct val="115000"/>
                        </a:lnSpc>
                        <a:spcAft>
                          <a:spcPts val="0"/>
                        </a:spcAft>
                      </a:pPr>
                      <a:r>
                        <a:rPr lang="es-ES" sz="1400" b="1">
                          <a:solidFill>
                            <a:srgbClr val="FFFFFF"/>
                          </a:solidFill>
                          <a:effectLst/>
                          <a:latin typeface="Arial"/>
                          <a:ea typeface="Times New Roman"/>
                          <a:cs typeface="Times New Roman"/>
                        </a:rPr>
                        <a:t>I</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5967"/>
                    </a:solidFill>
                  </a:tcPr>
                </a:tc>
                <a:tc>
                  <a:txBody>
                    <a:bodyPr/>
                    <a:lstStyle/>
                    <a:p>
                      <a:pPr algn="ctr">
                        <a:lnSpc>
                          <a:spcPct val="115000"/>
                        </a:lnSpc>
                        <a:spcAft>
                          <a:spcPts val="0"/>
                        </a:spcAft>
                      </a:pPr>
                      <a:r>
                        <a:rPr lang="es-ES" sz="1400" b="1">
                          <a:solidFill>
                            <a:srgbClr val="FFFFFF"/>
                          </a:solidFill>
                          <a:effectLst/>
                          <a:latin typeface="Arial"/>
                          <a:ea typeface="Times New Roman"/>
                          <a:cs typeface="Times New Roman"/>
                        </a:rPr>
                        <a:t>I</a:t>
                      </a:r>
                      <a:endParaRPr lang="es-ES" sz="14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5967"/>
                    </a:solidFill>
                  </a:tcPr>
                </a:tc>
                <a:tc>
                  <a:txBody>
                    <a:bodyPr/>
                    <a:lstStyle/>
                    <a:p>
                      <a:pPr algn="ctr">
                        <a:lnSpc>
                          <a:spcPct val="115000"/>
                        </a:lnSpc>
                        <a:spcAft>
                          <a:spcPts val="0"/>
                        </a:spcAft>
                      </a:pPr>
                      <a:r>
                        <a:rPr lang="es-ES" sz="1400" b="1" dirty="0">
                          <a:solidFill>
                            <a:srgbClr val="FFFFFF"/>
                          </a:solidFill>
                          <a:effectLst/>
                          <a:latin typeface="Arial"/>
                          <a:ea typeface="Times New Roman"/>
                          <a:cs typeface="Times New Roman"/>
                        </a:rPr>
                        <a:t>C</a:t>
                      </a:r>
                      <a:endParaRPr lang="es-ES" sz="14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6933C"/>
                    </a:solidFill>
                  </a:tcPr>
                </a:tc>
              </a:tr>
            </a:tbl>
          </a:graphicData>
        </a:graphic>
      </p:graphicFrame>
    </p:spTree>
    <p:extLst>
      <p:ext uri="{BB962C8B-B14F-4D97-AF65-F5344CB8AC3E}">
        <p14:creationId xmlns:p14="http://schemas.microsoft.com/office/powerpoint/2010/main" val="282664367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6379811" y="-27384"/>
            <a:ext cx="2746648" cy="418058"/>
          </a:xfrm>
          <a:solidFill>
            <a:schemeClr val="accent2">
              <a:lumMod val="75000"/>
            </a:schemeClr>
          </a:solidFill>
          <a:ln w="3175">
            <a:solidFill>
              <a:schemeClr val="tx1"/>
            </a:solidFill>
          </a:ln>
        </p:spPr>
        <p:txBody>
          <a:bodyPr>
            <a:noAutofit/>
          </a:bodyPr>
          <a:lstStyle/>
          <a:p>
            <a:pPr algn="ctr"/>
            <a:r>
              <a:rPr lang="es-ES" sz="1400" dirty="0" smtClean="0">
                <a:solidFill>
                  <a:schemeClr val="bg1"/>
                </a:solidFill>
                <a:latin typeface="Arial" panose="020B0604020202020204" pitchFamily="34" charset="0"/>
                <a:cs typeface="Arial" panose="020B0604020202020204" pitchFamily="34" charset="0"/>
              </a:rPr>
              <a:t>INVESTIGACIÓN DE MERCADO</a:t>
            </a:r>
            <a:endParaRPr lang="es-ES" sz="1400" dirty="0">
              <a:solidFill>
                <a:schemeClr val="bg1"/>
              </a:solidFill>
              <a:latin typeface="Arial" panose="020B0604020202020204" pitchFamily="34" charset="0"/>
              <a:cs typeface="Arial" panose="020B0604020202020204" pitchFamily="34" charset="0"/>
            </a:endParaRPr>
          </a:p>
        </p:txBody>
      </p:sp>
      <p:sp>
        <p:nvSpPr>
          <p:cNvPr id="7" name="1 Título"/>
          <p:cNvSpPr txBox="1">
            <a:spLocks/>
          </p:cNvSpPr>
          <p:nvPr/>
        </p:nvSpPr>
        <p:spPr>
          <a:xfrm>
            <a:off x="3491880" y="-27384"/>
            <a:ext cx="2880320" cy="418058"/>
          </a:xfrm>
          <a:prstGeom prst="rect">
            <a:avLst/>
          </a:prstGeom>
          <a:solidFill>
            <a:schemeClr val="accent2">
              <a:lumMod val="75000"/>
            </a:schemeClr>
          </a:solidFill>
          <a:ln w="3175">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1400" dirty="0" smtClean="0">
                <a:solidFill>
                  <a:schemeClr val="bg1"/>
                </a:solidFill>
                <a:latin typeface="Arial" panose="020B0604020202020204" pitchFamily="34" charset="0"/>
                <a:cs typeface="Arial" panose="020B0604020202020204" pitchFamily="34" charset="0"/>
              </a:rPr>
              <a:t>MATRIZ DE KANO</a:t>
            </a:r>
            <a:endParaRPr lang="es-ES" sz="1400" dirty="0">
              <a:solidFill>
                <a:schemeClr val="bg1"/>
              </a:solidFill>
              <a:latin typeface="Arial" panose="020B0604020202020204" pitchFamily="34" charset="0"/>
              <a:cs typeface="Arial" panose="020B0604020202020204" pitchFamily="34" charset="0"/>
            </a:endParaRPr>
          </a:p>
        </p:txBody>
      </p:sp>
      <p:sp>
        <p:nvSpPr>
          <p:cNvPr id="8" name="7 Rectángulo redondeado"/>
          <p:cNvSpPr/>
          <p:nvPr/>
        </p:nvSpPr>
        <p:spPr>
          <a:xfrm>
            <a:off x="406450" y="692696"/>
            <a:ext cx="7837958" cy="504055"/>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latin typeface="Arial" panose="020B0604020202020204" pitchFamily="34" charset="0"/>
                <a:cs typeface="Arial" panose="020B0604020202020204" pitchFamily="34" charset="0"/>
              </a:rPr>
              <a:t>Clasificación según atributos medidos</a:t>
            </a:r>
            <a:endParaRPr lang="es-ES" b="1" dirty="0">
              <a:latin typeface="Arial" panose="020B0604020202020204" pitchFamily="34" charset="0"/>
              <a:cs typeface="Arial" panose="020B0604020202020204" pitchFamily="34" charset="0"/>
            </a:endParaRPr>
          </a:p>
        </p:txBody>
      </p:sp>
      <p:graphicFrame>
        <p:nvGraphicFramePr>
          <p:cNvPr id="3" name="2 Tabla"/>
          <p:cNvGraphicFramePr>
            <a:graphicFrameLocks noGrp="1"/>
          </p:cNvGraphicFramePr>
          <p:nvPr>
            <p:extLst>
              <p:ext uri="{D42A27DB-BD31-4B8C-83A1-F6EECF244321}">
                <p14:modId xmlns:p14="http://schemas.microsoft.com/office/powerpoint/2010/main" val="3022552004"/>
              </p:ext>
            </p:extLst>
          </p:nvPr>
        </p:nvGraphicFramePr>
        <p:xfrm>
          <a:off x="251520" y="1412773"/>
          <a:ext cx="8712970" cy="5336008"/>
        </p:xfrm>
        <a:graphic>
          <a:graphicData uri="http://schemas.openxmlformats.org/drawingml/2006/table">
            <a:tbl>
              <a:tblPr firstRow="1" firstCol="1" bandRow="1"/>
              <a:tblGrid>
                <a:gridCol w="2240791"/>
                <a:gridCol w="872138"/>
                <a:gridCol w="872138"/>
                <a:gridCol w="872138"/>
                <a:gridCol w="872138"/>
                <a:gridCol w="1097768"/>
                <a:gridCol w="872138"/>
                <a:gridCol w="486172"/>
                <a:gridCol w="527549"/>
              </a:tblGrid>
              <a:tr h="547770">
                <a:tc>
                  <a:txBody>
                    <a:bodyPr/>
                    <a:lstStyle/>
                    <a:p>
                      <a:pPr algn="ctr">
                        <a:lnSpc>
                          <a:spcPct val="115000"/>
                        </a:lnSpc>
                        <a:spcAft>
                          <a:spcPts val="1000"/>
                        </a:spcAft>
                      </a:pPr>
                      <a:r>
                        <a:rPr lang="es-ES" sz="1000" b="1" dirty="0">
                          <a:solidFill>
                            <a:srgbClr val="000000"/>
                          </a:solidFill>
                          <a:effectLst/>
                          <a:latin typeface="Arial"/>
                          <a:ea typeface="Calibri"/>
                          <a:cs typeface="Times New Roman"/>
                        </a:rPr>
                        <a:t>DIMENSION</a:t>
                      </a:r>
                      <a:endParaRPr lang="es-ES" sz="1000" dirty="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b="1">
                          <a:solidFill>
                            <a:srgbClr val="000000"/>
                          </a:solidFill>
                          <a:effectLst/>
                          <a:latin typeface="Arial"/>
                          <a:ea typeface="Calibri"/>
                          <a:cs typeface="Times New Roman"/>
                        </a:rPr>
                        <a:t>DELEITE</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b="1">
                          <a:solidFill>
                            <a:srgbClr val="000000"/>
                          </a:solidFill>
                          <a:effectLst/>
                          <a:latin typeface="Arial"/>
                          <a:ea typeface="Calibri"/>
                          <a:cs typeface="Times New Roman"/>
                        </a:rPr>
                        <a:t>BASICO</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b="1">
                          <a:solidFill>
                            <a:srgbClr val="000000"/>
                          </a:solidFill>
                          <a:effectLst/>
                          <a:latin typeface="Arial"/>
                          <a:ea typeface="Calibri"/>
                          <a:cs typeface="Times New Roman"/>
                        </a:rPr>
                        <a:t>LINEAL</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b="1">
                          <a:solidFill>
                            <a:srgbClr val="000000"/>
                          </a:solidFill>
                          <a:effectLst/>
                          <a:latin typeface="Arial"/>
                          <a:ea typeface="Calibri"/>
                          <a:cs typeface="Times New Roman"/>
                        </a:rPr>
                        <a:t>INVERSO</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b="1">
                          <a:solidFill>
                            <a:srgbClr val="000000"/>
                          </a:solidFill>
                          <a:effectLst/>
                          <a:latin typeface="Arial"/>
                          <a:ea typeface="Calibri"/>
                          <a:cs typeface="Times New Roman"/>
                        </a:rPr>
                        <a:t>CUESTIONABLE</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b="1">
                          <a:solidFill>
                            <a:srgbClr val="000000"/>
                          </a:solidFill>
                          <a:effectLst/>
                          <a:latin typeface="Arial"/>
                          <a:ea typeface="Calibri"/>
                          <a:cs typeface="Times New Roman"/>
                        </a:rPr>
                        <a:t>NEUTRO</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b="1">
                          <a:solidFill>
                            <a:srgbClr val="000000"/>
                          </a:solidFill>
                          <a:effectLst/>
                          <a:latin typeface="Arial"/>
                          <a:ea typeface="Calibri"/>
                          <a:cs typeface="Times New Roman"/>
                        </a:rPr>
                        <a:t>TOTAL</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b="1">
                          <a:solidFill>
                            <a:srgbClr val="000000"/>
                          </a:solidFill>
                          <a:effectLst/>
                          <a:latin typeface="Arial"/>
                          <a:ea typeface="Calibri"/>
                          <a:cs typeface="Times New Roman"/>
                        </a:rPr>
                        <a:t>GRADO</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364">
                <a:tc>
                  <a:txBody>
                    <a:bodyPr/>
                    <a:lstStyle/>
                    <a:p>
                      <a:pPr>
                        <a:lnSpc>
                          <a:spcPct val="115000"/>
                        </a:lnSpc>
                        <a:spcAft>
                          <a:spcPts val="1000"/>
                        </a:spcAft>
                      </a:pPr>
                      <a:r>
                        <a:rPr lang="es-ES" sz="1000">
                          <a:solidFill>
                            <a:srgbClr val="000000"/>
                          </a:solidFill>
                          <a:effectLst/>
                          <a:latin typeface="Arial"/>
                          <a:ea typeface="Calibri"/>
                          <a:cs typeface="Times New Roman"/>
                        </a:rPr>
                        <a:t>Docentes calificados y de experiencia</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s-ES" sz="1000">
                          <a:solidFill>
                            <a:srgbClr val="000000"/>
                          </a:solidFill>
                          <a:effectLst/>
                          <a:latin typeface="Arial"/>
                          <a:ea typeface="Calibri"/>
                          <a:cs typeface="Times New Roman"/>
                        </a:rPr>
                        <a:t>71</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a:solidFill>
                            <a:srgbClr val="000000"/>
                          </a:solidFill>
                          <a:effectLst/>
                          <a:latin typeface="Arial"/>
                          <a:ea typeface="Calibri"/>
                          <a:cs typeface="Times New Roman"/>
                        </a:rPr>
                        <a:t>60</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b="1">
                          <a:solidFill>
                            <a:srgbClr val="FF0000"/>
                          </a:solidFill>
                          <a:effectLst/>
                          <a:latin typeface="Arial"/>
                          <a:ea typeface="Calibri"/>
                          <a:cs typeface="Times New Roman"/>
                        </a:rPr>
                        <a:t>161</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a:lnSpc>
                          <a:spcPct val="115000"/>
                        </a:lnSpc>
                        <a:spcAft>
                          <a:spcPts val="1000"/>
                        </a:spcAft>
                      </a:pPr>
                      <a:r>
                        <a:rPr lang="es-ES" sz="1000">
                          <a:solidFill>
                            <a:srgbClr val="000000"/>
                          </a:solidFill>
                          <a:effectLst/>
                          <a:latin typeface="Arial"/>
                          <a:ea typeface="Calibri"/>
                          <a:cs typeface="Times New Roman"/>
                        </a:rPr>
                        <a:t>0</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a:solidFill>
                            <a:srgbClr val="000000"/>
                          </a:solidFill>
                          <a:effectLst/>
                          <a:latin typeface="Arial"/>
                          <a:ea typeface="Calibri"/>
                          <a:cs typeface="Times New Roman"/>
                        </a:rPr>
                        <a:t>11</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a:solidFill>
                            <a:srgbClr val="000000"/>
                          </a:solidFill>
                          <a:effectLst/>
                          <a:latin typeface="Arial"/>
                          <a:ea typeface="Calibri"/>
                          <a:cs typeface="Times New Roman"/>
                        </a:rPr>
                        <a:t>10</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a:solidFill>
                            <a:srgbClr val="000000"/>
                          </a:solidFill>
                          <a:effectLst/>
                          <a:latin typeface="Arial"/>
                          <a:ea typeface="Calibri"/>
                          <a:cs typeface="Times New Roman"/>
                        </a:rPr>
                        <a:t>313</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b="1">
                          <a:solidFill>
                            <a:srgbClr val="FFFFFF"/>
                          </a:solidFill>
                          <a:effectLst/>
                          <a:latin typeface="Arial"/>
                          <a:ea typeface="Calibri"/>
                          <a:cs typeface="Times New Roman"/>
                        </a:rPr>
                        <a:t>L</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03151"/>
                    </a:solidFill>
                  </a:tcPr>
                </a:tc>
              </a:tr>
              <a:tr h="346364">
                <a:tc>
                  <a:txBody>
                    <a:bodyPr/>
                    <a:lstStyle/>
                    <a:p>
                      <a:pPr>
                        <a:lnSpc>
                          <a:spcPct val="115000"/>
                        </a:lnSpc>
                        <a:spcAft>
                          <a:spcPts val="1000"/>
                        </a:spcAft>
                      </a:pPr>
                      <a:r>
                        <a:rPr lang="es-ES" sz="1000">
                          <a:solidFill>
                            <a:srgbClr val="000000"/>
                          </a:solidFill>
                          <a:effectLst/>
                          <a:latin typeface="Arial"/>
                          <a:ea typeface="Calibri"/>
                          <a:cs typeface="Times New Roman"/>
                        </a:rPr>
                        <a:t>Claridad y entendimiento de las clases</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s-ES" sz="1000">
                          <a:solidFill>
                            <a:srgbClr val="000000"/>
                          </a:solidFill>
                          <a:effectLst/>
                          <a:latin typeface="Arial"/>
                          <a:ea typeface="Calibri"/>
                          <a:cs typeface="Times New Roman"/>
                        </a:rPr>
                        <a:t>66</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b="1">
                          <a:solidFill>
                            <a:srgbClr val="FF0000"/>
                          </a:solidFill>
                          <a:effectLst/>
                          <a:latin typeface="Arial"/>
                          <a:ea typeface="Calibri"/>
                          <a:cs typeface="Times New Roman"/>
                        </a:rPr>
                        <a:t>142</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a:lnSpc>
                          <a:spcPct val="115000"/>
                        </a:lnSpc>
                        <a:spcAft>
                          <a:spcPts val="1000"/>
                        </a:spcAft>
                      </a:pPr>
                      <a:r>
                        <a:rPr lang="es-ES" sz="1000">
                          <a:solidFill>
                            <a:srgbClr val="000000"/>
                          </a:solidFill>
                          <a:effectLst/>
                          <a:latin typeface="Arial"/>
                          <a:ea typeface="Calibri"/>
                          <a:cs typeface="Times New Roman"/>
                        </a:rPr>
                        <a:t>77</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a:solidFill>
                            <a:srgbClr val="000000"/>
                          </a:solidFill>
                          <a:effectLst/>
                          <a:latin typeface="Arial"/>
                          <a:ea typeface="Calibri"/>
                          <a:cs typeface="Times New Roman"/>
                        </a:rPr>
                        <a:t>9</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a:solidFill>
                            <a:srgbClr val="000000"/>
                          </a:solidFill>
                          <a:effectLst/>
                          <a:latin typeface="Arial"/>
                          <a:ea typeface="Calibri"/>
                          <a:cs typeface="Times New Roman"/>
                        </a:rPr>
                        <a:t>8</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a:solidFill>
                            <a:srgbClr val="000000"/>
                          </a:solidFill>
                          <a:effectLst/>
                          <a:latin typeface="Arial"/>
                          <a:ea typeface="Calibri"/>
                          <a:cs typeface="Times New Roman"/>
                        </a:rPr>
                        <a:t>11</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a:solidFill>
                            <a:srgbClr val="000000"/>
                          </a:solidFill>
                          <a:effectLst/>
                          <a:latin typeface="Arial"/>
                          <a:ea typeface="Calibri"/>
                          <a:cs typeface="Times New Roman"/>
                        </a:rPr>
                        <a:t>313</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b="1">
                          <a:solidFill>
                            <a:srgbClr val="FFFFFF"/>
                          </a:solidFill>
                          <a:effectLst/>
                          <a:latin typeface="Arial"/>
                          <a:ea typeface="Calibri"/>
                          <a:cs typeface="Times New Roman"/>
                        </a:rPr>
                        <a:t>B</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4706"/>
                    </a:solidFill>
                  </a:tcPr>
                </a:tc>
              </a:tr>
              <a:tr h="331780">
                <a:tc>
                  <a:txBody>
                    <a:bodyPr/>
                    <a:lstStyle/>
                    <a:p>
                      <a:pPr>
                        <a:lnSpc>
                          <a:spcPct val="115000"/>
                        </a:lnSpc>
                        <a:spcAft>
                          <a:spcPts val="1000"/>
                        </a:spcAft>
                      </a:pPr>
                      <a:r>
                        <a:rPr lang="es-ES" sz="1000">
                          <a:solidFill>
                            <a:srgbClr val="000000"/>
                          </a:solidFill>
                          <a:effectLst/>
                          <a:latin typeface="Arial"/>
                          <a:ea typeface="Calibri"/>
                          <a:cs typeface="Times New Roman"/>
                        </a:rPr>
                        <a:t>Limpieza y seguridad del campus</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s-ES" sz="1000">
                          <a:solidFill>
                            <a:srgbClr val="000000"/>
                          </a:solidFill>
                          <a:effectLst/>
                          <a:latin typeface="Arial"/>
                          <a:ea typeface="Calibri"/>
                          <a:cs typeface="Times New Roman"/>
                        </a:rPr>
                        <a:t>60</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b="1">
                          <a:solidFill>
                            <a:srgbClr val="FF0000"/>
                          </a:solidFill>
                          <a:effectLst/>
                          <a:latin typeface="Arial"/>
                          <a:ea typeface="Calibri"/>
                          <a:cs typeface="Times New Roman"/>
                        </a:rPr>
                        <a:t>133</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a:lnSpc>
                          <a:spcPct val="115000"/>
                        </a:lnSpc>
                        <a:spcAft>
                          <a:spcPts val="1000"/>
                        </a:spcAft>
                      </a:pPr>
                      <a:r>
                        <a:rPr lang="es-ES" sz="1000">
                          <a:solidFill>
                            <a:srgbClr val="000000"/>
                          </a:solidFill>
                          <a:effectLst/>
                          <a:latin typeface="Arial"/>
                          <a:ea typeface="Calibri"/>
                          <a:cs typeface="Times New Roman"/>
                        </a:rPr>
                        <a:t>101</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a:solidFill>
                            <a:srgbClr val="000000"/>
                          </a:solidFill>
                          <a:effectLst/>
                          <a:latin typeface="Arial"/>
                          <a:ea typeface="Calibri"/>
                          <a:cs typeface="Times New Roman"/>
                        </a:rPr>
                        <a:t>7</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a:solidFill>
                            <a:srgbClr val="000000"/>
                          </a:solidFill>
                          <a:effectLst/>
                          <a:latin typeface="Arial"/>
                          <a:ea typeface="Calibri"/>
                          <a:cs typeface="Times New Roman"/>
                        </a:rPr>
                        <a:t>4</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a:solidFill>
                            <a:srgbClr val="000000"/>
                          </a:solidFill>
                          <a:effectLst/>
                          <a:latin typeface="Arial"/>
                          <a:ea typeface="Calibri"/>
                          <a:cs typeface="Times New Roman"/>
                        </a:rPr>
                        <a:t>8</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a:solidFill>
                            <a:srgbClr val="000000"/>
                          </a:solidFill>
                          <a:effectLst/>
                          <a:latin typeface="Arial"/>
                          <a:ea typeface="Calibri"/>
                          <a:cs typeface="Times New Roman"/>
                        </a:rPr>
                        <a:t>313</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b="1">
                          <a:solidFill>
                            <a:srgbClr val="FFFFFF"/>
                          </a:solidFill>
                          <a:effectLst/>
                          <a:latin typeface="Arial"/>
                          <a:ea typeface="Calibri"/>
                          <a:cs typeface="Times New Roman"/>
                        </a:rPr>
                        <a:t>B</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4706"/>
                    </a:solidFill>
                  </a:tcPr>
                </a:tc>
              </a:tr>
              <a:tr h="346364">
                <a:tc>
                  <a:txBody>
                    <a:bodyPr/>
                    <a:lstStyle/>
                    <a:p>
                      <a:pPr>
                        <a:lnSpc>
                          <a:spcPct val="115000"/>
                        </a:lnSpc>
                        <a:spcAft>
                          <a:spcPts val="1000"/>
                        </a:spcAft>
                      </a:pPr>
                      <a:r>
                        <a:rPr lang="es-ES" sz="1000">
                          <a:solidFill>
                            <a:srgbClr val="000000"/>
                          </a:solidFill>
                          <a:effectLst/>
                          <a:latin typeface="Arial"/>
                          <a:ea typeface="Calibri"/>
                          <a:cs typeface="Times New Roman"/>
                        </a:rPr>
                        <a:t>Equipamiento de las aulas y el campus</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s-ES" sz="1000" b="1">
                          <a:solidFill>
                            <a:srgbClr val="FF0000"/>
                          </a:solidFill>
                          <a:effectLst/>
                          <a:latin typeface="Arial"/>
                          <a:ea typeface="Calibri"/>
                          <a:cs typeface="Times New Roman"/>
                        </a:rPr>
                        <a:t>153</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a:lnSpc>
                          <a:spcPct val="115000"/>
                        </a:lnSpc>
                        <a:spcAft>
                          <a:spcPts val="1000"/>
                        </a:spcAft>
                      </a:pPr>
                      <a:r>
                        <a:rPr lang="es-ES" sz="1000">
                          <a:solidFill>
                            <a:srgbClr val="000000"/>
                          </a:solidFill>
                          <a:effectLst/>
                          <a:latin typeface="Arial"/>
                          <a:ea typeface="Calibri"/>
                          <a:cs typeface="Times New Roman"/>
                        </a:rPr>
                        <a:t>85</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a:solidFill>
                            <a:srgbClr val="000000"/>
                          </a:solidFill>
                          <a:effectLst/>
                          <a:latin typeface="Arial"/>
                          <a:ea typeface="Calibri"/>
                          <a:cs typeface="Times New Roman"/>
                        </a:rPr>
                        <a:t>69</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a:solidFill>
                            <a:srgbClr val="000000"/>
                          </a:solidFill>
                          <a:effectLst/>
                          <a:latin typeface="Arial"/>
                          <a:ea typeface="Calibri"/>
                          <a:cs typeface="Times New Roman"/>
                        </a:rPr>
                        <a:t>0</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a:solidFill>
                            <a:srgbClr val="000000"/>
                          </a:solidFill>
                          <a:effectLst/>
                          <a:latin typeface="Arial"/>
                          <a:ea typeface="Calibri"/>
                          <a:cs typeface="Times New Roman"/>
                        </a:rPr>
                        <a:t>6</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a:solidFill>
                            <a:srgbClr val="000000"/>
                          </a:solidFill>
                          <a:effectLst/>
                          <a:latin typeface="Arial"/>
                          <a:ea typeface="Calibri"/>
                          <a:cs typeface="Times New Roman"/>
                        </a:rPr>
                        <a:t>0</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a:solidFill>
                            <a:srgbClr val="000000"/>
                          </a:solidFill>
                          <a:effectLst/>
                          <a:latin typeface="Arial"/>
                          <a:ea typeface="Calibri"/>
                          <a:cs typeface="Times New Roman"/>
                        </a:rPr>
                        <a:t>313</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b="1">
                          <a:solidFill>
                            <a:srgbClr val="FFFFFF"/>
                          </a:solidFill>
                          <a:effectLst/>
                          <a:latin typeface="Arial"/>
                          <a:ea typeface="Calibri"/>
                          <a:cs typeface="Times New Roman"/>
                        </a:rPr>
                        <a:t>D</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r>
              <a:tr h="346364">
                <a:tc>
                  <a:txBody>
                    <a:bodyPr/>
                    <a:lstStyle/>
                    <a:p>
                      <a:pPr>
                        <a:lnSpc>
                          <a:spcPct val="115000"/>
                        </a:lnSpc>
                        <a:spcAft>
                          <a:spcPts val="1000"/>
                        </a:spcAft>
                      </a:pPr>
                      <a:r>
                        <a:rPr lang="es-ES" sz="1000">
                          <a:solidFill>
                            <a:srgbClr val="000000"/>
                          </a:solidFill>
                          <a:effectLst/>
                          <a:latin typeface="Arial"/>
                          <a:ea typeface="Calibri"/>
                          <a:cs typeface="Times New Roman"/>
                        </a:rPr>
                        <a:t>Opciones de alimentación dentro del campus</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s-ES" sz="1000">
                          <a:solidFill>
                            <a:srgbClr val="000000"/>
                          </a:solidFill>
                          <a:effectLst/>
                          <a:latin typeface="Arial"/>
                          <a:ea typeface="Calibri"/>
                          <a:cs typeface="Times New Roman"/>
                        </a:rPr>
                        <a:t>55</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a:solidFill>
                            <a:srgbClr val="000000"/>
                          </a:solidFill>
                          <a:effectLst/>
                          <a:latin typeface="Arial"/>
                          <a:ea typeface="Calibri"/>
                          <a:cs typeface="Times New Roman"/>
                        </a:rPr>
                        <a:t>79</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b="1">
                          <a:solidFill>
                            <a:srgbClr val="FF0000"/>
                          </a:solidFill>
                          <a:effectLst/>
                          <a:latin typeface="Arial"/>
                          <a:ea typeface="Calibri"/>
                          <a:cs typeface="Times New Roman"/>
                        </a:rPr>
                        <a:t>172</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a:lnSpc>
                          <a:spcPct val="115000"/>
                        </a:lnSpc>
                        <a:spcAft>
                          <a:spcPts val="1000"/>
                        </a:spcAft>
                      </a:pPr>
                      <a:r>
                        <a:rPr lang="es-ES" sz="1000">
                          <a:solidFill>
                            <a:srgbClr val="000000"/>
                          </a:solidFill>
                          <a:effectLst/>
                          <a:latin typeface="Arial"/>
                          <a:ea typeface="Calibri"/>
                          <a:cs typeface="Times New Roman"/>
                        </a:rPr>
                        <a:t>0</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a:solidFill>
                            <a:srgbClr val="000000"/>
                          </a:solidFill>
                          <a:effectLst/>
                          <a:latin typeface="Arial"/>
                          <a:ea typeface="Calibri"/>
                          <a:cs typeface="Times New Roman"/>
                        </a:rPr>
                        <a:t>0</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a:solidFill>
                            <a:srgbClr val="000000"/>
                          </a:solidFill>
                          <a:effectLst/>
                          <a:latin typeface="Arial"/>
                          <a:ea typeface="Calibri"/>
                          <a:cs typeface="Times New Roman"/>
                        </a:rPr>
                        <a:t>7</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a:solidFill>
                            <a:srgbClr val="000000"/>
                          </a:solidFill>
                          <a:effectLst/>
                          <a:latin typeface="Arial"/>
                          <a:ea typeface="Calibri"/>
                          <a:cs typeface="Times New Roman"/>
                        </a:rPr>
                        <a:t>313</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b="1">
                          <a:solidFill>
                            <a:srgbClr val="FFFFFF"/>
                          </a:solidFill>
                          <a:effectLst/>
                          <a:latin typeface="Arial"/>
                          <a:ea typeface="Calibri"/>
                          <a:cs typeface="Times New Roman"/>
                        </a:rPr>
                        <a:t>L</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03151"/>
                    </a:solidFill>
                  </a:tcPr>
                </a:tc>
              </a:tr>
              <a:tr h="346364">
                <a:tc>
                  <a:txBody>
                    <a:bodyPr/>
                    <a:lstStyle/>
                    <a:p>
                      <a:pPr>
                        <a:lnSpc>
                          <a:spcPct val="115000"/>
                        </a:lnSpc>
                        <a:spcAft>
                          <a:spcPts val="1000"/>
                        </a:spcAft>
                      </a:pPr>
                      <a:r>
                        <a:rPr lang="es-ES" sz="1000">
                          <a:solidFill>
                            <a:srgbClr val="000000"/>
                          </a:solidFill>
                          <a:effectLst/>
                          <a:latin typeface="Arial"/>
                          <a:ea typeface="Calibri"/>
                          <a:cs typeface="Times New Roman"/>
                        </a:rPr>
                        <a:t>Motivación y participación a los estudiantes</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s-ES" sz="1000">
                          <a:solidFill>
                            <a:srgbClr val="000000"/>
                          </a:solidFill>
                          <a:effectLst/>
                          <a:latin typeface="Arial"/>
                          <a:ea typeface="Calibri"/>
                          <a:cs typeface="Times New Roman"/>
                        </a:rPr>
                        <a:t>26</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a:solidFill>
                            <a:srgbClr val="000000"/>
                          </a:solidFill>
                          <a:effectLst/>
                          <a:latin typeface="Arial"/>
                          <a:ea typeface="Calibri"/>
                          <a:cs typeface="Times New Roman"/>
                        </a:rPr>
                        <a:t>125</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b="1">
                          <a:solidFill>
                            <a:srgbClr val="FF0000"/>
                          </a:solidFill>
                          <a:effectLst/>
                          <a:latin typeface="Arial"/>
                          <a:ea typeface="Calibri"/>
                          <a:cs typeface="Times New Roman"/>
                        </a:rPr>
                        <a:t>147</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a:lnSpc>
                          <a:spcPct val="115000"/>
                        </a:lnSpc>
                        <a:spcAft>
                          <a:spcPts val="1000"/>
                        </a:spcAft>
                      </a:pPr>
                      <a:r>
                        <a:rPr lang="es-ES" sz="1000">
                          <a:solidFill>
                            <a:srgbClr val="000000"/>
                          </a:solidFill>
                          <a:effectLst/>
                          <a:latin typeface="Arial"/>
                          <a:ea typeface="Calibri"/>
                          <a:cs typeface="Times New Roman"/>
                        </a:rPr>
                        <a:t>0</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a:solidFill>
                            <a:srgbClr val="000000"/>
                          </a:solidFill>
                          <a:effectLst/>
                          <a:latin typeface="Arial"/>
                          <a:ea typeface="Calibri"/>
                          <a:cs typeface="Times New Roman"/>
                        </a:rPr>
                        <a:t>0</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a:solidFill>
                            <a:srgbClr val="000000"/>
                          </a:solidFill>
                          <a:effectLst/>
                          <a:latin typeface="Arial"/>
                          <a:ea typeface="Calibri"/>
                          <a:cs typeface="Times New Roman"/>
                        </a:rPr>
                        <a:t>15</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a:solidFill>
                            <a:srgbClr val="000000"/>
                          </a:solidFill>
                          <a:effectLst/>
                          <a:latin typeface="Arial"/>
                          <a:ea typeface="Calibri"/>
                          <a:cs typeface="Times New Roman"/>
                        </a:rPr>
                        <a:t>313</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b="1">
                          <a:solidFill>
                            <a:srgbClr val="FFFFFF"/>
                          </a:solidFill>
                          <a:effectLst/>
                          <a:latin typeface="Arial"/>
                          <a:ea typeface="Calibri"/>
                          <a:cs typeface="Times New Roman"/>
                        </a:rPr>
                        <a:t>L</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03151"/>
                    </a:solidFill>
                  </a:tcPr>
                </a:tc>
              </a:tr>
              <a:tr h="346364">
                <a:tc>
                  <a:txBody>
                    <a:bodyPr/>
                    <a:lstStyle/>
                    <a:p>
                      <a:pPr>
                        <a:lnSpc>
                          <a:spcPct val="115000"/>
                        </a:lnSpc>
                        <a:spcAft>
                          <a:spcPts val="1000"/>
                        </a:spcAft>
                      </a:pPr>
                      <a:r>
                        <a:rPr lang="es-ES" sz="1000">
                          <a:solidFill>
                            <a:srgbClr val="000000"/>
                          </a:solidFill>
                          <a:effectLst/>
                          <a:latin typeface="Arial"/>
                          <a:ea typeface="Calibri"/>
                          <a:cs typeface="Times New Roman"/>
                        </a:rPr>
                        <a:t>Trato y soluciones eficaces de requerimientos</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s-ES" sz="1000">
                          <a:solidFill>
                            <a:srgbClr val="000000"/>
                          </a:solidFill>
                          <a:effectLst/>
                          <a:latin typeface="Arial"/>
                          <a:ea typeface="Calibri"/>
                          <a:cs typeface="Times New Roman"/>
                        </a:rPr>
                        <a:t>19</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b="1">
                          <a:solidFill>
                            <a:srgbClr val="FF0000"/>
                          </a:solidFill>
                          <a:effectLst/>
                          <a:latin typeface="Arial"/>
                          <a:ea typeface="Calibri"/>
                          <a:cs typeface="Times New Roman"/>
                        </a:rPr>
                        <a:t>189</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a:lnSpc>
                          <a:spcPct val="115000"/>
                        </a:lnSpc>
                        <a:spcAft>
                          <a:spcPts val="1000"/>
                        </a:spcAft>
                      </a:pPr>
                      <a:r>
                        <a:rPr lang="es-ES" sz="1000">
                          <a:solidFill>
                            <a:srgbClr val="000000"/>
                          </a:solidFill>
                          <a:effectLst/>
                          <a:latin typeface="Arial"/>
                          <a:ea typeface="Calibri"/>
                          <a:cs typeface="Times New Roman"/>
                        </a:rPr>
                        <a:t>94</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a:solidFill>
                            <a:srgbClr val="000000"/>
                          </a:solidFill>
                          <a:effectLst/>
                          <a:latin typeface="Arial"/>
                          <a:ea typeface="Calibri"/>
                          <a:cs typeface="Times New Roman"/>
                        </a:rPr>
                        <a:t>5</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a:solidFill>
                            <a:srgbClr val="000000"/>
                          </a:solidFill>
                          <a:effectLst/>
                          <a:latin typeface="Arial"/>
                          <a:ea typeface="Calibri"/>
                          <a:cs typeface="Times New Roman"/>
                        </a:rPr>
                        <a:t>6</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a:solidFill>
                            <a:srgbClr val="000000"/>
                          </a:solidFill>
                          <a:effectLst/>
                          <a:latin typeface="Arial"/>
                          <a:ea typeface="Calibri"/>
                          <a:cs typeface="Times New Roman"/>
                        </a:rPr>
                        <a:t>0</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a:solidFill>
                            <a:srgbClr val="000000"/>
                          </a:solidFill>
                          <a:effectLst/>
                          <a:latin typeface="Arial"/>
                          <a:ea typeface="Calibri"/>
                          <a:cs typeface="Times New Roman"/>
                        </a:rPr>
                        <a:t>313</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b="1">
                          <a:solidFill>
                            <a:srgbClr val="FFFFFF"/>
                          </a:solidFill>
                          <a:effectLst/>
                          <a:latin typeface="Arial"/>
                          <a:ea typeface="Calibri"/>
                          <a:cs typeface="Times New Roman"/>
                        </a:rPr>
                        <a:t>B</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4706"/>
                    </a:solidFill>
                  </a:tcPr>
                </a:tc>
              </a:tr>
              <a:tr h="346364">
                <a:tc>
                  <a:txBody>
                    <a:bodyPr/>
                    <a:lstStyle/>
                    <a:p>
                      <a:pPr>
                        <a:lnSpc>
                          <a:spcPct val="115000"/>
                        </a:lnSpc>
                        <a:spcAft>
                          <a:spcPts val="1000"/>
                        </a:spcAft>
                      </a:pPr>
                      <a:r>
                        <a:rPr lang="es-ES" sz="1000">
                          <a:solidFill>
                            <a:srgbClr val="000000"/>
                          </a:solidFill>
                          <a:effectLst/>
                          <a:latin typeface="Arial"/>
                          <a:ea typeface="Calibri"/>
                          <a:cs typeface="Times New Roman"/>
                        </a:rPr>
                        <a:t>Funcionamiento de plataformas virtuales</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s-ES" sz="1000">
                          <a:solidFill>
                            <a:srgbClr val="000000"/>
                          </a:solidFill>
                          <a:effectLst/>
                          <a:latin typeface="Arial"/>
                          <a:ea typeface="Calibri"/>
                          <a:cs typeface="Times New Roman"/>
                        </a:rPr>
                        <a:t>56</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a:solidFill>
                            <a:srgbClr val="000000"/>
                          </a:solidFill>
                          <a:effectLst/>
                          <a:latin typeface="Arial"/>
                          <a:ea typeface="Calibri"/>
                          <a:cs typeface="Times New Roman"/>
                        </a:rPr>
                        <a:t>76</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b="1">
                          <a:solidFill>
                            <a:srgbClr val="FF0000"/>
                          </a:solidFill>
                          <a:effectLst/>
                          <a:latin typeface="Arial"/>
                          <a:ea typeface="Calibri"/>
                          <a:cs typeface="Times New Roman"/>
                        </a:rPr>
                        <a:t>174</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a:lnSpc>
                          <a:spcPct val="115000"/>
                        </a:lnSpc>
                        <a:spcAft>
                          <a:spcPts val="1000"/>
                        </a:spcAft>
                      </a:pPr>
                      <a:r>
                        <a:rPr lang="es-ES" sz="1000">
                          <a:solidFill>
                            <a:srgbClr val="000000"/>
                          </a:solidFill>
                          <a:effectLst/>
                          <a:latin typeface="Arial"/>
                          <a:ea typeface="Calibri"/>
                          <a:cs typeface="Times New Roman"/>
                        </a:rPr>
                        <a:t>0</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a:solidFill>
                            <a:srgbClr val="000000"/>
                          </a:solidFill>
                          <a:effectLst/>
                          <a:latin typeface="Arial"/>
                          <a:ea typeface="Calibri"/>
                          <a:cs typeface="Times New Roman"/>
                        </a:rPr>
                        <a:t>3</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a:solidFill>
                            <a:srgbClr val="000000"/>
                          </a:solidFill>
                          <a:effectLst/>
                          <a:latin typeface="Arial"/>
                          <a:ea typeface="Calibri"/>
                          <a:cs typeface="Times New Roman"/>
                        </a:rPr>
                        <a:t>4</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a:solidFill>
                            <a:srgbClr val="000000"/>
                          </a:solidFill>
                          <a:effectLst/>
                          <a:latin typeface="Arial"/>
                          <a:ea typeface="Calibri"/>
                          <a:cs typeface="Times New Roman"/>
                        </a:rPr>
                        <a:t>313</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b="1">
                          <a:solidFill>
                            <a:srgbClr val="FFFFFF"/>
                          </a:solidFill>
                          <a:effectLst/>
                          <a:latin typeface="Arial"/>
                          <a:ea typeface="Calibri"/>
                          <a:cs typeface="Times New Roman"/>
                        </a:rPr>
                        <a:t>L</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03151"/>
                    </a:solidFill>
                  </a:tcPr>
                </a:tc>
              </a:tr>
              <a:tr h="398024">
                <a:tc>
                  <a:txBody>
                    <a:bodyPr/>
                    <a:lstStyle/>
                    <a:p>
                      <a:pPr>
                        <a:lnSpc>
                          <a:spcPct val="115000"/>
                        </a:lnSpc>
                        <a:spcAft>
                          <a:spcPts val="1000"/>
                        </a:spcAft>
                      </a:pPr>
                      <a:r>
                        <a:rPr lang="es-ES" sz="1000">
                          <a:solidFill>
                            <a:srgbClr val="000000"/>
                          </a:solidFill>
                          <a:effectLst/>
                          <a:latin typeface="Arial"/>
                          <a:ea typeface="Calibri"/>
                          <a:cs typeface="Times New Roman"/>
                        </a:rPr>
                        <a:t>Contenidos de plan de estudios como aporte al perfil profesional</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s-ES" sz="1000">
                          <a:solidFill>
                            <a:srgbClr val="000000"/>
                          </a:solidFill>
                          <a:effectLst/>
                          <a:latin typeface="Arial"/>
                          <a:ea typeface="Calibri"/>
                          <a:cs typeface="Times New Roman"/>
                        </a:rPr>
                        <a:t>67</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a:solidFill>
                            <a:srgbClr val="000000"/>
                          </a:solidFill>
                          <a:effectLst/>
                          <a:latin typeface="Arial"/>
                          <a:ea typeface="Calibri"/>
                          <a:cs typeface="Times New Roman"/>
                        </a:rPr>
                        <a:t>75</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b="1">
                          <a:solidFill>
                            <a:srgbClr val="FF0000"/>
                          </a:solidFill>
                          <a:effectLst/>
                          <a:latin typeface="Arial"/>
                          <a:ea typeface="Calibri"/>
                          <a:cs typeface="Times New Roman"/>
                        </a:rPr>
                        <a:t>156</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a:lnSpc>
                          <a:spcPct val="115000"/>
                        </a:lnSpc>
                        <a:spcAft>
                          <a:spcPts val="1000"/>
                        </a:spcAft>
                      </a:pPr>
                      <a:r>
                        <a:rPr lang="es-ES" sz="1000">
                          <a:solidFill>
                            <a:srgbClr val="000000"/>
                          </a:solidFill>
                          <a:effectLst/>
                          <a:latin typeface="Arial"/>
                          <a:ea typeface="Calibri"/>
                          <a:cs typeface="Times New Roman"/>
                        </a:rPr>
                        <a:t>0</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a:solidFill>
                            <a:srgbClr val="000000"/>
                          </a:solidFill>
                          <a:effectLst/>
                          <a:latin typeface="Arial"/>
                          <a:ea typeface="Calibri"/>
                          <a:cs typeface="Times New Roman"/>
                        </a:rPr>
                        <a:t>6</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a:solidFill>
                            <a:srgbClr val="000000"/>
                          </a:solidFill>
                          <a:effectLst/>
                          <a:latin typeface="Arial"/>
                          <a:ea typeface="Calibri"/>
                          <a:cs typeface="Times New Roman"/>
                        </a:rPr>
                        <a:t>9</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a:solidFill>
                            <a:srgbClr val="000000"/>
                          </a:solidFill>
                          <a:effectLst/>
                          <a:latin typeface="Arial"/>
                          <a:ea typeface="Calibri"/>
                          <a:cs typeface="Times New Roman"/>
                        </a:rPr>
                        <a:t>313</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b="1">
                          <a:solidFill>
                            <a:srgbClr val="FFFFFF"/>
                          </a:solidFill>
                          <a:effectLst/>
                          <a:latin typeface="Arial"/>
                          <a:ea typeface="Calibri"/>
                          <a:cs typeface="Times New Roman"/>
                        </a:rPr>
                        <a:t>L</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03151"/>
                    </a:solidFill>
                  </a:tcPr>
                </a:tc>
              </a:tr>
              <a:tr h="346364">
                <a:tc>
                  <a:txBody>
                    <a:bodyPr/>
                    <a:lstStyle/>
                    <a:p>
                      <a:pPr>
                        <a:lnSpc>
                          <a:spcPct val="115000"/>
                        </a:lnSpc>
                        <a:spcAft>
                          <a:spcPts val="1000"/>
                        </a:spcAft>
                      </a:pPr>
                      <a:r>
                        <a:rPr lang="es-ES" sz="1000">
                          <a:solidFill>
                            <a:srgbClr val="000000"/>
                          </a:solidFill>
                          <a:effectLst/>
                          <a:latin typeface="Arial"/>
                          <a:ea typeface="Calibri"/>
                          <a:cs typeface="Times New Roman"/>
                        </a:rPr>
                        <a:t>Combinación de la academia y empresa</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s-ES" sz="1000" b="1">
                          <a:solidFill>
                            <a:srgbClr val="FF0000"/>
                          </a:solidFill>
                          <a:effectLst/>
                          <a:latin typeface="Arial"/>
                          <a:ea typeface="Calibri"/>
                          <a:cs typeface="Times New Roman"/>
                        </a:rPr>
                        <a:t>189</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a:lnSpc>
                          <a:spcPct val="115000"/>
                        </a:lnSpc>
                        <a:spcAft>
                          <a:spcPts val="1000"/>
                        </a:spcAft>
                      </a:pPr>
                      <a:r>
                        <a:rPr lang="es-ES" sz="1000">
                          <a:solidFill>
                            <a:srgbClr val="000000"/>
                          </a:solidFill>
                          <a:effectLst/>
                          <a:latin typeface="Arial"/>
                          <a:ea typeface="Calibri"/>
                          <a:cs typeface="Times New Roman"/>
                        </a:rPr>
                        <a:t>78</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a:solidFill>
                            <a:srgbClr val="000000"/>
                          </a:solidFill>
                          <a:effectLst/>
                          <a:latin typeface="Arial"/>
                          <a:ea typeface="Calibri"/>
                          <a:cs typeface="Times New Roman"/>
                        </a:rPr>
                        <a:t>38</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a:solidFill>
                            <a:srgbClr val="000000"/>
                          </a:solidFill>
                          <a:effectLst/>
                          <a:latin typeface="Arial"/>
                          <a:ea typeface="Calibri"/>
                          <a:cs typeface="Times New Roman"/>
                        </a:rPr>
                        <a:t>0</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a:solidFill>
                            <a:srgbClr val="000000"/>
                          </a:solidFill>
                          <a:effectLst/>
                          <a:latin typeface="Arial"/>
                          <a:ea typeface="Calibri"/>
                          <a:cs typeface="Times New Roman"/>
                        </a:rPr>
                        <a:t>8</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a:solidFill>
                            <a:srgbClr val="000000"/>
                          </a:solidFill>
                          <a:effectLst/>
                          <a:latin typeface="Arial"/>
                          <a:ea typeface="Calibri"/>
                          <a:cs typeface="Times New Roman"/>
                        </a:rPr>
                        <a:t>0</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a:solidFill>
                            <a:srgbClr val="000000"/>
                          </a:solidFill>
                          <a:effectLst/>
                          <a:latin typeface="Arial"/>
                          <a:ea typeface="Calibri"/>
                          <a:cs typeface="Times New Roman"/>
                        </a:rPr>
                        <a:t>313</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b="1">
                          <a:solidFill>
                            <a:srgbClr val="FFFFFF"/>
                          </a:solidFill>
                          <a:effectLst/>
                          <a:latin typeface="Arial"/>
                          <a:ea typeface="Calibri"/>
                          <a:cs typeface="Times New Roman"/>
                        </a:rPr>
                        <a:t>D</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r>
              <a:tr h="346364">
                <a:tc>
                  <a:txBody>
                    <a:bodyPr/>
                    <a:lstStyle/>
                    <a:p>
                      <a:pPr>
                        <a:lnSpc>
                          <a:spcPct val="115000"/>
                        </a:lnSpc>
                        <a:spcAft>
                          <a:spcPts val="1000"/>
                        </a:spcAft>
                      </a:pPr>
                      <a:r>
                        <a:rPr lang="es-ES" sz="1000">
                          <a:solidFill>
                            <a:srgbClr val="000000"/>
                          </a:solidFill>
                          <a:effectLst/>
                          <a:latin typeface="Arial"/>
                          <a:ea typeface="Calibri"/>
                          <a:cs typeface="Times New Roman"/>
                        </a:rPr>
                        <a:t>Canales adecuados de comunicación institucional</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s-ES" sz="1000">
                          <a:solidFill>
                            <a:srgbClr val="000000"/>
                          </a:solidFill>
                          <a:effectLst/>
                          <a:latin typeface="Arial"/>
                          <a:ea typeface="Calibri"/>
                          <a:cs typeface="Times New Roman"/>
                        </a:rPr>
                        <a:t>29</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a:solidFill>
                            <a:srgbClr val="000000"/>
                          </a:solidFill>
                          <a:effectLst/>
                          <a:latin typeface="Arial"/>
                          <a:ea typeface="Calibri"/>
                          <a:cs typeface="Times New Roman"/>
                        </a:rPr>
                        <a:t>107</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b="1">
                          <a:solidFill>
                            <a:srgbClr val="FF0000"/>
                          </a:solidFill>
                          <a:effectLst/>
                          <a:latin typeface="Arial"/>
                          <a:ea typeface="Calibri"/>
                          <a:cs typeface="Times New Roman"/>
                        </a:rPr>
                        <a:t>168</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a:lnSpc>
                          <a:spcPct val="115000"/>
                        </a:lnSpc>
                        <a:spcAft>
                          <a:spcPts val="1000"/>
                        </a:spcAft>
                      </a:pPr>
                      <a:r>
                        <a:rPr lang="es-ES" sz="1000">
                          <a:solidFill>
                            <a:srgbClr val="000000"/>
                          </a:solidFill>
                          <a:effectLst/>
                          <a:latin typeface="Arial"/>
                          <a:ea typeface="Calibri"/>
                          <a:cs typeface="Times New Roman"/>
                        </a:rPr>
                        <a:t>0</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a:solidFill>
                            <a:srgbClr val="000000"/>
                          </a:solidFill>
                          <a:effectLst/>
                          <a:latin typeface="Arial"/>
                          <a:ea typeface="Calibri"/>
                          <a:cs typeface="Times New Roman"/>
                        </a:rPr>
                        <a:t>9</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a:solidFill>
                            <a:srgbClr val="000000"/>
                          </a:solidFill>
                          <a:effectLst/>
                          <a:latin typeface="Arial"/>
                          <a:ea typeface="Calibri"/>
                          <a:cs typeface="Times New Roman"/>
                        </a:rPr>
                        <a:t>0</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a:solidFill>
                            <a:srgbClr val="000000"/>
                          </a:solidFill>
                          <a:effectLst/>
                          <a:latin typeface="Arial"/>
                          <a:ea typeface="Calibri"/>
                          <a:cs typeface="Times New Roman"/>
                        </a:rPr>
                        <a:t>313</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b="1">
                          <a:solidFill>
                            <a:srgbClr val="FFFFFF"/>
                          </a:solidFill>
                          <a:effectLst/>
                          <a:latin typeface="Arial"/>
                          <a:ea typeface="Calibri"/>
                          <a:cs typeface="Times New Roman"/>
                        </a:rPr>
                        <a:t>L</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03151"/>
                    </a:solidFill>
                  </a:tcPr>
                </a:tc>
              </a:tr>
              <a:tr h="346364">
                <a:tc>
                  <a:txBody>
                    <a:bodyPr/>
                    <a:lstStyle/>
                    <a:p>
                      <a:pPr>
                        <a:lnSpc>
                          <a:spcPct val="115000"/>
                        </a:lnSpc>
                        <a:spcAft>
                          <a:spcPts val="1000"/>
                        </a:spcAft>
                      </a:pPr>
                      <a:r>
                        <a:rPr lang="es-ES" sz="1000">
                          <a:solidFill>
                            <a:srgbClr val="000000"/>
                          </a:solidFill>
                          <a:effectLst/>
                          <a:latin typeface="Arial"/>
                          <a:ea typeface="Calibri"/>
                          <a:cs typeface="Times New Roman"/>
                        </a:rPr>
                        <a:t>Material bibliográfico y bases de consulta</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s-ES" sz="1000">
                          <a:solidFill>
                            <a:srgbClr val="000000"/>
                          </a:solidFill>
                          <a:effectLst/>
                          <a:latin typeface="Arial"/>
                          <a:ea typeface="Calibri"/>
                          <a:cs typeface="Times New Roman"/>
                        </a:rPr>
                        <a:t>66</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a:solidFill>
                            <a:srgbClr val="000000"/>
                          </a:solidFill>
                          <a:effectLst/>
                          <a:latin typeface="Arial"/>
                          <a:ea typeface="Calibri"/>
                          <a:cs typeface="Times New Roman"/>
                        </a:rPr>
                        <a:t>98</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b="1">
                          <a:solidFill>
                            <a:srgbClr val="FF0000"/>
                          </a:solidFill>
                          <a:effectLst/>
                          <a:latin typeface="Arial"/>
                          <a:ea typeface="Calibri"/>
                          <a:cs typeface="Times New Roman"/>
                        </a:rPr>
                        <a:t>149</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a:lnSpc>
                          <a:spcPct val="115000"/>
                        </a:lnSpc>
                        <a:spcAft>
                          <a:spcPts val="1000"/>
                        </a:spcAft>
                      </a:pPr>
                      <a:r>
                        <a:rPr lang="es-ES" sz="1000">
                          <a:solidFill>
                            <a:srgbClr val="000000"/>
                          </a:solidFill>
                          <a:effectLst/>
                          <a:latin typeface="Arial"/>
                          <a:ea typeface="Calibri"/>
                          <a:cs typeface="Times New Roman"/>
                        </a:rPr>
                        <a:t>0</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a:solidFill>
                            <a:srgbClr val="000000"/>
                          </a:solidFill>
                          <a:effectLst/>
                          <a:latin typeface="Arial"/>
                          <a:ea typeface="Calibri"/>
                          <a:cs typeface="Times New Roman"/>
                        </a:rPr>
                        <a:t>0</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a:solidFill>
                            <a:srgbClr val="000000"/>
                          </a:solidFill>
                          <a:effectLst/>
                          <a:latin typeface="Arial"/>
                          <a:ea typeface="Calibri"/>
                          <a:cs typeface="Times New Roman"/>
                        </a:rPr>
                        <a:t>0</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a:solidFill>
                            <a:srgbClr val="000000"/>
                          </a:solidFill>
                          <a:effectLst/>
                          <a:latin typeface="Arial"/>
                          <a:ea typeface="Calibri"/>
                          <a:cs typeface="Times New Roman"/>
                        </a:rPr>
                        <a:t>313</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b="1">
                          <a:solidFill>
                            <a:srgbClr val="FFFFFF"/>
                          </a:solidFill>
                          <a:effectLst/>
                          <a:latin typeface="Arial"/>
                          <a:ea typeface="Calibri"/>
                          <a:cs typeface="Times New Roman"/>
                        </a:rPr>
                        <a:t>L</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03151"/>
                    </a:solidFill>
                  </a:tcPr>
                </a:tc>
              </a:tr>
              <a:tr h="515372">
                <a:tc>
                  <a:txBody>
                    <a:bodyPr/>
                    <a:lstStyle/>
                    <a:p>
                      <a:pPr>
                        <a:lnSpc>
                          <a:spcPct val="115000"/>
                        </a:lnSpc>
                        <a:spcAft>
                          <a:spcPts val="1000"/>
                        </a:spcAft>
                      </a:pPr>
                      <a:r>
                        <a:rPr lang="es-ES" sz="1000">
                          <a:solidFill>
                            <a:srgbClr val="000000"/>
                          </a:solidFill>
                          <a:effectLst/>
                          <a:latin typeface="Arial"/>
                          <a:ea typeface="Calibri"/>
                          <a:cs typeface="Times New Roman"/>
                        </a:rPr>
                        <a:t>Combinación de actividades académicas presenciales y virtuales</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s-ES" sz="1000" b="1">
                          <a:solidFill>
                            <a:srgbClr val="FF0000"/>
                          </a:solidFill>
                          <a:effectLst/>
                          <a:latin typeface="Arial"/>
                          <a:ea typeface="Calibri"/>
                          <a:cs typeface="Times New Roman"/>
                        </a:rPr>
                        <a:t>146</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a:lnSpc>
                          <a:spcPct val="115000"/>
                        </a:lnSpc>
                        <a:spcAft>
                          <a:spcPts val="1000"/>
                        </a:spcAft>
                      </a:pPr>
                      <a:r>
                        <a:rPr lang="es-ES" sz="1000">
                          <a:solidFill>
                            <a:srgbClr val="000000"/>
                          </a:solidFill>
                          <a:effectLst/>
                          <a:latin typeface="Arial"/>
                          <a:ea typeface="Calibri"/>
                          <a:cs typeface="Times New Roman"/>
                        </a:rPr>
                        <a:t>51</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a:solidFill>
                            <a:srgbClr val="000000"/>
                          </a:solidFill>
                          <a:effectLst/>
                          <a:latin typeface="Arial"/>
                          <a:ea typeface="Calibri"/>
                          <a:cs typeface="Times New Roman"/>
                        </a:rPr>
                        <a:t>101</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a:solidFill>
                            <a:srgbClr val="000000"/>
                          </a:solidFill>
                          <a:effectLst/>
                          <a:latin typeface="Arial"/>
                          <a:ea typeface="Calibri"/>
                          <a:cs typeface="Times New Roman"/>
                        </a:rPr>
                        <a:t>15</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a:solidFill>
                            <a:srgbClr val="000000"/>
                          </a:solidFill>
                          <a:effectLst/>
                          <a:latin typeface="Arial"/>
                          <a:ea typeface="Calibri"/>
                          <a:cs typeface="Times New Roman"/>
                        </a:rPr>
                        <a:t>0</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a:solidFill>
                            <a:srgbClr val="000000"/>
                          </a:solidFill>
                          <a:effectLst/>
                          <a:latin typeface="Arial"/>
                          <a:ea typeface="Calibri"/>
                          <a:cs typeface="Times New Roman"/>
                        </a:rPr>
                        <a:t>0</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a:solidFill>
                            <a:srgbClr val="000000"/>
                          </a:solidFill>
                          <a:effectLst/>
                          <a:latin typeface="Arial"/>
                          <a:ea typeface="Calibri"/>
                          <a:cs typeface="Times New Roman"/>
                        </a:rPr>
                        <a:t>313</a:t>
                      </a:r>
                      <a:endParaRPr lang="es-ES" sz="100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000" b="1" dirty="0">
                          <a:solidFill>
                            <a:srgbClr val="FFFFFF"/>
                          </a:solidFill>
                          <a:effectLst/>
                          <a:latin typeface="Arial"/>
                          <a:ea typeface="Calibri"/>
                          <a:cs typeface="Times New Roman"/>
                        </a:rPr>
                        <a:t>D</a:t>
                      </a:r>
                      <a:endParaRPr lang="es-ES" sz="1000" dirty="0">
                        <a:effectLst/>
                        <a:latin typeface="Calibri"/>
                        <a:ea typeface="Calibri"/>
                        <a:cs typeface="Times New Roman"/>
                      </a:endParaRPr>
                    </a:p>
                  </a:txBody>
                  <a:tcPr marL="7190" marR="7190" marT="7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r>
            </a:tbl>
          </a:graphicData>
        </a:graphic>
      </p:graphicFrame>
    </p:spTree>
    <p:extLst>
      <p:ext uri="{BB962C8B-B14F-4D97-AF65-F5344CB8AC3E}">
        <p14:creationId xmlns:p14="http://schemas.microsoft.com/office/powerpoint/2010/main" val="262610387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6379811" y="-27384"/>
            <a:ext cx="2746648" cy="418058"/>
          </a:xfrm>
          <a:solidFill>
            <a:schemeClr val="accent2">
              <a:lumMod val="75000"/>
            </a:schemeClr>
          </a:solidFill>
          <a:ln w="3175">
            <a:solidFill>
              <a:schemeClr val="tx1"/>
            </a:solidFill>
          </a:ln>
        </p:spPr>
        <p:txBody>
          <a:bodyPr>
            <a:noAutofit/>
          </a:bodyPr>
          <a:lstStyle/>
          <a:p>
            <a:pPr algn="ctr"/>
            <a:r>
              <a:rPr lang="es-ES" sz="1400" dirty="0" smtClean="0">
                <a:solidFill>
                  <a:schemeClr val="bg1"/>
                </a:solidFill>
                <a:latin typeface="Arial" panose="020B0604020202020204" pitchFamily="34" charset="0"/>
                <a:cs typeface="Arial" panose="020B0604020202020204" pitchFamily="34" charset="0"/>
              </a:rPr>
              <a:t>INVESTIGACIÓN DE MERCADO</a:t>
            </a:r>
            <a:endParaRPr lang="es-ES" sz="1400" dirty="0">
              <a:solidFill>
                <a:schemeClr val="bg1"/>
              </a:solidFill>
              <a:latin typeface="Arial" panose="020B0604020202020204" pitchFamily="34" charset="0"/>
              <a:cs typeface="Arial" panose="020B0604020202020204" pitchFamily="34" charset="0"/>
            </a:endParaRPr>
          </a:p>
        </p:txBody>
      </p:sp>
      <p:sp>
        <p:nvSpPr>
          <p:cNvPr id="7" name="1 Título"/>
          <p:cNvSpPr txBox="1">
            <a:spLocks/>
          </p:cNvSpPr>
          <p:nvPr/>
        </p:nvSpPr>
        <p:spPr>
          <a:xfrm>
            <a:off x="3491880" y="-27384"/>
            <a:ext cx="2880320" cy="418058"/>
          </a:xfrm>
          <a:prstGeom prst="rect">
            <a:avLst/>
          </a:prstGeom>
          <a:solidFill>
            <a:schemeClr val="accent2">
              <a:lumMod val="75000"/>
            </a:schemeClr>
          </a:solidFill>
          <a:ln w="3175">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1400" dirty="0" smtClean="0">
                <a:solidFill>
                  <a:schemeClr val="bg1"/>
                </a:solidFill>
                <a:latin typeface="Arial" panose="020B0604020202020204" pitchFamily="34" charset="0"/>
                <a:cs typeface="Arial" panose="020B0604020202020204" pitchFamily="34" charset="0"/>
              </a:rPr>
              <a:t>MATRIZ DE KANO</a:t>
            </a:r>
            <a:endParaRPr lang="es-ES" sz="1400" dirty="0">
              <a:solidFill>
                <a:schemeClr val="bg1"/>
              </a:solidFill>
              <a:latin typeface="Arial" panose="020B0604020202020204" pitchFamily="34" charset="0"/>
              <a:cs typeface="Arial" panose="020B0604020202020204" pitchFamily="34" charset="0"/>
            </a:endParaRPr>
          </a:p>
        </p:txBody>
      </p:sp>
      <p:sp>
        <p:nvSpPr>
          <p:cNvPr id="8" name="7 Rectángulo redondeado"/>
          <p:cNvSpPr/>
          <p:nvPr/>
        </p:nvSpPr>
        <p:spPr>
          <a:xfrm>
            <a:off x="406450" y="692696"/>
            <a:ext cx="7837958" cy="504055"/>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latin typeface="Arial" panose="020B0604020202020204" pitchFamily="34" charset="0"/>
                <a:cs typeface="Arial" panose="020B0604020202020204" pitchFamily="34" charset="0"/>
              </a:rPr>
              <a:t>Clasificación según atributos medidos - %-</a:t>
            </a:r>
            <a:endParaRPr lang="es-ES" b="1" dirty="0">
              <a:latin typeface="Arial" panose="020B0604020202020204" pitchFamily="34" charset="0"/>
              <a:cs typeface="Arial" panose="020B0604020202020204" pitchFamily="34" charset="0"/>
            </a:endParaRPr>
          </a:p>
        </p:txBody>
      </p:sp>
      <p:graphicFrame>
        <p:nvGraphicFramePr>
          <p:cNvPr id="4" name="3 Tabla"/>
          <p:cNvGraphicFramePr>
            <a:graphicFrameLocks noGrp="1"/>
          </p:cNvGraphicFramePr>
          <p:nvPr>
            <p:extLst>
              <p:ext uri="{D42A27DB-BD31-4B8C-83A1-F6EECF244321}">
                <p14:modId xmlns:p14="http://schemas.microsoft.com/office/powerpoint/2010/main" val="3073287421"/>
              </p:ext>
            </p:extLst>
          </p:nvPr>
        </p:nvGraphicFramePr>
        <p:xfrm>
          <a:off x="179509" y="1412775"/>
          <a:ext cx="8784982" cy="5328594"/>
        </p:xfrm>
        <a:graphic>
          <a:graphicData uri="http://schemas.openxmlformats.org/drawingml/2006/table">
            <a:tbl>
              <a:tblPr firstRow="1" firstCol="1" bandRow="1"/>
              <a:tblGrid>
                <a:gridCol w="2180743"/>
                <a:gridCol w="848385"/>
                <a:gridCol w="848385"/>
                <a:gridCol w="848385"/>
                <a:gridCol w="848385"/>
                <a:gridCol w="1195076"/>
                <a:gridCol w="848385"/>
                <a:gridCol w="556731"/>
                <a:gridCol w="610507"/>
              </a:tblGrid>
              <a:tr h="289079">
                <a:tc>
                  <a:txBody>
                    <a:bodyPr/>
                    <a:lstStyle/>
                    <a:p>
                      <a:pPr algn="ctr">
                        <a:lnSpc>
                          <a:spcPct val="115000"/>
                        </a:lnSpc>
                        <a:spcAft>
                          <a:spcPts val="0"/>
                        </a:spcAft>
                      </a:pPr>
                      <a:r>
                        <a:rPr lang="es-ES" sz="900" b="1">
                          <a:solidFill>
                            <a:srgbClr val="000000"/>
                          </a:solidFill>
                          <a:effectLst/>
                          <a:latin typeface="Arial"/>
                          <a:ea typeface="Times New Roman"/>
                          <a:cs typeface="Times New Roman"/>
                        </a:rPr>
                        <a:t>DIMENSION</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b="1">
                          <a:solidFill>
                            <a:srgbClr val="000000"/>
                          </a:solidFill>
                          <a:effectLst/>
                          <a:latin typeface="Arial"/>
                          <a:ea typeface="Times New Roman"/>
                          <a:cs typeface="Times New Roman"/>
                        </a:rPr>
                        <a:t>DELEITE</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b="1">
                          <a:solidFill>
                            <a:srgbClr val="000000"/>
                          </a:solidFill>
                          <a:effectLst/>
                          <a:latin typeface="Arial"/>
                          <a:ea typeface="Times New Roman"/>
                          <a:cs typeface="Times New Roman"/>
                        </a:rPr>
                        <a:t>BASICO</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b="1">
                          <a:solidFill>
                            <a:srgbClr val="000000"/>
                          </a:solidFill>
                          <a:effectLst/>
                          <a:latin typeface="Arial"/>
                          <a:ea typeface="Times New Roman"/>
                          <a:cs typeface="Times New Roman"/>
                        </a:rPr>
                        <a:t>LINEAL</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b="1">
                          <a:solidFill>
                            <a:srgbClr val="000000"/>
                          </a:solidFill>
                          <a:effectLst/>
                          <a:latin typeface="Arial"/>
                          <a:ea typeface="Times New Roman"/>
                          <a:cs typeface="Times New Roman"/>
                        </a:rPr>
                        <a:t>INVERSO</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b="1">
                          <a:solidFill>
                            <a:srgbClr val="000000"/>
                          </a:solidFill>
                          <a:effectLst/>
                          <a:latin typeface="Arial"/>
                          <a:ea typeface="Times New Roman"/>
                          <a:cs typeface="Times New Roman"/>
                        </a:rPr>
                        <a:t>CUESTIONABLE</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b="1">
                          <a:solidFill>
                            <a:srgbClr val="000000"/>
                          </a:solidFill>
                          <a:effectLst/>
                          <a:latin typeface="Arial"/>
                          <a:ea typeface="Times New Roman"/>
                          <a:cs typeface="Times New Roman"/>
                        </a:rPr>
                        <a:t>NEUTRO</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b="1">
                          <a:solidFill>
                            <a:srgbClr val="000000"/>
                          </a:solidFill>
                          <a:effectLst/>
                          <a:latin typeface="Arial"/>
                          <a:ea typeface="Times New Roman"/>
                          <a:cs typeface="Times New Roman"/>
                        </a:rPr>
                        <a:t>TOTAL</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b="1">
                          <a:solidFill>
                            <a:srgbClr val="000000"/>
                          </a:solidFill>
                          <a:effectLst/>
                          <a:latin typeface="Arial"/>
                          <a:ea typeface="Times New Roman"/>
                          <a:cs typeface="Times New Roman"/>
                        </a:rPr>
                        <a:t>GRADO</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655">
                <a:tc>
                  <a:txBody>
                    <a:bodyPr/>
                    <a:lstStyle/>
                    <a:p>
                      <a:pPr>
                        <a:lnSpc>
                          <a:spcPct val="115000"/>
                        </a:lnSpc>
                        <a:spcAft>
                          <a:spcPts val="0"/>
                        </a:spcAft>
                      </a:pPr>
                      <a:r>
                        <a:rPr lang="es-ES" sz="900">
                          <a:solidFill>
                            <a:srgbClr val="000000"/>
                          </a:solidFill>
                          <a:effectLst/>
                          <a:latin typeface="Arial"/>
                          <a:ea typeface="Times New Roman"/>
                          <a:cs typeface="Times New Roman"/>
                        </a:rPr>
                        <a:t>Docentes calificados y de experiencia</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900">
                          <a:effectLst/>
                          <a:latin typeface="Arial"/>
                          <a:ea typeface="Times New Roman"/>
                          <a:cs typeface="Times New Roman"/>
                        </a:rPr>
                        <a:t>23%</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effectLst/>
                          <a:latin typeface="Arial"/>
                          <a:ea typeface="Times New Roman"/>
                          <a:cs typeface="Times New Roman"/>
                        </a:rPr>
                        <a:t>19%</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b="1">
                          <a:solidFill>
                            <a:srgbClr val="FF0000"/>
                          </a:solidFill>
                          <a:effectLst/>
                          <a:latin typeface="Arial"/>
                          <a:ea typeface="Times New Roman"/>
                          <a:cs typeface="Times New Roman"/>
                        </a:rPr>
                        <a:t>51%</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a:lnSpc>
                          <a:spcPct val="115000"/>
                        </a:lnSpc>
                        <a:spcAft>
                          <a:spcPts val="0"/>
                        </a:spcAft>
                      </a:pPr>
                      <a:r>
                        <a:rPr lang="es-ES" sz="900">
                          <a:effectLst/>
                          <a:latin typeface="Arial"/>
                          <a:ea typeface="Times New Roman"/>
                          <a:cs typeface="Times New Roman"/>
                        </a:rPr>
                        <a:t>0%</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effectLst/>
                          <a:latin typeface="Arial"/>
                          <a:ea typeface="Times New Roman"/>
                          <a:cs typeface="Times New Roman"/>
                        </a:rPr>
                        <a:t>4%</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effectLst/>
                          <a:latin typeface="Arial"/>
                          <a:ea typeface="Times New Roman"/>
                          <a:cs typeface="Times New Roman"/>
                        </a:rPr>
                        <a:t>3%</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effectLst/>
                          <a:latin typeface="Arial"/>
                          <a:ea typeface="Times New Roman"/>
                          <a:cs typeface="Times New Roman"/>
                        </a:rPr>
                        <a:t>100%</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b="1">
                          <a:solidFill>
                            <a:srgbClr val="FFFFFF"/>
                          </a:solidFill>
                          <a:effectLst/>
                          <a:latin typeface="Arial"/>
                          <a:ea typeface="Times New Roman"/>
                          <a:cs typeface="Times New Roman"/>
                        </a:rPr>
                        <a:t>L</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03151"/>
                    </a:solidFill>
                  </a:tcPr>
                </a:tc>
              </a:tr>
              <a:tr h="387655">
                <a:tc>
                  <a:txBody>
                    <a:bodyPr/>
                    <a:lstStyle/>
                    <a:p>
                      <a:pPr>
                        <a:lnSpc>
                          <a:spcPct val="115000"/>
                        </a:lnSpc>
                        <a:spcAft>
                          <a:spcPts val="0"/>
                        </a:spcAft>
                      </a:pPr>
                      <a:r>
                        <a:rPr lang="es-ES" sz="900">
                          <a:solidFill>
                            <a:srgbClr val="000000"/>
                          </a:solidFill>
                          <a:effectLst/>
                          <a:latin typeface="Arial"/>
                          <a:ea typeface="Times New Roman"/>
                          <a:cs typeface="Times New Roman"/>
                        </a:rPr>
                        <a:t>Claridad y entendimiento de las clases</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900">
                          <a:effectLst/>
                          <a:latin typeface="Arial"/>
                          <a:ea typeface="Times New Roman"/>
                          <a:cs typeface="Times New Roman"/>
                        </a:rPr>
                        <a:t>21%</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b="1">
                          <a:solidFill>
                            <a:srgbClr val="FF0000"/>
                          </a:solidFill>
                          <a:effectLst/>
                          <a:latin typeface="Arial"/>
                          <a:ea typeface="Times New Roman"/>
                          <a:cs typeface="Times New Roman"/>
                        </a:rPr>
                        <a:t>45%</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a:lnSpc>
                          <a:spcPct val="115000"/>
                        </a:lnSpc>
                        <a:spcAft>
                          <a:spcPts val="0"/>
                        </a:spcAft>
                      </a:pPr>
                      <a:r>
                        <a:rPr lang="es-ES" sz="900">
                          <a:effectLst/>
                          <a:latin typeface="Arial"/>
                          <a:ea typeface="Times New Roman"/>
                          <a:cs typeface="Times New Roman"/>
                        </a:rPr>
                        <a:t>25%</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effectLst/>
                          <a:latin typeface="Arial"/>
                          <a:ea typeface="Times New Roman"/>
                          <a:cs typeface="Times New Roman"/>
                        </a:rPr>
                        <a:t>3%</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effectLst/>
                          <a:latin typeface="Arial"/>
                          <a:ea typeface="Times New Roman"/>
                          <a:cs typeface="Times New Roman"/>
                        </a:rPr>
                        <a:t>3%</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effectLst/>
                          <a:latin typeface="Arial"/>
                          <a:ea typeface="Times New Roman"/>
                          <a:cs typeface="Times New Roman"/>
                        </a:rPr>
                        <a:t>4%</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effectLst/>
                          <a:latin typeface="Arial"/>
                          <a:ea typeface="Times New Roman"/>
                          <a:cs typeface="Times New Roman"/>
                        </a:rPr>
                        <a:t>100%</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b="1">
                          <a:solidFill>
                            <a:srgbClr val="FFFFFF"/>
                          </a:solidFill>
                          <a:effectLst/>
                          <a:latin typeface="Arial"/>
                          <a:ea typeface="Times New Roman"/>
                          <a:cs typeface="Times New Roman"/>
                        </a:rPr>
                        <a:t>B</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4706"/>
                    </a:solidFill>
                  </a:tcPr>
                </a:tc>
              </a:tr>
              <a:tr h="387655">
                <a:tc>
                  <a:txBody>
                    <a:bodyPr/>
                    <a:lstStyle/>
                    <a:p>
                      <a:pPr>
                        <a:lnSpc>
                          <a:spcPct val="115000"/>
                        </a:lnSpc>
                        <a:spcAft>
                          <a:spcPts val="0"/>
                        </a:spcAft>
                      </a:pPr>
                      <a:r>
                        <a:rPr lang="es-ES" sz="900">
                          <a:solidFill>
                            <a:srgbClr val="000000"/>
                          </a:solidFill>
                          <a:effectLst/>
                          <a:latin typeface="Arial"/>
                          <a:ea typeface="Times New Roman"/>
                          <a:cs typeface="Times New Roman"/>
                        </a:rPr>
                        <a:t>Limpieza y seguridad del campus</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900">
                          <a:effectLst/>
                          <a:latin typeface="Arial"/>
                          <a:ea typeface="Times New Roman"/>
                          <a:cs typeface="Times New Roman"/>
                        </a:rPr>
                        <a:t>19%</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b="1">
                          <a:solidFill>
                            <a:srgbClr val="FF0000"/>
                          </a:solidFill>
                          <a:effectLst/>
                          <a:latin typeface="Arial"/>
                          <a:ea typeface="Times New Roman"/>
                          <a:cs typeface="Times New Roman"/>
                        </a:rPr>
                        <a:t>42%</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a:lnSpc>
                          <a:spcPct val="115000"/>
                        </a:lnSpc>
                        <a:spcAft>
                          <a:spcPts val="0"/>
                        </a:spcAft>
                      </a:pPr>
                      <a:r>
                        <a:rPr lang="es-ES" sz="900">
                          <a:effectLst/>
                          <a:latin typeface="Arial"/>
                          <a:ea typeface="Times New Roman"/>
                          <a:cs typeface="Times New Roman"/>
                        </a:rPr>
                        <a:t>32%</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effectLst/>
                          <a:latin typeface="Arial"/>
                          <a:ea typeface="Times New Roman"/>
                          <a:cs typeface="Times New Roman"/>
                        </a:rPr>
                        <a:t>2%</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effectLst/>
                          <a:latin typeface="Arial"/>
                          <a:ea typeface="Times New Roman"/>
                          <a:cs typeface="Times New Roman"/>
                        </a:rPr>
                        <a:t>1%</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effectLst/>
                          <a:latin typeface="Arial"/>
                          <a:ea typeface="Times New Roman"/>
                          <a:cs typeface="Times New Roman"/>
                        </a:rPr>
                        <a:t>3%</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effectLst/>
                          <a:latin typeface="Arial"/>
                          <a:ea typeface="Times New Roman"/>
                          <a:cs typeface="Times New Roman"/>
                        </a:rPr>
                        <a:t>100%</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b="1">
                          <a:solidFill>
                            <a:srgbClr val="FFFFFF"/>
                          </a:solidFill>
                          <a:effectLst/>
                          <a:latin typeface="Arial"/>
                          <a:ea typeface="Times New Roman"/>
                          <a:cs typeface="Times New Roman"/>
                        </a:rPr>
                        <a:t>B</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4706"/>
                    </a:solidFill>
                  </a:tcPr>
                </a:tc>
              </a:tr>
              <a:tr h="387655">
                <a:tc>
                  <a:txBody>
                    <a:bodyPr/>
                    <a:lstStyle/>
                    <a:p>
                      <a:pPr>
                        <a:lnSpc>
                          <a:spcPct val="115000"/>
                        </a:lnSpc>
                        <a:spcAft>
                          <a:spcPts val="0"/>
                        </a:spcAft>
                      </a:pPr>
                      <a:r>
                        <a:rPr lang="es-ES" sz="900">
                          <a:solidFill>
                            <a:srgbClr val="000000"/>
                          </a:solidFill>
                          <a:effectLst/>
                          <a:latin typeface="Arial"/>
                          <a:ea typeface="Times New Roman"/>
                          <a:cs typeface="Times New Roman"/>
                        </a:rPr>
                        <a:t>Equipamiento de las aulas y el campus</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900" b="1">
                          <a:solidFill>
                            <a:srgbClr val="FF0000"/>
                          </a:solidFill>
                          <a:effectLst/>
                          <a:latin typeface="Arial"/>
                          <a:ea typeface="Times New Roman"/>
                          <a:cs typeface="Times New Roman"/>
                        </a:rPr>
                        <a:t>49%</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a:lnSpc>
                          <a:spcPct val="115000"/>
                        </a:lnSpc>
                        <a:spcAft>
                          <a:spcPts val="0"/>
                        </a:spcAft>
                      </a:pPr>
                      <a:r>
                        <a:rPr lang="es-ES" sz="900">
                          <a:effectLst/>
                          <a:latin typeface="Arial"/>
                          <a:ea typeface="Times New Roman"/>
                          <a:cs typeface="Times New Roman"/>
                        </a:rPr>
                        <a:t>27%</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effectLst/>
                          <a:latin typeface="Arial"/>
                          <a:ea typeface="Times New Roman"/>
                          <a:cs typeface="Times New Roman"/>
                        </a:rPr>
                        <a:t>22%</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effectLst/>
                          <a:latin typeface="Arial"/>
                          <a:ea typeface="Times New Roman"/>
                          <a:cs typeface="Times New Roman"/>
                        </a:rPr>
                        <a:t>0%</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effectLst/>
                          <a:latin typeface="Arial"/>
                          <a:ea typeface="Times New Roman"/>
                          <a:cs typeface="Times New Roman"/>
                        </a:rPr>
                        <a:t>2%</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effectLst/>
                          <a:latin typeface="Arial"/>
                          <a:ea typeface="Times New Roman"/>
                          <a:cs typeface="Times New Roman"/>
                        </a:rPr>
                        <a:t>0%</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effectLst/>
                          <a:latin typeface="Arial"/>
                          <a:ea typeface="Times New Roman"/>
                          <a:cs typeface="Times New Roman"/>
                        </a:rPr>
                        <a:t>100%</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b="1">
                          <a:solidFill>
                            <a:srgbClr val="FFFFFF"/>
                          </a:solidFill>
                          <a:effectLst/>
                          <a:latin typeface="Arial"/>
                          <a:ea typeface="Times New Roman"/>
                          <a:cs typeface="Times New Roman"/>
                        </a:rPr>
                        <a:t>D</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r>
              <a:tr h="387655">
                <a:tc>
                  <a:txBody>
                    <a:bodyPr/>
                    <a:lstStyle/>
                    <a:p>
                      <a:pPr>
                        <a:lnSpc>
                          <a:spcPct val="115000"/>
                        </a:lnSpc>
                        <a:spcAft>
                          <a:spcPts val="0"/>
                        </a:spcAft>
                      </a:pPr>
                      <a:r>
                        <a:rPr lang="es-ES" sz="900">
                          <a:solidFill>
                            <a:srgbClr val="000000"/>
                          </a:solidFill>
                          <a:effectLst/>
                          <a:latin typeface="Arial"/>
                          <a:ea typeface="Times New Roman"/>
                          <a:cs typeface="Times New Roman"/>
                        </a:rPr>
                        <a:t>Opciones de alimentación dentro del campus</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900">
                          <a:effectLst/>
                          <a:latin typeface="Arial"/>
                          <a:ea typeface="Times New Roman"/>
                          <a:cs typeface="Times New Roman"/>
                        </a:rPr>
                        <a:t>18%</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effectLst/>
                          <a:latin typeface="Arial"/>
                          <a:ea typeface="Times New Roman"/>
                          <a:cs typeface="Times New Roman"/>
                        </a:rPr>
                        <a:t>25%</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b="1">
                          <a:solidFill>
                            <a:srgbClr val="FF0000"/>
                          </a:solidFill>
                          <a:effectLst/>
                          <a:latin typeface="Arial"/>
                          <a:ea typeface="Times New Roman"/>
                          <a:cs typeface="Times New Roman"/>
                        </a:rPr>
                        <a:t>55%</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a:lnSpc>
                          <a:spcPct val="115000"/>
                        </a:lnSpc>
                        <a:spcAft>
                          <a:spcPts val="0"/>
                        </a:spcAft>
                      </a:pPr>
                      <a:r>
                        <a:rPr lang="es-ES" sz="900">
                          <a:effectLst/>
                          <a:latin typeface="Arial"/>
                          <a:ea typeface="Times New Roman"/>
                          <a:cs typeface="Times New Roman"/>
                        </a:rPr>
                        <a:t>0%</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effectLst/>
                          <a:latin typeface="Arial"/>
                          <a:ea typeface="Times New Roman"/>
                          <a:cs typeface="Times New Roman"/>
                        </a:rPr>
                        <a:t>0%</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effectLst/>
                          <a:latin typeface="Arial"/>
                          <a:ea typeface="Times New Roman"/>
                          <a:cs typeface="Times New Roman"/>
                        </a:rPr>
                        <a:t>2%</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effectLst/>
                          <a:latin typeface="Arial"/>
                          <a:ea typeface="Times New Roman"/>
                          <a:cs typeface="Times New Roman"/>
                        </a:rPr>
                        <a:t>100%</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b="1">
                          <a:solidFill>
                            <a:srgbClr val="FFFFFF"/>
                          </a:solidFill>
                          <a:effectLst/>
                          <a:latin typeface="Arial"/>
                          <a:ea typeface="Times New Roman"/>
                          <a:cs typeface="Times New Roman"/>
                        </a:rPr>
                        <a:t>L</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03151"/>
                    </a:solidFill>
                  </a:tcPr>
                </a:tc>
              </a:tr>
              <a:tr h="387655">
                <a:tc>
                  <a:txBody>
                    <a:bodyPr/>
                    <a:lstStyle/>
                    <a:p>
                      <a:pPr>
                        <a:lnSpc>
                          <a:spcPct val="115000"/>
                        </a:lnSpc>
                        <a:spcAft>
                          <a:spcPts val="0"/>
                        </a:spcAft>
                      </a:pPr>
                      <a:r>
                        <a:rPr lang="es-ES" sz="900">
                          <a:solidFill>
                            <a:srgbClr val="000000"/>
                          </a:solidFill>
                          <a:effectLst/>
                          <a:latin typeface="Arial"/>
                          <a:ea typeface="Times New Roman"/>
                          <a:cs typeface="Times New Roman"/>
                        </a:rPr>
                        <a:t>Motivación y participación a los estudiantes</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900">
                          <a:effectLst/>
                          <a:latin typeface="Arial"/>
                          <a:ea typeface="Times New Roman"/>
                          <a:cs typeface="Times New Roman"/>
                        </a:rPr>
                        <a:t>8%</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effectLst/>
                          <a:latin typeface="Arial"/>
                          <a:ea typeface="Times New Roman"/>
                          <a:cs typeface="Times New Roman"/>
                        </a:rPr>
                        <a:t>40%</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b="1">
                          <a:solidFill>
                            <a:srgbClr val="FF0000"/>
                          </a:solidFill>
                          <a:effectLst/>
                          <a:latin typeface="Arial"/>
                          <a:ea typeface="Times New Roman"/>
                          <a:cs typeface="Times New Roman"/>
                        </a:rPr>
                        <a:t>47%</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a:lnSpc>
                          <a:spcPct val="115000"/>
                        </a:lnSpc>
                        <a:spcAft>
                          <a:spcPts val="0"/>
                        </a:spcAft>
                      </a:pPr>
                      <a:r>
                        <a:rPr lang="es-ES" sz="900">
                          <a:effectLst/>
                          <a:latin typeface="Arial"/>
                          <a:ea typeface="Times New Roman"/>
                          <a:cs typeface="Times New Roman"/>
                        </a:rPr>
                        <a:t>0%</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effectLst/>
                          <a:latin typeface="Arial"/>
                          <a:ea typeface="Times New Roman"/>
                          <a:cs typeface="Times New Roman"/>
                        </a:rPr>
                        <a:t>0%</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effectLst/>
                          <a:latin typeface="Arial"/>
                          <a:ea typeface="Times New Roman"/>
                          <a:cs typeface="Times New Roman"/>
                        </a:rPr>
                        <a:t>5%</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effectLst/>
                          <a:latin typeface="Arial"/>
                          <a:ea typeface="Times New Roman"/>
                          <a:cs typeface="Times New Roman"/>
                        </a:rPr>
                        <a:t>100%</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b="1">
                          <a:solidFill>
                            <a:srgbClr val="FFFFFF"/>
                          </a:solidFill>
                          <a:effectLst/>
                          <a:latin typeface="Arial"/>
                          <a:ea typeface="Times New Roman"/>
                          <a:cs typeface="Times New Roman"/>
                        </a:rPr>
                        <a:t>L</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03151"/>
                    </a:solidFill>
                  </a:tcPr>
                </a:tc>
              </a:tr>
              <a:tr h="387655">
                <a:tc>
                  <a:txBody>
                    <a:bodyPr/>
                    <a:lstStyle/>
                    <a:p>
                      <a:pPr>
                        <a:lnSpc>
                          <a:spcPct val="115000"/>
                        </a:lnSpc>
                        <a:spcAft>
                          <a:spcPts val="0"/>
                        </a:spcAft>
                      </a:pPr>
                      <a:r>
                        <a:rPr lang="es-ES" sz="900">
                          <a:solidFill>
                            <a:srgbClr val="000000"/>
                          </a:solidFill>
                          <a:effectLst/>
                          <a:latin typeface="Arial"/>
                          <a:ea typeface="Times New Roman"/>
                          <a:cs typeface="Times New Roman"/>
                        </a:rPr>
                        <a:t>Trato y soluciones eficaces de requerimientos</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900">
                          <a:effectLst/>
                          <a:latin typeface="Arial"/>
                          <a:ea typeface="Times New Roman"/>
                          <a:cs typeface="Times New Roman"/>
                        </a:rPr>
                        <a:t>6%</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b="1">
                          <a:solidFill>
                            <a:srgbClr val="FF0000"/>
                          </a:solidFill>
                          <a:effectLst/>
                          <a:latin typeface="Arial"/>
                          <a:ea typeface="Times New Roman"/>
                          <a:cs typeface="Times New Roman"/>
                        </a:rPr>
                        <a:t>60%</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a:lnSpc>
                          <a:spcPct val="115000"/>
                        </a:lnSpc>
                        <a:spcAft>
                          <a:spcPts val="0"/>
                        </a:spcAft>
                      </a:pPr>
                      <a:r>
                        <a:rPr lang="es-ES" sz="900">
                          <a:effectLst/>
                          <a:latin typeface="Arial"/>
                          <a:ea typeface="Times New Roman"/>
                          <a:cs typeface="Times New Roman"/>
                        </a:rPr>
                        <a:t>30%</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effectLst/>
                          <a:latin typeface="Arial"/>
                          <a:ea typeface="Times New Roman"/>
                          <a:cs typeface="Times New Roman"/>
                        </a:rPr>
                        <a:t>2%</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effectLst/>
                          <a:latin typeface="Arial"/>
                          <a:ea typeface="Times New Roman"/>
                          <a:cs typeface="Times New Roman"/>
                        </a:rPr>
                        <a:t>2%</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effectLst/>
                          <a:latin typeface="Arial"/>
                          <a:ea typeface="Times New Roman"/>
                          <a:cs typeface="Times New Roman"/>
                        </a:rPr>
                        <a:t>0%</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effectLst/>
                          <a:latin typeface="Arial"/>
                          <a:ea typeface="Times New Roman"/>
                          <a:cs typeface="Times New Roman"/>
                        </a:rPr>
                        <a:t>100%</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b="1">
                          <a:solidFill>
                            <a:srgbClr val="FFFFFF"/>
                          </a:solidFill>
                          <a:effectLst/>
                          <a:latin typeface="Arial"/>
                          <a:ea typeface="Times New Roman"/>
                          <a:cs typeface="Times New Roman"/>
                        </a:rPr>
                        <a:t>B</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4706"/>
                    </a:solidFill>
                  </a:tcPr>
                </a:tc>
              </a:tr>
              <a:tr h="387655">
                <a:tc>
                  <a:txBody>
                    <a:bodyPr/>
                    <a:lstStyle/>
                    <a:p>
                      <a:pPr>
                        <a:lnSpc>
                          <a:spcPct val="115000"/>
                        </a:lnSpc>
                        <a:spcAft>
                          <a:spcPts val="0"/>
                        </a:spcAft>
                      </a:pPr>
                      <a:r>
                        <a:rPr lang="es-ES" sz="900">
                          <a:solidFill>
                            <a:srgbClr val="000000"/>
                          </a:solidFill>
                          <a:effectLst/>
                          <a:latin typeface="Arial"/>
                          <a:ea typeface="Times New Roman"/>
                          <a:cs typeface="Times New Roman"/>
                        </a:rPr>
                        <a:t>Funcionamiento de plataformas virtuales</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900">
                          <a:effectLst/>
                          <a:latin typeface="Arial"/>
                          <a:ea typeface="Times New Roman"/>
                          <a:cs typeface="Times New Roman"/>
                        </a:rPr>
                        <a:t>18%</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effectLst/>
                          <a:latin typeface="Arial"/>
                          <a:ea typeface="Times New Roman"/>
                          <a:cs typeface="Times New Roman"/>
                        </a:rPr>
                        <a:t>24%</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b="1">
                          <a:solidFill>
                            <a:srgbClr val="FF0000"/>
                          </a:solidFill>
                          <a:effectLst/>
                          <a:latin typeface="Arial"/>
                          <a:ea typeface="Times New Roman"/>
                          <a:cs typeface="Times New Roman"/>
                        </a:rPr>
                        <a:t>56%</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a:lnSpc>
                          <a:spcPct val="115000"/>
                        </a:lnSpc>
                        <a:spcAft>
                          <a:spcPts val="0"/>
                        </a:spcAft>
                      </a:pPr>
                      <a:r>
                        <a:rPr lang="es-ES" sz="900">
                          <a:effectLst/>
                          <a:latin typeface="Arial"/>
                          <a:ea typeface="Times New Roman"/>
                          <a:cs typeface="Times New Roman"/>
                        </a:rPr>
                        <a:t>0%</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effectLst/>
                          <a:latin typeface="Arial"/>
                          <a:ea typeface="Times New Roman"/>
                          <a:cs typeface="Times New Roman"/>
                        </a:rPr>
                        <a:t>1%</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effectLst/>
                          <a:latin typeface="Arial"/>
                          <a:ea typeface="Times New Roman"/>
                          <a:cs typeface="Times New Roman"/>
                        </a:rPr>
                        <a:t>1%</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effectLst/>
                          <a:latin typeface="Arial"/>
                          <a:ea typeface="Times New Roman"/>
                          <a:cs typeface="Times New Roman"/>
                        </a:rPr>
                        <a:t>100%</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b="1">
                          <a:solidFill>
                            <a:srgbClr val="FFFFFF"/>
                          </a:solidFill>
                          <a:effectLst/>
                          <a:latin typeface="Arial"/>
                          <a:ea typeface="Times New Roman"/>
                          <a:cs typeface="Times New Roman"/>
                        </a:rPr>
                        <a:t>L</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03151"/>
                    </a:solidFill>
                  </a:tcPr>
                </a:tc>
              </a:tr>
              <a:tr h="387655">
                <a:tc>
                  <a:txBody>
                    <a:bodyPr/>
                    <a:lstStyle/>
                    <a:p>
                      <a:pPr>
                        <a:lnSpc>
                          <a:spcPct val="115000"/>
                        </a:lnSpc>
                        <a:spcAft>
                          <a:spcPts val="0"/>
                        </a:spcAft>
                      </a:pPr>
                      <a:r>
                        <a:rPr lang="es-ES" sz="900">
                          <a:solidFill>
                            <a:srgbClr val="000000"/>
                          </a:solidFill>
                          <a:effectLst/>
                          <a:latin typeface="Arial"/>
                          <a:ea typeface="Times New Roman"/>
                          <a:cs typeface="Times New Roman"/>
                        </a:rPr>
                        <a:t>Contenidos de plan de estudios como aporte al perfil profesional</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900">
                          <a:effectLst/>
                          <a:latin typeface="Arial"/>
                          <a:ea typeface="Times New Roman"/>
                          <a:cs typeface="Times New Roman"/>
                        </a:rPr>
                        <a:t>21%</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effectLst/>
                          <a:latin typeface="Arial"/>
                          <a:ea typeface="Times New Roman"/>
                          <a:cs typeface="Times New Roman"/>
                        </a:rPr>
                        <a:t>24%</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b="1">
                          <a:solidFill>
                            <a:srgbClr val="FF0000"/>
                          </a:solidFill>
                          <a:effectLst/>
                          <a:latin typeface="Arial"/>
                          <a:ea typeface="Times New Roman"/>
                          <a:cs typeface="Times New Roman"/>
                        </a:rPr>
                        <a:t>50%</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a:lnSpc>
                          <a:spcPct val="115000"/>
                        </a:lnSpc>
                        <a:spcAft>
                          <a:spcPts val="0"/>
                        </a:spcAft>
                      </a:pPr>
                      <a:r>
                        <a:rPr lang="es-ES" sz="900">
                          <a:effectLst/>
                          <a:latin typeface="Arial"/>
                          <a:ea typeface="Times New Roman"/>
                          <a:cs typeface="Times New Roman"/>
                        </a:rPr>
                        <a:t>0%</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effectLst/>
                          <a:latin typeface="Arial"/>
                          <a:ea typeface="Times New Roman"/>
                          <a:cs typeface="Times New Roman"/>
                        </a:rPr>
                        <a:t>2%</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effectLst/>
                          <a:latin typeface="Arial"/>
                          <a:ea typeface="Times New Roman"/>
                          <a:cs typeface="Times New Roman"/>
                        </a:rPr>
                        <a:t>3%</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effectLst/>
                          <a:latin typeface="Arial"/>
                          <a:ea typeface="Times New Roman"/>
                          <a:cs typeface="Times New Roman"/>
                        </a:rPr>
                        <a:t>100%</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b="1">
                          <a:solidFill>
                            <a:srgbClr val="FFFFFF"/>
                          </a:solidFill>
                          <a:effectLst/>
                          <a:latin typeface="Arial"/>
                          <a:ea typeface="Times New Roman"/>
                          <a:cs typeface="Times New Roman"/>
                        </a:rPr>
                        <a:t>L</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03151"/>
                    </a:solidFill>
                  </a:tcPr>
                </a:tc>
              </a:tr>
              <a:tr h="387655">
                <a:tc>
                  <a:txBody>
                    <a:bodyPr/>
                    <a:lstStyle/>
                    <a:p>
                      <a:pPr>
                        <a:lnSpc>
                          <a:spcPct val="115000"/>
                        </a:lnSpc>
                        <a:spcAft>
                          <a:spcPts val="0"/>
                        </a:spcAft>
                      </a:pPr>
                      <a:r>
                        <a:rPr lang="es-ES" sz="900">
                          <a:solidFill>
                            <a:srgbClr val="000000"/>
                          </a:solidFill>
                          <a:effectLst/>
                          <a:latin typeface="Arial"/>
                          <a:ea typeface="Times New Roman"/>
                          <a:cs typeface="Times New Roman"/>
                        </a:rPr>
                        <a:t>Combinación de la academia y empresa</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900" b="1">
                          <a:solidFill>
                            <a:srgbClr val="FF0000"/>
                          </a:solidFill>
                          <a:effectLst/>
                          <a:latin typeface="Arial"/>
                          <a:ea typeface="Times New Roman"/>
                          <a:cs typeface="Times New Roman"/>
                        </a:rPr>
                        <a:t>60%</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a:lnSpc>
                          <a:spcPct val="115000"/>
                        </a:lnSpc>
                        <a:spcAft>
                          <a:spcPts val="0"/>
                        </a:spcAft>
                      </a:pPr>
                      <a:r>
                        <a:rPr lang="es-ES" sz="900">
                          <a:effectLst/>
                          <a:latin typeface="Arial"/>
                          <a:ea typeface="Times New Roman"/>
                          <a:cs typeface="Times New Roman"/>
                        </a:rPr>
                        <a:t>25%</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effectLst/>
                          <a:latin typeface="Arial"/>
                          <a:ea typeface="Times New Roman"/>
                          <a:cs typeface="Times New Roman"/>
                        </a:rPr>
                        <a:t>12%</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effectLst/>
                          <a:latin typeface="Arial"/>
                          <a:ea typeface="Times New Roman"/>
                          <a:cs typeface="Times New Roman"/>
                        </a:rPr>
                        <a:t>0%</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effectLst/>
                          <a:latin typeface="Arial"/>
                          <a:ea typeface="Times New Roman"/>
                          <a:cs typeface="Times New Roman"/>
                        </a:rPr>
                        <a:t>3%</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effectLst/>
                          <a:latin typeface="Arial"/>
                          <a:ea typeface="Times New Roman"/>
                          <a:cs typeface="Times New Roman"/>
                        </a:rPr>
                        <a:t>0%</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effectLst/>
                          <a:latin typeface="Arial"/>
                          <a:ea typeface="Times New Roman"/>
                          <a:cs typeface="Times New Roman"/>
                        </a:rPr>
                        <a:t>100%</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b="1">
                          <a:solidFill>
                            <a:srgbClr val="FFFFFF"/>
                          </a:solidFill>
                          <a:effectLst/>
                          <a:latin typeface="Arial"/>
                          <a:ea typeface="Times New Roman"/>
                          <a:cs typeface="Times New Roman"/>
                        </a:rPr>
                        <a:t>D</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r>
              <a:tr h="387655">
                <a:tc>
                  <a:txBody>
                    <a:bodyPr/>
                    <a:lstStyle/>
                    <a:p>
                      <a:pPr>
                        <a:lnSpc>
                          <a:spcPct val="115000"/>
                        </a:lnSpc>
                        <a:spcAft>
                          <a:spcPts val="0"/>
                        </a:spcAft>
                      </a:pPr>
                      <a:r>
                        <a:rPr lang="es-ES" sz="900">
                          <a:solidFill>
                            <a:srgbClr val="000000"/>
                          </a:solidFill>
                          <a:effectLst/>
                          <a:latin typeface="Arial"/>
                          <a:ea typeface="Times New Roman"/>
                          <a:cs typeface="Times New Roman"/>
                        </a:rPr>
                        <a:t>Canales adecuados de comunicación institucional</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900">
                          <a:effectLst/>
                          <a:latin typeface="Arial"/>
                          <a:ea typeface="Times New Roman"/>
                          <a:cs typeface="Times New Roman"/>
                        </a:rPr>
                        <a:t>9%</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effectLst/>
                          <a:latin typeface="Arial"/>
                          <a:ea typeface="Times New Roman"/>
                          <a:cs typeface="Times New Roman"/>
                        </a:rPr>
                        <a:t>34%</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b="1">
                          <a:solidFill>
                            <a:srgbClr val="FF0000"/>
                          </a:solidFill>
                          <a:effectLst/>
                          <a:latin typeface="Arial"/>
                          <a:ea typeface="Times New Roman"/>
                          <a:cs typeface="Times New Roman"/>
                        </a:rPr>
                        <a:t>54%</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a:lnSpc>
                          <a:spcPct val="115000"/>
                        </a:lnSpc>
                        <a:spcAft>
                          <a:spcPts val="0"/>
                        </a:spcAft>
                      </a:pPr>
                      <a:r>
                        <a:rPr lang="es-ES" sz="900">
                          <a:effectLst/>
                          <a:latin typeface="Arial"/>
                          <a:ea typeface="Times New Roman"/>
                          <a:cs typeface="Times New Roman"/>
                        </a:rPr>
                        <a:t>0%</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effectLst/>
                          <a:latin typeface="Arial"/>
                          <a:ea typeface="Times New Roman"/>
                          <a:cs typeface="Times New Roman"/>
                        </a:rPr>
                        <a:t>3%</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effectLst/>
                          <a:latin typeface="Arial"/>
                          <a:ea typeface="Times New Roman"/>
                          <a:cs typeface="Times New Roman"/>
                        </a:rPr>
                        <a:t>0%</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effectLst/>
                          <a:latin typeface="Arial"/>
                          <a:ea typeface="Times New Roman"/>
                          <a:cs typeface="Times New Roman"/>
                        </a:rPr>
                        <a:t>100%</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b="1">
                          <a:solidFill>
                            <a:srgbClr val="FFFFFF"/>
                          </a:solidFill>
                          <a:effectLst/>
                          <a:latin typeface="Arial"/>
                          <a:ea typeface="Times New Roman"/>
                          <a:cs typeface="Times New Roman"/>
                        </a:rPr>
                        <a:t>L</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03151"/>
                    </a:solidFill>
                  </a:tcPr>
                </a:tc>
              </a:tr>
              <a:tr h="387655">
                <a:tc>
                  <a:txBody>
                    <a:bodyPr/>
                    <a:lstStyle/>
                    <a:p>
                      <a:pPr>
                        <a:lnSpc>
                          <a:spcPct val="115000"/>
                        </a:lnSpc>
                        <a:spcAft>
                          <a:spcPts val="0"/>
                        </a:spcAft>
                      </a:pPr>
                      <a:r>
                        <a:rPr lang="es-ES" sz="900">
                          <a:solidFill>
                            <a:srgbClr val="000000"/>
                          </a:solidFill>
                          <a:effectLst/>
                          <a:latin typeface="Arial"/>
                          <a:ea typeface="Times New Roman"/>
                          <a:cs typeface="Times New Roman"/>
                        </a:rPr>
                        <a:t>Material bibliográfico y bases de consulta</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900">
                          <a:effectLst/>
                          <a:latin typeface="Arial"/>
                          <a:ea typeface="Times New Roman"/>
                          <a:cs typeface="Times New Roman"/>
                        </a:rPr>
                        <a:t>21%</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effectLst/>
                          <a:latin typeface="Arial"/>
                          <a:ea typeface="Times New Roman"/>
                          <a:cs typeface="Times New Roman"/>
                        </a:rPr>
                        <a:t>31%</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b="1">
                          <a:solidFill>
                            <a:srgbClr val="FF0000"/>
                          </a:solidFill>
                          <a:effectLst/>
                          <a:latin typeface="Arial"/>
                          <a:ea typeface="Times New Roman"/>
                          <a:cs typeface="Times New Roman"/>
                        </a:rPr>
                        <a:t>48%</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a:lnSpc>
                          <a:spcPct val="115000"/>
                        </a:lnSpc>
                        <a:spcAft>
                          <a:spcPts val="0"/>
                        </a:spcAft>
                      </a:pPr>
                      <a:r>
                        <a:rPr lang="es-ES" sz="900">
                          <a:effectLst/>
                          <a:latin typeface="Arial"/>
                          <a:ea typeface="Times New Roman"/>
                          <a:cs typeface="Times New Roman"/>
                        </a:rPr>
                        <a:t>0%</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effectLst/>
                          <a:latin typeface="Arial"/>
                          <a:ea typeface="Times New Roman"/>
                          <a:cs typeface="Times New Roman"/>
                        </a:rPr>
                        <a:t>0%</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effectLst/>
                          <a:latin typeface="Arial"/>
                          <a:ea typeface="Times New Roman"/>
                          <a:cs typeface="Times New Roman"/>
                        </a:rPr>
                        <a:t>0%</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effectLst/>
                          <a:latin typeface="Arial"/>
                          <a:ea typeface="Times New Roman"/>
                          <a:cs typeface="Times New Roman"/>
                        </a:rPr>
                        <a:t>100%</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b="1">
                          <a:solidFill>
                            <a:srgbClr val="FFFFFF"/>
                          </a:solidFill>
                          <a:effectLst/>
                          <a:latin typeface="Arial"/>
                          <a:ea typeface="Times New Roman"/>
                          <a:cs typeface="Times New Roman"/>
                        </a:rPr>
                        <a:t>L</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03151"/>
                    </a:solidFill>
                  </a:tcPr>
                </a:tc>
              </a:tr>
              <a:tr h="387655">
                <a:tc>
                  <a:txBody>
                    <a:bodyPr/>
                    <a:lstStyle/>
                    <a:p>
                      <a:pPr>
                        <a:lnSpc>
                          <a:spcPct val="115000"/>
                        </a:lnSpc>
                        <a:spcAft>
                          <a:spcPts val="0"/>
                        </a:spcAft>
                      </a:pPr>
                      <a:r>
                        <a:rPr lang="es-ES" sz="900">
                          <a:solidFill>
                            <a:srgbClr val="000000"/>
                          </a:solidFill>
                          <a:effectLst/>
                          <a:latin typeface="Arial"/>
                          <a:ea typeface="Times New Roman"/>
                          <a:cs typeface="Times New Roman"/>
                        </a:rPr>
                        <a:t>Combinación de actividades académicas presenciales y virtuales</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900" b="1">
                          <a:solidFill>
                            <a:srgbClr val="FF0000"/>
                          </a:solidFill>
                          <a:effectLst/>
                          <a:latin typeface="Arial"/>
                          <a:ea typeface="Times New Roman"/>
                          <a:cs typeface="Times New Roman"/>
                        </a:rPr>
                        <a:t>47%</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a:lnSpc>
                          <a:spcPct val="115000"/>
                        </a:lnSpc>
                        <a:spcAft>
                          <a:spcPts val="0"/>
                        </a:spcAft>
                      </a:pPr>
                      <a:r>
                        <a:rPr lang="es-ES" sz="900">
                          <a:effectLst/>
                          <a:latin typeface="Arial"/>
                          <a:ea typeface="Times New Roman"/>
                          <a:cs typeface="Times New Roman"/>
                        </a:rPr>
                        <a:t>16%</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effectLst/>
                          <a:latin typeface="Arial"/>
                          <a:ea typeface="Times New Roman"/>
                          <a:cs typeface="Times New Roman"/>
                        </a:rPr>
                        <a:t>32%</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effectLst/>
                          <a:latin typeface="Arial"/>
                          <a:ea typeface="Times New Roman"/>
                          <a:cs typeface="Times New Roman"/>
                        </a:rPr>
                        <a:t>5%</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effectLst/>
                          <a:latin typeface="Arial"/>
                          <a:ea typeface="Times New Roman"/>
                          <a:cs typeface="Times New Roman"/>
                        </a:rPr>
                        <a:t>0%</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effectLst/>
                          <a:latin typeface="Arial"/>
                          <a:ea typeface="Times New Roman"/>
                          <a:cs typeface="Times New Roman"/>
                        </a:rPr>
                        <a:t>0%</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effectLst/>
                          <a:latin typeface="Arial"/>
                          <a:ea typeface="Times New Roman"/>
                          <a:cs typeface="Times New Roman"/>
                        </a:rPr>
                        <a:t>100%</a:t>
                      </a:r>
                      <a:endParaRPr lang="es-ES" sz="90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b="1" dirty="0">
                          <a:solidFill>
                            <a:srgbClr val="FFFFFF"/>
                          </a:solidFill>
                          <a:effectLst/>
                          <a:latin typeface="Arial"/>
                          <a:ea typeface="Times New Roman"/>
                          <a:cs typeface="Times New Roman"/>
                        </a:rPr>
                        <a:t>D</a:t>
                      </a:r>
                      <a:endParaRPr lang="es-ES" sz="900" dirty="0">
                        <a:effectLst/>
                        <a:latin typeface="Calibri"/>
                        <a:ea typeface="Calibri"/>
                        <a:cs typeface="Times New Roman"/>
                      </a:endParaRPr>
                    </a:p>
                  </a:txBody>
                  <a:tcPr marL="23258" marR="23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r>
            </a:tbl>
          </a:graphicData>
        </a:graphic>
      </p:graphicFrame>
    </p:spTree>
    <p:extLst>
      <p:ext uri="{BB962C8B-B14F-4D97-AF65-F5344CB8AC3E}">
        <p14:creationId xmlns:p14="http://schemas.microsoft.com/office/powerpoint/2010/main" val="66235331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379811" y="-27384"/>
            <a:ext cx="2746648" cy="418058"/>
          </a:xfrm>
          <a:solidFill>
            <a:schemeClr val="accent2">
              <a:lumMod val="75000"/>
            </a:schemeClr>
          </a:solidFill>
          <a:ln w="3175">
            <a:solidFill>
              <a:schemeClr val="tx1"/>
            </a:solidFill>
          </a:ln>
        </p:spPr>
        <p:txBody>
          <a:bodyPr>
            <a:noAutofit/>
          </a:bodyPr>
          <a:lstStyle/>
          <a:p>
            <a:pPr algn="ctr"/>
            <a:r>
              <a:rPr lang="es-ES" sz="1400" dirty="0" smtClean="0">
                <a:solidFill>
                  <a:schemeClr val="bg1"/>
                </a:solidFill>
                <a:latin typeface="Arial" panose="020B0604020202020204" pitchFamily="34" charset="0"/>
                <a:cs typeface="Arial" panose="020B0604020202020204" pitchFamily="34" charset="0"/>
              </a:rPr>
              <a:t>INVESTIGACIÓN DE MERCADO</a:t>
            </a:r>
            <a:endParaRPr lang="es-ES" sz="1400" dirty="0">
              <a:solidFill>
                <a:schemeClr val="bg1"/>
              </a:solidFill>
              <a:latin typeface="Arial" panose="020B0604020202020204" pitchFamily="34" charset="0"/>
              <a:cs typeface="Arial" panose="020B0604020202020204" pitchFamily="34" charset="0"/>
            </a:endParaRPr>
          </a:p>
        </p:txBody>
      </p:sp>
      <p:sp>
        <p:nvSpPr>
          <p:cNvPr id="7" name="1 Título"/>
          <p:cNvSpPr txBox="1">
            <a:spLocks/>
          </p:cNvSpPr>
          <p:nvPr/>
        </p:nvSpPr>
        <p:spPr>
          <a:xfrm>
            <a:off x="3491880" y="-27384"/>
            <a:ext cx="2880320" cy="418058"/>
          </a:xfrm>
          <a:prstGeom prst="rect">
            <a:avLst/>
          </a:prstGeom>
          <a:solidFill>
            <a:schemeClr val="accent2">
              <a:lumMod val="75000"/>
            </a:schemeClr>
          </a:solidFill>
          <a:ln w="3175">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1400" dirty="0" smtClean="0">
                <a:solidFill>
                  <a:schemeClr val="bg1"/>
                </a:solidFill>
                <a:latin typeface="Arial" panose="020B0604020202020204" pitchFamily="34" charset="0"/>
                <a:cs typeface="Arial" panose="020B0604020202020204" pitchFamily="34" charset="0"/>
              </a:rPr>
              <a:t>MATRIZ DE KANO</a:t>
            </a:r>
            <a:endParaRPr lang="es-ES" sz="1400" dirty="0">
              <a:solidFill>
                <a:schemeClr val="bg1"/>
              </a:solidFill>
              <a:latin typeface="Arial" panose="020B0604020202020204" pitchFamily="34" charset="0"/>
              <a:cs typeface="Arial" panose="020B0604020202020204" pitchFamily="34" charset="0"/>
            </a:endParaRPr>
          </a:p>
        </p:txBody>
      </p:sp>
      <p:sp>
        <p:nvSpPr>
          <p:cNvPr id="8" name="7 Rectángulo redondeado"/>
          <p:cNvSpPr/>
          <p:nvPr/>
        </p:nvSpPr>
        <p:spPr>
          <a:xfrm>
            <a:off x="406450" y="548680"/>
            <a:ext cx="7837958" cy="504055"/>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smtClean="0">
                <a:latin typeface="Arial" panose="020B0604020202020204" pitchFamily="34" charset="0"/>
                <a:cs typeface="Arial" panose="020B0604020202020204" pitchFamily="34" charset="0"/>
              </a:rPr>
              <a:t>Resumen de atributos medidos</a:t>
            </a:r>
            <a:endParaRPr lang="es-ES" sz="2000" b="1" dirty="0">
              <a:latin typeface="Arial" panose="020B0604020202020204" pitchFamily="34" charset="0"/>
              <a:cs typeface="Arial" panose="020B0604020202020204" pitchFamily="34" charset="0"/>
            </a:endParaRPr>
          </a:p>
        </p:txBody>
      </p:sp>
      <p:graphicFrame>
        <p:nvGraphicFramePr>
          <p:cNvPr id="3" name="2 Tabla"/>
          <p:cNvGraphicFramePr>
            <a:graphicFrameLocks noGrp="1"/>
          </p:cNvGraphicFramePr>
          <p:nvPr>
            <p:extLst>
              <p:ext uri="{D42A27DB-BD31-4B8C-83A1-F6EECF244321}">
                <p14:modId xmlns:p14="http://schemas.microsoft.com/office/powerpoint/2010/main" val="3421296674"/>
              </p:ext>
            </p:extLst>
          </p:nvPr>
        </p:nvGraphicFramePr>
        <p:xfrm>
          <a:off x="2555776" y="1196750"/>
          <a:ext cx="4176464" cy="5472613"/>
        </p:xfrm>
        <a:graphic>
          <a:graphicData uri="http://schemas.openxmlformats.org/drawingml/2006/table">
            <a:tbl>
              <a:tblPr firstRow="1" firstCol="1" bandRow="1"/>
              <a:tblGrid>
                <a:gridCol w="2348539"/>
                <a:gridCol w="1827925"/>
              </a:tblGrid>
              <a:tr h="302981">
                <a:tc>
                  <a:txBody>
                    <a:bodyPr/>
                    <a:lstStyle/>
                    <a:p>
                      <a:pPr algn="ctr">
                        <a:lnSpc>
                          <a:spcPct val="115000"/>
                        </a:lnSpc>
                        <a:spcAft>
                          <a:spcPts val="0"/>
                        </a:spcAft>
                      </a:pPr>
                      <a:r>
                        <a:rPr lang="es-ES" sz="900" b="1" dirty="0">
                          <a:solidFill>
                            <a:srgbClr val="000000"/>
                          </a:solidFill>
                          <a:effectLst/>
                          <a:latin typeface="Arial"/>
                          <a:ea typeface="Times New Roman"/>
                          <a:cs typeface="Times New Roman"/>
                        </a:rPr>
                        <a:t>ATRIBUTOS</a:t>
                      </a:r>
                      <a:endParaRPr lang="es-ES" sz="900" dirty="0">
                        <a:effectLst/>
                        <a:latin typeface="Calibri"/>
                        <a:ea typeface="Calibri"/>
                        <a:cs typeface="Times New Roman"/>
                      </a:endParaRPr>
                    </a:p>
                  </a:txBody>
                  <a:tcPr marL="24361" marR="243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b="1">
                          <a:solidFill>
                            <a:srgbClr val="000000"/>
                          </a:solidFill>
                          <a:effectLst/>
                          <a:latin typeface="Arial"/>
                          <a:ea typeface="Times New Roman"/>
                          <a:cs typeface="Times New Roman"/>
                        </a:rPr>
                        <a:t>CLASIFICACIÓN SEGÚN KANO</a:t>
                      </a:r>
                      <a:endParaRPr lang="es-ES" sz="900">
                        <a:effectLst/>
                        <a:latin typeface="Calibri"/>
                        <a:ea typeface="Calibri"/>
                        <a:cs typeface="Times New Roman"/>
                      </a:endParaRPr>
                    </a:p>
                  </a:txBody>
                  <a:tcPr marL="24361" marR="243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7664">
                <a:tc>
                  <a:txBody>
                    <a:bodyPr/>
                    <a:lstStyle/>
                    <a:p>
                      <a:pPr>
                        <a:lnSpc>
                          <a:spcPct val="115000"/>
                        </a:lnSpc>
                        <a:spcAft>
                          <a:spcPts val="0"/>
                        </a:spcAft>
                      </a:pPr>
                      <a:r>
                        <a:rPr lang="es-ES" sz="900">
                          <a:solidFill>
                            <a:srgbClr val="000000"/>
                          </a:solidFill>
                          <a:effectLst/>
                          <a:latin typeface="Arial"/>
                          <a:ea typeface="Times New Roman"/>
                          <a:cs typeface="Times New Roman"/>
                        </a:rPr>
                        <a:t>Equipamiento de las aulas y el campus</a:t>
                      </a:r>
                      <a:endParaRPr lang="es-ES" sz="900">
                        <a:effectLst/>
                        <a:latin typeface="Calibri"/>
                        <a:ea typeface="Calibri"/>
                        <a:cs typeface="Times New Roman"/>
                      </a:endParaRPr>
                    </a:p>
                  </a:txBody>
                  <a:tcPr marL="24361" marR="243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3">
                  <a:txBody>
                    <a:bodyPr/>
                    <a:lstStyle/>
                    <a:p>
                      <a:pPr algn="ctr">
                        <a:lnSpc>
                          <a:spcPct val="115000"/>
                        </a:lnSpc>
                        <a:spcAft>
                          <a:spcPts val="0"/>
                        </a:spcAft>
                      </a:pPr>
                      <a:r>
                        <a:rPr lang="es-ES" sz="900" b="1" dirty="0">
                          <a:solidFill>
                            <a:srgbClr val="FFFFFF"/>
                          </a:solidFill>
                          <a:effectLst/>
                          <a:latin typeface="Arial"/>
                          <a:ea typeface="Times New Roman"/>
                          <a:cs typeface="Times New Roman"/>
                        </a:rPr>
                        <a:t>DELEITE</a:t>
                      </a:r>
                      <a:endParaRPr lang="es-ES" sz="900" dirty="0">
                        <a:effectLst/>
                        <a:latin typeface="Calibri"/>
                        <a:ea typeface="Calibri"/>
                        <a:cs typeface="Times New Roman"/>
                      </a:endParaRPr>
                    </a:p>
                  </a:txBody>
                  <a:tcPr marL="24361" marR="243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r>
              <a:tr h="397664">
                <a:tc>
                  <a:txBody>
                    <a:bodyPr/>
                    <a:lstStyle/>
                    <a:p>
                      <a:pPr>
                        <a:lnSpc>
                          <a:spcPct val="115000"/>
                        </a:lnSpc>
                        <a:spcAft>
                          <a:spcPts val="0"/>
                        </a:spcAft>
                      </a:pPr>
                      <a:r>
                        <a:rPr lang="es-ES" sz="900" dirty="0">
                          <a:solidFill>
                            <a:srgbClr val="000000"/>
                          </a:solidFill>
                          <a:effectLst/>
                          <a:latin typeface="Arial"/>
                          <a:ea typeface="Times New Roman"/>
                          <a:cs typeface="Times New Roman"/>
                        </a:rPr>
                        <a:t>Combinación de la academia y empresa</a:t>
                      </a:r>
                      <a:endParaRPr lang="es-ES" sz="900" dirty="0">
                        <a:effectLst/>
                        <a:latin typeface="Calibri"/>
                        <a:ea typeface="Calibri"/>
                        <a:cs typeface="Times New Roman"/>
                      </a:endParaRPr>
                    </a:p>
                  </a:txBody>
                  <a:tcPr marL="24361" marR="243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s-ES"/>
                    </a:p>
                  </a:txBody>
                  <a:tcPr/>
                </a:tc>
              </a:tr>
              <a:tr h="397664">
                <a:tc>
                  <a:txBody>
                    <a:bodyPr/>
                    <a:lstStyle/>
                    <a:p>
                      <a:pPr>
                        <a:lnSpc>
                          <a:spcPct val="115000"/>
                        </a:lnSpc>
                        <a:spcAft>
                          <a:spcPts val="0"/>
                        </a:spcAft>
                      </a:pPr>
                      <a:r>
                        <a:rPr lang="es-ES" sz="900">
                          <a:solidFill>
                            <a:srgbClr val="000000"/>
                          </a:solidFill>
                          <a:effectLst/>
                          <a:latin typeface="Arial"/>
                          <a:ea typeface="Times New Roman"/>
                          <a:cs typeface="Times New Roman"/>
                        </a:rPr>
                        <a:t>Combinación de actividades académicas presenciales y virtuales</a:t>
                      </a:r>
                      <a:endParaRPr lang="es-ES" sz="900">
                        <a:effectLst/>
                        <a:latin typeface="Calibri"/>
                        <a:ea typeface="Calibri"/>
                        <a:cs typeface="Times New Roman"/>
                      </a:endParaRPr>
                    </a:p>
                  </a:txBody>
                  <a:tcPr marL="24361" marR="243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s-ES"/>
                    </a:p>
                  </a:txBody>
                  <a:tcPr/>
                </a:tc>
              </a:tr>
              <a:tr h="397664">
                <a:tc>
                  <a:txBody>
                    <a:bodyPr/>
                    <a:lstStyle/>
                    <a:p>
                      <a:pPr>
                        <a:lnSpc>
                          <a:spcPct val="115000"/>
                        </a:lnSpc>
                        <a:spcAft>
                          <a:spcPts val="0"/>
                        </a:spcAft>
                      </a:pPr>
                      <a:r>
                        <a:rPr lang="es-ES" sz="900">
                          <a:solidFill>
                            <a:srgbClr val="000000"/>
                          </a:solidFill>
                          <a:effectLst/>
                          <a:latin typeface="Arial"/>
                          <a:ea typeface="Times New Roman"/>
                          <a:cs typeface="Times New Roman"/>
                        </a:rPr>
                        <a:t>Claridad y entendimiento de las clases</a:t>
                      </a:r>
                      <a:endParaRPr lang="es-ES" sz="900">
                        <a:effectLst/>
                        <a:latin typeface="Calibri"/>
                        <a:ea typeface="Calibri"/>
                        <a:cs typeface="Times New Roman"/>
                      </a:endParaRPr>
                    </a:p>
                  </a:txBody>
                  <a:tcPr marL="24361" marR="243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3">
                  <a:txBody>
                    <a:bodyPr/>
                    <a:lstStyle/>
                    <a:p>
                      <a:pPr algn="ctr">
                        <a:lnSpc>
                          <a:spcPct val="115000"/>
                        </a:lnSpc>
                        <a:spcAft>
                          <a:spcPts val="0"/>
                        </a:spcAft>
                      </a:pPr>
                      <a:r>
                        <a:rPr lang="es-ES" sz="900" b="1">
                          <a:solidFill>
                            <a:srgbClr val="FFFFFF"/>
                          </a:solidFill>
                          <a:effectLst/>
                          <a:latin typeface="Arial"/>
                          <a:ea typeface="Times New Roman"/>
                          <a:cs typeface="Times New Roman"/>
                        </a:rPr>
                        <a:t>BÁSICOS</a:t>
                      </a:r>
                      <a:endParaRPr lang="es-ES" sz="900">
                        <a:effectLst/>
                        <a:latin typeface="Calibri"/>
                        <a:ea typeface="Calibri"/>
                        <a:cs typeface="Times New Roman"/>
                      </a:endParaRPr>
                    </a:p>
                  </a:txBody>
                  <a:tcPr marL="24361" marR="243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4706"/>
                    </a:solidFill>
                  </a:tcPr>
                </a:tc>
              </a:tr>
              <a:tr h="397664">
                <a:tc>
                  <a:txBody>
                    <a:bodyPr/>
                    <a:lstStyle/>
                    <a:p>
                      <a:pPr>
                        <a:lnSpc>
                          <a:spcPct val="115000"/>
                        </a:lnSpc>
                        <a:spcAft>
                          <a:spcPts val="0"/>
                        </a:spcAft>
                      </a:pPr>
                      <a:r>
                        <a:rPr lang="es-ES" sz="900">
                          <a:solidFill>
                            <a:srgbClr val="000000"/>
                          </a:solidFill>
                          <a:effectLst/>
                          <a:latin typeface="Arial"/>
                          <a:ea typeface="Times New Roman"/>
                          <a:cs typeface="Times New Roman"/>
                        </a:rPr>
                        <a:t>Limpieza y seguridad del campus</a:t>
                      </a:r>
                      <a:endParaRPr lang="es-ES" sz="900">
                        <a:effectLst/>
                        <a:latin typeface="Calibri"/>
                        <a:ea typeface="Calibri"/>
                        <a:cs typeface="Times New Roman"/>
                      </a:endParaRPr>
                    </a:p>
                  </a:txBody>
                  <a:tcPr marL="24361" marR="243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s-ES"/>
                    </a:p>
                  </a:txBody>
                  <a:tcPr/>
                </a:tc>
              </a:tr>
              <a:tr h="397664">
                <a:tc>
                  <a:txBody>
                    <a:bodyPr/>
                    <a:lstStyle/>
                    <a:p>
                      <a:pPr>
                        <a:lnSpc>
                          <a:spcPct val="115000"/>
                        </a:lnSpc>
                        <a:spcAft>
                          <a:spcPts val="0"/>
                        </a:spcAft>
                      </a:pPr>
                      <a:r>
                        <a:rPr lang="es-ES" sz="900">
                          <a:solidFill>
                            <a:srgbClr val="000000"/>
                          </a:solidFill>
                          <a:effectLst/>
                          <a:latin typeface="Arial"/>
                          <a:ea typeface="Times New Roman"/>
                          <a:cs typeface="Times New Roman"/>
                        </a:rPr>
                        <a:t>Trato y soluciones eficaces de requerimientos</a:t>
                      </a:r>
                      <a:endParaRPr lang="es-ES" sz="900">
                        <a:effectLst/>
                        <a:latin typeface="Calibri"/>
                        <a:ea typeface="Calibri"/>
                        <a:cs typeface="Times New Roman"/>
                      </a:endParaRPr>
                    </a:p>
                  </a:txBody>
                  <a:tcPr marL="24361" marR="243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s-ES"/>
                    </a:p>
                  </a:txBody>
                  <a:tcPr/>
                </a:tc>
              </a:tr>
              <a:tr h="397664">
                <a:tc>
                  <a:txBody>
                    <a:bodyPr/>
                    <a:lstStyle/>
                    <a:p>
                      <a:pPr>
                        <a:lnSpc>
                          <a:spcPct val="115000"/>
                        </a:lnSpc>
                        <a:spcAft>
                          <a:spcPts val="0"/>
                        </a:spcAft>
                      </a:pPr>
                      <a:r>
                        <a:rPr lang="es-ES" sz="900">
                          <a:solidFill>
                            <a:srgbClr val="000000"/>
                          </a:solidFill>
                          <a:effectLst/>
                          <a:latin typeface="Arial"/>
                          <a:ea typeface="Times New Roman"/>
                          <a:cs typeface="Times New Roman"/>
                        </a:rPr>
                        <a:t>Docentes calificados y de experiencia</a:t>
                      </a:r>
                      <a:endParaRPr lang="es-ES" sz="900">
                        <a:effectLst/>
                        <a:latin typeface="Calibri"/>
                        <a:ea typeface="Calibri"/>
                        <a:cs typeface="Times New Roman"/>
                      </a:endParaRPr>
                    </a:p>
                  </a:txBody>
                  <a:tcPr marL="24361" marR="243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7">
                  <a:txBody>
                    <a:bodyPr/>
                    <a:lstStyle/>
                    <a:p>
                      <a:pPr algn="ctr">
                        <a:lnSpc>
                          <a:spcPct val="115000"/>
                        </a:lnSpc>
                        <a:spcAft>
                          <a:spcPts val="0"/>
                        </a:spcAft>
                      </a:pPr>
                      <a:r>
                        <a:rPr lang="es-ES" sz="900" b="1">
                          <a:solidFill>
                            <a:srgbClr val="FFFFFF"/>
                          </a:solidFill>
                          <a:effectLst/>
                          <a:latin typeface="Arial"/>
                          <a:ea typeface="Times New Roman"/>
                          <a:cs typeface="Times New Roman"/>
                        </a:rPr>
                        <a:t>LINEALES</a:t>
                      </a:r>
                      <a:endParaRPr lang="es-ES" sz="900">
                        <a:effectLst/>
                        <a:latin typeface="Calibri"/>
                        <a:ea typeface="Calibri"/>
                        <a:cs typeface="Times New Roman"/>
                      </a:endParaRPr>
                    </a:p>
                  </a:txBody>
                  <a:tcPr marL="24361" marR="243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03151"/>
                    </a:solidFill>
                  </a:tcPr>
                </a:tc>
              </a:tr>
              <a:tr h="397664">
                <a:tc>
                  <a:txBody>
                    <a:bodyPr/>
                    <a:lstStyle/>
                    <a:p>
                      <a:pPr>
                        <a:lnSpc>
                          <a:spcPct val="115000"/>
                        </a:lnSpc>
                        <a:spcAft>
                          <a:spcPts val="0"/>
                        </a:spcAft>
                      </a:pPr>
                      <a:r>
                        <a:rPr lang="es-ES" sz="900">
                          <a:solidFill>
                            <a:srgbClr val="000000"/>
                          </a:solidFill>
                          <a:effectLst/>
                          <a:latin typeface="Arial"/>
                          <a:ea typeface="Times New Roman"/>
                          <a:cs typeface="Times New Roman"/>
                        </a:rPr>
                        <a:t>Opciones de alimentación dentro del campus</a:t>
                      </a:r>
                      <a:endParaRPr lang="es-ES" sz="900">
                        <a:effectLst/>
                        <a:latin typeface="Calibri"/>
                        <a:ea typeface="Calibri"/>
                        <a:cs typeface="Times New Roman"/>
                      </a:endParaRPr>
                    </a:p>
                  </a:txBody>
                  <a:tcPr marL="24361" marR="243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s-ES"/>
                    </a:p>
                  </a:txBody>
                  <a:tcPr/>
                </a:tc>
              </a:tr>
              <a:tr h="397664">
                <a:tc>
                  <a:txBody>
                    <a:bodyPr/>
                    <a:lstStyle/>
                    <a:p>
                      <a:pPr>
                        <a:lnSpc>
                          <a:spcPct val="115000"/>
                        </a:lnSpc>
                        <a:spcAft>
                          <a:spcPts val="0"/>
                        </a:spcAft>
                      </a:pPr>
                      <a:r>
                        <a:rPr lang="es-ES" sz="900">
                          <a:solidFill>
                            <a:srgbClr val="000000"/>
                          </a:solidFill>
                          <a:effectLst/>
                          <a:latin typeface="Arial"/>
                          <a:ea typeface="Times New Roman"/>
                          <a:cs typeface="Times New Roman"/>
                        </a:rPr>
                        <a:t>Motivación y participación a los estudiantes</a:t>
                      </a:r>
                      <a:endParaRPr lang="es-ES" sz="900">
                        <a:effectLst/>
                        <a:latin typeface="Calibri"/>
                        <a:ea typeface="Calibri"/>
                        <a:cs typeface="Times New Roman"/>
                      </a:endParaRPr>
                    </a:p>
                  </a:txBody>
                  <a:tcPr marL="24361" marR="243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s-ES"/>
                    </a:p>
                  </a:txBody>
                  <a:tcPr/>
                </a:tc>
              </a:tr>
              <a:tr h="397664">
                <a:tc>
                  <a:txBody>
                    <a:bodyPr/>
                    <a:lstStyle/>
                    <a:p>
                      <a:pPr>
                        <a:lnSpc>
                          <a:spcPct val="115000"/>
                        </a:lnSpc>
                        <a:spcAft>
                          <a:spcPts val="0"/>
                        </a:spcAft>
                      </a:pPr>
                      <a:r>
                        <a:rPr lang="es-ES" sz="900">
                          <a:solidFill>
                            <a:srgbClr val="000000"/>
                          </a:solidFill>
                          <a:effectLst/>
                          <a:latin typeface="Arial"/>
                          <a:ea typeface="Times New Roman"/>
                          <a:cs typeface="Times New Roman"/>
                        </a:rPr>
                        <a:t>Funcionamiento de plataformas virtuales</a:t>
                      </a:r>
                      <a:endParaRPr lang="es-ES" sz="900">
                        <a:effectLst/>
                        <a:latin typeface="Calibri"/>
                        <a:ea typeface="Calibri"/>
                        <a:cs typeface="Times New Roman"/>
                      </a:endParaRPr>
                    </a:p>
                  </a:txBody>
                  <a:tcPr marL="24361" marR="243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s-ES"/>
                    </a:p>
                  </a:txBody>
                  <a:tcPr/>
                </a:tc>
              </a:tr>
              <a:tr h="397664">
                <a:tc>
                  <a:txBody>
                    <a:bodyPr/>
                    <a:lstStyle/>
                    <a:p>
                      <a:pPr>
                        <a:lnSpc>
                          <a:spcPct val="115000"/>
                        </a:lnSpc>
                        <a:spcAft>
                          <a:spcPts val="0"/>
                        </a:spcAft>
                      </a:pPr>
                      <a:r>
                        <a:rPr lang="es-ES" sz="900">
                          <a:solidFill>
                            <a:srgbClr val="000000"/>
                          </a:solidFill>
                          <a:effectLst/>
                          <a:latin typeface="Arial"/>
                          <a:ea typeface="Times New Roman"/>
                          <a:cs typeface="Times New Roman"/>
                        </a:rPr>
                        <a:t>Contenidos de plan de estudios como aporte al perfil profesional</a:t>
                      </a:r>
                      <a:endParaRPr lang="es-ES" sz="900">
                        <a:effectLst/>
                        <a:latin typeface="Calibri"/>
                        <a:ea typeface="Calibri"/>
                        <a:cs typeface="Times New Roman"/>
                      </a:endParaRPr>
                    </a:p>
                  </a:txBody>
                  <a:tcPr marL="24361" marR="243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s-ES"/>
                    </a:p>
                  </a:txBody>
                  <a:tcPr/>
                </a:tc>
              </a:tr>
              <a:tr h="397664">
                <a:tc>
                  <a:txBody>
                    <a:bodyPr/>
                    <a:lstStyle/>
                    <a:p>
                      <a:pPr>
                        <a:lnSpc>
                          <a:spcPct val="115000"/>
                        </a:lnSpc>
                        <a:spcAft>
                          <a:spcPts val="0"/>
                        </a:spcAft>
                      </a:pPr>
                      <a:r>
                        <a:rPr lang="es-ES" sz="900">
                          <a:solidFill>
                            <a:srgbClr val="000000"/>
                          </a:solidFill>
                          <a:effectLst/>
                          <a:latin typeface="Arial"/>
                          <a:ea typeface="Times New Roman"/>
                          <a:cs typeface="Times New Roman"/>
                        </a:rPr>
                        <a:t>Canales adecuados de comunicación institucional</a:t>
                      </a:r>
                      <a:endParaRPr lang="es-ES" sz="900">
                        <a:effectLst/>
                        <a:latin typeface="Calibri"/>
                        <a:ea typeface="Calibri"/>
                        <a:cs typeface="Times New Roman"/>
                      </a:endParaRPr>
                    </a:p>
                  </a:txBody>
                  <a:tcPr marL="24361" marR="243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s-ES"/>
                    </a:p>
                  </a:txBody>
                  <a:tcPr/>
                </a:tc>
              </a:tr>
              <a:tr h="397664">
                <a:tc>
                  <a:txBody>
                    <a:bodyPr/>
                    <a:lstStyle/>
                    <a:p>
                      <a:pPr>
                        <a:lnSpc>
                          <a:spcPct val="115000"/>
                        </a:lnSpc>
                        <a:spcAft>
                          <a:spcPts val="0"/>
                        </a:spcAft>
                      </a:pPr>
                      <a:r>
                        <a:rPr lang="es-ES" sz="900" dirty="0">
                          <a:solidFill>
                            <a:srgbClr val="000000"/>
                          </a:solidFill>
                          <a:effectLst/>
                          <a:latin typeface="Arial"/>
                          <a:ea typeface="Times New Roman"/>
                          <a:cs typeface="Times New Roman"/>
                        </a:rPr>
                        <a:t>Material bibliográfico y bases de consulta</a:t>
                      </a:r>
                      <a:endParaRPr lang="es-ES" sz="900" dirty="0">
                        <a:effectLst/>
                        <a:latin typeface="Calibri"/>
                        <a:ea typeface="Calibri"/>
                        <a:cs typeface="Times New Roman"/>
                      </a:endParaRPr>
                    </a:p>
                  </a:txBody>
                  <a:tcPr marL="24361" marR="243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s-ES"/>
                    </a:p>
                  </a:txBody>
                  <a:tcPr/>
                </a:tc>
              </a:tr>
            </a:tbl>
          </a:graphicData>
        </a:graphic>
      </p:graphicFrame>
    </p:spTree>
    <p:extLst>
      <p:ext uri="{BB962C8B-B14F-4D97-AF65-F5344CB8AC3E}">
        <p14:creationId xmlns:p14="http://schemas.microsoft.com/office/powerpoint/2010/main" val="16785980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6379811" y="0"/>
            <a:ext cx="2746648" cy="418058"/>
          </a:xfrm>
          <a:solidFill>
            <a:schemeClr val="accent6">
              <a:lumMod val="75000"/>
            </a:schemeClr>
          </a:solidFill>
          <a:ln w="3175">
            <a:solidFill>
              <a:schemeClr val="tx1"/>
            </a:solidFill>
          </a:ln>
        </p:spPr>
        <p:txBody>
          <a:bodyPr>
            <a:noAutofit/>
          </a:bodyPr>
          <a:lstStyle/>
          <a:p>
            <a:pPr algn="ctr"/>
            <a:r>
              <a:rPr lang="es-ES" sz="2400" dirty="0" smtClean="0">
                <a:solidFill>
                  <a:schemeClr val="bg1"/>
                </a:solidFill>
                <a:latin typeface="Arial" panose="020B0604020202020204" pitchFamily="34" charset="0"/>
                <a:cs typeface="Arial" panose="020B0604020202020204" pitchFamily="34" charset="0"/>
              </a:rPr>
              <a:t>INTRODUCCIÓN</a:t>
            </a:r>
            <a:endParaRPr lang="es-ES" sz="2400" dirty="0">
              <a:solidFill>
                <a:schemeClr val="bg1"/>
              </a:solidFill>
              <a:latin typeface="Arial" panose="020B0604020202020204" pitchFamily="34" charset="0"/>
              <a:cs typeface="Arial" panose="020B0604020202020204" pitchFamily="34" charset="0"/>
            </a:endParaRPr>
          </a:p>
        </p:txBody>
      </p:sp>
      <p:sp>
        <p:nvSpPr>
          <p:cNvPr id="4" name="3 Rectángulo redondeado"/>
          <p:cNvSpPr/>
          <p:nvPr/>
        </p:nvSpPr>
        <p:spPr>
          <a:xfrm>
            <a:off x="3314209" y="2106778"/>
            <a:ext cx="2397254" cy="2189219"/>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tx1"/>
                </a:solidFill>
                <a:latin typeface="Arial" panose="020B0604020202020204" pitchFamily="34" charset="0"/>
                <a:cs typeface="Arial" panose="020B0604020202020204" pitchFamily="34" charset="0"/>
              </a:rPr>
              <a:t>¿Por qué medir la calidad de los servicios?</a:t>
            </a:r>
            <a:endParaRPr lang="es-ES" b="1" dirty="0">
              <a:solidFill>
                <a:schemeClr val="tx1"/>
              </a:solidFill>
              <a:latin typeface="Arial" panose="020B0604020202020204" pitchFamily="34" charset="0"/>
              <a:cs typeface="Arial" panose="020B0604020202020204" pitchFamily="34" charset="0"/>
            </a:endParaRPr>
          </a:p>
        </p:txBody>
      </p:sp>
      <p:sp>
        <p:nvSpPr>
          <p:cNvPr id="3" name="2 Elipse"/>
          <p:cNvSpPr/>
          <p:nvPr/>
        </p:nvSpPr>
        <p:spPr>
          <a:xfrm>
            <a:off x="755576" y="2420888"/>
            <a:ext cx="2304256" cy="16561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latin typeface="Arial" panose="020B0604020202020204" pitchFamily="34" charset="0"/>
                <a:cs typeface="Arial" panose="020B0604020202020204" pitchFamily="34" charset="0"/>
              </a:rPr>
              <a:t>Globalización</a:t>
            </a:r>
            <a:endParaRPr lang="es-ES" dirty="0">
              <a:solidFill>
                <a:schemeClr val="tx1"/>
              </a:solidFill>
              <a:latin typeface="Arial" panose="020B0604020202020204" pitchFamily="34" charset="0"/>
              <a:cs typeface="Arial" panose="020B0604020202020204" pitchFamily="34" charset="0"/>
            </a:endParaRPr>
          </a:p>
        </p:txBody>
      </p:sp>
      <p:sp>
        <p:nvSpPr>
          <p:cNvPr id="8" name="7 Elipse"/>
          <p:cNvSpPr/>
          <p:nvPr/>
        </p:nvSpPr>
        <p:spPr>
          <a:xfrm>
            <a:off x="250441" y="1278684"/>
            <a:ext cx="1852297" cy="1094347"/>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latin typeface="Arial" panose="020B0604020202020204" pitchFamily="34" charset="0"/>
                <a:cs typeface="Arial" panose="020B0604020202020204" pitchFamily="34" charset="0"/>
              </a:rPr>
              <a:t>Competencia Laboral</a:t>
            </a:r>
            <a:endParaRPr lang="es-ES" sz="1400" dirty="0">
              <a:solidFill>
                <a:schemeClr val="tx1"/>
              </a:solidFill>
              <a:latin typeface="Arial" panose="020B0604020202020204" pitchFamily="34" charset="0"/>
              <a:cs typeface="Arial" panose="020B0604020202020204" pitchFamily="34" charset="0"/>
            </a:endParaRPr>
          </a:p>
        </p:txBody>
      </p:sp>
      <p:sp>
        <p:nvSpPr>
          <p:cNvPr id="9" name="8 Flecha abajo"/>
          <p:cNvSpPr/>
          <p:nvPr/>
        </p:nvSpPr>
        <p:spPr>
          <a:xfrm>
            <a:off x="1690601" y="4139660"/>
            <a:ext cx="720080" cy="312674"/>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p>
        </p:txBody>
      </p:sp>
      <p:sp>
        <p:nvSpPr>
          <p:cNvPr id="10" name="9 Rectángulo redondeado"/>
          <p:cNvSpPr/>
          <p:nvPr/>
        </p:nvSpPr>
        <p:spPr>
          <a:xfrm>
            <a:off x="914793" y="4713604"/>
            <a:ext cx="2375890" cy="6480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latin typeface="Arial" panose="020B0604020202020204" pitchFamily="34" charset="0"/>
                <a:cs typeface="Arial" panose="020B0604020202020204" pitchFamily="34" charset="0"/>
              </a:rPr>
              <a:t>Internacionalización de la oferta</a:t>
            </a:r>
            <a:endParaRPr lang="es-ES" dirty="0">
              <a:solidFill>
                <a:schemeClr val="tx1"/>
              </a:solidFill>
              <a:latin typeface="Arial" panose="020B0604020202020204" pitchFamily="34" charset="0"/>
              <a:cs typeface="Arial" panose="020B0604020202020204" pitchFamily="34" charset="0"/>
            </a:endParaRPr>
          </a:p>
        </p:txBody>
      </p:sp>
      <p:sp>
        <p:nvSpPr>
          <p:cNvPr id="11" name="10 Rectángulo redondeado"/>
          <p:cNvSpPr/>
          <p:nvPr/>
        </p:nvSpPr>
        <p:spPr>
          <a:xfrm>
            <a:off x="877111" y="5689740"/>
            <a:ext cx="2664296" cy="6480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latin typeface="Arial" panose="020B0604020202020204" pitchFamily="34" charset="0"/>
                <a:cs typeface="Arial" panose="020B0604020202020204" pitchFamily="34" charset="0"/>
              </a:rPr>
              <a:t>Becas y créditos educativos</a:t>
            </a:r>
            <a:endParaRPr lang="es-ES" dirty="0">
              <a:solidFill>
                <a:schemeClr val="tx1"/>
              </a:solidFill>
              <a:latin typeface="Arial" panose="020B0604020202020204" pitchFamily="34" charset="0"/>
              <a:cs typeface="Arial" panose="020B0604020202020204" pitchFamily="34" charset="0"/>
            </a:endParaRPr>
          </a:p>
        </p:txBody>
      </p:sp>
      <p:sp>
        <p:nvSpPr>
          <p:cNvPr id="13" name="12 Rectángulo redondeado"/>
          <p:cNvSpPr/>
          <p:nvPr/>
        </p:nvSpPr>
        <p:spPr>
          <a:xfrm>
            <a:off x="6169036" y="1278685"/>
            <a:ext cx="2651435" cy="3772908"/>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latin typeface="Arial" panose="020B0604020202020204" pitchFamily="34" charset="0"/>
                <a:cs typeface="Arial" panose="020B0604020202020204" pitchFamily="34" charset="0"/>
              </a:rPr>
              <a:t>La Universidad de las Fuerzas Armadas- ESPE</a:t>
            </a:r>
          </a:p>
          <a:p>
            <a:pPr algn="ctr"/>
            <a:r>
              <a:rPr lang="es-ES" dirty="0" smtClean="0">
                <a:solidFill>
                  <a:schemeClr val="tx1"/>
                </a:solidFill>
                <a:latin typeface="Arial" panose="020B0604020202020204" pitchFamily="34" charset="0"/>
                <a:cs typeface="Arial" panose="020B0604020202020204" pitchFamily="34" charset="0"/>
              </a:rPr>
              <a:t>Debe evaluar si la oferta que entrega a sus estudiantes genera valor y satisfacción a los mismos  </a:t>
            </a:r>
            <a:endParaRPr lang="es-ES" dirty="0">
              <a:solidFill>
                <a:schemeClr val="tx1"/>
              </a:solidFill>
              <a:latin typeface="Arial" panose="020B0604020202020204" pitchFamily="34" charset="0"/>
              <a:cs typeface="Arial" panose="020B0604020202020204" pitchFamily="34" charset="0"/>
            </a:endParaRPr>
          </a:p>
        </p:txBody>
      </p:sp>
      <p:sp>
        <p:nvSpPr>
          <p:cNvPr id="14" name="13 Flecha derecha"/>
          <p:cNvSpPr/>
          <p:nvPr/>
        </p:nvSpPr>
        <p:spPr>
          <a:xfrm>
            <a:off x="5796136" y="2996952"/>
            <a:ext cx="300892" cy="36004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p>
        </p:txBody>
      </p:sp>
      <p:sp>
        <p:nvSpPr>
          <p:cNvPr id="12" name="11 Elipse"/>
          <p:cNvSpPr/>
          <p:nvPr/>
        </p:nvSpPr>
        <p:spPr>
          <a:xfrm>
            <a:off x="1115616" y="250723"/>
            <a:ext cx="1872208" cy="1090045"/>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latin typeface="Arial" panose="020B0604020202020204" pitchFamily="34" charset="0"/>
                <a:cs typeface="Arial" panose="020B0604020202020204" pitchFamily="34" charset="0"/>
              </a:rPr>
              <a:t>Sociedad del conocimiento</a:t>
            </a:r>
            <a:endParaRPr lang="es-ES" sz="1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75633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6379811" y="-27384"/>
            <a:ext cx="2746648" cy="418058"/>
          </a:xfrm>
          <a:solidFill>
            <a:schemeClr val="accent2">
              <a:lumMod val="75000"/>
            </a:schemeClr>
          </a:solidFill>
          <a:ln w="3175">
            <a:solidFill>
              <a:schemeClr val="tx1"/>
            </a:solidFill>
          </a:ln>
        </p:spPr>
        <p:txBody>
          <a:bodyPr>
            <a:noAutofit/>
          </a:bodyPr>
          <a:lstStyle/>
          <a:p>
            <a:pPr algn="ctr"/>
            <a:r>
              <a:rPr lang="es-ES" sz="1400" dirty="0" smtClean="0">
                <a:solidFill>
                  <a:schemeClr val="bg1"/>
                </a:solidFill>
                <a:latin typeface="Arial" panose="020B0604020202020204" pitchFamily="34" charset="0"/>
                <a:cs typeface="Arial" panose="020B0604020202020204" pitchFamily="34" charset="0"/>
              </a:rPr>
              <a:t>INVESTIGACIÓN DE MERCADO</a:t>
            </a:r>
            <a:endParaRPr lang="es-ES" sz="1400" dirty="0">
              <a:solidFill>
                <a:schemeClr val="bg1"/>
              </a:solidFill>
              <a:latin typeface="Arial" panose="020B0604020202020204" pitchFamily="34" charset="0"/>
              <a:cs typeface="Arial" panose="020B0604020202020204" pitchFamily="34" charset="0"/>
            </a:endParaRPr>
          </a:p>
        </p:txBody>
      </p:sp>
      <p:sp>
        <p:nvSpPr>
          <p:cNvPr id="7" name="1 Título"/>
          <p:cNvSpPr txBox="1">
            <a:spLocks/>
          </p:cNvSpPr>
          <p:nvPr/>
        </p:nvSpPr>
        <p:spPr>
          <a:xfrm>
            <a:off x="3491880" y="-27384"/>
            <a:ext cx="2880320" cy="418058"/>
          </a:xfrm>
          <a:prstGeom prst="rect">
            <a:avLst/>
          </a:prstGeom>
          <a:solidFill>
            <a:schemeClr val="accent2">
              <a:lumMod val="75000"/>
            </a:schemeClr>
          </a:solidFill>
          <a:ln w="3175">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1400" dirty="0" smtClean="0">
                <a:solidFill>
                  <a:schemeClr val="bg1"/>
                </a:solidFill>
                <a:latin typeface="Arial" panose="020B0604020202020204" pitchFamily="34" charset="0"/>
                <a:cs typeface="Arial" panose="020B0604020202020204" pitchFamily="34" charset="0"/>
              </a:rPr>
              <a:t>MATRIZ DE KANO</a:t>
            </a:r>
            <a:endParaRPr lang="es-ES" sz="1400" dirty="0">
              <a:solidFill>
                <a:schemeClr val="bg1"/>
              </a:solidFill>
              <a:latin typeface="Arial" panose="020B0604020202020204" pitchFamily="34" charset="0"/>
              <a:cs typeface="Arial" panose="020B0604020202020204" pitchFamily="34" charset="0"/>
            </a:endParaRPr>
          </a:p>
        </p:txBody>
      </p:sp>
      <p:sp>
        <p:nvSpPr>
          <p:cNvPr id="8" name="7 Rectángulo redondeado"/>
          <p:cNvSpPr/>
          <p:nvPr/>
        </p:nvSpPr>
        <p:spPr>
          <a:xfrm>
            <a:off x="860657" y="847227"/>
            <a:ext cx="7200800" cy="504055"/>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smtClean="0">
                <a:latin typeface="Arial" panose="020B0604020202020204" pitchFamily="34" charset="0"/>
                <a:cs typeface="Arial" panose="020B0604020202020204" pitchFamily="34" charset="0"/>
              </a:rPr>
              <a:t>Resumen coeficientes </a:t>
            </a:r>
            <a:r>
              <a:rPr lang="es-ES" sz="2000" b="1" dirty="0">
                <a:latin typeface="Arial" panose="020B0604020202020204" pitchFamily="34" charset="0"/>
                <a:cs typeface="Arial" panose="020B0604020202020204" pitchFamily="34" charset="0"/>
              </a:rPr>
              <a:t>de satisfacción e insatisfacción</a:t>
            </a:r>
          </a:p>
        </p:txBody>
      </p:sp>
      <mc:AlternateContent xmlns:mc="http://schemas.openxmlformats.org/markup-compatibility/2006" xmlns:a14="http://schemas.microsoft.com/office/drawing/2010/main">
        <mc:Choice Requires="a14">
          <p:sp>
            <p:nvSpPr>
              <p:cNvPr id="3" name="2 Rectángulo"/>
              <p:cNvSpPr/>
              <p:nvPr/>
            </p:nvSpPr>
            <p:spPr>
              <a:xfrm>
                <a:off x="251520" y="1772816"/>
                <a:ext cx="8280919" cy="622863"/>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s-ES" i="1" smtClean="0">
                          <a:effectLst/>
                          <a:latin typeface="Cambria Math"/>
                          <a:ea typeface="Calibri"/>
                          <a:cs typeface="Times New Roman"/>
                        </a:rPr>
                        <m:t>𝐶𝑆</m:t>
                      </m:r>
                      <m:r>
                        <a:rPr lang="es-ES" i="1" smtClean="0">
                          <a:effectLst/>
                          <a:latin typeface="Cambria Math"/>
                          <a:ea typeface="Calibri"/>
                          <a:cs typeface="Times New Roman"/>
                        </a:rPr>
                        <m:t>=</m:t>
                      </m:r>
                      <m:f>
                        <m:fPr>
                          <m:ctrlPr>
                            <a:rPr lang="es-ES" i="1">
                              <a:effectLst/>
                              <a:latin typeface="Cambria Math"/>
                              <a:cs typeface="Times New Roman"/>
                            </a:rPr>
                          </m:ctrlPr>
                        </m:fPr>
                        <m:num>
                          <m:r>
                            <a:rPr lang="es-ES" i="1">
                              <a:effectLst/>
                              <a:latin typeface="Cambria Math"/>
                              <a:ea typeface="Calibri"/>
                              <a:cs typeface="Times New Roman"/>
                            </a:rPr>
                            <m:t>𝐴𝑡𝑟𝑖𝑏𝑢𝑡𝑜</m:t>
                          </m:r>
                          <m:r>
                            <a:rPr lang="es-ES" i="1">
                              <a:effectLst/>
                              <a:latin typeface="Cambria Math"/>
                              <a:ea typeface="Calibri"/>
                              <a:cs typeface="Times New Roman"/>
                            </a:rPr>
                            <m:t> </m:t>
                          </m:r>
                          <m:r>
                            <a:rPr lang="es-ES" i="1">
                              <a:effectLst/>
                              <a:latin typeface="Cambria Math"/>
                              <a:ea typeface="Calibri"/>
                              <a:cs typeface="Times New Roman"/>
                            </a:rPr>
                            <m:t>𝐷𝑒𝑙𝑒𝑖𝑡𝑒</m:t>
                          </m:r>
                          <m:r>
                            <a:rPr lang="es-ES" i="1">
                              <a:effectLst/>
                              <a:latin typeface="Cambria Math"/>
                              <a:ea typeface="Calibri"/>
                              <a:cs typeface="Times New Roman"/>
                            </a:rPr>
                            <m:t>+</m:t>
                          </m:r>
                          <m:r>
                            <a:rPr lang="es-ES" i="1">
                              <a:effectLst/>
                              <a:latin typeface="Cambria Math"/>
                              <a:ea typeface="Calibri"/>
                              <a:cs typeface="Times New Roman"/>
                            </a:rPr>
                            <m:t>𝐴𝑡𝑟𝑖𝑏𝑢𝑡𝑜</m:t>
                          </m:r>
                          <m:r>
                            <a:rPr lang="es-ES" i="1">
                              <a:effectLst/>
                              <a:latin typeface="Cambria Math"/>
                              <a:ea typeface="Calibri"/>
                              <a:cs typeface="Times New Roman"/>
                            </a:rPr>
                            <m:t> </m:t>
                          </m:r>
                          <m:r>
                            <a:rPr lang="es-ES" i="1">
                              <a:effectLst/>
                              <a:latin typeface="Cambria Math"/>
                              <a:ea typeface="Calibri"/>
                              <a:cs typeface="Times New Roman"/>
                            </a:rPr>
                            <m:t>𝐿𝑖𝑛𝑒𝑎𝑙</m:t>
                          </m:r>
                        </m:num>
                        <m:den>
                          <m:r>
                            <a:rPr lang="es-ES" i="1">
                              <a:effectLst/>
                              <a:latin typeface="Cambria Math"/>
                              <a:ea typeface="Calibri"/>
                              <a:cs typeface="Times New Roman"/>
                            </a:rPr>
                            <m:t>𝐴𝑡𝑟𝑖𝑏𝑢𝑡𝑜</m:t>
                          </m:r>
                          <m:r>
                            <a:rPr lang="es-ES" i="1">
                              <a:effectLst/>
                              <a:latin typeface="Cambria Math"/>
                              <a:ea typeface="Calibri"/>
                              <a:cs typeface="Times New Roman"/>
                            </a:rPr>
                            <m:t> </m:t>
                          </m:r>
                          <m:r>
                            <a:rPr lang="es-ES" i="1">
                              <a:effectLst/>
                              <a:latin typeface="Cambria Math"/>
                              <a:ea typeface="Calibri"/>
                              <a:cs typeface="Times New Roman"/>
                            </a:rPr>
                            <m:t>𝐷𝑒𝑙𝑒𝑖𝑡𝑒</m:t>
                          </m:r>
                          <m:r>
                            <a:rPr lang="es-ES" i="1">
                              <a:effectLst/>
                              <a:latin typeface="Cambria Math"/>
                              <a:ea typeface="Calibri"/>
                              <a:cs typeface="Times New Roman"/>
                            </a:rPr>
                            <m:t>+</m:t>
                          </m:r>
                          <m:r>
                            <a:rPr lang="es-ES" i="1">
                              <a:effectLst/>
                              <a:latin typeface="Cambria Math"/>
                              <a:ea typeface="Calibri"/>
                              <a:cs typeface="Times New Roman"/>
                            </a:rPr>
                            <m:t>𝐴𝑡𝑟𝑖𝑏𝑢𝑡𝑜</m:t>
                          </m:r>
                          <m:r>
                            <a:rPr lang="es-ES" i="1">
                              <a:effectLst/>
                              <a:latin typeface="Cambria Math"/>
                              <a:ea typeface="Calibri"/>
                              <a:cs typeface="Times New Roman"/>
                            </a:rPr>
                            <m:t> </m:t>
                          </m:r>
                          <m:r>
                            <a:rPr lang="es-ES" i="1">
                              <a:effectLst/>
                              <a:latin typeface="Cambria Math"/>
                              <a:ea typeface="Calibri"/>
                              <a:cs typeface="Times New Roman"/>
                            </a:rPr>
                            <m:t>𝐿𝑖𝑛𝑒𝑎𝑙</m:t>
                          </m:r>
                          <m:r>
                            <a:rPr lang="es-ES" i="1">
                              <a:effectLst/>
                              <a:latin typeface="Cambria Math"/>
                              <a:ea typeface="Calibri"/>
                              <a:cs typeface="Times New Roman"/>
                            </a:rPr>
                            <m:t>+</m:t>
                          </m:r>
                          <m:r>
                            <a:rPr lang="es-ES" i="1">
                              <a:effectLst/>
                              <a:latin typeface="Cambria Math"/>
                              <a:ea typeface="Calibri"/>
                              <a:cs typeface="Times New Roman"/>
                            </a:rPr>
                            <m:t>𝐴𝑡𝑟𝑖𝑏𝑢𝑡𝑜</m:t>
                          </m:r>
                          <m:r>
                            <a:rPr lang="es-ES" i="1">
                              <a:effectLst/>
                              <a:latin typeface="Cambria Math"/>
                              <a:ea typeface="Calibri"/>
                              <a:cs typeface="Times New Roman"/>
                            </a:rPr>
                            <m:t> </m:t>
                          </m:r>
                          <m:r>
                            <a:rPr lang="es-ES" i="1">
                              <a:effectLst/>
                              <a:latin typeface="Cambria Math"/>
                              <a:ea typeface="Calibri"/>
                              <a:cs typeface="Times New Roman"/>
                            </a:rPr>
                            <m:t>𝐵</m:t>
                          </m:r>
                          <m:r>
                            <a:rPr lang="es-ES" i="1">
                              <a:effectLst/>
                              <a:latin typeface="Cambria Math"/>
                              <a:ea typeface="Calibri"/>
                              <a:cs typeface="Times New Roman"/>
                            </a:rPr>
                            <m:t>á</m:t>
                          </m:r>
                          <m:r>
                            <a:rPr lang="es-ES" i="1">
                              <a:effectLst/>
                              <a:latin typeface="Cambria Math"/>
                              <a:ea typeface="Calibri"/>
                              <a:cs typeface="Times New Roman"/>
                            </a:rPr>
                            <m:t>𝑠𝑖𝑐𝑜</m:t>
                          </m:r>
                          <m:r>
                            <a:rPr lang="es-ES" i="1">
                              <a:effectLst/>
                              <a:latin typeface="Cambria Math"/>
                              <a:ea typeface="Calibri"/>
                              <a:cs typeface="Times New Roman"/>
                            </a:rPr>
                            <m:t>+</m:t>
                          </m:r>
                          <m:r>
                            <a:rPr lang="es-ES" i="1">
                              <a:effectLst/>
                              <a:latin typeface="Cambria Math"/>
                              <a:ea typeface="Calibri"/>
                              <a:cs typeface="Times New Roman"/>
                            </a:rPr>
                            <m:t>𝐴𝑡𝑟𝑖𝑏𝑢𝑡𝑜</m:t>
                          </m:r>
                          <m:r>
                            <a:rPr lang="es-ES" i="1">
                              <a:effectLst/>
                              <a:latin typeface="Cambria Math"/>
                              <a:ea typeface="Calibri"/>
                              <a:cs typeface="Times New Roman"/>
                            </a:rPr>
                            <m:t> </m:t>
                          </m:r>
                          <m:r>
                            <a:rPr lang="es-ES" i="1">
                              <a:effectLst/>
                              <a:latin typeface="Cambria Math"/>
                              <a:ea typeface="Calibri"/>
                              <a:cs typeface="Times New Roman"/>
                            </a:rPr>
                            <m:t>𝑁𝑒𝑢𝑡𝑟𝑜</m:t>
                          </m:r>
                        </m:den>
                      </m:f>
                    </m:oMath>
                  </m:oMathPara>
                </a14:m>
                <a:endParaRPr lang="es-ES" dirty="0"/>
              </a:p>
            </p:txBody>
          </p:sp>
        </mc:Choice>
        <mc:Fallback xmlns="">
          <p:sp>
            <p:nvSpPr>
              <p:cNvPr id="3" name="2 Rectángulo"/>
              <p:cNvSpPr>
                <a:spLocks noRot="1" noChangeAspect="1" noMove="1" noResize="1" noEditPoints="1" noAdjustHandles="1" noChangeArrowheads="1" noChangeShapeType="1" noTextEdit="1"/>
              </p:cNvSpPr>
              <p:nvPr/>
            </p:nvSpPr>
            <p:spPr>
              <a:xfrm>
                <a:off x="251520" y="1772816"/>
                <a:ext cx="8280919" cy="622863"/>
              </a:xfrm>
              <a:prstGeom prst="rect">
                <a:avLst/>
              </a:prstGeom>
              <a:blipFill rotWithShape="1">
                <a:blip r:embed="rId2"/>
                <a:stretch>
                  <a:fillRect/>
                </a:stretch>
              </a:blipFill>
            </p:spPr>
            <p:txBody>
              <a:bodyPr/>
              <a:lstStyle/>
              <a:p>
                <a:r>
                  <a:rPr lang="es-ES">
                    <a:noFill/>
                  </a:rPr>
                  <a:t> </a:t>
                </a:r>
              </a:p>
            </p:txBody>
          </p:sp>
        </mc:Fallback>
      </mc:AlternateContent>
      <mc:AlternateContent xmlns:mc="http://schemas.openxmlformats.org/markup-compatibility/2006" xmlns:a14="http://schemas.microsoft.com/office/drawing/2010/main">
        <mc:Choice Requires="a14">
          <p:sp>
            <p:nvSpPr>
              <p:cNvPr id="4" name="3 Rectángulo"/>
              <p:cNvSpPr/>
              <p:nvPr/>
            </p:nvSpPr>
            <p:spPr>
              <a:xfrm>
                <a:off x="323528" y="2901668"/>
                <a:ext cx="8159271" cy="62453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s-ES" i="1" smtClean="0">
                          <a:effectLst/>
                          <a:latin typeface="Cambria Math"/>
                          <a:ea typeface="Calibri"/>
                          <a:cs typeface="Times New Roman"/>
                        </a:rPr>
                        <m:t>𝐷𝑆</m:t>
                      </m:r>
                      <m:r>
                        <a:rPr lang="es-ES" i="1" smtClean="0">
                          <a:effectLst/>
                          <a:latin typeface="Cambria Math"/>
                          <a:ea typeface="Calibri"/>
                          <a:cs typeface="Times New Roman"/>
                        </a:rPr>
                        <m:t>=</m:t>
                      </m:r>
                      <m:f>
                        <m:fPr>
                          <m:ctrlPr>
                            <a:rPr lang="es-ES" i="1">
                              <a:effectLst/>
                              <a:latin typeface="Cambria Math"/>
                              <a:cs typeface="Times New Roman"/>
                            </a:rPr>
                          </m:ctrlPr>
                        </m:fPr>
                        <m:num>
                          <m:r>
                            <a:rPr lang="es-ES" i="1">
                              <a:effectLst/>
                              <a:latin typeface="Cambria Math"/>
                              <a:ea typeface="Calibri"/>
                              <a:cs typeface="Times New Roman"/>
                            </a:rPr>
                            <m:t>𝐴𝑡𝑟𝑖𝑏𝑢𝑡𝑜</m:t>
                          </m:r>
                          <m:r>
                            <a:rPr lang="es-ES" i="1">
                              <a:effectLst/>
                              <a:latin typeface="Cambria Math"/>
                              <a:ea typeface="Calibri"/>
                              <a:cs typeface="Times New Roman"/>
                            </a:rPr>
                            <m:t> </m:t>
                          </m:r>
                          <m:r>
                            <a:rPr lang="es-ES" i="1">
                              <a:effectLst/>
                              <a:latin typeface="Cambria Math"/>
                              <a:ea typeface="Calibri"/>
                              <a:cs typeface="Times New Roman"/>
                            </a:rPr>
                            <m:t>𝐵</m:t>
                          </m:r>
                          <m:r>
                            <a:rPr lang="es-ES" i="1">
                              <a:effectLst/>
                              <a:latin typeface="Cambria Math"/>
                              <a:ea typeface="Calibri"/>
                              <a:cs typeface="Times New Roman"/>
                            </a:rPr>
                            <m:t>á</m:t>
                          </m:r>
                          <m:r>
                            <a:rPr lang="es-ES" i="1">
                              <a:effectLst/>
                              <a:latin typeface="Cambria Math"/>
                              <a:ea typeface="Calibri"/>
                              <a:cs typeface="Times New Roman"/>
                            </a:rPr>
                            <m:t>𝑠𝑖𝑐𝑜</m:t>
                          </m:r>
                          <m:r>
                            <a:rPr lang="es-ES" i="1">
                              <a:effectLst/>
                              <a:latin typeface="Cambria Math"/>
                              <a:ea typeface="Calibri"/>
                              <a:cs typeface="Times New Roman"/>
                            </a:rPr>
                            <m:t>+</m:t>
                          </m:r>
                          <m:r>
                            <a:rPr lang="es-ES" i="1">
                              <a:effectLst/>
                              <a:latin typeface="Cambria Math"/>
                              <a:ea typeface="Calibri"/>
                              <a:cs typeface="Times New Roman"/>
                            </a:rPr>
                            <m:t>𝐴𝑡𝑟𝑖𝑏𝑢𝑡𝑜</m:t>
                          </m:r>
                          <m:r>
                            <a:rPr lang="es-ES" i="1">
                              <a:effectLst/>
                              <a:latin typeface="Cambria Math"/>
                              <a:ea typeface="Calibri"/>
                              <a:cs typeface="Times New Roman"/>
                            </a:rPr>
                            <m:t> </m:t>
                          </m:r>
                          <m:r>
                            <a:rPr lang="es-ES" i="1">
                              <a:effectLst/>
                              <a:latin typeface="Cambria Math"/>
                              <a:ea typeface="Calibri"/>
                              <a:cs typeface="Times New Roman"/>
                            </a:rPr>
                            <m:t>𝐿𝑖𝑛𝑒𝑎𝑙</m:t>
                          </m:r>
                          <m:r>
                            <a:rPr lang="es-ES" i="1">
                              <a:effectLst/>
                              <a:latin typeface="Cambria Math"/>
                              <a:ea typeface="Calibri"/>
                              <a:cs typeface="Times New Roman"/>
                            </a:rPr>
                            <m:t> (−1)</m:t>
                          </m:r>
                        </m:num>
                        <m:den>
                          <m:r>
                            <a:rPr lang="es-ES" i="1">
                              <a:effectLst/>
                              <a:latin typeface="Cambria Math"/>
                              <a:ea typeface="Calibri"/>
                              <a:cs typeface="Times New Roman"/>
                            </a:rPr>
                            <m:t>𝐴𝑡𝑟𝑖𝑏𝑢𝑡𝑜</m:t>
                          </m:r>
                          <m:r>
                            <a:rPr lang="es-ES" i="1">
                              <a:effectLst/>
                              <a:latin typeface="Cambria Math"/>
                              <a:ea typeface="Calibri"/>
                              <a:cs typeface="Times New Roman"/>
                            </a:rPr>
                            <m:t> </m:t>
                          </m:r>
                          <m:r>
                            <a:rPr lang="es-ES" i="1">
                              <a:effectLst/>
                              <a:latin typeface="Cambria Math"/>
                              <a:ea typeface="Calibri"/>
                              <a:cs typeface="Times New Roman"/>
                            </a:rPr>
                            <m:t>𝐷𝑒𝑙𝑒𝑖𝑡𝑒</m:t>
                          </m:r>
                          <m:r>
                            <a:rPr lang="es-ES" i="1">
                              <a:effectLst/>
                              <a:latin typeface="Cambria Math"/>
                              <a:ea typeface="Calibri"/>
                              <a:cs typeface="Times New Roman"/>
                            </a:rPr>
                            <m:t>+</m:t>
                          </m:r>
                          <m:r>
                            <a:rPr lang="es-ES" i="1">
                              <a:effectLst/>
                              <a:latin typeface="Cambria Math"/>
                              <a:ea typeface="Calibri"/>
                              <a:cs typeface="Times New Roman"/>
                            </a:rPr>
                            <m:t>𝐴𝑡𝑟𝑖𝑏𝑢𝑡𝑜</m:t>
                          </m:r>
                          <m:r>
                            <a:rPr lang="es-ES" i="1">
                              <a:effectLst/>
                              <a:latin typeface="Cambria Math"/>
                              <a:ea typeface="Calibri"/>
                              <a:cs typeface="Times New Roman"/>
                            </a:rPr>
                            <m:t> </m:t>
                          </m:r>
                          <m:r>
                            <a:rPr lang="es-ES" i="1">
                              <a:effectLst/>
                              <a:latin typeface="Cambria Math"/>
                              <a:ea typeface="Calibri"/>
                              <a:cs typeface="Times New Roman"/>
                            </a:rPr>
                            <m:t>𝐿𝑖𝑛𝑒𝑎𝑙</m:t>
                          </m:r>
                          <m:r>
                            <a:rPr lang="es-ES" i="1">
                              <a:effectLst/>
                              <a:latin typeface="Cambria Math"/>
                              <a:ea typeface="Calibri"/>
                              <a:cs typeface="Times New Roman"/>
                            </a:rPr>
                            <m:t>+</m:t>
                          </m:r>
                          <m:r>
                            <a:rPr lang="es-ES" i="1">
                              <a:effectLst/>
                              <a:latin typeface="Cambria Math"/>
                              <a:ea typeface="Calibri"/>
                              <a:cs typeface="Times New Roman"/>
                            </a:rPr>
                            <m:t>𝐴𝑡𝑟𝑖𝑏𝑢𝑡𝑜</m:t>
                          </m:r>
                          <m:r>
                            <a:rPr lang="es-ES" i="1">
                              <a:effectLst/>
                              <a:latin typeface="Cambria Math"/>
                              <a:ea typeface="Calibri"/>
                              <a:cs typeface="Times New Roman"/>
                            </a:rPr>
                            <m:t> </m:t>
                          </m:r>
                          <m:r>
                            <a:rPr lang="es-ES" i="1">
                              <a:effectLst/>
                              <a:latin typeface="Cambria Math"/>
                              <a:ea typeface="Calibri"/>
                              <a:cs typeface="Times New Roman"/>
                            </a:rPr>
                            <m:t>𝐵</m:t>
                          </m:r>
                          <m:r>
                            <a:rPr lang="es-ES" i="1">
                              <a:effectLst/>
                              <a:latin typeface="Cambria Math"/>
                              <a:ea typeface="Calibri"/>
                              <a:cs typeface="Times New Roman"/>
                            </a:rPr>
                            <m:t>á</m:t>
                          </m:r>
                          <m:r>
                            <a:rPr lang="es-ES" i="1">
                              <a:effectLst/>
                              <a:latin typeface="Cambria Math"/>
                              <a:ea typeface="Calibri"/>
                              <a:cs typeface="Times New Roman"/>
                            </a:rPr>
                            <m:t>𝑠𝑖𝑐𝑜</m:t>
                          </m:r>
                          <m:r>
                            <a:rPr lang="es-ES" i="1">
                              <a:effectLst/>
                              <a:latin typeface="Cambria Math"/>
                              <a:ea typeface="Calibri"/>
                              <a:cs typeface="Times New Roman"/>
                            </a:rPr>
                            <m:t>+</m:t>
                          </m:r>
                          <m:r>
                            <a:rPr lang="es-ES" i="1">
                              <a:effectLst/>
                              <a:latin typeface="Cambria Math"/>
                              <a:ea typeface="Calibri"/>
                              <a:cs typeface="Times New Roman"/>
                            </a:rPr>
                            <m:t>𝐴𝑡𝑟𝑖𝑏𝑢𝑡𝑜</m:t>
                          </m:r>
                          <m:r>
                            <a:rPr lang="es-ES" i="1">
                              <a:effectLst/>
                              <a:latin typeface="Cambria Math"/>
                              <a:ea typeface="Calibri"/>
                              <a:cs typeface="Times New Roman"/>
                            </a:rPr>
                            <m:t> </m:t>
                          </m:r>
                          <m:r>
                            <a:rPr lang="es-ES" i="1">
                              <a:effectLst/>
                              <a:latin typeface="Cambria Math"/>
                              <a:ea typeface="Calibri"/>
                              <a:cs typeface="Times New Roman"/>
                            </a:rPr>
                            <m:t>𝑁𝑒𝑢𝑡𝑟𝑜</m:t>
                          </m:r>
                        </m:den>
                      </m:f>
                    </m:oMath>
                  </m:oMathPara>
                </a14:m>
                <a:endParaRPr lang="es-ES" dirty="0"/>
              </a:p>
            </p:txBody>
          </p:sp>
        </mc:Choice>
        <mc:Fallback xmlns="">
          <p:sp>
            <p:nvSpPr>
              <p:cNvPr id="4" name="3 Rectángulo"/>
              <p:cNvSpPr>
                <a:spLocks noRot="1" noChangeAspect="1" noMove="1" noResize="1" noEditPoints="1" noAdjustHandles="1" noChangeArrowheads="1" noChangeShapeType="1" noTextEdit="1"/>
              </p:cNvSpPr>
              <p:nvPr/>
            </p:nvSpPr>
            <p:spPr>
              <a:xfrm>
                <a:off x="323528" y="2901668"/>
                <a:ext cx="8159271" cy="624530"/>
              </a:xfrm>
              <a:prstGeom prst="rect">
                <a:avLst/>
              </a:prstGeom>
              <a:blipFill rotWithShape="1">
                <a:blip r:embed="rId3"/>
                <a:stretch>
                  <a:fillRect/>
                </a:stretch>
              </a:blipFill>
            </p:spPr>
            <p:txBody>
              <a:bodyPr/>
              <a:lstStyle/>
              <a:p>
                <a:r>
                  <a:rPr lang="es-ES">
                    <a:noFill/>
                  </a:rPr>
                  <a:t> </a:t>
                </a:r>
              </a:p>
            </p:txBody>
          </p:sp>
        </mc:Fallback>
      </mc:AlternateContent>
      <p:sp>
        <p:nvSpPr>
          <p:cNvPr id="9" name="8 CuadroTexto"/>
          <p:cNvSpPr txBox="1"/>
          <p:nvPr/>
        </p:nvSpPr>
        <p:spPr>
          <a:xfrm>
            <a:off x="207471" y="3861048"/>
            <a:ext cx="8391383" cy="2031325"/>
          </a:xfrm>
          <a:prstGeom prst="rect">
            <a:avLst/>
          </a:prstGeom>
          <a:noFill/>
        </p:spPr>
        <p:txBody>
          <a:bodyPr wrap="square" rtlCol="0">
            <a:spAutoFit/>
          </a:bodyPr>
          <a:lstStyle/>
          <a:p>
            <a:pPr marL="342900" lvl="0" indent="-342900" algn="just">
              <a:lnSpc>
                <a:spcPct val="150000"/>
              </a:lnSpc>
              <a:spcAft>
                <a:spcPts val="0"/>
              </a:spcAft>
              <a:buFont typeface="Symbol"/>
              <a:buChar char=""/>
            </a:pPr>
            <a:r>
              <a:rPr lang="es-ES" sz="1400" dirty="0" smtClean="0">
                <a:effectLst/>
                <a:latin typeface="Times New Roman"/>
                <a:ea typeface="Calibri"/>
                <a:cs typeface="Times New Roman"/>
              </a:rPr>
              <a:t>Cuando el Coeficiente de Satisfacción (CS) es cercano a 1, entonces posee mayor influencia en la satisfacción de ese atributo.</a:t>
            </a:r>
            <a:endParaRPr lang="es-ES" sz="1400" dirty="0">
              <a:ea typeface="Calibri"/>
              <a:cs typeface="Times New Roman"/>
            </a:endParaRPr>
          </a:p>
          <a:p>
            <a:pPr marL="342900" lvl="0" indent="-342900" algn="just">
              <a:lnSpc>
                <a:spcPct val="150000"/>
              </a:lnSpc>
              <a:spcAft>
                <a:spcPts val="0"/>
              </a:spcAft>
              <a:buFont typeface="Symbol"/>
              <a:buChar char=""/>
            </a:pPr>
            <a:r>
              <a:rPr lang="es-ES" sz="1400" dirty="0" smtClean="0">
                <a:effectLst/>
                <a:latin typeface="Times New Roman"/>
                <a:ea typeface="Calibri"/>
                <a:cs typeface="Times New Roman"/>
              </a:rPr>
              <a:t>Cuando el Coeficiente de Insatisfacción (DS) es cercano a -1, entonces posee mayor influencia en la insatisfacción de ese atributo.</a:t>
            </a:r>
            <a:endParaRPr lang="es-ES" sz="1400" dirty="0">
              <a:ea typeface="Calibri"/>
              <a:cs typeface="Times New Roman"/>
            </a:endParaRPr>
          </a:p>
          <a:p>
            <a:pPr marL="342900" lvl="0" indent="-342900" algn="just">
              <a:lnSpc>
                <a:spcPct val="150000"/>
              </a:lnSpc>
              <a:spcAft>
                <a:spcPts val="0"/>
              </a:spcAft>
              <a:buFont typeface="Symbol"/>
              <a:buChar char=""/>
            </a:pPr>
            <a:r>
              <a:rPr lang="es-ES" sz="1400" dirty="0" smtClean="0">
                <a:effectLst/>
                <a:latin typeface="Times New Roman"/>
                <a:ea typeface="Calibri"/>
                <a:cs typeface="Times New Roman"/>
              </a:rPr>
              <a:t>Cuando los valores son cercanos a 0, significa entonces que dicho atributo ejerce poco o nada de influencia en la satisfacción o insatisfacción del cliente.</a:t>
            </a:r>
            <a:endParaRPr lang="es-ES" sz="1400" dirty="0">
              <a:ea typeface="Calibri"/>
              <a:cs typeface="Times New Roman"/>
            </a:endParaRPr>
          </a:p>
        </p:txBody>
      </p:sp>
    </p:spTree>
    <p:extLst>
      <p:ext uri="{BB962C8B-B14F-4D97-AF65-F5344CB8AC3E}">
        <p14:creationId xmlns:p14="http://schemas.microsoft.com/office/powerpoint/2010/main" val="25212436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379811" y="-27384"/>
            <a:ext cx="2746648" cy="418058"/>
          </a:xfrm>
          <a:solidFill>
            <a:schemeClr val="accent2">
              <a:lumMod val="75000"/>
            </a:schemeClr>
          </a:solidFill>
          <a:ln w="3175">
            <a:solidFill>
              <a:schemeClr val="tx1"/>
            </a:solidFill>
          </a:ln>
        </p:spPr>
        <p:txBody>
          <a:bodyPr>
            <a:noAutofit/>
          </a:bodyPr>
          <a:lstStyle/>
          <a:p>
            <a:r>
              <a:rPr lang="es-ES" sz="1400" dirty="0" smtClean="0">
                <a:solidFill>
                  <a:schemeClr val="bg1"/>
                </a:solidFill>
                <a:latin typeface="Arial" panose="020B0604020202020204" pitchFamily="34" charset="0"/>
                <a:cs typeface="Arial" panose="020B0604020202020204" pitchFamily="34" charset="0"/>
              </a:rPr>
              <a:t>INVESTIGACIÓN DE MERCADO</a:t>
            </a:r>
            <a:endParaRPr lang="es-ES" sz="1400" dirty="0">
              <a:solidFill>
                <a:schemeClr val="bg1"/>
              </a:solidFill>
              <a:latin typeface="Arial" panose="020B0604020202020204" pitchFamily="34" charset="0"/>
              <a:cs typeface="Arial" panose="020B0604020202020204" pitchFamily="34" charset="0"/>
            </a:endParaRPr>
          </a:p>
        </p:txBody>
      </p:sp>
      <p:sp>
        <p:nvSpPr>
          <p:cNvPr id="7" name="1 Título"/>
          <p:cNvSpPr txBox="1">
            <a:spLocks/>
          </p:cNvSpPr>
          <p:nvPr/>
        </p:nvSpPr>
        <p:spPr>
          <a:xfrm>
            <a:off x="3491880" y="-27384"/>
            <a:ext cx="2880320" cy="418058"/>
          </a:xfrm>
          <a:prstGeom prst="rect">
            <a:avLst/>
          </a:prstGeom>
          <a:solidFill>
            <a:schemeClr val="accent2">
              <a:lumMod val="75000"/>
            </a:schemeClr>
          </a:solidFill>
          <a:ln w="3175">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1400" dirty="0" smtClean="0">
                <a:solidFill>
                  <a:schemeClr val="bg1"/>
                </a:solidFill>
                <a:latin typeface="Arial" panose="020B0604020202020204" pitchFamily="34" charset="0"/>
                <a:cs typeface="Arial" panose="020B0604020202020204" pitchFamily="34" charset="0"/>
              </a:rPr>
              <a:t>MATRIZ DE KANO</a:t>
            </a:r>
            <a:endParaRPr lang="es-ES" sz="1400" dirty="0">
              <a:solidFill>
                <a:schemeClr val="bg1"/>
              </a:solidFill>
              <a:latin typeface="Arial" panose="020B0604020202020204" pitchFamily="34" charset="0"/>
              <a:cs typeface="Arial" panose="020B0604020202020204" pitchFamily="34" charset="0"/>
            </a:endParaRPr>
          </a:p>
        </p:txBody>
      </p:sp>
      <p:sp>
        <p:nvSpPr>
          <p:cNvPr id="8" name="7 Rectángulo redondeado"/>
          <p:cNvSpPr/>
          <p:nvPr/>
        </p:nvSpPr>
        <p:spPr>
          <a:xfrm>
            <a:off x="860657" y="476672"/>
            <a:ext cx="7200800" cy="504055"/>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latin typeface="Arial" panose="020B0604020202020204" pitchFamily="34" charset="0"/>
                <a:cs typeface="Arial" panose="020B0604020202020204" pitchFamily="34" charset="0"/>
              </a:rPr>
              <a:t>Cálculo </a:t>
            </a:r>
            <a:r>
              <a:rPr lang="es-ES" b="1" dirty="0">
                <a:latin typeface="Arial" panose="020B0604020202020204" pitchFamily="34" charset="0"/>
                <a:cs typeface="Arial" panose="020B0604020202020204" pitchFamily="34" charset="0"/>
              </a:rPr>
              <a:t>de los coeficientes de satisfacción e insatisfacción</a:t>
            </a:r>
          </a:p>
        </p:txBody>
      </p:sp>
      <p:graphicFrame>
        <p:nvGraphicFramePr>
          <p:cNvPr id="10" name="9 Tabla"/>
          <p:cNvGraphicFramePr>
            <a:graphicFrameLocks noGrp="1"/>
          </p:cNvGraphicFramePr>
          <p:nvPr>
            <p:extLst>
              <p:ext uri="{D42A27DB-BD31-4B8C-83A1-F6EECF244321}">
                <p14:modId xmlns:p14="http://schemas.microsoft.com/office/powerpoint/2010/main" val="1712399818"/>
              </p:ext>
            </p:extLst>
          </p:nvPr>
        </p:nvGraphicFramePr>
        <p:xfrm>
          <a:off x="1619672" y="1124744"/>
          <a:ext cx="5832648" cy="5592205"/>
        </p:xfrm>
        <a:graphic>
          <a:graphicData uri="http://schemas.openxmlformats.org/drawingml/2006/table">
            <a:tbl>
              <a:tblPr firstRow="1" firstCol="1" bandRow="1"/>
              <a:tblGrid>
                <a:gridCol w="2679827"/>
                <a:gridCol w="1185707"/>
                <a:gridCol w="1331684"/>
                <a:gridCol w="635430"/>
              </a:tblGrid>
              <a:tr h="181061">
                <a:tc>
                  <a:txBody>
                    <a:bodyPr/>
                    <a:lstStyle/>
                    <a:p>
                      <a:pPr algn="ctr">
                        <a:lnSpc>
                          <a:spcPct val="115000"/>
                        </a:lnSpc>
                        <a:spcAft>
                          <a:spcPts val="0"/>
                        </a:spcAft>
                      </a:pPr>
                      <a:r>
                        <a:rPr lang="es-ES" sz="1050" b="1" dirty="0">
                          <a:solidFill>
                            <a:srgbClr val="000000"/>
                          </a:solidFill>
                          <a:effectLst/>
                          <a:latin typeface="Arial"/>
                          <a:ea typeface="Times New Roman"/>
                          <a:cs typeface="Times New Roman"/>
                        </a:rPr>
                        <a:t>DIMENSION</a:t>
                      </a:r>
                      <a:endParaRPr lang="es-ES" sz="1050" dirty="0">
                        <a:effectLst/>
                        <a:latin typeface="Calibri"/>
                        <a:ea typeface="Calibri"/>
                        <a:cs typeface="Times New Roman"/>
                      </a:endParaRPr>
                    </a:p>
                  </a:txBody>
                  <a:tcPr marL="34325" marR="3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50" b="1">
                          <a:solidFill>
                            <a:srgbClr val="000000"/>
                          </a:solidFill>
                          <a:effectLst/>
                          <a:latin typeface="Arial"/>
                          <a:ea typeface="Times New Roman"/>
                          <a:cs typeface="Times New Roman"/>
                        </a:rPr>
                        <a:t>SATISFACCIÓN </a:t>
                      </a:r>
                      <a:endParaRPr lang="es-ES" sz="1050">
                        <a:effectLst/>
                        <a:latin typeface="Calibri"/>
                        <a:ea typeface="Calibri"/>
                        <a:cs typeface="Times New Roman"/>
                      </a:endParaRPr>
                    </a:p>
                  </a:txBody>
                  <a:tcPr marL="34325" marR="3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50" b="1">
                          <a:solidFill>
                            <a:srgbClr val="000000"/>
                          </a:solidFill>
                          <a:effectLst/>
                          <a:latin typeface="Arial"/>
                          <a:ea typeface="Times New Roman"/>
                          <a:cs typeface="Times New Roman"/>
                        </a:rPr>
                        <a:t>INSATISFACCIÓN </a:t>
                      </a:r>
                      <a:endParaRPr lang="es-ES" sz="1050">
                        <a:effectLst/>
                        <a:latin typeface="Calibri"/>
                        <a:ea typeface="Calibri"/>
                        <a:cs typeface="Times New Roman"/>
                      </a:endParaRPr>
                    </a:p>
                  </a:txBody>
                  <a:tcPr marL="34325" marR="3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50" b="1" dirty="0">
                          <a:solidFill>
                            <a:srgbClr val="000000"/>
                          </a:solidFill>
                          <a:effectLst/>
                          <a:latin typeface="Arial"/>
                          <a:ea typeface="Times New Roman"/>
                          <a:cs typeface="Times New Roman"/>
                        </a:rPr>
                        <a:t>GRADO</a:t>
                      </a:r>
                      <a:endParaRPr lang="es-ES" sz="1050" dirty="0">
                        <a:effectLst/>
                        <a:latin typeface="Calibri"/>
                        <a:ea typeface="Calibri"/>
                        <a:cs typeface="Times New Roman"/>
                      </a:endParaRPr>
                    </a:p>
                  </a:txBody>
                  <a:tcPr marL="34325" marR="3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6014">
                <a:tc>
                  <a:txBody>
                    <a:bodyPr/>
                    <a:lstStyle/>
                    <a:p>
                      <a:pPr>
                        <a:lnSpc>
                          <a:spcPct val="115000"/>
                        </a:lnSpc>
                        <a:spcAft>
                          <a:spcPts val="0"/>
                        </a:spcAft>
                      </a:pPr>
                      <a:r>
                        <a:rPr lang="es-ES" sz="1050" dirty="0">
                          <a:solidFill>
                            <a:srgbClr val="000000"/>
                          </a:solidFill>
                          <a:effectLst/>
                          <a:latin typeface="Arial"/>
                          <a:ea typeface="Times New Roman"/>
                          <a:cs typeface="Times New Roman"/>
                        </a:rPr>
                        <a:t>Docentes calificados y de experiencia</a:t>
                      </a:r>
                      <a:endParaRPr lang="es-ES" sz="1050" dirty="0">
                        <a:effectLst/>
                        <a:latin typeface="Calibri"/>
                        <a:ea typeface="Calibri"/>
                        <a:cs typeface="Times New Roman"/>
                      </a:endParaRPr>
                    </a:p>
                  </a:txBody>
                  <a:tcPr marL="34325" marR="3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050">
                          <a:effectLst/>
                          <a:latin typeface="Arial"/>
                          <a:ea typeface="Times New Roman"/>
                          <a:cs typeface="Times New Roman"/>
                        </a:rPr>
                        <a:t>0,76</a:t>
                      </a:r>
                      <a:endParaRPr lang="es-ES" sz="1050">
                        <a:effectLst/>
                        <a:latin typeface="Calibri"/>
                        <a:ea typeface="Calibri"/>
                        <a:cs typeface="Times New Roman"/>
                      </a:endParaRPr>
                    </a:p>
                  </a:txBody>
                  <a:tcPr marL="34325" marR="3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50">
                          <a:effectLst/>
                          <a:latin typeface="Arial"/>
                          <a:ea typeface="Times New Roman"/>
                          <a:cs typeface="Times New Roman"/>
                        </a:rPr>
                        <a:t>-0,73</a:t>
                      </a:r>
                      <a:endParaRPr lang="es-ES" sz="1050">
                        <a:effectLst/>
                        <a:latin typeface="Calibri"/>
                        <a:ea typeface="Calibri"/>
                        <a:cs typeface="Times New Roman"/>
                      </a:endParaRPr>
                    </a:p>
                  </a:txBody>
                  <a:tcPr marL="34325" marR="3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50" b="1">
                          <a:solidFill>
                            <a:srgbClr val="FFFFFF"/>
                          </a:solidFill>
                          <a:effectLst/>
                          <a:latin typeface="Arial"/>
                          <a:ea typeface="Times New Roman"/>
                          <a:cs typeface="Times New Roman"/>
                        </a:rPr>
                        <a:t>L</a:t>
                      </a:r>
                      <a:endParaRPr lang="es-ES" sz="1050">
                        <a:effectLst/>
                        <a:latin typeface="Calibri"/>
                        <a:ea typeface="Calibri"/>
                        <a:cs typeface="Times New Roman"/>
                      </a:endParaRPr>
                    </a:p>
                  </a:txBody>
                  <a:tcPr marL="34325" marR="3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03151"/>
                    </a:solidFill>
                  </a:tcPr>
                </a:tc>
              </a:tr>
              <a:tr h="416014">
                <a:tc>
                  <a:txBody>
                    <a:bodyPr/>
                    <a:lstStyle/>
                    <a:p>
                      <a:pPr>
                        <a:lnSpc>
                          <a:spcPct val="115000"/>
                        </a:lnSpc>
                        <a:spcAft>
                          <a:spcPts val="0"/>
                        </a:spcAft>
                      </a:pPr>
                      <a:r>
                        <a:rPr lang="es-ES" sz="1050">
                          <a:solidFill>
                            <a:srgbClr val="000000"/>
                          </a:solidFill>
                          <a:effectLst/>
                          <a:latin typeface="Arial"/>
                          <a:ea typeface="Times New Roman"/>
                          <a:cs typeface="Times New Roman"/>
                        </a:rPr>
                        <a:t>Claridad y entendimiento de las clases</a:t>
                      </a:r>
                      <a:endParaRPr lang="es-ES" sz="1050">
                        <a:effectLst/>
                        <a:latin typeface="Calibri"/>
                        <a:ea typeface="Calibri"/>
                        <a:cs typeface="Times New Roman"/>
                      </a:endParaRPr>
                    </a:p>
                  </a:txBody>
                  <a:tcPr marL="34325" marR="3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050">
                          <a:effectLst/>
                          <a:latin typeface="Arial"/>
                          <a:ea typeface="Times New Roman"/>
                          <a:cs typeface="Times New Roman"/>
                        </a:rPr>
                        <a:t>0,48</a:t>
                      </a:r>
                      <a:endParaRPr lang="es-ES" sz="1050">
                        <a:effectLst/>
                        <a:latin typeface="Calibri"/>
                        <a:ea typeface="Calibri"/>
                        <a:cs typeface="Times New Roman"/>
                      </a:endParaRPr>
                    </a:p>
                  </a:txBody>
                  <a:tcPr marL="34325" marR="3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50">
                          <a:effectLst/>
                          <a:latin typeface="Arial"/>
                          <a:ea typeface="Times New Roman"/>
                          <a:cs typeface="Times New Roman"/>
                        </a:rPr>
                        <a:t>-0,73</a:t>
                      </a:r>
                      <a:endParaRPr lang="es-ES" sz="1050">
                        <a:effectLst/>
                        <a:latin typeface="Calibri"/>
                        <a:ea typeface="Calibri"/>
                        <a:cs typeface="Times New Roman"/>
                      </a:endParaRPr>
                    </a:p>
                  </a:txBody>
                  <a:tcPr marL="34325" marR="3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50" b="1">
                          <a:solidFill>
                            <a:srgbClr val="FFFFFF"/>
                          </a:solidFill>
                          <a:effectLst/>
                          <a:latin typeface="Arial"/>
                          <a:ea typeface="Times New Roman"/>
                          <a:cs typeface="Times New Roman"/>
                        </a:rPr>
                        <a:t>B</a:t>
                      </a:r>
                      <a:endParaRPr lang="es-ES" sz="1050">
                        <a:effectLst/>
                        <a:latin typeface="Calibri"/>
                        <a:ea typeface="Calibri"/>
                        <a:cs typeface="Times New Roman"/>
                      </a:endParaRPr>
                    </a:p>
                  </a:txBody>
                  <a:tcPr marL="34325" marR="3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4706"/>
                    </a:solidFill>
                  </a:tcPr>
                </a:tc>
              </a:tr>
              <a:tr h="416014">
                <a:tc>
                  <a:txBody>
                    <a:bodyPr/>
                    <a:lstStyle/>
                    <a:p>
                      <a:pPr>
                        <a:lnSpc>
                          <a:spcPct val="115000"/>
                        </a:lnSpc>
                        <a:spcAft>
                          <a:spcPts val="0"/>
                        </a:spcAft>
                      </a:pPr>
                      <a:r>
                        <a:rPr lang="es-ES" sz="1050">
                          <a:solidFill>
                            <a:srgbClr val="000000"/>
                          </a:solidFill>
                          <a:effectLst/>
                          <a:latin typeface="Arial"/>
                          <a:ea typeface="Times New Roman"/>
                          <a:cs typeface="Times New Roman"/>
                        </a:rPr>
                        <a:t>Limpieza y seguridad del campus</a:t>
                      </a:r>
                      <a:endParaRPr lang="es-ES" sz="1050">
                        <a:effectLst/>
                        <a:latin typeface="Calibri"/>
                        <a:ea typeface="Calibri"/>
                        <a:cs typeface="Times New Roman"/>
                      </a:endParaRPr>
                    </a:p>
                  </a:txBody>
                  <a:tcPr marL="34325" marR="3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050">
                          <a:effectLst/>
                          <a:latin typeface="Arial"/>
                          <a:ea typeface="Times New Roman"/>
                          <a:cs typeface="Times New Roman"/>
                        </a:rPr>
                        <a:t>0,53</a:t>
                      </a:r>
                      <a:endParaRPr lang="es-ES" sz="1050">
                        <a:effectLst/>
                        <a:latin typeface="Calibri"/>
                        <a:ea typeface="Calibri"/>
                        <a:cs typeface="Times New Roman"/>
                      </a:endParaRPr>
                    </a:p>
                  </a:txBody>
                  <a:tcPr marL="34325" marR="3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50">
                          <a:effectLst/>
                          <a:latin typeface="Arial"/>
                          <a:ea typeface="Times New Roman"/>
                          <a:cs typeface="Times New Roman"/>
                        </a:rPr>
                        <a:t>-0,77</a:t>
                      </a:r>
                      <a:endParaRPr lang="es-ES" sz="1050">
                        <a:effectLst/>
                        <a:latin typeface="Calibri"/>
                        <a:ea typeface="Calibri"/>
                        <a:cs typeface="Times New Roman"/>
                      </a:endParaRPr>
                    </a:p>
                  </a:txBody>
                  <a:tcPr marL="34325" marR="3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50" b="1">
                          <a:solidFill>
                            <a:srgbClr val="FFFFFF"/>
                          </a:solidFill>
                          <a:effectLst/>
                          <a:latin typeface="Arial"/>
                          <a:ea typeface="Times New Roman"/>
                          <a:cs typeface="Times New Roman"/>
                        </a:rPr>
                        <a:t>B</a:t>
                      </a:r>
                      <a:endParaRPr lang="es-ES" sz="1050">
                        <a:effectLst/>
                        <a:latin typeface="Calibri"/>
                        <a:ea typeface="Calibri"/>
                        <a:cs typeface="Times New Roman"/>
                      </a:endParaRPr>
                    </a:p>
                  </a:txBody>
                  <a:tcPr marL="34325" marR="3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4706"/>
                    </a:solidFill>
                  </a:tcPr>
                </a:tc>
              </a:tr>
              <a:tr h="416014">
                <a:tc>
                  <a:txBody>
                    <a:bodyPr/>
                    <a:lstStyle/>
                    <a:p>
                      <a:pPr>
                        <a:lnSpc>
                          <a:spcPct val="115000"/>
                        </a:lnSpc>
                        <a:spcAft>
                          <a:spcPts val="0"/>
                        </a:spcAft>
                      </a:pPr>
                      <a:r>
                        <a:rPr lang="es-ES" sz="1050">
                          <a:solidFill>
                            <a:srgbClr val="000000"/>
                          </a:solidFill>
                          <a:effectLst/>
                          <a:latin typeface="Arial"/>
                          <a:ea typeface="Times New Roman"/>
                          <a:cs typeface="Times New Roman"/>
                        </a:rPr>
                        <a:t>Equipamiento de las aulas y el campus</a:t>
                      </a:r>
                      <a:endParaRPr lang="es-ES" sz="1050">
                        <a:effectLst/>
                        <a:latin typeface="Calibri"/>
                        <a:ea typeface="Calibri"/>
                        <a:cs typeface="Times New Roman"/>
                      </a:endParaRPr>
                    </a:p>
                  </a:txBody>
                  <a:tcPr marL="34325" marR="3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050">
                          <a:effectLst/>
                          <a:latin typeface="Arial"/>
                          <a:ea typeface="Times New Roman"/>
                          <a:cs typeface="Times New Roman"/>
                        </a:rPr>
                        <a:t>0,72</a:t>
                      </a:r>
                      <a:endParaRPr lang="es-ES" sz="1050">
                        <a:effectLst/>
                        <a:latin typeface="Calibri"/>
                        <a:ea typeface="Calibri"/>
                        <a:cs typeface="Times New Roman"/>
                      </a:endParaRPr>
                    </a:p>
                  </a:txBody>
                  <a:tcPr marL="34325" marR="3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50">
                          <a:effectLst/>
                          <a:latin typeface="Arial"/>
                          <a:ea typeface="Times New Roman"/>
                          <a:cs typeface="Times New Roman"/>
                        </a:rPr>
                        <a:t>-0,5</a:t>
                      </a:r>
                      <a:endParaRPr lang="es-ES" sz="1050">
                        <a:effectLst/>
                        <a:latin typeface="Calibri"/>
                        <a:ea typeface="Calibri"/>
                        <a:cs typeface="Times New Roman"/>
                      </a:endParaRPr>
                    </a:p>
                  </a:txBody>
                  <a:tcPr marL="34325" marR="3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50" b="1">
                          <a:solidFill>
                            <a:srgbClr val="FFFFFF"/>
                          </a:solidFill>
                          <a:effectLst/>
                          <a:latin typeface="Arial"/>
                          <a:ea typeface="Times New Roman"/>
                          <a:cs typeface="Times New Roman"/>
                        </a:rPr>
                        <a:t>D</a:t>
                      </a:r>
                      <a:endParaRPr lang="es-ES" sz="1050">
                        <a:effectLst/>
                        <a:latin typeface="Calibri"/>
                        <a:ea typeface="Calibri"/>
                        <a:cs typeface="Times New Roman"/>
                      </a:endParaRPr>
                    </a:p>
                  </a:txBody>
                  <a:tcPr marL="34325" marR="3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r>
              <a:tr h="416014">
                <a:tc>
                  <a:txBody>
                    <a:bodyPr/>
                    <a:lstStyle/>
                    <a:p>
                      <a:pPr>
                        <a:lnSpc>
                          <a:spcPct val="115000"/>
                        </a:lnSpc>
                        <a:spcAft>
                          <a:spcPts val="0"/>
                        </a:spcAft>
                      </a:pPr>
                      <a:r>
                        <a:rPr lang="es-ES" sz="1050">
                          <a:solidFill>
                            <a:srgbClr val="000000"/>
                          </a:solidFill>
                          <a:effectLst/>
                          <a:latin typeface="Arial"/>
                          <a:ea typeface="Times New Roman"/>
                          <a:cs typeface="Times New Roman"/>
                        </a:rPr>
                        <a:t>Opciones de alimentación dentro del campus</a:t>
                      </a:r>
                      <a:endParaRPr lang="es-ES" sz="1050">
                        <a:effectLst/>
                        <a:latin typeface="Calibri"/>
                        <a:ea typeface="Calibri"/>
                        <a:cs typeface="Times New Roman"/>
                      </a:endParaRPr>
                    </a:p>
                  </a:txBody>
                  <a:tcPr marL="34325" marR="3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050">
                          <a:effectLst/>
                          <a:latin typeface="Arial"/>
                          <a:ea typeface="Times New Roman"/>
                          <a:cs typeface="Times New Roman"/>
                        </a:rPr>
                        <a:t>0,72</a:t>
                      </a:r>
                      <a:endParaRPr lang="es-ES" sz="1050">
                        <a:effectLst/>
                        <a:latin typeface="Calibri"/>
                        <a:ea typeface="Calibri"/>
                        <a:cs typeface="Times New Roman"/>
                      </a:endParaRPr>
                    </a:p>
                  </a:txBody>
                  <a:tcPr marL="34325" marR="3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50">
                          <a:effectLst/>
                          <a:latin typeface="Arial"/>
                          <a:ea typeface="Times New Roman"/>
                          <a:cs typeface="Times New Roman"/>
                        </a:rPr>
                        <a:t>-0,8</a:t>
                      </a:r>
                      <a:endParaRPr lang="es-ES" sz="1050">
                        <a:effectLst/>
                        <a:latin typeface="Calibri"/>
                        <a:ea typeface="Calibri"/>
                        <a:cs typeface="Times New Roman"/>
                      </a:endParaRPr>
                    </a:p>
                  </a:txBody>
                  <a:tcPr marL="34325" marR="3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50" b="1">
                          <a:solidFill>
                            <a:srgbClr val="FFFFFF"/>
                          </a:solidFill>
                          <a:effectLst/>
                          <a:latin typeface="Arial"/>
                          <a:ea typeface="Times New Roman"/>
                          <a:cs typeface="Times New Roman"/>
                        </a:rPr>
                        <a:t>L</a:t>
                      </a:r>
                      <a:endParaRPr lang="es-ES" sz="1050">
                        <a:effectLst/>
                        <a:latin typeface="Calibri"/>
                        <a:ea typeface="Calibri"/>
                        <a:cs typeface="Times New Roman"/>
                      </a:endParaRPr>
                    </a:p>
                  </a:txBody>
                  <a:tcPr marL="34325" marR="3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03151"/>
                    </a:solidFill>
                  </a:tcPr>
                </a:tc>
              </a:tr>
              <a:tr h="416014">
                <a:tc>
                  <a:txBody>
                    <a:bodyPr/>
                    <a:lstStyle/>
                    <a:p>
                      <a:pPr>
                        <a:lnSpc>
                          <a:spcPct val="115000"/>
                        </a:lnSpc>
                        <a:spcAft>
                          <a:spcPts val="0"/>
                        </a:spcAft>
                      </a:pPr>
                      <a:r>
                        <a:rPr lang="es-ES" sz="1050">
                          <a:solidFill>
                            <a:srgbClr val="000000"/>
                          </a:solidFill>
                          <a:effectLst/>
                          <a:latin typeface="Arial"/>
                          <a:ea typeface="Times New Roman"/>
                          <a:cs typeface="Times New Roman"/>
                        </a:rPr>
                        <a:t>Motivación y participación a los estudiantes</a:t>
                      </a:r>
                      <a:endParaRPr lang="es-ES" sz="1050">
                        <a:effectLst/>
                        <a:latin typeface="Calibri"/>
                        <a:ea typeface="Calibri"/>
                        <a:cs typeface="Times New Roman"/>
                      </a:endParaRPr>
                    </a:p>
                  </a:txBody>
                  <a:tcPr marL="34325" marR="3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050">
                          <a:effectLst/>
                          <a:latin typeface="Arial"/>
                          <a:ea typeface="Times New Roman"/>
                          <a:cs typeface="Times New Roman"/>
                        </a:rPr>
                        <a:t>0,55</a:t>
                      </a:r>
                      <a:endParaRPr lang="es-ES" sz="1050">
                        <a:effectLst/>
                        <a:latin typeface="Calibri"/>
                        <a:ea typeface="Calibri"/>
                        <a:cs typeface="Times New Roman"/>
                      </a:endParaRPr>
                    </a:p>
                  </a:txBody>
                  <a:tcPr marL="34325" marR="3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50">
                          <a:effectLst/>
                          <a:latin typeface="Arial"/>
                          <a:ea typeface="Times New Roman"/>
                          <a:cs typeface="Times New Roman"/>
                        </a:rPr>
                        <a:t>-0,86</a:t>
                      </a:r>
                      <a:endParaRPr lang="es-ES" sz="1050">
                        <a:effectLst/>
                        <a:latin typeface="Calibri"/>
                        <a:ea typeface="Calibri"/>
                        <a:cs typeface="Times New Roman"/>
                      </a:endParaRPr>
                    </a:p>
                  </a:txBody>
                  <a:tcPr marL="34325" marR="3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50" b="1">
                          <a:solidFill>
                            <a:srgbClr val="FFFFFF"/>
                          </a:solidFill>
                          <a:effectLst/>
                          <a:latin typeface="Arial"/>
                          <a:ea typeface="Times New Roman"/>
                          <a:cs typeface="Times New Roman"/>
                        </a:rPr>
                        <a:t>L</a:t>
                      </a:r>
                      <a:endParaRPr lang="es-ES" sz="1050">
                        <a:effectLst/>
                        <a:latin typeface="Calibri"/>
                        <a:ea typeface="Calibri"/>
                        <a:cs typeface="Times New Roman"/>
                      </a:endParaRPr>
                    </a:p>
                  </a:txBody>
                  <a:tcPr marL="34325" marR="3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03151"/>
                    </a:solidFill>
                  </a:tcPr>
                </a:tc>
              </a:tr>
              <a:tr h="416014">
                <a:tc>
                  <a:txBody>
                    <a:bodyPr/>
                    <a:lstStyle/>
                    <a:p>
                      <a:pPr>
                        <a:lnSpc>
                          <a:spcPct val="115000"/>
                        </a:lnSpc>
                        <a:spcAft>
                          <a:spcPts val="0"/>
                        </a:spcAft>
                      </a:pPr>
                      <a:r>
                        <a:rPr lang="es-ES" sz="1050">
                          <a:solidFill>
                            <a:srgbClr val="000000"/>
                          </a:solidFill>
                          <a:effectLst/>
                          <a:latin typeface="Arial"/>
                          <a:ea typeface="Times New Roman"/>
                          <a:cs typeface="Times New Roman"/>
                        </a:rPr>
                        <a:t>Trato y soluciones eficaces de requerimientos</a:t>
                      </a:r>
                      <a:endParaRPr lang="es-ES" sz="1050">
                        <a:effectLst/>
                        <a:latin typeface="Calibri"/>
                        <a:ea typeface="Calibri"/>
                        <a:cs typeface="Times New Roman"/>
                      </a:endParaRPr>
                    </a:p>
                  </a:txBody>
                  <a:tcPr marL="34325" marR="3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050">
                          <a:effectLst/>
                          <a:latin typeface="Arial"/>
                          <a:ea typeface="Times New Roman"/>
                          <a:cs typeface="Times New Roman"/>
                        </a:rPr>
                        <a:t>0,37</a:t>
                      </a:r>
                      <a:endParaRPr lang="es-ES" sz="1050">
                        <a:effectLst/>
                        <a:latin typeface="Calibri"/>
                        <a:ea typeface="Calibri"/>
                        <a:cs typeface="Times New Roman"/>
                      </a:endParaRPr>
                    </a:p>
                  </a:txBody>
                  <a:tcPr marL="34325" marR="3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50">
                          <a:effectLst/>
                          <a:latin typeface="Arial"/>
                          <a:ea typeface="Times New Roman"/>
                          <a:cs typeface="Times New Roman"/>
                        </a:rPr>
                        <a:t>-0,93</a:t>
                      </a:r>
                      <a:endParaRPr lang="es-ES" sz="1050">
                        <a:effectLst/>
                        <a:latin typeface="Calibri"/>
                        <a:ea typeface="Calibri"/>
                        <a:cs typeface="Times New Roman"/>
                      </a:endParaRPr>
                    </a:p>
                  </a:txBody>
                  <a:tcPr marL="34325" marR="3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50" b="1">
                          <a:solidFill>
                            <a:srgbClr val="FFFFFF"/>
                          </a:solidFill>
                          <a:effectLst/>
                          <a:latin typeface="Arial"/>
                          <a:ea typeface="Times New Roman"/>
                          <a:cs typeface="Times New Roman"/>
                        </a:rPr>
                        <a:t>B</a:t>
                      </a:r>
                      <a:endParaRPr lang="es-ES" sz="1050">
                        <a:effectLst/>
                        <a:latin typeface="Calibri"/>
                        <a:ea typeface="Calibri"/>
                        <a:cs typeface="Times New Roman"/>
                      </a:endParaRPr>
                    </a:p>
                  </a:txBody>
                  <a:tcPr marL="34325" marR="3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4706"/>
                    </a:solidFill>
                  </a:tcPr>
                </a:tc>
              </a:tr>
              <a:tr h="416014">
                <a:tc>
                  <a:txBody>
                    <a:bodyPr/>
                    <a:lstStyle/>
                    <a:p>
                      <a:pPr>
                        <a:lnSpc>
                          <a:spcPct val="115000"/>
                        </a:lnSpc>
                        <a:spcAft>
                          <a:spcPts val="0"/>
                        </a:spcAft>
                      </a:pPr>
                      <a:r>
                        <a:rPr lang="es-ES" sz="1050">
                          <a:solidFill>
                            <a:srgbClr val="000000"/>
                          </a:solidFill>
                          <a:effectLst/>
                          <a:latin typeface="Arial"/>
                          <a:ea typeface="Times New Roman"/>
                          <a:cs typeface="Times New Roman"/>
                        </a:rPr>
                        <a:t>Funcionamiento de plataformas virtuales</a:t>
                      </a:r>
                      <a:endParaRPr lang="es-ES" sz="1050">
                        <a:effectLst/>
                        <a:latin typeface="Calibri"/>
                        <a:ea typeface="Calibri"/>
                        <a:cs typeface="Times New Roman"/>
                      </a:endParaRPr>
                    </a:p>
                  </a:txBody>
                  <a:tcPr marL="34325" marR="3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050">
                          <a:effectLst/>
                          <a:latin typeface="Arial"/>
                          <a:ea typeface="Times New Roman"/>
                          <a:cs typeface="Times New Roman"/>
                        </a:rPr>
                        <a:t>0,74</a:t>
                      </a:r>
                      <a:endParaRPr lang="es-ES" sz="1050">
                        <a:effectLst/>
                        <a:latin typeface="Calibri"/>
                        <a:ea typeface="Calibri"/>
                        <a:cs typeface="Times New Roman"/>
                      </a:endParaRPr>
                    </a:p>
                  </a:txBody>
                  <a:tcPr marL="34325" marR="3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50">
                          <a:effectLst/>
                          <a:latin typeface="Arial"/>
                          <a:ea typeface="Times New Roman"/>
                          <a:cs typeface="Times New Roman"/>
                        </a:rPr>
                        <a:t>-0,8</a:t>
                      </a:r>
                      <a:endParaRPr lang="es-ES" sz="1050">
                        <a:effectLst/>
                        <a:latin typeface="Calibri"/>
                        <a:ea typeface="Calibri"/>
                        <a:cs typeface="Times New Roman"/>
                      </a:endParaRPr>
                    </a:p>
                  </a:txBody>
                  <a:tcPr marL="34325" marR="3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50" b="1">
                          <a:solidFill>
                            <a:srgbClr val="FFFFFF"/>
                          </a:solidFill>
                          <a:effectLst/>
                          <a:latin typeface="Arial"/>
                          <a:ea typeface="Times New Roman"/>
                          <a:cs typeface="Times New Roman"/>
                        </a:rPr>
                        <a:t>L</a:t>
                      </a:r>
                      <a:endParaRPr lang="es-ES" sz="1050">
                        <a:effectLst/>
                        <a:latin typeface="Calibri"/>
                        <a:ea typeface="Calibri"/>
                        <a:cs typeface="Times New Roman"/>
                      </a:endParaRPr>
                    </a:p>
                  </a:txBody>
                  <a:tcPr marL="34325" marR="3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03151"/>
                    </a:solidFill>
                  </a:tcPr>
                </a:tc>
              </a:tr>
              <a:tr h="416014">
                <a:tc>
                  <a:txBody>
                    <a:bodyPr/>
                    <a:lstStyle/>
                    <a:p>
                      <a:pPr>
                        <a:lnSpc>
                          <a:spcPct val="115000"/>
                        </a:lnSpc>
                        <a:spcAft>
                          <a:spcPts val="0"/>
                        </a:spcAft>
                      </a:pPr>
                      <a:r>
                        <a:rPr lang="es-ES" sz="1050">
                          <a:solidFill>
                            <a:srgbClr val="000000"/>
                          </a:solidFill>
                          <a:effectLst/>
                          <a:latin typeface="Arial"/>
                          <a:ea typeface="Times New Roman"/>
                          <a:cs typeface="Times New Roman"/>
                        </a:rPr>
                        <a:t>Contenidos de plan de estudios como aporte al perfil profesional</a:t>
                      </a:r>
                      <a:endParaRPr lang="es-ES" sz="1050">
                        <a:effectLst/>
                        <a:latin typeface="Calibri"/>
                        <a:ea typeface="Calibri"/>
                        <a:cs typeface="Times New Roman"/>
                      </a:endParaRPr>
                    </a:p>
                  </a:txBody>
                  <a:tcPr marL="34325" marR="3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050">
                          <a:effectLst/>
                          <a:latin typeface="Arial"/>
                          <a:ea typeface="Times New Roman"/>
                          <a:cs typeface="Times New Roman"/>
                        </a:rPr>
                        <a:t>0,72</a:t>
                      </a:r>
                      <a:endParaRPr lang="es-ES" sz="1050">
                        <a:effectLst/>
                        <a:latin typeface="Calibri"/>
                        <a:ea typeface="Calibri"/>
                        <a:cs typeface="Times New Roman"/>
                      </a:endParaRPr>
                    </a:p>
                  </a:txBody>
                  <a:tcPr marL="34325" marR="3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50">
                          <a:effectLst/>
                          <a:latin typeface="Arial"/>
                          <a:ea typeface="Times New Roman"/>
                          <a:cs typeface="Times New Roman"/>
                        </a:rPr>
                        <a:t>-0,75</a:t>
                      </a:r>
                      <a:endParaRPr lang="es-ES" sz="1050">
                        <a:effectLst/>
                        <a:latin typeface="Calibri"/>
                        <a:ea typeface="Calibri"/>
                        <a:cs typeface="Times New Roman"/>
                      </a:endParaRPr>
                    </a:p>
                  </a:txBody>
                  <a:tcPr marL="34325" marR="3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50" b="1">
                          <a:solidFill>
                            <a:srgbClr val="FFFFFF"/>
                          </a:solidFill>
                          <a:effectLst/>
                          <a:latin typeface="Arial"/>
                          <a:ea typeface="Times New Roman"/>
                          <a:cs typeface="Times New Roman"/>
                        </a:rPr>
                        <a:t>L</a:t>
                      </a:r>
                      <a:endParaRPr lang="es-ES" sz="1050">
                        <a:effectLst/>
                        <a:latin typeface="Calibri"/>
                        <a:ea typeface="Calibri"/>
                        <a:cs typeface="Times New Roman"/>
                      </a:endParaRPr>
                    </a:p>
                  </a:txBody>
                  <a:tcPr marL="34325" marR="3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03151"/>
                    </a:solidFill>
                  </a:tcPr>
                </a:tc>
              </a:tr>
              <a:tr h="416014">
                <a:tc>
                  <a:txBody>
                    <a:bodyPr/>
                    <a:lstStyle/>
                    <a:p>
                      <a:pPr>
                        <a:lnSpc>
                          <a:spcPct val="115000"/>
                        </a:lnSpc>
                        <a:spcAft>
                          <a:spcPts val="0"/>
                        </a:spcAft>
                      </a:pPr>
                      <a:r>
                        <a:rPr lang="es-ES" sz="1050">
                          <a:solidFill>
                            <a:srgbClr val="000000"/>
                          </a:solidFill>
                          <a:effectLst/>
                          <a:latin typeface="Arial"/>
                          <a:ea typeface="Times New Roman"/>
                          <a:cs typeface="Times New Roman"/>
                        </a:rPr>
                        <a:t>Combinación de la academia y empresa</a:t>
                      </a:r>
                      <a:endParaRPr lang="es-ES" sz="1050">
                        <a:effectLst/>
                        <a:latin typeface="Calibri"/>
                        <a:ea typeface="Calibri"/>
                        <a:cs typeface="Times New Roman"/>
                      </a:endParaRPr>
                    </a:p>
                  </a:txBody>
                  <a:tcPr marL="34325" marR="3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050">
                          <a:effectLst/>
                          <a:latin typeface="Arial"/>
                          <a:ea typeface="Times New Roman"/>
                          <a:cs typeface="Times New Roman"/>
                        </a:rPr>
                        <a:t>0,74</a:t>
                      </a:r>
                      <a:endParaRPr lang="es-ES" sz="1050">
                        <a:effectLst/>
                        <a:latin typeface="Calibri"/>
                        <a:ea typeface="Calibri"/>
                        <a:cs typeface="Times New Roman"/>
                      </a:endParaRPr>
                    </a:p>
                  </a:txBody>
                  <a:tcPr marL="34325" marR="3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50">
                          <a:effectLst/>
                          <a:latin typeface="Arial"/>
                          <a:ea typeface="Times New Roman"/>
                          <a:cs typeface="Times New Roman"/>
                        </a:rPr>
                        <a:t>-0,38</a:t>
                      </a:r>
                      <a:endParaRPr lang="es-ES" sz="1050">
                        <a:effectLst/>
                        <a:latin typeface="Calibri"/>
                        <a:ea typeface="Calibri"/>
                        <a:cs typeface="Times New Roman"/>
                      </a:endParaRPr>
                    </a:p>
                  </a:txBody>
                  <a:tcPr marL="34325" marR="3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50" b="1">
                          <a:solidFill>
                            <a:srgbClr val="FFFFFF"/>
                          </a:solidFill>
                          <a:effectLst/>
                          <a:latin typeface="Arial"/>
                          <a:ea typeface="Times New Roman"/>
                          <a:cs typeface="Times New Roman"/>
                        </a:rPr>
                        <a:t>D</a:t>
                      </a:r>
                      <a:endParaRPr lang="es-ES" sz="1050">
                        <a:effectLst/>
                        <a:latin typeface="Calibri"/>
                        <a:ea typeface="Calibri"/>
                        <a:cs typeface="Times New Roman"/>
                      </a:endParaRPr>
                    </a:p>
                  </a:txBody>
                  <a:tcPr marL="34325" marR="3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r>
              <a:tr h="416014">
                <a:tc>
                  <a:txBody>
                    <a:bodyPr/>
                    <a:lstStyle/>
                    <a:p>
                      <a:pPr>
                        <a:lnSpc>
                          <a:spcPct val="115000"/>
                        </a:lnSpc>
                        <a:spcAft>
                          <a:spcPts val="0"/>
                        </a:spcAft>
                      </a:pPr>
                      <a:r>
                        <a:rPr lang="es-ES" sz="1050">
                          <a:solidFill>
                            <a:srgbClr val="000000"/>
                          </a:solidFill>
                          <a:effectLst/>
                          <a:latin typeface="Arial"/>
                          <a:ea typeface="Times New Roman"/>
                          <a:cs typeface="Times New Roman"/>
                        </a:rPr>
                        <a:t>Canales adecuados de comunicación institucional</a:t>
                      </a:r>
                      <a:endParaRPr lang="es-ES" sz="1050">
                        <a:effectLst/>
                        <a:latin typeface="Calibri"/>
                        <a:ea typeface="Calibri"/>
                        <a:cs typeface="Times New Roman"/>
                      </a:endParaRPr>
                    </a:p>
                  </a:txBody>
                  <a:tcPr marL="34325" marR="3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050">
                          <a:effectLst/>
                          <a:latin typeface="Arial"/>
                          <a:ea typeface="Times New Roman"/>
                          <a:cs typeface="Times New Roman"/>
                        </a:rPr>
                        <a:t>0,64</a:t>
                      </a:r>
                      <a:endParaRPr lang="es-ES" sz="1050">
                        <a:effectLst/>
                        <a:latin typeface="Calibri"/>
                        <a:ea typeface="Calibri"/>
                        <a:cs typeface="Times New Roman"/>
                      </a:endParaRPr>
                    </a:p>
                  </a:txBody>
                  <a:tcPr marL="34325" marR="3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50">
                          <a:effectLst/>
                          <a:latin typeface="Arial"/>
                          <a:ea typeface="Times New Roman"/>
                          <a:cs typeface="Times New Roman"/>
                        </a:rPr>
                        <a:t>-0,9</a:t>
                      </a:r>
                      <a:endParaRPr lang="es-ES" sz="1050">
                        <a:effectLst/>
                        <a:latin typeface="Calibri"/>
                        <a:ea typeface="Calibri"/>
                        <a:cs typeface="Times New Roman"/>
                      </a:endParaRPr>
                    </a:p>
                  </a:txBody>
                  <a:tcPr marL="34325" marR="3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50" b="1">
                          <a:solidFill>
                            <a:srgbClr val="FFFFFF"/>
                          </a:solidFill>
                          <a:effectLst/>
                          <a:latin typeface="Arial"/>
                          <a:ea typeface="Times New Roman"/>
                          <a:cs typeface="Times New Roman"/>
                        </a:rPr>
                        <a:t>L</a:t>
                      </a:r>
                      <a:endParaRPr lang="es-ES" sz="1050">
                        <a:effectLst/>
                        <a:latin typeface="Calibri"/>
                        <a:ea typeface="Calibri"/>
                        <a:cs typeface="Times New Roman"/>
                      </a:endParaRPr>
                    </a:p>
                  </a:txBody>
                  <a:tcPr marL="34325" marR="3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03151"/>
                    </a:solidFill>
                  </a:tcPr>
                </a:tc>
              </a:tr>
              <a:tr h="416014">
                <a:tc>
                  <a:txBody>
                    <a:bodyPr/>
                    <a:lstStyle/>
                    <a:p>
                      <a:pPr>
                        <a:lnSpc>
                          <a:spcPct val="115000"/>
                        </a:lnSpc>
                        <a:spcAft>
                          <a:spcPts val="0"/>
                        </a:spcAft>
                      </a:pPr>
                      <a:r>
                        <a:rPr lang="es-ES" sz="1050">
                          <a:solidFill>
                            <a:srgbClr val="000000"/>
                          </a:solidFill>
                          <a:effectLst/>
                          <a:latin typeface="Arial"/>
                          <a:ea typeface="Times New Roman"/>
                          <a:cs typeface="Times New Roman"/>
                        </a:rPr>
                        <a:t>Material bibliográfico y bases de consulta</a:t>
                      </a:r>
                      <a:endParaRPr lang="es-ES" sz="1050">
                        <a:effectLst/>
                        <a:latin typeface="Calibri"/>
                        <a:ea typeface="Calibri"/>
                        <a:cs typeface="Times New Roman"/>
                      </a:endParaRPr>
                    </a:p>
                  </a:txBody>
                  <a:tcPr marL="34325" marR="3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050">
                          <a:effectLst/>
                          <a:latin typeface="Arial"/>
                          <a:ea typeface="Times New Roman"/>
                          <a:cs typeface="Times New Roman"/>
                        </a:rPr>
                        <a:t>0,69</a:t>
                      </a:r>
                      <a:endParaRPr lang="es-ES" sz="1050">
                        <a:effectLst/>
                        <a:latin typeface="Calibri"/>
                        <a:ea typeface="Calibri"/>
                        <a:cs typeface="Times New Roman"/>
                      </a:endParaRPr>
                    </a:p>
                  </a:txBody>
                  <a:tcPr marL="34325" marR="3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50">
                          <a:effectLst/>
                          <a:latin typeface="Arial"/>
                          <a:ea typeface="Times New Roman"/>
                          <a:cs typeface="Times New Roman"/>
                        </a:rPr>
                        <a:t>-0,79</a:t>
                      </a:r>
                      <a:endParaRPr lang="es-ES" sz="1050">
                        <a:effectLst/>
                        <a:latin typeface="Calibri"/>
                        <a:ea typeface="Calibri"/>
                        <a:cs typeface="Times New Roman"/>
                      </a:endParaRPr>
                    </a:p>
                  </a:txBody>
                  <a:tcPr marL="34325" marR="3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50" b="1">
                          <a:solidFill>
                            <a:srgbClr val="FFFFFF"/>
                          </a:solidFill>
                          <a:effectLst/>
                          <a:latin typeface="Arial"/>
                          <a:ea typeface="Times New Roman"/>
                          <a:cs typeface="Times New Roman"/>
                        </a:rPr>
                        <a:t>L</a:t>
                      </a:r>
                      <a:endParaRPr lang="es-ES" sz="1050">
                        <a:effectLst/>
                        <a:latin typeface="Calibri"/>
                        <a:ea typeface="Calibri"/>
                        <a:cs typeface="Times New Roman"/>
                      </a:endParaRPr>
                    </a:p>
                  </a:txBody>
                  <a:tcPr marL="34325" marR="3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03151"/>
                    </a:solidFill>
                  </a:tcPr>
                </a:tc>
              </a:tr>
              <a:tr h="416014">
                <a:tc>
                  <a:txBody>
                    <a:bodyPr/>
                    <a:lstStyle/>
                    <a:p>
                      <a:pPr>
                        <a:lnSpc>
                          <a:spcPct val="115000"/>
                        </a:lnSpc>
                        <a:spcAft>
                          <a:spcPts val="0"/>
                        </a:spcAft>
                      </a:pPr>
                      <a:r>
                        <a:rPr lang="es-ES" sz="1050" dirty="0">
                          <a:solidFill>
                            <a:srgbClr val="000000"/>
                          </a:solidFill>
                          <a:effectLst/>
                          <a:latin typeface="Arial"/>
                          <a:ea typeface="Times New Roman"/>
                          <a:cs typeface="Times New Roman"/>
                        </a:rPr>
                        <a:t>Combinación de actividades académicas presenciales y virtuales</a:t>
                      </a:r>
                      <a:endParaRPr lang="es-ES" sz="1050" dirty="0">
                        <a:effectLst/>
                        <a:latin typeface="Calibri"/>
                        <a:ea typeface="Calibri"/>
                        <a:cs typeface="Times New Roman"/>
                      </a:endParaRPr>
                    </a:p>
                  </a:txBody>
                  <a:tcPr marL="34325" marR="3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050">
                          <a:effectLst/>
                          <a:latin typeface="Arial"/>
                          <a:ea typeface="Times New Roman"/>
                          <a:cs typeface="Times New Roman"/>
                        </a:rPr>
                        <a:t>0,83</a:t>
                      </a:r>
                      <a:endParaRPr lang="es-ES" sz="1050">
                        <a:effectLst/>
                        <a:latin typeface="Calibri"/>
                        <a:ea typeface="Calibri"/>
                        <a:cs typeface="Times New Roman"/>
                      </a:endParaRPr>
                    </a:p>
                  </a:txBody>
                  <a:tcPr marL="34325" marR="3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50" dirty="0">
                          <a:effectLst/>
                          <a:latin typeface="Arial"/>
                          <a:ea typeface="Times New Roman"/>
                          <a:cs typeface="Times New Roman"/>
                        </a:rPr>
                        <a:t>-0,51</a:t>
                      </a:r>
                      <a:endParaRPr lang="es-ES" sz="1050" dirty="0">
                        <a:effectLst/>
                        <a:latin typeface="Calibri"/>
                        <a:ea typeface="Calibri"/>
                        <a:cs typeface="Times New Roman"/>
                      </a:endParaRPr>
                    </a:p>
                  </a:txBody>
                  <a:tcPr marL="34325" marR="3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50" b="1" dirty="0">
                          <a:solidFill>
                            <a:srgbClr val="FFFFFF"/>
                          </a:solidFill>
                          <a:effectLst/>
                          <a:latin typeface="Arial"/>
                          <a:ea typeface="Times New Roman"/>
                          <a:cs typeface="Times New Roman"/>
                        </a:rPr>
                        <a:t>D</a:t>
                      </a:r>
                      <a:endParaRPr lang="es-ES" sz="1050" dirty="0">
                        <a:effectLst/>
                        <a:latin typeface="Calibri"/>
                        <a:ea typeface="Calibri"/>
                        <a:cs typeface="Times New Roman"/>
                      </a:endParaRPr>
                    </a:p>
                  </a:txBody>
                  <a:tcPr marL="34325" marR="34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r>
            </a:tbl>
          </a:graphicData>
        </a:graphic>
      </p:graphicFrame>
    </p:spTree>
    <p:extLst>
      <p:ext uri="{BB962C8B-B14F-4D97-AF65-F5344CB8AC3E}">
        <p14:creationId xmlns:p14="http://schemas.microsoft.com/office/powerpoint/2010/main" val="286010503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6379811" y="-27384"/>
            <a:ext cx="2746648" cy="418058"/>
          </a:xfrm>
          <a:solidFill>
            <a:schemeClr val="accent2">
              <a:lumMod val="75000"/>
            </a:schemeClr>
          </a:solidFill>
          <a:ln w="3175">
            <a:solidFill>
              <a:schemeClr val="tx1"/>
            </a:solidFill>
          </a:ln>
        </p:spPr>
        <p:txBody>
          <a:bodyPr>
            <a:noAutofit/>
          </a:bodyPr>
          <a:lstStyle/>
          <a:p>
            <a:pPr algn="ctr"/>
            <a:r>
              <a:rPr lang="es-ES" sz="1400" dirty="0" smtClean="0">
                <a:solidFill>
                  <a:schemeClr val="bg1"/>
                </a:solidFill>
                <a:latin typeface="Arial" panose="020B0604020202020204" pitchFamily="34" charset="0"/>
                <a:cs typeface="Arial" panose="020B0604020202020204" pitchFamily="34" charset="0"/>
              </a:rPr>
              <a:t>INVESTIGACIÓN DE MERCADO</a:t>
            </a:r>
            <a:endParaRPr lang="es-ES" sz="1400" dirty="0">
              <a:solidFill>
                <a:schemeClr val="bg1"/>
              </a:solidFill>
              <a:latin typeface="Arial" panose="020B0604020202020204" pitchFamily="34" charset="0"/>
              <a:cs typeface="Arial" panose="020B0604020202020204" pitchFamily="34" charset="0"/>
            </a:endParaRPr>
          </a:p>
        </p:txBody>
      </p:sp>
      <p:sp>
        <p:nvSpPr>
          <p:cNvPr id="7" name="1 Título"/>
          <p:cNvSpPr txBox="1">
            <a:spLocks/>
          </p:cNvSpPr>
          <p:nvPr/>
        </p:nvSpPr>
        <p:spPr>
          <a:xfrm>
            <a:off x="3491880" y="-27384"/>
            <a:ext cx="2880320" cy="418058"/>
          </a:xfrm>
          <a:prstGeom prst="rect">
            <a:avLst/>
          </a:prstGeom>
          <a:solidFill>
            <a:schemeClr val="accent2">
              <a:lumMod val="75000"/>
            </a:schemeClr>
          </a:solidFill>
          <a:ln w="3175">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1400" dirty="0" smtClean="0">
                <a:solidFill>
                  <a:schemeClr val="bg1"/>
                </a:solidFill>
                <a:latin typeface="Arial" panose="020B0604020202020204" pitchFamily="34" charset="0"/>
                <a:cs typeface="Arial" panose="020B0604020202020204" pitchFamily="34" charset="0"/>
              </a:rPr>
              <a:t>MATRIZ DE KANO</a:t>
            </a:r>
            <a:endParaRPr lang="es-ES" sz="1400" dirty="0">
              <a:solidFill>
                <a:schemeClr val="bg1"/>
              </a:solidFill>
              <a:latin typeface="Arial" panose="020B0604020202020204" pitchFamily="34" charset="0"/>
              <a:cs typeface="Arial" panose="020B0604020202020204" pitchFamily="34" charset="0"/>
            </a:endParaRPr>
          </a:p>
        </p:txBody>
      </p:sp>
      <p:graphicFrame>
        <p:nvGraphicFramePr>
          <p:cNvPr id="3" name="2 Tabla"/>
          <p:cNvGraphicFramePr>
            <a:graphicFrameLocks noGrp="1"/>
          </p:cNvGraphicFramePr>
          <p:nvPr>
            <p:extLst>
              <p:ext uri="{D42A27DB-BD31-4B8C-83A1-F6EECF244321}">
                <p14:modId xmlns:p14="http://schemas.microsoft.com/office/powerpoint/2010/main" val="1962146105"/>
              </p:ext>
            </p:extLst>
          </p:nvPr>
        </p:nvGraphicFramePr>
        <p:xfrm>
          <a:off x="1583668" y="1556792"/>
          <a:ext cx="6192688" cy="2592288"/>
        </p:xfrm>
        <a:graphic>
          <a:graphicData uri="http://schemas.openxmlformats.org/drawingml/2006/table">
            <a:tbl>
              <a:tblPr firstRow="1" firstCol="1" bandRow="1"/>
              <a:tblGrid>
                <a:gridCol w="2421773"/>
                <a:gridCol w="1453215"/>
                <a:gridCol w="1526902"/>
                <a:gridCol w="790798"/>
              </a:tblGrid>
              <a:tr h="527846">
                <a:tc>
                  <a:txBody>
                    <a:bodyPr/>
                    <a:lstStyle/>
                    <a:p>
                      <a:pPr algn="ctr">
                        <a:lnSpc>
                          <a:spcPct val="115000"/>
                        </a:lnSpc>
                        <a:spcAft>
                          <a:spcPts val="0"/>
                        </a:spcAft>
                      </a:pPr>
                      <a:r>
                        <a:rPr lang="es-ES" sz="1200" b="1" dirty="0">
                          <a:solidFill>
                            <a:srgbClr val="000000"/>
                          </a:solidFill>
                          <a:effectLst/>
                          <a:latin typeface="Arial"/>
                          <a:ea typeface="Times New Roman"/>
                          <a:cs typeface="Times New Roman"/>
                        </a:rPr>
                        <a:t>DIMENSION</a:t>
                      </a:r>
                      <a:endParaRPr lang="es-ES" sz="12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b="1">
                          <a:solidFill>
                            <a:srgbClr val="000000"/>
                          </a:solidFill>
                          <a:effectLst/>
                          <a:latin typeface="Arial"/>
                          <a:ea typeface="Times New Roman"/>
                          <a:cs typeface="Times New Roman"/>
                        </a:rPr>
                        <a:t>SATISFACCIÓN </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b="1" dirty="0">
                          <a:solidFill>
                            <a:srgbClr val="000000"/>
                          </a:solidFill>
                          <a:effectLst/>
                          <a:latin typeface="Arial"/>
                          <a:ea typeface="Times New Roman"/>
                          <a:cs typeface="Times New Roman"/>
                        </a:rPr>
                        <a:t>INSATISFACCIÓN </a:t>
                      </a:r>
                      <a:endParaRPr lang="es-ES" sz="12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b="1">
                          <a:solidFill>
                            <a:srgbClr val="000000"/>
                          </a:solidFill>
                          <a:effectLst/>
                          <a:latin typeface="Arial"/>
                          <a:ea typeface="Times New Roman"/>
                          <a:cs typeface="Times New Roman"/>
                        </a:rPr>
                        <a:t>GRADO</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1770">
                <a:tc>
                  <a:txBody>
                    <a:bodyPr/>
                    <a:lstStyle/>
                    <a:p>
                      <a:pPr>
                        <a:lnSpc>
                          <a:spcPct val="115000"/>
                        </a:lnSpc>
                        <a:spcAft>
                          <a:spcPts val="0"/>
                        </a:spcAft>
                      </a:pPr>
                      <a:r>
                        <a:rPr lang="es-ES" sz="1200" dirty="0">
                          <a:solidFill>
                            <a:srgbClr val="000000"/>
                          </a:solidFill>
                          <a:effectLst/>
                          <a:latin typeface="Arial"/>
                          <a:ea typeface="Times New Roman"/>
                          <a:cs typeface="Times New Roman"/>
                        </a:rPr>
                        <a:t>Combinación de actividades académicas presenciales y virtuales</a:t>
                      </a:r>
                      <a:endParaRPr lang="es-ES" sz="12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200" dirty="0">
                          <a:effectLst/>
                          <a:latin typeface="Arial"/>
                          <a:ea typeface="Times New Roman"/>
                          <a:cs typeface="Times New Roman"/>
                        </a:rPr>
                        <a:t>0,83</a:t>
                      </a:r>
                      <a:endParaRPr lang="es-ES" sz="12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effectLst/>
                          <a:latin typeface="Arial"/>
                          <a:ea typeface="Times New Roman"/>
                          <a:cs typeface="Times New Roman"/>
                        </a:rPr>
                        <a:t>-0,51</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b="1">
                          <a:solidFill>
                            <a:srgbClr val="FFFFFF"/>
                          </a:solidFill>
                          <a:effectLst/>
                          <a:latin typeface="Arial"/>
                          <a:ea typeface="Times New Roman"/>
                          <a:cs typeface="Times New Roman"/>
                        </a:rPr>
                        <a:t>D</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r>
              <a:tr h="636336">
                <a:tc>
                  <a:txBody>
                    <a:bodyPr/>
                    <a:lstStyle/>
                    <a:p>
                      <a:pPr>
                        <a:lnSpc>
                          <a:spcPct val="115000"/>
                        </a:lnSpc>
                        <a:spcAft>
                          <a:spcPts val="0"/>
                        </a:spcAft>
                      </a:pPr>
                      <a:r>
                        <a:rPr lang="es-ES" sz="1200">
                          <a:solidFill>
                            <a:srgbClr val="000000"/>
                          </a:solidFill>
                          <a:effectLst/>
                          <a:latin typeface="Arial"/>
                          <a:ea typeface="Times New Roman"/>
                          <a:cs typeface="Times New Roman"/>
                        </a:rPr>
                        <a:t>Combinación de la academia y empresa</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200">
                          <a:effectLst/>
                          <a:latin typeface="Arial"/>
                          <a:ea typeface="Times New Roman"/>
                          <a:cs typeface="Times New Roman"/>
                        </a:rPr>
                        <a:t>0,74</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effectLst/>
                          <a:latin typeface="Arial"/>
                          <a:ea typeface="Times New Roman"/>
                          <a:cs typeface="Times New Roman"/>
                        </a:rPr>
                        <a:t>-0,38</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b="1">
                          <a:solidFill>
                            <a:srgbClr val="FFFFFF"/>
                          </a:solidFill>
                          <a:effectLst/>
                          <a:latin typeface="Arial"/>
                          <a:ea typeface="Times New Roman"/>
                          <a:cs typeface="Times New Roman"/>
                        </a:rPr>
                        <a:t>D</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r>
              <a:tr h="636336">
                <a:tc>
                  <a:txBody>
                    <a:bodyPr/>
                    <a:lstStyle/>
                    <a:p>
                      <a:pPr>
                        <a:lnSpc>
                          <a:spcPct val="115000"/>
                        </a:lnSpc>
                        <a:spcAft>
                          <a:spcPts val="0"/>
                        </a:spcAft>
                      </a:pPr>
                      <a:r>
                        <a:rPr lang="es-ES" sz="1200">
                          <a:solidFill>
                            <a:srgbClr val="000000"/>
                          </a:solidFill>
                          <a:effectLst/>
                          <a:latin typeface="Arial"/>
                          <a:ea typeface="Times New Roman"/>
                          <a:cs typeface="Times New Roman"/>
                        </a:rPr>
                        <a:t>Equipamiento de las aulas y el campus</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200">
                          <a:effectLst/>
                          <a:latin typeface="Arial"/>
                          <a:ea typeface="Times New Roman"/>
                          <a:cs typeface="Times New Roman"/>
                        </a:rPr>
                        <a:t>0,72</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effectLst/>
                          <a:latin typeface="Arial"/>
                          <a:ea typeface="Times New Roman"/>
                          <a:cs typeface="Times New Roman"/>
                        </a:rPr>
                        <a:t>-0,5</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b="1" dirty="0">
                          <a:solidFill>
                            <a:srgbClr val="FFFFFF"/>
                          </a:solidFill>
                          <a:effectLst/>
                          <a:latin typeface="Arial"/>
                          <a:ea typeface="Times New Roman"/>
                          <a:cs typeface="Times New Roman"/>
                        </a:rPr>
                        <a:t>D</a:t>
                      </a:r>
                      <a:endParaRPr lang="es-ES" sz="12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r>
            </a:tbl>
          </a:graphicData>
        </a:graphic>
      </p:graphicFrame>
      <p:sp>
        <p:nvSpPr>
          <p:cNvPr id="9" name="8 Rectángulo redondeado"/>
          <p:cNvSpPr/>
          <p:nvPr/>
        </p:nvSpPr>
        <p:spPr>
          <a:xfrm>
            <a:off x="3707904" y="692696"/>
            <a:ext cx="1944216" cy="648072"/>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b="1" dirty="0" smtClean="0">
              <a:solidFill>
                <a:schemeClr val="tx1"/>
              </a:solidFill>
              <a:latin typeface="Arial" panose="020B0604020202020204" pitchFamily="34" charset="0"/>
              <a:cs typeface="Arial" panose="020B0604020202020204" pitchFamily="34" charset="0"/>
            </a:endParaRPr>
          </a:p>
          <a:p>
            <a:pPr algn="ctr"/>
            <a:r>
              <a:rPr lang="es-ES" b="1" dirty="0" smtClean="0">
                <a:solidFill>
                  <a:schemeClr val="tx1"/>
                </a:solidFill>
                <a:latin typeface="Arial" panose="020B0604020202020204" pitchFamily="34" charset="0"/>
                <a:cs typeface="Arial" panose="020B0604020202020204" pitchFamily="34" charset="0"/>
              </a:rPr>
              <a:t>Atributos Deleite</a:t>
            </a:r>
            <a:endParaRPr lang="es-ES" b="1" dirty="0">
              <a:solidFill>
                <a:schemeClr val="tx1"/>
              </a:solidFill>
              <a:latin typeface="Arial" panose="020B0604020202020204" pitchFamily="34" charset="0"/>
              <a:cs typeface="Arial" panose="020B0604020202020204" pitchFamily="34" charset="0"/>
            </a:endParaRPr>
          </a:p>
          <a:p>
            <a:pPr algn="just"/>
            <a:endParaRPr lang="es-ES" b="1" dirty="0" smtClean="0">
              <a:solidFill>
                <a:schemeClr val="tx1"/>
              </a:solidFill>
              <a:latin typeface="Arial" panose="020B0604020202020204" pitchFamily="34" charset="0"/>
              <a:cs typeface="Arial" panose="020B0604020202020204" pitchFamily="34" charset="0"/>
            </a:endParaRPr>
          </a:p>
        </p:txBody>
      </p:sp>
      <p:sp>
        <p:nvSpPr>
          <p:cNvPr id="4" name="3 CuadroTexto"/>
          <p:cNvSpPr txBox="1"/>
          <p:nvPr/>
        </p:nvSpPr>
        <p:spPr>
          <a:xfrm>
            <a:off x="431540" y="4581128"/>
            <a:ext cx="8496944" cy="1899494"/>
          </a:xfrm>
          <a:prstGeom prst="rect">
            <a:avLst/>
          </a:prstGeom>
          <a:noFill/>
        </p:spPr>
        <p:txBody>
          <a:bodyPr wrap="square" rtlCol="0">
            <a:spAutoFit/>
          </a:bodyPr>
          <a:lstStyle/>
          <a:p>
            <a:pPr indent="449580" algn="just">
              <a:lnSpc>
                <a:spcPct val="150000"/>
              </a:lnSpc>
              <a:spcAft>
                <a:spcPts val="1000"/>
              </a:spcAft>
            </a:pPr>
            <a:r>
              <a:rPr lang="es-ES" sz="1600" dirty="0" smtClean="0">
                <a:effectLst/>
                <a:latin typeface="Times New Roman"/>
                <a:ea typeface="Calibri"/>
                <a:cs typeface="Times New Roman"/>
              </a:rPr>
              <a:t>Este análisis confirma que la Combinación de actividades académicas presenciales y virtuales, Combinación de la academia-empresa y el Equipamiento de las aulas-campus influye para mejorar la satisfacción de los estudiantes de manera categórica con valores de coeficiente superior al 72%. Ahora, si estos atributos no están presentes en el servicio no influye de manera significativa para la evaluación del servicio. </a:t>
            </a:r>
            <a:endParaRPr lang="es-ES" sz="1400" dirty="0">
              <a:ea typeface="Calibri"/>
              <a:cs typeface="Times New Roman"/>
            </a:endParaRPr>
          </a:p>
        </p:txBody>
      </p:sp>
    </p:spTree>
    <p:extLst>
      <p:ext uri="{BB962C8B-B14F-4D97-AF65-F5344CB8AC3E}">
        <p14:creationId xmlns:p14="http://schemas.microsoft.com/office/powerpoint/2010/main" val="27394878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6379811" y="-27384"/>
            <a:ext cx="2746648" cy="418058"/>
          </a:xfrm>
          <a:solidFill>
            <a:schemeClr val="accent2">
              <a:lumMod val="75000"/>
            </a:schemeClr>
          </a:solidFill>
          <a:ln w="3175">
            <a:solidFill>
              <a:schemeClr val="tx1"/>
            </a:solidFill>
          </a:ln>
        </p:spPr>
        <p:txBody>
          <a:bodyPr>
            <a:noAutofit/>
          </a:bodyPr>
          <a:lstStyle/>
          <a:p>
            <a:pPr algn="ctr"/>
            <a:r>
              <a:rPr lang="es-ES" sz="1400" dirty="0" smtClean="0">
                <a:solidFill>
                  <a:schemeClr val="bg1"/>
                </a:solidFill>
                <a:latin typeface="Arial" panose="020B0604020202020204" pitchFamily="34" charset="0"/>
                <a:cs typeface="Arial" panose="020B0604020202020204" pitchFamily="34" charset="0"/>
              </a:rPr>
              <a:t>INVESTIGACIÓN DE MERCADO</a:t>
            </a:r>
            <a:endParaRPr lang="es-ES" sz="1400" dirty="0">
              <a:solidFill>
                <a:schemeClr val="bg1"/>
              </a:solidFill>
              <a:latin typeface="Arial" panose="020B0604020202020204" pitchFamily="34" charset="0"/>
              <a:cs typeface="Arial" panose="020B0604020202020204" pitchFamily="34" charset="0"/>
            </a:endParaRPr>
          </a:p>
        </p:txBody>
      </p:sp>
      <p:sp>
        <p:nvSpPr>
          <p:cNvPr id="7" name="1 Título"/>
          <p:cNvSpPr txBox="1">
            <a:spLocks/>
          </p:cNvSpPr>
          <p:nvPr/>
        </p:nvSpPr>
        <p:spPr>
          <a:xfrm>
            <a:off x="3491880" y="-27384"/>
            <a:ext cx="2880320" cy="418058"/>
          </a:xfrm>
          <a:prstGeom prst="rect">
            <a:avLst/>
          </a:prstGeom>
          <a:solidFill>
            <a:schemeClr val="accent2">
              <a:lumMod val="75000"/>
            </a:schemeClr>
          </a:solidFill>
          <a:ln w="3175">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1400" dirty="0" smtClean="0">
                <a:solidFill>
                  <a:schemeClr val="bg1"/>
                </a:solidFill>
                <a:latin typeface="Arial" panose="020B0604020202020204" pitchFamily="34" charset="0"/>
                <a:cs typeface="Arial" panose="020B0604020202020204" pitchFamily="34" charset="0"/>
              </a:rPr>
              <a:t>MATRIZ DE KANO</a:t>
            </a:r>
            <a:endParaRPr lang="es-ES" sz="1400" dirty="0">
              <a:solidFill>
                <a:schemeClr val="bg1"/>
              </a:solidFill>
              <a:latin typeface="Arial" panose="020B0604020202020204" pitchFamily="34" charset="0"/>
              <a:cs typeface="Arial" panose="020B0604020202020204" pitchFamily="34" charset="0"/>
            </a:endParaRPr>
          </a:p>
        </p:txBody>
      </p:sp>
      <p:sp>
        <p:nvSpPr>
          <p:cNvPr id="9" name="8 Rectángulo redondeado"/>
          <p:cNvSpPr/>
          <p:nvPr/>
        </p:nvSpPr>
        <p:spPr>
          <a:xfrm>
            <a:off x="3707904" y="692696"/>
            <a:ext cx="1944216" cy="648072"/>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b="1" dirty="0" smtClean="0">
              <a:solidFill>
                <a:schemeClr val="tx1"/>
              </a:solidFill>
              <a:latin typeface="Arial" panose="020B0604020202020204" pitchFamily="34" charset="0"/>
              <a:cs typeface="Arial" panose="020B0604020202020204" pitchFamily="34" charset="0"/>
            </a:endParaRPr>
          </a:p>
          <a:p>
            <a:pPr algn="ctr"/>
            <a:r>
              <a:rPr lang="es-ES" b="1" dirty="0" smtClean="0">
                <a:solidFill>
                  <a:schemeClr val="tx1"/>
                </a:solidFill>
                <a:latin typeface="Arial" panose="020B0604020202020204" pitchFamily="34" charset="0"/>
                <a:cs typeface="Arial" panose="020B0604020202020204" pitchFamily="34" charset="0"/>
              </a:rPr>
              <a:t>Atributos Básicos</a:t>
            </a:r>
            <a:endParaRPr lang="es-ES" b="1" dirty="0">
              <a:solidFill>
                <a:schemeClr val="tx1"/>
              </a:solidFill>
              <a:latin typeface="Arial" panose="020B0604020202020204" pitchFamily="34" charset="0"/>
              <a:cs typeface="Arial" panose="020B0604020202020204" pitchFamily="34" charset="0"/>
            </a:endParaRPr>
          </a:p>
          <a:p>
            <a:pPr algn="just"/>
            <a:endParaRPr lang="es-ES" b="1" dirty="0" smtClean="0">
              <a:solidFill>
                <a:schemeClr val="tx1"/>
              </a:solidFill>
              <a:latin typeface="Arial" panose="020B0604020202020204" pitchFamily="34" charset="0"/>
              <a:cs typeface="Arial" panose="020B0604020202020204" pitchFamily="34" charset="0"/>
            </a:endParaRPr>
          </a:p>
        </p:txBody>
      </p:sp>
      <p:sp>
        <p:nvSpPr>
          <p:cNvPr id="4" name="3 CuadroTexto"/>
          <p:cNvSpPr txBox="1"/>
          <p:nvPr/>
        </p:nvSpPr>
        <p:spPr>
          <a:xfrm>
            <a:off x="431540" y="4581128"/>
            <a:ext cx="8496944" cy="1160831"/>
          </a:xfrm>
          <a:prstGeom prst="rect">
            <a:avLst/>
          </a:prstGeom>
          <a:noFill/>
        </p:spPr>
        <p:txBody>
          <a:bodyPr wrap="square" rtlCol="0">
            <a:spAutoFit/>
          </a:bodyPr>
          <a:lstStyle/>
          <a:p>
            <a:pPr indent="449580" algn="just">
              <a:lnSpc>
                <a:spcPct val="150000"/>
              </a:lnSpc>
              <a:spcAft>
                <a:spcPts val="1000"/>
              </a:spcAft>
            </a:pPr>
            <a:r>
              <a:rPr lang="es-ES" sz="1600" dirty="0" smtClean="0">
                <a:solidFill>
                  <a:srgbClr val="000000"/>
                </a:solidFill>
                <a:effectLst/>
                <a:latin typeface="Times New Roman"/>
                <a:ea typeface="Times New Roman"/>
                <a:cs typeface="Times New Roman"/>
              </a:rPr>
              <a:t>Este análisis muestra valores bajos en satisfacción en los 3 atributos que lo componen, esto quiere decir que un aumento o una mejora en sobre los mismos no hará que aumente la percepción de la calidad de los servicios. </a:t>
            </a:r>
            <a:endParaRPr lang="es-ES" sz="1400" dirty="0">
              <a:ea typeface="Calibri"/>
              <a:cs typeface="Times New Roman"/>
            </a:endParaRPr>
          </a:p>
        </p:txBody>
      </p:sp>
      <p:graphicFrame>
        <p:nvGraphicFramePr>
          <p:cNvPr id="5" name="4 Tabla"/>
          <p:cNvGraphicFramePr>
            <a:graphicFrameLocks noGrp="1"/>
          </p:cNvGraphicFramePr>
          <p:nvPr>
            <p:extLst>
              <p:ext uri="{D42A27DB-BD31-4B8C-83A1-F6EECF244321}">
                <p14:modId xmlns:p14="http://schemas.microsoft.com/office/powerpoint/2010/main" val="3770183682"/>
              </p:ext>
            </p:extLst>
          </p:nvPr>
        </p:nvGraphicFramePr>
        <p:xfrm>
          <a:off x="1763688" y="1700808"/>
          <a:ext cx="6120679" cy="2376264"/>
        </p:xfrm>
        <a:graphic>
          <a:graphicData uri="http://schemas.openxmlformats.org/drawingml/2006/table">
            <a:tbl>
              <a:tblPr firstRow="1" firstCol="1" bandRow="1"/>
              <a:tblGrid>
                <a:gridCol w="2562341"/>
                <a:gridCol w="1286912"/>
                <a:gridCol w="1444618"/>
                <a:gridCol w="826808"/>
              </a:tblGrid>
              <a:tr h="550350">
                <a:tc>
                  <a:txBody>
                    <a:bodyPr/>
                    <a:lstStyle/>
                    <a:p>
                      <a:pPr algn="ctr">
                        <a:lnSpc>
                          <a:spcPct val="115000"/>
                        </a:lnSpc>
                        <a:spcAft>
                          <a:spcPts val="0"/>
                        </a:spcAft>
                      </a:pPr>
                      <a:r>
                        <a:rPr lang="es-ES" sz="1200" b="1" dirty="0">
                          <a:solidFill>
                            <a:srgbClr val="000000"/>
                          </a:solidFill>
                          <a:effectLst/>
                          <a:latin typeface="Arial"/>
                          <a:ea typeface="Times New Roman"/>
                          <a:cs typeface="Times New Roman"/>
                        </a:rPr>
                        <a:t>DIMENSION</a:t>
                      </a:r>
                      <a:endParaRPr lang="es-ES" sz="12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b="1">
                          <a:solidFill>
                            <a:srgbClr val="000000"/>
                          </a:solidFill>
                          <a:effectLst/>
                          <a:latin typeface="Arial"/>
                          <a:ea typeface="Times New Roman"/>
                          <a:cs typeface="Times New Roman"/>
                        </a:rPr>
                        <a:t>SATISFACCIÓN </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b="1">
                          <a:solidFill>
                            <a:srgbClr val="000000"/>
                          </a:solidFill>
                          <a:effectLst/>
                          <a:latin typeface="Arial"/>
                          <a:ea typeface="Times New Roman"/>
                          <a:cs typeface="Times New Roman"/>
                        </a:rPr>
                        <a:t>INSATISFACCIÓN </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b="1">
                          <a:solidFill>
                            <a:srgbClr val="000000"/>
                          </a:solidFill>
                          <a:effectLst/>
                          <a:latin typeface="Arial"/>
                          <a:ea typeface="Times New Roman"/>
                          <a:cs typeface="Times New Roman"/>
                        </a:rPr>
                        <a:t>GRADO</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8638">
                <a:tc>
                  <a:txBody>
                    <a:bodyPr/>
                    <a:lstStyle/>
                    <a:p>
                      <a:pPr>
                        <a:lnSpc>
                          <a:spcPct val="115000"/>
                        </a:lnSpc>
                        <a:spcAft>
                          <a:spcPts val="0"/>
                        </a:spcAft>
                      </a:pPr>
                      <a:r>
                        <a:rPr lang="es-ES" sz="1200" dirty="0">
                          <a:solidFill>
                            <a:srgbClr val="000000"/>
                          </a:solidFill>
                          <a:effectLst/>
                          <a:latin typeface="Arial"/>
                          <a:ea typeface="Times New Roman"/>
                          <a:cs typeface="Times New Roman"/>
                        </a:rPr>
                        <a:t>Limpieza y seguridad del campus</a:t>
                      </a:r>
                      <a:endParaRPr lang="es-ES" sz="12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200">
                          <a:effectLst/>
                          <a:latin typeface="Arial"/>
                          <a:ea typeface="Times New Roman"/>
                          <a:cs typeface="Times New Roman"/>
                        </a:rPr>
                        <a:t>0,53</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effectLst/>
                          <a:latin typeface="Arial"/>
                          <a:ea typeface="Times New Roman"/>
                          <a:cs typeface="Times New Roman"/>
                        </a:rPr>
                        <a:t>-0,77</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b="1">
                          <a:solidFill>
                            <a:srgbClr val="FFFFFF"/>
                          </a:solidFill>
                          <a:effectLst/>
                          <a:latin typeface="Arial"/>
                          <a:ea typeface="Times New Roman"/>
                          <a:cs typeface="Times New Roman"/>
                        </a:rPr>
                        <a:t>B</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4706"/>
                    </a:solidFill>
                  </a:tcPr>
                </a:tc>
              </a:tr>
              <a:tr h="608638">
                <a:tc>
                  <a:txBody>
                    <a:bodyPr/>
                    <a:lstStyle/>
                    <a:p>
                      <a:pPr>
                        <a:lnSpc>
                          <a:spcPct val="115000"/>
                        </a:lnSpc>
                        <a:spcAft>
                          <a:spcPts val="0"/>
                        </a:spcAft>
                      </a:pPr>
                      <a:r>
                        <a:rPr lang="es-ES" sz="1200">
                          <a:solidFill>
                            <a:srgbClr val="000000"/>
                          </a:solidFill>
                          <a:effectLst/>
                          <a:latin typeface="Arial"/>
                          <a:ea typeface="Times New Roman"/>
                          <a:cs typeface="Times New Roman"/>
                        </a:rPr>
                        <a:t>Claridad y entendimiento de las clases</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200">
                          <a:effectLst/>
                          <a:latin typeface="Arial"/>
                          <a:ea typeface="Times New Roman"/>
                          <a:cs typeface="Times New Roman"/>
                        </a:rPr>
                        <a:t>0,48</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effectLst/>
                          <a:latin typeface="Arial"/>
                          <a:ea typeface="Times New Roman"/>
                          <a:cs typeface="Times New Roman"/>
                        </a:rPr>
                        <a:t>-0,73</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b="1">
                          <a:solidFill>
                            <a:srgbClr val="FFFFFF"/>
                          </a:solidFill>
                          <a:effectLst/>
                          <a:latin typeface="Arial"/>
                          <a:ea typeface="Times New Roman"/>
                          <a:cs typeface="Times New Roman"/>
                        </a:rPr>
                        <a:t>B</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4706"/>
                    </a:solidFill>
                  </a:tcPr>
                </a:tc>
              </a:tr>
              <a:tr h="608638">
                <a:tc>
                  <a:txBody>
                    <a:bodyPr/>
                    <a:lstStyle/>
                    <a:p>
                      <a:pPr>
                        <a:lnSpc>
                          <a:spcPct val="115000"/>
                        </a:lnSpc>
                        <a:spcAft>
                          <a:spcPts val="0"/>
                        </a:spcAft>
                      </a:pPr>
                      <a:r>
                        <a:rPr lang="es-ES" sz="1200">
                          <a:solidFill>
                            <a:srgbClr val="000000"/>
                          </a:solidFill>
                          <a:effectLst/>
                          <a:latin typeface="Arial"/>
                          <a:ea typeface="Times New Roman"/>
                          <a:cs typeface="Times New Roman"/>
                        </a:rPr>
                        <a:t>Trato y soluciones eficaces de requerimientos</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200">
                          <a:effectLst/>
                          <a:latin typeface="Arial"/>
                          <a:ea typeface="Times New Roman"/>
                          <a:cs typeface="Times New Roman"/>
                        </a:rPr>
                        <a:t>0,37</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effectLst/>
                          <a:latin typeface="Arial"/>
                          <a:ea typeface="Times New Roman"/>
                          <a:cs typeface="Times New Roman"/>
                        </a:rPr>
                        <a:t>-0,93</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b="1" dirty="0">
                          <a:solidFill>
                            <a:srgbClr val="FFFFFF"/>
                          </a:solidFill>
                          <a:effectLst/>
                          <a:latin typeface="Arial"/>
                          <a:ea typeface="Times New Roman"/>
                          <a:cs typeface="Times New Roman"/>
                        </a:rPr>
                        <a:t>B</a:t>
                      </a:r>
                      <a:endParaRPr lang="es-ES" sz="12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4706"/>
                    </a:solidFill>
                  </a:tcPr>
                </a:tc>
              </a:tr>
            </a:tbl>
          </a:graphicData>
        </a:graphic>
      </p:graphicFrame>
    </p:spTree>
    <p:extLst>
      <p:ext uri="{BB962C8B-B14F-4D97-AF65-F5344CB8AC3E}">
        <p14:creationId xmlns:p14="http://schemas.microsoft.com/office/powerpoint/2010/main" val="395751339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6379811" y="-27384"/>
            <a:ext cx="2746648" cy="418058"/>
          </a:xfrm>
          <a:solidFill>
            <a:schemeClr val="accent2">
              <a:lumMod val="75000"/>
            </a:schemeClr>
          </a:solidFill>
          <a:ln w="3175">
            <a:solidFill>
              <a:schemeClr val="tx1"/>
            </a:solidFill>
          </a:ln>
        </p:spPr>
        <p:txBody>
          <a:bodyPr>
            <a:noAutofit/>
          </a:bodyPr>
          <a:lstStyle/>
          <a:p>
            <a:pPr algn="ctr"/>
            <a:r>
              <a:rPr lang="es-ES" sz="1400" dirty="0" smtClean="0">
                <a:solidFill>
                  <a:schemeClr val="bg1"/>
                </a:solidFill>
                <a:latin typeface="Arial" panose="020B0604020202020204" pitchFamily="34" charset="0"/>
                <a:cs typeface="Arial" panose="020B0604020202020204" pitchFamily="34" charset="0"/>
              </a:rPr>
              <a:t>INVESTIGACIÓN DE MERCADO</a:t>
            </a:r>
            <a:endParaRPr lang="es-ES" sz="1400" dirty="0">
              <a:solidFill>
                <a:schemeClr val="bg1"/>
              </a:solidFill>
              <a:latin typeface="Arial" panose="020B0604020202020204" pitchFamily="34" charset="0"/>
              <a:cs typeface="Arial" panose="020B0604020202020204" pitchFamily="34" charset="0"/>
            </a:endParaRPr>
          </a:p>
        </p:txBody>
      </p:sp>
      <p:sp>
        <p:nvSpPr>
          <p:cNvPr id="7" name="1 Título"/>
          <p:cNvSpPr txBox="1">
            <a:spLocks/>
          </p:cNvSpPr>
          <p:nvPr/>
        </p:nvSpPr>
        <p:spPr>
          <a:xfrm>
            <a:off x="3491880" y="-27384"/>
            <a:ext cx="2880320" cy="418058"/>
          </a:xfrm>
          <a:prstGeom prst="rect">
            <a:avLst/>
          </a:prstGeom>
          <a:solidFill>
            <a:schemeClr val="accent2">
              <a:lumMod val="75000"/>
            </a:schemeClr>
          </a:solidFill>
          <a:ln w="3175">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1400" dirty="0" smtClean="0">
                <a:solidFill>
                  <a:schemeClr val="bg1"/>
                </a:solidFill>
                <a:latin typeface="Arial" panose="020B0604020202020204" pitchFamily="34" charset="0"/>
                <a:cs typeface="Arial" panose="020B0604020202020204" pitchFamily="34" charset="0"/>
              </a:rPr>
              <a:t>MATRIZ DE KANO</a:t>
            </a:r>
            <a:endParaRPr lang="es-ES" sz="1400" dirty="0">
              <a:solidFill>
                <a:schemeClr val="bg1"/>
              </a:solidFill>
              <a:latin typeface="Arial" panose="020B0604020202020204" pitchFamily="34" charset="0"/>
              <a:cs typeface="Arial" panose="020B0604020202020204" pitchFamily="34" charset="0"/>
            </a:endParaRPr>
          </a:p>
        </p:txBody>
      </p:sp>
      <p:sp>
        <p:nvSpPr>
          <p:cNvPr id="9" name="8 Rectángulo redondeado"/>
          <p:cNvSpPr/>
          <p:nvPr/>
        </p:nvSpPr>
        <p:spPr>
          <a:xfrm>
            <a:off x="3707904" y="692696"/>
            <a:ext cx="1944216" cy="648072"/>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b="1" dirty="0" smtClean="0">
              <a:solidFill>
                <a:schemeClr val="tx1"/>
              </a:solidFill>
              <a:latin typeface="Arial" panose="020B0604020202020204" pitchFamily="34" charset="0"/>
              <a:cs typeface="Arial" panose="020B0604020202020204" pitchFamily="34" charset="0"/>
            </a:endParaRPr>
          </a:p>
          <a:p>
            <a:pPr algn="ctr"/>
            <a:r>
              <a:rPr lang="es-ES" b="1" dirty="0" smtClean="0">
                <a:solidFill>
                  <a:schemeClr val="tx1"/>
                </a:solidFill>
                <a:latin typeface="Arial" panose="020B0604020202020204" pitchFamily="34" charset="0"/>
                <a:cs typeface="Arial" panose="020B0604020202020204" pitchFamily="34" charset="0"/>
              </a:rPr>
              <a:t>Atributos Lineales</a:t>
            </a:r>
            <a:endParaRPr lang="es-ES" b="1" dirty="0">
              <a:solidFill>
                <a:schemeClr val="tx1"/>
              </a:solidFill>
              <a:latin typeface="Arial" panose="020B0604020202020204" pitchFamily="34" charset="0"/>
              <a:cs typeface="Arial" panose="020B0604020202020204" pitchFamily="34" charset="0"/>
            </a:endParaRPr>
          </a:p>
          <a:p>
            <a:pPr algn="just"/>
            <a:endParaRPr lang="es-ES" b="1" dirty="0" smtClean="0">
              <a:solidFill>
                <a:schemeClr val="tx1"/>
              </a:solidFill>
              <a:latin typeface="Arial" panose="020B0604020202020204" pitchFamily="34" charset="0"/>
              <a:cs typeface="Arial" panose="020B0604020202020204" pitchFamily="34" charset="0"/>
            </a:endParaRPr>
          </a:p>
        </p:txBody>
      </p:sp>
      <p:graphicFrame>
        <p:nvGraphicFramePr>
          <p:cNvPr id="3" name="2 Tabla"/>
          <p:cNvGraphicFramePr>
            <a:graphicFrameLocks noGrp="1"/>
          </p:cNvGraphicFramePr>
          <p:nvPr>
            <p:extLst>
              <p:ext uri="{D42A27DB-BD31-4B8C-83A1-F6EECF244321}">
                <p14:modId xmlns:p14="http://schemas.microsoft.com/office/powerpoint/2010/main" val="3880202556"/>
              </p:ext>
            </p:extLst>
          </p:nvPr>
        </p:nvGraphicFramePr>
        <p:xfrm>
          <a:off x="1737533" y="1772816"/>
          <a:ext cx="5884958" cy="4112640"/>
        </p:xfrm>
        <a:graphic>
          <a:graphicData uri="http://schemas.openxmlformats.org/drawingml/2006/table">
            <a:tbl>
              <a:tblPr firstRow="1" firstCol="1" bandRow="1"/>
              <a:tblGrid>
                <a:gridCol w="2434383"/>
                <a:gridCol w="1255082"/>
                <a:gridCol w="1409532"/>
                <a:gridCol w="785961"/>
              </a:tblGrid>
              <a:tr h="431240">
                <a:tc>
                  <a:txBody>
                    <a:bodyPr/>
                    <a:lstStyle/>
                    <a:p>
                      <a:pPr algn="ctr">
                        <a:lnSpc>
                          <a:spcPct val="115000"/>
                        </a:lnSpc>
                        <a:spcAft>
                          <a:spcPts val="0"/>
                        </a:spcAft>
                      </a:pPr>
                      <a:r>
                        <a:rPr lang="es-ES" sz="1200" b="1" dirty="0">
                          <a:solidFill>
                            <a:srgbClr val="000000"/>
                          </a:solidFill>
                          <a:effectLst/>
                          <a:latin typeface="Arial"/>
                          <a:ea typeface="Times New Roman"/>
                          <a:cs typeface="Times New Roman"/>
                        </a:rPr>
                        <a:t>DIMENSION</a:t>
                      </a:r>
                      <a:endParaRPr lang="es-ES" sz="12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b="1" dirty="0">
                          <a:solidFill>
                            <a:srgbClr val="000000"/>
                          </a:solidFill>
                          <a:effectLst/>
                          <a:latin typeface="Arial"/>
                          <a:ea typeface="Times New Roman"/>
                          <a:cs typeface="Times New Roman"/>
                        </a:rPr>
                        <a:t>SATISFACCIÓN </a:t>
                      </a:r>
                      <a:endParaRPr lang="es-ES" sz="12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b="1">
                          <a:solidFill>
                            <a:srgbClr val="000000"/>
                          </a:solidFill>
                          <a:effectLst/>
                          <a:latin typeface="Arial"/>
                          <a:ea typeface="Times New Roman"/>
                          <a:cs typeface="Times New Roman"/>
                        </a:rPr>
                        <a:t>INSATISFACCIÓN </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b="1">
                          <a:solidFill>
                            <a:srgbClr val="000000"/>
                          </a:solidFill>
                          <a:effectLst/>
                          <a:latin typeface="Arial"/>
                          <a:ea typeface="Times New Roman"/>
                          <a:cs typeface="Times New Roman"/>
                        </a:rPr>
                        <a:t>GRADO</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960">
                <a:tc>
                  <a:txBody>
                    <a:bodyPr/>
                    <a:lstStyle/>
                    <a:p>
                      <a:pPr>
                        <a:lnSpc>
                          <a:spcPct val="115000"/>
                        </a:lnSpc>
                        <a:spcAft>
                          <a:spcPts val="0"/>
                        </a:spcAft>
                      </a:pPr>
                      <a:r>
                        <a:rPr lang="es-ES" sz="1200">
                          <a:solidFill>
                            <a:srgbClr val="000000"/>
                          </a:solidFill>
                          <a:effectLst/>
                          <a:latin typeface="Arial"/>
                          <a:ea typeface="Times New Roman"/>
                          <a:cs typeface="Times New Roman"/>
                        </a:rPr>
                        <a:t>Docentes calificados y de experiencia</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200">
                          <a:effectLst/>
                          <a:latin typeface="Arial"/>
                          <a:ea typeface="Times New Roman"/>
                          <a:cs typeface="Times New Roman"/>
                        </a:rPr>
                        <a:t>0,76</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effectLst/>
                          <a:latin typeface="Arial"/>
                          <a:ea typeface="Times New Roman"/>
                          <a:cs typeface="Times New Roman"/>
                        </a:rPr>
                        <a:t>-0,73</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b="1">
                          <a:solidFill>
                            <a:srgbClr val="FFFFFF"/>
                          </a:solidFill>
                          <a:effectLst/>
                          <a:latin typeface="Arial"/>
                          <a:ea typeface="Times New Roman"/>
                          <a:cs typeface="Times New Roman"/>
                        </a:rPr>
                        <a:t>L</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03151"/>
                    </a:solidFill>
                  </a:tcPr>
                </a:tc>
              </a:tr>
              <a:tr h="504960">
                <a:tc>
                  <a:txBody>
                    <a:bodyPr/>
                    <a:lstStyle/>
                    <a:p>
                      <a:pPr>
                        <a:lnSpc>
                          <a:spcPct val="115000"/>
                        </a:lnSpc>
                        <a:spcAft>
                          <a:spcPts val="0"/>
                        </a:spcAft>
                      </a:pPr>
                      <a:r>
                        <a:rPr lang="es-ES" sz="1200">
                          <a:solidFill>
                            <a:srgbClr val="000000"/>
                          </a:solidFill>
                          <a:effectLst/>
                          <a:latin typeface="Arial"/>
                          <a:ea typeface="Times New Roman"/>
                          <a:cs typeface="Times New Roman"/>
                        </a:rPr>
                        <a:t>Funcionamiento de plataformas virtuales</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200">
                          <a:effectLst/>
                          <a:latin typeface="Arial"/>
                          <a:ea typeface="Times New Roman"/>
                          <a:cs typeface="Times New Roman"/>
                        </a:rPr>
                        <a:t>0,74</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effectLst/>
                          <a:latin typeface="Arial"/>
                          <a:ea typeface="Times New Roman"/>
                          <a:cs typeface="Times New Roman"/>
                        </a:rPr>
                        <a:t>-0,8</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b="1">
                          <a:solidFill>
                            <a:srgbClr val="FFFFFF"/>
                          </a:solidFill>
                          <a:effectLst/>
                          <a:latin typeface="Arial"/>
                          <a:ea typeface="Times New Roman"/>
                          <a:cs typeface="Times New Roman"/>
                        </a:rPr>
                        <a:t>L</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03151"/>
                    </a:solidFill>
                  </a:tcPr>
                </a:tc>
              </a:tr>
              <a:tr h="504960">
                <a:tc>
                  <a:txBody>
                    <a:bodyPr/>
                    <a:lstStyle/>
                    <a:p>
                      <a:pPr>
                        <a:lnSpc>
                          <a:spcPct val="115000"/>
                        </a:lnSpc>
                        <a:spcAft>
                          <a:spcPts val="0"/>
                        </a:spcAft>
                      </a:pPr>
                      <a:r>
                        <a:rPr lang="es-ES" sz="1200">
                          <a:solidFill>
                            <a:srgbClr val="000000"/>
                          </a:solidFill>
                          <a:effectLst/>
                          <a:latin typeface="Arial"/>
                          <a:ea typeface="Times New Roman"/>
                          <a:cs typeface="Times New Roman"/>
                        </a:rPr>
                        <a:t>Opciones de alimentación dentro del campus</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200">
                          <a:effectLst/>
                          <a:latin typeface="Arial"/>
                          <a:ea typeface="Times New Roman"/>
                          <a:cs typeface="Times New Roman"/>
                        </a:rPr>
                        <a:t>0,72</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effectLst/>
                          <a:latin typeface="Arial"/>
                          <a:ea typeface="Times New Roman"/>
                          <a:cs typeface="Times New Roman"/>
                        </a:rPr>
                        <a:t>-0,8</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b="1">
                          <a:solidFill>
                            <a:srgbClr val="FFFFFF"/>
                          </a:solidFill>
                          <a:effectLst/>
                          <a:latin typeface="Arial"/>
                          <a:ea typeface="Times New Roman"/>
                          <a:cs typeface="Times New Roman"/>
                        </a:rPr>
                        <a:t>L</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03151"/>
                    </a:solidFill>
                  </a:tcPr>
                </a:tc>
              </a:tr>
              <a:tr h="651640">
                <a:tc>
                  <a:txBody>
                    <a:bodyPr/>
                    <a:lstStyle/>
                    <a:p>
                      <a:pPr>
                        <a:lnSpc>
                          <a:spcPct val="115000"/>
                        </a:lnSpc>
                        <a:spcAft>
                          <a:spcPts val="0"/>
                        </a:spcAft>
                      </a:pPr>
                      <a:r>
                        <a:rPr lang="es-ES" sz="1200">
                          <a:solidFill>
                            <a:srgbClr val="000000"/>
                          </a:solidFill>
                          <a:effectLst/>
                          <a:latin typeface="Arial"/>
                          <a:ea typeface="Times New Roman"/>
                          <a:cs typeface="Times New Roman"/>
                        </a:rPr>
                        <a:t>Contenidos de plan de estudios como aporte al perfil profesional</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200">
                          <a:effectLst/>
                          <a:latin typeface="Arial"/>
                          <a:ea typeface="Times New Roman"/>
                          <a:cs typeface="Times New Roman"/>
                        </a:rPr>
                        <a:t>0,72</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effectLst/>
                          <a:latin typeface="Arial"/>
                          <a:ea typeface="Times New Roman"/>
                          <a:cs typeface="Times New Roman"/>
                        </a:rPr>
                        <a:t>-0,75</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b="1">
                          <a:solidFill>
                            <a:srgbClr val="FFFFFF"/>
                          </a:solidFill>
                          <a:effectLst/>
                          <a:latin typeface="Arial"/>
                          <a:ea typeface="Times New Roman"/>
                          <a:cs typeface="Times New Roman"/>
                        </a:rPr>
                        <a:t>L</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03151"/>
                    </a:solidFill>
                  </a:tcPr>
                </a:tc>
              </a:tr>
              <a:tr h="504960">
                <a:tc>
                  <a:txBody>
                    <a:bodyPr/>
                    <a:lstStyle/>
                    <a:p>
                      <a:pPr>
                        <a:lnSpc>
                          <a:spcPct val="115000"/>
                        </a:lnSpc>
                        <a:spcAft>
                          <a:spcPts val="0"/>
                        </a:spcAft>
                      </a:pPr>
                      <a:r>
                        <a:rPr lang="es-ES" sz="1200">
                          <a:solidFill>
                            <a:srgbClr val="000000"/>
                          </a:solidFill>
                          <a:effectLst/>
                          <a:latin typeface="Arial"/>
                          <a:ea typeface="Times New Roman"/>
                          <a:cs typeface="Times New Roman"/>
                        </a:rPr>
                        <a:t>Material bibliográfico y bases de consulta</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200">
                          <a:effectLst/>
                          <a:latin typeface="Arial"/>
                          <a:ea typeface="Times New Roman"/>
                          <a:cs typeface="Times New Roman"/>
                        </a:rPr>
                        <a:t>0,69</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effectLst/>
                          <a:latin typeface="Arial"/>
                          <a:ea typeface="Times New Roman"/>
                          <a:cs typeface="Times New Roman"/>
                        </a:rPr>
                        <a:t>-0,79</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b="1">
                          <a:solidFill>
                            <a:srgbClr val="FFFFFF"/>
                          </a:solidFill>
                          <a:effectLst/>
                          <a:latin typeface="Arial"/>
                          <a:ea typeface="Times New Roman"/>
                          <a:cs typeface="Times New Roman"/>
                        </a:rPr>
                        <a:t>L</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03151"/>
                    </a:solidFill>
                  </a:tcPr>
                </a:tc>
              </a:tr>
              <a:tr h="504960">
                <a:tc>
                  <a:txBody>
                    <a:bodyPr/>
                    <a:lstStyle/>
                    <a:p>
                      <a:pPr>
                        <a:lnSpc>
                          <a:spcPct val="115000"/>
                        </a:lnSpc>
                        <a:spcAft>
                          <a:spcPts val="0"/>
                        </a:spcAft>
                      </a:pPr>
                      <a:r>
                        <a:rPr lang="es-ES" sz="1200">
                          <a:solidFill>
                            <a:srgbClr val="000000"/>
                          </a:solidFill>
                          <a:effectLst/>
                          <a:latin typeface="Arial"/>
                          <a:ea typeface="Times New Roman"/>
                          <a:cs typeface="Times New Roman"/>
                        </a:rPr>
                        <a:t>Canales adecuados de comunicación institucional</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200" dirty="0">
                          <a:effectLst/>
                          <a:latin typeface="Arial"/>
                          <a:ea typeface="Times New Roman"/>
                          <a:cs typeface="Times New Roman"/>
                        </a:rPr>
                        <a:t>0,64</a:t>
                      </a:r>
                      <a:endParaRPr lang="es-ES" sz="12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effectLst/>
                          <a:latin typeface="Arial"/>
                          <a:ea typeface="Times New Roman"/>
                          <a:cs typeface="Times New Roman"/>
                        </a:rPr>
                        <a:t>-0,9</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b="1">
                          <a:solidFill>
                            <a:srgbClr val="FFFFFF"/>
                          </a:solidFill>
                          <a:effectLst/>
                          <a:latin typeface="Arial"/>
                          <a:ea typeface="Times New Roman"/>
                          <a:cs typeface="Times New Roman"/>
                        </a:rPr>
                        <a:t>L</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03151"/>
                    </a:solidFill>
                  </a:tcPr>
                </a:tc>
              </a:tr>
              <a:tr h="504960">
                <a:tc>
                  <a:txBody>
                    <a:bodyPr/>
                    <a:lstStyle/>
                    <a:p>
                      <a:pPr>
                        <a:lnSpc>
                          <a:spcPct val="115000"/>
                        </a:lnSpc>
                        <a:spcAft>
                          <a:spcPts val="0"/>
                        </a:spcAft>
                      </a:pPr>
                      <a:r>
                        <a:rPr lang="es-ES" sz="1200" dirty="0">
                          <a:solidFill>
                            <a:srgbClr val="000000"/>
                          </a:solidFill>
                          <a:effectLst/>
                          <a:latin typeface="Arial"/>
                          <a:ea typeface="Times New Roman"/>
                          <a:cs typeface="Times New Roman"/>
                        </a:rPr>
                        <a:t>Motivación y participación a los estudiantes</a:t>
                      </a:r>
                      <a:endParaRPr lang="es-ES" sz="12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200">
                          <a:effectLst/>
                          <a:latin typeface="Arial"/>
                          <a:ea typeface="Times New Roman"/>
                          <a:cs typeface="Times New Roman"/>
                        </a:rPr>
                        <a:t>0,55</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effectLst/>
                          <a:latin typeface="Arial"/>
                          <a:ea typeface="Times New Roman"/>
                          <a:cs typeface="Times New Roman"/>
                        </a:rPr>
                        <a:t>-0,86</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b="1" dirty="0">
                          <a:solidFill>
                            <a:srgbClr val="FFFFFF"/>
                          </a:solidFill>
                          <a:effectLst/>
                          <a:latin typeface="Arial"/>
                          <a:ea typeface="Times New Roman"/>
                          <a:cs typeface="Times New Roman"/>
                        </a:rPr>
                        <a:t>L</a:t>
                      </a:r>
                      <a:endParaRPr lang="es-ES" sz="12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03151"/>
                    </a:solidFill>
                  </a:tcPr>
                </a:tc>
              </a:tr>
            </a:tbl>
          </a:graphicData>
        </a:graphic>
      </p:graphicFrame>
    </p:spTree>
    <p:extLst>
      <p:ext uri="{BB962C8B-B14F-4D97-AF65-F5344CB8AC3E}">
        <p14:creationId xmlns:p14="http://schemas.microsoft.com/office/powerpoint/2010/main" val="121354524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6379811" y="-27384"/>
            <a:ext cx="2746648" cy="418058"/>
          </a:xfrm>
          <a:solidFill>
            <a:schemeClr val="accent2">
              <a:lumMod val="75000"/>
            </a:schemeClr>
          </a:solidFill>
          <a:ln w="3175">
            <a:solidFill>
              <a:schemeClr val="tx1"/>
            </a:solidFill>
          </a:ln>
        </p:spPr>
        <p:txBody>
          <a:bodyPr>
            <a:noAutofit/>
          </a:bodyPr>
          <a:lstStyle/>
          <a:p>
            <a:r>
              <a:rPr lang="es-ES" sz="1400" dirty="0" smtClean="0">
                <a:solidFill>
                  <a:schemeClr val="bg1"/>
                </a:solidFill>
                <a:latin typeface="Arial" panose="020B0604020202020204" pitchFamily="34" charset="0"/>
                <a:cs typeface="Arial" panose="020B0604020202020204" pitchFamily="34" charset="0"/>
              </a:rPr>
              <a:t>INVESTIGACIÓN DE MERCADO</a:t>
            </a:r>
            <a:endParaRPr lang="es-ES" sz="1400" dirty="0">
              <a:solidFill>
                <a:schemeClr val="bg1"/>
              </a:solidFill>
              <a:latin typeface="Arial" panose="020B0604020202020204" pitchFamily="34" charset="0"/>
              <a:cs typeface="Arial" panose="020B0604020202020204" pitchFamily="34" charset="0"/>
            </a:endParaRPr>
          </a:p>
        </p:txBody>
      </p:sp>
      <p:sp>
        <p:nvSpPr>
          <p:cNvPr id="7" name="1 Título"/>
          <p:cNvSpPr txBox="1">
            <a:spLocks/>
          </p:cNvSpPr>
          <p:nvPr/>
        </p:nvSpPr>
        <p:spPr>
          <a:xfrm>
            <a:off x="3491880" y="-27384"/>
            <a:ext cx="2880320" cy="418058"/>
          </a:xfrm>
          <a:prstGeom prst="rect">
            <a:avLst/>
          </a:prstGeom>
          <a:solidFill>
            <a:schemeClr val="accent2">
              <a:lumMod val="75000"/>
            </a:schemeClr>
          </a:solidFill>
          <a:ln w="3175">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1400" dirty="0" smtClean="0">
                <a:solidFill>
                  <a:schemeClr val="bg1"/>
                </a:solidFill>
                <a:latin typeface="Arial" panose="020B0604020202020204" pitchFamily="34" charset="0"/>
                <a:cs typeface="Arial" panose="020B0604020202020204" pitchFamily="34" charset="0"/>
              </a:rPr>
              <a:t>MATRIZ DE KANO</a:t>
            </a:r>
            <a:endParaRPr lang="es-ES" sz="1400" dirty="0">
              <a:solidFill>
                <a:schemeClr val="bg1"/>
              </a:solidFill>
              <a:latin typeface="Arial" panose="020B0604020202020204" pitchFamily="34" charset="0"/>
              <a:cs typeface="Arial" panose="020B0604020202020204" pitchFamily="34" charset="0"/>
            </a:endParaRPr>
          </a:p>
        </p:txBody>
      </p:sp>
      <p:sp>
        <p:nvSpPr>
          <p:cNvPr id="6" name="5 Rectángulo redondeado"/>
          <p:cNvSpPr/>
          <p:nvPr/>
        </p:nvSpPr>
        <p:spPr>
          <a:xfrm>
            <a:off x="971600" y="914554"/>
            <a:ext cx="7200800" cy="504055"/>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latin typeface="Arial" panose="020B0604020202020204" pitchFamily="34" charset="0"/>
                <a:cs typeface="Arial" panose="020B0604020202020204" pitchFamily="34" charset="0"/>
              </a:rPr>
              <a:t>Mapa global de atributos según Kano</a:t>
            </a:r>
            <a:endParaRPr lang="es-ES" b="1" dirty="0">
              <a:latin typeface="Arial" panose="020B0604020202020204" pitchFamily="34" charset="0"/>
              <a:cs typeface="Arial" panose="020B0604020202020204" pitchFamily="34" charset="0"/>
            </a:endParaRPr>
          </a:p>
        </p:txBody>
      </p:sp>
      <p:graphicFrame>
        <p:nvGraphicFramePr>
          <p:cNvPr id="8" name="7 Gráfico"/>
          <p:cNvGraphicFramePr/>
          <p:nvPr>
            <p:extLst>
              <p:ext uri="{D42A27DB-BD31-4B8C-83A1-F6EECF244321}">
                <p14:modId xmlns:p14="http://schemas.microsoft.com/office/powerpoint/2010/main" val="221073241"/>
              </p:ext>
            </p:extLst>
          </p:nvPr>
        </p:nvGraphicFramePr>
        <p:xfrm>
          <a:off x="179512" y="1628800"/>
          <a:ext cx="8784976" cy="4824536"/>
        </p:xfrm>
        <a:graphic>
          <a:graphicData uri="http://schemas.openxmlformats.org/drawingml/2006/chart">
            <c:chart xmlns:c="http://schemas.openxmlformats.org/drawingml/2006/chart" xmlns:r="http://schemas.openxmlformats.org/officeDocument/2006/relationships" r:id="rId2"/>
          </a:graphicData>
        </a:graphic>
      </p:graphicFrame>
      <p:cxnSp>
        <p:nvCxnSpPr>
          <p:cNvPr id="12" name="1 Conector recto"/>
          <p:cNvCxnSpPr/>
          <p:nvPr/>
        </p:nvCxnSpPr>
        <p:spPr>
          <a:xfrm flipV="1">
            <a:off x="3491880" y="1772816"/>
            <a:ext cx="0" cy="4145915"/>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1 Conector recto"/>
          <p:cNvCxnSpPr/>
          <p:nvPr/>
        </p:nvCxnSpPr>
        <p:spPr>
          <a:xfrm flipH="1">
            <a:off x="521786" y="3789040"/>
            <a:ext cx="8154670" cy="0"/>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926270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6379811" y="-27384"/>
            <a:ext cx="2746648" cy="418058"/>
          </a:xfrm>
          <a:solidFill>
            <a:schemeClr val="tx2">
              <a:lumMod val="60000"/>
              <a:lumOff val="40000"/>
            </a:schemeClr>
          </a:solidFill>
          <a:ln w="3175">
            <a:solidFill>
              <a:schemeClr val="tx1"/>
            </a:solidFill>
          </a:ln>
        </p:spPr>
        <p:txBody>
          <a:bodyPr>
            <a:noAutofit/>
          </a:bodyPr>
          <a:lstStyle/>
          <a:p>
            <a:pPr algn="ctr"/>
            <a:r>
              <a:rPr lang="es-ES" sz="1400" dirty="0" smtClean="0">
                <a:solidFill>
                  <a:schemeClr val="bg1"/>
                </a:solidFill>
                <a:latin typeface="Arial" panose="020B0604020202020204" pitchFamily="34" charset="0"/>
                <a:cs typeface="Arial" panose="020B0604020202020204" pitchFamily="34" charset="0"/>
              </a:rPr>
              <a:t>RESULTADOS FINALES</a:t>
            </a:r>
            <a:endParaRPr lang="es-ES" sz="1400" dirty="0">
              <a:solidFill>
                <a:schemeClr val="bg1"/>
              </a:solidFill>
              <a:latin typeface="Arial" panose="020B0604020202020204" pitchFamily="34" charset="0"/>
              <a:cs typeface="Arial" panose="020B0604020202020204" pitchFamily="34" charset="0"/>
            </a:endParaRPr>
          </a:p>
        </p:txBody>
      </p:sp>
      <p:sp>
        <p:nvSpPr>
          <p:cNvPr id="6" name="5 Rectángulo redondeado"/>
          <p:cNvSpPr/>
          <p:nvPr/>
        </p:nvSpPr>
        <p:spPr>
          <a:xfrm>
            <a:off x="971600" y="662526"/>
            <a:ext cx="7200800" cy="504055"/>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latin typeface="Arial" panose="020B0604020202020204" pitchFamily="34" charset="0"/>
                <a:cs typeface="Arial" panose="020B0604020202020204" pitchFamily="34" charset="0"/>
              </a:rPr>
              <a:t>Conclusiones</a:t>
            </a:r>
            <a:endParaRPr lang="es-ES" b="1" dirty="0">
              <a:latin typeface="Arial" panose="020B0604020202020204" pitchFamily="34" charset="0"/>
              <a:cs typeface="Arial" panose="020B0604020202020204" pitchFamily="34" charset="0"/>
            </a:endParaRPr>
          </a:p>
        </p:txBody>
      </p:sp>
      <p:sp>
        <p:nvSpPr>
          <p:cNvPr id="8" name="7 Rectángulo redondeado"/>
          <p:cNvSpPr/>
          <p:nvPr/>
        </p:nvSpPr>
        <p:spPr>
          <a:xfrm>
            <a:off x="1046466" y="1412776"/>
            <a:ext cx="7007070" cy="144016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C" sz="1600" dirty="0">
                <a:solidFill>
                  <a:sysClr val="windowText" lastClr="000000"/>
                </a:solidFill>
                <a:latin typeface="Arial" panose="020B0604020202020204" pitchFamily="34" charset="0"/>
                <a:cs typeface="Arial" panose="020B0604020202020204" pitchFamily="34" charset="0"/>
              </a:rPr>
              <a:t>La educación superior en el Ecuador nunca fue tan importante como ahora, el estado a través de sus políticas gubernamentales impulsa una educación de calidad para formar a mejores profesionales, con un alto grado de conocimientos y con un pensamiento divergente.</a:t>
            </a:r>
            <a:endParaRPr lang="es-ES" sz="1600" dirty="0">
              <a:solidFill>
                <a:sysClr val="windowText" lastClr="000000"/>
              </a:solidFill>
              <a:latin typeface="Arial" panose="020B0604020202020204" pitchFamily="34" charset="0"/>
              <a:cs typeface="Arial" panose="020B0604020202020204" pitchFamily="34" charset="0"/>
            </a:endParaRPr>
          </a:p>
          <a:p>
            <a:pPr algn="just"/>
            <a:endParaRPr lang="es-ES" sz="1600" dirty="0">
              <a:solidFill>
                <a:sysClr val="windowText" lastClr="000000"/>
              </a:solidFill>
              <a:latin typeface="Arial" panose="020B0604020202020204" pitchFamily="34" charset="0"/>
              <a:cs typeface="Arial" panose="020B0604020202020204" pitchFamily="34" charset="0"/>
            </a:endParaRPr>
          </a:p>
        </p:txBody>
      </p:sp>
      <p:sp>
        <p:nvSpPr>
          <p:cNvPr id="10" name="9 Rectángulo redondeado"/>
          <p:cNvSpPr/>
          <p:nvPr/>
        </p:nvSpPr>
        <p:spPr>
          <a:xfrm>
            <a:off x="1043608" y="2996952"/>
            <a:ext cx="7007070" cy="201622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C" sz="1600" dirty="0">
                <a:solidFill>
                  <a:sysClr val="windowText" lastClr="000000"/>
                </a:solidFill>
                <a:latin typeface="Arial" panose="020B0604020202020204" pitchFamily="34" charset="0"/>
                <a:cs typeface="Arial" panose="020B0604020202020204" pitchFamily="34" charset="0"/>
              </a:rPr>
              <a:t>El realizar la presente investigación permitió contribuir con este proceso de cambio y constante mejora en el modelo educativo ya que con una correcta definición metodológica, diseño y aplicación de técnicas-herramientas de recolección de datos se pudieron poner en práctica los modelos Servqual, Kano y Ciclo de servicio para medir la calidad de los servicios de nuestra universidad.</a:t>
            </a:r>
            <a:endParaRPr lang="es-ES" sz="1600" dirty="0">
              <a:solidFill>
                <a:sysClr val="windowText" lastClr="000000"/>
              </a:solidFill>
              <a:latin typeface="Arial" panose="020B0604020202020204" pitchFamily="34" charset="0"/>
              <a:cs typeface="Arial" panose="020B0604020202020204" pitchFamily="34" charset="0"/>
            </a:endParaRPr>
          </a:p>
          <a:p>
            <a:pPr algn="just"/>
            <a:endParaRPr lang="es-ES" sz="1600" dirty="0">
              <a:solidFill>
                <a:sysClr val="windowText" lastClr="000000"/>
              </a:solidFill>
              <a:latin typeface="Arial" panose="020B0604020202020204" pitchFamily="34" charset="0"/>
              <a:cs typeface="Arial" panose="020B0604020202020204" pitchFamily="34" charset="0"/>
            </a:endParaRPr>
          </a:p>
        </p:txBody>
      </p:sp>
      <p:sp>
        <p:nvSpPr>
          <p:cNvPr id="11" name="10 Rectángulo redondeado"/>
          <p:cNvSpPr/>
          <p:nvPr/>
        </p:nvSpPr>
        <p:spPr>
          <a:xfrm>
            <a:off x="1043608" y="5157192"/>
            <a:ext cx="7007070" cy="144016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ES" sz="1600" dirty="0" smtClean="0">
              <a:solidFill>
                <a:sysClr val="windowText" lastClr="000000"/>
              </a:solidFill>
              <a:latin typeface="Arial" panose="020B0604020202020204" pitchFamily="34" charset="0"/>
              <a:cs typeface="Arial" panose="020B0604020202020204" pitchFamily="34" charset="0"/>
            </a:endParaRPr>
          </a:p>
          <a:p>
            <a:pPr algn="just"/>
            <a:endParaRPr lang="es-ES" sz="1600" dirty="0" smtClean="0">
              <a:solidFill>
                <a:sysClr val="windowText" lastClr="000000"/>
              </a:solidFill>
              <a:latin typeface="Arial" panose="020B0604020202020204" pitchFamily="34" charset="0"/>
              <a:cs typeface="Arial" panose="020B0604020202020204" pitchFamily="34" charset="0"/>
            </a:endParaRPr>
          </a:p>
          <a:p>
            <a:r>
              <a:rPr lang="es-ES" sz="1600" dirty="0">
                <a:solidFill>
                  <a:sysClr val="windowText" lastClr="000000"/>
                </a:solidFill>
                <a:latin typeface="Arial" panose="020B0604020202020204" pitchFamily="34" charset="0"/>
                <a:cs typeface="Arial" panose="020B0604020202020204" pitchFamily="34" charset="0"/>
              </a:rPr>
              <a:t>La gestión de los factores y variables identificadas en esta investigación permitirá, tanto a las autoridades universitarias como a las del departamento, la focalización de los planes para la mejora continua y el uso racional de los escasos recursos disponibles en pro de la mejora continua de la calidad de los servicios.</a:t>
            </a:r>
          </a:p>
          <a:p>
            <a:pPr lvl="0" algn="just"/>
            <a:endParaRPr lang="es-ES" sz="1600" dirty="0">
              <a:solidFill>
                <a:sysClr val="windowText" lastClr="000000"/>
              </a:solidFill>
              <a:latin typeface="Arial" panose="020B0604020202020204" pitchFamily="34" charset="0"/>
              <a:cs typeface="Arial" panose="020B0604020202020204" pitchFamily="34" charset="0"/>
            </a:endParaRPr>
          </a:p>
          <a:p>
            <a:pPr algn="just"/>
            <a:endParaRPr lang="es-ES" sz="1600" dirty="0">
              <a:solidFill>
                <a:sysClr val="windowText" lastClr="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024933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6379811" y="-27384"/>
            <a:ext cx="2746648" cy="418058"/>
          </a:xfrm>
          <a:solidFill>
            <a:schemeClr val="tx2">
              <a:lumMod val="60000"/>
              <a:lumOff val="40000"/>
            </a:schemeClr>
          </a:solidFill>
          <a:ln w="3175">
            <a:solidFill>
              <a:schemeClr val="tx1"/>
            </a:solidFill>
          </a:ln>
        </p:spPr>
        <p:txBody>
          <a:bodyPr>
            <a:noAutofit/>
          </a:bodyPr>
          <a:lstStyle/>
          <a:p>
            <a:pPr algn="ctr"/>
            <a:r>
              <a:rPr lang="es-ES" sz="1400" dirty="0" smtClean="0">
                <a:solidFill>
                  <a:schemeClr val="bg1"/>
                </a:solidFill>
                <a:latin typeface="Arial" panose="020B0604020202020204" pitchFamily="34" charset="0"/>
                <a:cs typeface="Arial" panose="020B0604020202020204" pitchFamily="34" charset="0"/>
              </a:rPr>
              <a:t>RESULTADOS FINALES</a:t>
            </a:r>
            <a:endParaRPr lang="es-ES" sz="1400" dirty="0">
              <a:solidFill>
                <a:schemeClr val="bg1"/>
              </a:solidFill>
              <a:latin typeface="Arial" panose="020B0604020202020204" pitchFamily="34" charset="0"/>
              <a:cs typeface="Arial" panose="020B0604020202020204" pitchFamily="34" charset="0"/>
            </a:endParaRPr>
          </a:p>
        </p:txBody>
      </p:sp>
      <p:sp>
        <p:nvSpPr>
          <p:cNvPr id="6" name="5 Rectángulo redondeado"/>
          <p:cNvSpPr/>
          <p:nvPr/>
        </p:nvSpPr>
        <p:spPr>
          <a:xfrm>
            <a:off x="971600" y="662526"/>
            <a:ext cx="7200800" cy="504055"/>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dirty="0" smtClean="0">
                <a:latin typeface="Arial" panose="020B0604020202020204" pitchFamily="34" charset="0"/>
                <a:cs typeface="Arial" panose="020B0604020202020204" pitchFamily="34" charset="0"/>
              </a:rPr>
              <a:t>Recomendaciones</a:t>
            </a:r>
            <a:endParaRPr lang="es-ES" sz="2000" dirty="0">
              <a:latin typeface="Arial" panose="020B0604020202020204" pitchFamily="34" charset="0"/>
              <a:cs typeface="Arial" panose="020B0604020202020204" pitchFamily="34" charset="0"/>
            </a:endParaRPr>
          </a:p>
        </p:txBody>
      </p:sp>
      <p:sp>
        <p:nvSpPr>
          <p:cNvPr id="8" name="7 Rectángulo redondeado"/>
          <p:cNvSpPr/>
          <p:nvPr/>
        </p:nvSpPr>
        <p:spPr>
          <a:xfrm>
            <a:off x="1021314" y="1412776"/>
            <a:ext cx="7007070" cy="136815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C" dirty="0" smtClean="0">
                <a:solidFill>
                  <a:sysClr val="windowText" lastClr="000000"/>
                </a:solidFill>
              </a:rPr>
              <a:t>Se </a:t>
            </a:r>
            <a:r>
              <a:rPr lang="es-EC" dirty="0">
                <a:solidFill>
                  <a:sysClr val="windowText" lastClr="000000"/>
                </a:solidFill>
              </a:rPr>
              <a:t>debería establecer un modelo de servicio que tenga como principales factores clave a Docentes y a los procesos administrativos, ya que en ellos recae la mayor parte de la percepción de la calidad dentro de la universidad.</a:t>
            </a:r>
            <a:endParaRPr lang="es-ES" dirty="0">
              <a:solidFill>
                <a:sysClr val="windowText" lastClr="000000"/>
              </a:solidFill>
            </a:endParaRPr>
          </a:p>
        </p:txBody>
      </p:sp>
      <p:sp>
        <p:nvSpPr>
          <p:cNvPr id="10" name="9 Rectángulo redondeado"/>
          <p:cNvSpPr/>
          <p:nvPr/>
        </p:nvSpPr>
        <p:spPr>
          <a:xfrm>
            <a:off x="1043608" y="2996952"/>
            <a:ext cx="7007070" cy="158417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EC" dirty="0" smtClean="0">
              <a:solidFill>
                <a:sysClr val="windowText" lastClr="000000"/>
              </a:solidFill>
            </a:endParaRPr>
          </a:p>
          <a:p>
            <a:pPr algn="just"/>
            <a:endParaRPr lang="es-EC" dirty="0" smtClean="0">
              <a:solidFill>
                <a:sysClr val="windowText" lastClr="000000"/>
              </a:solidFill>
            </a:endParaRPr>
          </a:p>
          <a:p>
            <a:pPr algn="just"/>
            <a:r>
              <a:rPr lang="es-EC" dirty="0" smtClean="0">
                <a:solidFill>
                  <a:sysClr val="windowText" lastClr="000000"/>
                </a:solidFill>
              </a:rPr>
              <a:t>Este </a:t>
            </a:r>
            <a:r>
              <a:rPr lang="es-EC" dirty="0">
                <a:solidFill>
                  <a:sysClr val="windowText" lastClr="000000"/>
                </a:solidFill>
              </a:rPr>
              <a:t>estudio debe ser tomado en consideración por las autoridades que para establecer planes de mejora continua, además se debe mantener los procesos que se está llevando de buena manera, se debe corregir lo que está mal y eliminar lo que no aporte significativamente a mejorar la calidad de los servicios.</a:t>
            </a:r>
            <a:endParaRPr lang="es-ES" dirty="0">
              <a:solidFill>
                <a:sysClr val="windowText" lastClr="000000"/>
              </a:solidFill>
            </a:endParaRPr>
          </a:p>
          <a:p>
            <a:pPr lvl="0" algn="just"/>
            <a:endParaRPr lang="es-ES" dirty="0">
              <a:solidFill>
                <a:sysClr val="windowText" lastClr="000000"/>
              </a:solidFill>
            </a:endParaRPr>
          </a:p>
          <a:p>
            <a:pPr algn="just"/>
            <a:endParaRPr lang="es-ES" dirty="0">
              <a:solidFill>
                <a:sysClr val="windowText" lastClr="000000"/>
              </a:solidFill>
            </a:endParaRPr>
          </a:p>
        </p:txBody>
      </p:sp>
      <p:sp>
        <p:nvSpPr>
          <p:cNvPr id="11" name="10 Rectángulo redondeado"/>
          <p:cNvSpPr/>
          <p:nvPr/>
        </p:nvSpPr>
        <p:spPr>
          <a:xfrm>
            <a:off x="1043608" y="4761148"/>
            <a:ext cx="7007070" cy="108012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ES" dirty="0" smtClean="0">
              <a:solidFill>
                <a:sysClr val="windowText" lastClr="000000"/>
              </a:solidFill>
            </a:endParaRPr>
          </a:p>
          <a:p>
            <a:pPr algn="just"/>
            <a:endParaRPr lang="es-ES" dirty="0" smtClean="0">
              <a:solidFill>
                <a:sysClr val="windowText" lastClr="000000"/>
              </a:solidFill>
            </a:endParaRPr>
          </a:p>
          <a:p>
            <a:r>
              <a:rPr lang="es-EC" dirty="0">
                <a:solidFill>
                  <a:sysClr val="windowText" lastClr="000000"/>
                </a:solidFill>
              </a:rPr>
              <a:t>Es recomendable aplicar los métodos Servqual, Kano y ciclos de servicio de una manera periódica, al menos una vez al año para evaluar y establecer planes de mejora continuos.</a:t>
            </a:r>
            <a:endParaRPr lang="es-ES" dirty="0">
              <a:solidFill>
                <a:sysClr val="windowText" lastClr="000000"/>
              </a:solidFill>
            </a:endParaRPr>
          </a:p>
          <a:p>
            <a:pPr lvl="0" algn="just"/>
            <a:endParaRPr lang="es-ES" dirty="0">
              <a:solidFill>
                <a:sysClr val="windowText" lastClr="000000"/>
              </a:solidFill>
            </a:endParaRPr>
          </a:p>
          <a:p>
            <a:pPr algn="just"/>
            <a:endParaRPr lang="es-ES" dirty="0">
              <a:solidFill>
                <a:sysClr val="windowText" lastClr="000000"/>
              </a:solidFill>
            </a:endParaRPr>
          </a:p>
        </p:txBody>
      </p:sp>
    </p:spTree>
    <p:extLst>
      <p:ext uri="{BB962C8B-B14F-4D97-AF65-F5344CB8AC3E}">
        <p14:creationId xmlns:p14="http://schemas.microsoft.com/office/powerpoint/2010/main" val="199317482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395536" y="2852936"/>
            <a:ext cx="8229600" cy="1143000"/>
          </a:xfrm>
        </p:spPr>
        <p:txBody>
          <a:bodyPr/>
          <a:lstStyle/>
          <a:p>
            <a:r>
              <a:rPr lang="es-ES" b="1" dirty="0" smtClean="0">
                <a:solidFill>
                  <a:schemeClr val="tx1"/>
                </a:solidFill>
              </a:rPr>
              <a:t>Gracias</a:t>
            </a:r>
            <a:endParaRPr lang="es-ES" b="1" dirty="0">
              <a:solidFill>
                <a:schemeClr val="tx1"/>
              </a:solidFill>
            </a:endParaRPr>
          </a:p>
        </p:txBody>
      </p:sp>
    </p:spTree>
    <p:extLst>
      <p:ext uri="{BB962C8B-B14F-4D97-AF65-F5344CB8AC3E}">
        <p14:creationId xmlns:p14="http://schemas.microsoft.com/office/powerpoint/2010/main" val="288215800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6379811" y="0"/>
            <a:ext cx="2746648" cy="418058"/>
          </a:xfrm>
          <a:solidFill>
            <a:schemeClr val="accent6">
              <a:lumMod val="75000"/>
            </a:schemeClr>
          </a:solidFill>
          <a:ln w="3175">
            <a:solidFill>
              <a:schemeClr val="tx1"/>
            </a:solidFill>
          </a:ln>
        </p:spPr>
        <p:txBody>
          <a:bodyPr>
            <a:noAutofit/>
          </a:bodyPr>
          <a:lstStyle/>
          <a:p>
            <a:pPr algn="ctr"/>
            <a:r>
              <a:rPr lang="es-ES" sz="2400" dirty="0" smtClean="0">
                <a:solidFill>
                  <a:schemeClr val="bg1"/>
                </a:solidFill>
                <a:latin typeface="Arial" panose="020B0604020202020204" pitchFamily="34" charset="0"/>
                <a:cs typeface="Arial" panose="020B0604020202020204" pitchFamily="34" charset="0"/>
              </a:rPr>
              <a:t>INTRODUCCIÓN</a:t>
            </a:r>
            <a:endParaRPr lang="es-ES" sz="2400" dirty="0">
              <a:solidFill>
                <a:schemeClr val="bg1"/>
              </a:solidFill>
              <a:latin typeface="Arial" panose="020B0604020202020204" pitchFamily="34" charset="0"/>
              <a:cs typeface="Arial" panose="020B0604020202020204" pitchFamily="34" charset="0"/>
            </a:endParaRPr>
          </a:p>
        </p:txBody>
      </p:sp>
      <p:sp>
        <p:nvSpPr>
          <p:cNvPr id="4" name="3 Rectángulo redondeado"/>
          <p:cNvSpPr/>
          <p:nvPr/>
        </p:nvSpPr>
        <p:spPr>
          <a:xfrm>
            <a:off x="3059832" y="548680"/>
            <a:ext cx="3096344" cy="821067"/>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latin typeface="Arial" panose="020B0604020202020204" pitchFamily="34" charset="0"/>
                <a:cs typeface="Arial" panose="020B0604020202020204" pitchFamily="34" charset="0"/>
              </a:rPr>
              <a:t>OBJETIVOS</a:t>
            </a:r>
            <a:endParaRPr lang="es-ES" b="1" dirty="0">
              <a:latin typeface="Arial" panose="020B0604020202020204" pitchFamily="34" charset="0"/>
              <a:cs typeface="Arial" panose="020B0604020202020204" pitchFamily="34" charset="0"/>
            </a:endParaRPr>
          </a:p>
        </p:txBody>
      </p:sp>
      <p:sp>
        <p:nvSpPr>
          <p:cNvPr id="10" name="9 Rectángulo redondeado"/>
          <p:cNvSpPr/>
          <p:nvPr/>
        </p:nvSpPr>
        <p:spPr>
          <a:xfrm>
            <a:off x="827584" y="2204864"/>
            <a:ext cx="7367110" cy="1512168"/>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ES" dirty="0" smtClean="0">
              <a:solidFill>
                <a:schemeClr val="tx1"/>
              </a:solidFill>
              <a:latin typeface="Arial" panose="020B0604020202020204" pitchFamily="34" charset="0"/>
              <a:cs typeface="Arial" panose="020B0604020202020204" pitchFamily="34" charset="0"/>
            </a:endParaRPr>
          </a:p>
          <a:p>
            <a:pPr algn="just"/>
            <a:r>
              <a:rPr lang="es-ES" dirty="0" smtClean="0">
                <a:solidFill>
                  <a:schemeClr val="tx1"/>
                </a:solidFill>
                <a:latin typeface="Arial" panose="020B0604020202020204" pitchFamily="34" charset="0"/>
                <a:cs typeface="Arial" panose="020B0604020202020204" pitchFamily="34" charset="0"/>
              </a:rPr>
              <a:t>Medir </a:t>
            </a:r>
            <a:r>
              <a:rPr lang="es-ES" dirty="0">
                <a:solidFill>
                  <a:schemeClr val="tx1"/>
                </a:solidFill>
                <a:latin typeface="Arial" panose="020B0604020202020204" pitchFamily="34" charset="0"/>
                <a:cs typeface="Arial" panose="020B0604020202020204" pitchFamily="34" charset="0"/>
              </a:rPr>
              <a:t>la calidad de los servicios de las carreras del Departamento de Ciencias Económicas Administrativas y de Comercio, modalidad presencial, sede matriz Sangolquí; aplicando el modelo Servqual, Kano y ciclos de servicio; mediante una investigación de mercados.</a:t>
            </a:r>
          </a:p>
          <a:p>
            <a:pPr algn="ctr"/>
            <a:endParaRPr lang="es-ES" dirty="0">
              <a:solidFill>
                <a:schemeClr val="tx1"/>
              </a:solidFill>
              <a:latin typeface="Arial" panose="020B0604020202020204" pitchFamily="34" charset="0"/>
              <a:cs typeface="Arial" panose="020B0604020202020204" pitchFamily="34" charset="0"/>
            </a:endParaRPr>
          </a:p>
        </p:txBody>
      </p:sp>
      <p:graphicFrame>
        <p:nvGraphicFramePr>
          <p:cNvPr id="15" name="Diagrama 3"/>
          <p:cNvGraphicFramePr/>
          <p:nvPr>
            <p:extLst>
              <p:ext uri="{D42A27DB-BD31-4B8C-83A1-F6EECF244321}">
                <p14:modId xmlns:p14="http://schemas.microsoft.com/office/powerpoint/2010/main" val="269065141"/>
              </p:ext>
            </p:extLst>
          </p:nvPr>
        </p:nvGraphicFramePr>
        <p:xfrm>
          <a:off x="107504" y="4221088"/>
          <a:ext cx="8856984" cy="19098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CuadroTexto"/>
          <p:cNvSpPr txBox="1"/>
          <p:nvPr/>
        </p:nvSpPr>
        <p:spPr>
          <a:xfrm>
            <a:off x="3491880" y="1662534"/>
            <a:ext cx="2201648" cy="369332"/>
          </a:xfrm>
          <a:prstGeom prst="rect">
            <a:avLst/>
          </a:prstGeom>
          <a:noFill/>
        </p:spPr>
        <p:txBody>
          <a:bodyPr wrap="square" rtlCol="0">
            <a:spAutoFit/>
          </a:bodyPr>
          <a:lstStyle/>
          <a:p>
            <a:pPr algn="ctr"/>
            <a:r>
              <a:rPr lang="es-ES" b="1" dirty="0" smtClean="0">
                <a:latin typeface="Arial" panose="020B0604020202020204" pitchFamily="34" charset="0"/>
                <a:cs typeface="Arial" panose="020B0604020202020204" pitchFamily="34" charset="0"/>
              </a:rPr>
              <a:t>GENERAL</a:t>
            </a:r>
            <a:endParaRPr lang="es-ES" b="1" dirty="0">
              <a:latin typeface="Arial" panose="020B0604020202020204" pitchFamily="34" charset="0"/>
              <a:cs typeface="Arial" panose="020B0604020202020204" pitchFamily="34" charset="0"/>
            </a:endParaRPr>
          </a:p>
        </p:txBody>
      </p:sp>
      <p:sp>
        <p:nvSpPr>
          <p:cNvPr id="16" name="15 CuadroTexto"/>
          <p:cNvSpPr txBox="1"/>
          <p:nvPr/>
        </p:nvSpPr>
        <p:spPr>
          <a:xfrm>
            <a:off x="3590335" y="4149080"/>
            <a:ext cx="2201648" cy="369332"/>
          </a:xfrm>
          <a:prstGeom prst="rect">
            <a:avLst/>
          </a:prstGeom>
          <a:noFill/>
        </p:spPr>
        <p:txBody>
          <a:bodyPr wrap="square" rtlCol="0">
            <a:spAutoFit/>
          </a:bodyPr>
          <a:lstStyle/>
          <a:p>
            <a:pPr algn="ctr"/>
            <a:r>
              <a:rPr lang="es-ES" b="1" dirty="0" smtClean="0">
                <a:latin typeface="Arial" panose="020B0604020202020204" pitchFamily="34" charset="0"/>
                <a:cs typeface="Arial" panose="020B0604020202020204" pitchFamily="34" charset="0"/>
              </a:rPr>
              <a:t>ESPECÍFICOS</a:t>
            </a:r>
            <a:endParaRPr lang="es-E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76443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6379811" y="0"/>
            <a:ext cx="2746648" cy="418058"/>
          </a:xfrm>
          <a:solidFill>
            <a:schemeClr val="bg1">
              <a:lumMod val="50000"/>
            </a:schemeClr>
          </a:solidFill>
          <a:ln w="3175">
            <a:solidFill>
              <a:schemeClr val="tx1"/>
            </a:solidFill>
          </a:ln>
        </p:spPr>
        <p:txBody>
          <a:bodyPr>
            <a:noAutofit/>
          </a:bodyPr>
          <a:lstStyle/>
          <a:p>
            <a:pPr algn="ctr"/>
            <a:r>
              <a:rPr lang="es-ES" sz="2400" dirty="0" smtClean="0">
                <a:solidFill>
                  <a:schemeClr val="bg1"/>
                </a:solidFill>
                <a:latin typeface="Arial" panose="020B0604020202020204" pitchFamily="34" charset="0"/>
                <a:cs typeface="Arial" panose="020B0604020202020204" pitchFamily="34" charset="0"/>
              </a:rPr>
              <a:t>DEFINICIONES</a:t>
            </a:r>
            <a:endParaRPr lang="es-ES" sz="2400" dirty="0">
              <a:solidFill>
                <a:schemeClr val="bg1"/>
              </a:solidFill>
              <a:latin typeface="Arial" panose="020B0604020202020204" pitchFamily="34" charset="0"/>
              <a:cs typeface="Arial" panose="020B0604020202020204" pitchFamily="34" charset="0"/>
            </a:endParaRPr>
          </a:p>
        </p:txBody>
      </p:sp>
      <p:sp>
        <p:nvSpPr>
          <p:cNvPr id="4" name="3 Rectángulo redondeado"/>
          <p:cNvSpPr/>
          <p:nvPr/>
        </p:nvSpPr>
        <p:spPr>
          <a:xfrm>
            <a:off x="493991" y="692696"/>
            <a:ext cx="3096344" cy="821067"/>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tx1"/>
                </a:solidFill>
                <a:latin typeface="Arial" panose="020B0604020202020204" pitchFamily="34" charset="0"/>
                <a:cs typeface="Arial" panose="020B0604020202020204" pitchFamily="34" charset="0"/>
              </a:rPr>
              <a:t>MODELO SERVQUAL</a:t>
            </a:r>
            <a:endParaRPr lang="es-ES" b="1" dirty="0">
              <a:solidFill>
                <a:schemeClr val="tx1"/>
              </a:solidFill>
              <a:latin typeface="Arial" panose="020B0604020202020204" pitchFamily="34" charset="0"/>
              <a:cs typeface="Arial" panose="020B0604020202020204" pitchFamily="34" charset="0"/>
            </a:endParaRPr>
          </a:p>
        </p:txBody>
      </p:sp>
      <p:sp>
        <p:nvSpPr>
          <p:cNvPr id="10" name="9 Rectángulo redondeado"/>
          <p:cNvSpPr/>
          <p:nvPr/>
        </p:nvSpPr>
        <p:spPr>
          <a:xfrm>
            <a:off x="494839" y="1772816"/>
            <a:ext cx="8325633" cy="460851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dirty="0">
                <a:solidFill>
                  <a:schemeClr val="tx1"/>
                </a:solidFill>
                <a:latin typeface="Arial" panose="020B0604020202020204" pitchFamily="34" charset="0"/>
                <a:cs typeface="Arial" panose="020B0604020202020204" pitchFamily="34" charset="0"/>
              </a:rPr>
              <a:t>La metodología </a:t>
            </a:r>
            <a:r>
              <a:rPr lang="es-ES" dirty="0" smtClean="0">
                <a:solidFill>
                  <a:schemeClr val="tx1"/>
                </a:solidFill>
                <a:latin typeface="Arial" panose="020B0604020202020204" pitchFamily="34" charset="0"/>
                <a:cs typeface="Arial" panose="020B0604020202020204" pitchFamily="34" charset="0"/>
              </a:rPr>
              <a:t>SERVQUAL, surge para tratar el </a:t>
            </a:r>
            <a:r>
              <a:rPr lang="es-ES" dirty="0">
                <a:solidFill>
                  <a:schemeClr val="tx1"/>
                </a:solidFill>
                <a:latin typeface="Arial" panose="020B0604020202020204" pitchFamily="34" charset="0"/>
                <a:cs typeface="Arial" panose="020B0604020202020204" pitchFamily="34" charset="0"/>
              </a:rPr>
              <a:t>problema relacionado con la medida de calidad de </a:t>
            </a:r>
            <a:r>
              <a:rPr lang="es-ES" dirty="0" smtClean="0">
                <a:solidFill>
                  <a:schemeClr val="tx1"/>
                </a:solidFill>
                <a:latin typeface="Arial" panose="020B0604020202020204" pitchFamily="34" charset="0"/>
                <a:cs typeface="Arial" panose="020B0604020202020204" pitchFamily="34" charset="0"/>
              </a:rPr>
              <a:t>servicio.</a:t>
            </a:r>
          </a:p>
          <a:p>
            <a:pPr algn="just"/>
            <a:endParaRPr lang="es-ES" dirty="0" smtClean="0">
              <a:solidFill>
                <a:schemeClr val="tx1"/>
              </a:solidFill>
              <a:latin typeface="Arial" panose="020B0604020202020204" pitchFamily="34" charset="0"/>
              <a:cs typeface="Arial" panose="020B0604020202020204" pitchFamily="34" charset="0"/>
            </a:endParaRPr>
          </a:p>
          <a:p>
            <a:pPr algn="just"/>
            <a:endParaRPr lang="es-ES" dirty="0">
              <a:solidFill>
                <a:schemeClr val="tx1"/>
              </a:solidFill>
              <a:latin typeface="Arial" panose="020B0604020202020204" pitchFamily="34" charset="0"/>
              <a:cs typeface="Arial" panose="020B0604020202020204" pitchFamily="34" charset="0"/>
            </a:endParaRPr>
          </a:p>
          <a:p>
            <a:pPr algn="just"/>
            <a:endParaRPr lang="es-ES" dirty="0" smtClean="0">
              <a:solidFill>
                <a:schemeClr val="tx1"/>
              </a:solidFill>
              <a:latin typeface="Arial" panose="020B0604020202020204" pitchFamily="34" charset="0"/>
              <a:cs typeface="Arial" panose="020B0604020202020204" pitchFamily="34" charset="0"/>
            </a:endParaRPr>
          </a:p>
          <a:p>
            <a:pPr algn="just"/>
            <a:endParaRPr lang="es-ES" dirty="0">
              <a:solidFill>
                <a:schemeClr val="tx1"/>
              </a:solidFill>
              <a:latin typeface="Arial" panose="020B0604020202020204" pitchFamily="34" charset="0"/>
              <a:cs typeface="Arial" panose="020B0604020202020204" pitchFamily="34" charset="0"/>
            </a:endParaRPr>
          </a:p>
          <a:p>
            <a:pPr algn="just"/>
            <a:endParaRPr lang="es-ES" dirty="0" smtClean="0">
              <a:solidFill>
                <a:schemeClr val="tx1"/>
              </a:solidFill>
              <a:latin typeface="Arial" panose="020B0604020202020204" pitchFamily="34" charset="0"/>
              <a:cs typeface="Arial" panose="020B0604020202020204" pitchFamily="34" charset="0"/>
            </a:endParaRPr>
          </a:p>
          <a:p>
            <a:pPr algn="just"/>
            <a:r>
              <a:rPr lang="es-ES" dirty="0" smtClean="0">
                <a:solidFill>
                  <a:schemeClr val="tx1"/>
                </a:solidFill>
                <a:latin typeface="Arial" panose="020B0604020202020204" pitchFamily="34" charset="0"/>
                <a:cs typeface="Arial" panose="020B0604020202020204" pitchFamily="34" charset="0"/>
              </a:rPr>
              <a:t>Siendo ésta metodología un “instrumento resumido de escala múltiple, con un alto nivel de fiabilidad y validez que las empresas pueden utilizar para comprender mejor las expectativas y percepciones que tienen los clientes respecto a un servicio” </a:t>
            </a:r>
          </a:p>
          <a:p>
            <a:pPr algn="just"/>
            <a:endParaRPr lang="es-ES" dirty="0" smtClean="0">
              <a:solidFill>
                <a:schemeClr val="tx1"/>
              </a:solidFill>
              <a:latin typeface="Arial" panose="020B0604020202020204" pitchFamily="34" charset="0"/>
              <a:cs typeface="Arial" panose="020B0604020202020204" pitchFamily="34" charset="0"/>
            </a:endParaRPr>
          </a:p>
          <a:p>
            <a:pPr algn="just"/>
            <a:r>
              <a:rPr lang="es-ES" dirty="0" smtClean="0">
                <a:solidFill>
                  <a:schemeClr val="tx1"/>
                </a:solidFill>
                <a:latin typeface="Arial" panose="020B0604020202020204" pitchFamily="34" charset="0"/>
                <a:cs typeface="Arial" panose="020B0604020202020204" pitchFamily="34" charset="0"/>
              </a:rPr>
              <a:t>(Parasuraman, Modelo de Calidad de Servicio the journal of marketing, 1985)</a:t>
            </a:r>
          </a:p>
          <a:p>
            <a:pPr algn="just"/>
            <a:endParaRPr lang="es-ES" dirty="0">
              <a:solidFill>
                <a:schemeClr val="tx1"/>
              </a:solidFill>
              <a:latin typeface="Arial" panose="020B0604020202020204" pitchFamily="34" charset="0"/>
              <a:cs typeface="Arial" panose="020B0604020202020204" pitchFamily="34" charset="0"/>
            </a:endParaRPr>
          </a:p>
        </p:txBody>
      </p:sp>
      <p:sp>
        <p:nvSpPr>
          <p:cNvPr id="3" name="2 Elipse"/>
          <p:cNvSpPr/>
          <p:nvPr/>
        </p:nvSpPr>
        <p:spPr>
          <a:xfrm>
            <a:off x="1147198" y="2924944"/>
            <a:ext cx="2952328" cy="864096"/>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latin typeface="Arial" panose="020B0604020202020204" pitchFamily="34" charset="0"/>
                <a:cs typeface="Arial" panose="020B0604020202020204" pitchFamily="34" charset="0"/>
              </a:rPr>
              <a:t>PERCEPCIÓN</a:t>
            </a:r>
            <a:endParaRPr lang="es-ES" dirty="0">
              <a:latin typeface="Arial" panose="020B0604020202020204" pitchFamily="34" charset="0"/>
              <a:cs typeface="Arial" panose="020B0604020202020204" pitchFamily="34" charset="0"/>
            </a:endParaRPr>
          </a:p>
        </p:txBody>
      </p:sp>
      <p:sp>
        <p:nvSpPr>
          <p:cNvPr id="11" name="10 Elipse"/>
          <p:cNvSpPr/>
          <p:nvPr/>
        </p:nvSpPr>
        <p:spPr>
          <a:xfrm>
            <a:off x="4891221" y="2924944"/>
            <a:ext cx="2952328" cy="864096"/>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latin typeface="Arial" panose="020B0604020202020204" pitchFamily="34" charset="0"/>
                <a:cs typeface="Arial" panose="020B0604020202020204" pitchFamily="34" charset="0"/>
              </a:rPr>
              <a:t>EXPECTATIVA</a:t>
            </a:r>
            <a:endParaRPr lang="es-ES" dirty="0">
              <a:latin typeface="Arial" panose="020B0604020202020204" pitchFamily="34" charset="0"/>
              <a:cs typeface="Arial" panose="020B0604020202020204" pitchFamily="34" charset="0"/>
            </a:endParaRPr>
          </a:p>
        </p:txBody>
      </p:sp>
      <p:sp>
        <p:nvSpPr>
          <p:cNvPr id="6" name="5 Cruz"/>
          <p:cNvSpPr/>
          <p:nvPr/>
        </p:nvSpPr>
        <p:spPr>
          <a:xfrm>
            <a:off x="4315157" y="3181705"/>
            <a:ext cx="373293" cy="319303"/>
          </a:xfrm>
          <a:prstGeom prst="plus">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74475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6379811" y="0"/>
            <a:ext cx="2746648" cy="418058"/>
          </a:xfrm>
          <a:solidFill>
            <a:schemeClr val="bg1">
              <a:lumMod val="50000"/>
            </a:schemeClr>
          </a:solidFill>
          <a:ln w="3175">
            <a:solidFill>
              <a:schemeClr val="tx1"/>
            </a:solidFill>
          </a:ln>
        </p:spPr>
        <p:txBody>
          <a:bodyPr>
            <a:noAutofit/>
          </a:bodyPr>
          <a:lstStyle/>
          <a:p>
            <a:pPr algn="ctr"/>
            <a:r>
              <a:rPr lang="es-ES" sz="2400" dirty="0" smtClean="0">
                <a:solidFill>
                  <a:schemeClr val="bg1"/>
                </a:solidFill>
                <a:latin typeface="Arial" panose="020B0604020202020204" pitchFamily="34" charset="0"/>
                <a:cs typeface="Arial" panose="020B0604020202020204" pitchFamily="34" charset="0"/>
              </a:rPr>
              <a:t>DEFINICIONES</a:t>
            </a:r>
            <a:endParaRPr lang="es-ES" sz="2400" dirty="0">
              <a:solidFill>
                <a:schemeClr val="bg1"/>
              </a:solidFill>
              <a:latin typeface="Arial" panose="020B0604020202020204" pitchFamily="34" charset="0"/>
              <a:cs typeface="Arial" panose="020B0604020202020204" pitchFamily="34" charset="0"/>
            </a:endParaRPr>
          </a:p>
        </p:txBody>
      </p:sp>
      <p:sp>
        <p:nvSpPr>
          <p:cNvPr id="4" name="3 Rectángulo redondeado"/>
          <p:cNvSpPr/>
          <p:nvPr/>
        </p:nvSpPr>
        <p:spPr>
          <a:xfrm>
            <a:off x="517183" y="836712"/>
            <a:ext cx="3096344" cy="821067"/>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tx1"/>
                </a:solidFill>
                <a:latin typeface="Arial" panose="020B0604020202020204" pitchFamily="34" charset="0"/>
                <a:cs typeface="Arial" panose="020B0604020202020204" pitchFamily="34" charset="0"/>
              </a:rPr>
              <a:t>MATRIZ DE KANO</a:t>
            </a:r>
            <a:endParaRPr lang="es-ES" b="1" dirty="0">
              <a:solidFill>
                <a:schemeClr val="tx1"/>
              </a:solidFill>
              <a:latin typeface="Arial" panose="020B0604020202020204" pitchFamily="34" charset="0"/>
              <a:cs typeface="Arial" panose="020B0604020202020204" pitchFamily="34" charset="0"/>
            </a:endParaRPr>
          </a:p>
        </p:txBody>
      </p:sp>
      <p:sp>
        <p:nvSpPr>
          <p:cNvPr id="10" name="9 Rectángulo redondeado"/>
          <p:cNvSpPr/>
          <p:nvPr/>
        </p:nvSpPr>
        <p:spPr>
          <a:xfrm>
            <a:off x="62791" y="2132856"/>
            <a:ext cx="8325633" cy="2664296"/>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ES" dirty="0" smtClean="0">
              <a:solidFill>
                <a:schemeClr val="tx1"/>
              </a:solidFill>
              <a:latin typeface="Arial" panose="020B0604020202020204" pitchFamily="34" charset="0"/>
              <a:cs typeface="Arial" panose="020B0604020202020204" pitchFamily="34" charset="0"/>
            </a:endParaRPr>
          </a:p>
          <a:p>
            <a:pPr algn="just"/>
            <a:endParaRPr lang="es-ES" dirty="0">
              <a:solidFill>
                <a:schemeClr val="tx1"/>
              </a:solidFill>
              <a:latin typeface="Arial" panose="020B0604020202020204" pitchFamily="34" charset="0"/>
              <a:cs typeface="Arial" panose="020B0604020202020204" pitchFamily="34" charset="0"/>
            </a:endParaRPr>
          </a:p>
          <a:p>
            <a:pPr algn="just"/>
            <a:endParaRPr lang="es-ES" dirty="0" smtClean="0">
              <a:solidFill>
                <a:schemeClr val="tx1"/>
              </a:solidFill>
              <a:latin typeface="Arial" panose="020B0604020202020204" pitchFamily="34" charset="0"/>
              <a:cs typeface="Arial" panose="020B0604020202020204" pitchFamily="34" charset="0"/>
            </a:endParaRPr>
          </a:p>
          <a:p>
            <a:pPr algn="just"/>
            <a:r>
              <a:rPr lang="es-ES" dirty="0" smtClean="0">
                <a:solidFill>
                  <a:schemeClr val="tx1"/>
                </a:solidFill>
                <a:latin typeface="Arial" panose="020B0604020202020204" pitchFamily="34" charset="0"/>
                <a:cs typeface="Arial" panose="020B0604020202020204" pitchFamily="34" charset="0"/>
              </a:rPr>
              <a:t>El </a:t>
            </a:r>
            <a:r>
              <a:rPr lang="es-ES" dirty="0">
                <a:solidFill>
                  <a:schemeClr val="tx1"/>
                </a:solidFill>
                <a:latin typeface="Arial" panose="020B0604020202020204" pitchFamily="34" charset="0"/>
                <a:cs typeface="Arial" panose="020B0604020202020204" pitchFamily="34" charset="0"/>
              </a:rPr>
              <a:t>japonés, experto en calidad, el Dr. Noriaki Kano, profesor de la Universidad de Tokio desarrolló un modelo para clasificar las características del producto o servicio basado en cómo estas características satisfacen las necesidades del </a:t>
            </a:r>
            <a:r>
              <a:rPr lang="es-ES" dirty="0" smtClean="0">
                <a:solidFill>
                  <a:schemeClr val="tx1"/>
                </a:solidFill>
                <a:latin typeface="Arial" panose="020B0604020202020204" pitchFamily="34" charset="0"/>
                <a:cs typeface="Arial" panose="020B0604020202020204" pitchFamily="34" charset="0"/>
              </a:rPr>
              <a:t>cliente</a:t>
            </a:r>
          </a:p>
          <a:p>
            <a:pPr algn="just"/>
            <a:endParaRPr lang="es-ES" dirty="0">
              <a:solidFill>
                <a:schemeClr val="tx1"/>
              </a:solidFill>
              <a:latin typeface="Arial" panose="020B0604020202020204" pitchFamily="34" charset="0"/>
              <a:cs typeface="Arial" panose="020B0604020202020204" pitchFamily="34" charset="0"/>
            </a:endParaRPr>
          </a:p>
          <a:p>
            <a:pPr algn="just"/>
            <a:r>
              <a:rPr lang="es-ES" dirty="0" smtClean="0">
                <a:solidFill>
                  <a:schemeClr val="tx1"/>
                </a:solidFill>
                <a:latin typeface="Arial" panose="020B0604020202020204" pitchFamily="34" charset="0"/>
                <a:cs typeface="Arial" panose="020B0604020202020204" pitchFamily="34" charset="0"/>
              </a:rPr>
              <a:t>Este </a:t>
            </a:r>
            <a:r>
              <a:rPr lang="es-ES" dirty="0">
                <a:solidFill>
                  <a:schemeClr val="tx1"/>
                </a:solidFill>
                <a:latin typeface="Arial" panose="020B0604020202020204" pitchFamily="34" charset="0"/>
                <a:cs typeface="Arial" panose="020B0604020202020204" pitchFamily="34" charset="0"/>
              </a:rPr>
              <a:t>modelo extendió el concepto de calidad que se había usado hasta entonces, que juzgaba a la calidad de los productos o servicios en una sola escala de bueno a malo.</a:t>
            </a:r>
            <a:endParaRPr lang="es-ES" dirty="0" smtClean="0">
              <a:solidFill>
                <a:schemeClr val="tx1"/>
              </a:solidFill>
              <a:latin typeface="Arial" panose="020B0604020202020204" pitchFamily="34" charset="0"/>
              <a:cs typeface="Arial" panose="020B0604020202020204" pitchFamily="34" charset="0"/>
            </a:endParaRPr>
          </a:p>
          <a:p>
            <a:pPr algn="just"/>
            <a:endParaRPr lang="es-ES" dirty="0">
              <a:solidFill>
                <a:schemeClr val="tx1"/>
              </a:solidFill>
              <a:latin typeface="Arial" panose="020B0604020202020204" pitchFamily="34" charset="0"/>
              <a:cs typeface="Arial" panose="020B0604020202020204" pitchFamily="34" charset="0"/>
            </a:endParaRPr>
          </a:p>
          <a:p>
            <a:pPr algn="just"/>
            <a:endParaRPr lang="es-ES" dirty="0" smtClean="0">
              <a:solidFill>
                <a:schemeClr val="tx1"/>
              </a:solidFill>
              <a:latin typeface="Arial" panose="020B0604020202020204" pitchFamily="34" charset="0"/>
              <a:cs typeface="Arial" panose="020B0604020202020204" pitchFamily="34" charset="0"/>
            </a:endParaRPr>
          </a:p>
          <a:p>
            <a:pPr algn="just"/>
            <a:endParaRPr lang="es-ES" dirty="0">
              <a:solidFill>
                <a:schemeClr val="tx1"/>
              </a:solidFill>
              <a:latin typeface="Arial" panose="020B0604020202020204" pitchFamily="34" charset="0"/>
              <a:cs typeface="Arial" panose="020B0604020202020204" pitchFamily="34" charset="0"/>
            </a:endParaRPr>
          </a:p>
          <a:p>
            <a:pPr algn="just"/>
            <a:endParaRPr lang="es-ES" dirty="0" smtClean="0">
              <a:solidFill>
                <a:schemeClr val="tx1"/>
              </a:solidFill>
              <a:latin typeface="Arial" panose="020B0604020202020204" pitchFamily="34" charset="0"/>
              <a:cs typeface="Arial" panose="020B0604020202020204" pitchFamily="34" charset="0"/>
            </a:endParaRPr>
          </a:p>
        </p:txBody>
      </p:sp>
      <p:sp>
        <p:nvSpPr>
          <p:cNvPr id="3" name="2 Elipse"/>
          <p:cNvSpPr/>
          <p:nvPr/>
        </p:nvSpPr>
        <p:spPr>
          <a:xfrm>
            <a:off x="1187624" y="5085184"/>
            <a:ext cx="1800200" cy="864096"/>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latin typeface="Arial" panose="020B0604020202020204" pitchFamily="34" charset="0"/>
                <a:cs typeface="Arial" panose="020B0604020202020204" pitchFamily="34" charset="0"/>
              </a:rPr>
              <a:t>Atributos Básicos</a:t>
            </a:r>
            <a:endParaRPr lang="es-ES" dirty="0">
              <a:latin typeface="Arial" panose="020B0604020202020204" pitchFamily="34" charset="0"/>
              <a:cs typeface="Arial" panose="020B0604020202020204" pitchFamily="34" charset="0"/>
            </a:endParaRPr>
          </a:p>
        </p:txBody>
      </p:sp>
      <p:sp>
        <p:nvSpPr>
          <p:cNvPr id="8" name="7 Elipse"/>
          <p:cNvSpPr/>
          <p:nvPr/>
        </p:nvSpPr>
        <p:spPr>
          <a:xfrm>
            <a:off x="3563888" y="5085184"/>
            <a:ext cx="1800200" cy="864096"/>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latin typeface="Arial" panose="020B0604020202020204" pitchFamily="34" charset="0"/>
                <a:cs typeface="Arial" panose="020B0604020202020204" pitchFamily="34" charset="0"/>
              </a:rPr>
              <a:t>Atributos Lineales</a:t>
            </a:r>
            <a:endParaRPr lang="es-ES" dirty="0">
              <a:latin typeface="Arial" panose="020B0604020202020204" pitchFamily="34" charset="0"/>
              <a:cs typeface="Arial" panose="020B0604020202020204" pitchFamily="34" charset="0"/>
            </a:endParaRPr>
          </a:p>
        </p:txBody>
      </p:sp>
      <p:sp>
        <p:nvSpPr>
          <p:cNvPr id="9" name="8 Elipse"/>
          <p:cNvSpPr/>
          <p:nvPr/>
        </p:nvSpPr>
        <p:spPr>
          <a:xfrm>
            <a:off x="6012160" y="5013176"/>
            <a:ext cx="1800200" cy="864096"/>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latin typeface="Arial" panose="020B0604020202020204" pitchFamily="34" charset="0"/>
                <a:cs typeface="Arial" panose="020B0604020202020204" pitchFamily="34" charset="0"/>
              </a:rPr>
              <a:t>Atributos Deleite</a:t>
            </a:r>
            <a:endParaRPr lang="es-E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867360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379811" y="0"/>
            <a:ext cx="2746648" cy="418058"/>
          </a:xfrm>
          <a:solidFill>
            <a:schemeClr val="accent2">
              <a:lumMod val="75000"/>
            </a:schemeClr>
          </a:solidFill>
          <a:ln w="3175">
            <a:solidFill>
              <a:schemeClr val="tx1"/>
            </a:solidFill>
          </a:ln>
        </p:spPr>
        <p:txBody>
          <a:bodyPr>
            <a:noAutofit/>
          </a:bodyPr>
          <a:lstStyle/>
          <a:p>
            <a:pPr algn="ctr"/>
            <a:r>
              <a:rPr lang="es-ES" sz="1400" dirty="0" smtClean="0">
                <a:solidFill>
                  <a:schemeClr val="bg1"/>
                </a:solidFill>
                <a:latin typeface="Arial" panose="020B0604020202020204" pitchFamily="34" charset="0"/>
                <a:cs typeface="Arial" panose="020B0604020202020204" pitchFamily="34" charset="0"/>
              </a:rPr>
              <a:t>INVESTIGACIÓN DE MERCADO</a:t>
            </a:r>
            <a:endParaRPr lang="es-ES" sz="1400" dirty="0">
              <a:solidFill>
                <a:schemeClr val="bg1"/>
              </a:solidFill>
              <a:latin typeface="Arial" panose="020B0604020202020204" pitchFamily="34" charset="0"/>
              <a:cs typeface="Arial" panose="020B0604020202020204" pitchFamily="34" charset="0"/>
            </a:endParaRPr>
          </a:p>
        </p:txBody>
      </p:sp>
      <p:sp>
        <p:nvSpPr>
          <p:cNvPr id="11" name="10 Rectángulo redondeado"/>
          <p:cNvSpPr/>
          <p:nvPr/>
        </p:nvSpPr>
        <p:spPr>
          <a:xfrm>
            <a:off x="229150" y="3068960"/>
            <a:ext cx="3766786" cy="576063"/>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smtClean="0">
                <a:solidFill>
                  <a:schemeClr val="bg1"/>
                </a:solidFill>
                <a:latin typeface="Arial" panose="020B0604020202020204" pitchFamily="34" charset="0"/>
                <a:cs typeface="Arial" panose="020B0604020202020204" pitchFamily="34" charset="0"/>
              </a:rPr>
              <a:t>MUESTREO</a:t>
            </a:r>
            <a:endParaRPr lang="es-ES" sz="2000" b="1" dirty="0">
              <a:solidFill>
                <a:schemeClr val="bg1"/>
              </a:solidFill>
              <a:latin typeface="Arial" panose="020B0604020202020204" pitchFamily="34" charset="0"/>
              <a:cs typeface="Arial" panose="020B0604020202020204" pitchFamily="34" charset="0"/>
            </a:endParaRPr>
          </a:p>
        </p:txBody>
      </p:sp>
      <p:sp>
        <p:nvSpPr>
          <p:cNvPr id="6" name="5 Elipse"/>
          <p:cNvSpPr/>
          <p:nvPr/>
        </p:nvSpPr>
        <p:spPr>
          <a:xfrm>
            <a:off x="6203132" y="2780928"/>
            <a:ext cx="2002529" cy="1440160"/>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dirty="0" smtClean="0">
                <a:solidFill>
                  <a:schemeClr val="tx1"/>
                </a:solidFill>
                <a:latin typeface="Arial" panose="020B0604020202020204" pitchFamily="34" charset="0"/>
                <a:cs typeface="Arial" panose="020B0604020202020204" pitchFamily="34" charset="0"/>
              </a:rPr>
              <a:t>No Probabilístico</a:t>
            </a:r>
            <a:endParaRPr lang="es-ES" sz="1600" dirty="0">
              <a:solidFill>
                <a:schemeClr val="tx1"/>
              </a:solidFill>
              <a:latin typeface="Arial" panose="020B0604020202020204" pitchFamily="34" charset="0"/>
              <a:cs typeface="Arial" panose="020B0604020202020204" pitchFamily="34" charset="0"/>
            </a:endParaRPr>
          </a:p>
        </p:txBody>
      </p:sp>
      <p:sp>
        <p:nvSpPr>
          <p:cNvPr id="16" name="15 Elipse"/>
          <p:cNvSpPr/>
          <p:nvPr/>
        </p:nvSpPr>
        <p:spPr>
          <a:xfrm>
            <a:off x="5643191" y="4365104"/>
            <a:ext cx="1514249" cy="1440160"/>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latin typeface="Arial" panose="020B0604020202020204" pitchFamily="34" charset="0"/>
                <a:cs typeface="Arial" panose="020B0604020202020204" pitchFamily="34" charset="0"/>
              </a:rPr>
              <a:t>Por Cuotas</a:t>
            </a:r>
            <a:endParaRPr lang="es-ES" dirty="0">
              <a:solidFill>
                <a:schemeClr val="tx1"/>
              </a:solidFill>
              <a:latin typeface="Arial" panose="020B0604020202020204" pitchFamily="34" charset="0"/>
              <a:cs typeface="Arial" panose="020B0604020202020204" pitchFamily="34" charset="0"/>
            </a:endParaRPr>
          </a:p>
        </p:txBody>
      </p:sp>
      <p:graphicFrame>
        <p:nvGraphicFramePr>
          <p:cNvPr id="9" name="8 Tabla"/>
          <p:cNvGraphicFramePr>
            <a:graphicFrameLocks noGrp="1"/>
          </p:cNvGraphicFramePr>
          <p:nvPr>
            <p:extLst>
              <p:ext uri="{D42A27DB-BD31-4B8C-83A1-F6EECF244321}">
                <p14:modId xmlns:p14="http://schemas.microsoft.com/office/powerpoint/2010/main" val="3216699936"/>
              </p:ext>
            </p:extLst>
          </p:nvPr>
        </p:nvGraphicFramePr>
        <p:xfrm>
          <a:off x="658419" y="3933056"/>
          <a:ext cx="4273621" cy="2304253"/>
        </p:xfrm>
        <a:graphic>
          <a:graphicData uri="http://schemas.openxmlformats.org/drawingml/2006/table">
            <a:tbl>
              <a:tblPr firstRow="1" firstCol="1" bandRow="1"/>
              <a:tblGrid>
                <a:gridCol w="2225602"/>
                <a:gridCol w="1331484"/>
                <a:gridCol w="716535"/>
              </a:tblGrid>
              <a:tr h="415088">
                <a:tc gridSpan="3">
                  <a:txBody>
                    <a:bodyPr/>
                    <a:lstStyle/>
                    <a:p>
                      <a:pPr algn="ctr">
                        <a:lnSpc>
                          <a:spcPct val="115000"/>
                        </a:lnSpc>
                        <a:spcAft>
                          <a:spcPts val="0"/>
                        </a:spcAft>
                      </a:pPr>
                      <a:r>
                        <a:rPr lang="es-ES" sz="1200" b="1" dirty="0">
                          <a:solidFill>
                            <a:srgbClr val="000000"/>
                          </a:solidFill>
                          <a:effectLst/>
                          <a:latin typeface="Arial"/>
                          <a:ea typeface="Times New Roman"/>
                          <a:cs typeface="Times New Roman"/>
                        </a:rPr>
                        <a:t>MUESTREO POR CUOTAS</a:t>
                      </a:r>
                      <a:endParaRPr lang="es-ES" sz="12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hMerge="1">
                  <a:txBody>
                    <a:bodyPr/>
                    <a:lstStyle/>
                    <a:p>
                      <a:endParaRPr lang="es-ES"/>
                    </a:p>
                  </a:txBody>
                  <a:tcPr/>
                </a:tc>
                <a:tc hMerge="1">
                  <a:txBody>
                    <a:bodyPr/>
                    <a:lstStyle/>
                    <a:p>
                      <a:endParaRPr lang="es-ES"/>
                    </a:p>
                  </a:txBody>
                  <a:tcPr/>
                </a:tc>
              </a:tr>
              <a:tr h="547558">
                <a:tc>
                  <a:txBody>
                    <a:bodyPr/>
                    <a:lstStyle/>
                    <a:p>
                      <a:pPr>
                        <a:lnSpc>
                          <a:spcPct val="115000"/>
                        </a:lnSpc>
                        <a:spcAft>
                          <a:spcPts val="0"/>
                        </a:spcAft>
                      </a:pPr>
                      <a:r>
                        <a:rPr lang="es-ES" sz="1200" b="1" dirty="0">
                          <a:solidFill>
                            <a:srgbClr val="000000"/>
                          </a:solidFill>
                          <a:effectLst/>
                          <a:latin typeface="Arial"/>
                          <a:ea typeface="Times New Roman"/>
                          <a:cs typeface="Times New Roman"/>
                        </a:rPr>
                        <a:t>CARRERA</a:t>
                      </a:r>
                      <a:endParaRPr lang="es-ES" sz="12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200" b="1" dirty="0">
                          <a:solidFill>
                            <a:srgbClr val="000000"/>
                          </a:solidFill>
                          <a:effectLst/>
                          <a:latin typeface="Arial"/>
                          <a:ea typeface="Times New Roman"/>
                          <a:cs typeface="Times New Roman"/>
                        </a:rPr>
                        <a:t># Encuestas</a:t>
                      </a:r>
                      <a:endParaRPr lang="es-ES" sz="12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200" b="1">
                          <a:solidFill>
                            <a:srgbClr val="000000"/>
                          </a:solidFill>
                          <a:effectLst/>
                          <a:latin typeface="Arial"/>
                          <a:ea typeface="Times New Roman"/>
                          <a:cs typeface="Times New Roman"/>
                        </a:rPr>
                        <a:t>Peso %</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4683">
                <a:tc>
                  <a:txBody>
                    <a:bodyPr/>
                    <a:lstStyle/>
                    <a:p>
                      <a:pPr>
                        <a:lnSpc>
                          <a:spcPct val="115000"/>
                        </a:lnSpc>
                        <a:spcAft>
                          <a:spcPts val="0"/>
                        </a:spcAft>
                      </a:pPr>
                      <a:r>
                        <a:rPr lang="es-ES" sz="1200" dirty="0">
                          <a:solidFill>
                            <a:srgbClr val="000000"/>
                          </a:solidFill>
                          <a:effectLst/>
                          <a:latin typeface="Arial"/>
                          <a:ea typeface="Times New Roman"/>
                          <a:cs typeface="Times New Roman"/>
                        </a:rPr>
                        <a:t>Finanzas y Auditoria</a:t>
                      </a:r>
                      <a:endParaRPr lang="es-ES" sz="12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200" dirty="0">
                          <a:solidFill>
                            <a:srgbClr val="000000"/>
                          </a:solidFill>
                          <a:effectLst/>
                          <a:latin typeface="Arial"/>
                          <a:ea typeface="Times New Roman"/>
                          <a:cs typeface="Times New Roman"/>
                        </a:rPr>
                        <a:t>136</a:t>
                      </a:r>
                      <a:endParaRPr lang="es-ES" sz="12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200">
                          <a:solidFill>
                            <a:srgbClr val="000000"/>
                          </a:solidFill>
                          <a:effectLst/>
                          <a:latin typeface="Arial"/>
                          <a:ea typeface="Times New Roman"/>
                          <a:cs typeface="Times New Roman"/>
                        </a:rPr>
                        <a:t>43%</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4683">
                <a:tc>
                  <a:txBody>
                    <a:bodyPr/>
                    <a:lstStyle/>
                    <a:p>
                      <a:pPr>
                        <a:lnSpc>
                          <a:spcPct val="115000"/>
                        </a:lnSpc>
                        <a:spcAft>
                          <a:spcPts val="0"/>
                        </a:spcAft>
                      </a:pPr>
                      <a:r>
                        <a:rPr lang="es-ES" sz="1200" dirty="0">
                          <a:solidFill>
                            <a:srgbClr val="000000"/>
                          </a:solidFill>
                          <a:effectLst/>
                          <a:latin typeface="Arial"/>
                          <a:ea typeface="Times New Roman"/>
                          <a:cs typeface="Times New Roman"/>
                        </a:rPr>
                        <a:t>Comercial</a:t>
                      </a:r>
                      <a:endParaRPr lang="es-ES" sz="12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200" dirty="0">
                          <a:solidFill>
                            <a:srgbClr val="000000"/>
                          </a:solidFill>
                          <a:effectLst/>
                          <a:latin typeface="Arial"/>
                          <a:ea typeface="Times New Roman"/>
                          <a:cs typeface="Times New Roman"/>
                        </a:rPr>
                        <a:t>102</a:t>
                      </a:r>
                      <a:endParaRPr lang="es-ES" sz="12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200">
                          <a:solidFill>
                            <a:srgbClr val="000000"/>
                          </a:solidFill>
                          <a:effectLst/>
                          <a:latin typeface="Arial"/>
                          <a:ea typeface="Times New Roman"/>
                          <a:cs typeface="Times New Roman"/>
                        </a:rPr>
                        <a:t>32%</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4683">
                <a:tc>
                  <a:txBody>
                    <a:bodyPr/>
                    <a:lstStyle/>
                    <a:p>
                      <a:pPr>
                        <a:lnSpc>
                          <a:spcPct val="115000"/>
                        </a:lnSpc>
                        <a:spcAft>
                          <a:spcPts val="0"/>
                        </a:spcAft>
                      </a:pPr>
                      <a:r>
                        <a:rPr lang="es-ES" sz="1200" dirty="0">
                          <a:solidFill>
                            <a:srgbClr val="000000"/>
                          </a:solidFill>
                          <a:effectLst/>
                          <a:latin typeface="Arial"/>
                          <a:ea typeface="Times New Roman"/>
                          <a:cs typeface="Times New Roman"/>
                        </a:rPr>
                        <a:t>Mercadotécnia</a:t>
                      </a:r>
                      <a:endParaRPr lang="es-ES" sz="12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200">
                          <a:solidFill>
                            <a:srgbClr val="000000"/>
                          </a:solidFill>
                          <a:effectLst/>
                          <a:latin typeface="Arial"/>
                          <a:ea typeface="Times New Roman"/>
                          <a:cs typeface="Times New Roman"/>
                        </a:rPr>
                        <a:t>76</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200">
                          <a:solidFill>
                            <a:srgbClr val="000000"/>
                          </a:solidFill>
                          <a:effectLst/>
                          <a:latin typeface="Arial"/>
                          <a:ea typeface="Times New Roman"/>
                          <a:cs typeface="Times New Roman"/>
                        </a:rPr>
                        <a:t>24%</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47558">
                <a:tc>
                  <a:txBody>
                    <a:bodyPr/>
                    <a:lstStyle/>
                    <a:p>
                      <a:pPr algn="r">
                        <a:lnSpc>
                          <a:spcPct val="115000"/>
                        </a:lnSpc>
                        <a:spcAft>
                          <a:spcPts val="0"/>
                        </a:spcAft>
                      </a:pPr>
                      <a:r>
                        <a:rPr lang="es-ES" sz="1200" b="1">
                          <a:solidFill>
                            <a:srgbClr val="FFFFFF"/>
                          </a:solidFill>
                          <a:effectLst/>
                          <a:latin typeface="Arial"/>
                          <a:ea typeface="Times New Roman"/>
                          <a:cs typeface="Times New Roman"/>
                        </a:rPr>
                        <a:t>MUESTRA CALCULADA</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5967"/>
                    </a:solidFill>
                  </a:tcPr>
                </a:tc>
                <a:tc>
                  <a:txBody>
                    <a:bodyPr/>
                    <a:lstStyle/>
                    <a:p>
                      <a:pPr algn="ctr">
                        <a:lnSpc>
                          <a:spcPct val="115000"/>
                        </a:lnSpc>
                        <a:spcAft>
                          <a:spcPts val="0"/>
                        </a:spcAft>
                      </a:pPr>
                      <a:r>
                        <a:rPr lang="es-ES" sz="1200" b="1">
                          <a:solidFill>
                            <a:srgbClr val="FFFFFF"/>
                          </a:solidFill>
                          <a:effectLst/>
                          <a:latin typeface="Arial"/>
                          <a:ea typeface="Times New Roman"/>
                          <a:cs typeface="Times New Roman"/>
                        </a:rPr>
                        <a:t>313</a:t>
                      </a:r>
                      <a:endParaRPr lang="es-ES"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5967"/>
                    </a:solidFill>
                  </a:tcPr>
                </a:tc>
                <a:tc>
                  <a:txBody>
                    <a:bodyPr/>
                    <a:lstStyle/>
                    <a:p>
                      <a:pPr>
                        <a:lnSpc>
                          <a:spcPct val="115000"/>
                        </a:lnSpc>
                        <a:spcAft>
                          <a:spcPts val="0"/>
                        </a:spcAft>
                      </a:pPr>
                      <a:r>
                        <a:rPr lang="es-ES" sz="1200" dirty="0">
                          <a:solidFill>
                            <a:srgbClr val="000000"/>
                          </a:solidFill>
                          <a:effectLst/>
                          <a:latin typeface="Arial"/>
                          <a:ea typeface="Times New Roman"/>
                          <a:cs typeface="Times New Roman"/>
                        </a:rPr>
                        <a:t> </a:t>
                      </a:r>
                      <a:endParaRPr lang="es-ES" sz="1200" dirty="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FF"/>
                    </a:solidFill>
                  </a:tcPr>
                </a:tc>
              </a:tr>
            </a:tbl>
          </a:graphicData>
        </a:graphic>
      </p:graphicFrame>
      <p:sp>
        <p:nvSpPr>
          <p:cNvPr id="10" name="9 Rectángulo redondeado"/>
          <p:cNvSpPr/>
          <p:nvPr/>
        </p:nvSpPr>
        <p:spPr>
          <a:xfrm>
            <a:off x="395536" y="332657"/>
            <a:ext cx="3312368" cy="576063"/>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bg1"/>
                </a:solidFill>
                <a:latin typeface="Arial" panose="020B0604020202020204" pitchFamily="34" charset="0"/>
                <a:cs typeface="Arial" panose="020B0604020202020204" pitchFamily="34" charset="0"/>
              </a:rPr>
              <a:t>POBLACIÓN DE ESTUDIO</a:t>
            </a:r>
            <a:endParaRPr lang="es-ES" b="1" dirty="0">
              <a:solidFill>
                <a:schemeClr val="bg1"/>
              </a:solidFill>
              <a:latin typeface="Arial" panose="020B0604020202020204" pitchFamily="34" charset="0"/>
              <a:cs typeface="Arial" panose="020B0604020202020204" pitchFamily="34" charset="0"/>
            </a:endParaRPr>
          </a:p>
        </p:txBody>
      </p:sp>
      <p:graphicFrame>
        <p:nvGraphicFramePr>
          <p:cNvPr id="12" name="11 Tabla"/>
          <p:cNvGraphicFramePr>
            <a:graphicFrameLocks noGrp="1"/>
          </p:cNvGraphicFramePr>
          <p:nvPr>
            <p:extLst>
              <p:ext uri="{D42A27DB-BD31-4B8C-83A1-F6EECF244321}">
                <p14:modId xmlns:p14="http://schemas.microsoft.com/office/powerpoint/2010/main" val="916144338"/>
              </p:ext>
            </p:extLst>
          </p:nvPr>
        </p:nvGraphicFramePr>
        <p:xfrm>
          <a:off x="1043609" y="1170286"/>
          <a:ext cx="4896544" cy="1610642"/>
        </p:xfrm>
        <a:graphic>
          <a:graphicData uri="http://schemas.openxmlformats.org/drawingml/2006/table">
            <a:tbl>
              <a:tblPr firstRow="1" firstCol="1" bandRow="1"/>
              <a:tblGrid>
                <a:gridCol w="2149323"/>
                <a:gridCol w="2747221"/>
              </a:tblGrid>
              <a:tr h="578187">
                <a:tc>
                  <a:txBody>
                    <a:bodyPr/>
                    <a:lstStyle/>
                    <a:p>
                      <a:pPr algn="ctr">
                        <a:lnSpc>
                          <a:spcPct val="200000"/>
                        </a:lnSpc>
                        <a:spcAft>
                          <a:spcPts val="0"/>
                        </a:spcAft>
                      </a:pPr>
                      <a:r>
                        <a:rPr lang="es-ES" sz="1100" b="1" dirty="0">
                          <a:effectLst/>
                          <a:latin typeface="Arial"/>
                          <a:ea typeface="Calibri"/>
                          <a:cs typeface="Times New Roman"/>
                        </a:rPr>
                        <a:t>CARRERA</a:t>
                      </a:r>
                      <a:endParaRPr lang="es-E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200000"/>
                        </a:lnSpc>
                        <a:spcAft>
                          <a:spcPts val="0"/>
                        </a:spcAft>
                      </a:pPr>
                      <a:r>
                        <a:rPr lang="es-ES" sz="1100" b="1">
                          <a:effectLst/>
                          <a:latin typeface="Arial"/>
                          <a:ea typeface="Calibri"/>
                          <a:cs typeface="Times New Roman"/>
                        </a:rPr>
                        <a:t># de Matriculados periodo OCT14- FEB15</a:t>
                      </a:r>
                      <a:endParaRPr lang="es-E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2228">
                <a:tc>
                  <a:txBody>
                    <a:bodyPr/>
                    <a:lstStyle/>
                    <a:p>
                      <a:pPr>
                        <a:lnSpc>
                          <a:spcPct val="115000"/>
                        </a:lnSpc>
                        <a:spcAft>
                          <a:spcPts val="0"/>
                        </a:spcAft>
                      </a:pPr>
                      <a:r>
                        <a:rPr lang="es-ES" sz="1100" dirty="0" smtClean="0">
                          <a:solidFill>
                            <a:srgbClr val="000000"/>
                          </a:solidFill>
                          <a:effectLst/>
                          <a:latin typeface="Arial"/>
                          <a:ea typeface="Times New Roman"/>
                          <a:cs typeface="Times New Roman"/>
                        </a:rPr>
                        <a:t>Finanzas y Auditoria</a:t>
                      </a:r>
                      <a:endParaRPr lang="es-ES" sz="1100" dirty="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200000"/>
                        </a:lnSpc>
                        <a:spcAft>
                          <a:spcPts val="0"/>
                        </a:spcAft>
                      </a:pPr>
                      <a:r>
                        <a:rPr lang="es-ES" sz="1100" dirty="0">
                          <a:effectLst/>
                          <a:latin typeface="Arial"/>
                          <a:ea typeface="Calibri"/>
                          <a:cs typeface="Times New Roman"/>
                        </a:rPr>
                        <a:t>732</a:t>
                      </a:r>
                      <a:endParaRPr lang="es-E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456">
                <a:tc>
                  <a:txBody>
                    <a:bodyPr/>
                    <a:lstStyle/>
                    <a:p>
                      <a:pPr>
                        <a:lnSpc>
                          <a:spcPct val="115000"/>
                        </a:lnSpc>
                        <a:spcAft>
                          <a:spcPts val="0"/>
                        </a:spcAft>
                      </a:pPr>
                      <a:r>
                        <a:rPr lang="es-ES" sz="1100" dirty="0" smtClean="0">
                          <a:solidFill>
                            <a:srgbClr val="000000"/>
                          </a:solidFill>
                          <a:effectLst/>
                          <a:latin typeface="Arial"/>
                          <a:ea typeface="Times New Roman"/>
                          <a:cs typeface="Times New Roman"/>
                        </a:rPr>
                        <a:t>Comercial</a:t>
                      </a:r>
                      <a:endParaRPr lang="es-ES" sz="1100" dirty="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200000"/>
                        </a:lnSpc>
                        <a:spcAft>
                          <a:spcPts val="0"/>
                        </a:spcAft>
                      </a:pPr>
                      <a:r>
                        <a:rPr lang="es-ES" sz="1100">
                          <a:effectLst/>
                          <a:latin typeface="Arial"/>
                          <a:ea typeface="Calibri"/>
                          <a:cs typeface="Times New Roman"/>
                        </a:rPr>
                        <a:t>549</a:t>
                      </a:r>
                      <a:endParaRPr lang="es-E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352">
                <a:tc>
                  <a:txBody>
                    <a:bodyPr/>
                    <a:lstStyle/>
                    <a:p>
                      <a:pPr>
                        <a:lnSpc>
                          <a:spcPct val="115000"/>
                        </a:lnSpc>
                        <a:spcAft>
                          <a:spcPts val="0"/>
                        </a:spcAft>
                      </a:pPr>
                      <a:r>
                        <a:rPr lang="es-ES" sz="1100" dirty="0" smtClean="0">
                          <a:solidFill>
                            <a:srgbClr val="000000"/>
                          </a:solidFill>
                          <a:effectLst/>
                          <a:latin typeface="Arial"/>
                          <a:ea typeface="Times New Roman"/>
                          <a:cs typeface="Times New Roman"/>
                        </a:rPr>
                        <a:t>Mercadotécnia</a:t>
                      </a:r>
                      <a:endParaRPr lang="es-ES" sz="1100" dirty="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200000"/>
                        </a:lnSpc>
                        <a:spcAft>
                          <a:spcPts val="0"/>
                        </a:spcAft>
                      </a:pPr>
                      <a:r>
                        <a:rPr lang="es-ES" sz="1100" dirty="0">
                          <a:effectLst/>
                          <a:latin typeface="Arial"/>
                          <a:ea typeface="Calibri"/>
                          <a:cs typeface="Times New Roman"/>
                        </a:rPr>
                        <a:t>409</a:t>
                      </a:r>
                      <a:endParaRPr lang="es-E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193543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6379811" y="0"/>
            <a:ext cx="2746648" cy="418058"/>
          </a:xfrm>
          <a:solidFill>
            <a:schemeClr val="accent2">
              <a:lumMod val="75000"/>
            </a:schemeClr>
          </a:solidFill>
          <a:ln w="3175">
            <a:solidFill>
              <a:schemeClr val="tx1"/>
            </a:solidFill>
          </a:ln>
        </p:spPr>
        <p:txBody>
          <a:bodyPr>
            <a:noAutofit/>
          </a:bodyPr>
          <a:lstStyle/>
          <a:p>
            <a:pPr algn="ctr"/>
            <a:r>
              <a:rPr lang="es-ES" sz="1400" dirty="0" smtClean="0">
                <a:solidFill>
                  <a:schemeClr val="bg1"/>
                </a:solidFill>
                <a:latin typeface="Arial" panose="020B0604020202020204" pitchFamily="34" charset="0"/>
                <a:cs typeface="Arial" panose="020B0604020202020204" pitchFamily="34" charset="0"/>
              </a:rPr>
              <a:t>INVESTIGACIÓN DE MERCADO</a:t>
            </a:r>
            <a:endParaRPr lang="es-ES" sz="1400" dirty="0">
              <a:solidFill>
                <a:schemeClr val="bg1"/>
              </a:solidFill>
              <a:latin typeface="Arial" panose="020B0604020202020204" pitchFamily="34" charset="0"/>
              <a:cs typeface="Arial" panose="020B0604020202020204" pitchFamily="34" charset="0"/>
            </a:endParaRPr>
          </a:p>
        </p:txBody>
      </p:sp>
      <p:sp>
        <p:nvSpPr>
          <p:cNvPr id="11" name="10 Rectángulo redondeado"/>
          <p:cNvSpPr/>
          <p:nvPr/>
        </p:nvSpPr>
        <p:spPr>
          <a:xfrm>
            <a:off x="483260" y="332656"/>
            <a:ext cx="4448780" cy="72008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bg1"/>
                </a:solidFill>
                <a:latin typeface="Arial" panose="020B0604020202020204" pitchFamily="34" charset="0"/>
                <a:cs typeface="Arial" panose="020B0604020202020204" pitchFamily="34" charset="0"/>
              </a:rPr>
              <a:t>INSTRUMENTOS DE RECOPILACIÓN DE DATOS</a:t>
            </a:r>
            <a:endParaRPr lang="es-ES" b="1" dirty="0">
              <a:solidFill>
                <a:schemeClr val="bg1"/>
              </a:solidFill>
              <a:latin typeface="Arial" panose="020B0604020202020204" pitchFamily="34" charset="0"/>
              <a:cs typeface="Arial" panose="020B0604020202020204" pitchFamily="34" charset="0"/>
            </a:endParaRPr>
          </a:p>
        </p:txBody>
      </p:sp>
      <p:sp>
        <p:nvSpPr>
          <p:cNvPr id="10" name="9 Elipse"/>
          <p:cNvSpPr/>
          <p:nvPr/>
        </p:nvSpPr>
        <p:spPr>
          <a:xfrm>
            <a:off x="7020272" y="457505"/>
            <a:ext cx="1856493" cy="1440160"/>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dirty="0" smtClean="0">
                <a:solidFill>
                  <a:schemeClr val="tx1"/>
                </a:solidFill>
                <a:latin typeface="Arial" panose="020B0604020202020204" pitchFamily="34" charset="0"/>
                <a:cs typeface="Arial" panose="020B0604020202020204" pitchFamily="34" charset="0"/>
              </a:rPr>
              <a:t>Estudio Exploratorio</a:t>
            </a:r>
            <a:endParaRPr lang="es-ES" sz="1600" dirty="0">
              <a:solidFill>
                <a:schemeClr val="tx1"/>
              </a:solidFill>
              <a:latin typeface="Arial" panose="020B0604020202020204" pitchFamily="34" charset="0"/>
              <a:cs typeface="Arial" panose="020B0604020202020204" pitchFamily="34" charset="0"/>
            </a:endParaRPr>
          </a:p>
        </p:txBody>
      </p:sp>
      <p:sp>
        <p:nvSpPr>
          <p:cNvPr id="5" name="4 Rectángulo redondeado"/>
          <p:cNvSpPr/>
          <p:nvPr/>
        </p:nvSpPr>
        <p:spPr>
          <a:xfrm>
            <a:off x="706401" y="3236100"/>
            <a:ext cx="2736304" cy="5618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latin typeface="Arial" panose="020B0604020202020204" pitchFamily="34" charset="0"/>
                <a:cs typeface="Arial" panose="020B0604020202020204" pitchFamily="34" charset="0"/>
              </a:rPr>
              <a:t>Encuesta Piloto</a:t>
            </a:r>
            <a:endParaRPr lang="es-ES" dirty="0">
              <a:latin typeface="Arial" panose="020B0604020202020204" pitchFamily="34" charset="0"/>
              <a:cs typeface="Arial" panose="020B0604020202020204" pitchFamily="34" charset="0"/>
            </a:endParaRPr>
          </a:p>
        </p:txBody>
      </p:sp>
      <p:sp>
        <p:nvSpPr>
          <p:cNvPr id="13" name="12 Rectángulo redondeado"/>
          <p:cNvSpPr/>
          <p:nvPr/>
        </p:nvSpPr>
        <p:spPr>
          <a:xfrm>
            <a:off x="758041" y="4049258"/>
            <a:ext cx="2736304" cy="5618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latin typeface="Arial" panose="020B0604020202020204" pitchFamily="34" charset="0"/>
                <a:cs typeface="Arial" panose="020B0604020202020204" pitchFamily="34" charset="0"/>
              </a:rPr>
              <a:t>Observación</a:t>
            </a:r>
            <a:endParaRPr lang="es-ES" dirty="0">
              <a:latin typeface="Arial" panose="020B0604020202020204" pitchFamily="34" charset="0"/>
              <a:cs typeface="Arial" panose="020B0604020202020204" pitchFamily="34" charset="0"/>
            </a:endParaRPr>
          </a:p>
        </p:txBody>
      </p:sp>
      <p:sp>
        <p:nvSpPr>
          <p:cNvPr id="14" name="13 Rectángulo redondeado"/>
          <p:cNvSpPr/>
          <p:nvPr/>
        </p:nvSpPr>
        <p:spPr>
          <a:xfrm>
            <a:off x="758041" y="4883362"/>
            <a:ext cx="2736304" cy="5618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latin typeface="Arial" panose="020B0604020202020204" pitchFamily="34" charset="0"/>
                <a:cs typeface="Arial" panose="020B0604020202020204" pitchFamily="34" charset="0"/>
              </a:rPr>
              <a:t>Entrevistas</a:t>
            </a:r>
            <a:endParaRPr lang="es-ES" dirty="0">
              <a:latin typeface="Arial" panose="020B0604020202020204" pitchFamily="34" charset="0"/>
              <a:cs typeface="Arial" panose="020B0604020202020204" pitchFamily="34" charset="0"/>
            </a:endParaRPr>
          </a:p>
        </p:txBody>
      </p:sp>
      <p:sp>
        <p:nvSpPr>
          <p:cNvPr id="15" name="14 Rectángulo redondeado"/>
          <p:cNvSpPr/>
          <p:nvPr/>
        </p:nvSpPr>
        <p:spPr>
          <a:xfrm>
            <a:off x="706401" y="1903329"/>
            <a:ext cx="2592288" cy="561862"/>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latin typeface="Arial" panose="020B0604020202020204" pitchFamily="34" charset="0"/>
                <a:cs typeface="Arial" panose="020B0604020202020204" pitchFamily="34" charset="0"/>
              </a:rPr>
              <a:t>Información Primaria</a:t>
            </a:r>
            <a:endParaRPr lang="es-ES" dirty="0">
              <a:latin typeface="Arial" panose="020B0604020202020204" pitchFamily="34" charset="0"/>
              <a:cs typeface="Arial" panose="020B0604020202020204" pitchFamily="34" charset="0"/>
            </a:endParaRPr>
          </a:p>
        </p:txBody>
      </p:sp>
      <p:sp>
        <p:nvSpPr>
          <p:cNvPr id="17" name="16 Rectángulo redondeado"/>
          <p:cNvSpPr/>
          <p:nvPr/>
        </p:nvSpPr>
        <p:spPr>
          <a:xfrm>
            <a:off x="4427984" y="1897665"/>
            <a:ext cx="2592288" cy="561862"/>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latin typeface="Arial" panose="020B0604020202020204" pitchFamily="34" charset="0"/>
                <a:cs typeface="Arial" panose="020B0604020202020204" pitchFamily="34" charset="0"/>
              </a:rPr>
              <a:t>Información Secundaria</a:t>
            </a:r>
            <a:endParaRPr lang="es-ES" dirty="0">
              <a:solidFill>
                <a:schemeClr val="tx1"/>
              </a:solidFill>
              <a:latin typeface="Arial" panose="020B0604020202020204" pitchFamily="34" charset="0"/>
              <a:cs typeface="Arial" panose="020B0604020202020204" pitchFamily="34" charset="0"/>
            </a:endParaRPr>
          </a:p>
        </p:txBody>
      </p:sp>
      <p:sp>
        <p:nvSpPr>
          <p:cNvPr id="18" name="17 Flecha derecha"/>
          <p:cNvSpPr/>
          <p:nvPr/>
        </p:nvSpPr>
        <p:spPr>
          <a:xfrm rot="5400000">
            <a:off x="1763063" y="2633433"/>
            <a:ext cx="478963" cy="43204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p>
        </p:txBody>
      </p:sp>
      <p:sp>
        <p:nvSpPr>
          <p:cNvPr id="19" name="18 Rectángulo redondeado"/>
          <p:cNvSpPr/>
          <p:nvPr/>
        </p:nvSpPr>
        <p:spPr>
          <a:xfrm>
            <a:off x="4211960" y="3212976"/>
            <a:ext cx="3366710" cy="1944216"/>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400" dirty="0" smtClean="0">
                <a:solidFill>
                  <a:schemeClr val="tx1"/>
                </a:solidFill>
                <a:latin typeface="Arial" panose="020B0604020202020204" pitchFamily="34" charset="0"/>
                <a:cs typeface="Arial" panose="020B0604020202020204" pitchFamily="34" charset="0"/>
              </a:rPr>
              <a:t>Calidad de Servicio en la Enseñanza Universitaria: Desarrollo y Validación de una escala de medida.</a:t>
            </a:r>
          </a:p>
          <a:p>
            <a:pPr algn="just"/>
            <a:endParaRPr lang="es-ES" sz="1400" dirty="0" smtClean="0">
              <a:solidFill>
                <a:schemeClr val="tx1"/>
              </a:solidFill>
              <a:latin typeface="Arial" panose="020B0604020202020204" pitchFamily="34" charset="0"/>
              <a:cs typeface="Arial" panose="020B0604020202020204" pitchFamily="34" charset="0"/>
            </a:endParaRPr>
          </a:p>
          <a:p>
            <a:pPr algn="just"/>
            <a:r>
              <a:rPr lang="es-ES" sz="1400" dirty="0" smtClean="0">
                <a:solidFill>
                  <a:schemeClr val="tx1"/>
                </a:solidFill>
                <a:latin typeface="Arial" panose="020B0604020202020204" pitchFamily="34" charset="0"/>
                <a:cs typeface="Arial" panose="020B0604020202020204" pitchFamily="34" charset="0"/>
              </a:rPr>
              <a:t>De: Joan Lluis Capelleras y José María Veciana</a:t>
            </a:r>
          </a:p>
          <a:p>
            <a:pPr algn="just"/>
            <a:endParaRPr lang="es-ES" sz="1400" dirty="0">
              <a:solidFill>
                <a:schemeClr val="tx1"/>
              </a:solidFill>
              <a:latin typeface="Arial" panose="020B0604020202020204" pitchFamily="34" charset="0"/>
              <a:cs typeface="Arial" panose="020B0604020202020204" pitchFamily="34" charset="0"/>
            </a:endParaRPr>
          </a:p>
        </p:txBody>
      </p:sp>
      <p:sp>
        <p:nvSpPr>
          <p:cNvPr id="20" name="19 Elipse"/>
          <p:cNvSpPr/>
          <p:nvPr/>
        </p:nvSpPr>
        <p:spPr>
          <a:xfrm>
            <a:off x="5237613" y="601521"/>
            <a:ext cx="1937048" cy="1152128"/>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latin typeface="Arial" panose="020B0604020202020204" pitchFamily="34" charset="0"/>
                <a:cs typeface="Arial" panose="020B0604020202020204" pitchFamily="34" charset="0"/>
              </a:rPr>
              <a:t>CUALITATIVO</a:t>
            </a:r>
            <a:endParaRPr lang="es-ES" sz="1400" dirty="0">
              <a:solidFill>
                <a:schemeClr val="tx1"/>
              </a:solidFill>
              <a:latin typeface="Arial" panose="020B0604020202020204" pitchFamily="34" charset="0"/>
              <a:cs typeface="Arial" panose="020B0604020202020204" pitchFamily="34" charset="0"/>
            </a:endParaRPr>
          </a:p>
        </p:txBody>
      </p:sp>
      <p:sp>
        <p:nvSpPr>
          <p:cNvPr id="16" name="15 Flecha derecha"/>
          <p:cNvSpPr/>
          <p:nvPr/>
        </p:nvSpPr>
        <p:spPr>
          <a:xfrm rot="5400000">
            <a:off x="5484647" y="2633433"/>
            <a:ext cx="478963" cy="43204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1751537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379811" y="0"/>
            <a:ext cx="2746648" cy="418058"/>
          </a:xfrm>
          <a:solidFill>
            <a:schemeClr val="accent2">
              <a:lumMod val="75000"/>
            </a:schemeClr>
          </a:solidFill>
          <a:ln w="3175">
            <a:solidFill>
              <a:schemeClr val="tx1"/>
            </a:solidFill>
          </a:ln>
        </p:spPr>
        <p:txBody>
          <a:bodyPr>
            <a:noAutofit/>
          </a:bodyPr>
          <a:lstStyle/>
          <a:p>
            <a:pPr algn="ctr"/>
            <a:r>
              <a:rPr lang="es-ES" sz="1400" dirty="0" smtClean="0">
                <a:solidFill>
                  <a:schemeClr val="bg1"/>
                </a:solidFill>
                <a:latin typeface="Arial" panose="020B0604020202020204" pitchFamily="34" charset="0"/>
                <a:cs typeface="Arial" panose="020B0604020202020204" pitchFamily="34" charset="0"/>
              </a:rPr>
              <a:t>INVESTIGACIÓN DE MERCADO</a:t>
            </a:r>
            <a:endParaRPr lang="es-ES" sz="1400" dirty="0">
              <a:solidFill>
                <a:schemeClr val="bg1"/>
              </a:solidFill>
              <a:latin typeface="Arial" panose="020B0604020202020204" pitchFamily="34" charset="0"/>
              <a:cs typeface="Arial" panose="020B0604020202020204" pitchFamily="34" charset="0"/>
            </a:endParaRPr>
          </a:p>
        </p:txBody>
      </p:sp>
      <p:sp>
        <p:nvSpPr>
          <p:cNvPr id="11" name="10 Rectángulo redondeado"/>
          <p:cNvSpPr/>
          <p:nvPr/>
        </p:nvSpPr>
        <p:spPr>
          <a:xfrm>
            <a:off x="483260" y="332656"/>
            <a:ext cx="4448780" cy="72008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bg1"/>
                </a:solidFill>
                <a:latin typeface="Arial" panose="020B0604020202020204" pitchFamily="34" charset="0"/>
                <a:cs typeface="Arial" panose="020B0604020202020204" pitchFamily="34" charset="0"/>
              </a:rPr>
              <a:t>CONCLUSIONES AL ESTUDIO EXPLORATORIO</a:t>
            </a:r>
            <a:endParaRPr lang="es-ES" b="1" dirty="0">
              <a:solidFill>
                <a:schemeClr val="bg1"/>
              </a:solidFill>
              <a:latin typeface="Arial" panose="020B0604020202020204" pitchFamily="34" charset="0"/>
              <a:cs typeface="Arial" panose="020B0604020202020204" pitchFamily="34" charset="0"/>
            </a:endParaRPr>
          </a:p>
        </p:txBody>
      </p:sp>
      <p:graphicFrame>
        <p:nvGraphicFramePr>
          <p:cNvPr id="3" name="2 Diagrama"/>
          <p:cNvGraphicFramePr/>
          <p:nvPr>
            <p:extLst>
              <p:ext uri="{D42A27DB-BD31-4B8C-83A1-F6EECF244321}">
                <p14:modId xmlns:p14="http://schemas.microsoft.com/office/powerpoint/2010/main" val="514860647"/>
              </p:ext>
            </p:extLst>
          </p:nvPr>
        </p:nvGraphicFramePr>
        <p:xfrm>
          <a:off x="683568" y="1484784"/>
          <a:ext cx="7704856"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7939134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Adjacency</Template>
  <TotalTime>1490</TotalTime>
  <Words>3196</Words>
  <Application>Microsoft Office PowerPoint</Application>
  <PresentationFormat>Presentación en pantalla (4:3)</PresentationFormat>
  <Paragraphs>967</Paragraphs>
  <Slides>38</Slides>
  <Notes>0</Notes>
  <HiddenSlides>0</HiddenSlides>
  <MMClips>0</MMClips>
  <ScaleCrop>false</ScaleCrop>
  <HeadingPairs>
    <vt:vector size="4" baseType="variant">
      <vt:variant>
        <vt:lpstr>Tema</vt:lpstr>
      </vt:variant>
      <vt:variant>
        <vt:i4>1</vt:i4>
      </vt:variant>
      <vt:variant>
        <vt:lpstr>Títulos de diapositiva</vt:lpstr>
      </vt:variant>
      <vt:variant>
        <vt:i4>38</vt:i4>
      </vt:variant>
    </vt:vector>
  </HeadingPairs>
  <TitlesOfParts>
    <vt:vector size="39" baseType="lpstr">
      <vt:lpstr>Adyacencia</vt:lpstr>
      <vt:lpstr>DEPARTAMENTO DE CIENCIAS ECONÓMICAS ADMINISTRATIVAS Y DE COMERCIO </vt:lpstr>
      <vt:lpstr>Presentación de PowerPoint</vt:lpstr>
      <vt:lpstr>INTRODUCCIÓN</vt:lpstr>
      <vt:lpstr>INTRODUCCIÓN</vt:lpstr>
      <vt:lpstr>DEFINICIONES</vt:lpstr>
      <vt:lpstr>DEFINICIONES</vt:lpstr>
      <vt:lpstr>INVESTIGACIÓN DE MERCADO</vt:lpstr>
      <vt:lpstr>INVESTIGACIÓN DE MERCADO</vt:lpstr>
      <vt:lpstr>INVESTIGACIÓN DE MERCADO</vt:lpstr>
      <vt:lpstr>INVESTIGACIÓN DE MERCADO</vt:lpstr>
      <vt:lpstr>INVESTIGACIÓN DE MERCADO</vt:lpstr>
      <vt:lpstr>INVESTIGACIÓN DE MERCADO</vt:lpstr>
      <vt:lpstr>INVESTIGACIÓN DE MERCADO</vt:lpstr>
      <vt:lpstr>INVESTIGACIÓN DE MERCADO</vt:lpstr>
      <vt:lpstr>INVESTIGACIÓN DE MERCADO</vt:lpstr>
      <vt:lpstr>INVESTIGACIÓN DE MERCADO</vt:lpstr>
      <vt:lpstr>INVESTIGACIÓN DE MERCADO</vt:lpstr>
      <vt:lpstr>INVESTIGACIÓN DE MERCADO</vt:lpstr>
      <vt:lpstr>INVESTIGACIÓN DE MERCADO</vt:lpstr>
      <vt:lpstr>INVESTIGACIÓN DE MERCADO</vt:lpstr>
      <vt:lpstr>INVESTIGACIÓN DE MERCADO</vt:lpstr>
      <vt:lpstr>INVESTIGACIÓN DE MERCADO</vt:lpstr>
      <vt:lpstr>INVESTIGACIÓN DE MERCADO</vt:lpstr>
      <vt:lpstr>INVESTIGACIÓN DE MERCADO</vt:lpstr>
      <vt:lpstr>INVESTIGACIÓN DE MERCADO</vt:lpstr>
      <vt:lpstr>INVESTIGACIÓN DE MERCADO</vt:lpstr>
      <vt:lpstr>INVESTIGACIÓN DE MERCADO</vt:lpstr>
      <vt:lpstr>INVESTIGACIÓN DE MERCADO</vt:lpstr>
      <vt:lpstr>INVESTIGACIÓN DE MERCADO</vt:lpstr>
      <vt:lpstr>INVESTIGACIÓN DE MERCADO</vt:lpstr>
      <vt:lpstr>INVESTIGACIÓN DE MERCADO</vt:lpstr>
      <vt:lpstr>INVESTIGACIÓN DE MERCADO</vt:lpstr>
      <vt:lpstr>INVESTIGACIÓN DE MERCADO</vt:lpstr>
      <vt:lpstr>INVESTIGACIÓN DE MERCADO</vt:lpstr>
      <vt:lpstr>INVESTIGACIÓN DE MERCADO</vt:lpstr>
      <vt:lpstr>RESULTADOS FINALES</vt:lpstr>
      <vt:lpstr>RESULTADOS FINALES</vt:lpstr>
      <vt:lpstr>Gracias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USUARIO</cp:lastModifiedBy>
  <cp:revision>57</cp:revision>
  <dcterms:created xsi:type="dcterms:W3CDTF">2015-05-02T18:02:09Z</dcterms:created>
  <dcterms:modified xsi:type="dcterms:W3CDTF">2015-05-19T18:40:25Z</dcterms:modified>
</cp:coreProperties>
</file>