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xml" ContentType="application/vnd.openxmlformats-officedocument.drawingml.chart+xml"/>
  <Override PartName="/ppt/notesSlides/notesSlide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67"/>
  </p:notesMasterIdLst>
  <p:sldIdLst>
    <p:sldId id="256" r:id="rId2"/>
    <p:sldId id="257" r:id="rId3"/>
    <p:sldId id="258" r:id="rId4"/>
    <p:sldId id="259" r:id="rId5"/>
    <p:sldId id="260" r:id="rId6"/>
    <p:sldId id="261" r:id="rId7"/>
    <p:sldId id="262" r:id="rId8"/>
    <p:sldId id="263" r:id="rId9"/>
    <p:sldId id="341" r:id="rId10"/>
    <p:sldId id="343" r:id="rId11"/>
    <p:sldId id="342" r:id="rId12"/>
    <p:sldId id="265" r:id="rId13"/>
    <p:sldId id="266" r:id="rId14"/>
    <p:sldId id="268" r:id="rId15"/>
    <p:sldId id="276" r:id="rId16"/>
    <p:sldId id="269" r:id="rId17"/>
    <p:sldId id="272" r:id="rId18"/>
    <p:sldId id="278" r:id="rId19"/>
    <p:sldId id="281" r:id="rId20"/>
    <p:sldId id="290" r:id="rId21"/>
    <p:sldId id="291" r:id="rId22"/>
    <p:sldId id="264" r:id="rId23"/>
    <p:sldId id="345" r:id="rId24"/>
    <p:sldId id="282" r:id="rId25"/>
    <p:sldId id="305" r:id="rId26"/>
    <p:sldId id="314" r:id="rId27"/>
    <p:sldId id="315" r:id="rId28"/>
    <p:sldId id="318" r:id="rId29"/>
    <p:sldId id="284" r:id="rId30"/>
    <p:sldId id="274" r:id="rId31"/>
    <p:sldId id="275" r:id="rId32"/>
    <p:sldId id="285" r:id="rId33"/>
    <p:sldId id="292" r:id="rId34"/>
    <p:sldId id="346" r:id="rId35"/>
    <p:sldId id="293" r:id="rId36"/>
    <p:sldId id="347" r:id="rId37"/>
    <p:sldId id="295" r:id="rId38"/>
    <p:sldId id="296" r:id="rId39"/>
    <p:sldId id="300" r:id="rId40"/>
    <p:sldId id="311" r:id="rId41"/>
    <p:sldId id="312" r:id="rId42"/>
    <p:sldId id="310" r:id="rId43"/>
    <p:sldId id="327" r:id="rId44"/>
    <p:sldId id="328" r:id="rId45"/>
    <p:sldId id="329" r:id="rId46"/>
    <p:sldId id="330" r:id="rId47"/>
    <p:sldId id="331" r:id="rId48"/>
    <p:sldId id="332" r:id="rId49"/>
    <p:sldId id="334" r:id="rId50"/>
    <p:sldId id="335" r:id="rId51"/>
    <p:sldId id="333" r:id="rId52"/>
    <p:sldId id="336" r:id="rId53"/>
    <p:sldId id="338" r:id="rId54"/>
    <p:sldId id="307" r:id="rId55"/>
    <p:sldId id="303" r:id="rId56"/>
    <p:sldId id="320" r:id="rId57"/>
    <p:sldId id="348" r:id="rId58"/>
    <p:sldId id="349" r:id="rId59"/>
    <p:sldId id="350" r:id="rId60"/>
    <p:sldId id="339" r:id="rId61"/>
    <p:sldId id="340" r:id="rId62"/>
    <p:sldId id="324" r:id="rId63"/>
    <p:sldId id="325" r:id="rId64"/>
    <p:sldId id="326" r:id="rId65"/>
    <p:sldId id="344" r:id="rId66"/>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38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ysClr val="windowText" lastClr="000000"/>
                </a:solidFill>
                <a:latin typeface="+mn-lt"/>
                <a:ea typeface="+mn-ea"/>
                <a:cs typeface="+mn-cs"/>
              </a:defRPr>
            </a:pPr>
            <a:r>
              <a:rPr lang="es-EC">
                <a:solidFill>
                  <a:sysClr val="windowText" lastClr="000000"/>
                </a:solidFill>
              </a:rPr>
              <a:t>Industrias del Cantón </a:t>
            </a:r>
          </a:p>
        </c:rich>
      </c:tx>
      <c:layout>
        <c:manualLayout>
          <c:xMode val="edge"/>
          <c:yMode val="edge"/>
          <c:x val="0.31347707774775085"/>
          <c:y val="3.1854378835850373E-3"/>
        </c:manualLayout>
      </c:layout>
      <c:overlay val="0"/>
      <c:spPr>
        <a:pattFill prst="pct5">
          <a:fgClr>
            <a:schemeClr val="accent1"/>
          </a:fgClr>
          <a:bgClr>
            <a:schemeClr val="bg1"/>
          </a:bgClr>
        </a:pattFill>
        <a:ln>
          <a:noFill/>
        </a:ln>
        <a:effectLst/>
      </c:spPr>
    </c:title>
    <c:autoTitleDeleted val="0"/>
    <c:view3D>
      <c:rotX val="3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25"/>
          <c:dLbls>
            <c:spPr>
              <a:noFill/>
              <a:ln>
                <a:noFill/>
              </a:ln>
              <a:effectLst/>
            </c:sp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Hoja1!$A$1:$A$7</c:f>
              <c:strCache>
                <c:ptCount val="7"/>
                <c:pt idx="0">
                  <c:v>Est De Serv De Combustible</c:v>
                </c:pt>
                <c:pt idx="1">
                  <c:v>Avicola</c:v>
                </c:pt>
                <c:pt idx="2">
                  <c:v>Elaboración De Prod Lácteos</c:v>
                </c:pt>
                <c:pt idx="3">
                  <c:v>Lavadora De Vehículos</c:v>
                </c:pt>
                <c:pt idx="4">
                  <c:v>Arreglo y Mant. Vehículos</c:v>
                </c:pt>
                <c:pt idx="5">
                  <c:v>Venta De Agroquímicos</c:v>
                </c:pt>
                <c:pt idx="6">
                  <c:v> Lavadora de Jeans</c:v>
                </c:pt>
              </c:strCache>
            </c:strRef>
          </c:cat>
          <c:val>
            <c:numRef>
              <c:f>Hoja1!$B$1:$B$7</c:f>
            </c:numRef>
          </c:val>
        </c:ser>
        <c:ser>
          <c:idx val="1"/>
          <c:order val="1"/>
          <c:explosion val="25"/>
          <c:dLbls>
            <c:spPr>
              <a:noFill/>
              <a:ln>
                <a:noFill/>
              </a:ln>
              <a:effectLst/>
            </c:sp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Hoja1!$A$1:$A$7</c:f>
              <c:strCache>
                <c:ptCount val="7"/>
                <c:pt idx="0">
                  <c:v>Est De Serv De Combustible</c:v>
                </c:pt>
                <c:pt idx="1">
                  <c:v>Avicola</c:v>
                </c:pt>
                <c:pt idx="2">
                  <c:v>Elaboración De Prod Lácteos</c:v>
                </c:pt>
                <c:pt idx="3">
                  <c:v>Lavadora De Vehículos</c:v>
                </c:pt>
                <c:pt idx="4">
                  <c:v>Arreglo y Mant. Vehículos</c:v>
                </c:pt>
                <c:pt idx="5">
                  <c:v>Venta De Agroquímicos</c:v>
                </c:pt>
                <c:pt idx="6">
                  <c:v> Lavadora de Jeans</c:v>
                </c:pt>
              </c:strCache>
            </c:strRef>
          </c:cat>
          <c:val>
            <c:numRef>
              <c:f>Hoja1!$C$1:$C$7</c:f>
            </c:numRef>
          </c:val>
        </c:ser>
        <c:ser>
          <c:idx val="2"/>
          <c:order val="2"/>
          <c:explosion val="25"/>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chemeClr val="accent3"/>
              </a:solidFill>
              <a:ln>
                <a:solidFill>
                  <a:schemeClr val="accent2">
                    <a:lumMod val="60000"/>
                    <a:lumOff val="40000"/>
                  </a:schemeClr>
                </a:solid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layout>
                <c:manualLayout>
                  <c:x val="3.9474664575771187E-3"/>
                  <c:y val="4.4607480041856253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bestFit"/>
              <c:showLegendKey val="0"/>
              <c:showVal val="0"/>
              <c:showCatName val="1"/>
              <c:showSerName val="0"/>
              <c:showPercent val="1"/>
              <c:showBubbleSize val="0"/>
              <c:extLst>
                <c:ext xmlns:c15="http://schemas.microsoft.com/office/drawing/2012/chart" uri="{CE6537A1-D6FC-4f65-9D91-7224C49458BB}"/>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s-EC"/>
                </a:p>
              </c:txPr>
              <c:dLblPos val="outEnd"/>
              <c:showLegendKey val="0"/>
              <c:showVal val="0"/>
              <c:showCatName val="1"/>
              <c:showSerName val="0"/>
              <c:showPercent val="1"/>
              <c:showBubbleSize val="0"/>
            </c:dLbl>
            <c:dLbl>
              <c:idx val="2"/>
              <c:layout>
                <c:manualLayout>
                  <c:x val="0"/>
                  <c:y val="-3.6469536171755051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s-EC"/>
                </a:p>
              </c:txPr>
              <c:dLblPos val="bestFit"/>
              <c:showLegendKey val="0"/>
              <c:showVal val="0"/>
              <c:showCatName val="1"/>
              <c:showSerName val="0"/>
              <c:showPercent val="1"/>
              <c:showBubbleSize val="0"/>
              <c:extLst>
                <c:ext xmlns:c15="http://schemas.microsoft.com/office/drawing/2012/chart" uri="{CE6537A1-D6FC-4f65-9D91-7224C49458BB}"/>
              </c:extLst>
            </c:dLbl>
            <c:dLbl>
              <c:idx val="3"/>
              <c:layout>
                <c:manualLayout>
                  <c:x val="-4.4556452791795063E-2"/>
                  <c:y val="7.8065096592181929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s-EC"/>
                </a:p>
              </c:txPr>
              <c:dLblPos val="bestFit"/>
              <c:showLegendKey val="0"/>
              <c:showVal val="0"/>
              <c:showCatName val="1"/>
              <c:showSerName val="0"/>
              <c:showPercent val="1"/>
              <c:showBubbleSize val="0"/>
              <c:extLst>
                <c:ext xmlns:c15="http://schemas.microsoft.com/office/drawing/2012/chart" uri="{CE6537A1-D6FC-4f65-9D91-7224C49458BB}"/>
              </c:extLst>
            </c:dLbl>
            <c:dLbl>
              <c:idx val="4"/>
              <c:layout>
                <c:manualLayout>
                  <c:x val="0.14443646187049211"/>
                  <c:y val="-9.1191876708935132E-17"/>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s-EC"/>
                </a:p>
              </c:txPr>
              <c:dLblPos val="bestFit"/>
              <c:showLegendKey val="0"/>
              <c:showVal val="0"/>
              <c:showCatName val="1"/>
              <c:showSerName val="0"/>
              <c:showPercent val="1"/>
              <c:showBubbleSize val="0"/>
              <c:extLst>
                <c:ext xmlns:c15="http://schemas.microsoft.com/office/drawing/2012/chart" uri="{CE6537A1-D6FC-4f65-9D91-7224C49458BB}"/>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s-EC"/>
                </a:p>
              </c:txPr>
              <c:dLblPos val="outEnd"/>
              <c:showLegendKey val="0"/>
              <c:showVal val="0"/>
              <c:showCatName val="1"/>
              <c:showSerName val="0"/>
              <c:showPercent val="1"/>
              <c:showBubbleSize val="0"/>
            </c:dLbl>
            <c:dLbl>
              <c:idx val="6"/>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mn-lt"/>
                      <a:ea typeface="+mn-ea"/>
                      <a:cs typeface="+mn-cs"/>
                    </a:defRPr>
                  </a:pPr>
                  <a:endParaRPr lang="es-EC"/>
                </a:p>
              </c:txPr>
              <c:dLblPos val="outEnd"/>
              <c:showLegendKey val="0"/>
              <c:showVal val="0"/>
              <c:showCatName val="1"/>
              <c:showSerName val="0"/>
              <c:showPercent val="1"/>
              <c:showBubbleSize val="0"/>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Hoja1!$A$1:$A$7</c:f>
              <c:strCache>
                <c:ptCount val="7"/>
                <c:pt idx="0">
                  <c:v>Est De Serv De Combustible</c:v>
                </c:pt>
                <c:pt idx="1">
                  <c:v>Avicola</c:v>
                </c:pt>
                <c:pt idx="2">
                  <c:v>Elaboración De Prod Lácteos</c:v>
                </c:pt>
                <c:pt idx="3">
                  <c:v>Lavadora De Vehículos</c:v>
                </c:pt>
                <c:pt idx="4">
                  <c:v>Arreglo y Mant. Vehículos</c:v>
                </c:pt>
                <c:pt idx="5">
                  <c:v>Venta De Agroquímicos</c:v>
                </c:pt>
                <c:pt idx="6">
                  <c:v> Lavadora de Jeans</c:v>
                </c:pt>
              </c:strCache>
            </c:strRef>
          </c:cat>
          <c:val>
            <c:numRef>
              <c:f>Hoja1!$D$1:$D$7</c:f>
              <c:numCache>
                <c:formatCode>0</c:formatCode>
                <c:ptCount val="7"/>
                <c:pt idx="0">
                  <c:v>5.4054054054054053</c:v>
                </c:pt>
                <c:pt idx="1">
                  <c:v>26.351351351351351</c:v>
                </c:pt>
                <c:pt idx="2">
                  <c:v>2.0270270270270272</c:v>
                </c:pt>
                <c:pt idx="3">
                  <c:v>11.486486486486486</c:v>
                </c:pt>
                <c:pt idx="4">
                  <c:v>12.162162162162161</c:v>
                </c:pt>
                <c:pt idx="5">
                  <c:v>11.486486486486486</c:v>
                </c:pt>
                <c:pt idx="6">
                  <c:v>31.081081081081081</c:v>
                </c:pt>
              </c:numCache>
            </c:numRef>
          </c:val>
        </c:ser>
        <c:dLbls>
          <c:dLblPos val="outEnd"/>
          <c:showLegendKey val="0"/>
          <c:showVal val="0"/>
          <c:showCatName val="0"/>
          <c:showSerName val="0"/>
          <c:showPercent val="1"/>
          <c:showBubbleSize val="0"/>
          <c:showLeaderLines val="1"/>
        </c:dLbls>
      </c:pie3DChart>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diagrams/_rels/data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EDFA9C-7973-4564-AB1E-0972B14BD6C7}" type="doc">
      <dgm:prSet loTypeId="urn:microsoft.com/office/officeart/2005/8/layout/vProcess5" loCatId="process" qsTypeId="urn:microsoft.com/office/officeart/2005/8/quickstyle/simple3" qsCatId="simple" csTypeId="urn:microsoft.com/office/officeart/2005/8/colors/colorful5" csCatId="colorful" phldr="1"/>
      <dgm:spPr/>
      <dgm:t>
        <a:bodyPr/>
        <a:lstStyle/>
        <a:p>
          <a:endParaRPr lang="es-EC"/>
        </a:p>
      </dgm:t>
    </dgm:pt>
    <dgm:pt modelId="{3B0F1B41-B71C-4F41-953D-BECB27EB5F7F}">
      <dgm:prSet phldrT="[Texto]" custT="1"/>
      <dgm:spPr/>
      <dgm:t>
        <a:bodyPr/>
        <a:lstStyle/>
        <a:p>
          <a:pPr algn="just"/>
          <a:r>
            <a:rPr lang="es-EC" sz="2000" dirty="0" smtClean="0"/>
            <a:t>El uso del recurso hídrico y en especial de los cuerpos de agua,  ha sido la forma más económica, accesible y muchas veces la única opción para agricultores de tierras rurales para regar  sus  cultivos.</a:t>
          </a:r>
          <a:endParaRPr lang="es-EC" sz="2000" dirty="0"/>
        </a:p>
      </dgm:t>
    </dgm:pt>
    <dgm:pt modelId="{901479C3-3276-468B-95C4-EE936B002497}" type="parTrans" cxnId="{A0F67936-C53A-4A36-90FC-AD636661316E}">
      <dgm:prSet/>
      <dgm:spPr/>
      <dgm:t>
        <a:bodyPr/>
        <a:lstStyle/>
        <a:p>
          <a:pPr algn="just"/>
          <a:endParaRPr lang="es-EC" sz="1400"/>
        </a:p>
      </dgm:t>
    </dgm:pt>
    <dgm:pt modelId="{89DFD98A-E2F1-4A05-93AD-601E8C74CBE5}" type="sibTrans" cxnId="{A0F67936-C53A-4A36-90FC-AD636661316E}">
      <dgm:prSet custT="1"/>
      <dgm:spPr/>
      <dgm:t>
        <a:bodyPr/>
        <a:lstStyle/>
        <a:p>
          <a:pPr algn="just"/>
          <a:endParaRPr lang="es-EC" sz="2800"/>
        </a:p>
      </dgm:t>
    </dgm:pt>
    <dgm:pt modelId="{E3AF5052-CBDA-4194-AEF5-77CFEDB5DB46}">
      <dgm:prSet phldrT="[Texto]" custT="1"/>
      <dgm:spPr/>
      <dgm:t>
        <a:bodyPr/>
        <a:lstStyle/>
        <a:p>
          <a:pPr algn="just"/>
          <a:r>
            <a:rPr lang="es-EC" sz="2000" dirty="0" smtClean="0"/>
            <a:t>La continua interacción agua – población determina su disponibilidad y la calidad de ella, por lo cual se ha establecido como una unidad de gestión de recursos naturales a la cuenca hidrográfica.</a:t>
          </a:r>
          <a:endParaRPr lang="es-EC" sz="2000" dirty="0"/>
        </a:p>
      </dgm:t>
    </dgm:pt>
    <dgm:pt modelId="{51E554AB-B16C-4C42-B30B-3B614E52C23C}" type="parTrans" cxnId="{E7D0C1E3-6B2D-4A33-88FA-94570C6D6D17}">
      <dgm:prSet/>
      <dgm:spPr/>
      <dgm:t>
        <a:bodyPr/>
        <a:lstStyle/>
        <a:p>
          <a:pPr algn="just"/>
          <a:endParaRPr lang="es-EC" sz="1400"/>
        </a:p>
      </dgm:t>
    </dgm:pt>
    <dgm:pt modelId="{5931C8F7-1991-473F-9A5D-BFFFADCA1821}" type="sibTrans" cxnId="{E7D0C1E3-6B2D-4A33-88FA-94570C6D6D17}">
      <dgm:prSet/>
      <dgm:spPr/>
      <dgm:t>
        <a:bodyPr/>
        <a:lstStyle/>
        <a:p>
          <a:pPr algn="just"/>
          <a:endParaRPr lang="es-EC" sz="1400"/>
        </a:p>
      </dgm:t>
    </dgm:pt>
    <dgm:pt modelId="{2A42EDA2-D07A-4FC7-99ED-ED36663FAE91}" type="pres">
      <dgm:prSet presAssocID="{9DEDFA9C-7973-4564-AB1E-0972B14BD6C7}" presName="outerComposite" presStyleCnt="0">
        <dgm:presLayoutVars>
          <dgm:chMax val="5"/>
          <dgm:dir/>
          <dgm:resizeHandles val="exact"/>
        </dgm:presLayoutVars>
      </dgm:prSet>
      <dgm:spPr/>
      <dgm:t>
        <a:bodyPr/>
        <a:lstStyle/>
        <a:p>
          <a:endParaRPr lang="es-EC"/>
        </a:p>
      </dgm:t>
    </dgm:pt>
    <dgm:pt modelId="{5671B63E-466E-4CFF-805A-4F8264D91687}" type="pres">
      <dgm:prSet presAssocID="{9DEDFA9C-7973-4564-AB1E-0972B14BD6C7}" presName="dummyMaxCanvas" presStyleCnt="0">
        <dgm:presLayoutVars/>
      </dgm:prSet>
      <dgm:spPr/>
      <dgm:t>
        <a:bodyPr/>
        <a:lstStyle/>
        <a:p>
          <a:endParaRPr lang="es-EC"/>
        </a:p>
      </dgm:t>
    </dgm:pt>
    <dgm:pt modelId="{5CADBB9D-AE09-4A1F-9B0C-709EA156FD72}" type="pres">
      <dgm:prSet presAssocID="{9DEDFA9C-7973-4564-AB1E-0972B14BD6C7}" presName="TwoNodes_1" presStyleLbl="node1" presStyleIdx="0" presStyleCnt="2">
        <dgm:presLayoutVars>
          <dgm:bulletEnabled val="1"/>
        </dgm:presLayoutVars>
      </dgm:prSet>
      <dgm:spPr/>
      <dgm:t>
        <a:bodyPr/>
        <a:lstStyle/>
        <a:p>
          <a:endParaRPr lang="es-EC"/>
        </a:p>
      </dgm:t>
    </dgm:pt>
    <dgm:pt modelId="{D2F9E569-2ECC-41D9-B4F5-E5A3733DC781}" type="pres">
      <dgm:prSet presAssocID="{9DEDFA9C-7973-4564-AB1E-0972B14BD6C7}" presName="TwoNodes_2" presStyleLbl="node1" presStyleIdx="1" presStyleCnt="2">
        <dgm:presLayoutVars>
          <dgm:bulletEnabled val="1"/>
        </dgm:presLayoutVars>
      </dgm:prSet>
      <dgm:spPr/>
      <dgm:t>
        <a:bodyPr/>
        <a:lstStyle/>
        <a:p>
          <a:endParaRPr lang="es-EC"/>
        </a:p>
      </dgm:t>
    </dgm:pt>
    <dgm:pt modelId="{44961059-7A68-4CE9-ADBD-5D43996E17ED}" type="pres">
      <dgm:prSet presAssocID="{9DEDFA9C-7973-4564-AB1E-0972B14BD6C7}" presName="TwoConn_1-2" presStyleLbl="fgAccFollowNode1" presStyleIdx="0" presStyleCnt="1">
        <dgm:presLayoutVars>
          <dgm:bulletEnabled val="1"/>
        </dgm:presLayoutVars>
      </dgm:prSet>
      <dgm:spPr/>
      <dgm:t>
        <a:bodyPr/>
        <a:lstStyle/>
        <a:p>
          <a:endParaRPr lang="es-EC"/>
        </a:p>
      </dgm:t>
    </dgm:pt>
    <dgm:pt modelId="{380E69FD-53DC-4E6A-8212-24D9E426BCB1}" type="pres">
      <dgm:prSet presAssocID="{9DEDFA9C-7973-4564-AB1E-0972B14BD6C7}" presName="TwoNodes_1_text" presStyleLbl="node1" presStyleIdx="1" presStyleCnt="2">
        <dgm:presLayoutVars>
          <dgm:bulletEnabled val="1"/>
        </dgm:presLayoutVars>
      </dgm:prSet>
      <dgm:spPr/>
      <dgm:t>
        <a:bodyPr/>
        <a:lstStyle/>
        <a:p>
          <a:endParaRPr lang="es-EC"/>
        </a:p>
      </dgm:t>
    </dgm:pt>
    <dgm:pt modelId="{F8AD2C5D-D80E-415E-8780-4B06BE813899}" type="pres">
      <dgm:prSet presAssocID="{9DEDFA9C-7973-4564-AB1E-0972B14BD6C7}" presName="TwoNodes_2_text" presStyleLbl="node1" presStyleIdx="1" presStyleCnt="2">
        <dgm:presLayoutVars>
          <dgm:bulletEnabled val="1"/>
        </dgm:presLayoutVars>
      </dgm:prSet>
      <dgm:spPr/>
      <dgm:t>
        <a:bodyPr/>
        <a:lstStyle/>
        <a:p>
          <a:endParaRPr lang="es-EC"/>
        </a:p>
      </dgm:t>
    </dgm:pt>
  </dgm:ptLst>
  <dgm:cxnLst>
    <dgm:cxn modelId="{4F73EC04-AFA3-4DE2-A836-8CD6318739CC}" type="presOf" srcId="{E3AF5052-CBDA-4194-AEF5-77CFEDB5DB46}" destId="{D2F9E569-2ECC-41D9-B4F5-E5A3733DC781}" srcOrd="0" destOrd="0" presId="urn:microsoft.com/office/officeart/2005/8/layout/vProcess5"/>
    <dgm:cxn modelId="{E7D0C1E3-6B2D-4A33-88FA-94570C6D6D17}" srcId="{9DEDFA9C-7973-4564-AB1E-0972B14BD6C7}" destId="{E3AF5052-CBDA-4194-AEF5-77CFEDB5DB46}" srcOrd="1" destOrd="0" parTransId="{51E554AB-B16C-4C42-B30B-3B614E52C23C}" sibTransId="{5931C8F7-1991-473F-9A5D-BFFFADCA1821}"/>
    <dgm:cxn modelId="{E628BBBB-E6E3-4D81-8DAF-F042AF6FD2FA}" type="presOf" srcId="{89DFD98A-E2F1-4A05-93AD-601E8C74CBE5}" destId="{44961059-7A68-4CE9-ADBD-5D43996E17ED}" srcOrd="0" destOrd="0" presId="urn:microsoft.com/office/officeart/2005/8/layout/vProcess5"/>
    <dgm:cxn modelId="{A0F67936-C53A-4A36-90FC-AD636661316E}" srcId="{9DEDFA9C-7973-4564-AB1E-0972B14BD6C7}" destId="{3B0F1B41-B71C-4F41-953D-BECB27EB5F7F}" srcOrd="0" destOrd="0" parTransId="{901479C3-3276-468B-95C4-EE936B002497}" sibTransId="{89DFD98A-E2F1-4A05-93AD-601E8C74CBE5}"/>
    <dgm:cxn modelId="{67A0742A-7082-4B76-AFA5-3C43BC85ED82}" type="presOf" srcId="{E3AF5052-CBDA-4194-AEF5-77CFEDB5DB46}" destId="{F8AD2C5D-D80E-415E-8780-4B06BE813899}" srcOrd="1" destOrd="0" presId="urn:microsoft.com/office/officeart/2005/8/layout/vProcess5"/>
    <dgm:cxn modelId="{8EC9F62F-431D-4B71-B031-FA34EDB3A600}" type="presOf" srcId="{3B0F1B41-B71C-4F41-953D-BECB27EB5F7F}" destId="{5CADBB9D-AE09-4A1F-9B0C-709EA156FD72}" srcOrd="0" destOrd="0" presId="urn:microsoft.com/office/officeart/2005/8/layout/vProcess5"/>
    <dgm:cxn modelId="{EED17730-D0C5-43F5-AB93-A8653AE0E9DD}" type="presOf" srcId="{3B0F1B41-B71C-4F41-953D-BECB27EB5F7F}" destId="{380E69FD-53DC-4E6A-8212-24D9E426BCB1}" srcOrd="1" destOrd="0" presId="urn:microsoft.com/office/officeart/2005/8/layout/vProcess5"/>
    <dgm:cxn modelId="{0E9F264B-A661-4711-8A00-E36A02546AE1}" type="presOf" srcId="{9DEDFA9C-7973-4564-AB1E-0972B14BD6C7}" destId="{2A42EDA2-D07A-4FC7-99ED-ED36663FAE91}" srcOrd="0" destOrd="0" presId="urn:microsoft.com/office/officeart/2005/8/layout/vProcess5"/>
    <dgm:cxn modelId="{FC072629-B013-4F4D-BF65-CF5E4A2FC358}" type="presParOf" srcId="{2A42EDA2-D07A-4FC7-99ED-ED36663FAE91}" destId="{5671B63E-466E-4CFF-805A-4F8264D91687}" srcOrd="0" destOrd="0" presId="urn:microsoft.com/office/officeart/2005/8/layout/vProcess5"/>
    <dgm:cxn modelId="{696EBF89-D4D3-421A-AE6D-05E45B47A65F}" type="presParOf" srcId="{2A42EDA2-D07A-4FC7-99ED-ED36663FAE91}" destId="{5CADBB9D-AE09-4A1F-9B0C-709EA156FD72}" srcOrd="1" destOrd="0" presId="urn:microsoft.com/office/officeart/2005/8/layout/vProcess5"/>
    <dgm:cxn modelId="{22F0087A-3E64-496E-83B8-64EBF46F7628}" type="presParOf" srcId="{2A42EDA2-D07A-4FC7-99ED-ED36663FAE91}" destId="{D2F9E569-2ECC-41D9-B4F5-E5A3733DC781}" srcOrd="2" destOrd="0" presId="urn:microsoft.com/office/officeart/2005/8/layout/vProcess5"/>
    <dgm:cxn modelId="{DCE86CA4-8CAD-4C63-B71E-779A9305A01D}" type="presParOf" srcId="{2A42EDA2-D07A-4FC7-99ED-ED36663FAE91}" destId="{44961059-7A68-4CE9-ADBD-5D43996E17ED}" srcOrd="3" destOrd="0" presId="urn:microsoft.com/office/officeart/2005/8/layout/vProcess5"/>
    <dgm:cxn modelId="{819E4DEC-5A3E-484A-8FA7-82D0B61364BE}" type="presParOf" srcId="{2A42EDA2-D07A-4FC7-99ED-ED36663FAE91}" destId="{380E69FD-53DC-4E6A-8212-24D9E426BCB1}" srcOrd="4" destOrd="0" presId="urn:microsoft.com/office/officeart/2005/8/layout/vProcess5"/>
    <dgm:cxn modelId="{1726720A-9BAE-47BF-803D-0BE0A6FD1873}" type="presParOf" srcId="{2A42EDA2-D07A-4FC7-99ED-ED36663FAE91}" destId="{F8AD2C5D-D80E-415E-8780-4B06BE813899}"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906CB5-7EF7-44B2-9E65-9A6AFE14B4B4}"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es-EC"/>
        </a:p>
      </dgm:t>
    </dgm:pt>
    <dgm:pt modelId="{A47E1FC9-2F27-4972-B1FA-7B325EA9DBDF}">
      <dgm:prSet phldrT="[Texto]" custT="1"/>
      <dgm:spPr/>
      <dgm:t>
        <a:bodyPr/>
        <a:lstStyle/>
        <a:p>
          <a:pPr algn="just"/>
          <a:r>
            <a:rPr lang="es-ES" sz="2000" dirty="0" smtClean="0"/>
            <a:t>El cantón Pelileo es el mayor productor de jeans a nivel nacional, lo que ocasiona la generación de aguas residuales contaminadas; principalmente con colorantes y metales utilizados en los procesos industriales.</a:t>
          </a:r>
          <a:endParaRPr lang="es-EC" sz="2000" dirty="0"/>
        </a:p>
      </dgm:t>
    </dgm:pt>
    <dgm:pt modelId="{028A2966-3849-47BF-AD67-7C7A0529D6CA}" type="parTrans" cxnId="{2A09CF45-0E77-4A9D-8204-8FF3CF851EC5}">
      <dgm:prSet/>
      <dgm:spPr/>
      <dgm:t>
        <a:bodyPr/>
        <a:lstStyle/>
        <a:p>
          <a:pPr algn="just"/>
          <a:endParaRPr lang="es-EC" sz="1400"/>
        </a:p>
      </dgm:t>
    </dgm:pt>
    <dgm:pt modelId="{93B15893-395D-4930-BD8F-23B7C97F7429}" type="sibTrans" cxnId="{2A09CF45-0E77-4A9D-8204-8FF3CF851EC5}">
      <dgm:prSet/>
      <dgm:spPr/>
      <dgm:t>
        <a:bodyPr/>
        <a:lstStyle/>
        <a:p>
          <a:pPr algn="just"/>
          <a:endParaRPr lang="es-EC" sz="1400"/>
        </a:p>
      </dgm:t>
    </dgm:pt>
    <dgm:pt modelId="{35D03A0F-8E13-4F6C-8DB8-83CBA785AB56}">
      <dgm:prSet phldrT="[Texto]" custT="1"/>
      <dgm:spPr/>
      <dgm:t>
        <a:bodyPr/>
        <a:lstStyle/>
        <a:p>
          <a:pPr algn="just"/>
          <a:r>
            <a:rPr lang="es-ES" sz="2000" dirty="0" smtClean="0"/>
            <a:t>Estas aguas han ocasionado contaminación en el río y en los cultivos ya que varias zonas se utilizan sus aguas para la producción agrícola debido a que no tienen otro sistema de riego y su obtención no tiene ningún valor económico.  </a:t>
          </a:r>
          <a:endParaRPr lang="es-EC" sz="2000" dirty="0"/>
        </a:p>
      </dgm:t>
    </dgm:pt>
    <dgm:pt modelId="{12D26832-DEFC-49F1-87E9-8FF11C78D895}" type="parTrans" cxnId="{F568DEBC-5186-46E0-9ECE-5006B970DE19}">
      <dgm:prSet/>
      <dgm:spPr/>
      <dgm:t>
        <a:bodyPr/>
        <a:lstStyle/>
        <a:p>
          <a:pPr algn="just"/>
          <a:endParaRPr lang="es-EC" sz="1400"/>
        </a:p>
      </dgm:t>
    </dgm:pt>
    <dgm:pt modelId="{CEB47704-25CC-4E64-ACA3-0A77BF69ED49}" type="sibTrans" cxnId="{F568DEBC-5186-46E0-9ECE-5006B970DE19}">
      <dgm:prSet/>
      <dgm:spPr/>
      <dgm:t>
        <a:bodyPr/>
        <a:lstStyle/>
        <a:p>
          <a:pPr algn="just"/>
          <a:endParaRPr lang="es-EC" sz="1400"/>
        </a:p>
      </dgm:t>
    </dgm:pt>
    <dgm:pt modelId="{D26D1040-728B-4DBA-B35C-E69A1ADEF87C}">
      <dgm:prSet phldrT="[Texto]" custT="1"/>
      <dgm:spPr/>
      <dgm:t>
        <a:bodyPr/>
        <a:lstStyle/>
        <a:p>
          <a:pPr algn="just"/>
          <a:r>
            <a:rPr lang="es-ES" sz="2000" dirty="0" smtClean="0"/>
            <a:t>Otro grave problema de contaminación ambiental para el Cantón es que en él terminan los cauces de los principales afluentes del Río Patate (los Ríos </a:t>
          </a:r>
          <a:r>
            <a:rPr lang="es-ES" sz="2000" dirty="0" err="1" smtClean="0"/>
            <a:t>Cutuchi</a:t>
          </a:r>
          <a:r>
            <a:rPr lang="es-ES" sz="2000" dirty="0" smtClean="0"/>
            <a:t> y Ambato), el cual bordea el límite Este del Cantón. </a:t>
          </a:r>
          <a:endParaRPr lang="es-EC" sz="2000" dirty="0"/>
        </a:p>
      </dgm:t>
    </dgm:pt>
    <dgm:pt modelId="{686A897E-88B1-4D0A-B759-30D9F7AE6E2E}" type="parTrans" cxnId="{CFD17B09-D386-49ED-BBD0-A82EB9F3D8E6}">
      <dgm:prSet/>
      <dgm:spPr/>
      <dgm:t>
        <a:bodyPr/>
        <a:lstStyle/>
        <a:p>
          <a:pPr algn="just"/>
          <a:endParaRPr lang="es-EC" sz="1400"/>
        </a:p>
      </dgm:t>
    </dgm:pt>
    <dgm:pt modelId="{5BF24E22-0A5C-4648-A69D-C629099044E0}" type="sibTrans" cxnId="{CFD17B09-D386-49ED-BBD0-A82EB9F3D8E6}">
      <dgm:prSet/>
      <dgm:spPr/>
      <dgm:t>
        <a:bodyPr/>
        <a:lstStyle/>
        <a:p>
          <a:pPr algn="just"/>
          <a:endParaRPr lang="es-EC" sz="1400"/>
        </a:p>
      </dgm:t>
    </dgm:pt>
    <dgm:pt modelId="{0E34C3CA-7238-477F-9118-BF44B2E6BD94}" type="pres">
      <dgm:prSet presAssocID="{02906CB5-7EF7-44B2-9E65-9A6AFE14B4B4}" presName="linear" presStyleCnt="0">
        <dgm:presLayoutVars>
          <dgm:dir/>
          <dgm:animLvl val="lvl"/>
          <dgm:resizeHandles val="exact"/>
        </dgm:presLayoutVars>
      </dgm:prSet>
      <dgm:spPr/>
      <dgm:t>
        <a:bodyPr/>
        <a:lstStyle/>
        <a:p>
          <a:endParaRPr lang="es-EC"/>
        </a:p>
      </dgm:t>
    </dgm:pt>
    <dgm:pt modelId="{2B6A25B3-7564-45A4-B7F6-A477D42B6989}" type="pres">
      <dgm:prSet presAssocID="{A47E1FC9-2F27-4972-B1FA-7B325EA9DBDF}" presName="parentLin" presStyleCnt="0"/>
      <dgm:spPr/>
      <dgm:t>
        <a:bodyPr/>
        <a:lstStyle/>
        <a:p>
          <a:endParaRPr lang="es-EC"/>
        </a:p>
      </dgm:t>
    </dgm:pt>
    <dgm:pt modelId="{32F5752C-151D-4953-91AD-62AA17EFF6AE}" type="pres">
      <dgm:prSet presAssocID="{A47E1FC9-2F27-4972-B1FA-7B325EA9DBDF}" presName="parentLeftMargin" presStyleLbl="node1" presStyleIdx="0" presStyleCnt="3"/>
      <dgm:spPr/>
      <dgm:t>
        <a:bodyPr/>
        <a:lstStyle/>
        <a:p>
          <a:endParaRPr lang="es-EC"/>
        </a:p>
      </dgm:t>
    </dgm:pt>
    <dgm:pt modelId="{041EC962-F7B0-4420-8EB0-C517EFC92F18}" type="pres">
      <dgm:prSet presAssocID="{A47E1FC9-2F27-4972-B1FA-7B325EA9DBDF}" presName="parentText" presStyleLbl="node1" presStyleIdx="0" presStyleCnt="3" custScaleX="142857">
        <dgm:presLayoutVars>
          <dgm:chMax val="0"/>
          <dgm:bulletEnabled val="1"/>
        </dgm:presLayoutVars>
      </dgm:prSet>
      <dgm:spPr/>
      <dgm:t>
        <a:bodyPr/>
        <a:lstStyle/>
        <a:p>
          <a:endParaRPr lang="es-EC"/>
        </a:p>
      </dgm:t>
    </dgm:pt>
    <dgm:pt modelId="{9614ADAE-F129-4CD8-BEB7-8FDBE1D034C3}" type="pres">
      <dgm:prSet presAssocID="{A47E1FC9-2F27-4972-B1FA-7B325EA9DBDF}" presName="negativeSpace" presStyleCnt="0"/>
      <dgm:spPr/>
      <dgm:t>
        <a:bodyPr/>
        <a:lstStyle/>
        <a:p>
          <a:endParaRPr lang="es-EC"/>
        </a:p>
      </dgm:t>
    </dgm:pt>
    <dgm:pt modelId="{C5D53104-9B1E-4D65-8197-79778F899D72}" type="pres">
      <dgm:prSet presAssocID="{A47E1FC9-2F27-4972-B1FA-7B325EA9DBDF}" presName="childText" presStyleLbl="conFgAcc1" presStyleIdx="0" presStyleCnt="3">
        <dgm:presLayoutVars>
          <dgm:bulletEnabled val="1"/>
        </dgm:presLayoutVars>
      </dgm:prSet>
      <dgm:spPr/>
      <dgm:t>
        <a:bodyPr/>
        <a:lstStyle/>
        <a:p>
          <a:endParaRPr lang="es-EC"/>
        </a:p>
      </dgm:t>
    </dgm:pt>
    <dgm:pt modelId="{1476CF91-1698-4DAB-B500-94B426C39B60}" type="pres">
      <dgm:prSet presAssocID="{93B15893-395D-4930-BD8F-23B7C97F7429}" presName="spaceBetweenRectangles" presStyleCnt="0"/>
      <dgm:spPr/>
      <dgm:t>
        <a:bodyPr/>
        <a:lstStyle/>
        <a:p>
          <a:endParaRPr lang="es-EC"/>
        </a:p>
      </dgm:t>
    </dgm:pt>
    <dgm:pt modelId="{D7B1DB23-932C-4A6E-BA90-09A323AE7217}" type="pres">
      <dgm:prSet presAssocID="{35D03A0F-8E13-4F6C-8DB8-83CBA785AB56}" presName="parentLin" presStyleCnt="0"/>
      <dgm:spPr/>
      <dgm:t>
        <a:bodyPr/>
        <a:lstStyle/>
        <a:p>
          <a:endParaRPr lang="es-EC"/>
        </a:p>
      </dgm:t>
    </dgm:pt>
    <dgm:pt modelId="{1BDA2438-77F0-4FBA-9748-88B208AF3EE2}" type="pres">
      <dgm:prSet presAssocID="{35D03A0F-8E13-4F6C-8DB8-83CBA785AB56}" presName="parentLeftMargin" presStyleLbl="node1" presStyleIdx="0" presStyleCnt="3"/>
      <dgm:spPr/>
      <dgm:t>
        <a:bodyPr/>
        <a:lstStyle/>
        <a:p>
          <a:endParaRPr lang="es-EC"/>
        </a:p>
      </dgm:t>
    </dgm:pt>
    <dgm:pt modelId="{D432DA10-4F21-436A-A4D8-8768BC63B843}" type="pres">
      <dgm:prSet presAssocID="{35D03A0F-8E13-4F6C-8DB8-83CBA785AB56}" presName="parentText" presStyleLbl="node1" presStyleIdx="1" presStyleCnt="3" custScaleX="142857">
        <dgm:presLayoutVars>
          <dgm:chMax val="0"/>
          <dgm:bulletEnabled val="1"/>
        </dgm:presLayoutVars>
      </dgm:prSet>
      <dgm:spPr/>
      <dgm:t>
        <a:bodyPr/>
        <a:lstStyle/>
        <a:p>
          <a:endParaRPr lang="es-EC"/>
        </a:p>
      </dgm:t>
    </dgm:pt>
    <dgm:pt modelId="{D48818BA-D03C-4435-9C22-203415215E62}" type="pres">
      <dgm:prSet presAssocID="{35D03A0F-8E13-4F6C-8DB8-83CBA785AB56}" presName="negativeSpace" presStyleCnt="0"/>
      <dgm:spPr/>
      <dgm:t>
        <a:bodyPr/>
        <a:lstStyle/>
        <a:p>
          <a:endParaRPr lang="es-EC"/>
        </a:p>
      </dgm:t>
    </dgm:pt>
    <dgm:pt modelId="{3477E4CA-6C1D-484B-B171-334BD7F7A515}" type="pres">
      <dgm:prSet presAssocID="{35D03A0F-8E13-4F6C-8DB8-83CBA785AB56}" presName="childText" presStyleLbl="conFgAcc1" presStyleIdx="1" presStyleCnt="3">
        <dgm:presLayoutVars>
          <dgm:bulletEnabled val="1"/>
        </dgm:presLayoutVars>
      </dgm:prSet>
      <dgm:spPr/>
      <dgm:t>
        <a:bodyPr/>
        <a:lstStyle/>
        <a:p>
          <a:endParaRPr lang="es-EC"/>
        </a:p>
      </dgm:t>
    </dgm:pt>
    <dgm:pt modelId="{0105233A-51CE-4260-B852-03B9BC252589}" type="pres">
      <dgm:prSet presAssocID="{CEB47704-25CC-4E64-ACA3-0A77BF69ED49}" presName="spaceBetweenRectangles" presStyleCnt="0"/>
      <dgm:spPr/>
      <dgm:t>
        <a:bodyPr/>
        <a:lstStyle/>
        <a:p>
          <a:endParaRPr lang="es-EC"/>
        </a:p>
      </dgm:t>
    </dgm:pt>
    <dgm:pt modelId="{B913F789-55C6-4284-9744-BAAA7DC57D0B}" type="pres">
      <dgm:prSet presAssocID="{D26D1040-728B-4DBA-B35C-E69A1ADEF87C}" presName="parentLin" presStyleCnt="0"/>
      <dgm:spPr/>
      <dgm:t>
        <a:bodyPr/>
        <a:lstStyle/>
        <a:p>
          <a:endParaRPr lang="es-EC"/>
        </a:p>
      </dgm:t>
    </dgm:pt>
    <dgm:pt modelId="{9EA98AC8-1425-4BC3-96EC-68DAE7DC1648}" type="pres">
      <dgm:prSet presAssocID="{D26D1040-728B-4DBA-B35C-E69A1ADEF87C}" presName="parentLeftMargin" presStyleLbl="node1" presStyleIdx="1" presStyleCnt="3"/>
      <dgm:spPr/>
      <dgm:t>
        <a:bodyPr/>
        <a:lstStyle/>
        <a:p>
          <a:endParaRPr lang="es-EC"/>
        </a:p>
      </dgm:t>
    </dgm:pt>
    <dgm:pt modelId="{60B934D2-8D20-4927-9138-5443186881E4}" type="pres">
      <dgm:prSet presAssocID="{D26D1040-728B-4DBA-B35C-E69A1ADEF87C}" presName="parentText" presStyleLbl="node1" presStyleIdx="2" presStyleCnt="3" custScaleX="138847">
        <dgm:presLayoutVars>
          <dgm:chMax val="0"/>
          <dgm:bulletEnabled val="1"/>
        </dgm:presLayoutVars>
      </dgm:prSet>
      <dgm:spPr/>
      <dgm:t>
        <a:bodyPr/>
        <a:lstStyle/>
        <a:p>
          <a:endParaRPr lang="es-EC"/>
        </a:p>
      </dgm:t>
    </dgm:pt>
    <dgm:pt modelId="{143CA954-3622-4E34-B024-BDEADDB50EFE}" type="pres">
      <dgm:prSet presAssocID="{D26D1040-728B-4DBA-B35C-E69A1ADEF87C}" presName="negativeSpace" presStyleCnt="0"/>
      <dgm:spPr/>
      <dgm:t>
        <a:bodyPr/>
        <a:lstStyle/>
        <a:p>
          <a:endParaRPr lang="es-EC"/>
        </a:p>
      </dgm:t>
    </dgm:pt>
    <dgm:pt modelId="{BFD82833-7860-4E61-84A9-7A33F2ADAC65}" type="pres">
      <dgm:prSet presAssocID="{D26D1040-728B-4DBA-B35C-E69A1ADEF87C}" presName="childText" presStyleLbl="conFgAcc1" presStyleIdx="2" presStyleCnt="3">
        <dgm:presLayoutVars>
          <dgm:bulletEnabled val="1"/>
        </dgm:presLayoutVars>
      </dgm:prSet>
      <dgm:spPr/>
      <dgm:t>
        <a:bodyPr/>
        <a:lstStyle/>
        <a:p>
          <a:endParaRPr lang="es-EC"/>
        </a:p>
      </dgm:t>
    </dgm:pt>
  </dgm:ptLst>
  <dgm:cxnLst>
    <dgm:cxn modelId="{2A09CF45-0E77-4A9D-8204-8FF3CF851EC5}" srcId="{02906CB5-7EF7-44B2-9E65-9A6AFE14B4B4}" destId="{A47E1FC9-2F27-4972-B1FA-7B325EA9DBDF}" srcOrd="0" destOrd="0" parTransId="{028A2966-3849-47BF-AD67-7C7A0529D6CA}" sibTransId="{93B15893-395D-4930-BD8F-23B7C97F7429}"/>
    <dgm:cxn modelId="{75007E9E-A44B-43FD-AD96-0E18033C494D}" type="presOf" srcId="{35D03A0F-8E13-4F6C-8DB8-83CBA785AB56}" destId="{1BDA2438-77F0-4FBA-9748-88B208AF3EE2}" srcOrd="0" destOrd="0" presId="urn:microsoft.com/office/officeart/2005/8/layout/list1"/>
    <dgm:cxn modelId="{199CB3AA-C11F-4DDA-9F1F-881BE5C7EE4D}" type="presOf" srcId="{D26D1040-728B-4DBA-B35C-E69A1ADEF87C}" destId="{60B934D2-8D20-4927-9138-5443186881E4}" srcOrd="1" destOrd="0" presId="urn:microsoft.com/office/officeart/2005/8/layout/list1"/>
    <dgm:cxn modelId="{FCE9A8D5-60B8-40BF-8F42-F8CAAF7A0D90}" type="presOf" srcId="{A47E1FC9-2F27-4972-B1FA-7B325EA9DBDF}" destId="{32F5752C-151D-4953-91AD-62AA17EFF6AE}" srcOrd="0" destOrd="0" presId="urn:microsoft.com/office/officeart/2005/8/layout/list1"/>
    <dgm:cxn modelId="{CFD17B09-D386-49ED-BBD0-A82EB9F3D8E6}" srcId="{02906CB5-7EF7-44B2-9E65-9A6AFE14B4B4}" destId="{D26D1040-728B-4DBA-B35C-E69A1ADEF87C}" srcOrd="2" destOrd="0" parTransId="{686A897E-88B1-4D0A-B759-30D9F7AE6E2E}" sibTransId="{5BF24E22-0A5C-4648-A69D-C629099044E0}"/>
    <dgm:cxn modelId="{91E0B908-2F6F-4238-9CAF-7DAD3111B01F}" type="presOf" srcId="{35D03A0F-8E13-4F6C-8DB8-83CBA785AB56}" destId="{D432DA10-4F21-436A-A4D8-8768BC63B843}" srcOrd="1" destOrd="0" presId="urn:microsoft.com/office/officeart/2005/8/layout/list1"/>
    <dgm:cxn modelId="{8EDB38C5-0556-4B02-9847-56BFC3D0DB41}" type="presOf" srcId="{02906CB5-7EF7-44B2-9E65-9A6AFE14B4B4}" destId="{0E34C3CA-7238-477F-9118-BF44B2E6BD94}" srcOrd="0" destOrd="0" presId="urn:microsoft.com/office/officeart/2005/8/layout/list1"/>
    <dgm:cxn modelId="{52F0A036-D8C7-4B06-8536-1E7921AD558E}" type="presOf" srcId="{A47E1FC9-2F27-4972-B1FA-7B325EA9DBDF}" destId="{041EC962-F7B0-4420-8EB0-C517EFC92F18}" srcOrd="1" destOrd="0" presId="urn:microsoft.com/office/officeart/2005/8/layout/list1"/>
    <dgm:cxn modelId="{FA248927-3B68-4521-9F32-C6C35D103AC2}" type="presOf" srcId="{D26D1040-728B-4DBA-B35C-E69A1ADEF87C}" destId="{9EA98AC8-1425-4BC3-96EC-68DAE7DC1648}" srcOrd="0" destOrd="0" presId="urn:microsoft.com/office/officeart/2005/8/layout/list1"/>
    <dgm:cxn modelId="{F568DEBC-5186-46E0-9ECE-5006B970DE19}" srcId="{02906CB5-7EF7-44B2-9E65-9A6AFE14B4B4}" destId="{35D03A0F-8E13-4F6C-8DB8-83CBA785AB56}" srcOrd="1" destOrd="0" parTransId="{12D26832-DEFC-49F1-87E9-8FF11C78D895}" sibTransId="{CEB47704-25CC-4E64-ACA3-0A77BF69ED49}"/>
    <dgm:cxn modelId="{D957AC23-C145-46DE-B9C8-A26922733F2C}" type="presParOf" srcId="{0E34C3CA-7238-477F-9118-BF44B2E6BD94}" destId="{2B6A25B3-7564-45A4-B7F6-A477D42B6989}" srcOrd="0" destOrd="0" presId="urn:microsoft.com/office/officeart/2005/8/layout/list1"/>
    <dgm:cxn modelId="{D4DB2837-26BB-4BCB-8E5D-E37579C320E4}" type="presParOf" srcId="{2B6A25B3-7564-45A4-B7F6-A477D42B6989}" destId="{32F5752C-151D-4953-91AD-62AA17EFF6AE}" srcOrd="0" destOrd="0" presId="urn:microsoft.com/office/officeart/2005/8/layout/list1"/>
    <dgm:cxn modelId="{19322293-A76A-4F25-8783-B424E59B17B6}" type="presParOf" srcId="{2B6A25B3-7564-45A4-B7F6-A477D42B6989}" destId="{041EC962-F7B0-4420-8EB0-C517EFC92F18}" srcOrd="1" destOrd="0" presId="urn:microsoft.com/office/officeart/2005/8/layout/list1"/>
    <dgm:cxn modelId="{ADB87034-EF49-4DEC-A8BE-4A852C3BA954}" type="presParOf" srcId="{0E34C3CA-7238-477F-9118-BF44B2E6BD94}" destId="{9614ADAE-F129-4CD8-BEB7-8FDBE1D034C3}" srcOrd="1" destOrd="0" presId="urn:microsoft.com/office/officeart/2005/8/layout/list1"/>
    <dgm:cxn modelId="{DADD841C-2BF2-4D7E-A604-B09E6104B7C9}" type="presParOf" srcId="{0E34C3CA-7238-477F-9118-BF44B2E6BD94}" destId="{C5D53104-9B1E-4D65-8197-79778F899D72}" srcOrd="2" destOrd="0" presId="urn:microsoft.com/office/officeart/2005/8/layout/list1"/>
    <dgm:cxn modelId="{844BB5BB-22C3-4654-B7B6-7825F70091AA}" type="presParOf" srcId="{0E34C3CA-7238-477F-9118-BF44B2E6BD94}" destId="{1476CF91-1698-4DAB-B500-94B426C39B60}" srcOrd="3" destOrd="0" presId="urn:microsoft.com/office/officeart/2005/8/layout/list1"/>
    <dgm:cxn modelId="{DB8A4265-887B-4E3C-B34C-5855A64E72C7}" type="presParOf" srcId="{0E34C3CA-7238-477F-9118-BF44B2E6BD94}" destId="{D7B1DB23-932C-4A6E-BA90-09A323AE7217}" srcOrd="4" destOrd="0" presId="urn:microsoft.com/office/officeart/2005/8/layout/list1"/>
    <dgm:cxn modelId="{F555012A-37E2-489E-B164-82363C9CC825}" type="presParOf" srcId="{D7B1DB23-932C-4A6E-BA90-09A323AE7217}" destId="{1BDA2438-77F0-4FBA-9748-88B208AF3EE2}" srcOrd="0" destOrd="0" presId="urn:microsoft.com/office/officeart/2005/8/layout/list1"/>
    <dgm:cxn modelId="{88765B8D-2E64-4A5A-AC4D-5704C33E3DF7}" type="presParOf" srcId="{D7B1DB23-932C-4A6E-BA90-09A323AE7217}" destId="{D432DA10-4F21-436A-A4D8-8768BC63B843}" srcOrd="1" destOrd="0" presId="urn:microsoft.com/office/officeart/2005/8/layout/list1"/>
    <dgm:cxn modelId="{BC4FDA15-471E-4E10-BCDE-5871174EE7E5}" type="presParOf" srcId="{0E34C3CA-7238-477F-9118-BF44B2E6BD94}" destId="{D48818BA-D03C-4435-9C22-203415215E62}" srcOrd="5" destOrd="0" presId="urn:microsoft.com/office/officeart/2005/8/layout/list1"/>
    <dgm:cxn modelId="{7AFB3450-4288-4206-BFD3-A4E1BC8E49C3}" type="presParOf" srcId="{0E34C3CA-7238-477F-9118-BF44B2E6BD94}" destId="{3477E4CA-6C1D-484B-B171-334BD7F7A515}" srcOrd="6" destOrd="0" presId="urn:microsoft.com/office/officeart/2005/8/layout/list1"/>
    <dgm:cxn modelId="{D7B624EC-21EC-486A-994E-53B797BAAC01}" type="presParOf" srcId="{0E34C3CA-7238-477F-9118-BF44B2E6BD94}" destId="{0105233A-51CE-4260-B852-03B9BC252589}" srcOrd="7" destOrd="0" presId="urn:microsoft.com/office/officeart/2005/8/layout/list1"/>
    <dgm:cxn modelId="{DE07D454-7801-4E7B-BFEE-B5D99B1B8808}" type="presParOf" srcId="{0E34C3CA-7238-477F-9118-BF44B2E6BD94}" destId="{B913F789-55C6-4284-9744-BAAA7DC57D0B}" srcOrd="8" destOrd="0" presId="urn:microsoft.com/office/officeart/2005/8/layout/list1"/>
    <dgm:cxn modelId="{8484DBA2-62A4-4AC7-BD65-6FA2323FC3BA}" type="presParOf" srcId="{B913F789-55C6-4284-9744-BAAA7DC57D0B}" destId="{9EA98AC8-1425-4BC3-96EC-68DAE7DC1648}" srcOrd="0" destOrd="0" presId="urn:microsoft.com/office/officeart/2005/8/layout/list1"/>
    <dgm:cxn modelId="{737B060A-602E-4032-BFED-994986DEC91C}" type="presParOf" srcId="{B913F789-55C6-4284-9744-BAAA7DC57D0B}" destId="{60B934D2-8D20-4927-9138-5443186881E4}" srcOrd="1" destOrd="0" presId="urn:microsoft.com/office/officeart/2005/8/layout/list1"/>
    <dgm:cxn modelId="{775AB2F4-E67B-4B1D-8055-8C6E7BB2753B}" type="presParOf" srcId="{0E34C3CA-7238-477F-9118-BF44B2E6BD94}" destId="{143CA954-3622-4E34-B024-BDEADDB50EFE}" srcOrd="9" destOrd="0" presId="urn:microsoft.com/office/officeart/2005/8/layout/list1"/>
    <dgm:cxn modelId="{6A1B61A4-EB24-4CB5-AB15-CF9C11CFE17A}" type="presParOf" srcId="{0E34C3CA-7238-477F-9118-BF44B2E6BD94}" destId="{BFD82833-7860-4E61-84A9-7A33F2ADAC6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4B7932-85D1-410F-A52B-55AA8F03E3C1}"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s-EC"/>
        </a:p>
      </dgm:t>
    </dgm:pt>
    <dgm:pt modelId="{F98C86C1-8379-42AE-8F80-6C6323DA9FC2}">
      <dgm:prSet phldrT="[Texto]" custT="1"/>
      <dgm:spPr/>
      <dgm:t>
        <a:bodyPr/>
        <a:lstStyle/>
        <a:p>
          <a:r>
            <a:rPr lang="es-EC" sz="2000" dirty="0" smtClean="0"/>
            <a:t>Provincia de Tungurahua , Población de      56 573 </a:t>
          </a:r>
          <a:r>
            <a:rPr lang="es-EC" sz="2000" dirty="0" err="1" smtClean="0"/>
            <a:t>hab</a:t>
          </a:r>
          <a:r>
            <a:rPr lang="es-EC" sz="2000" dirty="0" smtClean="0"/>
            <a:t>, </a:t>
          </a:r>
          <a:r>
            <a:rPr lang="es-EC" sz="2000" dirty="0" err="1" smtClean="0"/>
            <a:t>temperatua</a:t>
          </a:r>
          <a:r>
            <a:rPr lang="es-EC" sz="2000" dirty="0" smtClean="0"/>
            <a:t> promedio 14°C y precipitaciones entre 670 a 720 mm</a:t>
          </a:r>
          <a:endParaRPr lang="es-EC" sz="2000" dirty="0"/>
        </a:p>
      </dgm:t>
    </dgm:pt>
    <dgm:pt modelId="{D7AFB9CB-50E0-4DBC-A90F-BDE175FEC47F}" type="parTrans" cxnId="{780E820B-2551-4E90-9FA9-795A2D77AB7B}">
      <dgm:prSet/>
      <dgm:spPr/>
      <dgm:t>
        <a:bodyPr/>
        <a:lstStyle/>
        <a:p>
          <a:endParaRPr lang="es-EC" sz="2000"/>
        </a:p>
      </dgm:t>
    </dgm:pt>
    <dgm:pt modelId="{A8F8BA5C-E5E1-4A80-96E8-22EA3A71D301}" type="sibTrans" cxnId="{780E820B-2551-4E90-9FA9-795A2D77AB7B}">
      <dgm:prSet/>
      <dgm:spPr/>
      <dgm:t>
        <a:bodyPr/>
        <a:lstStyle/>
        <a:p>
          <a:endParaRPr lang="es-EC" sz="2000"/>
        </a:p>
      </dgm:t>
    </dgm:pt>
    <dgm:pt modelId="{C37C685D-56E4-441B-B7BA-096E3AF2F005}">
      <dgm:prSet phldrT="[Texto]" custT="1"/>
      <dgm:spPr/>
      <dgm:t>
        <a:bodyPr/>
        <a:lstStyle/>
        <a:p>
          <a:r>
            <a:rPr lang="es-ES" sz="2000" dirty="0" smtClean="0"/>
            <a:t>Cabecera cantonal: San Pedro de Pelileo, Parroquias: 9 </a:t>
          </a:r>
        </a:p>
        <a:p>
          <a:r>
            <a:rPr lang="es-ES" sz="2000" dirty="0" smtClean="0"/>
            <a:t>1 urbana y 8 rurales.</a:t>
          </a:r>
          <a:endParaRPr lang="es-EC" sz="2000" dirty="0"/>
        </a:p>
      </dgm:t>
    </dgm:pt>
    <dgm:pt modelId="{C146AA9B-DEA5-47B4-86EC-7EA6C20553F0}" type="parTrans" cxnId="{22CE831D-463D-46EF-B68B-299441CD11E6}">
      <dgm:prSet/>
      <dgm:spPr/>
      <dgm:t>
        <a:bodyPr/>
        <a:lstStyle/>
        <a:p>
          <a:endParaRPr lang="es-EC" sz="2000"/>
        </a:p>
      </dgm:t>
    </dgm:pt>
    <dgm:pt modelId="{90BF943B-E96A-426C-B1AE-98E287B75E26}" type="sibTrans" cxnId="{22CE831D-463D-46EF-B68B-299441CD11E6}">
      <dgm:prSet/>
      <dgm:spPr/>
      <dgm:t>
        <a:bodyPr/>
        <a:lstStyle/>
        <a:p>
          <a:endParaRPr lang="es-EC" sz="2000"/>
        </a:p>
      </dgm:t>
    </dgm:pt>
    <dgm:pt modelId="{082094E5-ABBF-4CA9-B15D-A45B6AB5407F}">
      <dgm:prSet phldrT="[Texto]" custT="1"/>
      <dgm:spPr/>
      <dgm:t>
        <a:bodyPr/>
        <a:lstStyle/>
        <a:p>
          <a:r>
            <a:rPr lang="es-EC" sz="2000" dirty="0" smtClean="0"/>
            <a:t>Límites</a:t>
          </a:r>
        </a:p>
        <a:p>
          <a:r>
            <a:rPr lang="es-EC" sz="2000" dirty="0" smtClean="0"/>
            <a:t>Norte: Cantón </a:t>
          </a:r>
          <a:r>
            <a:rPr lang="es-EC" sz="2000" dirty="0" err="1" smtClean="0"/>
            <a:t>Pillaro</a:t>
          </a:r>
          <a:r>
            <a:rPr lang="es-EC" sz="2000" dirty="0" smtClean="0"/>
            <a:t>, </a:t>
          </a:r>
        </a:p>
        <a:p>
          <a:r>
            <a:rPr lang="es-EC" sz="2000" dirty="0" smtClean="0"/>
            <a:t>Sur: Prov. Chimborazo, </a:t>
          </a:r>
        </a:p>
        <a:p>
          <a:r>
            <a:rPr lang="es-EC" sz="2000" dirty="0" smtClean="0"/>
            <a:t>Este: C. Baños y </a:t>
          </a:r>
          <a:r>
            <a:rPr lang="es-EC" sz="2000" dirty="0" err="1" smtClean="0"/>
            <a:t>Patate</a:t>
          </a:r>
          <a:r>
            <a:rPr lang="es-EC" sz="2000" dirty="0" smtClean="0"/>
            <a:t>,</a:t>
          </a:r>
        </a:p>
        <a:p>
          <a:r>
            <a:rPr lang="es-EC" sz="2000" dirty="0" smtClean="0"/>
            <a:t> Oeste: C. Ambato </a:t>
          </a:r>
          <a:r>
            <a:rPr lang="es-EC" sz="2000" dirty="0" err="1" smtClean="0"/>
            <a:t>Cevallo</a:t>
          </a:r>
          <a:r>
            <a:rPr lang="es-EC" sz="2000" dirty="0" smtClean="0"/>
            <a:t> y Quero.</a:t>
          </a:r>
          <a:endParaRPr lang="es-EC" sz="2000" dirty="0"/>
        </a:p>
      </dgm:t>
    </dgm:pt>
    <dgm:pt modelId="{5085C03B-A38F-4808-A26E-01EC1A1D16C7}" type="parTrans" cxnId="{869ECCF3-A407-45B3-A788-363E6A3A5453}">
      <dgm:prSet/>
      <dgm:spPr/>
      <dgm:t>
        <a:bodyPr/>
        <a:lstStyle/>
        <a:p>
          <a:endParaRPr lang="es-EC" sz="2000"/>
        </a:p>
      </dgm:t>
    </dgm:pt>
    <dgm:pt modelId="{5F1A0CA4-33DC-4153-B239-294F7F4AC19E}" type="sibTrans" cxnId="{869ECCF3-A407-45B3-A788-363E6A3A5453}">
      <dgm:prSet/>
      <dgm:spPr/>
      <dgm:t>
        <a:bodyPr/>
        <a:lstStyle/>
        <a:p>
          <a:endParaRPr lang="es-EC" sz="2000"/>
        </a:p>
      </dgm:t>
    </dgm:pt>
    <dgm:pt modelId="{D1B8FF78-3429-4828-B8E9-8C1A2F24BAA3}" type="pres">
      <dgm:prSet presAssocID="{284B7932-85D1-410F-A52B-55AA8F03E3C1}" presName="rootnode" presStyleCnt="0">
        <dgm:presLayoutVars>
          <dgm:chMax/>
          <dgm:chPref/>
          <dgm:dir/>
          <dgm:animLvl val="lvl"/>
        </dgm:presLayoutVars>
      </dgm:prSet>
      <dgm:spPr/>
      <dgm:t>
        <a:bodyPr/>
        <a:lstStyle/>
        <a:p>
          <a:endParaRPr lang="es-EC"/>
        </a:p>
      </dgm:t>
    </dgm:pt>
    <dgm:pt modelId="{9E0801F8-D36B-4CAA-B160-0A295F7BFFFF}" type="pres">
      <dgm:prSet presAssocID="{F98C86C1-8379-42AE-8F80-6C6323DA9FC2}" presName="composite" presStyleCnt="0"/>
      <dgm:spPr/>
    </dgm:pt>
    <dgm:pt modelId="{3FC04EB3-8C21-45C1-81D9-C4A78FBAED4F}" type="pres">
      <dgm:prSet presAssocID="{F98C86C1-8379-42AE-8F80-6C6323DA9FC2}" presName="LShape" presStyleLbl="alignNode1" presStyleIdx="0" presStyleCnt="5"/>
      <dgm:spPr/>
    </dgm:pt>
    <dgm:pt modelId="{C50ADEF6-F3FC-4EFA-9819-24977F688B82}" type="pres">
      <dgm:prSet presAssocID="{F98C86C1-8379-42AE-8F80-6C6323DA9FC2}" presName="ParentText" presStyleLbl="revTx" presStyleIdx="0" presStyleCnt="3" custScaleY="112656">
        <dgm:presLayoutVars>
          <dgm:chMax val="0"/>
          <dgm:chPref val="0"/>
          <dgm:bulletEnabled val="1"/>
        </dgm:presLayoutVars>
      </dgm:prSet>
      <dgm:spPr/>
      <dgm:t>
        <a:bodyPr/>
        <a:lstStyle/>
        <a:p>
          <a:endParaRPr lang="es-EC"/>
        </a:p>
      </dgm:t>
    </dgm:pt>
    <dgm:pt modelId="{4542BB73-7F73-4928-A846-3F982BDD9B47}" type="pres">
      <dgm:prSet presAssocID="{F98C86C1-8379-42AE-8F80-6C6323DA9FC2}" presName="Triangle" presStyleLbl="alignNode1" presStyleIdx="1" presStyleCnt="5"/>
      <dgm:spPr/>
    </dgm:pt>
    <dgm:pt modelId="{3438FF19-14E4-4C97-86B6-492E510924EE}" type="pres">
      <dgm:prSet presAssocID="{A8F8BA5C-E5E1-4A80-96E8-22EA3A71D301}" presName="sibTrans" presStyleCnt="0"/>
      <dgm:spPr/>
    </dgm:pt>
    <dgm:pt modelId="{A19571C4-5725-4569-8314-607469F07C29}" type="pres">
      <dgm:prSet presAssocID="{A8F8BA5C-E5E1-4A80-96E8-22EA3A71D301}" presName="space" presStyleCnt="0"/>
      <dgm:spPr/>
    </dgm:pt>
    <dgm:pt modelId="{0A22F045-8722-4AA3-85EC-46ACA9984E36}" type="pres">
      <dgm:prSet presAssocID="{C37C685D-56E4-441B-B7BA-096E3AF2F005}" presName="composite" presStyleCnt="0"/>
      <dgm:spPr/>
    </dgm:pt>
    <dgm:pt modelId="{7CCAFFDC-4C64-4725-8089-5F93DB87E63C}" type="pres">
      <dgm:prSet presAssocID="{C37C685D-56E4-441B-B7BA-096E3AF2F005}" presName="LShape" presStyleLbl="alignNode1" presStyleIdx="2" presStyleCnt="5"/>
      <dgm:spPr/>
    </dgm:pt>
    <dgm:pt modelId="{5F649D1D-9471-4A46-9036-2B0359070FE7}" type="pres">
      <dgm:prSet presAssocID="{C37C685D-56E4-441B-B7BA-096E3AF2F005}" presName="ParentText" presStyleLbl="revTx" presStyleIdx="1" presStyleCnt="3">
        <dgm:presLayoutVars>
          <dgm:chMax val="0"/>
          <dgm:chPref val="0"/>
          <dgm:bulletEnabled val="1"/>
        </dgm:presLayoutVars>
      </dgm:prSet>
      <dgm:spPr/>
      <dgm:t>
        <a:bodyPr/>
        <a:lstStyle/>
        <a:p>
          <a:endParaRPr lang="es-EC"/>
        </a:p>
      </dgm:t>
    </dgm:pt>
    <dgm:pt modelId="{7529BEAF-2E69-467D-87CF-F6F09C8B2986}" type="pres">
      <dgm:prSet presAssocID="{C37C685D-56E4-441B-B7BA-096E3AF2F005}" presName="Triangle" presStyleLbl="alignNode1" presStyleIdx="3" presStyleCnt="5"/>
      <dgm:spPr/>
    </dgm:pt>
    <dgm:pt modelId="{0568F505-D669-44F0-B747-02443A2720AC}" type="pres">
      <dgm:prSet presAssocID="{90BF943B-E96A-426C-B1AE-98E287B75E26}" presName="sibTrans" presStyleCnt="0"/>
      <dgm:spPr/>
    </dgm:pt>
    <dgm:pt modelId="{C412F22E-BC24-4600-8FD4-336239375AB3}" type="pres">
      <dgm:prSet presAssocID="{90BF943B-E96A-426C-B1AE-98E287B75E26}" presName="space" presStyleCnt="0"/>
      <dgm:spPr/>
    </dgm:pt>
    <dgm:pt modelId="{3565B8CA-695D-4581-AB28-A1C27DBE4F49}" type="pres">
      <dgm:prSet presAssocID="{082094E5-ABBF-4CA9-B15D-A45B6AB5407F}" presName="composite" presStyleCnt="0"/>
      <dgm:spPr/>
    </dgm:pt>
    <dgm:pt modelId="{8C07C897-F492-455A-BB46-42E60C2A3AD9}" type="pres">
      <dgm:prSet presAssocID="{082094E5-ABBF-4CA9-B15D-A45B6AB5407F}" presName="LShape" presStyleLbl="alignNode1" presStyleIdx="4" presStyleCnt="5"/>
      <dgm:spPr/>
    </dgm:pt>
    <dgm:pt modelId="{E3A8165C-4E66-4F14-AFDD-E5AB338ADBF2}" type="pres">
      <dgm:prSet presAssocID="{082094E5-ABBF-4CA9-B15D-A45B6AB5407F}" presName="ParentText" presStyleLbl="revTx" presStyleIdx="2" presStyleCnt="3" custScaleX="102731">
        <dgm:presLayoutVars>
          <dgm:chMax val="0"/>
          <dgm:chPref val="0"/>
          <dgm:bulletEnabled val="1"/>
        </dgm:presLayoutVars>
      </dgm:prSet>
      <dgm:spPr/>
      <dgm:t>
        <a:bodyPr/>
        <a:lstStyle/>
        <a:p>
          <a:endParaRPr lang="es-EC"/>
        </a:p>
      </dgm:t>
    </dgm:pt>
  </dgm:ptLst>
  <dgm:cxnLst>
    <dgm:cxn modelId="{919DFFB8-EDBC-4BE5-ABFF-7B966A2DC6EB}" type="presOf" srcId="{C37C685D-56E4-441B-B7BA-096E3AF2F005}" destId="{5F649D1D-9471-4A46-9036-2B0359070FE7}" srcOrd="0" destOrd="0" presId="urn:microsoft.com/office/officeart/2009/3/layout/StepUpProcess"/>
    <dgm:cxn modelId="{780E820B-2551-4E90-9FA9-795A2D77AB7B}" srcId="{284B7932-85D1-410F-A52B-55AA8F03E3C1}" destId="{F98C86C1-8379-42AE-8F80-6C6323DA9FC2}" srcOrd="0" destOrd="0" parTransId="{D7AFB9CB-50E0-4DBC-A90F-BDE175FEC47F}" sibTransId="{A8F8BA5C-E5E1-4A80-96E8-22EA3A71D301}"/>
    <dgm:cxn modelId="{A641CC9D-1591-4C31-BF7B-FC1063D92025}" type="presOf" srcId="{284B7932-85D1-410F-A52B-55AA8F03E3C1}" destId="{D1B8FF78-3429-4828-B8E9-8C1A2F24BAA3}" srcOrd="0" destOrd="0" presId="urn:microsoft.com/office/officeart/2009/3/layout/StepUpProcess"/>
    <dgm:cxn modelId="{22CE831D-463D-46EF-B68B-299441CD11E6}" srcId="{284B7932-85D1-410F-A52B-55AA8F03E3C1}" destId="{C37C685D-56E4-441B-B7BA-096E3AF2F005}" srcOrd="1" destOrd="0" parTransId="{C146AA9B-DEA5-47B4-86EC-7EA6C20553F0}" sibTransId="{90BF943B-E96A-426C-B1AE-98E287B75E26}"/>
    <dgm:cxn modelId="{374F3A2E-5034-45E9-857A-7FC118390E5B}" type="presOf" srcId="{F98C86C1-8379-42AE-8F80-6C6323DA9FC2}" destId="{C50ADEF6-F3FC-4EFA-9819-24977F688B82}" srcOrd="0" destOrd="0" presId="urn:microsoft.com/office/officeart/2009/3/layout/StepUpProcess"/>
    <dgm:cxn modelId="{F3C4BB8F-1BBC-4595-AC90-550A649B5763}" type="presOf" srcId="{082094E5-ABBF-4CA9-B15D-A45B6AB5407F}" destId="{E3A8165C-4E66-4F14-AFDD-E5AB338ADBF2}" srcOrd="0" destOrd="0" presId="urn:microsoft.com/office/officeart/2009/3/layout/StepUpProcess"/>
    <dgm:cxn modelId="{869ECCF3-A407-45B3-A788-363E6A3A5453}" srcId="{284B7932-85D1-410F-A52B-55AA8F03E3C1}" destId="{082094E5-ABBF-4CA9-B15D-A45B6AB5407F}" srcOrd="2" destOrd="0" parTransId="{5085C03B-A38F-4808-A26E-01EC1A1D16C7}" sibTransId="{5F1A0CA4-33DC-4153-B239-294F7F4AC19E}"/>
    <dgm:cxn modelId="{8CAEB7AE-F170-4059-A3ED-46E7CD3ED558}" type="presParOf" srcId="{D1B8FF78-3429-4828-B8E9-8C1A2F24BAA3}" destId="{9E0801F8-D36B-4CAA-B160-0A295F7BFFFF}" srcOrd="0" destOrd="0" presId="urn:microsoft.com/office/officeart/2009/3/layout/StepUpProcess"/>
    <dgm:cxn modelId="{9D85D56B-AFB9-4421-97FF-9D4A6A2148CD}" type="presParOf" srcId="{9E0801F8-D36B-4CAA-B160-0A295F7BFFFF}" destId="{3FC04EB3-8C21-45C1-81D9-C4A78FBAED4F}" srcOrd="0" destOrd="0" presId="urn:microsoft.com/office/officeart/2009/3/layout/StepUpProcess"/>
    <dgm:cxn modelId="{7573D954-7F3B-4B24-AEF8-EB3A3ACADE30}" type="presParOf" srcId="{9E0801F8-D36B-4CAA-B160-0A295F7BFFFF}" destId="{C50ADEF6-F3FC-4EFA-9819-24977F688B82}" srcOrd="1" destOrd="0" presId="urn:microsoft.com/office/officeart/2009/3/layout/StepUpProcess"/>
    <dgm:cxn modelId="{021D9928-EF0E-4038-9520-C9006BE83488}" type="presParOf" srcId="{9E0801F8-D36B-4CAA-B160-0A295F7BFFFF}" destId="{4542BB73-7F73-4928-A846-3F982BDD9B47}" srcOrd="2" destOrd="0" presId="urn:microsoft.com/office/officeart/2009/3/layout/StepUpProcess"/>
    <dgm:cxn modelId="{1134B7F2-7643-4077-A11E-AA45542774D1}" type="presParOf" srcId="{D1B8FF78-3429-4828-B8E9-8C1A2F24BAA3}" destId="{3438FF19-14E4-4C97-86B6-492E510924EE}" srcOrd="1" destOrd="0" presId="urn:microsoft.com/office/officeart/2009/3/layout/StepUpProcess"/>
    <dgm:cxn modelId="{89A2E50A-C605-418C-A8A8-2929D813324A}" type="presParOf" srcId="{3438FF19-14E4-4C97-86B6-492E510924EE}" destId="{A19571C4-5725-4569-8314-607469F07C29}" srcOrd="0" destOrd="0" presId="urn:microsoft.com/office/officeart/2009/3/layout/StepUpProcess"/>
    <dgm:cxn modelId="{16248F8D-AC1B-42B0-8845-740B55FBC740}" type="presParOf" srcId="{D1B8FF78-3429-4828-B8E9-8C1A2F24BAA3}" destId="{0A22F045-8722-4AA3-85EC-46ACA9984E36}" srcOrd="2" destOrd="0" presId="urn:microsoft.com/office/officeart/2009/3/layout/StepUpProcess"/>
    <dgm:cxn modelId="{8F319E6B-A4D5-44CF-928A-1CC41E668A00}" type="presParOf" srcId="{0A22F045-8722-4AA3-85EC-46ACA9984E36}" destId="{7CCAFFDC-4C64-4725-8089-5F93DB87E63C}" srcOrd="0" destOrd="0" presId="urn:microsoft.com/office/officeart/2009/3/layout/StepUpProcess"/>
    <dgm:cxn modelId="{C714C7CF-8F89-4725-858C-315E1BA47021}" type="presParOf" srcId="{0A22F045-8722-4AA3-85EC-46ACA9984E36}" destId="{5F649D1D-9471-4A46-9036-2B0359070FE7}" srcOrd="1" destOrd="0" presId="urn:microsoft.com/office/officeart/2009/3/layout/StepUpProcess"/>
    <dgm:cxn modelId="{E9BDF168-36A8-48AB-B3C1-A9C2D52F6AA5}" type="presParOf" srcId="{0A22F045-8722-4AA3-85EC-46ACA9984E36}" destId="{7529BEAF-2E69-467D-87CF-F6F09C8B2986}" srcOrd="2" destOrd="0" presId="urn:microsoft.com/office/officeart/2009/3/layout/StepUpProcess"/>
    <dgm:cxn modelId="{B5B09921-4CE1-4808-A768-581DA426FC3E}" type="presParOf" srcId="{D1B8FF78-3429-4828-B8E9-8C1A2F24BAA3}" destId="{0568F505-D669-44F0-B747-02443A2720AC}" srcOrd="3" destOrd="0" presId="urn:microsoft.com/office/officeart/2009/3/layout/StepUpProcess"/>
    <dgm:cxn modelId="{76BFFF16-8143-4F43-86AC-AD9BBEFF7A45}" type="presParOf" srcId="{0568F505-D669-44F0-B747-02443A2720AC}" destId="{C412F22E-BC24-4600-8FD4-336239375AB3}" srcOrd="0" destOrd="0" presId="urn:microsoft.com/office/officeart/2009/3/layout/StepUpProcess"/>
    <dgm:cxn modelId="{DCDE9D5D-249A-42C6-BF43-0352E327CED9}" type="presParOf" srcId="{D1B8FF78-3429-4828-B8E9-8C1A2F24BAA3}" destId="{3565B8CA-695D-4581-AB28-A1C27DBE4F49}" srcOrd="4" destOrd="0" presId="urn:microsoft.com/office/officeart/2009/3/layout/StepUpProcess"/>
    <dgm:cxn modelId="{0684A34B-1E23-4830-A805-14AAA2FF1394}" type="presParOf" srcId="{3565B8CA-695D-4581-AB28-A1C27DBE4F49}" destId="{8C07C897-F492-455A-BB46-42E60C2A3AD9}" srcOrd="0" destOrd="0" presId="urn:microsoft.com/office/officeart/2009/3/layout/StepUpProcess"/>
    <dgm:cxn modelId="{5D77B047-F316-4724-A234-13D60C260A77}" type="presParOf" srcId="{3565B8CA-695D-4581-AB28-A1C27DBE4F49}" destId="{E3A8165C-4E66-4F14-AFDD-E5AB338ADBF2}"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C6A891-1237-496D-BCD7-2F825660924C}" type="doc">
      <dgm:prSet loTypeId="urn:microsoft.com/office/officeart/2005/8/layout/process1" loCatId="process" qsTypeId="urn:microsoft.com/office/officeart/2005/8/quickstyle/simple1" qsCatId="simple" csTypeId="urn:microsoft.com/office/officeart/2005/8/colors/accent3_1" csCatId="accent3" phldr="1"/>
      <dgm:spPr/>
      <dgm:t>
        <a:bodyPr/>
        <a:lstStyle/>
        <a:p>
          <a:endParaRPr lang="es-EC"/>
        </a:p>
      </dgm:t>
    </dgm:pt>
    <dgm:pt modelId="{48771140-4503-487A-8AEE-34D575D9E256}">
      <dgm:prSet phldrT="[Texto]" custT="1"/>
      <dgm:spPr/>
      <dgm:t>
        <a:bodyPr/>
        <a:lstStyle/>
        <a:p>
          <a:r>
            <a:rPr lang="es-EC" sz="2400" b="1" dirty="0" smtClean="0"/>
            <a:t>Cuenca Hidrográfica</a:t>
          </a:r>
          <a:endParaRPr lang="es-EC" sz="2400" b="1" dirty="0"/>
        </a:p>
      </dgm:t>
    </dgm:pt>
    <dgm:pt modelId="{A78B0B08-1302-4EC5-9123-88CB7A63D680}" type="parTrans" cxnId="{7B34B132-9394-4EFB-B6DE-0AEB918AE428}">
      <dgm:prSet/>
      <dgm:spPr/>
      <dgm:t>
        <a:bodyPr/>
        <a:lstStyle/>
        <a:p>
          <a:endParaRPr lang="es-EC" sz="2400"/>
        </a:p>
      </dgm:t>
    </dgm:pt>
    <dgm:pt modelId="{16C570ED-EE26-432E-8922-49594A895A89}" type="sibTrans" cxnId="{7B34B132-9394-4EFB-B6DE-0AEB918AE428}">
      <dgm:prSet custT="1"/>
      <dgm:spPr/>
      <dgm:t>
        <a:bodyPr/>
        <a:lstStyle/>
        <a:p>
          <a:endParaRPr lang="es-EC" sz="600"/>
        </a:p>
      </dgm:t>
    </dgm:pt>
    <dgm:pt modelId="{F9A34837-D10B-4DCB-93FD-2DD8972613A9}">
      <dgm:prSet phldrT="[Texto]" custT="1"/>
      <dgm:spPr/>
      <dgm:t>
        <a:bodyPr/>
        <a:lstStyle/>
        <a:p>
          <a:pPr algn="just"/>
          <a:r>
            <a:rPr lang="es-EC" sz="2400" dirty="0" smtClean="0"/>
            <a:t>Es una unidad natural, morfológicamente superficial, cuyos límites quedan establecidos por la divisoria geográfica de las aguas.</a:t>
          </a:r>
          <a:endParaRPr lang="es-EC" sz="2400" dirty="0"/>
        </a:p>
      </dgm:t>
    </dgm:pt>
    <dgm:pt modelId="{F415A539-6A37-4033-B954-514596281649}" type="parTrans" cxnId="{2FF4F02B-0A6F-4584-B284-C4E115C2AA9F}">
      <dgm:prSet/>
      <dgm:spPr/>
      <dgm:t>
        <a:bodyPr/>
        <a:lstStyle/>
        <a:p>
          <a:endParaRPr lang="es-EC" sz="2400"/>
        </a:p>
      </dgm:t>
    </dgm:pt>
    <dgm:pt modelId="{C2F1AED7-98D0-4991-805F-C4A5A4CE31F6}" type="sibTrans" cxnId="{2FF4F02B-0A6F-4584-B284-C4E115C2AA9F}">
      <dgm:prSet/>
      <dgm:spPr/>
      <dgm:t>
        <a:bodyPr/>
        <a:lstStyle/>
        <a:p>
          <a:endParaRPr lang="es-EC" sz="2400"/>
        </a:p>
      </dgm:t>
    </dgm:pt>
    <dgm:pt modelId="{F2216D5A-8F7C-429D-B028-ECFD1871EEB1}">
      <dgm:prSet phldrT="[Texto]" custT="1"/>
      <dgm:spPr/>
      <dgm:t>
        <a:bodyPr/>
        <a:lstStyle/>
        <a:p>
          <a:r>
            <a:rPr lang="es-EC" sz="2400" b="1" dirty="0" smtClean="0"/>
            <a:t>Manejo Integrado de Cuencas </a:t>
          </a:r>
          <a:endParaRPr lang="es-EC" sz="2400" b="1" dirty="0"/>
        </a:p>
      </dgm:t>
    </dgm:pt>
    <dgm:pt modelId="{B9019FB2-A348-433A-92C3-8D656058CA75}" type="parTrans" cxnId="{667FA780-D857-491C-B873-7E7354671B07}">
      <dgm:prSet/>
      <dgm:spPr/>
      <dgm:t>
        <a:bodyPr/>
        <a:lstStyle/>
        <a:p>
          <a:endParaRPr lang="es-EC" sz="2400"/>
        </a:p>
      </dgm:t>
    </dgm:pt>
    <dgm:pt modelId="{347E45C5-86A5-4A99-B13B-7722B7FBE580}" type="sibTrans" cxnId="{667FA780-D857-491C-B873-7E7354671B07}">
      <dgm:prSet custT="1"/>
      <dgm:spPr/>
      <dgm:t>
        <a:bodyPr/>
        <a:lstStyle/>
        <a:p>
          <a:endParaRPr lang="es-EC" sz="600"/>
        </a:p>
      </dgm:t>
    </dgm:pt>
    <dgm:pt modelId="{A2B922B6-5D86-43D0-8B80-1F3E645BBC0D}">
      <dgm:prSet phldrT="[Texto]" custT="1"/>
      <dgm:spPr/>
      <dgm:t>
        <a:bodyPr/>
        <a:lstStyle/>
        <a:p>
          <a:pPr algn="just"/>
          <a:r>
            <a:rPr lang="es-EC" sz="2400" dirty="0" smtClean="0"/>
            <a:t>Consiste en aprovechar y conservar los recursos naturales en función de las necesidades del hombre, evitando que estos se degraden contaminen o eliminen</a:t>
          </a:r>
          <a:endParaRPr lang="es-EC" sz="2400" dirty="0"/>
        </a:p>
      </dgm:t>
    </dgm:pt>
    <dgm:pt modelId="{DD2A55CE-0A77-441A-94C9-05AA13A22DD2}" type="parTrans" cxnId="{3DF66003-C4BC-4C2C-BF24-78B075046923}">
      <dgm:prSet/>
      <dgm:spPr/>
      <dgm:t>
        <a:bodyPr/>
        <a:lstStyle/>
        <a:p>
          <a:endParaRPr lang="es-EC" sz="2400"/>
        </a:p>
      </dgm:t>
    </dgm:pt>
    <dgm:pt modelId="{AA0CC08B-B7D1-4398-9078-9D407872F663}" type="sibTrans" cxnId="{3DF66003-C4BC-4C2C-BF24-78B075046923}">
      <dgm:prSet/>
      <dgm:spPr/>
      <dgm:t>
        <a:bodyPr/>
        <a:lstStyle/>
        <a:p>
          <a:endParaRPr lang="es-EC" sz="2400"/>
        </a:p>
      </dgm:t>
    </dgm:pt>
    <dgm:pt modelId="{1EA982BB-55D6-429F-A287-CA4B3F1A5A84}">
      <dgm:prSet phldrT="[Texto]" custT="1"/>
      <dgm:spPr/>
      <dgm:t>
        <a:bodyPr/>
        <a:lstStyle/>
        <a:p>
          <a:r>
            <a:rPr lang="es-EC" sz="2400" b="1" dirty="0" smtClean="0"/>
            <a:t>División de una Cuenca </a:t>
          </a:r>
          <a:endParaRPr lang="es-EC" sz="2400" b="1" dirty="0"/>
        </a:p>
      </dgm:t>
    </dgm:pt>
    <dgm:pt modelId="{11687C2E-5107-470B-A256-3C4F12E39281}" type="parTrans" cxnId="{3B12D12A-6F47-4FA2-889E-2FD61B127CDD}">
      <dgm:prSet/>
      <dgm:spPr/>
      <dgm:t>
        <a:bodyPr/>
        <a:lstStyle/>
        <a:p>
          <a:endParaRPr lang="es-EC" sz="2400"/>
        </a:p>
      </dgm:t>
    </dgm:pt>
    <dgm:pt modelId="{254F9588-A9C0-4FB6-A4FA-FA0D1E50AE23}" type="sibTrans" cxnId="{3B12D12A-6F47-4FA2-889E-2FD61B127CDD}">
      <dgm:prSet/>
      <dgm:spPr/>
      <dgm:t>
        <a:bodyPr/>
        <a:lstStyle/>
        <a:p>
          <a:endParaRPr lang="es-EC" sz="2400"/>
        </a:p>
      </dgm:t>
    </dgm:pt>
    <dgm:pt modelId="{5E481B74-81AB-42E5-B503-DCA059492027}">
      <dgm:prSet phldrT="[Texto]" custT="1"/>
      <dgm:spPr/>
      <dgm:t>
        <a:bodyPr/>
        <a:lstStyle/>
        <a:p>
          <a:r>
            <a:rPr lang="es-EC" sz="2400" dirty="0" smtClean="0"/>
            <a:t>Según el grado de concentración de la red de drenaje.</a:t>
          </a:r>
          <a:endParaRPr lang="es-EC" sz="2400" dirty="0"/>
        </a:p>
      </dgm:t>
    </dgm:pt>
    <dgm:pt modelId="{1AA160FA-C492-473C-92F0-9A33CB4D814F}" type="parTrans" cxnId="{AC917B83-BF04-46AF-BEA9-326AB61ABFD9}">
      <dgm:prSet/>
      <dgm:spPr/>
      <dgm:t>
        <a:bodyPr/>
        <a:lstStyle/>
        <a:p>
          <a:endParaRPr lang="es-EC" sz="2400"/>
        </a:p>
      </dgm:t>
    </dgm:pt>
    <dgm:pt modelId="{A6530128-F0CA-4EE5-9B9A-4D93BDA33B96}" type="sibTrans" cxnId="{AC917B83-BF04-46AF-BEA9-326AB61ABFD9}">
      <dgm:prSet/>
      <dgm:spPr/>
      <dgm:t>
        <a:bodyPr/>
        <a:lstStyle/>
        <a:p>
          <a:endParaRPr lang="es-EC" sz="2400"/>
        </a:p>
      </dgm:t>
    </dgm:pt>
    <dgm:pt modelId="{2ADDCB99-B037-4787-B596-854AE53C4A78}">
      <dgm:prSet phldrT="[Texto]" custT="1"/>
      <dgm:spPr/>
      <dgm:t>
        <a:bodyPr/>
        <a:lstStyle/>
        <a:p>
          <a:r>
            <a:rPr lang="es-EC" sz="2400" dirty="0" smtClean="0"/>
            <a:t>Según la elevación de sus partes.</a:t>
          </a:r>
          <a:endParaRPr lang="es-EC" sz="2400" dirty="0"/>
        </a:p>
      </dgm:t>
    </dgm:pt>
    <dgm:pt modelId="{C43FD0B6-9A6C-49A1-9421-C9ED7B7BD365}" type="parTrans" cxnId="{43A865F4-1213-4448-81EC-BC7E2CCABCF5}">
      <dgm:prSet/>
      <dgm:spPr/>
      <dgm:t>
        <a:bodyPr/>
        <a:lstStyle/>
        <a:p>
          <a:endParaRPr lang="es-EC" sz="2400"/>
        </a:p>
      </dgm:t>
    </dgm:pt>
    <dgm:pt modelId="{A4D5EEBD-FDAB-4DEB-BCC6-378C416410CE}" type="sibTrans" cxnId="{43A865F4-1213-4448-81EC-BC7E2CCABCF5}">
      <dgm:prSet/>
      <dgm:spPr/>
      <dgm:t>
        <a:bodyPr/>
        <a:lstStyle/>
        <a:p>
          <a:endParaRPr lang="es-EC" sz="2400"/>
        </a:p>
      </dgm:t>
    </dgm:pt>
    <dgm:pt modelId="{FF607869-C052-48CC-B1E4-50DCFC813E75}">
      <dgm:prSet phldrT="[Texto]" custT="1"/>
      <dgm:spPr/>
      <dgm:t>
        <a:bodyPr/>
        <a:lstStyle/>
        <a:p>
          <a:endParaRPr lang="es-EC" sz="2400" dirty="0"/>
        </a:p>
      </dgm:t>
    </dgm:pt>
    <dgm:pt modelId="{0BAA3211-80C8-4AA1-ABFD-972E6BA31010}" type="parTrans" cxnId="{45EB8F7B-3BC5-4536-9AC0-9858ABBD7998}">
      <dgm:prSet/>
      <dgm:spPr/>
      <dgm:t>
        <a:bodyPr/>
        <a:lstStyle/>
        <a:p>
          <a:endParaRPr lang="es-EC"/>
        </a:p>
      </dgm:t>
    </dgm:pt>
    <dgm:pt modelId="{CA7B0D25-F77B-48CD-A4B7-824A4558393B}" type="sibTrans" cxnId="{45EB8F7B-3BC5-4536-9AC0-9858ABBD7998}">
      <dgm:prSet/>
      <dgm:spPr/>
      <dgm:t>
        <a:bodyPr/>
        <a:lstStyle/>
        <a:p>
          <a:endParaRPr lang="es-EC"/>
        </a:p>
      </dgm:t>
    </dgm:pt>
    <dgm:pt modelId="{71C114BD-2BAC-4EC8-81E1-AA47733E8CAC}" type="pres">
      <dgm:prSet presAssocID="{B1C6A891-1237-496D-BCD7-2F825660924C}" presName="Name0" presStyleCnt="0">
        <dgm:presLayoutVars>
          <dgm:dir/>
          <dgm:resizeHandles val="exact"/>
        </dgm:presLayoutVars>
      </dgm:prSet>
      <dgm:spPr/>
      <dgm:t>
        <a:bodyPr/>
        <a:lstStyle/>
        <a:p>
          <a:endParaRPr lang="es-EC"/>
        </a:p>
      </dgm:t>
    </dgm:pt>
    <dgm:pt modelId="{A32F1B19-008D-4F0F-BE52-63D944BA1098}" type="pres">
      <dgm:prSet presAssocID="{48771140-4503-487A-8AEE-34D575D9E256}" presName="node" presStyleLbl="node1" presStyleIdx="0" presStyleCnt="3" custScaleX="111644">
        <dgm:presLayoutVars>
          <dgm:bulletEnabled val="1"/>
        </dgm:presLayoutVars>
      </dgm:prSet>
      <dgm:spPr/>
      <dgm:t>
        <a:bodyPr/>
        <a:lstStyle/>
        <a:p>
          <a:endParaRPr lang="es-EC"/>
        </a:p>
      </dgm:t>
    </dgm:pt>
    <dgm:pt modelId="{78E5C241-11F3-4394-AE3B-0737A159B4A8}" type="pres">
      <dgm:prSet presAssocID="{16C570ED-EE26-432E-8922-49594A895A89}" presName="sibTrans" presStyleLbl="sibTrans2D1" presStyleIdx="0" presStyleCnt="2"/>
      <dgm:spPr/>
      <dgm:t>
        <a:bodyPr/>
        <a:lstStyle/>
        <a:p>
          <a:endParaRPr lang="es-EC"/>
        </a:p>
      </dgm:t>
    </dgm:pt>
    <dgm:pt modelId="{18C32BDB-E444-48A9-B99A-3F968364EB93}" type="pres">
      <dgm:prSet presAssocID="{16C570ED-EE26-432E-8922-49594A895A89}" presName="connectorText" presStyleLbl="sibTrans2D1" presStyleIdx="0" presStyleCnt="2"/>
      <dgm:spPr/>
      <dgm:t>
        <a:bodyPr/>
        <a:lstStyle/>
        <a:p>
          <a:endParaRPr lang="es-EC"/>
        </a:p>
      </dgm:t>
    </dgm:pt>
    <dgm:pt modelId="{60C373E5-12EA-435E-BBCF-5F56D2920CCF}" type="pres">
      <dgm:prSet presAssocID="{F2216D5A-8F7C-429D-B028-ECFD1871EEB1}" presName="node" presStyleLbl="node1" presStyleIdx="1" presStyleCnt="3" custScaleX="108246">
        <dgm:presLayoutVars>
          <dgm:bulletEnabled val="1"/>
        </dgm:presLayoutVars>
      </dgm:prSet>
      <dgm:spPr/>
      <dgm:t>
        <a:bodyPr/>
        <a:lstStyle/>
        <a:p>
          <a:endParaRPr lang="es-EC"/>
        </a:p>
      </dgm:t>
    </dgm:pt>
    <dgm:pt modelId="{E78D6FD5-FEDA-48E6-B632-B3019E14A5E8}" type="pres">
      <dgm:prSet presAssocID="{347E45C5-86A5-4A99-B13B-7722B7FBE580}" presName="sibTrans" presStyleLbl="sibTrans2D1" presStyleIdx="1" presStyleCnt="2"/>
      <dgm:spPr/>
      <dgm:t>
        <a:bodyPr/>
        <a:lstStyle/>
        <a:p>
          <a:endParaRPr lang="es-EC"/>
        </a:p>
      </dgm:t>
    </dgm:pt>
    <dgm:pt modelId="{30F3BC28-9125-415D-822E-94BE578E5519}" type="pres">
      <dgm:prSet presAssocID="{347E45C5-86A5-4A99-B13B-7722B7FBE580}" presName="connectorText" presStyleLbl="sibTrans2D1" presStyleIdx="1" presStyleCnt="2"/>
      <dgm:spPr/>
      <dgm:t>
        <a:bodyPr/>
        <a:lstStyle/>
        <a:p>
          <a:endParaRPr lang="es-EC"/>
        </a:p>
      </dgm:t>
    </dgm:pt>
    <dgm:pt modelId="{028760F5-52E3-4545-B92C-B3B358764931}" type="pres">
      <dgm:prSet presAssocID="{1EA982BB-55D6-429F-A287-CA4B3F1A5A84}" presName="node" presStyleLbl="node1" presStyleIdx="2" presStyleCnt="3">
        <dgm:presLayoutVars>
          <dgm:bulletEnabled val="1"/>
        </dgm:presLayoutVars>
      </dgm:prSet>
      <dgm:spPr/>
      <dgm:t>
        <a:bodyPr/>
        <a:lstStyle/>
        <a:p>
          <a:endParaRPr lang="es-EC"/>
        </a:p>
      </dgm:t>
    </dgm:pt>
  </dgm:ptLst>
  <dgm:cxnLst>
    <dgm:cxn modelId="{57D39038-0CE6-4E98-AECC-8ABDD90E78FA}" type="presOf" srcId="{16C570ED-EE26-432E-8922-49594A895A89}" destId="{78E5C241-11F3-4394-AE3B-0737A159B4A8}" srcOrd="0" destOrd="0" presId="urn:microsoft.com/office/officeart/2005/8/layout/process1"/>
    <dgm:cxn modelId="{667FA780-D857-491C-B873-7E7354671B07}" srcId="{B1C6A891-1237-496D-BCD7-2F825660924C}" destId="{F2216D5A-8F7C-429D-B028-ECFD1871EEB1}" srcOrd="1" destOrd="0" parTransId="{B9019FB2-A348-433A-92C3-8D656058CA75}" sibTransId="{347E45C5-86A5-4A99-B13B-7722B7FBE580}"/>
    <dgm:cxn modelId="{14628A2F-8770-4440-B4D8-FFF3A7DF2AE8}" type="presOf" srcId="{1EA982BB-55D6-429F-A287-CA4B3F1A5A84}" destId="{028760F5-52E3-4545-B92C-B3B358764931}" srcOrd="0" destOrd="0" presId="urn:microsoft.com/office/officeart/2005/8/layout/process1"/>
    <dgm:cxn modelId="{8487CFCB-7C11-420E-81BE-626B6FC4CEEE}" type="presOf" srcId="{F2216D5A-8F7C-429D-B028-ECFD1871EEB1}" destId="{60C373E5-12EA-435E-BBCF-5F56D2920CCF}" srcOrd="0" destOrd="0" presId="urn:microsoft.com/office/officeart/2005/8/layout/process1"/>
    <dgm:cxn modelId="{43A865F4-1213-4448-81EC-BC7E2CCABCF5}" srcId="{1EA982BB-55D6-429F-A287-CA4B3F1A5A84}" destId="{2ADDCB99-B037-4787-B596-854AE53C4A78}" srcOrd="2" destOrd="0" parTransId="{C43FD0B6-9A6C-49A1-9421-C9ED7B7BD365}" sibTransId="{A4D5EEBD-FDAB-4DEB-BCC6-378C416410CE}"/>
    <dgm:cxn modelId="{3DF66003-C4BC-4C2C-BF24-78B075046923}" srcId="{F2216D5A-8F7C-429D-B028-ECFD1871EEB1}" destId="{A2B922B6-5D86-43D0-8B80-1F3E645BBC0D}" srcOrd="0" destOrd="0" parTransId="{DD2A55CE-0A77-441A-94C9-05AA13A22DD2}" sibTransId="{AA0CC08B-B7D1-4398-9078-9D407872F663}"/>
    <dgm:cxn modelId="{06096530-5D50-4708-82B6-285E495E7869}" type="presOf" srcId="{5E481B74-81AB-42E5-B503-DCA059492027}" destId="{028760F5-52E3-4545-B92C-B3B358764931}" srcOrd="0" destOrd="1" presId="urn:microsoft.com/office/officeart/2005/8/layout/process1"/>
    <dgm:cxn modelId="{D2C33DAC-E6F1-4C19-88A2-EA507A75A2F3}" type="presOf" srcId="{347E45C5-86A5-4A99-B13B-7722B7FBE580}" destId="{E78D6FD5-FEDA-48E6-B632-B3019E14A5E8}" srcOrd="0" destOrd="0" presId="urn:microsoft.com/office/officeart/2005/8/layout/process1"/>
    <dgm:cxn modelId="{45EB8F7B-3BC5-4536-9AC0-9858ABBD7998}" srcId="{1EA982BB-55D6-429F-A287-CA4B3F1A5A84}" destId="{FF607869-C052-48CC-B1E4-50DCFC813E75}" srcOrd="1" destOrd="0" parTransId="{0BAA3211-80C8-4AA1-ABFD-972E6BA31010}" sibTransId="{CA7B0D25-F77B-48CD-A4B7-824A4558393B}"/>
    <dgm:cxn modelId="{0247621B-8E96-4A71-8AC2-273988051C12}" type="presOf" srcId="{A2B922B6-5D86-43D0-8B80-1F3E645BBC0D}" destId="{60C373E5-12EA-435E-BBCF-5F56D2920CCF}" srcOrd="0" destOrd="1" presId="urn:microsoft.com/office/officeart/2005/8/layout/process1"/>
    <dgm:cxn modelId="{7C3AF3E7-FA2D-465C-B9AB-960CF2240F9F}" type="presOf" srcId="{F9A34837-D10B-4DCB-93FD-2DD8972613A9}" destId="{A32F1B19-008D-4F0F-BE52-63D944BA1098}" srcOrd="0" destOrd="1" presId="urn:microsoft.com/office/officeart/2005/8/layout/process1"/>
    <dgm:cxn modelId="{2F133B87-221A-432A-8644-25437D93FD94}" type="presOf" srcId="{FF607869-C052-48CC-B1E4-50DCFC813E75}" destId="{028760F5-52E3-4545-B92C-B3B358764931}" srcOrd="0" destOrd="2" presId="urn:microsoft.com/office/officeart/2005/8/layout/process1"/>
    <dgm:cxn modelId="{7305AC90-B2FA-4F39-B517-91516B0BB043}" type="presOf" srcId="{B1C6A891-1237-496D-BCD7-2F825660924C}" destId="{71C114BD-2BAC-4EC8-81E1-AA47733E8CAC}" srcOrd="0" destOrd="0" presId="urn:microsoft.com/office/officeart/2005/8/layout/process1"/>
    <dgm:cxn modelId="{BD2809B8-59DA-4EC3-8E57-FDBC4C84DD97}" type="presOf" srcId="{2ADDCB99-B037-4787-B596-854AE53C4A78}" destId="{028760F5-52E3-4545-B92C-B3B358764931}" srcOrd="0" destOrd="3" presId="urn:microsoft.com/office/officeart/2005/8/layout/process1"/>
    <dgm:cxn modelId="{F187B78E-9B41-4977-89D5-7A944E82C746}" type="presOf" srcId="{347E45C5-86A5-4A99-B13B-7722B7FBE580}" destId="{30F3BC28-9125-415D-822E-94BE578E5519}" srcOrd="1" destOrd="0" presId="urn:microsoft.com/office/officeart/2005/8/layout/process1"/>
    <dgm:cxn modelId="{0CFF45EC-DA9F-49D8-9D85-0F8DFF2D2315}" type="presOf" srcId="{48771140-4503-487A-8AEE-34D575D9E256}" destId="{A32F1B19-008D-4F0F-BE52-63D944BA1098}" srcOrd="0" destOrd="0" presId="urn:microsoft.com/office/officeart/2005/8/layout/process1"/>
    <dgm:cxn modelId="{2FF4F02B-0A6F-4584-B284-C4E115C2AA9F}" srcId="{48771140-4503-487A-8AEE-34D575D9E256}" destId="{F9A34837-D10B-4DCB-93FD-2DD8972613A9}" srcOrd="0" destOrd="0" parTransId="{F415A539-6A37-4033-B954-514596281649}" sibTransId="{C2F1AED7-98D0-4991-805F-C4A5A4CE31F6}"/>
    <dgm:cxn modelId="{AC917B83-BF04-46AF-BEA9-326AB61ABFD9}" srcId="{1EA982BB-55D6-429F-A287-CA4B3F1A5A84}" destId="{5E481B74-81AB-42E5-B503-DCA059492027}" srcOrd="0" destOrd="0" parTransId="{1AA160FA-C492-473C-92F0-9A33CB4D814F}" sibTransId="{A6530128-F0CA-4EE5-9B9A-4D93BDA33B96}"/>
    <dgm:cxn modelId="{7B34B132-9394-4EFB-B6DE-0AEB918AE428}" srcId="{B1C6A891-1237-496D-BCD7-2F825660924C}" destId="{48771140-4503-487A-8AEE-34D575D9E256}" srcOrd="0" destOrd="0" parTransId="{A78B0B08-1302-4EC5-9123-88CB7A63D680}" sibTransId="{16C570ED-EE26-432E-8922-49594A895A89}"/>
    <dgm:cxn modelId="{3B12D12A-6F47-4FA2-889E-2FD61B127CDD}" srcId="{B1C6A891-1237-496D-BCD7-2F825660924C}" destId="{1EA982BB-55D6-429F-A287-CA4B3F1A5A84}" srcOrd="2" destOrd="0" parTransId="{11687C2E-5107-470B-A256-3C4F12E39281}" sibTransId="{254F9588-A9C0-4FB6-A4FA-FA0D1E50AE23}"/>
    <dgm:cxn modelId="{97C7A810-4D73-4363-8B4E-A4A93D7DA37F}" type="presOf" srcId="{16C570ED-EE26-432E-8922-49594A895A89}" destId="{18C32BDB-E444-48A9-B99A-3F968364EB93}" srcOrd="1" destOrd="0" presId="urn:microsoft.com/office/officeart/2005/8/layout/process1"/>
    <dgm:cxn modelId="{789C7CB9-F5C3-4E4B-B869-9B2FF9251B05}" type="presParOf" srcId="{71C114BD-2BAC-4EC8-81E1-AA47733E8CAC}" destId="{A32F1B19-008D-4F0F-BE52-63D944BA1098}" srcOrd="0" destOrd="0" presId="urn:microsoft.com/office/officeart/2005/8/layout/process1"/>
    <dgm:cxn modelId="{59786772-D762-4193-B05E-637FFA3A81CF}" type="presParOf" srcId="{71C114BD-2BAC-4EC8-81E1-AA47733E8CAC}" destId="{78E5C241-11F3-4394-AE3B-0737A159B4A8}" srcOrd="1" destOrd="0" presId="urn:microsoft.com/office/officeart/2005/8/layout/process1"/>
    <dgm:cxn modelId="{3DC98688-81B8-44CA-9994-AD920F7230DD}" type="presParOf" srcId="{78E5C241-11F3-4394-AE3B-0737A159B4A8}" destId="{18C32BDB-E444-48A9-B99A-3F968364EB93}" srcOrd="0" destOrd="0" presId="urn:microsoft.com/office/officeart/2005/8/layout/process1"/>
    <dgm:cxn modelId="{9B88E42F-AF3C-4BB7-9941-7FFA18ABD0B3}" type="presParOf" srcId="{71C114BD-2BAC-4EC8-81E1-AA47733E8CAC}" destId="{60C373E5-12EA-435E-BBCF-5F56D2920CCF}" srcOrd="2" destOrd="0" presId="urn:microsoft.com/office/officeart/2005/8/layout/process1"/>
    <dgm:cxn modelId="{D15E9988-963C-47DE-AC65-2B1F091D1610}" type="presParOf" srcId="{71C114BD-2BAC-4EC8-81E1-AA47733E8CAC}" destId="{E78D6FD5-FEDA-48E6-B632-B3019E14A5E8}" srcOrd="3" destOrd="0" presId="urn:microsoft.com/office/officeart/2005/8/layout/process1"/>
    <dgm:cxn modelId="{26A0E8BD-5127-4B23-BADD-55D3DBE6B116}" type="presParOf" srcId="{E78D6FD5-FEDA-48E6-B632-B3019E14A5E8}" destId="{30F3BC28-9125-415D-822E-94BE578E5519}" srcOrd="0" destOrd="0" presId="urn:microsoft.com/office/officeart/2005/8/layout/process1"/>
    <dgm:cxn modelId="{E562A454-2D33-4218-B3BF-4D83AE48AC0B}" type="presParOf" srcId="{71C114BD-2BAC-4EC8-81E1-AA47733E8CAC}" destId="{028760F5-52E3-4545-B92C-B3B358764931}"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0EC7D3-B34D-448F-926D-C1CD199952CD}" type="doc">
      <dgm:prSet loTypeId="urn:microsoft.com/office/officeart/2005/8/layout/vList6" loCatId="process" qsTypeId="urn:microsoft.com/office/officeart/2005/8/quickstyle/simple2" qsCatId="simple" csTypeId="urn:microsoft.com/office/officeart/2005/8/colors/accent2_1" csCatId="accent2" phldr="1"/>
      <dgm:spPr/>
      <dgm:t>
        <a:bodyPr/>
        <a:lstStyle/>
        <a:p>
          <a:endParaRPr lang="es-EC"/>
        </a:p>
      </dgm:t>
    </dgm:pt>
    <dgm:pt modelId="{938B3857-69E3-49CF-8A71-A6867A6A7A85}">
      <dgm:prSet phldrT="[Texto]" custT="1"/>
      <dgm:spPr>
        <a:blipFill rotWithShape="0">
          <a:blip xmlns:r="http://schemas.openxmlformats.org/officeDocument/2006/relationships" r:embed="rId1"/>
          <a:stretch>
            <a:fillRect/>
          </a:stretch>
        </a:blipFill>
      </dgm:spPr>
      <dgm:t>
        <a:bodyPr/>
        <a:lstStyle/>
        <a:p>
          <a:r>
            <a:rPr lang="es-EC" sz="2000" b="1" dirty="0" smtClean="0">
              <a:solidFill>
                <a:schemeClr val="bg1"/>
              </a:solidFill>
            </a:rPr>
            <a:t>Factores Abióticos</a:t>
          </a:r>
          <a:endParaRPr lang="es-EC" sz="2000" b="1" dirty="0">
            <a:solidFill>
              <a:schemeClr val="bg1"/>
            </a:solidFill>
          </a:endParaRPr>
        </a:p>
      </dgm:t>
    </dgm:pt>
    <dgm:pt modelId="{58951289-0D3C-484F-8D76-80BD9229501D}" type="parTrans" cxnId="{4E5F063E-FFFC-442D-A87A-18541F6E1E4A}">
      <dgm:prSet/>
      <dgm:spPr/>
      <dgm:t>
        <a:bodyPr/>
        <a:lstStyle/>
        <a:p>
          <a:endParaRPr lang="es-EC"/>
        </a:p>
      </dgm:t>
    </dgm:pt>
    <dgm:pt modelId="{3407C708-0573-476D-844A-E93B616BBBB5}" type="sibTrans" cxnId="{4E5F063E-FFFC-442D-A87A-18541F6E1E4A}">
      <dgm:prSet/>
      <dgm:spPr/>
      <dgm:t>
        <a:bodyPr/>
        <a:lstStyle/>
        <a:p>
          <a:endParaRPr lang="es-EC"/>
        </a:p>
      </dgm:t>
    </dgm:pt>
    <dgm:pt modelId="{D8C9292D-4129-41F4-9C2A-4985D476A7EA}">
      <dgm:prSet phldrT="[Texto]" custT="1"/>
      <dgm:spPr/>
      <dgm:t>
        <a:bodyPr/>
        <a:lstStyle/>
        <a:p>
          <a:pPr algn="just"/>
          <a:r>
            <a:rPr lang="es-EC" sz="2000" dirty="0" smtClean="0"/>
            <a:t>Condicionantes de origen natural que limitan las existencia el crecimiento y el desarrollo de los seres vivos, así también como la funcionalidad de sus procesos</a:t>
          </a:r>
          <a:endParaRPr lang="es-EC" sz="2000" dirty="0"/>
        </a:p>
      </dgm:t>
    </dgm:pt>
    <dgm:pt modelId="{062E61A4-F5D9-473F-9E91-67081EABFB8C}" type="parTrans" cxnId="{7B2A05B8-9A17-4D0C-B520-B38A9ECF24D0}">
      <dgm:prSet/>
      <dgm:spPr/>
      <dgm:t>
        <a:bodyPr/>
        <a:lstStyle/>
        <a:p>
          <a:endParaRPr lang="es-EC"/>
        </a:p>
      </dgm:t>
    </dgm:pt>
    <dgm:pt modelId="{04FDCDC3-0532-43A4-A48A-F76190F83D8C}" type="sibTrans" cxnId="{7B2A05B8-9A17-4D0C-B520-B38A9ECF24D0}">
      <dgm:prSet/>
      <dgm:spPr/>
      <dgm:t>
        <a:bodyPr/>
        <a:lstStyle/>
        <a:p>
          <a:endParaRPr lang="es-EC"/>
        </a:p>
      </dgm:t>
    </dgm:pt>
    <dgm:pt modelId="{E4A542F8-4DA1-456B-AFD6-E928D8D0485C}">
      <dgm:prSet phldrT="[Texto]" custT="1"/>
      <dgm:spPr>
        <a:blipFill rotWithShape="0">
          <a:blip xmlns:r="http://schemas.openxmlformats.org/officeDocument/2006/relationships" r:embed="rId2"/>
          <a:stretch>
            <a:fillRect/>
          </a:stretch>
        </a:blipFill>
      </dgm:spPr>
      <dgm:t>
        <a:bodyPr/>
        <a:lstStyle/>
        <a:p>
          <a:pPr algn="ctr"/>
          <a:r>
            <a:rPr lang="es-EC" sz="2000" b="1" dirty="0" smtClean="0">
              <a:solidFill>
                <a:schemeClr val="bg1"/>
              </a:solidFill>
            </a:rPr>
            <a:t>Factores Bióticos</a:t>
          </a:r>
          <a:endParaRPr lang="es-EC" sz="2000" b="1" dirty="0">
            <a:solidFill>
              <a:schemeClr val="bg1"/>
            </a:solidFill>
          </a:endParaRPr>
        </a:p>
      </dgm:t>
    </dgm:pt>
    <dgm:pt modelId="{86697DBD-FD4A-479B-81CE-8D116D1EC3E8}" type="parTrans" cxnId="{40BAF3E7-FB89-4B34-854D-E2031B83C9FD}">
      <dgm:prSet/>
      <dgm:spPr/>
      <dgm:t>
        <a:bodyPr/>
        <a:lstStyle/>
        <a:p>
          <a:endParaRPr lang="es-EC"/>
        </a:p>
      </dgm:t>
    </dgm:pt>
    <dgm:pt modelId="{6F24CC5E-A72F-4642-A351-8FB4C7936522}" type="sibTrans" cxnId="{40BAF3E7-FB89-4B34-854D-E2031B83C9FD}">
      <dgm:prSet/>
      <dgm:spPr/>
      <dgm:t>
        <a:bodyPr/>
        <a:lstStyle/>
        <a:p>
          <a:endParaRPr lang="es-EC"/>
        </a:p>
      </dgm:t>
    </dgm:pt>
    <dgm:pt modelId="{7C1C43C3-26BF-4F5A-AE8A-3D12B367F0B7}">
      <dgm:prSet phldrT="[Texto]" custT="1"/>
      <dgm:spPr/>
      <dgm:t>
        <a:bodyPr/>
        <a:lstStyle/>
        <a:p>
          <a:endParaRPr lang="es-ES" sz="2000" dirty="0" smtClean="0"/>
        </a:p>
        <a:p>
          <a:r>
            <a:rPr lang="es-ES" sz="2000" dirty="0" smtClean="0"/>
            <a:t>Incluyen  la fauna y la vegetación existente en el sistema</a:t>
          </a:r>
          <a:endParaRPr lang="es-EC" sz="2000" dirty="0"/>
        </a:p>
      </dgm:t>
    </dgm:pt>
    <dgm:pt modelId="{79F26353-1442-4989-8D96-32ADB6DE2538}" type="parTrans" cxnId="{B353102E-3EAE-46AD-A773-D12F38B70FF4}">
      <dgm:prSet/>
      <dgm:spPr/>
      <dgm:t>
        <a:bodyPr/>
        <a:lstStyle/>
        <a:p>
          <a:endParaRPr lang="es-EC"/>
        </a:p>
      </dgm:t>
    </dgm:pt>
    <dgm:pt modelId="{94D31704-D95C-4086-8952-B3C92F927070}" type="sibTrans" cxnId="{B353102E-3EAE-46AD-A773-D12F38B70FF4}">
      <dgm:prSet/>
      <dgm:spPr/>
      <dgm:t>
        <a:bodyPr/>
        <a:lstStyle/>
        <a:p>
          <a:endParaRPr lang="es-EC"/>
        </a:p>
      </dgm:t>
    </dgm:pt>
    <dgm:pt modelId="{DB5D3EAC-AC76-4655-AD2F-2A5621790EBF}">
      <dgm:prSet phldrT="[Texto]" custT="1"/>
      <dgm:spPr>
        <a:blipFill rotWithShape="0">
          <a:blip xmlns:r="http://schemas.openxmlformats.org/officeDocument/2006/relationships" r:embed="rId3"/>
          <a:stretch>
            <a:fillRect/>
          </a:stretch>
        </a:blipFill>
      </dgm:spPr>
      <dgm:t>
        <a:bodyPr/>
        <a:lstStyle/>
        <a:p>
          <a:pPr algn="ctr"/>
          <a:endParaRPr lang="es-EC" sz="2000" b="1" dirty="0" smtClean="0">
            <a:solidFill>
              <a:schemeClr val="bg1"/>
            </a:solidFill>
          </a:endParaRPr>
        </a:p>
        <a:p>
          <a:pPr algn="ctr"/>
          <a:r>
            <a:rPr lang="es-EC" sz="2000" b="1" dirty="0" smtClean="0">
              <a:solidFill>
                <a:schemeClr val="bg1"/>
              </a:solidFill>
            </a:rPr>
            <a:t>Factores Socio Económicos Culturales</a:t>
          </a:r>
          <a:endParaRPr lang="es-EC" sz="2000" b="1" dirty="0">
            <a:solidFill>
              <a:schemeClr val="bg1"/>
            </a:solidFill>
          </a:endParaRPr>
        </a:p>
      </dgm:t>
    </dgm:pt>
    <dgm:pt modelId="{14FAA426-E70E-453A-895F-50D8222D2A28}" type="parTrans" cxnId="{E8E271D7-97C9-4B54-9DAA-B5C70524CACC}">
      <dgm:prSet/>
      <dgm:spPr/>
      <dgm:t>
        <a:bodyPr/>
        <a:lstStyle/>
        <a:p>
          <a:endParaRPr lang="es-EC"/>
        </a:p>
      </dgm:t>
    </dgm:pt>
    <dgm:pt modelId="{32D81F35-B74C-4CE4-8F9E-30AE1473421B}" type="sibTrans" cxnId="{E8E271D7-97C9-4B54-9DAA-B5C70524CACC}">
      <dgm:prSet/>
      <dgm:spPr/>
      <dgm:t>
        <a:bodyPr/>
        <a:lstStyle/>
        <a:p>
          <a:endParaRPr lang="es-EC"/>
        </a:p>
      </dgm:t>
    </dgm:pt>
    <dgm:pt modelId="{1E1602E0-2409-47FD-B105-2D3140B014D8}">
      <dgm:prSet phldrT="[Texto]" custT="1"/>
      <dgm:spPr/>
      <dgm:t>
        <a:bodyPr/>
        <a:lstStyle/>
        <a:p>
          <a:r>
            <a:rPr lang="es-ES" sz="2000" dirty="0" smtClean="0"/>
            <a:t>Entre el hombre y la naturaleza; el actuar en el medio de forma consciente o inconsciente transforma el paisaje y su influencia depende varios aspectos. </a:t>
          </a:r>
          <a:endParaRPr lang="es-EC" sz="2000" dirty="0"/>
        </a:p>
      </dgm:t>
    </dgm:pt>
    <dgm:pt modelId="{962723D9-81F8-4253-A12F-3A901D8A5111}" type="parTrans" cxnId="{AB36AA37-42B7-4034-A9A0-1E65BE1B6234}">
      <dgm:prSet/>
      <dgm:spPr/>
      <dgm:t>
        <a:bodyPr/>
        <a:lstStyle/>
        <a:p>
          <a:endParaRPr lang="es-EC"/>
        </a:p>
      </dgm:t>
    </dgm:pt>
    <dgm:pt modelId="{93479B83-3282-42E7-A1BC-2DC7216F3B8A}" type="sibTrans" cxnId="{AB36AA37-42B7-4034-A9A0-1E65BE1B6234}">
      <dgm:prSet/>
      <dgm:spPr/>
      <dgm:t>
        <a:bodyPr/>
        <a:lstStyle/>
        <a:p>
          <a:endParaRPr lang="es-EC"/>
        </a:p>
      </dgm:t>
    </dgm:pt>
    <dgm:pt modelId="{AEDE3D2D-280E-48C5-9978-525C46B4378D}" type="pres">
      <dgm:prSet presAssocID="{0D0EC7D3-B34D-448F-926D-C1CD199952CD}" presName="Name0" presStyleCnt="0">
        <dgm:presLayoutVars>
          <dgm:dir/>
          <dgm:animLvl val="lvl"/>
          <dgm:resizeHandles/>
        </dgm:presLayoutVars>
      </dgm:prSet>
      <dgm:spPr/>
      <dgm:t>
        <a:bodyPr/>
        <a:lstStyle/>
        <a:p>
          <a:endParaRPr lang="es-EC"/>
        </a:p>
      </dgm:t>
    </dgm:pt>
    <dgm:pt modelId="{F6FC853B-4547-4F99-8E97-75F9A90ADB85}" type="pres">
      <dgm:prSet presAssocID="{938B3857-69E3-49CF-8A71-A6867A6A7A85}" presName="linNode" presStyleCnt="0"/>
      <dgm:spPr/>
      <dgm:t>
        <a:bodyPr/>
        <a:lstStyle/>
        <a:p>
          <a:endParaRPr lang="es-EC"/>
        </a:p>
      </dgm:t>
    </dgm:pt>
    <dgm:pt modelId="{6793E57C-0A85-4ED7-A97B-851619EE62A9}" type="pres">
      <dgm:prSet presAssocID="{938B3857-69E3-49CF-8A71-A6867A6A7A85}" presName="parentShp" presStyleLbl="node1" presStyleIdx="0" presStyleCnt="3" custScaleX="80001" custLinFactNeighborX="-4201" custLinFactNeighborY="-5026">
        <dgm:presLayoutVars>
          <dgm:bulletEnabled val="1"/>
        </dgm:presLayoutVars>
      </dgm:prSet>
      <dgm:spPr/>
      <dgm:t>
        <a:bodyPr/>
        <a:lstStyle/>
        <a:p>
          <a:endParaRPr lang="es-EC"/>
        </a:p>
      </dgm:t>
    </dgm:pt>
    <dgm:pt modelId="{3CB14113-6E10-4DEF-86B8-57E4489375B3}" type="pres">
      <dgm:prSet presAssocID="{938B3857-69E3-49CF-8A71-A6867A6A7A85}" presName="childShp" presStyleLbl="bgAccFollowNode1" presStyleIdx="0" presStyleCnt="3" custScaleX="118516">
        <dgm:presLayoutVars>
          <dgm:bulletEnabled val="1"/>
        </dgm:presLayoutVars>
      </dgm:prSet>
      <dgm:spPr/>
      <dgm:t>
        <a:bodyPr/>
        <a:lstStyle/>
        <a:p>
          <a:endParaRPr lang="es-EC"/>
        </a:p>
      </dgm:t>
    </dgm:pt>
    <dgm:pt modelId="{AE87CB5E-536C-432F-8632-C14F6E41EC1E}" type="pres">
      <dgm:prSet presAssocID="{3407C708-0573-476D-844A-E93B616BBBB5}" presName="spacing" presStyleCnt="0"/>
      <dgm:spPr/>
      <dgm:t>
        <a:bodyPr/>
        <a:lstStyle/>
        <a:p>
          <a:endParaRPr lang="es-EC"/>
        </a:p>
      </dgm:t>
    </dgm:pt>
    <dgm:pt modelId="{0AE37CF4-0920-4784-8240-19E644573173}" type="pres">
      <dgm:prSet presAssocID="{E4A542F8-4DA1-456B-AFD6-E928D8D0485C}" presName="linNode" presStyleCnt="0"/>
      <dgm:spPr/>
      <dgm:t>
        <a:bodyPr/>
        <a:lstStyle/>
        <a:p>
          <a:endParaRPr lang="es-EC"/>
        </a:p>
      </dgm:t>
    </dgm:pt>
    <dgm:pt modelId="{584655A5-E13A-4A1F-8DF1-136A69B3DA5D}" type="pres">
      <dgm:prSet presAssocID="{E4A542F8-4DA1-456B-AFD6-E928D8D0485C}" presName="parentShp" presStyleLbl="node1" presStyleIdx="1" presStyleCnt="3" custScaleX="80001">
        <dgm:presLayoutVars>
          <dgm:bulletEnabled val="1"/>
        </dgm:presLayoutVars>
      </dgm:prSet>
      <dgm:spPr/>
      <dgm:t>
        <a:bodyPr/>
        <a:lstStyle/>
        <a:p>
          <a:endParaRPr lang="es-EC"/>
        </a:p>
      </dgm:t>
    </dgm:pt>
    <dgm:pt modelId="{FFF5F35C-334F-4212-AB80-706BA1D863BE}" type="pres">
      <dgm:prSet presAssocID="{E4A542F8-4DA1-456B-AFD6-E928D8D0485C}" presName="childShp" presStyleLbl="bgAccFollowNode1" presStyleIdx="1" presStyleCnt="3" custScaleX="116178">
        <dgm:presLayoutVars>
          <dgm:bulletEnabled val="1"/>
        </dgm:presLayoutVars>
      </dgm:prSet>
      <dgm:spPr/>
      <dgm:t>
        <a:bodyPr/>
        <a:lstStyle/>
        <a:p>
          <a:endParaRPr lang="es-EC"/>
        </a:p>
      </dgm:t>
    </dgm:pt>
    <dgm:pt modelId="{0F31F9D3-991B-4356-90B0-2D916A6A7712}" type="pres">
      <dgm:prSet presAssocID="{6F24CC5E-A72F-4642-A351-8FB4C7936522}" presName="spacing" presStyleCnt="0"/>
      <dgm:spPr/>
      <dgm:t>
        <a:bodyPr/>
        <a:lstStyle/>
        <a:p>
          <a:endParaRPr lang="es-EC"/>
        </a:p>
      </dgm:t>
    </dgm:pt>
    <dgm:pt modelId="{D1FB1BF6-80C0-405D-B5FD-39D0ACF54735}" type="pres">
      <dgm:prSet presAssocID="{DB5D3EAC-AC76-4655-AD2F-2A5621790EBF}" presName="linNode" presStyleCnt="0"/>
      <dgm:spPr/>
      <dgm:t>
        <a:bodyPr/>
        <a:lstStyle/>
        <a:p>
          <a:endParaRPr lang="es-EC"/>
        </a:p>
      </dgm:t>
    </dgm:pt>
    <dgm:pt modelId="{68F6F2F7-28FC-4E18-8784-526A1260AA50}" type="pres">
      <dgm:prSet presAssocID="{DB5D3EAC-AC76-4655-AD2F-2A5621790EBF}" presName="parentShp" presStyleLbl="node1" presStyleIdx="2" presStyleCnt="3" custScaleX="80001">
        <dgm:presLayoutVars>
          <dgm:bulletEnabled val="1"/>
        </dgm:presLayoutVars>
      </dgm:prSet>
      <dgm:spPr/>
      <dgm:t>
        <a:bodyPr/>
        <a:lstStyle/>
        <a:p>
          <a:endParaRPr lang="es-EC"/>
        </a:p>
      </dgm:t>
    </dgm:pt>
    <dgm:pt modelId="{755C5A00-93A1-4793-B9B2-05EDC0AA98AE}" type="pres">
      <dgm:prSet presAssocID="{DB5D3EAC-AC76-4655-AD2F-2A5621790EBF}" presName="childShp" presStyleLbl="bgAccFollowNode1" presStyleIdx="2" presStyleCnt="3" custScaleX="116178">
        <dgm:presLayoutVars>
          <dgm:bulletEnabled val="1"/>
        </dgm:presLayoutVars>
      </dgm:prSet>
      <dgm:spPr/>
      <dgm:t>
        <a:bodyPr/>
        <a:lstStyle/>
        <a:p>
          <a:endParaRPr lang="es-EC"/>
        </a:p>
      </dgm:t>
    </dgm:pt>
  </dgm:ptLst>
  <dgm:cxnLst>
    <dgm:cxn modelId="{7B2A05B8-9A17-4D0C-B520-B38A9ECF24D0}" srcId="{938B3857-69E3-49CF-8A71-A6867A6A7A85}" destId="{D8C9292D-4129-41F4-9C2A-4985D476A7EA}" srcOrd="0" destOrd="0" parTransId="{062E61A4-F5D9-473F-9E91-67081EABFB8C}" sibTransId="{04FDCDC3-0532-43A4-A48A-F76190F83D8C}"/>
    <dgm:cxn modelId="{DE41950C-C3F9-4E46-855B-52A07CE24450}" type="presOf" srcId="{1E1602E0-2409-47FD-B105-2D3140B014D8}" destId="{755C5A00-93A1-4793-B9B2-05EDC0AA98AE}" srcOrd="0" destOrd="0" presId="urn:microsoft.com/office/officeart/2005/8/layout/vList6"/>
    <dgm:cxn modelId="{C8C8633D-0026-4844-A38E-655A40D3EC60}" type="presOf" srcId="{D8C9292D-4129-41F4-9C2A-4985D476A7EA}" destId="{3CB14113-6E10-4DEF-86B8-57E4489375B3}" srcOrd="0" destOrd="0" presId="urn:microsoft.com/office/officeart/2005/8/layout/vList6"/>
    <dgm:cxn modelId="{925C26A1-4547-4FFD-BC83-29905F49C4FB}" type="presOf" srcId="{7C1C43C3-26BF-4F5A-AE8A-3D12B367F0B7}" destId="{FFF5F35C-334F-4212-AB80-706BA1D863BE}" srcOrd="0" destOrd="0" presId="urn:microsoft.com/office/officeart/2005/8/layout/vList6"/>
    <dgm:cxn modelId="{40BAF3E7-FB89-4B34-854D-E2031B83C9FD}" srcId="{0D0EC7D3-B34D-448F-926D-C1CD199952CD}" destId="{E4A542F8-4DA1-456B-AFD6-E928D8D0485C}" srcOrd="1" destOrd="0" parTransId="{86697DBD-FD4A-479B-81CE-8D116D1EC3E8}" sibTransId="{6F24CC5E-A72F-4642-A351-8FB4C7936522}"/>
    <dgm:cxn modelId="{4E5F063E-FFFC-442D-A87A-18541F6E1E4A}" srcId="{0D0EC7D3-B34D-448F-926D-C1CD199952CD}" destId="{938B3857-69E3-49CF-8A71-A6867A6A7A85}" srcOrd="0" destOrd="0" parTransId="{58951289-0D3C-484F-8D76-80BD9229501D}" sibTransId="{3407C708-0573-476D-844A-E93B616BBBB5}"/>
    <dgm:cxn modelId="{AB36AA37-42B7-4034-A9A0-1E65BE1B6234}" srcId="{DB5D3EAC-AC76-4655-AD2F-2A5621790EBF}" destId="{1E1602E0-2409-47FD-B105-2D3140B014D8}" srcOrd="0" destOrd="0" parTransId="{962723D9-81F8-4253-A12F-3A901D8A5111}" sibTransId="{93479B83-3282-42E7-A1BC-2DC7216F3B8A}"/>
    <dgm:cxn modelId="{7CB343B1-86F3-4FC7-AC8A-704535C24AB7}" type="presOf" srcId="{0D0EC7D3-B34D-448F-926D-C1CD199952CD}" destId="{AEDE3D2D-280E-48C5-9978-525C46B4378D}" srcOrd="0" destOrd="0" presId="urn:microsoft.com/office/officeart/2005/8/layout/vList6"/>
    <dgm:cxn modelId="{68814155-DC37-4585-A6E0-444AE096C8CB}" type="presOf" srcId="{938B3857-69E3-49CF-8A71-A6867A6A7A85}" destId="{6793E57C-0A85-4ED7-A97B-851619EE62A9}" srcOrd="0" destOrd="0" presId="urn:microsoft.com/office/officeart/2005/8/layout/vList6"/>
    <dgm:cxn modelId="{E8E271D7-97C9-4B54-9DAA-B5C70524CACC}" srcId="{0D0EC7D3-B34D-448F-926D-C1CD199952CD}" destId="{DB5D3EAC-AC76-4655-AD2F-2A5621790EBF}" srcOrd="2" destOrd="0" parTransId="{14FAA426-E70E-453A-895F-50D8222D2A28}" sibTransId="{32D81F35-B74C-4CE4-8F9E-30AE1473421B}"/>
    <dgm:cxn modelId="{B353102E-3EAE-46AD-A773-D12F38B70FF4}" srcId="{E4A542F8-4DA1-456B-AFD6-E928D8D0485C}" destId="{7C1C43C3-26BF-4F5A-AE8A-3D12B367F0B7}" srcOrd="0" destOrd="0" parTransId="{79F26353-1442-4989-8D96-32ADB6DE2538}" sibTransId="{94D31704-D95C-4086-8952-B3C92F927070}"/>
    <dgm:cxn modelId="{733A2974-67EC-401E-A1D6-F9776A2B1481}" type="presOf" srcId="{DB5D3EAC-AC76-4655-AD2F-2A5621790EBF}" destId="{68F6F2F7-28FC-4E18-8784-526A1260AA50}" srcOrd="0" destOrd="0" presId="urn:microsoft.com/office/officeart/2005/8/layout/vList6"/>
    <dgm:cxn modelId="{7B92DE1A-1F47-4BD9-8927-417E2E2973EA}" type="presOf" srcId="{E4A542F8-4DA1-456B-AFD6-E928D8D0485C}" destId="{584655A5-E13A-4A1F-8DF1-136A69B3DA5D}" srcOrd="0" destOrd="0" presId="urn:microsoft.com/office/officeart/2005/8/layout/vList6"/>
    <dgm:cxn modelId="{0D1882C2-0FED-4C68-B432-7B858FD42186}" type="presParOf" srcId="{AEDE3D2D-280E-48C5-9978-525C46B4378D}" destId="{F6FC853B-4547-4F99-8E97-75F9A90ADB85}" srcOrd="0" destOrd="0" presId="urn:microsoft.com/office/officeart/2005/8/layout/vList6"/>
    <dgm:cxn modelId="{26E19BA3-FFF2-462E-A9F8-09940968D504}" type="presParOf" srcId="{F6FC853B-4547-4F99-8E97-75F9A90ADB85}" destId="{6793E57C-0A85-4ED7-A97B-851619EE62A9}" srcOrd="0" destOrd="0" presId="urn:microsoft.com/office/officeart/2005/8/layout/vList6"/>
    <dgm:cxn modelId="{5A7B0C89-1D5D-4271-A3DA-84BC7E8CA0C4}" type="presParOf" srcId="{F6FC853B-4547-4F99-8E97-75F9A90ADB85}" destId="{3CB14113-6E10-4DEF-86B8-57E4489375B3}" srcOrd="1" destOrd="0" presId="urn:microsoft.com/office/officeart/2005/8/layout/vList6"/>
    <dgm:cxn modelId="{10204466-1B05-4172-A27F-C68AA9D7B1FC}" type="presParOf" srcId="{AEDE3D2D-280E-48C5-9978-525C46B4378D}" destId="{AE87CB5E-536C-432F-8632-C14F6E41EC1E}" srcOrd="1" destOrd="0" presId="urn:microsoft.com/office/officeart/2005/8/layout/vList6"/>
    <dgm:cxn modelId="{0F0A718C-B899-4AB3-A229-D5FC0F5D9910}" type="presParOf" srcId="{AEDE3D2D-280E-48C5-9978-525C46B4378D}" destId="{0AE37CF4-0920-4784-8240-19E644573173}" srcOrd="2" destOrd="0" presId="urn:microsoft.com/office/officeart/2005/8/layout/vList6"/>
    <dgm:cxn modelId="{8803FB4D-0385-4FE3-B47D-9A0DF5F60C75}" type="presParOf" srcId="{0AE37CF4-0920-4784-8240-19E644573173}" destId="{584655A5-E13A-4A1F-8DF1-136A69B3DA5D}" srcOrd="0" destOrd="0" presId="urn:microsoft.com/office/officeart/2005/8/layout/vList6"/>
    <dgm:cxn modelId="{5D59D888-FEE5-4F9D-91B6-A067401FD808}" type="presParOf" srcId="{0AE37CF4-0920-4784-8240-19E644573173}" destId="{FFF5F35C-334F-4212-AB80-706BA1D863BE}" srcOrd="1" destOrd="0" presId="urn:microsoft.com/office/officeart/2005/8/layout/vList6"/>
    <dgm:cxn modelId="{E2681686-09D1-4EE5-BAA3-CACAAECCA5EE}" type="presParOf" srcId="{AEDE3D2D-280E-48C5-9978-525C46B4378D}" destId="{0F31F9D3-991B-4356-90B0-2D916A6A7712}" srcOrd="3" destOrd="0" presId="urn:microsoft.com/office/officeart/2005/8/layout/vList6"/>
    <dgm:cxn modelId="{207E0911-7654-4A75-9B0D-497F4F1C3D82}" type="presParOf" srcId="{AEDE3D2D-280E-48C5-9978-525C46B4378D}" destId="{D1FB1BF6-80C0-405D-B5FD-39D0ACF54735}" srcOrd="4" destOrd="0" presId="urn:microsoft.com/office/officeart/2005/8/layout/vList6"/>
    <dgm:cxn modelId="{31714EE7-0320-48C5-AF8B-E8E318EFC2CF}" type="presParOf" srcId="{D1FB1BF6-80C0-405D-B5FD-39D0ACF54735}" destId="{68F6F2F7-28FC-4E18-8784-526A1260AA50}" srcOrd="0" destOrd="0" presId="urn:microsoft.com/office/officeart/2005/8/layout/vList6"/>
    <dgm:cxn modelId="{CFE6887E-0A1F-4395-8E5B-6EDBC2731B07}" type="presParOf" srcId="{D1FB1BF6-80C0-405D-B5FD-39D0ACF54735}" destId="{755C5A00-93A1-4793-B9B2-05EDC0AA98AE}"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BCD9DC4-3A9C-4431-BC79-9299D123A4B4}" type="doc">
      <dgm:prSet loTypeId="urn:microsoft.com/office/officeart/2005/8/layout/process5" loCatId="process" qsTypeId="urn:microsoft.com/office/officeart/2005/8/quickstyle/simple2" qsCatId="simple" csTypeId="urn:microsoft.com/office/officeart/2005/8/colors/accent3_1" csCatId="accent3" phldr="1"/>
      <dgm:spPr/>
      <dgm:t>
        <a:bodyPr/>
        <a:lstStyle/>
        <a:p>
          <a:endParaRPr lang="es-EC"/>
        </a:p>
      </dgm:t>
    </dgm:pt>
    <dgm:pt modelId="{8DE78E74-434E-494A-8964-84BF8145F779}">
      <dgm:prSet phldrT="[Texto]" custT="1"/>
      <dgm:spPr/>
      <dgm:t>
        <a:bodyPr/>
        <a:lstStyle/>
        <a:p>
          <a:r>
            <a:rPr lang="es-EC" sz="1800" b="1" dirty="0" smtClean="0"/>
            <a:t>Fuentes Urbanas: </a:t>
          </a:r>
          <a:r>
            <a:rPr lang="es-EC" sz="1800" dirty="0" smtClean="0"/>
            <a:t>Descargas de residuos de origen domésticos y públicos</a:t>
          </a:r>
          <a:endParaRPr lang="es-EC" sz="1800" dirty="0"/>
        </a:p>
      </dgm:t>
    </dgm:pt>
    <dgm:pt modelId="{2AE5B33A-31F8-4FCE-B1EC-8C3E0AB022CA}" type="parTrans" cxnId="{8D73140B-6486-41DD-8A0C-3BD89645D1DB}">
      <dgm:prSet/>
      <dgm:spPr/>
      <dgm:t>
        <a:bodyPr/>
        <a:lstStyle/>
        <a:p>
          <a:endParaRPr lang="es-EC" sz="1800"/>
        </a:p>
      </dgm:t>
    </dgm:pt>
    <dgm:pt modelId="{D4B83ECD-9C06-4EC8-BAF6-87A2B08A17CB}" type="sibTrans" cxnId="{8D73140B-6486-41DD-8A0C-3BD89645D1DB}">
      <dgm:prSet custT="1"/>
      <dgm:spPr/>
      <dgm:t>
        <a:bodyPr/>
        <a:lstStyle/>
        <a:p>
          <a:endParaRPr lang="es-EC" sz="1800"/>
        </a:p>
      </dgm:t>
    </dgm:pt>
    <dgm:pt modelId="{8D41E2D5-23CD-459A-A8A8-ED98464025CB}">
      <dgm:prSet phldrT="[Texto]" custT="1"/>
      <dgm:spPr/>
      <dgm:t>
        <a:bodyPr/>
        <a:lstStyle/>
        <a:p>
          <a:r>
            <a:rPr lang="es-EC" sz="1800" b="1" dirty="0" smtClean="0"/>
            <a:t>Fuentes Agropecuarias</a:t>
          </a:r>
          <a:r>
            <a:rPr lang="es-EC" sz="1800" b="0" dirty="0" smtClean="0"/>
            <a:t>:  Se encuentran ligadas a la crianza y engorde de ganado, así como el agua de retorno de campos agrícolas.</a:t>
          </a:r>
          <a:endParaRPr lang="es-EC" sz="1800" b="0" dirty="0"/>
        </a:p>
      </dgm:t>
    </dgm:pt>
    <dgm:pt modelId="{6E45BCA7-79D7-4F86-9837-B17CF737E7D1}" type="parTrans" cxnId="{87ECC8E9-8E7E-4F3D-BED7-66C0BCC2446C}">
      <dgm:prSet/>
      <dgm:spPr/>
      <dgm:t>
        <a:bodyPr/>
        <a:lstStyle/>
        <a:p>
          <a:endParaRPr lang="es-EC" sz="1800"/>
        </a:p>
      </dgm:t>
    </dgm:pt>
    <dgm:pt modelId="{F7DED774-9B1D-4E71-85AD-A78C9521D17E}" type="sibTrans" cxnId="{87ECC8E9-8E7E-4F3D-BED7-66C0BCC2446C}">
      <dgm:prSet custT="1"/>
      <dgm:spPr/>
      <dgm:t>
        <a:bodyPr/>
        <a:lstStyle/>
        <a:p>
          <a:endParaRPr lang="es-EC" sz="1800"/>
        </a:p>
      </dgm:t>
    </dgm:pt>
    <dgm:pt modelId="{4EB78D52-2FFD-4023-AE22-8B18B870B586}">
      <dgm:prSet phldrT="[Texto]" custT="1"/>
      <dgm:spPr/>
      <dgm:t>
        <a:bodyPr/>
        <a:lstStyle/>
        <a:p>
          <a:r>
            <a:rPr lang="es-EC" sz="1800" b="1" dirty="0" smtClean="0"/>
            <a:t>Fuentes Naturales: </a:t>
          </a:r>
          <a:r>
            <a:rPr lang="es-EC" sz="1800" dirty="0" smtClean="0"/>
            <a:t>Todos los cuerpos de agua contienen un cierto grado de contaminación.</a:t>
          </a:r>
          <a:endParaRPr lang="es-EC" sz="1800" dirty="0"/>
        </a:p>
      </dgm:t>
    </dgm:pt>
    <dgm:pt modelId="{EA13C618-5D94-46E5-B9BA-E34154E12A01}" type="parTrans" cxnId="{9675AF5D-5D12-47CF-915D-3EF8E0E7A11C}">
      <dgm:prSet/>
      <dgm:spPr/>
      <dgm:t>
        <a:bodyPr/>
        <a:lstStyle/>
        <a:p>
          <a:endParaRPr lang="es-EC" sz="1800"/>
        </a:p>
      </dgm:t>
    </dgm:pt>
    <dgm:pt modelId="{72F2D6EC-36B1-423B-BD86-F43B82263862}" type="sibTrans" cxnId="{9675AF5D-5D12-47CF-915D-3EF8E0E7A11C}">
      <dgm:prSet custT="1"/>
      <dgm:spPr/>
      <dgm:t>
        <a:bodyPr/>
        <a:lstStyle/>
        <a:p>
          <a:endParaRPr lang="es-EC" sz="1800"/>
        </a:p>
      </dgm:t>
    </dgm:pt>
    <dgm:pt modelId="{79F6FFC2-47D7-43D4-8C90-990302ECDC78}">
      <dgm:prSet phldrT="[Texto]" custT="1"/>
      <dgm:spPr/>
      <dgm:t>
        <a:bodyPr/>
        <a:lstStyle/>
        <a:p>
          <a:r>
            <a:rPr lang="es-EC" sz="1800" b="1" dirty="0" smtClean="0"/>
            <a:t>Fuentes Industriales</a:t>
          </a:r>
          <a:r>
            <a:rPr lang="es-EC" sz="1800" dirty="0" smtClean="0"/>
            <a:t>: Debido a la extracción y transformación de recursos naturales en bienes de consumo para satisfacción de la colectividad.</a:t>
          </a:r>
          <a:endParaRPr lang="es-EC" sz="1800" dirty="0"/>
        </a:p>
      </dgm:t>
    </dgm:pt>
    <dgm:pt modelId="{D1020FFC-F61A-412D-9715-8718507ABE3F}" type="parTrans" cxnId="{166AD415-67D4-40D6-B5C3-4AD9E312A11E}">
      <dgm:prSet/>
      <dgm:spPr/>
      <dgm:t>
        <a:bodyPr/>
        <a:lstStyle/>
        <a:p>
          <a:endParaRPr lang="es-EC" sz="1800"/>
        </a:p>
      </dgm:t>
    </dgm:pt>
    <dgm:pt modelId="{95E1F89E-47FB-45F1-9657-1823927F5755}" type="sibTrans" cxnId="{166AD415-67D4-40D6-B5C3-4AD9E312A11E}">
      <dgm:prSet custT="1"/>
      <dgm:spPr/>
      <dgm:t>
        <a:bodyPr/>
        <a:lstStyle/>
        <a:p>
          <a:endParaRPr lang="es-EC" sz="1800"/>
        </a:p>
      </dgm:t>
    </dgm:pt>
    <dgm:pt modelId="{3376DDE8-7FE5-4861-B552-A5D71B99F95C}" type="pres">
      <dgm:prSet presAssocID="{BBCD9DC4-3A9C-4431-BC79-9299D123A4B4}" presName="diagram" presStyleCnt="0">
        <dgm:presLayoutVars>
          <dgm:dir/>
          <dgm:resizeHandles val="exact"/>
        </dgm:presLayoutVars>
      </dgm:prSet>
      <dgm:spPr/>
      <dgm:t>
        <a:bodyPr/>
        <a:lstStyle/>
        <a:p>
          <a:endParaRPr lang="es-EC"/>
        </a:p>
      </dgm:t>
    </dgm:pt>
    <dgm:pt modelId="{9E1A71BB-E31A-43B8-B565-9EEB033CB64F}" type="pres">
      <dgm:prSet presAssocID="{8DE78E74-434E-494A-8964-84BF8145F779}" presName="node" presStyleLbl="node1" presStyleIdx="0" presStyleCnt="4" custScaleX="106438">
        <dgm:presLayoutVars>
          <dgm:bulletEnabled val="1"/>
        </dgm:presLayoutVars>
      </dgm:prSet>
      <dgm:spPr/>
      <dgm:t>
        <a:bodyPr/>
        <a:lstStyle/>
        <a:p>
          <a:endParaRPr lang="es-EC"/>
        </a:p>
      </dgm:t>
    </dgm:pt>
    <dgm:pt modelId="{0CAE3959-F02D-461D-A1FF-5605D3CBCE71}" type="pres">
      <dgm:prSet presAssocID="{D4B83ECD-9C06-4EC8-BAF6-87A2B08A17CB}" presName="sibTrans" presStyleLbl="sibTrans2D1" presStyleIdx="0" presStyleCnt="3"/>
      <dgm:spPr/>
      <dgm:t>
        <a:bodyPr/>
        <a:lstStyle/>
        <a:p>
          <a:endParaRPr lang="es-EC"/>
        </a:p>
      </dgm:t>
    </dgm:pt>
    <dgm:pt modelId="{AADB2091-97CB-4BEC-B3FF-F65792178E4A}" type="pres">
      <dgm:prSet presAssocID="{D4B83ECD-9C06-4EC8-BAF6-87A2B08A17CB}" presName="connectorText" presStyleLbl="sibTrans2D1" presStyleIdx="0" presStyleCnt="3"/>
      <dgm:spPr/>
      <dgm:t>
        <a:bodyPr/>
        <a:lstStyle/>
        <a:p>
          <a:endParaRPr lang="es-EC"/>
        </a:p>
      </dgm:t>
    </dgm:pt>
    <dgm:pt modelId="{D4E4961D-693E-4D37-9B45-D46E2AA8D2DA}" type="pres">
      <dgm:prSet presAssocID="{8D41E2D5-23CD-459A-A8A8-ED98464025CB}" presName="node" presStyleLbl="node1" presStyleIdx="1" presStyleCnt="4">
        <dgm:presLayoutVars>
          <dgm:bulletEnabled val="1"/>
        </dgm:presLayoutVars>
      </dgm:prSet>
      <dgm:spPr/>
      <dgm:t>
        <a:bodyPr/>
        <a:lstStyle/>
        <a:p>
          <a:endParaRPr lang="es-EC"/>
        </a:p>
      </dgm:t>
    </dgm:pt>
    <dgm:pt modelId="{28DCC628-9CB2-4D28-BB66-E3FCBE9F23C9}" type="pres">
      <dgm:prSet presAssocID="{F7DED774-9B1D-4E71-85AD-A78C9521D17E}" presName="sibTrans" presStyleLbl="sibTrans2D1" presStyleIdx="1" presStyleCnt="3"/>
      <dgm:spPr/>
      <dgm:t>
        <a:bodyPr/>
        <a:lstStyle/>
        <a:p>
          <a:endParaRPr lang="es-EC"/>
        </a:p>
      </dgm:t>
    </dgm:pt>
    <dgm:pt modelId="{F59040EB-EBCF-420E-89B5-028527CF94DA}" type="pres">
      <dgm:prSet presAssocID="{F7DED774-9B1D-4E71-85AD-A78C9521D17E}" presName="connectorText" presStyleLbl="sibTrans2D1" presStyleIdx="1" presStyleCnt="3"/>
      <dgm:spPr/>
      <dgm:t>
        <a:bodyPr/>
        <a:lstStyle/>
        <a:p>
          <a:endParaRPr lang="es-EC"/>
        </a:p>
      </dgm:t>
    </dgm:pt>
    <dgm:pt modelId="{B3952470-1A91-4DDC-8758-C7CA051D0D30}" type="pres">
      <dgm:prSet presAssocID="{4EB78D52-2FFD-4023-AE22-8B18B870B586}" presName="node" presStyleLbl="node1" presStyleIdx="2" presStyleCnt="4">
        <dgm:presLayoutVars>
          <dgm:bulletEnabled val="1"/>
        </dgm:presLayoutVars>
      </dgm:prSet>
      <dgm:spPr/>
      <dgm:t>
        <a:bodyPr/>
        <a:lstStyle/>
        <a:p>
          <a:endParaRPr lang="es-EC"/>
        </a:p>
      </dgm:t>
    </dgm:pt>
    <dgm:pt modelId="{3E159614-3547-492C-95A0-C7F7445942D7}" type="pres">
      <dgm:prSet presAssocID="{72F2D6EC-36B1-423B-BD86-F43B82263862}" presName="sibTrans" presStyleLbl="sibTrans2D1" presStyleIdx="2" presStyleCnt="3"/>
      <dgm:spPr/>
      <dgm:t>
        <a:bodyPr/>
        <a:lstStyle/>
        <a:p>
          <a:endParaRPr lang="es-EC"/>
        </a:p>
      </dgm:t>
    </dgm:pt>
    <dgm:pt modelId="{CFEB1D03-B960-4DAB-B99E-9C0562FF9A24}" type="pres">
      <dgm:prSet presAssocID="{72F2D6EC-36B1-423B-BD86-F43B82263862}" presName="connectorText" presStyleLbl="sibTrans2D1" presStyleIdx="2" presStyleCnt="3"/>
      <dgm:spPr/>
      <dgm:t>
        <a:bodyPr/>
        <a:lstStyle/>
        <a:p>
          <a:endParaRPr lang="es-EC"/>
        </a:p>
      </dgm:t>
    </dgm:pt>
    <dgm:pt modelId="{92BAD2B1-BE1D-470E-AA5E-D93213E76AFF}" type="pres">
      <dgm:prSet presAssocID="{79F6FFC2-47D7-43D4-8C90-990302ECDC78}" presName="node" presStyleLbl="node1" presStyleIdx="3" presStyleCnt="4" custScaleX="106438">
        <dgm:presLayoutVars>
          <dgm:bulletEnabled val="1"/>
        </dgm:presLayoutVars>
      </dgm:prSet>
      <dgm:spPr/>
      <dgm:t>
        <a:bodyPr/>
        <a:lstStyle/>
        <a:p>
          <a:endParaRPr lang="es-EC"/>
        </a:p>
      </dgm:t>
    </dgm:pt>
  </dgm:ptLst>
  <dgm:cxnLst>
    <dgm:cxn modelId="{9675AF5D-5D12-47CF-915D-3EF8E0E7A11C}" srcId="{BBCD9DC4-3A9C-4431-BC79-9299D123A4B4}" destId="{4EB78D52-2FFD-4023-AE22-8B18B870B586}" srcOrd="2" destOrd="0" parTransId="{EA13C618-5D94-46E5-B9BA-E34154E12A01}" sibTransId="{72F2D6EC-36B1-423B-BD86-F43B82263862}"/>
    <dgm:cxn modelId="{C96FA29B-823F-4DA8-94A6-7F23D189EA53}" type="presOf" srcId="{BBCD9DC4-3A9C-4431-BC79-9299D123A4B4}" destId="{3376DDE8-7FE5-4861-B552-A5D71B99F95C}" srcOrd="0" destOrd="0" presId="urn:microsoft.com/office/officeart/2005/8/layout/process5"/>
    <dgm:cxn modelId="{B0112E0F-7F46-4F18-8F23-4B1987DBA544}" type="presOf" srcId="{72F2D6EC-36B1-423B-BD86-F43B82263862}" destId="{3E159614-3547-492C-95A0-C7F7445942D7}" srcOrd="0" destOrd="0" presId="urn:microsoft.com/office/officeart/2005/8/layout/process5"/>
    <dgm:cxn modelId="{F72BE451-507B-4761-80AE-30BE0F591A62}" type="presOf" srcId="{F7DED774-9B1D-4E71-85AD-A78C9521D17E}" destId="{28DCC628-9CB2-4D28-BB66-E3FCBE9F23C9}" srcOrd="0" destOrd="0" presId="urn:microsoft.com/office/officeart/2005/8/layout/process5"/>
    <dgm:cxn modelId="{A9D2C86F-6C05-433B-9A6C-CE671C111B43}" type="presOf" srcId="{D4B83ECD-9C06-4EC8-BAF6-87A2B08A17CB}" destId="{0CAE3959-F02D-461D-A1FF-5605D3CBCE71}" srcOrd="0" destOrd="0" presId="urn:microsoft.com/office/officeart/2005/8/layout/process5"/>
    <dgm:cxn modelId="{166AD415-67D4-40D6-B5C3-4AD9E312A11E}" srcId="{BBCD9DC4-3A9C-4431-BC79-9299D123A4B4}" destId="{79F6FFC2-47D7-43D4-8C90-990302ECDC78}" srcOrd="3" destOrd="0" parTransId="{D1020FFC-F61A-412D-9715-8718507ABE3F}" sibTransId="{95E1F89E-47FB-45F1-9657-1823927F5755}"/>
    <dgm:cxn modelId="{AF8DC834-379C-4FA0-A289-B2265342033B}" type="presOf" srcId="{8D41E2D5-23CD-459A-A8A8-ED98464025CB}" destId="{D4E4961D-693E-4D37-9B45-D46E2AA8D2DA}" srcOrd="0" destOrd="0" presId="urn:microsoft.com/office/officeart/2005/8/layout/process5"/>
    <dgm:cxn modelId="{3B168EB0-257D-4E84-A66E-BE9EA4BBC646}" type="presOf" srcId="{D4B83ECD-9C06-4EC8-BAF6-87A2B08A17CB}" destId="{AADB2091-97CB-4BEC-B3FF-F65792178E4A}" srcOrd="1" destOrd="0" presId="urn:microsoft.com/office/officeart/2005/8/layout/process5"/>
    <dgm:cxn modelId="{B0BBF18D-5257-4E1A-9900-1858BD5FD0B2}" type="presOf" srcId="{4EB78D52-2FFD-4023-AE22-8B18B870B586}" destId="{B3952470-1A91-4DDC-8758-C7CA051D0D30}" srcOrd="0" destOrd="0" presId="urn:microsoft.com/office/officeart/2005/8/layout/process5"/>
    <dgm:cxn modelId="{8D73140B-6486-41DD-8A0C-3BD89645D1DB}" srcId="{BBCD9DC4-3A9C-4431-BC79-9299D123A4B4}" destId="{8DE78E74-434E-494A-8964-84BF8145F779}" srcOrd="0" destOrd="0" parTransId="{2AE5B33A-31F8-4FCE-B1EC-8C3E0AB022CA}" sibTransId="{D4B83ECD-9C06-4EC8-BAF6-87A2B08A17CB}"/>
    <dgm:cxn modelId="{905656C5-4990-4DC5-AD57-F7D8FFD0AB99}" type="presOf" srcId="{72F2D6EC-36B1-423B-BD86-F43B82263862}" destId="{CFEB1D03-B960-4DAB-B99E-9C0562FF9A24}" srcOrd="1" destOrd="0" presId="urn:microsoft.com/office/officeart/2005/8/layout/process5"/>
    <dgm:cxn modelId="{5A520C42-1385-4A8E-8471-EC0EF024DD90}" type="presOf" srcId="{F7DED774-9B1D-4E71-85AD-A78C9521D17E}" destId="{F59040EB-EBCF-420E-89B5-028527CF94DA}" srcOrd="1" destOrd="0" presId="urn:microsoft.com/office/officeart/2005/8/layout/process5"/>
    <dgm:cxn modelId="{DB30DD95-0AC9-42C1-B46F-588FD7EEC153}" type="presOf" srcId="{8DE78E74-434E-494A-8964-84BF8145F779}" destId="{9E1A71BB-E31A-43B8-B565-9EEB033CB64F}" srcOrd="0" destOrd="0" presId="urn:microsoft.com/office/officeart/2005/8/layout/process5"/>
    <dgm:cxn modelId="{7F2D6C11-F742-4BC8-896B-E9A8276A44DA}" type="presOf" srcId="{79F6FFC2-47D7-43D4-8C90-990302ECDC78}" destId="{92BAD2B1-BE1D-470E-AA5E-D93213E76AFF}" srcOrd="0" destOrd="0" presId="urn:microsoft.com/office/officeart/2005/8/layout/process5"/>
    <dgm:cxn modelId="{87ECC8E9-8E7E-4F3D-BED7-66C0BCC2446C}" srcId="{BBCD9DC4-3A9C-4431-BC79-9299D123A4B4}" destId="{8D41E2D5-23CD-459A-A8A8-ED98464025CB}" srcOrd="1" destOrd="0" parTransId="{6E45BCA7-79D7-4F86-9837-B17CF737E7D1}" sibTransId="{F7DED774-9B1D-4E71-85AD-A78C9521D17E}"/>
    <dgm:cxn modelId="{E48D9C56-B250-44E8-BA2D-4980CCD6786E}" type="presParOf" srcId="{3376DDE8-7FE5-4861-B552-A5D71B99F95C}" destId="{9E1A71BB-E31A-43B8-B565-9EEB033CB64F}" srcOrd="0" destOrd="0" presId="urn:microsoft.com/office/officeart/2005/8/layout/process5"/>
    <dgm:cxn modelId="{139EFA52-07A6-45AB-81DE-6C09D079F8FD}" type="presParOf" srcId="{3376DDE8-7FE5-4861-B552-A5D71B99F95C}" destId="{0CAE3959-F02D-461D-A1FF-5605D3CBCE71}" srcOrd="1" destOrd="0" presId="urn:microsoft.com/office/officeart/2005/8/layout/process5"/>
    <dgm:cxn modelId="{5DB41B88-58E7-4FCC-AAA1-8C816D247627}" type="presParOf" srcId="{0CAE3959-F02D-461D-A1FF-5605D3CBCE71}" destId="{AADB2091-97CB-4BEC-B3FF-F65792178E4A}" srcOrd="0" destOrd="0" presId="urn:microsoft.com/office/officeart/2005/8/layout/process5"/>
    <dgm:cxn modelId="{EE2E51B8-8202-42D0-A879-6F66A2E2212D}" type="presParOf" srcId="{3376DDE8-7FE5-4861-B552-A5D71B99F95C}" destId="{D4E4961D-693E-4D37-9B45-D46E2AA8D2DA}" srcOrd="2" destOrd="0" presId="urn:microsoft.com/office/officeart/2005/8/layout/process5"/>
    <dgm:cxn modelId="{92B51AFD-57DD-4F06-9323-0A99FC0B312F}" type="presParOf" srcId="{3376DDE8-7FE5-4861-B552-A5D71B99F95C}" destId="{28DCC628-9CB2-4D28-BB66-E3FCBE9F23C9}" srcOrd="3" destOrd="0" presId="urn:microsoft.com/office/officeart/2005/8/layout/process5"/>
    <dgm:cxn modelId="{00FA9E6F-0E90-4FAA-88F9-78D9243AA260}" type="presParOf" srcId="{28DCC628-9CB2-4D28-BB66-E3FCBE9F23C9}" destId="{F59040EB-EBCF-420E-89B5-028527CF94DA}" srcOrd="0" destOrd="0" presId="urn:microsoft.com/office/officeart/2005/8/layout/process5"/>
    <dgm:cxn modelId="{83CA7F2A-D5FC-4BAA-B10E-EC1ACCA2DD8E}" type="presParOf" srcId="{3376DDE8-7FE5-4861-B552-A5D71B99F95C}" destId="{B3952470-1A91-4DDC-8758-C7CA051D0D30}" srcOrd="4" destOrd="0" presId="urn:microsoft.com/office/officeart/2005/8/layout/process5"/>
    <dgm:cxn modelId="{1821A32A-DB12-41D2-BB36-CDC7A759328D}" type="presParOf" srcId="{3376DDE8-7FE5-4861-B552-A5D71B99F95C}" destId="{3E159614-3547-492C-95A0-C7F7445942D7}" srcOrd="5" destOrd="0" presId="urn:microsoft.com/office/officeart/2005/8/layout/process5"/>
    <dgm:cxn modelId="{9529834D-E1B8-41BF-A857-99C34BA50688}" type="presParOf" srcId="{3E159614-3547-492C-95A0-C7F7445942D7}" destId="{CFEB1D03-B960-4DAB-B99E-9C0562FF9A24}" srcOrd="0" destOrd="0" presId="urn:microsoft.com/office/officeart/2005/8/layout/process5"/>
    <dgm:cxn modelId="{D89EFF14-277E-4AEB-9167-C146C8EB2D41}" type="presParOf" srcId="{3376DDE8-7FE5-4861-B552-A5D71B99F95C}" destId="{92BAD2B1-BE1D-470E-AA5E-D93213E76AFF}"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B4919BB-3A4B-46D6-8173-07490E504161}" type="doc">
      <dgm:prSet loTypeId="urn:microsoft.com/office/officeart/2005/8/layout/hList3" loCatId="list" qsTypeId="urn:microsoft.com/office/officeart/2005/8/quickstyle/3d3" qsCatId="3D" csTypeId="urn:microsoft.com/office/officeart/2005/8/colors/accent6_1" csCatId="accent6" phldr="1"/>
      <dgm:spPr/>
      <dgm:t>
        <a:bodyPr/>
        <a:lstStyle/>
        <a:p>
          <a:endParaRPr lang="es-EC"/>
        </a:p>
      </dgm:t>
    </dgm:pt>
    <dgm:pt modelId="{2F23398C-F2B9-45B0-9E67-EFDD4F9C86F3}">
      <dgm:prSet phldrT="[Text]"/>
      <dgm:spPr/>
      <dgm:t>
        <a:bodyPr/>
        <a:lstStyle/>
        <a:p>
          <a:r>
            <a:rPr lang="es-EC" b="1" dirty="0" smtClean="0"/>
            <a:t>Características del agua </a:t>
          </a:r>
          <a:endParaRPr lang="es-EC" dirty="0"/>
        </a:p>
      </dgm:t>
    </dgm:pt>
    <dgm:pt modelId="{F2F33360-8BDD-41BD-984E-447F81CDAD22}" type="parTrans" cxnId="{789661A0-77A8-4FFB-8251-4007030121DD}">
      <dgm:prSet/>
      <dgm:spPr/>
      <dgm:t>
        <a:bodyPr/>
        <a:lstStyle/>
        <a:p>
          <a:endParaRPr lang="es-EC"/>
        </a:p>
      </dgm:t>
    </dgm:pt>
    <dgm:pt modelId="{197DD152-EF11-426C-A452-0BBD51FB17EE}" type="sibTrans" cxnId="{789661A0-77A8-4FFB-8251-4007030121DD}">
      <dgm:prSet/>
      <dgm:spPr/>
      <dgm:t>
        <a:bodyPr/>
        <a:lstStyle/>
        <a:p>
          <a:endParaRPr lang="es-EC"/>
        </a:p>
      </dgm:t>
    </dgm:pt>
    <dgm:pt modelId="{08B28CCD-E232-428E-92A3-D3E771047897}">
      <dgm:prSet phldrT="[Text]" custT="1"/>
      <dgm:spPr/>
      <dgm:t>
        <a:bodyPr/>
        <a:lstStyle/>
        <a:p>
          <a:r>
            <a:rPr lang="es-EC" sz="3600" b="1" dirty="0" smtClean="0"/>
            <a:t>Físicas</a:t>
          </a:r>
        </a:p>
        <a:p>
          <a:r>
            <a:rPr lang="es-ES" sz="2400" b="0" dirty="0" smtClean="0"/>
            <a:t>Temperatura</a:t>
          </a:r>
        </a:p>
        <a:p>
          <a:r>
            <a:rPr lang="es-ES" sz="2400" b="0" dirty="0" smtClean="0"/>
            <a:t>Turbidez</a:t>
          </a:r>
        </a:p>
        <a:p>
          <a:r>
            <a:rPr lang="es-ES" sz="2400" b="0" dirty="0" smtClean="0"/>
            <a:t>Conductividad Eléctrica</a:t>
          </a:r>
        </a:p>
        <a:p>
          <a:r>
            <a:rPr lang="es-ES" sz="2400" b="0" dirty="0" smtClean="0"/>
            <a:t>Sólidos Totales</a:t>
          </a:r>
          <a:endParaRPr lang="es-EC" sz="2400" b="0" dirty="0" smtClean="0"/>
        </a:p>
      </dgm:t>
    </dgm:pt>
    <dgm:pt modelId="{43B44BA7-F90B-4AE6-83B3-35D5AEC4C273}" type="parTrans" cxnId="{78CF9D7A-7F0A-4B33-A196-79D71432D488}">
      <dgm:prSet/>
      <dgm:spPr/>
      <dgm:t>
        <a:bodyPr/>
        <a:lstStyle/>
        <a:p>
          <a:endParaRPr lang="es-EC"/>
        </a:p>
      </dgm:t>
    </dgm:pt>
    <dgm:pt modelId="{E0327528-B86F-49A4-89F7-C327F9B64B44}" type="sibTrans" cxnId="{78CF9D7A-7F0A-4B33-A196-79D71432D488}">
      <dgm:prSet/>
      <dgm:spPr/>
      <dgm:t>
        <a:bodyPr/>
        <a:lstStyle/>
        <a:p>
          <a:endParaRPr lang="es-EC"/>
        </a:p>
      </dgm:t>
    </dgm:pt>
    <dgm:pt modelId="{1A4F946E-71B8-4AE6-A150-B4E3346FA212}">
      <dgm:prSet phldrT="[Text]" custT="1"/>
      <dgm:spPr/>
      <dgm:t>
        <a:bodyPr/>
        <a:lstStyle/>
        <a:p>
          <a:r>
            <a:rPr lang="es-EC" sz="3600" b="1" dirty="0" smtClean="0"/>
            <a:t>Químicas</a:t>
          </a:r>
        </a:p>
        <a:p>
          <a:r>
            <a:rPr lang="es-ES" sz="2400" b="0" dirty="0" smtClean="0"/>
            <a:t>pH</a:t>
          </a:r>
        </a:p>
        <a:p>
          <a:r>
            <a:rPr lang="es-EC" sz="2400" b="0" dirty="0" smtClean="0"/>
            <a:t>Alcalinidad</a:t>
          </a:r>
        </a:p>
        <a:p>
          <a:r>
            <a:rPr lang="es-EC" sz="2400" b="0" dirty="0" smtClean="0"/>
            <a:t>Demanda de Oxígeno (DBO y DQO)</a:t>
          </a:r>
        </a:p>
        <a:p>
          <a:r>
            <a:rPr lang="es-EC" sz="2400" b="0" dirty="0" smtClean="0"/>
            <a:t>Nitratos</a:t>
          </a:r>
        </a:p>
        <a:p>
          <a:r>
            <a:rPr lang="es-EC" sz="2400" b="0" dirty="0" smtClean="0"/>
            <a:t>Fosfatos</a:t>
          </a:r>
        </a:p>
        <a:p>
          <a:r>
            <a:rPr lang="es-EC" sz="2400" b="0" dirty="0" err="1" smtClean="0"/>
            <a:t>Coliformes</a:t>
          </a:r>
          <a:r>
            <a:rPr lang="es-EC" sz="2400" b="0" dirty="0" smtClean="0"/>
            <a:t> </a:t>
          </a:r>
          <a:endParaRPr lang="es-EC" sz="1900" b="1" dirty="0" smtClean="0"/>
        </a:p>
        <a:p>
          <a:endParaRPr lang="es-EC" sz="1900" dirty="0"/>
        </a:p>
      </dgm:t>
    </dgm:pt>
    <dgm:pt modelId="{8461E87E-B535-4581-89CB-EC5A0610EF05}" type="sibTrans" cxnId="{39D17771-D6E5-49F2-A244-4FF050139146}">
      <dgm:prSet/>
      <dgm:spPr/>
      <dgm:t>
        <a:bodyPr/>
        <a:lstStyle/>
        <a:p>
          <a:endParaRPr lang="es-EC"/>
        </a:p>
      </dgm:t>
    </dgm:pt>
    <dgm:pt modelId="{DFD2D386-38BE-4A26-9FE3-0320C980DA49}" type="parTrans" cxnId="{39D17771-D6E5-49F2-A244-4FF050139146}">
      <dgm:prSet/>
      <dgm:spPr/>
      <dgm:t>
        <a:bodyPr/>
        <a:lstStyle/>
        <a:p>
          <a:endParaRPr lang="es-EC"/>
        </a:p>
      </dgm:t>
    </dgm:pt>
    <dgm:pt modelId="{4326BA73-01C0-4D0C-BBF4-2E221BC02771}" type="pres">
      <dgm:prSet presAssocID="{5B4919BB-3A4B-46D6-8173-07490E504161}" presName="composite" presStyleCnt="0">
        <dgm:presLayoutVars>
          <dgm:chMax val="1"/>
          <dgm:dir/>
          <dgm:resizeHandles val="exact"/>
        </dgm:presLayoutVars>
      </dgm:prSet>
      <dgm:spPr/>
      <dgm:t>
        <a:bodyPr/>
        <a:lstStyle/>
        <a:p>
          <a:endParaRPr lang="es-EC"/>
        </a:p>
      </dgm:t>
    </dgm:pt>
    <dgm:pt modelId="{A82F78A3-E17B-4EAE-973D-F16D69AC0FD3}" type="pres">
      <dgm:prSet presAssocID="{2F23398C-F2B9-45B0-9E67-EFDD4F9C86F3}" presName="roof" presStyleLbl="dkBgShp" presStyleIdx="0" presStyleCnt="2" custScaleY="36274"/>
      <dgm:spPr/>
      <dgm:t>
        <a:bodyPr/>
        <a:lstStyle/>
        <a:p>
          <a:endParaRPr lang="es-EC"/>
        </a:p>
      </dgm:t>
    </dgm:pt>
    <dgm:pt modelId="{8B19F049-8AE4-487B-ACD1-B62DE00AD8B4}" type="pres">
      <dgm:prSet presAssocID="{2F23398C-F2B9-45B0-9E67-EFDD4F9C86F3}" presName="pillars" presStyleCnt="0"/>
      <dgm:spPr/>
    </dgm:pt>
    <dgm:pt modelId="{5E8DBF86-E53D-48DD-ADF3-CB703D2F775B}" type="pres">
      <dgm:prSet presAssocID="{2F23398C-F2B9-45B0-9E67-EFDD4F9C86F3}" presName="pillar1" presStyleLbl="node1" presStyleIdx="0" presStyleCnt="2">
        <dgm:presLayoutVars>
          <dgm:bulletEnabled val="1"/>
        </dgm:presLayoutVars>
      </dgm:prSet>
      <dgm:spPr/>
      <dgm:t>
        <a:bodyPr/>
        <a:lstStyle/>
        <a:p>
          <a:endParaRPr lang="es-EC"/>
        </a:p>
      </dgm:t>
    </dgm:pt>
    <dgm:pt modelId="{514093DC-AB6C-4D17-B051-E8A054FAD972}" type="pres">
      <dgm:prSet presAssocID="{1A4F946E-71B8-4AE6-A150-B4E3346FA212}" presName="pillarX" presStyleLbl="node1" presStyleIdx="1" presStyleCnt="2">
        <dgm:presLayoutVars>
          <dgm:bulletEnabled val="1"/>
        </dgm:presLayoutVars>
      </dgm:prSet>
      <dgm:spPr/>
      <dgm:t>
        <a:bodyPr/>
        <a:lstStyle/>
        <a:p>
          <a:endParaRPr lang="es-EC"/>
        </a:p>
      </dgm:t>
    </dgm:pt>
    <dgm:pt modelId="{514E49FE-040C-41B2-993B-A9C222344DCF}" type="pres">
      <dgm:prSet presAssocID="{2F23398C-F2B9-45B0-9E67-EFDD4F9C86F3}" presName="base" presStyleLbl="dkBgShp" presStyleIdx="1" presStyleCnt="2"/>
      <dgm:spPr/>
    </dgm:pt>
  </dgm:ptLst>
  <dgm:cxnLst>
    <dgm:cxn modelId="{81FAD59A-1A08-4A8C-BDE2-A4C206412615}" type="presOf" srcId="{2F23398C-F2B9-45B0-9E67-EFDD4F9C86F3}" destId="{A82F78A3-E17B-4EAE-973D-F16D69AC0FD3}" srcOrd="0" destOrd="0" presId="urn:microsoft.com/office/officeart/2005/8/layout/hList3"/>
    <dgm:cxn modelId="{78CF9D7A-7F0A-4B33-A196-79D71432D488}" srcId="{2F23398C-F2B9-45B0-9E67-EFDD4F9C86F3}" destId="{08B28CCD-E232-428E-92A3-D3E771047897}" srcOrd="0" destOrd="0" parTransId="{43B44BA7-F90B-4AE6-83B3-35D5AEC4C273}" sibTransId="{E0327528-B86F-49A4-89F7-C327F9B64B44}"/>
    <dgm:cxn modelId="{2865C366-F2E1-4841-ADE2-B5EC089D1454}" type="presOf" srcId="{08B28CCD-E232-428E-92A3-D3E771047897}" destId="{5E8DBF86-E53D-48DD-ADF3-CB703D2F775B}" srcOrd="0" destOrd="0" presId="urn:microsoft.com/office/officeart/2005/8/layout/hList3"/>
    <dgm:cxn modelId="{2EF2A61A-2D4F-42CB-951A-398390B95D0D}" type="presOf" srcId="{5B4919BB-3A4B-46D6-8173-07490E504161}" destId="{4326BA73-01C0-4D0C-BBF4-2E221BC02771}" srcOrd="0" destOrd="0" presId="urn:microsoft.com/office/officeart/2005/8/layout/hList3"/>
    <dgm:cxn modelId="{DB95E73B-17BC-4DD3-A7CC-89D36F153405}" type="presOf" srcId="{1A4F946E-71B8-4AE6-A150-B4E3346FA212}" destId="{514093DC-AB6C-4D17-B051-E8A054FAD972}" srcOrd="0" destOrd="0" presId="urn:microsoft.com/office/officeart/2005/8/layout/hList3"/>
    <dgm:cxn modelId="{39D17771-D6E5-49F2-A244-4FF050139146}" srcId="{2F23398C-F2B9-45B0-9E67-EFDD4F9C86F3}" destId="{1A4F946E-71B8-4AE6-A150-B4E3346FA212}" srcOrd="1" destOrd="0" parTransId="{DFD2D386-38BE-4A26-9FE3-0320C980DA49}" sibTransId="{8461E87E-B535-4581-89CB-EC5A0610EF05}"/>
    <dgm:cxn modelId="{789661A0-77A8-4FFB-8251-4007030121DD}" srcId="{5B4919BB-3A4B-46D6-8173-07490E504161}" destId="{2F23398C-F2B9-45B0-9E67-EFDD4F9C86F3}" srcOrd="0" destOrd="0" parTransId="{F2F33360-8BDD-41BD-984E-447F81CDAD22}" sibTransId="{197DD152-EF11-426C-A452-0BBD51FB17EE}"/>
    <dgm:cxn modelId="{E41933D6-6887-4E96-8F18-35657946FAD8}" type="presParOf" srcId="{4326BA73-01C0-4D0C-BBF4-2E221BC02771}" destId="{A82F78A3-E17B-4EAE-973D-F16D69AC0FD3}" srcOrd="0" destOrd="0" presId="urn:microsoft.com/office/officeart/2005/8/layout/hList3"/>
    <dgm:cxn modelId="{585A297E-C072-47F1-86A0-3B10D45AAB81}" type="presParOf" srcId="{4326BA73-01C0-4D0C-BBF4-2E221BC02771}" destId="{8B19F049-8AE4-487B-ACD1-B62DE00AD8B4}" srcOrd="1" destOrd="0" presId="urn:microsoft.com/office/officeart/2005/8/layout/hList3"/>
    <dgm:cxn modelId="{F29BCFF1-6AC7-4ECC-9D68-43D265EEBC7B}" type="presParOf" srcId="{8B19F049-8AE4-487B-ACD1-B62DE00AD8B4}" destId="{5E8DBF86-E53D-48DD-ADF3-CB703D2F775B}" srcOrd="0" destOrd="0" presId="urn:microsoft.com/office/officeart/2005/8/layout/hList3"/>
    <dgm:cxn modelId="{B94AC214-3D07-4AA1-A5DE-AF50439A77CE}" type="presParOf" srcId="{8B19F049-8AE4-487B-ACD1-B62DE00AD8B4}" destId="{514093DC-AB6C-4D17-B051-E8A054FAD972}" srcOrd="1" destOrd="0" presId="urn:microsoft.com/office/officeart/2005/8/layout/hList3"/>
    <dgm:cxn modelId="{0678E43E-8F71-4980-8660-078F02194D31}" type="presParOf" srcId="{4326BA73-01C0-4D0C-BBF4-2E221BC02771}" destId="{514E49FE-040C-41B2-993B-A9C222344DCF}"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A87C778-8F52-46D6-A2AF-3F734C4A94EB}"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s-EC"/>
        </a:p>
      </dgm:t>
    </dgm:pt>
    <dgm:pt modelId="{4A346A3C-72CA-4084-ABF7-E0D7F2E738DE}">
      <dgm:prSet phldrT="[Texto]" custT="1"/>
      <dgm:spPr/>
      <dgm:t>
        <a:bodyPr/>
        <a:lstStyle/>
        <a:p>
          <a:r>
            <a:rPr lang="es-EC" sz="2000" dirty="0" smtClean="0"/>
            <a:t>Permite establecer un valor de calidad al medio a partir de análisis de varias parámetros</a:t>
          </a:r>
          <a:endParaRPr lang="es-EC" sz="2000" dirty="0"/>
        </a:p>
      </dgm:t>
    </dgm:pt>
    <dgm:pt modelId="{861CAA93-D8DE-4996-9942-405CF67480D9}" type="parTrans" cxnId="{AE8AC0C5-470B-44EC-AB4E-5B891AF256ED}">
      <dgm:prSet/>
      <dgm:spPr/>
      <dgm:t>
        <a:bodyPr/>
        <a:lstStyle/>
        <a:p>
          <a:endParaRPr lang="es-EC" sz="2800"/>
        </a:p>
      </dgm:t>
    </dgm:pt>
    <dgm:pt modelId="{1884B401-8B34-4B0D-A205-7CD5AD418862}" type="sibTrans" cxnId="{AE8AC0C5-470B-44EC-AB4E-5B891AF256ED}">
      <dgm:prSet/>
      <dgm:spPr/>
      <dgm:t>
        <a:bodyPr/>
        <a:lstStyle/>
        <a:p>
          <a:endParaRPr lang="es-EC" sz="2800"/>
        </a:p>
      </dgm:t>
    </dgm:pt>
    <dgm:pt modelId="{79BF88D9-0AD6-40A5-AABF-CD20DCB4FD47}">
      <dgm:prSet phldrT="[Texto]" custT="1"/>
      <dgm:spPr/>
      <dgm:t>
        <a:bodyPr/>
        <a:lstStyle/>
        <a:p>
          <a:r>
            <a:rPr lang="es-EC" sz="2000" dirty="0" smtClean="0"/>
            <a:t>Perspectiva mas precisa de estado ecológico y biológico</a:t>
          </a:r>
          <a:endParaRPr lang="es-EC" sz="2000" dirty="0"/>
        </a:p>
      </dgm:t>
    </dgm:pt>
    <dgm:pt modelId="{2B55A036-6BA2-40CB-A1CE-88AD992F624B}" type="parTrans" cxnId="{903D23B0-773A-4113-BF0C-738AA25E93AE}">
      <dgm:prSet/>
      <dgm:spPr/>
      <dgm:t>
        <a:bodyPr/>
        <a:lstStyle/>
        <a:p>
          <a:endParaRPr lang="es-EC" sz="2800"/>
        </a:p>
      </dgm:t>
    </dgm:pt>
    <dgm:pt modelId="{D0687FD0-2807-4370-AF3E-E79BA3369B0D}" type="sibTrans" cxnId="{903D23B0-773A-4113-BF0C-738AA25E93AE}">
      <dgm:prSet/>
      <dgm:spPr/>
      <dgm:t>
        <a:bodyPr/>
        <a:lstStyle/>
        <a:p>
          <a:endParaRPr lang="es-EC" sz="2800"/>
        </a:p>
      </dgm:t>
    </dgm:pt>
    <dgm:pt modelId="{1628FC8E-C979-4E5F-996A-670D58E30D58}">
      <dgm:prSet phldrT="[Texto]" custT="1"/>
      <dgm:spPr/>
      <dgm:t>
        <a:bodyPr/>
        <a:lstStyle/>
        <a:p>
          <a:r>
            <a:rPr lang="es-EC" sz="2000" dirty="0" smtClean="0"/>
            <a:t>Reduce y simplifica datos complejos en función de una expresión numérica.</a:t>
          </a:r>
          <a:endParaRPr lang="es-EC" sz="2000" dirty="0"/>
        </a:p>
      </dgm:t>
    </dgm:pt>
    <dgm:pt modelId="{BC627220-7901-4D8B-B48A-4EB8F64F6870}" type="parTrans" cxnId="{B75B8953-B25E-43C2-9122-B554578F0577}">
      <dgm:prSet/>
      <dgm:spPr/>
      <dgm:t>
        <a:bodyPr/>
        <a:lstStyle/>
        <a:p>
          <a:endParaRPr lang="es-EC" sz="2800"/>
        </a:p>
      </dgm:t>
    </dgm:pt>
    <dgm:pt modelId="{9F562152-DDC8-4C48-8216-5CBDAEA90049}" type="sibTrans" cxnId="{B75B8953-B25E-43C2-9122-B554578F0577}">
      <dgm:prSet/>
      <dgm:spPr/>
      <dgm:t>
        <a:bodyPr/>
        <a:lstStyle/>
        <a:p>
          <a:endParaRPr lang="es-EC" sz="2800"/>
        </a:p>
      </dgm:t>
    </dgm:pt>
    <dgm:pt modelId="{E5E60B4C-7A12-4D62-9735-022326606146}" type="pres">
      <dgm:prSet presAssocID="{8A87C778-8F52-46D6-A2AF-3F734C4A94EB}" presName="rootnode" presStyleCnt="0">
        <dgm:presLayoutVars>
          <dgm:chMax/>
          <dgm:chPref/>
          <dgm:dir/>
          <dgm:animLvl val="lvl"/>
        </dgm:presLayoutVars>
      </dgm:prSet>
      <dgm:spPr/>
      <dgm:t>
        <a:bodyPr/>
        <a:lstStyle/>
        <a:p>
          <a:endParaRPr lang="es-EC"/>
        </a:p>
      </dgm:t>
    </dgm:pt>
    <dgm:pt modelId="{928799D2-FD11-4530-B783-D2B01630A0B9}" type="pres">
      <dgm:prSet presAssocID="{4A346A3C-72CA-4084-ABF7-E0D7F2E738DE}" presName="composite" presStyleCnt="0"/>
      <dgm:spPr/>
    </dgm:pt>
    <dgm:pt modelId="{EBF6F8B7-9E2C-4024-A358-668C345D0A60}" type="pres">
      <dgm:prSet presAssocID="{4A346A3C-72CA-4084-ABF7-E0D7F2E738DE}" presName="LShape" presStyleLbl="alignNode1" presStyleIdx="0" presStyleCnt="5"/>
      <dgm:spPr/>
    </dgm:pt>
    <dgm:pt modelId="{9A78F58C-0565-4A5B-999A-A154687D970B}" type="pres">
      <dgm:prSet presAssocID="{4A346A3C-72CA-4084-ABF7-E0D7F2E738DE}" presName="ParentText" presStyleLbl="revTx" presStyleIdx="0" presStyleCnt="3">
        <dgm:presLayoutVars>
          <dgm:chMax val="0"/>
          <dgm:chPref val="0"/>
          <dgm:bulletEnabled val="1"/>
        </dgm:presLayoutVars>
      </dgm:prSet>
      <dgm:spPr/>
      <dgm:t>
        <a:bodyPr/>
        <a:lstStyle/>
        <a:p>
          <a:endParaRPr lang="es-EC"/>
        </a:p>
      </dgm:t>
    </dgm:pt>
    <dgm:pt modelId="{5946C8F0-5AF2-4A3F-8718-271425A36384}" type="pres">
      <dgm:prSet presAssocID="{4A346A3C-72CA-4084-ABF7-E0D7F2E738DE}" presName="Triangle" presStyleLbl="alignNode1" presStyleIdx="1" presStyleCnt="5"/>
      <dgm:spPr/>
    </dgm:pt>
    <dgm:pt modelId="{346A5BC7-2833-42D2-8661-A4818FC81B34}" type="pres">
      <dgm:prSet presAssocID="{1884B401-8B34-4B0D-A205-7CD5AD418862}" presName="sibTrans" presStyleCnt="0"/>
      <dgm:spPr/>
    </dgm:pt>
    <dgm:pt modelId="{A16EEE73-C6BF-4F51-B1B0-39BF7F12AFCD}" type="pres">
      <dgm:prSet presAssocID="{1884B401-8B34-4B0D-A205-7CD5AD418862}" presName="space" presStyleCnt="0"/>
      <dgm:spPr/>
    </dgm:pt>
    <dgm:pt modelId="{AA6C04BE-9CE6-4BE1-A7AE-3B649A8B48B4}" type="pres">
      <dgm:prSet presAssocID="{79BF88D9-0AD6-40A5-AABF-CD20DCB4FD47}" presName="composite" presStyleCnt="0"/>
      <dgm:spPr/>
    </dgm:pt>
    <dgm:pt modelId="{D3B76918-DFDB-4EB8-97D9-75B955731F9E}" type="pres">
      <dgm:prSet presAssocID="{79BF88D9-0AD6-40A5-AABF-CD20DCB4FD47}" presName="LShape" presStyleLbl="alignNode1" presStyleIdx="2" presStyleCnt="5"/>
      <dgm:spPr/>
    </dgm:pt>
    <dgm:pt modelId="{164F4A8B-6148-45B5-BD60-75F649E136F3}" type="pres">
      <dgm:prSet presAssocID="{79BF88D9-0AD6-40A5-AABF-CD20DCB4FD47}" presName="ParentText" presStyleLbl="revTx" presStyleIdx="1" presStyleCnt="3">
        <dgm:presLayoutVars>
          <dgm:chMax val="0"/>
          <dgm:chPref val="0"/>
          <dgm:bulletEnabled val="1"/>
        </dgm:presLayoutVars>
      </dgm:prSet>
      <dgm:spPr/>
      <dgm:t>
        <a:bodyPr/>
        <a:lstStyle/>
        <a:p>
          <a:endParaRPr lang="es-EC"/>
        </a:p>
      </dgm:t>
    </dgm:pt>
    <dgm:pt modelId="{80BED28B-C0F1-4BDD-A138-4EF6584CAE55}" type="pres">
      <dgm:prSet presAssocID="{79BF88D9-0AD6-40A5-AABF-CD20DCB4FD47}" presName="Triangle" presStyleLbl="alignNode1" presStyleIdx="3" presStyleCnt="5"/>
      <dgm:spPr/>
    </dgm:pt>
    <dgm:pt modelId="{E208F028-B265-4093-A69F-5588FB116044}" type="pres">
      <dgm:prSet presAssocID="{D0687FD0-2807-4370-AF3E-E79BA3369B0D}" presName="sibTrans" presStyleCnt="0"/>
      <dgm:spPr/>
    </dgm:pt>
    <dgm:pt modelId="{9A259C2F-0177-4581-8D6D-D87B16521F87}" type="pres">
      <dgm:prSet presAssocID="{D0687FD0-2807-4370-AF3E-E79BA3369B0D}" presName="space" presStyleCnt="0"/>
      <dgm:spPr/>
    </dgm:pt>
    <dgm:pt modelId="{3AE427B2-0904-473F-95D0-322C77B1FFC7}" type="pres">
      <dgm:prSet presAssocID="{1628FC8E-C979-4E5F-996A-670D58E30D58}" presName="composite" presStyleCnt="0"/>
      <dgm:spPr/>
    </dgm:pt>
    <dgm:pt modelId="{AC02E0D5-53B0-4F3F-B0A4-67463252038E}" type="pres">
      <dgm:prSet presAssocID="{1628FC8E-C979-4E5F-996A-670D58E30D58}" presName="LShape" presStyleLbl="alignNode1" presStyleIdx="4" presStyleCnt="5"/>
      <dgm:spPr/>
    </dgm:pt>
    <dgm:pt modelId="{9D8A61C7-0A0C-49D0-BBC8-0C794465E272}" type="pres">
      <dgm:prSet presAssocID="{1628FC8E-C979-4E5F-996A-670D58E30D58}" presName="ParentText" presStyleLbl="revTx" presStyleIdx="2" presStyleCnt="3">
        <dgm:presLayoutVars>
          <dgm:chMax val="0"/>
          <dgm:chPref val="0"/>
          <dgm:bulletEnabled val="1"/>
        </dgm:presLayoutVars>
      </dgm:prSet>
      <dgm:spPr/>
      <dgm:t>
        <a:bodyPr/>
        <a:lstStyle/>
        <a:p>
          <a:endParaRPr lang="es-EC"/>
        </a:p>
      </dgm:t>
    </dgm:pt>
  </dgm:ptLst>
  <dgm:cxnLst>
    <dgm:cxn modelId="{CB541178-D3BE-44F9-A270-952EBD4DF214}" type="presOf" srcId="{4A346A3C-72CA-4084-ABF7-E0D7F2E738DE}" destId="{9A78F58C-0565-4A5B-999A-A154687D970B}" srcOrd="0" destOrd="0" presId="urn:microsoft.com/office/officeart/2009/3/layout/StepUpProcess"/>
    <dgm:cxn modelId="{0924E52D-7106-499A-973A-17368899F42E}" type="presOf" srcId="{79BF88D9-0AD6-40A5-AABF-CD20DCB4FD47}" destId="{164F4A8B-6148-45B5-BD60-75F649E136F3}" srcOrd="0" destOrd="0" presId="urn:microsoft.com/office/officeart/2009/3/layout/StepUpProcess"/>
    <dgm:cxn modelId="{A43A672A-EA32-48A1-852D-7F9DBF7D9EF8}" type="presOf" srcId="{1628FC8E-C979-4E5F-996A-670D58E30D58}" destId="{9D8A61C7-0A0C-49D0-BBC8-0C794465E272}" srcOrd="0" destOrd="0" presId="urn:microsoft.com/office/officeart/2009/3/layout/StepUpProcess"/>
    <dgm:cxn modelId="{AE8AC0C5-470B-44EC-AB4E-5B891AF256ED}" srcId="{8A87C778-8F52-46D6-A2AF-3F734C4A94EB}" destId="{4A346A3C-72CA-4084-ABF7-E0D7F2E738DE}" srcOrd="0" destOrd="0" parTransId="{861CAA93-D8DE-4996-9942-405CF67480D9}" sibTransId="{1884B401-8B34-4B0D-A205-7CD5AD418862}"/>
    <dgm:cxn modelId="{903D23B0-773A-4113-BF0C-738AA25E93AE}" srcId="{8A87C778-8F52-46D6-A2AF-3F734C4A94EB}" destId="{79BF88D9-0AD6-40A5-AABF-CD20DCB4FD47}" srcOrd="1" destOrd="0" parTransId="{2B55A036-6BA2-40CB-A1CE-88AD992F624B}" sibTransId="{D0687FD0-2807-4370-AF3E-E79BA3369B0D}"/>
    <dgm:cxn modelId="{7DDFD0D8-B897-41EC-910C-7DC48D7F3934}" type="presOf" srcId="{8A87C778-8F52-46D6-A2AF-3F734C4A94EB}" destId="{E5E60B4C-7A12-4D62-9735-022326606146}" srcOrd="0" destOrd="0" presId="urn:microsoft.com/office/officeart/2009/3/layout/StepUpProcess"/>
    <dgm:cxn modelId="{B75B8953-B25E-43C2-9122-B554578F0577}" srcId="{8A87C778-8F52-46D6-A2AF-3F734C4A94EB}" destId="{1628FC8E-C979-4E5F-996A-670D58E30D58}" srcOrd="2" destOrd="0" parTransId="{BC627220-7901-4D8B-B48A-4EB8F64F6870}" sibTransId="{9F562152-DDC8-4C48-8216-5CBDAEA90049}"/>
    <dgm:cxn modelId="{8F5E7493-6000-46AD-A54A-A25E7D777130}" type="presParOf" srcId="{E5E60B4C-7A12-4D62-9735-022326606146}" destId="{928799D2-FD11-4530-B783-D2B01630A0B9}" srcOrd="0" destOrd="0" presId="urn:microsoft.com/office/officeart/2009/3/layout/StepUpProcess"/>
    <dgm:cxn modelId="{0822628C-8D55-49E0-A413-5E538E0373FA}" type="presParOf" srcId="{928799D2-FD11-4530-B783-D2B01630A0B9}" destId="{EBF6F8B7-9E2C-4024-A358-668C345D0A60}" srcOrd="0" destOrd="0" presId="urn:microsoft.com/office/officeart/2009/3/layout/StepUpProcess"/>
    <dgm:cxn modelId="{A31DF630-C441-4619-BFAC-169E9850CCCD}" type="presParOf" srcId="{928799D2-FD11-4530-B783-D2B01630A0B9}" destId="{9A78F58C-0565-4A5B-999A-A154687D970B}" srcOrd="1" destOrd="0" presId="urn:microsoft.com/office/officeart/2009/3/layout/StepUpProcess"/>
    <dgm:cxn modelId="{BBE26017-A59F-491B-BB03-C9CC321E999D}" type="presParOf" srcId="{928799D2-FD11-4530-B783-D2B01630A0B9}" destId="{5946C8F0-5AF2-4A3F-8718-271425A36384}" srcOrd="2" destOrd="0" presId="urn:microsoft.com/office/officeart/2009/3/layout/StepUpProcess"/>
    <dgm:cxn modelId="{2DC9959F-9083-4992-9433-98F640EF2ED6}" type="presParOf" srcId="{E5E60B4C-7A12-4D62-9735-022326606146}" destId="{346A5BC7-2833-42D2-8661-A4818FC81B34}" srcOrd="1" destOrd="0" presId="urn:microsoft.com/office/officeart/2009/3/layout/StepUpProcess"/>
    <dgm:cxn modelId="{D2728E63-CAC5-4D4B-8D61-68708D870935}" type="presParOf" srcId="{346A5BC7-2833-42D2-8661-A4818FC81B34}" destId="{A16EEE73-C6BF-4F51-B1B0-39BF7F12AFCD}" srcOrd="0" destOrd="0" presId="urn:microsoft.com/office/officeart/2009/3/layout/StepUpProcess"/>
    <dgm:cxn modelId="{287C060C-F928-419D-8DEC-2D396BBA1019}" type="presParOf" srcId="{E5E60B4C-7A12-4D62-9735-022326606146}" destId="{AA6C04BE-9CE6-4BE1-A7AE-3B649A8B48B4}" srcOrd="2" destOrd="0" presId="urn:microsoft.com/office/officeart/2009/3/layout/StepUpProcess"/>
    <dgm:cxn modelId="{5B969B4B-6C0B-43A6-9BE8-45BF93B29D9A}" type="presParOf" srcId="{AA6C04BE-9CE6-4BE1-A7AE-3B649A8B48B4}" destId="{D3B76918-DFDB-4EB8-97D9-75B955731F9E}" srcOrd="0" destOrd="0" presId="urn:microsoft.com/office/officeart/2009/3/layout/StepUpProcess"/>
    <dgm:cxn modelId="{783E9E56-0490-4ED8-9C71-4314AAE485D5}" type="presParOf" srcId="{AA6C04BE-9CE6-4BE1-A7AE-3B649A8B48B4}" destId="{164F4A8B-6148-45B5-BD60-75F649E136F3}" srcOrd="1" destOrd="0" presId="urn:microsoft.com/office/officeart/2009/3/layout/StepUpProcess"/>
    <dgm:cxn modelId="{E038C535-4C65-4A79-8AFF-EDB98D6614AD}" type="presParOf" srcId="{AA6C04BE-9CE6-4BE1-A7AE-3B649A8B48B4}" destId="{80BED28B-C0F1-4BDD-A138-4EF6584CAE55}" srcOrd="2" destOrd="0" presId="urn:microsoft.com/office/officeart/2009/3/layout/StepUpProcess"/>
    <dgm:cxn modelId="{3A4FDD17-6C6A-4C54-B276-4BD54DA401E9}" type="presParOf" srcId="{E5E60B4C-7A12-4D62-9735-022326606146}" destId="{E208F028-B265-4093-A69F-5588FB116044}" srcOrd="3" destOrd="0" presId="urn:microsoft.com/office/officeart/2009/3/layout/StepUpProcess"/>
    <dgm:cxn modelId="{CB284427-4C1C-456E-A7F8-A9B61EAFE5FC}" type="presParOf" srcId="{E208F028-B265-4093-A69F-5588FB116044}" destId="{9A259C2F-0177-4581-8D6D-D87B16521F87}" srcOrd="0" destOrd="0" presId="urn:microsoft.com/office/officeart/2009/3/layout/StepUpProcess"/>
    <dgm:cxn modelId="{93FCF765-A6DA-41A3-BEA8-5838C2142C68}" type="presParOf" srcId="{E5E60B4C-7A12-4D62-9735-022326606146}" destId="{3AE427B2-0904-473F-95D0-322C77B1FFC7}" srcOrd="4" destOrd="0" presId="urn:microsoft.com/office/officeart/2009/3/layout/StepUpProcess"/>
    <dgm:cxn modelId="{433B4725-663A-47B7-9FBA-BEF1375BE099}" type="presParOf" srcId="{3AE427B2-0904-473F-95D0-322C77B1FFC7}" destId="{AC02E0D5-53B0-4F3F-B0A4-67463252038E}" srcOrd="0" destOrd="0" presId="urn:microsoft.com/office/officeart/2009/3/layout/StepUpProcess"/>
    <dgm:cxn modelId="{AEA83A93-86AC-4145-BB29-AB9D5182B4CB}" type="presParOf" srcId="{3AE427B2-0904-473F-95D0-322C77B1FFC7}" destId="{9D8A61C7-0A0C-49D0-BBC8-0C794465E272}"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DBB9D-AE09-4A1F-9B0C-709EA156FD72}">
      <dsp:nvSpPr>
        <dsp:cNvPr id="0" name=""/>
        <dsp:cNvSpPr/>
      </dsp:nvSpPr>
      <dsp:spPr>
        <a:xfrm>
          <a:off x="0" y="0"/>
          <a:ext cx="6549127" cy="2106234"/>
        </a:xfrm>
        <a:prstGeom prst="roundRect">
          <a:avLst>
            <a:gd name="adj" fmla="val 10000"/>
          </a:avLst>
        </a:prstGeom>
        <a:gradFill rotWithShape="0">
          <a:gsLst>
            <a:gs pos="0">
              <a:schemeClr val="accent5">
                <a:hueOff val="0"/>
                <a:satOff val="0"/>
                <a:lumOff val="0"/>
                <a:alphaOff val="0"/>
                <a:tint val="1000"/>
                <a:satMod val="255000"/>
              </a:schemeClr>
            </a:gs>
            <a:gs pos="55000">
              <a:schemeClr val="accent5">
                <a:hueOff val="0"/>
                <a:satOff val="0"/>
                <a:lumOff val="0"/>
                <a:alphaOff val="0"/>
                <a:tint val="12000"/>
                <a:satMod val="255000"/>
              </a:schemeClr>
            </a:gs>
            <a:gs pos="100000">
              <a:schemeClr val="accent5">
                <a:hueOff val="0"/>
                <a:satOff val="0"/>
                <a:lumOff val="0"/>
                <a:alphaOff val="0"/>
                <a:tint val="45000"/>
                <a:satMod val="250000"/>
              </a:schemeClr>
            </a:gs>
          </a:gsLst>
          <a:path path="circle">
            <a:fillToRect l="-40000" t="-90000" r="140000" b="190000"/>
          </a:path>
        </a:gradFill>
        <a:ln>
          <a:noFill/>
        </a:ln>
        <a:effectLst>
          <a:outerShdw blurRad="515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C" sz="2000" kern="1200" dirty="0" smtClean="0"/>
            <a:t>El uso del recurso hídrico y en especial de los cuerpos de agua,  ha sido la forma más económica, accesible y muchas veces la única opción para agricultores de tierras rurales para regar  sus  cultivos.</a:t>
          </a:r>
          <a:endParaRPr lang="es-EC" sz="2000" kern="1200" dirty="0"/>
        </a:p>
      </dsp:txBody>
      <dsp:txXfrm>
        <a:off x="61689" y="61689"/>
        <a:ext cx="4372171" cy="1982856"/>
      </dsp:txXfrm>
    </dsp:sp>
    <dsp:sp modelId="{D2F9E569-2ECC-41D9-B4F5-E5A3733DC781}">
      <dsp:nvSpPr>
        <dsp:cNvPr id="0" name=""/>
        <dsp:cNvSpPr/>
      </dsp:nvSpPr>
      <dsp:spPr>
        <a:xfrm>
          <a:off x="1155728" y="2574286"/>
          <a:ext cx="6549127" cy="2106234"/>
        </a:xfrm>
        <a:prstGeom prst="roundRect">
          <a:avLst>
            <a:gd name="adj" fmla="val 10000"/>
          </a:avLst>
        </a:prstGeom>
        <a:gradFill rotWithShape="0">
          <a:gsLst>
            <a:gs pos="0">
              <a:schemeClr val="accent5">
                <a:hueOff val="10738916"/>
                <a:satOff val="-1444"/>
                <a:lumOff val="14313"/>
                <a:alphaOff val="0"/>
                <a:tint val="1000"/>
                <a:satMod val="255000"/>
              </a:schemeClr>
            </a:gs>
            <a:gs pos="55000">
              <a:schemeClr val="accent5">
                <a:hueOff val="10738916"/>
                <a:satOff val="-1444"/>
                <a:lumOff val="14313"/>
                <a:alphaOff val="0"/>
                <a:tint val="12000"/>
                <a:satMod val="255000"/>
              </a:schemeClr>
            </a:gs>
            <a:gs pos="100000">
              <a:schemeClr val="accent5">
                <a:hueOff val="10738916"/>
                <a:satOff val="-1444"/>
                <a:lumOff val="14313"/>
                <a:alphaOff val="0"/>
                <a:tint val="45000"/>
                <a:satMod val="250000"/>
              </a:schemeClr>
            </a:gs>
          </a:gsLst>
          <a:path path="circle">
            <a:fillToRect l="-40000" t="-90000" r="140000" b="190000"/>
          </a:path>
        </a:gradFill>
        <a:ln>
          <a:noFill/>
        </a:ln>
        <a:effectLst>
          <a:outerShdw blurRad="515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C" sz="2000" kern="1200" dirty="0" smtClean="0"/>
            <a:t>La continua interacción agua – población determina su disponibilidad y la calidad de ella, por lo cual se ha establecido como una unidad de gestión de recursos naturales a la cuenca hidrográfica.</a:t>
          </a:r>
          <a:endParaRPr lang="es-EC" sz="2000" kern="1200" dirty="0"/>
        </a:p>
      </dsp:txBody>
      <dsp:txXfrm>
        <a:off x="1217417" y="2635975"/>
        <a:ext cx="3900969" cy="1982856"/>
      </dsp:txXfrm>
    </dsp:sp>
    <dsp:sp modelId="{44961059-7A68-4CE9-ADBD-5D43996E17ED}">
      <dsp:nvSpPr>
        <dsp:cNvPr id="0" name=""/>
        <dsp:cNvSpPr/>
      </dsp:nvSpPr>
      <dsp:spPr>
        <a:xfrm>
          <a:off x="5180075" y="1655733"/>
          <a:ext cx="1369052" cy="1369052"/>
        </a:xfrm>
        <a:prstGeom prst="downArrow">
          <a:avLst>
            <a:gd name="adj1" fmla="val 55000"/>
            <a:gd name="adj2" fmla="val 45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just" defTabSz="1244600">
            <a:lnSpc>
              <a:spcPct val="90000"/>
            </a:lnSpc>
            <a:spcBef>
              <a:spcPct val="0"/>
            </a:spcBef>
            <a:spcAft>
              <a:spcPct val="35000"/>
            </a:spcAft>
          </a:pPr>
          <a:endParaRPr lang="es-EC" sz="2800" kern="1200"/>
        </a:p>
      </dsp:txBody>
      <dsp:txXfrm>
        <a:off x="5488112" y="1655733"/>
        <a:ext cx="752978" cy="10302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D53104-9B1E-4D65-8197-79778F899D72}">
      <dsp:nvSpPr>
        <dsp:cNvPr id="0" name=""/>
        <dsp:cNvSpPr/>
      </dsp:nvSpPr>
      <dsp:spPr>
        <a:xfrm>
          <a:off x="0" y="571160"/>
          <a:ext cx="8208912" cy="907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41EC962-F7B0-4420-8EB0-C517EFC92F18}">
      <dsp:nvSpPr>
        <dsp:cNvPr id="0" name=""/>
        <dsp:cNvSpPr/>
      </dsp:nvSpPr>
      <dsp:spPr>
        <a:xfrm>
          <a:off x="390805" y="39799"/>
          <a:ext cx="7816094" cy="1062720"/>
        </a:xfrm>
        <a:prstGeom prst="roundRect">
          <a:avLst/>
        </a:prstGeom>
        <a:gradFill rotWithShape="0">
          <a:gsLst>
            <a:gs pos="0">
              <a:schemeClr val="accent1">
                <a:hueOff val="0"/>
                <a:satOff val="0"/>
                <a:lumOff val="0"/>
                <a:alphaOff val="0"/>
                <a:tint val="1000"/>
                <a:satMod val="255000"/>
              </a:schemeClr>
            </a:gs>
            <a:gs pos="55000">
              <a:schemeClr val="accent1">
                <a:hueOff val="0"/>
                <a:satOff val="0"/>
                <a:lumOff val="0"/>
                <a:alphaOff val="0"/>
                <a:tint val="12000"/>
                <a:satMod val="255000"/>
              </a:schemeClr>
            </a:gs>
            <a:gs pos="100000">
              <a:schemeClr val="accent1">
                <a:hueOff val="0"/>
                <a:satOff val="0"/>
                <a:lumOff val="0"/>
                <a:alphaOff val="0"/>
                <a:tint val="45000"/>
                <a:satMod val="250000"/>
              </a:schemeClr>
            </a:gs>
          </a:gsLst>
          <a:path path="circle">
            <a:fillToRect l="-40000" t="-90000" r="140000" b="190000"/>
          </a:path>
        </a:gradFill>
        <a:ln>
          <a:noFill/>
        </a:ln>
        <a:effectLst>
          <a:outerShdw blurRad="515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194" tIns="0" rIns="217194" bIns="0" numCol="1" spcCol="1270" anchor="ctr" anchorCtr="0">
          <a:noAutofit/>
        </a:bodyPr>
        <a:lstStyle/>
        <a:p>
          <a:pPr lvl="0" algn="just" defTabSz="889000">
            <a:lnSpc>
              <a:spcPct val="90000"/>
            </a:lnSpc>
            <a:spcBef>
              <a:spcPct val="0"/>
            </a:spcBef>
            <a:spcAft>
              <a:spcPct val="35000"/>
            </a:spcAft>
          </a:pPr>
          <a:r>
            <a:rPr lang="es-ES" sz="2000" kern="1200" dirty="0" smtClean="0"/>
            <a:t>El cantón Pelileo es el mayor productor de jeans a nivel nacional, lo que ocasiona la generación de aguas residuales contaminadas; principalmente con colorantes y metales utilizados en los procesos industriales.</a:t>
          </a:r>
          <a:endParaRPr lang="es-EC" sz="2000" kern="1200" dirty="0"/>
        </a:p>
      </dsp:txBody>
      <dsp:txXfrm>
        <a:off x="442683" y="91677"/>
        <a:ext cx="7712338" cy="958964"/>
      </dsp:txXfrm>
    </dsp:sp>
    <dsp:sp modelId="{3477E4CA-6C1D-484B-B171-334BD7F7A515}">
      <dsp:nvSpPr>
        <dsp:cNvPr id="0" name=""/>
        <dsp:cNvSpPr/>
      </dsp:nvSpPr>
      <dsp:spPr>
        <a:xfrm>
          <a:off x="0" y="2204120"/>
          <a:ext cx="8208912" cy="907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432DA10-4F21-436A-A4D8-8768BC63B843}">
      <dsp:nvSpPr>
        <dsp:cNvPr id="0" name=""/>
        <dsp:cNvSpPr/>
      </dsp:nvSpPr>
      <dsp:spPr>
        <a:xfrm>
          <a:off x="390805" y="1672760"/>
          <a:ext cx="7816094" cy="1062720"/>
        </a:xfrm>
        <a:prstGeom prst="roundRect">
          <a:avLst/>
        </a:prstGeom>
        <a:gradFill rotWithShape="0">
          <a:gsLst>
            <a:gs pos="0">
              <a:schemeClr val="accent1">
                <a:hueOff val="0"/>
                <a:satOff val="0"/>
                <a:lumOff val="0"/>
                <a:alphaOff val="0"/>
                <a:tint val="1000"/>
                <a:satMod val="255000"/>
              </a:schemeClr>
            </a:gs>
            <a:gs pos="55000">
              <a:schemeClr val="accent1">
                <a:hueOff val="0"/>
                <a:satOff val="0"/>
                <a:lumOff val="0"/>
                <a:alphaOff val="0"/>
                <a:tint val="12000"/>
                <a:satMod val="255000"/>
              </a:schemeClr>
            </a:gs>
            <a:gs pos="100000">
              <a:schemeClr val="accent1">
                <a:hueOff val="0"/>
                <a:satOff val="0"/>
                <a:lumOff val="0"/>
                <a:alphaOff val="0"/>
                <a:tint val="45000"/>
                <a:satMod val="250000"/>
              </a:schemeClr>
            </a:gs>
          </a:gsLst>
          <a:path path="circle">
            <a:fillToRect l="-40000" t="-90000" r="140000" b="190000"/>
          </a:path>
        </a:gradFill>
        <a:ln>
          <a:noFill/>
        </a:ln>
        <a:effectLst>
          <a:outerShdw blurRad="515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194" tIns="0" rIns="217194" bIns="0" numCol="1" spcCol="1270" anchor="ctr" anchorCtr="0">
          <a:noAutofit/>
        </a:bodyPr>
        <a:lstStyle/>
        <a:p>
          <a:pPr lvl="0" algn="just" defTabSz="889000">
            <a:lnSpc>
              <a:spcPct val="90000"/>
            </a:lnSpc>
            <a:spcBef>
              <a:spcPct val="0"/>
            </a:spcBef>
            <a:spcAft>
              <a:spcPct val="35000"/>
            </a:spcAft>
          </a:pPr>
          <a:r>
            <a:rPr lang="es-ES" sz="2000" kern="1200" dirty="0" smtClean="0"/>
            <a:t>Estas aguas han ocasionado contaminación en el río y en los cultivos ya que varias zonas se utilizan sus aguas para la producción agrícola debido a que no tienen otro sistema de riego y su obtención no tiene ningún valor económico.  </a:t>
          </a:r>
          <a:endParaRPr lang="es-EC" sz="2000" kern="1200" dirty="0"/>
        </a:p>
      </dsp:txBody>
      <dsp:txXfrm>
        <a:off x="442683" y="1724638"/>
        <a:ext cx="7712338" cy="958964"/>
      </dsp:txXfrm>
    </dsp:sp>
    <dsp:sp modelId="{BFD82833-7860-4E61-84A9-7A33F2ADAC65}">
      <dsp:nvSpPr>
        <dsp:cNvPr id="0" name=""/>
        <dsp:cNvSpPr/>
      </dsp:nvSpPr>
      <dsp:spPr>
        <a:xfrm>
          <a:off x="0" y="3837080"/>
          <a:ext cx="8208912" cy="907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0B934D2-8D20-4927-9138-5443186881E4}">
      <dsp:nvSpPr>
        <dsp:cNvPr id="0" name=""/>
        <dsp:cNvSpPr/>
      </dsp:nvSpPr>
      <dsp:spPr>
        <a:xfrm>
          <a:off x="401627" y="3305720"/>
          <a:ext cx="7807066" cy="1062720"/>
        </a:xfrm>
        <a:prstGeom prst="roundRect">
          <a:avLst/>
        </a:prstGeom>
        <a:gradFill rotWithShape="0">
          <a:gsLst>
            <a:gs pos="0">
              <a:schemeClr val="accent1">
                <a:hueOff val="0"/>
                <a:satOff val="0"/>
                <a:lumOff val="0"/>
                <a:alphaOff val="0"/>
                <a:tint val="1000"/>
                <a:satMod val="255000"/>
              </a:schemeClr>
            </a:gs>
            <a:gs pos="55000">
              <a:schemeClr val="accent1">
                <a:hueOff val="0"/>
                <a:satOff val="0"/>
                <a:lumOff val="0"/>
                <a:alphaOff val="0"/>
                <a:tint val="12000"/>
                <a:satMod val="255000"/>
              </a:schemeClr>
            </a:gs>
            <a:gs pos="100000">
              <a:schemeClr val="accent1">
                <a:hueOff val="0"/>
                <a:satOff val="0"/>
                <a:lumOff val="0"/>
                <a:alphaOff val="0"/>
                <a:tint val="45000"/>
                <a:satMod val="250000"/>
              </a:schemeClr>
            </a:gs>
          </a:gsLst>
          <a:path path="circle">
            <a:fillToRect l="-40000" t="-90000" r="140000" b="190000"/>
          </a:path>
        </a:gradFill>
        <a:ln>
          <a:noFill/>
        </a:ln>
        <a:effectLst>
          <a:outerShdw blurRad="515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194" tIns="0" rIns="217194" bIns="0" numCol="1" spcCol="1270" anchor="ctr" anchorCtr="0">
          <a:noAutofit/>
        </a:bodyPr>
        <a:lstStyle/>
        <a:p>
          <a:pPr lvl="0" algn="just" defTabSz="889000">
            <a:lnSpc>
              <a:spcPct val="90000"/>
            </a:lnSpc>
            <a:spcBef>
              <a:spcPct val="0"/>
            </a:spcBef>
            <a:spcAft>
              <a:spcPct val="35000"/>
            </a:spcAft>
          </a:pPr>
          <a:r>
            <a:rPr lang="es-ES" sz="2000" kern="1200" dirty="0" smtClean="0"/>
            <a:t>Otro grave problema de contaminación ambiental para el Cantón es que en él terminan los cauces de los principales afluentes del Río Patate (los Ríos </a:t>
          </a:r>
          <a:r>
            <a:rPr lang="es-ES" sz="2000" kern="1200" dirty="0" err="1" smtClean="0"/>
            <a:t>Cutuchi</a:t>
          </a:r>
          <a:r>
            <a:rPr lang="es-ES" sz="2000" kern="1200" dirty="0" smtClean="0"/>
            <a:t> y Ambato), el cual bordea el límite Este del Cantón. </a:t>
          </a:r>
          <a:endParaRPr lang="es-EC" sz="2000" kern="1200" dirty="0"/>
        </a:p>
      </dsp:txBody>
      <dsp:txXfrm>
        <a:off x="453505" y="3357598"/>
        <a:ext cx="7703310" cy="9589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C04EB3-8C21-45C1-81D9-C4A78FBAED4F}">
      <dsp:nvSpPr>
        <dsp:cNvPr id="0" name=""/>
        <dsp:cNvSpPr/>
      </dsp:nvSpPr>
      <dsp:spPr>
        <a:xfrm rot="5400000">
          <a:off x="503181" y="1350109"/>
          <a:ext cx="1501196" cy="2497956"/>
        </a:xfrm>
        <a:prstGeom prst="corner">
          <a:avLst>
            <a:gd name="adj1" fmla="val 16120"/>
            <a:gd name="adj2" fmla="val 1611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0ADEF6-F3FC-4EFA-9819-24977F688B82}">
      <dsp:nvSpPr>
        <dsp:cNvPr id="0" name=""/>
        <dsp:cNvSpPr/>
      </dsp:nvSpPr>
      <dsp:spPr>
        <a:xfrm>
          <a:off x="252594" y="1971369"/>
          <a:ext cx="2255169" cy="2226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C" sz="2000" kern="1200" dirty="0" smtClean="0"/>
            <a:t>Provincia de Tungurahua , Población de      56 573 </a:t>
          </a:r>
          <a:r>
            <a:rPr lang="es-EC" sz="2000" kern="1200" dirty="0" err="1" smtClean="0"/>
            <a:t>hab</a:t>
          </a:r>
          <a:r>
            <a:rPr lang="es-EC" sz="2000" kern="1200" dirty="0" smtClean="0"/>
            <a:t>, </a:t>
          </a:r>
          <a:r>
            <a:rPr lang="es-EC" sz="2000" kern="1200" dirty="0" err="1" smtClean="0"/>
            <a:t>temperatua</a:t>
          </a:r>
          <a:r>
            <a:rPr lang="es-EC" sz="2000" kern="1200" dirty="0" smtClean="0"/>
            <a:t> promedio 14°C y precipitaciones entre 670 a 720 mm</a:t>
          </a:r>
          <a:endParaRPr lang="es-EC" sz="2000" kern="1200" dirty="0"/>
        </a:p>
      </dsp:txBody>
      <dsp:txXfrm>
        <a:off x="252594" y="1971369"/>
        <a:ext cx="2255169" cy="2226970"/>
      </dsp:txXfrm>
    </dsp:sp>
    <dsp:sp modelId="{4542BB73-7F73-4928-A846-3F982BDD9B47}">
      <dsp:nvSpPr>
        <dsp:cNvPr id="0" name=""/>
        <dsp:cNvSpPr/>
      </dsp:nvSpPr>
      <dsp:spPr>
        <a:xfrm>
          <a:off x="2082260" y="1166207"/>
          <a:ext cx="425503" cy="425503"/>
        </a:xfrm>
        <a:prstGeom prst="triangle">
          <a:avLst>
            <a:gd name="adj" fmla="val 100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CAFFDC-4C64-4725-8089-5F93DB87E63C}">
      <dsp:nvSpPr>
        <dsp:cNvPr id="0" name=""/>
        <dsp:cNvSpPr/>
      </dsp:nvSpPr>
      <dsp:spPr>
        <a:xfrm rot="5400000">
          <a:off x="3263949" y="666954"/>
          <a:ext cx="1501196" cy="2497956"/>
        </a:xfrm>
        <a:prstGeom prst="corner">
          <a:avLst>
            <a:gd name="adj1" fmla="val 16120"/>
            <a:gd name="adj2" fmla="val 1611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649D1D-9471-4A46-9036-2B0359070FE7}">
      <dsp:nvSpPr>
        <dsp:cNvPr id="0" name=""/>
        <dsp:cNvSpPr/>
      </dsp:nvSpPr>
      <dsp:spPr>
        <a:xfrm>
          <a:off x="3013362" y="1413305"/>
          <a:ext cx="2255169" cy="1976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S" sz="2000" kern="1200" dirty="0" smtClean="0"/>
            <a:t>Cabecera cantonal: San Pedro de Pelileo, Parroquias: 9 </a:t>
          </a:r>
        </a:p>
        <a:p>
          <a:pPr lvl="0" algn="l" defTabSz="889000">
            <a:lnSpc>
              <a:spcPct val="90000"/>
            </a:lnSpc>
            <a:spcBef>
              <a:spcPct val="0"/>
            </a:spcBef>
            <a:spcAft>
              <a:spcPct val="35000"/>
            </a:spcAft>
          </a:pPr>
          <a:r>
            <a:rPr lang="es-ES" sz="2000" kern="1200" dirty="0" smtClean="0"/>
            <a:t>1 urbana y 8 rurales.</a:t>
          </a:r>
          <a:endParaRPr lang="es-EC" sz="2000" kern="1200" dirty="0"/>
        </a:p>
      </dsp:txBody>
      <dsp:txXfrm>
        <a:off x="3013362" y="1413305"/>
        <a:ext cx="2255169" cy="1976788"/>
      </dsp:txXfrm>
    </dsp:sp>
    <dsp:sp modelId="{7529BEAF-2E69-467D-87CF-F6F09C8B2986}">
      <dsp:nvSpPr>
        <dsp:cNvPr id="0" name=""/>
        <dsp:cNvSpPr/>
      </dsp:nvSpPr>
      <dsp:spPr>
        <a:xfrm>
          <a:off x="4843028" y="483052"/>
          <a:ext cx="425503" cy="425503"/>
        </a:xfrm>
        <a:prstGeom prst="triangle">
          <a:avLst>
            <a:gd name="adj" fmla="val 100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07C897-F492-455A-BB46-42E60C2A3AD9}">
      <dsp:nvSpPr>
        <dsp:cNvPr id="0" name=""/>
        <dsp:cNvSpPr/>
      </dsp:nvSpPr>
      <dsp:spPr>
        <a:xfrm rot="5400000">
          <a:off x="6024717" y="-16200"/>
          <a:ext cx="1501196" cy="2497956"/>
        </a:xfrm>
        <a:prstGeom prst="corner">
          <a:avLst>
            <a:gd name="adj1" fmla="val 16120"/>
            <a:gd name="adj2" fmla="val 1611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A8165C-4E66-4F14-AFDD-E5AB338ADBF2}">
      <dsp:nvSpPr>
        <dsp:cNvPr id="0" name=""/>
        <dsp:cNvSpPr/>
      </dsp:nvSpPr>
      <dsp:spPr>
        <a:xfrm>
          <a:off x="5743336" y="730150"/>
          <a:ext cx="2316758" cy="1976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C" sz="2000" kern="1200" dirty="0" smtClean="0"/>
            <a:t>Límites</a:t>
          </a:r>
        </a:p>
        <a:p>
          <a:pPr lvl="0" algn="l" defTabSz="889000">
            <a:lnSpc>
              <a:spcPct val="90000"/>
            </a:lnSpc>
            <a:spcBef>
              <a:spcPct val="0"/>
            </a:spcBef>
            <a:spcAft>
              <a:spcPct val="35000"/>
            </a:spcAft>
          </a:pPr>
          <a:r>
            <a:rPr lang="es-EC" sz="2000" kern="1200" dirty="0" smtClean="0"/>
            <a:t>Norte: Cantón </a:t>
          </a:r>
          <a:r>
            <a:rPr lang="es-EC" sz="2000" kern="1200" dirty="0" err="1" smtClean="0"/>
            <a:t>Pillaro</a:t>
          </a:r>
          <a:r>
            <a:rPr lang="es-EC" sz="2000" kern="1200" dirty="0" smtClean="0"/>
            <a:t>, </a:t>
          </a:r>
        </a:p>
        <a:p>
          <a:pPr lvl="0" algn="l" defTabSz="889000">
            <a:lnSpc>
              <a:spcPct val="90000"/>
            </a:lnSpc>
            <a:spcBef>
              <a:spcPct val="0"/>
            </a:spcBef>
            <a:spcAft>
              <a:spcPct val="35000"/>
            </a:spcAft>
          </a:pPr>
          <a:r>
            <a:rPr lang="es-EC" sz="2000" kern="1200" dirty="0" smtClean="0"/>
            <a:t>Sur: Prov. Chimborazo, </a:t>
          </a:r>
        </a:p>
        <a:p>
          <a:pPr lvl="0" algn="l" defTabSz="889000">
            <a:lnSpc>
              <a:spcPct val="90000"/>
            </a:lnSpc>
            <a:spcBef>
              <a:spcPct val="0"/>
            </a:spcBef>
            <a:spcAft>
              <a:spcPct val="35000"/>
            </a:spcAft>
          </a:pPr>
          <a:r>
            <a:rPr lang="es-EC" sz="2000" kern="1200" dirty="0" smtClean="0"/>
            <a:t>Este: C. Baños y </a:t>
          </a:r>
          <a:r>
            <a:rPr lang="es-EC" sz="2000" kern="1200" dirty="0" err="1" smtClean="0"/>
            <a:t>Patate</a:t>
          </a:r>
          <a:r>
            <a:rPr lang="es-EC" sz="2000" kern="1200" dirty="0" smtClean="0"/>
            <a:t>,</a:t>
          </a:r>
        </a:p>
        <a:p>
          <a:pPr lvl="0" algn="l" defTabSz="889000">
            <a:lnSpc>
              <a:spcPct val="90000"/>
            </a:lnSpc>
            <a:spcBef>
              <a:spcPct val="0"/>
            </a:spcBef>
            <a:spcAft>
              <a:spcPct val="35000"/>
            </a:spcAft>
          </a:pPr>
          <a:r>
            <a:rPr lang="es-EC" sz="2000" kern="1200" dirty="0" smtClean="0"/>
            <a:t> Oeste: C. Ambato </a:t>
          </a:r>
          <a:r>
            <a:rPr lang="es-EC" sz="2000" kern="1200" dirty="0" err="1" smtClean="0"/>
            <a:t>Cevallo</a:t>
          </a:r>
          <a:r>
            <a:rPr lang="es-EC" sz="2000" kern="1200" dirty="0" smtClean="0"/>
            <a:t> y Quero.</a:t>
          </a:r>
          <a:endParaRPr lang="es-EC" sz="2000" kern="1200" dirty="0"/>
        </a:p>
      </dsp:txBody>
      <dsp:txXfrm>
        <a:off x="5743336" y="730150"/>
        <a:ext cx="2316758" cy="19767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2F1B19-008D-4F0F-BE52-63D944BA1098}">
      <dsp:nvSpPr>
        <dsp:cNvPr id="0" name=""/>
        <dsp:cNvSpPr/>
      </dsp:nvSpPr>
      <dsp:spPr>
        <a:xfrm>
          <a:off x="5406" y="150837"/>
          <a:ext cx="2409423" cy="5746997"/>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EC" sz="2400" b="1" kern="1200" dirty="0" smtClean="0"/>
            <a:t>Cuenca Hidrográfica</a:t>
          </a:r>
          <a:endParaRPr lang="es-EC" sz="2400" b="1" kern="1200" dirty="0"/>
        </a:p>
        <a:p>
          <a:pPr marL="228600" lvl="1" indent="-228600" algn="just" defTabSz="1066800">
            <a:lnSpc>
              <a:spcPct val="90000"/>
            </a:lnSpc>
            <a:spcBef>
              <a:spcPct val="0"/>
            </a:spcBef>
            <a:spcAft>
              <a:spcPct val="15000"/>
            </a:spcAft>
            <a:buChar char="••"/>
          </a:pPr>
          <a:r>
            <a:rPr lang="es-EC" sz="2400" kern="1200" dirty="0" smtClean="0"/>
            <a:t>Es una unidad natural, morfológicamente superficial, cuyos límites quedan establecidos por la divisoria geográfica de las aguas.</a:t>
          </a:r>
          <a:endParaRPr lang="es-EC" sz="2400" kern="1200" dirty="0"/>
        </a:p>
      </dsp:txBody>
      <dsp:txXfrm>
        <a:off x="75976" y="221407"/>
        <a:ext cx="2268283" cy="5605857"/>
      </dsp:txXfrm>
    </dsp:sp>
    <dsp:sp modelId="{78E5C241-11F3-4394-AE3B-0737A159B4A8}">
      <dsp:nvSpPr>
        <dsp:cNvPr id="0" name=""/>
        <dsp:cNvSpPr/>
      </dsp:nvSpPr>
      <dsp:spPr>
        <a:xfrm>
          <a:off x="2630642" y="2756727"/>
          <a:ext cx="457523" cy="535216"/>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s-EC" sz="600" kern="1200"/>
        </a:p>
      </dsp:txBody>
      <dsp:txXfrm>
        <a:off x="2630642" y="2863770"/>
        <a:ext cx="320266" cy="321130"/>
      </dsp:txXfrm>
    </dsp:sp>
    <dsp:sp modelId="{60C373E5-12EA-435E-BBCF-5F56D2920CCF}">
      <dsp:nvSpPr>
        <dsp:cNvPr id="0" name=""/>
        <dsp:cNvSpPr/>
      </dsp:nvSpPr>
      <dsp:spPr>
        <a:xfrm>
          <a:off x="3278081" y="150837"/>
          <a:ext cx="2336089" cy="5746997"/>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EC" sz="2400" b="1" kern="1200" dirty="0" smtClean="0"/>
            <a:t>Manejo Integrado de Cuencas </a:t>
          </a:r>
          <a:endParaRPr lang="es-EC" sz="2400" b="1" kern="1200" dirty="0"/>
        </a:p>
        <a:p>
          <a:pPr marL="228600" lvl="1" indent="-228600" algn="just" defTabSz="1066800">
            <a:lnSpc>
              <a:spcPct val="90000"/>
            </a:lnSpc>
            <a:spcBef>
              <a:spcPct val="0"/>
            </a:spcBef>
            <a:spcAft>
              <a:spcPct val="15000"/>
            </a:spcAft>
            <a:buChar char="••"/>
          </a:pPr>
          <a:r>
            <a:rPr lang="es-EC" sz="2400" kern="1200" dirty="0" smtClean="0"/>
            <a:t>Consiste en aprovechar y conservar los recursos naturales en función de las necesidades del hombre, evitando que estos se degraden contaminen o eliminen</a:t>
          </a:r>
          <a:endParaRPr lang="es-EC" sz="2400" kern="1200" dirty="0"/>
        </a:p>
      </dsp:txBody>
      <dsp:txXfrm>
        <a:off x="3346503" y="219259"/>
        <a:ext cx="2199245" cy="5610153"/>
      </dsp:txXfrm>
    </dsp:sp>
    <dsp:sp modelId="{E78D6FD5-FEDA-48E6-B632-B3019E14A5E8}">
      <dsp:nvSpPr>
        <dsp:cNvPr id="0" name=""/>
        <dsp:cNvSpPr/>
      </dsp:nvSpPr>
      <dsp:spPr>
        <a:xfrm>
          <a:off x="5829984" y="2756727"/>
          <a:ext cx="457523" cy="535216"/>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s-EC" sz="600" kern="1200"/>
        </a:p>
      </dsp:txBody>
      <dsp:txXfrm>
        <a:off x="5829984" y="2863770"/>
        <a:ext cx="320266" cy="321130"/>
      </dsp:txXfrm>
    </dsp:sp>
    <dsp:sp modelId="{028760F5-52E3-4545-B92C-B3B358764931}">
      <dsp:nvSpPr>
        <dsp:cNvPr id="0" name=""/>
        <dsp:cNvSpPr/>
      </dsp:nvSpPr>
      <dsp:spPr>
        <a:xfrm>
          <a:off x="6477423" y="150837"/>
          <a:ext cx="2158130" cy="5746997"/>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EC" sz="2400" b="1" kern="1200" dirty="0" smtClean="0"/>
            <a:t>División de una Cuenca </a:t>
          </a:r>
          <a:endParaRPr lang="es-EC" sz="2400" b="1" kern="1200" dirty="0"/>
        </a:p>
        <a:p>
          <a:pPr marL="228600" lvl="1" indent="-228600" algn="l" defTabSz="1066800">
            <a:lnSpc>
              <a:spcPct val="90000"/>
            </a:lnSpc>
            <a:spcBef>
              <a:spcPct val="0"/>
            </a:spcBef>
            <a:spcAft>
              <a:spcPct val="15000"/>
            </a:spcAft>
            <a:buChar char="••"/>
          </a:pPr>
          <a:r>
            <a:rPr lang="es-EC" sz="2400" kern="1200" dirty="0" smtClean="0"/>
            <a:t>Según el grado de concentración de la red de drenaje.</a:t>
          </a:r>
          <a:endParaRPr lang="es-EC" sz="2400" kern="1200" dirty="0"/>
        </a:p>
        <a:p>
          <a:pPr marL="228600" lvl="1" indent="-228600" algn="l" defTabSz="1066800">
            <a:lnSpc>
              <a:spcPct val="90000"/>
            </a:lnSpc>
            <a:spcBef>
              <a:spcPct val="0"/>
            </a:spcBef>
            <a:spcAft>
              <a:spcPct val="15000"/>
            </a:spcAft>
            <a:buChar char="••"/>
          </a:pPr>
          <a:endParaRPr lang="es-EC" sz="2400" kern="1200" dirty="0"/>
        </a:p>
        <a:p>
          <a:pPr marL="228600" lvl="1" indent="-228600" algn="l" defTabSz="1066800">
            <a:lnSpc>
              <a:spcPct val="90000"/>
            </a:lnSpc>
            <a:spcBef>
              <a:spcPct val="0"/>
            </a:spcBef>
            <a:spcAft>
              <a:spcPct val="15000"/>
            </a:spcAft>
            <a:buChar char="••"/>
          </a:pPr>
          <a:r>
            <a:rPr lang="es-EC" sz="2400" kern="1200" dirty="0" smtClean="0"/>
            <a:t>Según la elevación de sus partes.</a:t>
          </a:r>
          <a:endParaRPr lang="es-EC" sz="2400" kern="1200" dirty="0"/>
        </a:p>
      </dsp:txBody>
      <dsp:txXfrm>
        <a:off x="6540632" y="214046"/>
        <a:ext cx="2031712" cy="56205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0AC2AD-EC35-439A-9786-3C2E3273FDF4}" type="datetimeFigureOut">
              <a:rPr lang="es-EC" smtClean="0"/>
              <a:t>25/08/2015</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45D7FA-F33D-430B-9B19-08D7CBC1676B}" type="slidenum">
              <a:rPr lang="es-EC" smtClean="0"/>
              <a:t>‹Nº›</a:t>
            </a:fld>
            <a:endParaRPr lang="es-EC"/>
          </a:p>
        </p:txBody>
      </p:sp>
    </p:spTree>
    <p:extLst>
      <p:ext uri="{BB962C8B-B14F-4D97-AF65-F5344CB8AC3E}">
        <p14:creationId xmlns:p14="http://schemas.microsoft.com/office/powerpoint/2010/main" val="689816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0C45D7FA-F33D-430B-9B19-08D7CBC1676B}" type="slidenum">
              <a:rPr lang="es-EC" smtClean="0"/>
              <a:t>26</a:t>
            </a:fld>
            <a:endParaRPr lang="es-EC"/>
          </a:p>
        </p:txBody>
      </p:sp>
    </p:spTree>
    <p:extLst>
      <p:ext uri="{BB962C8B-B14F-4D97-AF65-F5344CB8AC3E}">
        <p14:creationId xmlns:p14="http://schemas.microsoft.com/office/powerpoint/2010/main" val="920095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0C45D7FA-F33D-430B-9B19-08D7CBC1676B}" type="slidenum">
              <a:rPr lang="es-EC" smtClean="0"/>
              <a:t>54</a:t>
            </a:fld>
            <a:endParaRPr lang="es-EC"/>
          </a:p>
        </p:txBody>
      </p:sp>
    </p:spTree>
    <p:extLst>
      <p:ext uri="{BB962C8B-B14F-4D97-AF65-F5344CB8AC3E}">
        <p14:creationId xmlns:p14="http://schemas.microsoft.com/office/powerpoint/2010/main" val="1323913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3" name="22 Rectángulo"/>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23 Rectángulo"/>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24 Rectángulo"/>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25 Rectángulo"/>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26 Rectángulo"/>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29 Rectángulo redondeado"/>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30 Rectángulo redondeado"/>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Rectángulo"/>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Rectángulo"/>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Título"/>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6705600" y="4206240"/>
            <a:ext cx="960120" cy="457200"/>
          </a:xfrm>
        </p:spPr>
        <p:txBody>
          <a:bodyPr/>
          <a:lstStyle/>
          <a:p>
            <a:fld id="{5454AE00-23E4-436B-89AD-69DEC76C22DB}" type="datetimeFigureOut">
              <a:rPr lang="es-EC" smtClean="0"/>
              <a:t>25/08/2015</a:t>
            </a:fld>
            <a:endParaRPr lang="es-EC"/>
          </a:p>
        </p:txBody>
      </p:sp>
      <p:sp>
        <p:nvSpPr>
          <p:cNvPr id="17" name="16 Marcador de pie de página"/>
          <p:cNvSpPr>
            <a:spLocks noGrp="1"/>
          </p:cNvSpPr>
          <p:nvPr>
            <p:ph type="ftr" sz="quarter" idx="11"/>
          </p:nvPr>
        </p:nvSpPr>
        <p:spPr>
          <a:xfrm>
            <a:off x="5410200" y="4205288"/>
            <a:ext cx="1295400" cy="457200"/>
          </a:xfrm>
        </p:spPr>
        <p:txBody>
          <a:bodyPr/>
          <a:lstStyle/>
          <a:p>
            <a:endParaRPr lang="es-EC"/>
          </a:p>
        </p:txBody>
      </p:sp>
      <p:sp>
        <p:nvSpPr>
          <p:cNvPr id="29" name="28 Marcador de número de diapositiva"/>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2E32CFE6-9B66-47F6-BD33-C26A4A79EB89}" type="slidenum">
              <a:rPr lang="es-EC" smtClean="0"/>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5454AE00-23E4-436B-89AD-69DEC76C22DB}" type="datetimeFigureOut">
              <a:rPr lang="es-EC" smtClean="0"/>
              <a:t>25/08/2015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E32CFE6-9B66-47F6-BD33-C26A4A79EB89}"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781800" y="1143000"/>
            <a:ext cx="1905000" cy="5486400"/>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1143000"/>
            <a:ext cx="6248400" cy="5486400"/>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5454AE00-23E4-436B-89AD-69DEC76C22DB}" type="datetimeFigureOut">
              <a:rPr lang="es-EC" smtClean="0"/>
              <a:t>25/08/2015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E32CFE6-9B66-47F6-BD33-C26A4A79EB89}" type="slidenum">
              <a:rPr lang="es-EC" smtClean="0"/>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5454AE00-23E4-436B-89AD-69DEC76C22DB}" type="datetimeFigureOut">
              <a:rPr lang="es-EC" smtClean="0"/>
              <a:t>25/08/2015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E32CFE6-9B66-47F6-BD33-C26A4A79EB89}" type="slidenum">
              <a:rPr lang="es-EC" smtClean="0"/>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5454AE00-23E4-436B-89AD-69DEC76C22DB}" type="datetimeFigureOut">
              <a:rPr lang="es-EC" smtClean="0"/>
              <a:t>25/08/2015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E32CFE6-9B66-47F6-BD33-C26A4A79EB89}" type="slidenum">
              <a:rPr lang="es-EC" smtClean="0"/>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5454AE00-23E4-436B-89AD-69DEC76C22DB}" type="datetimeFigureOut">
              <a:rPr lang="es-EC" smtClean="0"/>
              <a:t>25/08/2015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2E32CFE6-9B66-47F6-BD33-C26A4A79EB89}" type="slidenum">
              <a:rPr lang="es-EC" smtClean="0"/>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381000" y="1143000"/>
            <a:ext cx="8382000" cy="1069848"/>
          </a:xfrm>
        </p:spPr>
        <p:txBody>
          <a:bodyPr anchor="ctr"/>
          <a:lstStyle>
            <a:lvl1pPr>
              <a:defRPr sz="4000" b="0" i="0" cap="none"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6" name="25 Marcador de fecha"/>
          <p:cNvSpPr>
            <a:spLocks noGrp="1"/>
          </p:cNvSpPr>
          <p:nvPr>
            <p:ph type="dt" sz="half" idx="10"/>
          </p:nvPr>
        </p:nvSpPr>
        <p:spPr/>
        <p:txBody>
          <a:bodyPr rtlCol="0"/>
          <a:lstStyle/>
          <a:p>
            <a:fld id="{5454AE00-23E4-436B-89AD-69DEC76C22DB}" type="datetimeFigureOut">
              <a:rPr lang="es-EC" smtClean="0"/>
              <a:t>25/08/2015</a:t>
            </a:fld>
            <a:endParaRPr lang="es-EC"/>
          </a:p>
        </p:txBody>
      </p:sp>
      <p:sp>
        <p:nvSpPr>
          <p:cNvPr id="27" name="26 Marcador de número de diapositiva"/>
          <p:cNvSpPr>
            <a:spLocks noGrp="1"/>
          </p:cNvSpPr>
          <p:nvPr>
            <p:ph type="sldNum" sz="quarter" idx="11"/>
          </p:nvPr>
        </p:nvSpPr>
        <p:spPr/>
        <p:txBody>
          <a:bodyPr rtlCol="0"/>
          <a:lstStyle/>
          <a:p>
            <a:fld id="{2E32CFE6-9B66-47F6-BD33-C26A4A79EB89}" type="slidenum">
              <a:rPr lang="es-EC" smtClean="0"/>
              <a:t>‹Nº›</a:t>
            </a:fld>
            <a:endParaRPr lang="es-EC"/>
          </a:p>
        </p:txBody>
      </p:sp>
      <p:sp>
        <p:nvSpPr>
          <p:cNvPr id="28" name="27 Marcador de pie de página"/>
          <p:cNvSpPr>
            <a:spLocks noGrp="1"/>
          </p:cNvSpPr>
          <p:nvPr>
            <p:ph type="ftr" sz="quarter" idx="12"/>
          </p:nvPr>
        </p:nvSpPr>
        <p:spPr/>
        <p:txBody>
          <a:bodyPr rtlCol="0"/>
          <a:lstStyle/>
          <a:p>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a:xfrm>
            <a:off x="6583680" y="612648"/>
            <a:ext cx="957264" cy="457200"/>
          </a:xfrm>
        </p:spPr>
        <p:txBody>
          <a:bodyPr/>
          <a:lstStyle/>
          <a:p>
            <a:fld id="{5454AE00-23E4-436B-89AD-69DEC76C22DB}" type="datetimeFigureOut">
              <a:rPr lang="es-EC" smtClean="0"/>
              <a:t>25/08/2015</a:t>
            </a:fld>
            <a:endParaRPr lang="es-EC"/>
          </a:p>
        </p:txBody>
      </p:sp>
      <p:sp>
        <p:nvSpPr>
          <p:cNvPr id="4" name="3 Marcador de pie de página"/>
          <p:cNvSpPr>
            <a:spLocks noGrp="1"/>
          </p:cNvSpPr>
          <p:nvPr>
            <p:ph type="ftr" sz="quarter" idx="11"/>
          </p:nvPr>
        </p:nvSpPr>
        <p:spPr>
          <a:xfrm>
            <a:off x="5257800" y="612648"/>
            <a:ext cx="1325880" cy="457200"/>
          </a:xfrm>
        </p:spPr>
        <p:txBody>
          <a:bodyPr/>
          <a:lstStyle/>
          <a:p>
            <a:endParaRPr lang="es-EC"/>
          </a:p>
        </p:txBody>
      </p:sp>
      <p:sp>
        <p:nvSpPr>
          <p:cNvPr id="5" name="4 Marcador de número de diapositiva"/>
          <p:cNvSpPr>
            <a:spLocks noGrp="1"/>
          </p:cNvSpPr>
          <p:nvPr>
            <p:ph type="sldNum" sz="quarter" idx="12"/>
          </p:nvPr>
        </p:nvSpPr>
        <p:spPr>
          <a:xfrm>
            <a:off x="8174736" y="2272"/>
            <a:ext cx="762000" cy="365760"/>
          </a:xfrm>
        </p:spPr>
        <p:txBody>
          <a:bodyPr/>
          <a:lstStyle/>
          <a:p>
            <a:fld id="{2E32CFE6-9B66-47F6-BD33-C26A4A79EB89}" type="slidenum">
              <a:rPr lang="es-EC" smtClean="0"/>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454AE00-23E4-436B-89AD-69DEC76C22DB}" type="datetimeFigureOut">
              <a:rPr lang="es-EC" smtClean="0"/>
              <a:t>25/08/2015</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2E32CFE6-9B66-47F6-BD33-C26A4A79EB89}" type="slidenum">
              <a:rPr lang="es-EC" smtClean="0"/>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353496" y="1101970"/>
            <a:ext cx="3383280" cy="877824"/>
          </a:xfrm>
        </p:spPr>
        <p:txBody>
          <a:bodyPr anchor="b"/>
          <a:lstStyle>
            <a:lvl1pPr algn="l">
              <a:buNone/>
              <a:defRPr sz="1800" b="1"/>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5454AE00-23E4-436B-89AD-69DEC76C22DB}" type="datetimeFigureOut">
              <a:rPr lang="es-EC" smtClean="0"/>
              <a:t>25/08/2015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2E32CFE6-9B66-47F6-BD33-C26A4A79EB89}" type="slidenum">
              <a:rPr lang="es-EC" smtClean="0"/>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5454AE00-23E4-436B-89AD-69DEC76C22DB}" type="datetimeFigureOut">
              <a:rPr lang="es-EC" smtClean="0"/>
              <a:t>25/08/2015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2E32CFE6-9B66-47F6-BD33-C26A4A79EB89}" type="slidenum">
              <a:rPr lang="es-EC" smtClean="0"/>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Rectángulo"/>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28 Rectángulo"/>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29 Rectángulo"/>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30 Rectángulo"/>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Rectángulo"/>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32 Rectángulo redondeado"/>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33 Rectángulo redondeado"/>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34 Rectángulo"/>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35 Rectángulo"/>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36 Rectángulo"/>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37 Rectángulo"/>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38 Rectángulo"/>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39 Rectángulo"/>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Marcador de título"/>
          <p:cNvSpPr>
            <a:spLocks noGrp="1"/>
          </p:cNvSpPr>
          <p:nvPr>
            <p:ph type="title"/>
          </p:nvPr>
        </p:nvSpPr>
        <p:spPr>
          <a:xfrm>
            <a:off x="457200" y="1143000"/>
            <a:ext cx="8229600" cy="10668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5454AE00-23E4-436B-89AD-69DEC76C22DB}" type="datetimeFigureOut">
              <a:rPr lang="es-EC" smtClean="0"/>
              <a:t>25/08/2015</a:t>
            </a:fld>
            <a:endParaRPr lang="es-EC"/>
          </a:p>
        </p:txBody>
      </p:sp>
      <p:sp>
        <p:nvSpPr>
          <p:cNvPr id="3" name="2 Marcador de pie de página"/>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s-EC"/>
          </a:p>
        </p:txBody>
      </p:sp>
      <p:sp>
        <p:nvSpPr>
          <p:cNvPr id="23" name="22 Marcador de número de diapositiva"/>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2E32CFE6-9B66-47F6-BD33-C26A4A79EB89}" type="slidenum">
              <a:rPr lang="es-EC" smtClean="0"/>
              <a:t>‹Nº›</a:t>
            </a:fld>
            <a:endParaRPr lang="es-EC"/>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C:\Users\MaLena\Pictures\rio_patate\20150513_111347.jpg"/>
          <p:cNvPicPr/>
          <p:nvPr/>
        </p:nvPicPr>
        <p:blipFill rotWithShape="1">
          <a:blip r:embed="rId2" cstate="print">
            <a:extLst>
              <a:ext uri="{28A0092B-C50C-407E-A947-70E740481C1C}">
                <a14:useLocalDpi xmlns:a14="http://schemas.microsoft.com/office/drawing/2010/main" val="0"/>
              </a:ext>
            </a:extLst>
          </a:blip>
          <a:srcRect r="26328" b="33722"/>
          <a:stretch/>
        </p:blipFill>
        <p:spPr bwMode="auto">
          <a:xfrm>
            <a:off x="5952250" y="1731405"/>
            <a:ext cx="2051720" cy="1721468"/>
          </a:xfrm>
          <a:prstGeom prst="rect">
            <a:avLst/>
          </a:prstGeom>
          <a:noFill/>
          <a:ln>
            <a:noFill/>
          </a:ln>
        </p:spPr>
      </p:pic>
      <p:pic>
        <p:nvPicPr>
          <p:cNvPr id="1029" name="Picture 5" descr="C:\Users\MaLena\Pictures\rio_patate\20150513_1140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12602"/>
            <a:ext cx="2952328" cy="17590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MaLena\Pictures\rio_patate\20150513_1125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9199" y="1712602"/>
            <a:ext cx="3096344" cy="218222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MaLena\Pictures\fotos\20150610_11290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680805" y="2048918"/>
            <a:ext cx="1780707" cy="11456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MaLena\Pictures\rio_patate\20150513_11272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3429000"/>
            <a:ext cx="9144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Subtítulo"/>
          <p:cNvSpPr>
            <a:spLocks noGrp="1"/>
          </p:cNvSpPr>
          <p:nvPr>
            <p:ph type="subTitle" idx="1"/>
          </p:nvPr>
        </p:nvSpPr>
        <p:spPr>
          <a:xfrm>
            <a:off x="672474" y="3645024"/>
            <a:ext cx="7344816" cy="2232248"/>
          </a:xfrm>
        </p:spPr>
        <p:txBody>
          <a:bodyPr>
            <a:noAutofit/>
          </a:bodyPr>
          <a:lstStyle/>
          <a:p>
            <a:pPr algn="ctr"/>
            <a:r>
              <a:rPr lang="es-EC" sz="2800" b="1" dirty="0" smtClean="0">
                <a:solidFill>
                  <a:schemeClr val="tx1"/>
                </a:solidFill>
                <a:latin typeface="Arabic Typesetting" panose="03020402040406030203" pitchFamily="66" charset="-78"/>
                <a:cs typeface="Arabic Typesetting" panose="03020402040406030203" pitchFamily="66" charset="-78"/>
              </a:rPr>
              <a:t>SAMBACHE HIDALGO ANDREA CATALINA</a:t>
            </a:r>
          </a:p>
          <a:p>
            <a:pPr algn="ctr"/>
            <a:r>
              <a:rPr lang="es-EC" sz="2800" b="1" dirty="0" smtClean="0">
                <a:solidFill>
                  <a:schemeClr val="tx1"/>
                </a:solidFill>
                <a:latin typeface="Arabic Typesetting" panose="03020402040406030203" pitchFamily="66" charset="-78"/>
                <a:cs typeface="Arabic Typesetting" panose="03020402040406030203" pitchFamily="66" charset="-78"/>
              </a:rPr>
              <a:t>VALVERDE GUANOQUIZA MARÍA </a:t>
            </a:r>
            <a:r>
              <a:rPr lang="es-EC" sz="2800" b="1" dirty="0" smtClean="0">
                <a:solidFill>
                  <a:schemeClr val="tx1"/>
                </a:solidFill>
                <a:latin typeface="Arabic Typesetting" panose="03020402040406030203" pitchFamily="66" charset="-78"/>
                <a:cs typeface="Arabic Typesetting" panose="03020402040406030203" pitchFamily="66" charset="-78"/>
              </a:rPr>
              <a:t>ELENA</a:t>
            </a:r>
          </a:p>
          <a:p>
            <a:pPr algn="ctr"/>
            <a:endParaRPr lang="es-EC" sz="2800" b="1" dirty="0" smtClean="0">
              <a:solidFill>
                <a:schemeClr val="tx1"/>
              </a:solidFill>
              <a:latin typeface="Arabic Typesetting" panose="03020402040406030203" pitchFamily="66" charset="-78"/>
              <a:cs typeface="Arabic Typesetting" panose="03020402040406030203" pitchFamily="66" charset="-78"/>
            </a:endParaRPr>
          </a:p>
          <a:p>
            <a:pPr algn="ctr"/>
            <a:r>
              <a:rPr lang="es-EC" sz="2800" b="1" dirty="0" smtClean="0">
                <a:solidFill>
                  <a:schemeClr val="tx1"/>
                </a:solidFill>
                <a:latin typeface="Arabic Typesetting" panose="03020402040406030203" pitchFamily="66" charset="-78"/>
                <a:cs typeface="Arabic Typesetting" panose="03020402040406030203" pitchFamily="66" charset="-78"/>
              </a:rPr>
              <a:t>TUTOR. Dr. MARCO MASABANDA  </a:t>
            </a:r>
            <a:r>
              <a:rPr lang="es-EC" sz="2800" b="1" dirty="0" err="1" smtClean="0">
                <a:solidFill>
                  <a:schemeClr val="tx1"/>
                </a:solidFill>
                <a:latin typeface="Arabic Typesetting" panose="03020402040406030203" pitchFamily="66" charset="-78"/>
                <a:cs typeface="Arabic Typesetting" panose="03020402040406030203" pitchFamily="66" charset="-78"/>
              </a:rPr>
              <a:t>Ph.D</a:t>
            </a:r>
            <a:endParaRPr lang="es-EC" sz="2800" b="1" dirty="0" smtClean="0">
              <a:solidFill>
                <a:schemeClr val="tx1"/>
              </a:solidFill>
              <a:latin typeface="Arabic Typesetting" panose="03020402040406030203" pitchFamily="66" charset="-78"/>
              <a:cs typeface="Arabic Typesetting" panose="03020402040406030203" pitchFamily="66" charset="-78"/>
            </a:endParaRPr>
          </a:p>
          <a:p>
            <a:pPr algn="ctr"/>
            <a:endParaRPr lang="es-EC" sz="2800" b="1" dirty="0" smtClean="0">
              <a:solidFill>
                <a:schemeClr val="tx1"/>
              </a:solidFill>
              <a:latin typeface="Arabic Typesetting" panose="03020402040406030203" pitchFamily="66" charset="-78"/>
              <a:cs typeface="Arabic Typesetting" panose="03020402040406030203" pitchFamily="66" charset="-78"/>
            </a:endParaRPr>
          </a:p>
          <a:p>
            <a:pPr algn="ctr"/>
            <a:r>
              <a:rPr lang="es-EC" sz="2800" b="1" dirty="0" smtClean="0">
                <a:solidFill>
                  <a:schemeClr val="tx1"/>
                </a:solidFill>
                <a:latin typeface="Arabic Typesetting" panose="03020402040406030203" pitchFamily="66" charset="-78"/>
                <a:cs typeface="Arabic Typesetting" panose="03020402040406030203" pitchFamily="66" charset="-78"/>
              </a:rPr>
              <a:t>SALGOLQUI, 2015</a:t>
            </a:r>
            <a:endParaRPr lang="es-EC" sz="2800" b="1" dirty="0">
              <a:solidFill>
                <a:schemeClr val="tx1"/>
              </a:solidFill>
              <a:latin typeface="Arabic Typesetting" panose="03020402040406030203" pitchFamily="66" charset="-78"/>
              <a:cs typeface="Arabic Typesetting" panose="03020402040406030203" pitchFamily="66" charset="-78"/>
            </a:endParaRPr>
          </a:p>
        </p:txBody>
      </p:sp>
      <p:sp>
        <p:nvSpPr>
          <p:cNvPr id="9" name="1 Título"/>
          <p:cNvSpPr txBox="1">
            <a:spLocks/>
          </p:cNvSpPr>
          <p:nvPr/>
        </p:nvSpPr>
        <p:spPr>
          <a:xfrm>
            <a:off x="393444" y="1958975"/>
            <a:ext cx="8357113" cy="1470025"/>
          </a:xfrm>
          <a:prstGeom prst="rect">
            <a:avLst/>
          </a:prstGeom>
        </p:spPr>
        <p:txBody>
          <a:bodyPr vert="horz" lIns="45720" tIns="0" rIns="45720" bIns="0" anchor="b" anchorCtr="0">
            <a:noAutofit/>
          </a:bodyPr>
          <a:lstStyle>
            <a:lvl1pPr algn="r" rtl="0" eaLnBrk="1" latinLnBrk="0" hangingPunct="1">
              <a:spcBef>
                <a:spcPct val="0"/>
              </a:spcBef>
              <a:buNone/>
              <a:defRPr kumimoji="0" sz="42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lgn="ctr"/>
            <a:r>
              <a:rPr lang="es-EC" sz="3600" dirty="0" smtClean="0"/>
              <a:t>MANEJO DE LA CUENCA DEL RÍO PATATE, EN EL CANTÓN SAN PEDRO DE PELILEO PROVINCIA DE TUNGURAHUA</a:t>
            </a:r>
            <a:endParaRPr lang="es-EC" sz="3600" dirty="0"/>
          </a:p>
        </p:txBody>
      </p:sp>
      <p:pic>
        <p:nvPicPr>
          <p:cNvPr id="11" name="Imagen 4"/>
          <p:cNvPicPr>
            <a:picLocks noChangeAspect="1"/>
          </p:cNvPicPr>
          <p:nvPr/>
        </p:nvPicPr>
        <p:blipFill rotWithShape="1">
          <a:blip r:embed="rId7"/>
          <a:srcRect l="1413" t="3501"/>
          <a:stretch/>
        </p:blipFill>
        <p:spPr>
          <a:xfrm>
            <a:off x="33735" y="0"/>
            <a:ext cx="9110264" cy="1712602"/>
          </a:xfrm>
          <a:prstGeom prst="rect">
            <a:avLst/>
          </a:prstGeom>
        </p:spPr>
      </p:pic>
    </p:spTree>
    <p:extLst>
      <p:ext uri="{BB962C8B-B14F-4D97-AF65-F5344CB8AC3E}">
        <p14:creationId xmlns:p14="http://schemas.microsoft.com/office/powerpoint/2010/main" val="34950497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018" t="9698" r="33478" b="10129"/>
          <a:stretch/>
        </p:blipFill>
        <p:spPr bwMode="auto">
          <a:xfrm>
            <a:off x="1691680" y="21081"/>
            <a:ext cx="4778492" cy="6836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3732507"/>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409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018" t="11638" r="34084" b="9483"/>
          <a:stretch/>
        </p:blipFill>
        <p:spPr bwMode="auto">
          <a:xfrm>
            <a:off x="1547664" y="-23208"/>
            <a:ext cx="4896544" cy="7027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1556629"/>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005846525"/>
              </p:ext>
            </p:extLst>
          </p:nvPr>
        </p:nvGraphicFramePr>
        <p:xfrm>
          <a:off x="323528" y="620688"/>
          <a:ext cx="8640960"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41573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692696"/>
            <a:ext cx="8229600" cy="1066800"/>
          </a:xfrm>
        </p:spPr>
        <p:txBody>
          <a:bodyPr>
            <a:noAutofit/>
          </a:bodyPr>
          <a:lstStyle/>
          <a:p>
            <a:pPr algn="ctr"/>
            <a:r>
              <a:rPr lang="es-EC" b="1" dirty="0" smtClean="0"/>
              <a:t>Factores de una cuenca Hidrográfica</a:t>
            </a:r>
            <a:endParaRPr lang="es-EC" b="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286042626"/>
              </p:ext>
            </p:extLst>
          </p:nvPr>
        </p:nvGraphicFramePr>
        <p:xfrm>
          <a:off x="457200" y="1988840"/>
          <a:ext cx="8435280" cy="4584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85612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692696"/>
            <a:ext cx="8229600" cy="1066800"/>
          </a:xfrm>
        </p:spPr>
        <p:txBody>
          <a:bodyPr>
            <a:noAutofit/>
          </a:bodyPr>
          <a:lstStyle/>
          <a:p>
            <a:r>
              <a:rPr lang="es-EC" b="1" dirty="0" smtClean="0"/>
              <a:t>Fuentes de contaminación de las cuencas hidrográficas</a:t>
            </a:r>
            <a:endParaRPr lang="es-EC" b="1" dirty="0"/>
          </a:p>
        </p:txBody>
      </p:sp>
      <p:graphicFrame>
        <p:nvGraphicFramePr>
          <p:cNvPr id="5" name="4 Diagrama"/>
          <p:cNvGraphicFramePr/>
          <p:nvPr>
            <p:extLst>
              <p:ext uri="{D42A27DB-BD31-4B8C-83A1-F6EECF244321}">
                <p14:modId xmlns:p14="http://schemas.microsoft.com/office/powerpoint/2010/main" val="1359697314"/>
              </p:ext>
            </p:extLst>
          </p:nvPr>
        </p:nvGraphicFramePr>
        <p:xfrm>
          <a:off x="323528" y="1988840"/>
          <a:ext cx="8280920"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81691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764704"/>
            <a:ext cx="8229600" cy="1066800"/>
          </a:xfrm>
        </p:spPr>
        <p:txBody>
          <a:bodyPr/>
          <a:lstStyle/>
          <a:p>
            <a:r>
              <a:rPr lang="es-EC" b="1" dirty="0" smtClean="0"/>
              <a:t>Marco Legal</a:t>
            </a:r>
            <a:endParaRPr lang="es-EC" b="1" dirty="0"/>
          </a:p>
        </p:txBody>
      </p:sp>
      <p:sp>
        <p:nvSpPr>
          <p:cNvPr id="3" name="2 Marcador de contenido"/>
          <p:cNvSpPr>
            <a:spLocks noGrp="1"/>
          </p:cNvSpPr>
          <p:nvPr>
            <p:ph idx="1"/>
          </p:nvPr>
        </p:nvSpPr>
        <p:spPr>
          <a:xfrm>
            <a:off x="395536" y="1988840"/>
            <a:ext cx="8136904" cy="3962840"/>
          </a:xfrm>
        </p:spPr>
        <p:txBody>
          <a:bodyPr>
            <a:normAutofit fontScale="92500" lnSpcReduction="10000"/>
          </a:bodyPr>
          <a:lstStyle/>
          <a:p>
            <a:pPr lvl="0"/>
            <a:r>
              <a:rPr lang="es-EC" dirty="0"/>
              <a:t>Constitución de la República del Ecuador (Julio 2008</a:t>
            </a:r>
            <a:r>
              <a:rPr lang="es-EC" dirty="0" smtClean="0"/>
              <a:t>)</a:t>
            </a:r>
          </a:p>
          <a:p>
            <a:pPr lvl="0"/>
            <a:endParaRPr lang="es-EC" dirty="0"/>
          </a:p>
          <a:p>
            <a:pPr lvl="0"/>
            <a:r>
              <a:rPr lang="es-EC" dirty="0"/>
              <a:t>Lineamientos establecidos por el PNBV (Plan Nacional </a:t>
            </a:r>
            <a:r>
              <a:rPr lang="es-EC" dirty="0" smtClean="0"/>
              <a:t>del </a:t>
            </a:r>
            <a:r>
              <a:rPr lang="es-EC" dirty="0"/>
              <a:t>Buen Vivir</a:t>
            </a:r>
            <a:r>
              <a:rPr lang="es-EC" dirty="0" smtClean="0"/>
              <a:t>)</a:t>
            </a:r>
          </a:p>
          <a:p>
            <a:pPr lvl="0"/>
            <a:endParaRPr lang="es-EC" dirty="0"/>
          </a:p>
          <a:p>
            <a:pPr lvl="0"/>
            <a:r>
              <a:rPr lang="es-EC" dirty="0"/>
              <a:t>Texto unificado de la Legislación Secundaria Media Ambiente (TULSMA) </a:t>
            </a:r>
            <a:endParaRPr lang="es-EC" dirty="0" smtClean="0"/>
          </a:p>
          <a:p>
            <a:pPr lvl="0"/>
            <a:endParaRPr lang="es-EC" dirty="0"/>
          </a:p>
          <a:p>
            <a:pPr lvl="0"/>
            <a:r>
              <a:rPr lang="es-EC" dirty="0"/>
              <a:t>Ordenanza Municipal</a:t>
            </a:r>
          </a:p>
          <a:p>
            <a:endParaRPr lang="es-EC" sz="2000" dirty="0"/>
          </a:p>
        </p:txBody>
      </p:sp>
    </p:spTree>
    <p:extLst>
      <p:ext uri="{BB962C8B-B14F-4D97-AF65-F5344CB8AC3E}">
        <p14:creationId xmlns:p14="http://schemas.microsoft.com/office/powerpoint/2010/main" val="13480932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729731853"/>
              </p:ext>
            </p:extLst>
          </p:nvPr>
        </p:nvGraphicFramePr>
        <p:xfrm>
          <a:off x="323528" y="620688"/>
          <a:ext cx="8640960"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56435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836712"/>
            <a:ext cx="8229600" cy="1066800"/>
          </a:xfrm>
        </p:spPr>
        <p:txBody>
          <a:bodyPr/>
          <a:lstStyle/>
          <a:p>
            <a:pPr algn="ctr"/>
            <a:r>
              <a:rPr lang="es-EC" b="1" dirty="0" smtClean="0"/>
              <a:t>Metales pesados</a:t>
            </a:r>
            <a:endParaRPr lang="es-EC" b="1" dirty="0"/>
          </a:p>
        </p:txBody>
      </p:sp>
      <p:sp>
        <p:nvSpPr>
          <p:cNvPr id="3" name="2 Marcador de contenido"/>
          <p:cNvSpPr>
            <a:spLocks noGrp="1"/>
          </p:cNvSpPr>
          <p:nvPr>
            <p:ph idx="1"/>
          </p:nvPr>
        </p:nvSpPr>
        <p:spPr>
          <a:xfrm>
            <a:off x="467544" y="1903512"/>
            <a:ext cx="8136904" cy="4680520"/>
          </a:xfrm>
        </p:spPr>
        <p:txBody>
          <a:bodyPr>
            <a:noAutofit/>
          </a:bodyPr>
          <a:lstStyle/>
          <a:p>
            <a:pPr marL="109728" indent="0" algn="just">
              <a:buNone/>
            </a:pPr>
            <a:r>
              <a:rPr lang="es-EC" dirty="0"/>
              <a:t>Los metales pesados como el Plomo, Cromo, Cadmio. Níquel y el </a:t>
            </a:r>
            <a:r>
              <a:rPr lang="es-EC" dirty="0" smtClean="0"/>
              <a:t>Mercurio </a:t>
            </a:r>
            <a:r>
              <a:rPr lang="es-EC" dirty="0"/>
              <a:t>pueden </a:t>
            </a:r>
            <a:r>
              <a:rPr lang="es-EC" dirty="0" smtClean="0"/>
              <a:t>generar:</a:t>
            </a:r>
          </a:p>
          <a:p>
            <a:pPr algn="just"/>
            <a:r>
              <a:rPr lang="es-EC" dirty="0"/>
              <a:t>L</a:t>
            </a:r>
            <a:r>
              <a:rPr lang="es-EC" dirty="0" smtClean="0"/>
              <a:t>eucemia</a:t>
            </a:r>
            <a:r>
              <a:rPr lang="es-EC" dirty="0"/>
              <a:t>, cáncer de </a:t>
            </a:r>
            <a:r>
              <a:rPr lang="es-EC" dirty="0" smtClean="0"/>
              <a:t>huesos, pulmón, de mama;</a:t>
            </a:r>
          </a:p>
          <a:p>
            <a:pPr algn="just"/>
            <a:r>
              <a:rPr lang="es-EC" dirty="0"/>
              <a:t>D</a:t>
            </a:r>
            <a:r>
              <a:rPr lang="es-EC" dirty="0" smtClean="0"/>
              <a:t>esórdenes psicológicos,</a:t>
            </a:r>
          </a:p>
          <a:p>
            <a:pPr algn="just"/>
            <a:r>
              <a:rPr lang="es-EC" dirty="0"/>
              <a:t>P</a:t>
            </a:r>
            <a:r>
              <a:rPr lang="es-EC" dirty="0" smtClean="0"/>
              <a:t>osibles </a:t>
            </a:r>
            <a:r>
              <a:rPr lang="es-EC" dirty="0"/>
              <a:t>daños en el ADN, daños al sistema nervioso </a:t>
            </a:r>
            <a:r>
              <a:rPr lang="es-EC" dirty="0" smtClean="0"/>
              <a:t>central, al </a:t>
            </a:r>
            <a:r>
              <a:rPr lang="es-EC" dirty="0"/>
              <a:t>sistema inmunológico</a:t>
            </a:r>
            <a:r>
              <a:rPr lang="es-EC" dirty="0" smtClean="0"/>
              <a:t>,</a:t>
            </a:r>
          </a:p>
          <a:p>
            <a:pPr algn="just"/>
            <a:r>
              <a:rPr lang="es-EC" dirty="0"/>
              <a:t>D</a:t>
            </a:r>
            <a:r>
              <a:rPr lang="es-EC" dirty="0" smtClean="0"/>
              <a:t>iarreas</a:t>
            </a:r>
            <a:r>
              <a:rPr lang="es-EC" dirty="0"/>
              <a:t>, dolor de estómago y vómitos </a:t>
            </a:r>
            <a:r>
              <a:rPr lang="es-EC" dirty="0" smtClean="0"/>
              <a:t>severos.</a:t>
            </a:r>
          </a:p>
          <a:p>
            <a:pPr algn="just"/>
            <a:r>
              <a:rPr lang="es-EC" dirty="0" smtClean="0"/>
              <a:t>Afectaciones </a:t>
            </a:r>
            <a:r>
              <a:rPr lang="es-EC" dirty="0"/>
              <a:t>al riñón </a:t>
            </a:r>
            <a:endParaRPr lang="es-EC" dirty="0" smtClean="0"/>
          </a:p>
          <a:p>
            <a:pPr algn="just"/>
            <a:r>
              <a:rPr lang="es-EC" dirty="0"/>
              <a:t>E</a:t>
            </a:r>
            <a:r>
              <a:rPr lang="es-EC" dirty="0" smtClean="0"/>
              <a:t>sterilidad</a:t>
            </a:r>
            <a:endParaRPr lang="es-EC" dirty="0"/>
          </a:p>
        </p:txBody>
      </p:sp>
    </p:spTree>
    <p:extLst>
      <p:ext uri="{BB962C8B-B14F-4D97-AF65-F5344CB8AC3E}">
        <p14:creationId xmlns:p14="http://schemas.microsoft.com/office/powerpoint/2010/main" val="9931810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548680"/>
            <a:ext cx="8229600" cy="1066800"/>
          </a:xfrm>
        </p:spPr>
        <p:txBody>
          <a:bodyPr>
            <a:normAutofit fontScale="90000"/>
          </a:bodyPr>
          <a:lstStyle/>
          <a:p>
            <a:pPr algn="ctr"/>
            <a:r>
              <a:rPr lang="es-EC" b="1" dirty="0" smtClean="0"/>
              <a:t>Recolección de información cartográfica existente</a:t>
            </a:r>
            <a:endParaRPr lang="es-EC" b="1" dirty="0"/>
          </a:p>
        </p:txBody>
      </p:sp>
      <p:pic>
        <p:nvPicPr>
          <p:cNvPr id="4" name="Picture 55"/>
          <p:cNvPicPr/>
          <p:nvPr/>
        </p:nvPicPr>
        <p:blipFill>
          <a:blip r:embed="rId2">
            <a:extLst>
              <a:ext uri="{28A0092B-C50C-407E-A947-70E740481C1C}">
                <a14:useLocalDpi xmlns:a14="http://schemas.microsoft.com/office/drawing/2010/main" val="0"/>
              </a:ext>
            </a:extLst>
          </a:blip>
          <a:stretch>
            <a:fillRect/>
          </a:stretch>
        </p:blipFill>
        <p:spPr>
          <a:xfrm>
            <a:off x="1907704" y="556897"/>
            <a:ext cx="5112568" cy="6192688"/>
          </a:xfrm>
          <a:prstGeom prst="rect">
            <a:avLst/>
          </a:prstGeom>
        </p:spPr>
      </p:pic>
    </p:spTree>
    <p:extLst>
      <p:ext uri="{BB962C8B-B14F-4D97-AF65-F5344CB8AC3E}">
        <p14:creationId xmlns:p14="http://schemas.microsoft.com/office/powerpoint/2010/main" val="12097174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33156" y="692696"/>
            <a:ext cx="8229600" cy="1066800"/>
          </a:xfrm>
        </p:spPr>
        <p:txBody>
          <a:bodyPr>
            <a:normAutofit/>
          </a:bodyPr>
          <a:lstStyle/>
          <a:p>
            <a:r>
              <a:rPr lang="es-EC" dirty="0" smtClean="0"/>
              <a:t>Información industria textil</a:t>
            </a:r>
            <a:endParaRPr lang="es-EC" dirty="0"/>
          </a:p>
        </p:txBody>
      </p:sp>
      <p:sp>
        <p:nvSpPr>
          <p:cNvPr id="3" name="2 Marcador de contenido"/>
          <p:cNvSpPr>
            <a:spLocks noGrp="1"/>
          </p:cNvSpPr>
          <p:nvPr>
            <p:ph idx="1"/>
          </p:nvPr>
        </p:nvSpPr>
        <p:spPr>
          <a:xfrm>
            <a:off x="440694" y="1759496"/>
            <a:ext cx="8229600" cy="4325112"/>
          </a:xfrm>
        </p:spPr>
        <p:txBody>
          <a:bodyPr>
            <a:normAutofit/>
          </a:bodyPr>
          <a:lstStyle/>
          <a:p>
            <a:pPr algn="just"/>
            <a:r>
              <a:rPr lang="es-EC" sz="2400" dirty="0"/>
              <a:t>V</a:t>
            </a:r>
            <a:r>
              <a:rPr lang="es-EC" sz="2400" dirty="0" smtClean="0"/>
              <a:t>isitas de campo y socialización del proyecto en el Catón.</a:t>
            </a:r>
          </a:p>
          <a:p>
            <a:pPr algn="just"/>
            <a:endParaRPr lang="es-EC" sz="2000" dirty="0" smtClean="0"/>
          </a:p>
          <a:p>
            <a:pPr algn="just"/>
            <a:r>
              <a:rPr lang="es-EC" sz="2400" dirty="0"/>
              <a:t>P</a:t>
            </a:r>
            <a:r>
              <a:rPr lang="es-EC" sz="2400" dirty="0" smtClean="0"/>
              <a:t>untos GPS para georreferenciar el sector industrial.</a:t>
            </a:r>
          </a:p>
          <a:p>
            <a:pPr algn="just"/>
            <a:endParaRPr lang="es-EC" sz="1800" dirty="0"/>
          </a:p>
        </p:txBody>
      </p:sp>
      <p:pic>
        <p:nvPicPr>
          <p:cNvPr id="4" name="3 Imagen"/>
          <p:cNvPicPr/>
          <p:nvPr/>
        </p:nvPicPr>
        <p:blipFill rotWithShape="1">
          <a:blip r:embed="rId2"/>
          <a:srcRect l="38448" t="43150" r="39361" b="22667"/>
          <a:stretch/>
        </p:blipFill>
        <p:spPr bwMode="auto">
          <a:xfrm>
            <a:off x="2699792" y="3140968"/>
            <a:ext cx="3600400" cy="338437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28340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692696"/>
            <a:ext cx="8229600" cy="1066800"/>
          </a:xfrm>
        </p:spPr>
        <p:txBody>
          <a:bodyPr>
            <a:normAutofit/>
          </a:bodyPr>
          <a:lstStyle/>
          <a:p>
            <a:pPr algn="ctr"/>
            <a:r>
              <a:rPr lang="es-EC" sz="4800" dirty="0" smtClean="0"/>
              <a:t>Introducción</a:t>
            </a:r>
            <a:endParaRPr lang="es-EC" sz="4800" dirty="0"/>
          </a:p>
        </p:txBody>
      </p:sp>
      <p:graphicFrame>
        <p:nvGraphicFramePr>
          <p:cNvPr id="5" name="4 Diagrama"/>
          <p:cNvGraphicFramePr/>
          <p:nvPr>
            <p:extLst>
              <p:ext uri="{D42A27DB-BD31-4B8C-83A1-F6EECF244321}">
                <p14:modId xmlns:p14="http://schemas.microsoft.com/office/powerpoint/2010/main" val="1573604539"/>
              </p:ext>
            </p:extLst>
          </p:nvPr>
        </p:nvGraphicFramePr>
        <p:xfrm>
          <a:off x="755576" y="1700808"/>
          <a:ext cx="7704856"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C:\Users\MaLena\Pictures\fotos\20150610_07412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5984234" y="2592830"/>
            <a:ext cx="2463098" cy="2407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2544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dirty="0" smtClean="0"/>
              <a:t>Distribución del Sector industrial</a:t>
            </a:r>
            <a:endParaRPr lang="es-EC" dirty="0"/>
          </a:p>
        </p:txBody>
      </p:sp>
      <p:graphicFrame>
        <p:nvGraphicFramePr>
          <p:cNvPr id="4" name="3 Gráfico"/>
          <p:cNvGraphicFramePr/>
          <p:nvPr>
            <p:extLst>
              <p:ext uri="{D42A27DB-BD31-4B8C-83A1-F6EECF244321}">
                <p14:modId xmlns:p14="http://schemas.microsoft.com/office/powerpoint/2010/main" val="1674963328"/>
              </p:ext>
            </p:extLst>
          </p:nvPr>
        </p:nvGraphicFramePr>
        <p:xfrm>
          <a:off x="488389" y="2209800"/>
          <a:ext cx="7416824" cy="43924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606808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Georeferenciación de la industria textil</a:t>
            </a:r>
            <a:endParaRPr lang="es-EC" dirty="0"/>
          </a:p>
        </p:txBody>
      </p:sp>
      <p:sp>
        <p:nvSpPr>
          <p:cNvPr id="3" name="2 Marcador de contenido"/>
          <p:cNvSpPr>
            <a:spLocks noGrp="1"/>
          </p:cNvSpPr>
          <p:nvPr>
            <p:ph idx="1"/>
          </p:nvPr>
        </p:nvSpPr>
        <p:spPr/>
        <p:txBody>
          <a:bodyPr>
            <a:normAutofit/>
          </a:bodyPr>
          <a:lstStyle/>
          <a:p>
            <a:r>
              <a:rPr lang="es-EC" sz="1600" dirty="0" smtClean="0"/>
              <a:t>Se puntualizan 49 empresas de lavado de jeans.</a:t>
            </a:r>
            <a:endParaRPr lang="es-EC" sz="1600" dirty="0"/>
          </a:p>
        </p:txBody>
      </p:sp>
      <p:pic>
        <p:nvPicPr>
          <p:cNvPr id="4" name="0 Imagen"/>
          <p:cNvPicPr/>
          <p:nvPr/>
        </p:nvPicPr>
        <p:blipFill>
          <a:blip r:embed="rId2" cstate="print">
            <a:extLst>
              <a:ext uri="{28A0092B-C50C-407E-A947-70E740481C1C}">
                <a14:useLocalDpi xmlns:a14="http://schemas.microsoft.com/office/drawing/2010/main" val="0"/>
              </a:ext>
            </a:extLst>
          </a:blip>
          <a:stretch>
            <a:fillRect/>
          </a:stretch>
        </p:blipFill>
        <p:spPr>
          <a:xfrm>
            <a:off x="1962150" y="-259080"/>
            <a:ext cx="5219700" cy="7376160"/>
          </a:xfrm>
          <a:prstGeom prst="rect">
            <a:avLst/>
          </a:prstGeom>
        </p:spPr>
      </p:pic>
    </p:spTree>
    <p:extLst>
      <p:ext uri="{BB962C8B-B14F-4D97-AF65-F5344CB8AC3E}">
        <p14:creationId xmlns:p14="http://schemas.microsoft.com/office/powerpoint/2010/main" val="155647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692696"/>
            <a:ext cx="7848872" cy="5907253"/>
          </a:xfrm>
        </p:spPr>
      </p:pic>
      <p:sp>
        <p:nvSpPr>
          <p:cNvPr id="3" name="2 CuadroTexto"/>
          <p:cNvSpPr txBox="1"/>
          <p:nvPr/>
        </p:nvSpPr>
        <p:spPr>
          <a:xfrm>
            <a:off x="4499992" y="3573016"/>
            <a:ext cx="1584176"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s-EC" dirty="0" smtClean="0"/>
              <a:t>Área: </a:t>
            </a:r>
            <a:r>
              <a:rPr lang="es-EC" dirty="0"/>
              <a:t>1620,65 Km2</a:t>
            </a:r>
            <a:endParaRPr lang="es-EC" dirty="0" smtClean="0"/>
          </a:p>
          <a:p>
            <a:r>
              <a:rPr lang="es-EC" dirty="0" smtClean="0"/>
              <a:t>Perímetro: </a:t>
            </a:r>
            <a:r>
              <a:rPr lang="es-EC" dirty="0"/>
              <a:t>180,948</a:t>
            </a:r>
          </a:p>
        </p:txBody>
      </p:sp>
    </p:spTree>
    <p:extLst>
      <p:ext uri="{BB962C8B-B14F-4D97-AF65-F5344CB8AC3E}">
        <p14:creationId xmlns:p14="http://schemas.microsoft.com/office/powerpoint/2010/main" val="3496391831"/>
      </p:ext>
    </p:extLst>
  </p:cSld>
  <p:clrMapOvr>
    <a:masterClrMapping/>
  </p:clrMapOvr>
  <p:transition spd="slow">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1066800"/>
          </a:xfrm>
        </p:spPr>
        <p:txBody>
          <a:bodyPr>
            <a:normAutofit fontScale="90000"/>
          </a:bodyPr>
          <a:lstStyle/>
          <a:p>
            <a:pPr algn="ctr"/>
            <a:r>
              <a:rPr lang="es-EC" dirty="0"/>
              <a:t>Parámetros </a:t>
            </a:r>
            <a:r>
              <a:rPr lang="es-EC" dirty="0" err="1"/>
              <a:t>morfométricos</a:t>
            </a:r>
            <a:r>
              <a:rPr lang="es-EC" dirty="0"/>
              <a:t> de la cuenca </a:t>
            </a:r>
            <a:r>
              <a:rPr lang="es-EC" dirty="0" smtClean="0"/>
              <a:t>del Río </a:t>
            </a:r>
            <a:r>
              <a:rPr lang="es-EC" dirty="0" err="1" smtClean="0"/>
              <a:t>Patate</a:t>
            </a:r>
            <a:endParaRPr lang="es-EC"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565769" y="1694148"/>
                <a:ext cx="4038600" cy="4896544"/>
              </a:xfrm>
            </p:spPr>
            <p:txBody>
              <a:bodyPr>
                <a:noAutofit/>
              </a:bodyPr>
              <a:lstStyle/>
              <a:p>
                <a:pPr lvl="0"/>
                <a:r>
                  <a:rPr lang="es-EC" sz="1800" b="1" dirty="0"/>
                  <a:t>Pendiente de la cuenca</a:t>
                </a:r>
                <a:r>
                  <a:rPr lang="es-EC" sz="1800" dirty="0"/>
                  <a:t> (</a:t>
                </a:r>
                <a:r>
                  <a:rPr lang="es-EC" sz="1800" b="1" dirty="0"/>
                  <a:t>Criterio de </a:t>
                </a:r>
                <a:r>
                  <a:rPr lang="es-EC" sz="1800" b="1" dirty="0" err="1"/>
                  <a:t>Alvord</a:t>
                </a:r>
                <a:r>
                  <a:rPr lang="es-EC" sz="1800" b="1" dirty="0"/>
                  <a:t> )</a:t>
                </a:r>
              </a:p>
              <a:p>
                <a:pPr marL="0" indent="0" algn="just">
                  <a:buNone/>
                </a:pPr>
                <a:endParaRPr lang="es-EC" sz="1800" dirty="0"/>
              </a:p>
              <a:p>
                <a:pPr marL="0" lvl="2" indent="0" algn="just">
                  <a:buClr>
                    <a:schemeClr val="accent3"/>
                  </a:buClr>
                  <a:buNone/>
                </a:pPr>
                <a14:m>
                  <m:oMath xmlns:m="http://schemas.openxmlformats.org/officeDocument/2006/math">
                    <m:r>
                      <a:rPr lang="es-EC" i="1">
                        <a:latin typeface="Cambria Math"/>
                      </a:rPr>
                      <m:t>𝑆</m:t>
                    </m:r>
                    <m:r>
                      <a:rPr lang="es-EC" i="1">
                        <a:latin typeface="Cambria Math"/>
                      </a:rPr>
                      <m:t>=</m:t>
                    </m:r>
                    <m:f>
                      <m:fPr>
                        <m:ctrlPr>
                          <a:rPr lang="es-EC" i="1">
                            <a:latin typeface="Cambria Math"/>
                          </a:rPr>
                        </m:ctrlPr>
                      </m:fPr>
                      <m:num>
                        <m:r>
                          <a:rPr lang="es-EC" i="1">
                            <a:latin typeface="Cambria Math"/>
                          </a:rPr>
                          <m:t>𝐷</m:t>
                        </m:r>
                        <m:r>
                          <a:rPr lang="es-EC" i="1">
                            <a:latin typeface="Cambria Math"/>
                          </a:rPr>
                          <m:t>∗</m:t>
                        </m:r>
                        <m:nary>
                          <m:naryPr>
                            <m:chr m:val="∑"/>
                            <m:limLoc m:val="undOvr"/>
                            <m:subHide m:val="on"/>
                            <m:supHide m:val="on"/>
                            <m:ctrlPr>
                              <a:rPr lang="es-EC" i="1">
                                <a:latin typeface="Cambria Math"/>
                              </a:rPr>
                            </m:ctrlPr>
                          </m:naryPr>
                          <m:sub/>
                          <m:sup/>
                          <m:e>
                            <m:r>
                              <a:rPr lang="es-EC" i="1">
                                <a:latin typeface="Cambria Math"/>
                              </a:rPr>
                              <m:t>𝐿</m:t>
                            </m:r>
                          </m:e>
                        </m:nary>
                      </m:num>
                      <m:den>
                        <m:r>
                          <a:rPr lang="es-EC" i="1">
                            <a:latin typeface="Cambria Math"/>
                          </a:rPr>
                          <m:t>𝐴</m:t>
                        </m:r>
                      </m:den>
                    </m:f>
                  </m:oMath>
                </a14:m>
                <a:r>
                  <a:rPr lang="es-EC" b="1" dirty="0" smtClean="0"/>
                  <a:t> = </a:t>
                </a:r>
                <a:r>
                  <a:rPr lang="es-EC" dirty="0" smtClean="0"/>
                  <a:t>0,066                 </a:t>
                </a:r>
                <a:r>
                  <a:rPr lang="es-EC" dirty="0"/>
                  <a:t>6%</a:t>
                </a:r>
              </a:p>
              <a:p>
                <a:pPr marL="0" indent="0" algn="just">
                  <a:buNone/>
                </a:pPr>
                <a:endParaRPr lang="es-EC" sz="1800" b="1" dirty="0"/>
              </a:p>
              <a:p>
                <a:pPr algn="just"/>
                <a:r>
                  <a:rPr lang="es-EC" sz="1800" b="1" dirty="0"/>
                  <a:t>Forma de la </a:t>
                </a:r>
                <a:r>
                  <a:rPr lang="es-EC" sz="1800" b="1" dirty="0" smtClean="0"/>
                  <a:t>cuenca (</a:t>
                </a:r>
                <a:r>
                  <a:rPr lang="es-EC" sz="1800" b="1" dirty="0"/>
                  <a:t>Coeficiente de </a:t>
                </a:r>
                <a:r>
                  <a:rPr lang="es-EC" sz="1800" b="1" dirty="0" err="1" smtClean="0"/>
                  <a:t>Gravellius</a:t>
                </a:r>
                <a:r>
                  <a:rPr lang="es-EC" sz="1800" b="1" dirty="0" smtClean="0"/>
                  <a:t>)</a:t>
                </a:r>
                <a:endParaRPr lang="es-EC" sz="1800" dirty="0"/>
              </a:p>
              <a:p>
                <a:pPr marL="0" indent="0" algn="just">
                  <a:buNone/>
                </a:pPr>
                <a:r>
                  <a:rPr lang="es-EC" sz="1800" dirty="0"/>
                  <a:t>Kc &gt; 1= Alargada</a:t>
                </a:r>
              </a:p>
              <a:p>
                <a:pPr marL="0" indent="0" algn="just">
                  <a:buNone/>
                </a:pPr>
                <a:r>
                  <a:rPr lang="es-EC" sz="1800" dirty="0"/>
                  <a:t>Kc &lt;  1= Circular</a:t>
                </a:r>
              </a:p>
              <a:p>
                <a:pPr marL="0" indent="0" algn="just">
                  <a:buNone/>
                </a:pPr>
                <a14:m>
                  <m:oMath xmlns:m="http://schemas.openxmlformats.org/officeDocument/2006/math">
                    <m:r>
                      <a:rPr lang="es-EC" sz="1800" i="1">
                        <a:latin typeface="Cambria Math"/>
                      </a:rPr>
                      <m:t>𝐾𝑐</m:t>
                    </m:r>
                    <m:r>
                      <a:rPr lang="es-EC" sz="1800" i="1">
                        <a:latin typeface="Cambria Math"/>
                      </a:rPr>
                      <m:t>=0,28∗</m:t>
                    </m:r>
                    <m:f>
                      <m:fPr>
                        <m:ctrlPr>
                          <a:rPr lang="es-EC" sz="1800" i="1">
                            <a:latin typeface="Cambria Math"/>
                          </a:rPr>
                        </m:ctrlPr>
                      </m:fPr>
                      <m:num>
                        <m:r>
                          <a:rPr lang="es-EC" sz="1800" i="1">
                            <a:latin typeface="Cambria Math"/>
                          </a:rPr>
                          <m:t>𝑃</m:t>
                        </m:r>
                      </m:num>
                      <m:den>
                        <m:rad>
                          <m:radPr>
                            <m:degHide m:val="on"/>
                            <m:ctrlPr>
                              <a:rPr lang="es-EC" sz="1800" i="1">
                                <a:latin typeface="Cambria Math"/>
                              </a:rPr>
                            </m:ctrlPr>
                          </m:radPr>
                          <m:deg/>
                          <m:e>
                            <m:r>
                              <a:rPr lang="es-EC" sz="1800" i="1">
                                <a:latin typeface="Cambria Math"/>
                              </a:rPr>
                              <m:t>𝐴</m:t>
                            </m:r>
                          </m:e>
                        </m:rad>
                      </m:den>
                    </m:f>
                  </m:oMath>
                </a14:m>
                <a:r>
                  <a:rPr lang="es-EC" sz="1800" dirty="0" smtClean="0"/>
                  <a:t> = 1,25</a:t>
                </a:r>
              </a:p>
              <a:p>
                <a:pPr marL="0" indent="0" algn="just">
                  <a:buNone/>
                </a:pPr>
                <a:endParaRPr lang="es-EC" sz="1800" dirty="0"/>
              </a:p>
              <a:p>
                <a:pPr lvl="0" algn="just"/>
                <a:r>
                  <a:rPr lang="es-EC" sz="1800" b="1" dirty="0"/>
                  <a:t>Pendiente del cauce o corriente </a:t>
                </a:r>
                <a:r>
                  <a:rPr lang="es-EC" sz="1800" b="1" dirty="0" smtClean="0"/>
                  <a:t>principal</a:t>
                </a:r>
                <a:endParaRPr lang="es-EC" sz="1800" dirty="0"/>
              </a:p>
              <a:p>
                <a:pPr marL="0" indent="0" algn="just">
                  <a:buNone/>
                </a:pPr>
                <a14:m>
                  <m:oMath xmlns:m="http://schemas.openxmlformats.org/officeDocument/2006/math">
                    <m:r>
                      <a:rPr lang="es-EC" sz="1800" b="1" i="1">
                        <a:latin typeface="Cambria Math"/>
                      </a:rPr>
                      <m:t>𝒎</m:t>
                    </m:r>
                    <m:r>
                      <a:rPr lang="es-EC" sz="1800" b="1" i="1">
                        <a:latin typeface="Cambria Math"/>
                      </a:rPr>
                      <m:t>= </m:t>
                    </m:r>
                    <m:f>
                      <m:fPr>
                        <m:ctrlPr>
                          <a:rPr lang="es-EC" sz="1800" i="1">
                            <a:latin typeface="Cambria Math"/>
                          </a:rPr>
                        </m:ctrlPr>
                      </m:fPr>
                      <m:num>
                        <m:r>
                          <a:rPr lang="es-EC" sz="1800" i="1">
                            <a:latin typeface="Cambria Math"/>
                          </a:rPr>
                          <m:t>𝐻𝑚</m:t>
                        </m:r>
                        <m:r>
                          <a:rPr lang="es-EC" sz="1800" i="1">
                            <a:latin typeface="Cambria Math"/>
                          </a:rPr>
                          <m:t>á</m:t>
                        </m:r>
                        <m:r>
                          <a:rPr lang="es-EC" sz="1800" i="1">
                            <a:latin typeface="Cambria Math"/>
                          </a:rPr>
                          <m:t>𝑥</m:t>
                        </m:r>
                        <m:r>
                          <a:rPr lang="es-EC" sz="1800" i="1">
                            <a:latin typeface="Cambria Math"/>
                          </a:rPr>
                          <m:t>−</m:t>
                        </m:r>
                        <m:r>
                          <a:rPr lang="es-EC" sz="1800" i="1">
                            <a:latin typeface="Cambria Math"/>
                          </a:rPr>
                          <m:t>𝐻𝑚</m:t>
                        </m:r>
                        <m:r>
                          <a:rPr lang="es-EC" sz="1800" i="1">
                            <a:latin typeface="Cambria Math"/>
                          </a:rPr>
                          <m:t>í</m:t>
                        </m:r>
                        <m:r>
                          <a:rPr lang="es-EC" sz="1800" i="1">
                            <a:latin typeface="Cambria Math"/>
                          </a:rPr>
                          <m:t>𝑛</m:t>
                        </m:r>
                      </m:num>
                      <m:den>
                        <m:r>
                          <a:rPr lang="es-EC" sz="1800" i="1">
                            <a:latin typeface="Cambria Math"/>
                          </a:rPr>
                          <m:t>𝐿</m:t>
                        </m:r>
                      </m:den>
                    </m:f>
                    <m:r>
                      <a:rPr lang="es-EC" sz="1800" i="1">
                        <a:latin typeface="Cambria Math"/>
                      </a:rPr>
                      <m:t> </m:t>
                    </m:r>
                  </m:oMath>
                </a14:m>
                <a:r>
                  <a:rPr lang="es-EC" sz="1800" dirty="0" smtClean="0"/>
                  <a:t>= 0,089                   9%</a:t>
                </a:r>
                <a:endParaRPr lang="es-EC" sz="1800"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565769" y="1694148"/>
                <a:ext cx="4038600" cy="4896544"/>
              </a:xfrm>
              <a:blipFill rotWithShape="0">
                <a:blip r:embed="rId2"/>
                <a:stretch>
                  <a:fillRect l="-1360" t="-747" r="-1208"/>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4648200" y="1772815"/>
                <a:ext cx="4038600" cy="4525963"/>
              </a:xfrm>
            </p:spPr>
            <p:txBody>
              <a:bodyPr>
                <a:normAutofit fontScale="77500" lnSpcReduction="20000"/>
              </a:bodyPr>
              <a:lstStyle/>
              <a:p>
                <a:pPr lvl="0" algn="just"/>
                <a:r>
                  <a:rPr lang="es-EC" sz="2600" b="1" dirty="0"/>
                  <a:t>Densidad de </a:t>
                </a:r>
                <a:r>
                  <a:rPr lang="es-EC" sz="2600" b="1" dirty="0" smtClean="0"/>
                  <a:t>drenaje</a:t>
                </a:r>
              </a:p>
              <a:p>
                <a:pPr marL="109728" lvl="0" indent="0" algn="just">
                  <a:buNone/>
                </a:pPr>
                <a:endParaRPr lang="es-EC" sz="2600" dirty="0" smtClean="0"/>
              </a:p>
              <a:p>
                <a:pPr marL="0" indent="0" algn="just">
                  <a:buNone/>
                </a:pPr>
                <a14:m>
                  <m:oMath xmlns:m="http://schemas.openxmlformats.org/officeDocument/2006/math">
                    <m:r>
                      <a:rPr lang="es-EC" sz="2600" b="1" i="1">
                        <a:latin typeface="Cambria Math"/>
                      </a:rPr>
                      <m:t>𝑫𝒅</m:t>
                    </m:r>
                    <m:r>
                      <a:rPr lang="es-EC" sz="2600" i="1">
                        <a:latin typeface="Cambria Math"/>
                      </a:rPr>
                      <m:t>=</m:t>
                    </m:r>
                    <m:f>
                      <m:fPr>
                        <m:ctrlPr>
                          <a:rPr lang="es-EC" sz="2600" i="1">
                            <a:latin typeface="Cambria Math"/>
                          </a:rPr>
                        </m:ctrlPr>
                      </m:fPr>
                      <m:num>
                        <m:nary>
                          <m:naryPr>
                            <m:chr m:val="∑"/>
                            <m:limLoc m:val="undOvr"/>
                            <m:subHide m:val="on"/>
                            <m:supHide m:val="on"/>
                            <m:ctrlPr>
                              <a:rPr lang="es-EC" sz="2600" i="1">
                                <a:latin typeface="Cambria Math"/>
                              </a:rPr>
                            </m:ctrlPr>
                          </m:naryPr>
                          <m:sub/>
                          <m:sup/>
                          <m:e>
                            <m:r>
                              <a:rPr lang="es-EC" sz="2600" i="1">
                                <a:latin typeface="Cambria Math"/>
                              </a:rPr>
                              <m:t>𝐿</m:t>
                            </m:r>
                          </m:e>
                        </m:nary>
                      </m:num>
                      <m:den>
                        <m:r>
                          <a:rPr lang="es-EC" sz="2600" i="1">
                            <a:latin typeface="Cambria Math"/>
                          </a:rPr>
                          <m:t>𝐴</m:t>
                        </m:r>
                      </m:den>
                    </m:f>
                    <m:r>
                      <a:rPr lang="es-EC" sz="2600" i="1">
                        <a:latin typeface="Cambria Math"/>
                      </a:rPr>
                      <m:t> </m:t>
                    </m:r>
                  </m:oMath>
                </a14:m>
                <a:r>
                  <a:rPr lang="es-EC" sz="2600" dirty="0"/>
                  <a:t>= 1,39                 drenaje </a:t>
                </a:r>
                <a:r>
                  <a:rPr lang="es-EC" sz="2600" dirty="0" smtClean="0"/>
                  <a:t>regular</a:t>
                </a:r>
              </a:p>
              <a:p>
                <a:pPr marL="0" indent="0" algn="just">
                  <a:buNone/>
                </a:pPr>
                <a:endParaRPr lang="es-EC" sz="2600" dirty="0" smtClean="0"/>
              </a:p>
              <a:p>
                <a:r>
                  <a:rPr lang="es-EC" sz="2600" b="1" dirty="0" smtClean="0"/>
                  <a:t>Cálculo de caudales </a:t>
                </a:r>
              </a:p>
              <a:p>
                <a:pPr marL="109728" indent="0">
                  <a:buNone/>
                </a:pPr>
                <a:endParaRPr lang="es-EC" sz="2600" b="1" dirty="0" smtClean="0"/>
              </a:p>
              <a:p>
                <a:pPr marL="109728" indent="0">
                  <a:buNone/>
                </a:pPr>
                <a:r>
                  <a:rPr lang="es-EC" sz="2600" dirty="0" smtClean="0"/>
                  <a:t>      Caudal Medio.</a:t>
                </a:r>
              </a:p>
              <a:p>
                <a:pPr lvl="2"/>
                <a:r>
                  <a:rPr lang="es-EC" sz="2600" dirty="0" smtClean="0"/>
                  <a:t>17,4 </a:t>
                </a:r>
                <a:r>
                  <a:rPr lang="es-EC" sz="2600" dirty="0"/>
                  <a:t>m</a:t>
                </a:r>
                <a:r>
                  <a:rPr lang="es-EC" sz="2600" baseline="30000" dirty="0"/>
                  <a:t>3</a:t>
                </a:r>
                <a:r>
                  <a:rPr lang="es-EC" sz="2600" dirty="0"/>
                  <a:t> /</a:t>
                </a:r>
                <a:r>
                  <a:rPr lang="es-EC" sz="2600" dirty="0" smtClean="0"/>
                  <a:t>s</a:t>
                </a:r>
              </a:p>
              <a:p>
                <a:pPr marL="704088" lvl="2" indent="0">
                  <a:buNone/>
                </a:pPr>
                <a:endParaRPr lang="es-EC" sz="2600" dirty="0"/>
              </a:p>
              <a:p>
                <a:pPr marL="411480" lvl="1" indent="0">
                  <a:buNone/>
                </a:pPr>
                <a:r>
                  <a:rPr lang="es-EC" sz="2600" dirty="0">
                    <a:solidFill>
                      <a:schemeClr val="tx1">
                        <a:lumMod val="95000"/>
                        <a:lumOff val="5000"/>
                      </a:schemeClr>
                    </a:solidFill>
                  </a:rPr>
                  <a:t>Caudal Ecológico </a:t>
                </a:r>
              </a:p>
              <a:p>
                <a:pPr lvl="2"/>
                <a:r>
                  <a:rPr lang="es-EC" sz="2600" dirty="0"/>
                  <a:t>1,098 m</a:t>
                </a:r>
                <a:r>
                  <a:rPr lang="es-EC" sz="2600" baseline="30000" dirty="0"/>
                  <a:t>3</a:t>
                </a:r>
                <a:r>
                  <a:rPr lang="es-EC" sz="2600" dirty="0"/>
                  <a:t> /</a:t>
                </a:r>
                <a:r>
                  <a:rPr lang="es-EC" sz="2600" dirty="0" smtClean="0"/>
                  <a:t>s</a:t>
                </a:r>
              </a:p>
              <a:p>
                <a:pPr marL="704088" lvl="2" indent="0">
                  <a:buNone/>
                </a:pPr>
                <a:endParaRPr lang="es-EC"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4648200" y="1772815"/>
                <a:ext cx="4038600" cy="4525963"/>
              </a:xfrm>
              <a:blipFill rotWithShape="0">
                <a:blip r:embed="rId3"/>
                <a:stretch>
                  <a:fillRect l="-1662" t="-2291" r="-1511"/>
                </a:stretch>
              </a:blipFill>
            </p:spPr>
            <p:txBody>
              <a:bodyPr/>
              <a:lstStyle/>
              <a:p>
                <a:r>
                  <a:rPr lang="es-EC">
                    <a:noFill/>
                  </a:rPr>
                  <a:t> </a:t>
                </a:r>
              </a:p>
            </p:txBody>
          </p:sp>
        </mc:Fallback>
      </mc:AlternateContent>
      <p:cxnSp>
        <p:nvCxnSpPr>
          <p:cNvPr id="6" name="Straight Arrow Connector 5"/>
          <p:cNvCxnSpPr/>
          <p:nvPr/>
        </p:nvCxnSpPr>
        <p:spPr>
          <a:xfrm>
            <a:off x="2519772" y="2924944"/>
            <a:ext cx="5040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275856" y="6165304"/>
            <a:ext cx="5040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876256" y="2348880"/>
            <a:ext cx="5040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92703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Aspecto biótico</a:t>
            </a:r>
            <a:endParaRPr lang="es-EC" dirty="0"/>
          </a:p>
        </p:txBody>
      </p:sp>
      <p:sp>
        <p:nvSpPr>
          <p:cNvPr id="3" name="2 Marcador de contenido"/>
          <p:cNvSpPr>
            <a:spLocks noGrp="1"/>
          </p:cNvSpPr>
          <p:nvPr>
            <p:ph idx="1"/>
          </p:nvPr>
        </p:nvSpPr>
        <p:spPr>
          <a:xfrm>
            <a:off x="457200" y="1988840"/>
            <a:ext cx="8229600" cy="4466896"/>
          </a:xfrm>
        </p:spPr>
        <p:txBody>
          <a:bodyPr>
            <a:normAutofit/>
          </a:bodyPr>
          <a:lstStyle/>
          <a:p>
            <a:pPr algn="just"/>
            <a:endParaRPr lang="es-EC" sz="2000" dirty="0" smtClean="0"/>
          </a:p>
          <a:p>
            <a:pPr marL="109728" indent="0" algn="just">
              <a:buNone/>
            </a:pPr>
            <a:r>
              <a:rPr lang="es-EC" sz="2000" dirty="0" smtClean="0"/>
              <a:t>    </a:t>
            </a:r>
            <a:r>
              <a:rPr lang="es-EC" b="1" dirty="0" smtClean="0"/>
              <a:t>Visitas de campo.</a:t>
            </a:r>
          </a:p>
          <a:p>
            <a:pPr algn="just"/>
            <a:r>
              <a:rPr lang="es-EC" sz="2400" dirty="0" smtClean="0"/>
              <a:t>Recopilación de información de Flora</a:t>
            </a:r>
          </a:p>
          <a:p>
            <a:pPr lvl="1" algn="just"/>
            <a:r>
              <a:rPr lang="es-EC" sz="2400" dirty="0" smtClean="0"/>
              <a:t>En base a visitas de campo y Libro de Biodiversidad del Ecuador, Vargas, 2007.</a:t>
            </a:r>
          </a:p>
          <a:p>
            <a:pPr algn="just"/>
            <a:r>
              <a:rPr lang="es-EC" sz="2400" dirty="0"/>
              <a:t>Recopilación de información de </a:t>
            </a:r>
            <a:r>
              <a:rPr lang="es-EC" sz="2400" dirty="0" smtClean="0"/>
              <a:t>Fauna</a:t>
            </a:r>
            <a:endParaRPr lang="es-EC" sz="2400" dirty="0"/>
          </a:p>
          <a:p>
            <a:pPr lvl="1" algn="just"/>
            <a:r>
              <a:rPr lang="es-EC" sz="2400" dirty="0"/>
              <a:t>En base a visitas de campo y Libro de Biodiversidad del Ecuador, Vargas, 2007</a:t>
            </a:r>
          </a:p>
        </p:txBody>
      </p:sp>
    </p:spTree>
    <p:extLst>
      <p:ext uri="{BB962C8B-B14F-4D97-AF65-F5344CB8AC3E}">
        <p14:creationId xmlns:p14="http://schemas.microsoft.com/office/powerpoint/2010/main" val="23916161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dirty="0" smtClean="0"/>
              <a:t>Información de flora y fauna</a:t>
            </a:r>
            <a:endParaRPr lang="es-EC" dirty="0"/>
          </a:p>
        </p:txBody>
      </p:sp>
      <p:pic>
        <p:nvPicPr>
          <p:cNvPr id="1741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42651" t="21767" r="25239" b="18103"/>
          <a:stretch/>
        </p:blipFill>
        <p:spPr bwMode="auto">
          <a:xfrm>
            <a:off x="0" y="548681"/>
            <a:ext cx="4604632" cy="6123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42366" t="28772" r="25040" b="14978"/>
          <a:stretch/>
        </p:blipFill>
        <p:spPr bwMode="auto">
          <a:xfrm>
            <a:off x="4603013" y="548681"/>
            <a:ext cx="4540987" cy="6309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61529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18435"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9321" t="20925" r="22295" b="9137"/>
          <a:stretch/>
        </p:blipFill>
        <p:spPr bwMode="auto">
          <a:xfrm>
            <a:off x="4597762" y="868723"/>
            <a:ext cx="4372818" cy="5139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2409" t="19181" r="23785" b="10129"/>
          <a:stretch/>
        </p:blipFill>
        <p:spPr bwMode="auto">
          <a:xfrm>
            <a:off x="173420" y="836712"/>
            <a:ext cx="4398580" cy="5171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48002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19459"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2571" t="23313" r="11215" b="16741"/>
          <a:stretch/>
        </p:blipFill>
        <p:spPr bwMode="auto">
          <a:xfrm>
            <a:off x="4538720" y="398682"/>
            <a:ext cx="4464496" cy="6336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385" t="23707" r="47049" b="12284"/>
          <a:stretch/>
        </p:blipFill>
        <p:spPr bwMode="auto">
          <a:xfrm>
            <a:off x="-23649" y="332656"/>
            <a:ext cx="4595649" cy="6468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69253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534" t="12283" r="29722" b="9052"/>
          <a:stretch/>
        </p:blipFill>
        <p:spPr bwMode="auto">
          <a:xfrm>
            <a:off x="1387365" y="0"/>
            <a:ext cx="616280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72752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1000" y="489740"/>
            <a:ext cx="8229600" cy="1066800"/>
          </a:xfrm>
        </p:spPr>
        <p:txBody>
          <a:bodyPr/>
          <a:lstStyle/>
          <a:p>
            <a:pPr algn="ctr"/>
            <a:r>
              <a:rPr lang="es-EC" dirty="0" smtClean="0"/>
              <a:t>Análisis de muestras</a:t>
            </a:r>
            <a:endParaRPr lang="es-EC" dirty="0"/>
          </a:p>
        </p:txBody>
      </p:sp>
      <p:sp>
        <p:nvSpPr>
          <p:cNvPr id="4" name="3 Marcador de contenido"/>
          <p:cNvSpPr>
            <a:spLocks noGrp="1"/>
          </p:cNvSpPr>
          <p:nvPr>
            <p:ph sz="half" idx="1"/>
          </p:nvPr>
        </p:nvSpPr>
        <p:spPr>
          <a:xfrm>
            <a:off x="251520" y="1503902"/>
            <a:ext cx="4038600" cy="4525963"/>
          </a:xfrm>
        </p:spPr>
        <p:txBody>
          <a:bodyPr>
            <a:normAutofit/>
          </a:bodyPr>
          <a:lstStyle/>
          <a:p>
            <a:r>
              <a:rPr lang="es-EC" sz="1800" dirty="0" smtClean="0"/>
              <a:t>In Situ</a:t>
            </a:r>
          </a:p>
          <a:p>
            <a:r>
              <a:rPr lang="es-EC" sz="1800" dirty="0" smtClean="0"/>
              <a:t>pH</a:t>
            </a:r>
          </a:p>
          <a:p>
            <a:pPr lvl="1"/>
            <a:r>
              <a:rPr lang="es-EC" sz="1600" dirty="0" smtClean="0"/>
              <a:t>pH-Metro</a:t>
            </a:r>
            <a:endParaRPr lang="es-EC" sz="1600" dirty="0"/>
          </a:p>
          <a:p>
            <a:r>
              <a:rPr lang="es-EC" sz="1800" dirty="0" smtClean="0"/>
              <a:t>Conductividad</a:t>
            </a:r>
            <a:endParaRPr lang="es-EC" sz="1800" dirty="0"/>
          </a:p>
          <a:p>
            <a:pPr lvl="1"/>
            <a:r>
              <a:rPr lang="es-EC" sz="1600" dirty="0" err="1" smtClean="0"/>
              <a:t>Conductimetro</a:t>
            </a:r>
            <a:endParaRPr lang="es-EC" sz="1600" dirty="0" smtClean="0"/>
          </a:p>
          <a:p>
            <a:r>
              <a:rPr lang="es-EC" sz="1800" dirty="0" smtClean="0"/>
              <a:t>Temperatura</a:t>
            </a:r>
          </a:p>
        </p:txBody>
      </p:sp>
      <p:sp>
        <p:nvSpPr>
          <p:cNvPr id="5" name="4 Marcador de contenido"/>
          <p:cNvSpPr>
            <a:spLocks noGrp="1"/>
          </p:cNvSpPr>
          <p:nvPr>
            <p:ph sz="half" idx="2"/>
          </p:nvPr>
        </p:nvSpPr>
        <p:spPr>
          <a:xfrm>
            <a:off x="5364088" y="1454050"/>
            <a:ext cx="3520440" cy="4525963"/>
          </a:xfrm>
        </p:spPr>
        <p:txBody>
          <a:bodyPr/>
          <a:lstStyle/>
          <a:p>
            <a:r>
              <a:rPr lang="es-EC" dirty="0" smtClean="0"/>
              <a:t>Laboratorio</a:t>
            </a:r>
          </a:p>
          <a:p>
            <a:endParaRPr lang="es-EC" dirty="0"/>
          </a:p>
        </p:txBody>
      </p:sp>
      <p:graphicFrame>
        <p:nvGraphicFramePr>
          <p:cNvPr id="6" name="5 Tabla"/>
          <p:cNvGraphicFramePr>
            <a:graphicFrameLocks noGrp="1"/>
          </p:cNvGraphicFramePr>
          <p:nvPr>
            <p:extLst>
              <p:ext uri="{D42A27DB-BD31-4B8C-83A1-F6EECF244321}">
                <p14:modId xmlns:p14="http://schemas.microsoft.com/office/powerpoint/2010/main" val="2291456329"/>
              </p:ext>
            </p:extLst>
          </p:nvPr>
        </p:nvGraphicFramePr>
        <p:xfrm>
          <a:off x="3923928" y="1847043"/>
          <a:ext cx="5148064" cy="5010957"/>
        </p:xfrm>
        <a:graphic>
          <a:graphicData uri="http://schemas.openxmlformats.org/drawingml/2006/table">
            <a:tbl>
              <a:tblPr firstRow="1" firstCol="1" bandRow="1">
                <a:tableStyleId>{72833802-FEF1-4C79-8D5D-14CF1EAF98D9}</a:tableStyleId>
              </a:tblPr>
              <a:tblGrid>
                <a:gridCol w="1691080"/>
                <a:gridCol w="3456984"/>
              </a:tblGrid>
              <a:tr h="209219">
                <a:tc>
                  <a:txBody>
                    <a:bodyPr/>
                    <a:lstStyle/>
                    <a:p>
                      <a:pPr algn="just">
                        <a:lnSpc>
                          <a:spcPct val="107000"/>
                        </a:lnSpc>
                        <a:spcAft>
                          <a:spcPts val="0"/>
                        </a:spcAft>
                      </a:pPr>
                      <a:r>
                        <a:rPr lang="es-EC" sz="1100" dirty="0">
                          <a:effectLst/>
                        </a:rPr>
                        <a:t>Parámetros</a:t>
                      </a:r>
                      <a:endParaRPr lang="es-EC" sz="1400" dirty="0">
                        <a:solidFill>
                          <a:schemeClr val="tx1"/>
                        </a:solidFill>
                        <a:effectLst/>
                        <a:latin typeface="Calibri"/>
                        <a:ea typeface="Calibri"/>
                        <a:cs typeface="Times New Roman"/>
                      </a:endParaRPr>
                    </a:p>
                  </a:txBody>
                  <a:tcPr marL="44450" marR="44450" marT="0" marB="0" anchor="ctr"/>
                </a:tc>
                <a:tc>
                  <a:txBody>
                    <a:bodyPr/>
                    <a:lstStyle/>
                    <a:p>
                      <a:pPr algn="just">
                        <a:lnSpc>
                          <a:spcPct val="107000"/>
                        </a:lnSpc>
                        <a:spcAft>
                          <a:spcPts val="0"/>
                        </a:spcAft>
                      </a:pPr>
                      <a:r>
                        <a:rPr lang="es-EC" sz="1100" dirty="0">
                          <a:effectLst/>
                        </a:rPr>
                        <a:t>MÉTODO DE ANÁLISIS</a:t>
                      </a:r>
                      <a:endParaRPr lang="es-EC" sz="1400" dirty="0">
                        <a:solidFill>
                          <a:schemeClr val="tx1"/>
                        </a:solidFill>
                        <a:effectLst/>
                        <a:latin typeface="Calibri"/>
                        <a:ea typeface="Calibri"/>
                        <a:cs typeface="Times New Roman"/>
                      </a:endParaRPr>
                    </a:p>
                  </a:txBody>
                  <a:tcPr marL="44450" marR="44450" marT="0" marB="0" anchor="ctr"/>
                </a:tc>
              </a:tr>
              <a:tr h="209219">
                <a:tc>
                  <a:txBody>
                    <a:bodyPr/>
                    <a:lstStyle/>
                    <a:p>
                      <a:pPr algn="just">
                        <a:lnSpc>
                          <a:spcPct val="107000"/>
                        </a:lnSpc>
                        <a:spcAft>
                          <a:spcPts val="0"/>
                        </a:spcAft>
                      </a:pPr>
                      <a:r>
                        <a:rPr lang="es-EC" sz="1100" dirty="0">
                          <a:effectLst/>
                        </a:rPr>
                        <a:t>Alcalinidad</a:t>
                      </a:r>
                      <a:endParaRPr lang="es-EC" sz="1400" dirty="0">
                        <a:solidFill>
                          <a:schemeClr val="tx1"/>
                        </a:solidFill>
                        <a:effectLst/>
                        <a:latin typeface="Calibri"/>
                        <a:ea typeface="Calibri"/>
                        <a:cs typeface="Times New Roman"/>
                      </a:endParaRPr>
                    </a:p>
                  </a:txBody>
                  <a:tcPr marL="44450" marR="44450" marT="0" marB="0" anchor="ctr"/>
                </a:tc>
                <a:tc>
                  <a:txBody>
                    <a:bodyPr/>
                    <a:lstStyle/>
                    <a:p>
                      <a:pPr algn="just">
                        <a:lnSpc>
                          <a:spcPct val="107000"/>
                        </a:lnSpc>
                        <a:spcAft>
                          <a:spcPts val="0"/>
                        </a:spcAft>
                      </a:pPr>
                      <a:r>
                        <a:rPr lang="es-EC" sz="1100" dirty="0">
                          <a:effectLst/>
                        </a:rPr>
                        <a:t>MAM-01/APHA 2320 B MODIFICADO</a:t>
                      </a:r>
                      <a:endParaRPr lang="es-EC" sz="1400" dirty="0">
                        <a:solidFill>
                          <a:schemeClr val="tx1"/>
                        </a:solidFill>
                        <a:effectLst/>
                        <a:latin typeface="Calibri"/>
                        <a:ea typeface="Calibri"/>
                        <a:cs typeface="Times New Roman"/>
                      </a:endParaRPr>
                    </a:p>
                  </a:txBody>
                  <a:tcPr marL="44450" marR="44450" marT="0" marB="0" anchor="ctr"/>
                </a:tc>
              </a:tr>
              <a:tr h="209219">
                <a:tc>
                  <a:txBody>
                    <a:bodyPr/>
                    <a:lstStyle/>
                    <a:p>
                      <a:pPr algn="just">
                        <a:lnSpc>
                          <a:spcPct val="107000"/>
                        </a:lnSpc>
                        <a:spcAft>
                          <a:spcPts val="0"/>
                        </a:spcAft>
                      </a:pPr>
                      <a:r>
                        <a:rPr lang="es-EC" sz="1100">
                          <a:effectLst/>
                        </a:rPr>
                        <a:t>Dureza </a:t>
                      </a:r>
                      <a:endParaRPr lang="es-EC" sz="1400">
                        <a:solidFill>
                          <a:schemeClr val="tx1"/>
                        </a:solidFill>
                        <a:effectLst/>
                        <a:latin typeface="Calibri"/>
                        <a:ea typeface="Calibri"/>
                        <a:cs typeface="Times New Roman"/>
                      </a:endParaRPr>
                    </a:p>
                  </a:txBody>
                  <a:tcPr marL="44450" marR="44450" marT="0" marB="0" anchor="ctr"/>
                </a:tc>
                <a:tc>
                  <a:txBody>
                    <a:bodyPr/>
                    <a:lstStyle/>
                    <a:p>
                      <a:pPr algn="just">
                        <a:lnSpc>
                          <a:spcPct val="107000"/>
                        </a:lnSpc>
                        <a:spcAft>
                          <a:spcPts val="0"/>
                        </a:spcAft>
                      </a:pPr>
                      <a:r>
                        <a:rPr lang="es-EC" sz="1100" dirty="0">
                          <a:effectLst/>
                        </a:rPr>
                        <a:t>MAM-13/APHA 2340 C MODIFICADO</a:t>
                      </a:r>
                      <a:endParaRPr lang="es-EC" sz="1400" dirty="0">
                        <a:solidFill>
                          <a:schemeClr val="tx1"/>
                        </a:solidFill>
                        <a:effectLst/>
                        <a:latin typeface="Calibri"/>
                        <a:ea typeface="Calibri"/>
                        <a:cs typeface="Times New Roman"/>
                      </a:endParaRPr>
                    </a:p>
                  </a:txBody>
                  <a:tcPr marL="44450" marR="44450" marT="0" marB="0" anchor="ctr"/>
                </a:tc>
              </a:tr>
              <a:tr h="209219">
                <a:tc>
                  <a:txBody>
                    <a:bodyPr/>
                    <a:lstStyle/>
                    <a:p>
                      <a:pPr algn="just">
                        <a:lnSpc>
                          <a:spcPct val="107000"/>
                        </a:lnSpc>
                        <a:spcAft>
                          <a:spcPts val="0"/>
                        </a:spcAft>
                      </a:pPr>
                      <a:r>
                        <a:rPr lang="es-EC" sz="1100">
                          <a:effectLst/>
                        </a:rPr>
                        <a:t>Turbidez</a:t>
                      </a:r>
                      <a:endParaRPr lang="es-EC" sz="1400">
                        <a:solidFill>
                          <a:schemeClr val="tx1"/>
                        </a:solidFill>
                        <a:effectLst/>
                        <a:latin typeface="Calibri"/>
                        <a:ea typeface="Calibri"/>
                        <a:cs typeface="Times New Roman"/>
                      </a:endParaRPr>
                    </a:p>
                  </a:txBody>
                  <a:tcPr marL="44450" marR="44450" marT="0" marB="0" anchor="ctr"/>
                </a:tc>
                <a:tc>
                  <a:txBody>
                    <a:bodyPr/>
                    <a:lstStyle/>
                    <a:p>
                      <a:pPr algn="just">
                        <a:lnSpc>
                          <a:spcPct val="107000"/>
                        </a:lnSpc>
                        <a:spcAft>
                          <a:spcPts val="0"/>
                        </a:spcAft>
                      </a:pPr>
                      <a:r>
                        <a:rPr lang="es-EC" sz="1100" dirty="0">
                          <a:effectLst/>
                        </a:rPr>
                        <a:t>MAM-78/MÉTODO RÁPIDO MERCK</a:t>
                      </a:r>
                      <a:endParaRPr lang="es-EC" sz="1400" dirty="0">
                        <a:solidFill>
                          <a:schemeClr val="tx1"/>
                        </a:solidFill>
                        <a:effectLst/>
                        <a:latin typeface="Calibri"/>
                        <a:ea typeface="Calibri"/>
                        <a:cs typeface="Times New Roman"/>
                      </a:endParaRPr>
                    </a:p>
                  </a:txBody>
                  <a:tcPr marL="44450" marR="44450" marT="0" marB="0" anchor="ctr"/>
                </a:tc>
              </a:tr>
              <a:tr h="209219">
                <a:tc>
                  <a:txBody>
                    <a:bodyPr/>
                    <a:lstStyle/>
                    <a:p>
                      <a:pPr algn="just">
                        <a:lnSpc>
                          <a:spcPct val="107000"/>
                        </a:lnSpc>
                        <a:spcAft>
                          <a:spcPts val="0"/>
                        </a:spcAft>
                      </a:pPr>
                      <a:r>
                        <a:rPr lang="es-EC" sz="1100">
                          <a:effectLst/>
                        </a:rPr>
                        <a:t>Nitratos</a:t>
                      </a:r>
                      <a:endParaRPr lang="es-EC" sz="1400">
                        <a:solidFill>
                          <a:schemeClr val="tx1"/>
                        </a:solidFill>
                        <a:effectLst/>
                        <a:latin typeface="Calibri"/>
                        <a:ea typeface="Calibri"/>
                        <a:cs typeface="Times New Roman"/>
                      </a:endParaRPr>
                    </a:p>
                  </a:txBody>
                  <a:tcPr marL="44450" marR="44450" marT="0" marB="0" anchor="ctr"/>
                </a:tc>
                <a:tc>
                  <a:txBody>
                    <a:bodyPr/>
                    <a:lstStyle/>
                    <a:p>
                      <a:pPr algn="just">
                        <a:lnSpc>
                          <a:spcPct val="107000"/>
                        </a:lnSpc>
                        <a:spcAft>
                          <a:spcPts val="0"/>
                        </a:spcAft>
                      </a:pPr>
                      <a:r>
                        <a:rPr lang="es-EC" sz="1100">
                          <a:effectLst/>
                        </a:rPr>
                        <a:t>MAM-43/APHA 4500-NO3-B MODIFICADO</a:t>
                      </a:r>
                      <a:endParaRPr lang="es-EC" sz="1400">
                        <a:solidFill>
                          <a:schemeClr val="tx1"/>
                        </a:solidFill>
                        <a:effectLst/>
                        <a:latin typeface="Calibri"/>
                        <a:ea typeface="Calibri"/>
                        <a:cs typeface="Times New Roman"/>
                      </a:endParaRPr>
                    </a:p>
                  </a:txBody>
                  <a:tcPr marL="44450" marR="44450" marT="0" marB="0" anchor="ctr"/>
                </a:tc>
              </a:tr>
              <a:tr h="209219">
                <a:tc>
                  <a:txBody>
                    <a:bodyPr/>
                    <a:lstStyle/>
                    <a:p>
                      <a:pPr algn="just">
                        <a:lnSpc>
                          <a:spcPct val="107000"/>
                        </a:lnSpc>
                        <a:spcAft>
                          <a:spcPts val="0"/>
                        </a:spcAft>
                      </a:pPr>
                      <a:r>
                        <a:rPr lang="es-EC" sz="1100">
                          <a:effectLst/>
                        </a:rPr>
                        <a:t>Sulfatos</a:t>
                      </a:r>
                      <a:endParaRPr lang="es-EC" sz="1400">
                        <a:solidFill>
                          <a:schemeClr val="tx1"/>
                        </a:solidFill>
                        <a:effectLst/>
                        <a:latin typeface="Calibri"/>
                        <a:ea typeface="Calibri"/>
                        <a:cs typeface="Times New Roman"/>
                      </a:endParaRPr>
                    </a:p>
                  </a:txBody>
                  <a:tcPr marL="44450" marR="44450" marT="0" marB="0" anchor="ctr"/>
                </a:tc>
                <a:tc>
                  <a:txBody>
                    <a:bodyPr/>
                    <a:lstStyle/>
                    <a:p>
                      <a:pPr algn="just">
                        <a:lnSpc>
                          <a:spcPct val="107000"/>
                        </a:lnSpc>
                        <a:spcAft>
                          <a:spcPts val="0"/>
                        </a:spcAft>
                      </a:pPr>
                      <a:r>
                        <a:rPr lang="es-EC" sz="1100">
                          <a:effectLst/>
                        </a:rPr>
                        <a:t>MAM-65/MÉTODO RÁPIDO HACH  680</a:t>
                      </a:r>
                      <a:endParaRPr lang="es-EC" sz="1400">
                        <a:solidFill>
                          <a:schemeClr val="tx1"/>
                        </a:solidFill>
                        <a:effectLst/>
                        <a:latin typeface="Calibri"/>
                        <a:ea typeface="Calibri"/>
                        <a:cs typeface="Times New Roman"/>
                      </a:endParaRPr>
                    </a:p>
                  </a:txBody>
                  <a:tcPr marL="44450" marR="44450" marT="0" marB="0" anchor="ctr"/>
                </a:tc>
              </a:tr>
              <a:tr h="418437">
                <a:tc>
                  <a:txBody>
                    <a:bodyPr/>
                    <a:lstStyle/>
                    <a:p>
                      <a:pPr algn="just">
                        <a:lnSpc>
                          <a:spcPct val="107000"/>
                        </a:lnSpc>
                        <a:spcAft>
                          <a:spcPts val="0"/>
                        </a:spcAft>
                      </a:pPr>
                      <a:r>
                        <a:rPr lang="es-EC" sz="1100" dirty="0">
                          <a:effectLst/>
                        </a:rPr>
                        <a:t>Fosfatos</a:t>
                      </a:r>
                      <a:endParaRPr lang="es-EC" sz="1400" dirty="0">
                        <a:solidFill>
                          <a:schemeClr val="tx1"/>
                        </a:solidFill>
                        <a:effectLst/>
                        <a:latin typeface="Calibri"/>
                        <a:ea typeface="Calibri"/>
                        <a:cs typeface="Times New Roman"/>
                      </a:endParaRPr>
                    </a:p>
                  </a:txBody>
                  <a:tcPr marL="44450" marR="44450" marT="0" marB="0" anchor="ctr"/>
                </a:tc>
                <a:tc>
                  <a:txBody>
                    <a:bodyPr/>
                    <a:lstStyle/>
                    <a:p>
                      <a:pPr algn="just">
                        <a:lnSpc>
                          <a:spcPct val="107000"/>
                        </a:lnSpc>
                        <a:spcAft>
                          <a:spcPts val="0"/>
                        </a:spcAft>
                      </a:pPr>
                      <a:r>
                        <a:rPr lang="es-EC" sz="1100">
                          <a:effectLst/>
                        </a:rPr>
                        <a:t>MAN-17/APHA 4500-P C Y/O E MODIFICADO</a:t>
                      </a:r>
                      <a:endParaRPr lang="es-EC" sz="1400">
                        <a:solidFill>
                          <a:schemeClr val="tx1"/>
                        </a:solidFill>
                        <a:effectLst/>
                        <a:latin typeface="Calibri"/>
                        <a:ea typeface="Calibri"/>
                        <a:cs typeface="Times New Roman"/>
                      </a:endParaRPr>
                    </a:p>
                  </a:txBody>
                  <a:tcPr marL="44450" marR="44450" marT="0" marB="0" anchor="ctr"/>
                </a:tc>
              </a:tr>
              <a:tr h="209219">
                <a:tc>
                  <a:txBody>
                    <a:bodyPr/>
                    <a:lstStyle/>
                    <a:p>
                      <a:pPr algn="just">
                        <a:lnSpc>
                          <a:spcPct val="107000"/>
                        </a:lnSpc>
                        <a:spcAft>
                          <a:spcPts val="0"/>
                        </a:spcAft>
                      </a:pPr>
                      <a:r>
                        <a:rPr lang="es-EC" sz="1100" dirty="0">
                          <a:effectLst/>
                        </a:rPr>
                        <a:t>Arsénico</a:t>
                      </a:r>
                      <a:endParaRPr lang="es-EC" sz="1400" dirty="0">
                        <a:solidFill>
                          <a:schemeClr val="tx1"/>
                        </a:solidFill>
                        <a:effectLst/>
                        <a:latin typeface="Calibri"/>
                        <a:ea typeface="Calibri"/>
                        <a:cs typeface="Times New Roman"/>
                      </a:endParaRPr>
                    </a:p>
                  </a:txBody>
                  <a:tcPr marL="44450" marR="44450" marT="0" marB="0" anchor="ctr"/>
                </a:tc>
                <a:tc>
                  <a:txBody>
                    <a:bodyPr/>
                    <a:lstStyle/>
                    <a:p>
                      <a:pPr algn="just">
                        <a:lnSpc>
                          <a:spcPct val="107000"/>
                        </a:lnSpc>
                        <a:spcAft>
                          <a:spcPts val="0"/>
                        </a:spcAft>
                      </a:pPr>
                      <a:r>
                        <a:rPr lang="es-EC" sz="1100" dirty="0">
                          <a:effectLst/>
                        </a:rPr>
                        <a:t>MAM-49/APHA 3114 B MODIFICADO</a:t>
                      </a:r>
                      <a:endParaRPr lang="es-EC" sz="1400" dirty="0">
                        <a:solidFill>
                          <a:schemeClr val="tx1"/>
                        </a:solidFill>
                        <a:effectLst/>
                        <a:latin typeface="Calibri"/>
                        <a:ea typeface="Calibri"/>
                        <a:cs typeface="Times New Roman"/>
                      </a:endParaRPr>
                    </a:p>
                  </a:txBody>
                  <a:tcPr marL="44450" marR="44450" marT="0" marB="0" anchor="ctr"/>
                </a:tc>
              </a:tr>
              <a:tr h="209219">
                <a:tc>
                  <a:txBody>
                    <a:bodyPr/>
                    <a:lstStyle/>
                    <a:p>
                      <a:pPr algn="just">
                        <a:lnSpc>
                          <a:spcPct val="107000"/>
                        </a:lnSpc>
                        <a:spcAft>
                          <a:spcPts val="0"/>
                        </a:spcAft>
                      </a:pPr>
                      <a:r>
                        <a:rPr lang="es-EC" sz="1100" dirty="0">
                          <a:effectLst/>
                        </a:rPr>
                        <a:t>Cromo Hexavalente</a:t>
                      </a:r>
                      <a:endParaRPr lang="es-EC" sz="1400" dirty="0">
                        <a:solidFill>
                          <a:schemeClr val="tx1"/>
                        </a:solidFill>
                        <a:effectLst/>
                        <a:latin typeface="Calibri"/>
                        <a:ea typeface="Calibri"/>
                        <a:cs typeface="Times New Roman"/>
                      </a:endParaRPr>
                    </a:p>
                  </a:txBody>
                  <a:tcPr marL="44450" marR="44450" marT="0" marB="0" anchor="ctr"/>
                </a:tc>
                <a:tc>
                  <a:txBody>
                    <a:bodyPr/>
                    <a:lstStyle/>
                    <a:p>
                      <a:pPr algn="just">
                        <a:lnSpc>
                          <a:spcPct val="107000"/>
                        </a:lnSpc>
                        <a:spcAft>
                          <a:spcPts val="0"/>
                        </a:spcAft>
                      </a:pPr>
                      <a:r>
                        <a:rPr lang="es-EC" sz="1100">
                          <a:effectLst/>
                        </a:rPr>
                        <a:t>MAN-75/COLORIMETRICO HACH 90</a:t>
                      </a:r>
                      <a:endParaRPr lang="es-EC" sz="1400">
                        <a:solidFill>
                          <a:schemeClr val="tx1"/>
                        </a:solidFill>
                        <a:effectLst/>
                        <a:latin typeface="Calibri"/>
                        <a:ea typeface="Calibri"/>
                        <a:cs typeface="Times New Roman"/>
                      </a:endParaRPr>
                    </a:p>
                  </a:txBody>
                  <a:tcPr marL="44450" marR="44450" marT="0" marB="0" anchor="ctr"/>
                </a:tc>
              </a:tr>
              <a:tr h="209219">
                <a:tc>
                  <a:txBody>
                    <a:bodyPr/>
                    <a:lstStyle/>
                    <a:p>
                      <a:pPr algn="just">
                        <a:lnSpc>
                          <a:spcPct val="107000"/>
                        </a:lnSpc>
                        <a:spcAft>
                          <a:spcPts val="0"/>
                        </a:spcAft>
                      </a:pPr>
                      <a:r>
                        <a:rPr lang="es-EC" sz="1100">
                          <a:effectLst/>
                        </a:rPr>
                        <a:t>Cromo Total</a:t>
                      </a:r>
                      <a:endParaRPr lang="es-EC" sz="1400">
                        <a:solidFill>
                          <a:schemeClr val="tx1"/>
                        </a:solidFill>
                        <a:effectLst/>
                        <a:latin typeface="Calibri"/>
                        <a:ea typeface="Calibri"/>
                        <a:cs typeface="Times New Roman"/>
                      </a:endParaRPr>
                    </a:p>
                  </a:txBody>
                  <a:tcPr marL="44450" marR="44450" marT="0" marB="0" anchor="ctr"/>
                </a:tc>
                <a:tc>
                  <a:txBody>
                    <a:bodyPr/>
                    <a:lstStyle/>
                    <a:p>
                      <a:pPr algn="just">
                        <a:lnSpc>
                          <a:spcPct val="107000"/>
                        </a:lnSpc>
                        <a:spcAft>
                          <a:spcPts val="0"/>
                        </a:spcAft>
                      </a:pPr>
                      <a:r>
                        <a:rPr lang="es-EC" sz="1100">
                          <a:effectLst/>
                        </a:rPr>
                        <a:t>MAM-11/APHA 3111-B MODIFICADO</a:t>
                      </a:r>
                      <a:endParaRPr lang="es-EC" sz="1400">
                        <a:solidFill>
                          <a:schemeClr val="tx1"/>
                        </a:solidFill>
                        <a:effectLst/>
                        <a:latin typeface="Calibri"/>
                        <a:ea typeface="Calibri"/>
                        <a:cs typeface="Times New Roman"/>
                      </a:endParaRPr>
                    </a:p>
                  </a:txBody>
                  <a:tcPr marL="44450" marR="44450" marT="0" marB="0" anchor="ctr"/>
                </a:tc>
              </a:tr>
              <a:tr h="209219">
                <a:tc>
                  <a:txBody>
                    <a:bodyPr/>
                    <a:lstStyle/>
                    <a:p>
                      <a:pPr algn="just">
                        <a:lnSpc>
                          <a:spcPct val="107000"/>
                        </a:lnSpc>
                        <a:spcAft>
                          <a:spcPts val="0"/>
                        </a:spcAft>
                      </a:pPr>
                      <a:r>
                        <a:rPr lang="es-EC" sz="1100">
                          <a:effectLst/>
                        </a:rPr>
                        <a:t>Cobre</a:t>
                      </a:r>
                      <a:endParaRPr lang="es-EC" sz="1400">
                        <a:solidFill>
                          <a:schemeClr val="tx1"/>
                        </a:solidFill>
                        <a:effectLst/>
                        <a:latin typeface="Calibri"/>
                        <a:ea typeface="Calibri"/>
                        <a:cs typeface="Times New Roman"/>
                      </a:endParaRPr>
                    </a:p>
                  </a:txBody>
                  <a:tcPr marL="44450" marR="44450" marT="0" marB="0" anchor="ctr"/>
                </a:tc>
                <a:tc>
                  <a:txBody>
                    <a:bodyPr/>
                    <a:lstStyle/>
                    <a:p>
                      <a:pPr algn="just">
                        <a:lnSpc>
                          <a:spcPct val="107000"/>
                        </a:lnSpc>
                        <a:spcAft>
                          <a:spcPts val="0"/>
                        </a:spcAft>
                      </a:pPr>
                      <a:r>
                        <a:rPr lang="es-EC" sz="1100">
                          <a:effectLst/>
                        </a:rPr>
                        <a:t>MAM-09/APHA 3111-B MODIFICADO</a:t>
                      </a:r>
                      <a:endParaRPr lang="es-EC" sz="1400">
                        <a:solidFill>
                          <a:schemeClr val="tx1"/>
                        </a:solidFill>
                        <a:effectLst/>
                        <a:latin typeface="Calibri"/>
                        <a:ea typeface="Calibri"/>
                        <a:cs typeface="Times New Roman"/>
                      </a:endParaRPr>
                    </a:p>
                  </a:txBody>
                  <a:tcPr marL="44450" marR="44450" marT="0" marB="0" anchor="ctr"/>
                </a:tc>
              </a:tr>
              <a:tr h="209219">
                <a:tc>
                  <a:txBody>
                    <a:bodyPr/>
                    <a:lstStyle/>
                    <a:p>
                      <a:pPr algn="just">
                        <a:lnSpc>
                          <a:spcPct val="107000"/>
                        </a:lnSpc>
                        <a:spcAft>
                          <a:spcPts val="0"/>
                        </a:spcAft>
                      </a:pPr>
                      <a:r>
                        <a:rPr lang="es-EC" sz="1100">
                          <a:effectLst/>
                        </a:rPr>
                        <a:t>Cadmio</a:t>
                      </a:r>
                      <a:endParaRPr lang="es-EC" sz="1400">
                        <a:solidFill>
                          <a:schemeClr val="tx1"/>
                        </a:solidFill>
                        <a:effectLst/>
                        <a:latin typeface="Calibri"/>
                        <a:ea typeface="Calibri"/>
                        <a:cs typeface="Times New Roman"/>
                      </a:endParaRPr>
                    </a:p>
                  </a:txBody>
                  <a:tcPr marL="44450" marR="44450" marT="0" marB="0" anchor="ctr"/>
                </a:tc>
                <a:tc>
                  <a:txBody>
                    <a:bodyPr/>
                    <a:lstStyle/>
                    <a:p>
                      <a:pPr algn="just">
                        <a:lnSpc>
                          <a:spcPct val="107000"/>
                        </a:lnSpc>
                        <a:spcAft>
                          <a:spcPts val="0"/>
                        </a:spcAft>
                      </a:pPr>
                      <a:r>
                        <a:rPr lang="es-EC" sz="1100">
                          <a:effectLst/>
                        </a:rPr>
                        <a:t>MAM-04/APHA 3111-B MODIFICADO</a:t>
                      </a:r>
                      <a:endParaRPr lang="es-EC" sz="1400">
                        <a:solidFill>
                          <a:schemeClr val="tx1"/>
                        </a:solidFill>
                        <a:effectLst/>
                        <a:latin typeface="Calibri"/>
                        <a:ea typeface="Calibri"/>
                        <a:cs typeface="Times New Roman"/>
                      </a:endParaRPr>
                    </a:p>
                  </a:txBody>
                  <a:tcPr marL="44450" marR="44450" marT="0" marB="0" anchor="ctr"/>
                </a:tc>
              </a:tr>
              <a:tr h="209219">
                <a:tc>
                  <a:txBody>
                    <a:bodyPr/>
                    <a:lstStyle/>
                    <a:p>
                      <a:pPr algn="just">
                        <a:lnSpc>
                          <a:spcPct val="107000"/>
                        </a:lnSpc>
                        <a:spcAft>
                          <a:spcPts val="0"/>
                        </a:spcAft>
                      </a:pPr>
                      <a:r>
                        <a:rPr lang="es-EC" sz="1100">
                          <a:effectLst/>
                        </a:rPr>
                        <a:t>Plomo</a:t>
                      </a:r>
                      <a:endParaRPr lang="es-EC" sz="1400">
                        <a:solidFill>
                          <a:schemeClr val="tx1"/>
                        </a:solidFill>
                        <a:effectLst/>
                        <a:latin typeface="Calibri"/>
                        <a:ea typeface="Calibri"/>
                        <a:cs typeface="Times New Roman"/>
                      </a:endParaRPr>
                    </a:p>
                  </a:txBody>
                  <a:tcPr marL="44450" marR="44450" marT="0" marB="0" anchor="ctr"/>
                </a:tc>
                <a:tc>
                  <a:txBody>
                    <a:bodyPr/>
                    <a:lstStyle/>
                    <a:p>
                      <a:pPr algn="just">
                        <a:lnSpc>
                          <a:spcPct val="107000"/>
                        </a:lnSpc>
                        <a:spcAft>
                          <a:spcPts val="0"/>
                        </a:spcAft>
                      </a:pPr>
                      <a:r>
                        <a:rPr lang="es-EC" sz="1100">
                          <a:effectLst/>
                        </a:rPr>
                        <a:t>MAM-25/APPHA 3111-B MODIFICADO</a:t>
                      </a:r>
                      <a:endParaRPr lang="es-EC" sz="1400">
                        <a:solidFill>
                          <a:schemeClr val="tx1"/>
                        </a:solidFill>
                        <a:effectLst/>
                        <a:latin typeface="Calibri"/>
                        <a:ea typeface="Calibri"/>
                        <a:cs typeface="Times New Roman"/>
                      </a:endParaRPr>
                    </a:p>
                  </a:txBody>
                  <a:tcPr marL="44450" marR="44450" marT="0" marB="0" anchor="ctr"/>
                </a:tc>
              </a:tr>
              <a:tr h="209219">
                <a:tc>
                  <a:txBody>
                    <a:bodyPr/>
                    <a:lstStyle/>
                    <a:p>
                      <a:pPr algn="just">
                        <a:lnSpc>
                          <a:spcPct val="107000"/>
                        </a:lnSpc>
                        <a:spcAft>
                          <a:spcPts val="0"/>
                        </a:spcAft>
                      </a:pPr>
                      <a:r>
                        <a:rPr lang="es-EC" sz="1100">
                          <a:effectLst/>
                        </a:rPr>
                        <a:t>Hierro</a:t>
                      </a:r>
                      <a:endParaRPr lang="es-EC" sz="1400">
                        <a:solidFill>
                          <a:schemeClr val="tx1"/>
                        </a:solidFill>
                        <a:effectLst/>
                        <a:latin typeface="Calibri"/>
                        <a:ea typeface="Calibri"/>
                        <a:cs typeface="Times New Roman"/>
                      </a:endParaRPr>
                    </a:p>
                  </a:txBody>
                  <a:tcPr marL="44450" marR="44450" marT="0" marB="0" anchor="ctr"/>
                </a:tc>
                <a:tc>
                  <a:txBody>
                    <a:bodyPr/>
                    <a:lstStyle/>
                    <a:p>
                      <a:pPr algn="just">
                        <a:lnSpc>
                          <a:spcPct val="107000"/>
                        </a:lnSpc>
                        <a:spcAft>
                          <a:spcPts val="0"/>
                        </a:spcAft>
                      </a:pPr>
                      <a:r>
                        <a:rPr lang="es-EC" sz="1100">
                          <a:effectLst/>
                        </a:rPr>
                        <a:t>MAM-18/APHA 3111-B MODIFICADO</a:t>
                      </a:r>
                      <a:endParaRPr lang="es-EC" sz="1400">
                        <a:solidFill>
                          <a:schemeClr val="tx1"/>
                        </a:solidFill>
                        <a:effectLst/>
                        <a:latin typeface="Calibri"/>
                        <a:ea typeface="Calibri"/>
                        <a:cs typeface="Times New Roman"/>
                      </a:endParaRPr>
                    </a:p>
                  </a:txBody>
                  <a:tcPr marL="44450" marR="44450" marT="0" marB="0" anchor="ctr"/>
                </a:tc>
              </a:tr>
              <a:tr h="209219">
                <a:tc>
                  <a:txBody>
                    <a:bodyPr/>
                    <a:lstStyle/>
                    <a:p>
                      <a:pPr algn="just">
                        <a:lnSpc>
                          <a:spcPct val="107000"/>
                        </a:lnSpc>
                        <a:spcAft>
                          <a:spcPts val="0"/>
                        </a:spcAft>
                      </a:pPr>
                      <a:r>
                        <a:rPr lang="es-EC" sz="1100">
                          <a:effectLst/>
                        </a:rPr>
                        <a:t>Coliformes Fecales</a:t>
                      </a:r>
                      <a:endParaRPr lang="es-EC" sz="1400">
                        <a:solidFill>
                          <a:schemeClr val="tx1"/>
                        </a:solidFill>
                        <a:effectLst/>
                        <a:latin typeface="Calibri"/>
                        <a:ea typeface="Calibri"/>
                        <a:cs typeface="Times New Roman"/>
                      </a:endParaRPr>
                    </a:p>
                  </a:txBody>
                  <a:tcPr marL="44450" marR="44450" marT="0" marB="0" anchor="ctr"/>
                </a:tc>
                <a:tc>
                  <a:txBody>
                    <a:bodyPr/>
                    <a:lstStyle/>
                    <a:p>
                      <a:pPr algn="just">
                        <a:lnSpc>
                          <a:spcPct val="107000"/>
                        </a:lnSpc>
                        <a:spcAft>
                          <a:spcPts val="0"/>
                        </a:spcAft>
                      </a:pPr>
                      <a:r>
                        <a:rPr lang="es-EC" sz="1100">
                          <a:effectLst/>
                        </a:rPr>
                        <a:t>MMI-12/SM 9221-E</a:t>
                      </a:r>
                      <a:endParaRPr lang="es-EC" sz="1400">
                        <a:solidFill>
                          <a:schemeClr val="tx1"/>
                        </a:solidFill>
                        <a:effectLst/>
                        <a:latin typeface="Calibri"/>
                        <a:ea typeface="Calibri"/>
                        <a:cs typeface="Times New Roman"/>
                      </a:endParaRPr>
                    </a:p>
                  </a:txBody>
                  <a:tcPr marL="44450" marR="44450" marT="0" marB="0" anchor="ctr"/>
                </a:tc>
              </a:tr>
              <a:tr h="209219">
                <a:tc>
                  <a:txBody>
                    <a:bodyPr/>
                    <a:lstStyle/>
                    <a:p>
                      <a:pPr algn="just">
                        <a:lnSpc>
                          <a:spcPct val="107000"/>
                        </a:lnSpc>
                        <a:spcAft>
                          <a:spcPts val="0"/>
                        </a:spcAft>
                      </a:pPr>
                      <a:r>
                        <a:rPr lang="es-EC" sz="1100">
                          <a:effectLst/>
                        </a:rPr>
                        <a:t>Coliformes Totales</a:t>
                      </a:r>
                      <a:endParaRPr lang="es-EC" sz="1400">
                        <a:solidFill>
                          <a:schemeClr val="tx1"/>
                        </a:solidFill>
                        <a:effectLst/>
                        <a:latin typeface="Calibri"/>
                        <a:ea typeface="Calibri"/>
                        <a:cs typeface="Times New Roman"/>
                      </a:endParaRPr>
                    </a:p>
                  </a:txBody>
                  <a:tcPr marL="44450" marR="44450" marT="0" marB="0" anchor="ctr"/>
                </a:tc>
                <a:tc>
                  <a:txBody>
                    <a:bodyPr/>
                    <a:lstStyle/>
                    <a:p>
                      <a:pPr algn="just">
                        <a:lnSpc>
                          <a:spcPct val="107000"/>
                        </a:lnSpc>
                        <a:spcAft>
                          <a:spcPts val="0"/>
                        </a:spcAft>
                      </a:pPr>
                      <a:r>
                        <a:rPr lang="es-EC" sz="1100">
                          <a:effectLst/>
                        </a:rPr>
                        <a:t>MMI-11/SM 9221-B</a:t>
                      </a:r>
                      <a:endParaRPr lang="es-EC" sz="1400">
                        <a:solidFill>
                          <a:schemeClr val="tx1"/>
                        </a:solidFill>
                        <a:effectLst/>
                        <a:latin typeface="Calibri"/>
                        <a:ea typeface="Calibri"/>
                        <a:cs typeface="Times New Roman"/>
                      </a:endParaRPr>
                    </a:p>
                  </a:txBody>
                  <a:tcPr marL="44450" marR="44450" marT="0" marB="0" anchor="ctr"/>
                </a:tc>
              </a:tr>
              <a:tr h="198923">
                <a:tc>
                  <a:txBody>
                    <a:bodyPr/>
                    <a:lstStyle/>
                    <a:p>
                      <a:pPr algn="just">
                        <a:lnSpc>
                          <a:spcPct val="107000"/>
                        </a:lnSpc>
                        <a:spcAft>
                          <a:spcPts val="0"/>
                        </a:spcAft>
                      </a:pPr>
                      <a:r>
                        <a:rPr lang="es-EC" sz="1100">
                          <a:effectLst/>
                        </a:rPr>
                        <a:t>DBO</a:t>
                      </a:r>
                      <a:r>
                        <a:rPr lang="es-EC" sz="1100" baseline="-25000">
                          <a:effectLst/>
                        </a:rPr>
                        <a:t>5</a:t>
                      </a:r>
                      <a:endParaRPr lang="es-EC" sz="1400">
                        <a:solidFill>
                          <a:schemeClr val="tx1"/>
                        </a:solidFill>
                        <a:effectLst/>
                        <a:latin typeface="Calibri"/>
                        <a:ea typeface="Calibri"/>
                        <a:cs typeface="Times New Roman"/>
                      </a:endParaRPr>
                    </a:p>
                  </a:txBody>
                  <a:tcPr marL="44450" marR="44450" marT="0" marB="0" anchor="ctr"/>
                </a:tc>
                <a:tc>
                  <a:txBody>
                    <a:bodyPr/>
                    <a:lstStyle/>
                    <a:p>
                      <a:pPr algn="just">
                        <a:lnSpc>
                          <a:spcPct val="107000"/>
                        </a:lnSpc>
                        <a:spcAft>
                          <a:spcPts val="0"/>
                        </a:spcAft>
                      </a:pPr>
                      <a:r>
                        <a:rPr lang="es-EC" sz="1100">
                          <a:effectLst/>
                        </a:rPr>
                        <a:t>MAM.38/APHA 5210 B MODIFICADO</a:t>
                      </a:r>
                      <a:endParaRPr lang="es-EC" sz="1400">
                        <a:solidFill>
                          <a:schemeClr val="tx1"/>
                        </a:solidFill>
                        <a:effectLst/>
                        <a:latin typeface="Calibri"/>
                        <a:ea typeface="Calibri"/>
                        <a:cs typeface="Times New Roman"/>
                      </a:endParaRPr>
                    </a:p>
                  </a:txBody>
                  <a:tcPr marL="44450" marR="44450" marT="0" marB="0" anchor="ctr"/>
                </a:tc>
              </a:tr>
              <a:tr h="418437">
                <a:tc>
                  <a:txBody>
                    <a:bodyPr/>
                    <a:lstStyle/>
                    <a:p>
                      <a:pPr algn="just">
                        <a:lnSpc>
                          <a:spcPct val="107000"/>
                        </a:lnSpc>
                        <a:spcAft>
                          <a:spcPts val="0"/>
                        </a:spcAft>
                      </a:pPr>
                      <a:r>
                        <a:rPr lang="es-EC" sz="1100">
                          <a:effectLst/>
                        </a:rPr>
                        <a:t>DQO</a:t>
                      </a:r>
                      <a:endParaRPr lang="es-EC" sz="1400">
                        <a:solidFill>
                          <a:schemeClr val="tx1"/>
                        </a:solidFill>
                        <a:effectLst/>
                        <a:latin typeface="Calibri"/>
                        <a:ea typeface="Calibri"/>
                        <a:cs typeface="Times New Roman"/>
                      </a:endParaRPr>
                    </a:p>
                  </a:txBody>
                  <a:tcPr marL="44450" marR="44450" marT="0" marB="0" anchor="ctr"/>
                </a:tc>
                <a:tc>
                  <a:txBody>
                    <a:bodyPr/>
                    <a:lstStyle/>
                    <a:p>
                      <a:pPr algn="just">
                        <a:lnSpc>
                          <a:spcPct val="107000"/>
                        </a:lnSpc>
                        <a:spcAft>
                          <a:spcPts val="0"/>
                        </a:spcAft>
                      </a:pPr>
                      <a:r>
                        <a:rPr lang="es-EC" sz="1100">
                          <a:effectLst/>
                        </a:rPr>
                        <a:t>MAM-23A/MERCK 112,28,29 132 MODIFICADO</a:t>
                      </a:r>
                      <a:endParaRPr lang="es-EC" sz="1400">
                        <a:solidFill>
                          <a:schemeClr val="tx1"/>
                        </a:solidFill>
                        <a:effectLst/>
                        <a:latin typeface="Calibri"/>
                        <a:ea typeface="Calibri"/>
                        <a:cs typeface="Times New Roman"/>
                      </a:endParaRPr>
                    </a:p>
                  </a:txBody>
                  <a:tcPr marL="44450" marR="44450" marT="0" marB="0" anchor="ctr"/>
                </a:tc>
              </a:tr>
              <a:tr h="209219">
                <a:tc>
                  <a:txBody>
                    <a:bodyPr/>
                    <a:lstStyle/>
                    <a:p>
                      <a:pPr algn="just">
                        <a:lnSpc>
                          <a:spcPct val="107000"/>
                        </a:lnSpc>
                        <a:spcAft>
                          <a:spcPts val="0"/>
                        </a:spcAft>
                      </a:pPr>
                      <a:r>
                        <a:rPr lang="es-EC" sz="1100">
                          <a:effectLst/>
                        </a:rPr>
                        <a:t>OD</a:t>
                      </a:r>
                      <a:endParaRPr lang="es-EC" sz="1400">
                        <a:solidFill>
                          <a:schemeClr val="tx1"/>
                        </a:solidFill>
                        <a:effectLst/>
                        <a:latin typeface="Calibri"/>
                        <a:ea typeface="Calibri"/>
                        <a:cs typeface="Times New Roman"/>
                      </a:endParaRPr>
                    </a:p>
                  </a:txBody>
                  <a:tcPr marL="44450" marR="44450" marT="0" marB="0" anchor="ctr"/>
                </a:tc>
                <a:tc>
                  <a:txBody>
                    <a:bodyPr/>
                    <a:lstStyle/>
                    <a:p>
                      <a:pPr algn="just">
                        <a:lnSpc>
                          <a:spcPct val="107000"/>
                        </a:lnSpc>
                        <a:spcAft>
                          <a:spcPts val="0"/>
                        </a:spcAft>
                      </a:pPr>
                      <a:r>
                        <a:rPr lang="es-EC" sz="1100">
                          <a:effectLst/>
                        </a:rPr>
                        <a:t>MAM-22/APHA 4500-O C MODIFICADO</a:t>
                      </a:r>
                      <a:endParaRPr lang="es-EC" sz="1400">
                        <a:solidFill>
                          <a:schemeClr val="tx1"/>
                        </a:solidFill>
                        <a:effectLst/>
                        <a:latin typeface="Calibri"/>
                        <a:ea typeface="Calibri"/>
                        <a:cs typeface="Times New Roman"/>
                      </a:endParaRPr>
                    </a:p>
                  </a:txBody>
                  <a:tcPr marL="44450" marR="44450" marT="0" marB="0" anchor="ctr"/>
                </a:tc>
              </a:tr>
              <a:tr h="209219">
                <a:tc>
                  <a:txBody>
                    <a:bodyPr/>
                    <a:lstStyle/>
                    <a:p>
                      <a:pPr algn="just">
                        <a:lnSpc>
                          <a:spcPct val="107000"/>
                        </a:lnSpc>
                        <a:spcAft>
                          <a:spcPts val="0"/>
                        </a:spcAft>
                      </a:pPr>
                      <a:r>
                        <a:rPr lang="es-EC" sz="1100">
                          <a:effectLst/>
                        </a:rPr>
                        <a:t>Sólidos Totales</a:t>
                      </a:r>
                      <a:endParaRPr lang="es-EC" sz="1400">
                        <a:solidFill>
                          <a:schemeClr val="tx1"/>
                        </a:solidFill>
                        <a:effectLst/>
                        <a:latin typeface="Calibri"/>
                        <a:ea typeface="Calibri"/>
                        <a:cs typeface="Times New Roman"/>
                      </a:endParaRPr>
                    </a:p>
                  </a:txBody>
                  <a:tcPr marL="44450" marR="44450" marT="0" marB="0" anchor="ctr"/>
                </a:tc>
                <a:tc>
                  <a:txBody>
                    <a:bodyPr/>
                    <a:lstStyle/>
                    <a:p>
                      <a:pPr algn="just">
                        <a:lnSpc>
                          <a:spcPct val="107000"/>
                        </a:lnSpc>
                        <a:spcAft>
                          <a:spcPts val="0"/>
                        </a:spcAft>
                      </a:pPr>
                      <a:r>
                        <a:rPr lang="es-EC" sz="1100">
                          <a:effectLst/>
                        </a:rPr>
                        <a:t>MAM-29/APHA 2540 B MODIFICADO</a:t>
                      </a:r>
                      <a:endParaRPr lang="es-EC" sz="1400">
                        <a:solidFill>
                          <a:schemeClr val="tx1"/>
                        </a:solidFill>
                        <a:effectLst/>
                        <a:latin typeface="Calibri"/>
                        <a:ea typeface="Calibri"/>
                        <a:cs typeface="Times New Roman"/>
                      </a:endParaRPr>
                    </a:p>
                  </a:txBody>
                  <a:tcPr marL="44450" marR="44450" marT="0" marB="0" anchor="ctr"/>
                </a:tc>
              </a:tr>
              <a:tr h="418437">
                <a:tc>
                  <a:txBody>
                    <a:bodyPr/>
                    <a:lstStyle/>
                    <a:p>
                      <a:pPr algn="just">
                        <a:lnSpc>
                          <a:spcPct val="107000"/>
                        </a:lnSpc>
                        <a:spcAft>
                          <a:spcPts val="0"/>
                        </a:spcAft>
                      </a:pPr>
                      <a:r>
                        <a:rPr lang="es-EC" sz="1100" dirty="0">
                          <a:effectLst/>
                        </a:rPr>
                        <a:t>Fenoles</a:t>
                      </a:r>
                      <a:endParaRPr lang="es-EC" sz="1400" dirty="0">
                        <a:solidFill>
                          <a:schemeClr val="tx1"/>
                        </a:solidFill>
                        <a:effectLst/>
                        <a:latin typeface="Calibri"/>
                        <a:ea typeface="Calibri"/>
                        <a:cs typeface="Times New Roman"/>
                      </a:endParaRPr>
                    </a:p>
                  </a:txBody>
                  <a:tcPr marL="44450" marR="44450" marT="0" marB="0" anchor="ctr"/>
                </a:tc>
                <a:tc>
                  <a:txBody>
                    <a:bodyPr/>
                    <a:lstStyle/>
                    <a:p>
                      <a:pPr algn="just">
                        <a:lnSpc>
                          <a:spcPct val="107000"/>
                        </a:lnSpc>
                        <a:spcAft>
                          <a:spcPts val="0"/>
                        </a:spcAft>
                      </a:pPr>
                      <a:r>
                        <a:rPr lang="es-EC" sz="1100" dirty="0">
                          <a:effectLst/>
                        </a:rPr>
                        <a:t>MAM-46/APHA 5530 BMODIFICADO Y MÉTODO RÁPIDO HACH</a:t>
                      </a:r>
                      <a:endParaRPr lang="es-EC" sz="1400" dirty="0">
                        <a:solidFill>
                          <a:schemeClr val="tx1"/>
                        </a:solidFill>
                        <a:effectLst/>
                        <a:latin typeface="Calibri"/>
                        <a:ea typeface="Calibri"/>
                        <a:cs typeface="Times New Roman"/>
                      </a:endParaRPr>
                    </a:p>
                  </a:txBody>
                  <a:tcPr marL="44450" marR="44450" marT="0" marB="0" anchor="ctr"/>
                </a:tc>
              </a:tr>
            </a:tbl>
          </a:graphicData>
        </a:graphic>
      </p:graphicFrame>
      <p:sp>
        <p:nvSpPr>
          <p:cNvPr id="7" name="TextBox 6"/>
          <p:cNvSpPr txBox="1"/>
          <p:nvPr/>
        </p:nvSpPr>
        <p:spPr>
          <a:xfrm>
            <a:off x="381000" y="3503235"/>
            <a:ext cx="3182888" cy="2862322"/>
          </a:xfrm>
          <a:prstGeom prst="rect">
            <a:avLst/>
          </a:prstGeom>
          <a:noFill/>
          <a:ln w="38100">
            <a:solidFill>
              <a:schemeClr val="accent2">
                <a:lumMod val="60000"/>
                <a:lumOff val="40000"/>
              </a:schemeClr>
            </a:solidFill>
          </a:ln>
        </p:spPr>
        <p:txBody>
          <a:bodyPr wrap="square" rtlCol="0">
            <a:spAutoFit/>
          </a:bodyPr>
          <a:lstStyle/>
          <a:p>
            <a:pPr algn="just"/>
            <a:r>
              <a:rPr lang="es-EC" dirty="0" smtClean="0"/>
              <a:t>La toma </a:t>
            </a:r>
            <a:r>
              <a:rPr lang="es-EC" dirty="0"/>
              <a:t>de muestras, manipulación y transporte de las muestras de agua se procederá según lo establece la Norma INEN 2 169: Calidad de Aguas, Muestreo, Manejo y Conservación de Muestras 1998. (Instituto Ecuatoriano de Normalización, 1998</a:t>
            </a:r>
            <a:r>
              <a:rPr lang="es-EC" dirty="0" smtClean="0"/>
              <a:t>).</a:t>
            </a:r>
            <a:endParaRPr lang="es-EC" dirty="0"/>
          </a:p>
        </p:txBody>
      </p:sp>
    </p:spTree>
    <p:extLst>
      <p:ext uri="{BB962C8B-B14F-4D97-AF65-F5344CB8AC3E}">
        <p14:creationId xmlns:p14="http://schemas.microsoft.com/office/powerpoint/2010/main" val="15455781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60648"/>
            <a:ext cx="8229600" cy="1066800"/>
          </a:xfrm>
        </p:spPr>
        <p:txBody>
          <a:bodyPr/>
          <a:lstStyle/>
          <a:p>
            <a:pPr algn="ctr"/>
            <a:r>
              <a:rPr lang="es-EC" b="1" dirty="0" smtClean="0"/>
              <a:t>Definición del problema</a:t>
            </a:r>
            <a:endParaRPr lang="es-EC" b="1" dirty="0"/>
          </a:p>
        </p:txBody>
      </p:sp>
      <p:graphicFrame>
        <p:nvGraphicFramePr>
          <p:cNvPr id="4" name="3 Diagrama"/>
          <p:cNvGraphicFramePr/>
          <p:nvPr>
            <p:extLst>
              <p:ext uri="{D42A27DB-BD31-4B8C-83A1-F6EECF244321}">
                <p14:modId xmlns:p14="http://schemas.microsoft.com/office/powerpoint/2010/main" val="881596884"/>
              </p:ext>
            </p:extLst>
          </p:nvPr>
        </p:nvGraphicFramePr>
        <p:xfrm>
          <a:off x="611560" y="1340768"/>
          <a:ext cx="8208912" cy="4784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74424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764704"/>
            <a:ext cx="8229600" cy="1066800"/>
          </a:xfrm>
        </p:spPr>
        <p:txBody>
          <a:bodyPr/>
          <a:lstStyle/>
          <a:p>
            <a:pPr algn="ctr"/>
            <a:r>
              <a:rPr lang="es-EC" b="1" dirty="0" smtClean="0"/>
              <a:t>Índice de calidad de agua </a:t>
            </a:r>
            <a:endParaRPr lang="es-EC" b="1" dirty="0"/>
          </a:p>
        </p:txBody>
      </p:sp>
      <p:graphicFrame>
        <p:nvGraphicFramePr>
          <p:cNvPr id="4" name="3 Diagrama"/>
          <p:cNvGraphicFramePr/>
          <p:nvPr>
            <p:extLst>
              <p:ext uri="{D42A27DB-BD31-4B8C-83A1-F6EECF244321}">
                <p14:modId xmlns:p14="http://schemas.microsoft.com/office/powerpoint/2010/main" val="4036530908"/>
              </p:ext>
            </p:extLst>
          </p:nvPr>
        </p:nvGraphicFramePr>
        <p:xfrm>
          <a:off x="1115616" y="1916832"/>
          <a:ext cx="734481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60510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C" b="1" dirty="0" smtClean="0"/>
              <a:t>Rangos de clasificación de ICA</a:t>
            </a:r>
            <a:endParaRPr lang="es-EC" b="1" dirty="0"/>
          </a:p>
        </p:txBody>
      </p:sp>
      <p:sp>
        <p:nvSpPr>
          <p:cNvPr id="3" name="2 Marcador de contenido"/>
          <p:cNvSpPr>
            <a:spLocks noGrp="1"/>
          </p:cNvSpPr>
          <p:nvPr>
            <p:ph idx="1"/>
          </p:nvPr>
        </p:nvSpPr>
        <p:spPr/>
        <p:txBody>
          <a:bodyPr/>
          <a:lstStyle/>
          <a:p>
            <a:r>
              <a:rPr lang="es-EC" dirty="0" smtClean="0"/>
              <a:t>Según </a:t>
            </a:r>
            <a:r>
              <a:rPr lang="es-EC" dirty="0" err="1" smtClean="0"/>
              <a:t>Reolón</a:t>
            </a:r>
            <a:r>
              <a:rPr lang="es-EC" dirty="0" smtClean="0"/>
              <a:t>:</a:t>
            </a:r>
            <a:endParaRPr lang="es-EC" dirty="0"/>
          </a:p>
        </p:txBody>
      </p:sp>
      <p:pic>
        <p:nvPicPr>
          <p:cNvPr id="3073"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13086" t="45690" r="68346" b="38004"/>
          <a:stretch/>
        </p:blipFill>
        <p:spPr bwMode="auto">
          <a:xfrm>
            <a:off x="1983746" y="3284984"/>
            <a:ext cx="5396561"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846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0"/>
            <a:ext cx="7239000" cy="1143000"/>
          </a:xfrm>
        </p:spPr>
        <p:txBody>
          <a:bodyPr/>
          <a:lstStyle/>
          <a:p>
            <a:r>
              <a:rPr lang="es-EC" dirty="0" smtClean="0"/>
              <a:t>Cálculo índice ICA</a:t>
            </a:r>
            <a:endParaRPr lang="es-EC"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395536" y="1340768"/>
                <a:ext cx="7239000" cy="4846320"/>
              </a:xfrm>
            </p:spPr>
            <p:txBody>
              <a:bodyPr>
                <a:normAutofit/>
              </a:bodyPr>
              <a:lstStyle/>
              <a:p>
                <a:r>
                  <a:rPr lang="es-EC" sz="1600" dirty="0"/>
                  <a:t>Este cálculo se lo realiza con el método </a:t>
                </a:r>
                <a:r>
                  <a:rPr lang="es-EC" sz="1600" dirty="0" smtClean="0"/>
                  <a:t>denominado </a:t>
                </a:r>
                <a:r>
                  <a:rPr lang="es-EC" sz="1600" dirty="0"/>
                  <a:t>Promedio Aritmético </a:t>
                </a:r>
                <a:r>
                  <a:rPr lang="es-EC" sz="1600" dirty="0" smtClean="0"/>
                  <a:t>ponderado.</a:t>
                </a:r>
              </a:p>
              <a:p>
                <a:pPr marL="0" indent="0">
                  <a:buNone/>
                </a:pPr>
                <a14:m>
                  <m:oMathPara xmlns:m="http://schemas.openxmlformats.org/officeDocument/2006/math">
                    <m:oMathParaPr>
                      <m:jc m:val="centerGroup"/>
                    </m:oMathParaPr>
                    <m:oMath xmlns:m="http://schemas.openxmlformats.org/officeDocument/2006/math">
                      <m:r>
                        <a:rPr lang="es-EC" sz="1600" i="1">
                          <a:latin typeface="Cambria Math"/>
                        </a:rPr>
                        <m:t>𝐼𝐶𝐴</m:t>
                      </m:r>
                      <m:r>
                        <a:rPr lang="es-EC" sz="1600" i="1">
                          <a:latin typeface="Cambria Math"/>
                        </a:rPr>
                        <m:t>= </m:t>
                      </m:r>
                      <m:nary>
                        <m:naryPr>
                          <m:chr m:val="∑"/>
                          <m:limLoc m:val="undOvr"/>
                          <m:ctrlPr>
                            <a:rPr lang="es-EC" sz="1600" i="1">
                              <a:latin typeface="Cambria Math"/>
                            </a:rPr>
                          </m:ctrlPr>
                        </m:naryPr>
                        <m:sub>
                          <m:r>
                            <a:rPr lang="es-EC" sz="1600" i="1">
                              <a:latin typeface="Cambria Math"/>
                            </a:rPr>
                            <m:t>𝑖</m:t>
                          </m:r>
                          <m:r>
                            <a:rPr lang="es-EC" sz="1600" i="1">
                              <a:latin typeface="Cambria Math"/>
                            </a:rPr>
                            <m:t>=1</m:t>
                          </m:r>
                        </m:sub>
                        <m:sup>
                          <m:r>
                            <a:rPr lang="es-EC" sz="1600" i="1">
                              <a:latin typeface="Cambria Math"/>
                            </a:rPr>
                            <m:t>𝑛</m:t>
                          </m:r>
                        </m:sup>
                        <m:e>
                          <m:sSub>
                            <m:sSubPr>
                              <m:ctrlPr>
                                <a:rPr lang="es-EC" sz="1600" i="1">
                                  <a:latin typeface="Cambria Math"/>
                                </a:rPr>
                              </m:ctrlPr>
                            </m:sSubPr>
                            <m:e>
                              <m:r>
                                <a:rPr lang="es-EC" sz="1600" i="1">
                                  <a:latin typeface="Cambria Math"/>
                                </a:rPr>
                                <m:t>𝑞</m:t>
                              </m:r>
                            </m:e>
                            <m:sub>
                              <m:r>
                                <a:rPr lang="es-EC" sz="1600" i="1">
                                  <a:latin typeface="Cambria Math"/>
                                </a:rPr>
                                <m:t>𝑖</m:t>
                              </m:r>
                            </m:sub>
                          </m:sSub>
                          <m:sSub>
                            <m:sSubPr>
                              <m:ctrlPr>
                                <a:rPr lang="es-EC" sz="1600" i="1">
                                  <a:latin typeface="Cambria Math"/>
                                </a:rPr>
                              </m:ctrlPr>
                            </m:sSubPr>
                            <m:e>
                              <m:r>
                                <a:rPr lang="es-EC" sz="1600" i="1">
                                  <a:latin typeface="Cambria Math"/>
                                </a:rPr>
                                <m:t>𝑤</m:t>
                              </m:r>
                            </m:e>
                            <m:sub>
                              <m:r>
                                <a:rPr lang="es-EC" sz="1600" i="1">
                                  <a:latin typeface="Cambria Math"/>
                                </a:rPr>
                                <m:t>𝑖</m:t>
                              </m:r>
                            </m:sub>
                          </m:sSub>
                        </m:e>
                      </m:nary>
                    </m:oMath>
                  </m:oMathPara>
                </a14:m>
                <a:endParaRPr lang="es-EC" sz="1600" dirty="0" smtClean="0"/>
              </a:p>
              <a:p>
                <a:pPr lvl="1"/>
                <a:r>
                  <a:rPr lang="es-EC" sz="1300" dirty="0"/>
                  <a:t>ICA= Índice de Calidad del Agua.</a:t>
                </a:r>
              </a:p>
              <a:p>
                <a:pPr lvl="1"/>
                <a:r>
                  <a:rPr lang="es-EC" sz="1300" dirty="0"/>
                  <a:t>n = Número de parámetros.</a:t>
                </a:r>
              </a:p>
              <a:p>
                <a:pPr lvl="1"/>
                <a:r>
                  <a:rPr lang="es-EC" sz="1300" dirty="0" err="1"/>
                  <a:t>qi</a:t>
                </a:r>
                <a:r>
                  <a:rPr lang="es-EC" sz="1300" dirty="0"/>
                  <a:t> = Subíndice de parámetro i.</a:t>
                </a:r>
              </a:p>
              <a:p>
                <a:pPr lvl="1"/>
                <a:r>
                  <a:rPr lang="es-EC" sz="1300" dirty="0" err="1"/>
                  <a:t>Wi</a:t>
                </a:r>
                <a:r>
                  <a:rPr lang="es-EC" sz="1300" dirty="0"/>
                  <a:t> = Factor de ponderación del parámetro i</a:t>
                </a:r>
                <a:r>
                  <a:rPr lang="es-EC" sz="1300" dirty="0" smtClean="0"/>
                  <a:t>.</a:t>
                </a:r>
              </a:p>
              <a:p>
                <a:pPr lvl="1"/>
                <a:endParaRPr lang="es-EC" sz="1300" dirty="0"/>
              </a:p>
              <a:p>
                <a:r>
                  <a:rPr lang="es-EC" sz="1600" dirty="0" smtClean="0"/>
                  <a:t>Coeficientes de ponderación</a:t>
                </a:r>
              </a:p>
              <a:p>
                <a:endParaRPr lang="es-EC" sz="1600"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395536" y="1340768"/>
                <a:ext cx="7239000" cy="4846320"/>
              </a:xfrm>
              <a:blipFill rotWithShape="1">
                <a:blip r:embed="rId2"/>
                <a:stretch>
                  <a:fillRect t="-503" r="-758"/>
                </a:stretch>
              </a:blipFill>
            </p:spPr>
            <p:txBody>
              <a:bodyPr/>
              <a:lstStyle/>
              <a:p>
                <a:r>
                  <a:rPr lang="es-EC">
                    <a:noFill/>
                  </a:rPr>
                  <a:t> </a:t>
                </a:r>
              </a:p>
            </p:txBody>
          </p:sp>
        </mc:Fallback>
      </mc:AlternateContent>
      <p:graphicFrame>
        <p:nvGraphicFramePr>
          <p:cNvPr id="4" name="3 Tabla"/>
          <p:cNvGraphicFramePr>
            <a:graphicFrameLocks noGrp="1"/>
          </p:cNvGraphicFramePr>
          <p:nvPr>
            <p:extLst>
              <p:ext uri="{D42A27DB-BD31-4B8C-83A1-F6EECF244321}">
                <p14:modId xmlns:p14="http://schemas.microsoft.com/office/powerpoint/2010/main" val="2602046689"/>
              </p:ext>
            </p:extLst>
          </p:nvPr>
        </p:nvGraphicFramePr>
        <p:xfrm>
          <a:off x="2267744" y="4437112"/>
          <a:ext cx="3066281" cy="2286000"/>
        </p:xfrm>
        <a:graphic>
          <a:graphicData uri="http://schemas.openxmlformats.org/drawingml/2006/table">
            <a:tbl>
              <a:tblPr firstRow="1" firstCol="1" bandRow="1" bandCol="1">
                <a:tableStyleId>{5C22544A-7EE6-4342-B048-85BDC9FD1C3A}</a:tableStyleId>
              </a:tblPr>
              <a:tblGrid>
                <a:gridCol w="1849177"/>
                <a:gridCol w="1217104"/>
              </a:tblGrid>
              <a:tr h="0">
                <a:tc>
                  <a:txBody>
                    <a:bodyPr/>
                    <a:lstStyle/>
                    <a:p>
                      <a:pPr marL="45085" algn="just">
                        <a:lnSpc>
                          <a:spcPct val="150000"/>
                        </a:lnSpc>
                        <a:spcBef>
                          <a:spcPts val="100"/>
                        </a:spcBef>
                        <a:spcAft>
                          <a:spcPts val="0"/>
                        </a:spcAft>
                        <a:tabLst>
                          <a:tab pos="-457200" algn="l"/>
                          <a:tab pos="45085" algn="l"/>
                          <a:tab pos="472440" algn="l"/>
                          <a:tab pos="746760" algn="l"/>
                          <a:tab pos="1021080" algn="l"/>
                          <a:tab pos="1295400" algn="l"/>
                          <a:tab pos="1569720" algn="l"/>
                          <a:tab pos="1844040" algn="l"/>
                          <a:tab pos="2118360" algn="l"/>
                          <a:tab pos="2392680" algn="l"/>
                          <a:tab pos="2667000" algn="l"/>
                          <a:tab pos="2941320" algn="l"/>
                          <a:tab pos="3215640" algn="l"/>
                          <a:tab pos="3489960" algn="l"/>
                          <a:tab pos="3764280" algn="l"/>
                          <a:tab pos="4038600" algn="l"/>
                          <a:tab pos="4312920" algn="l"/>
                          <a:tab pos="4587240" algn="l"/>
                          <a:tab pos="4861560" algn="l"/>
                          <a:tab pos="5135880" algn="l"/>
                          <a:tab pos="5410200" algn="l"/>
                        </a:tabLst>
                      </a:pPr>
                      <a:r>
                        <a:rPr lang="es-EC" sz="1000" dirty="0">
                          <a:effectLst/>
                        </a:rPr>
                        <a:t>Parámetro</a:t>
                      </a:r>
                      <a:endParaRPr lang="es-EC" sz="1100" dirty="0">
                        <a:effectLst/>
                        <a:latin typeface="Calibri"/>
                        <a:ea typeface="Calibri"/>
                        <a:cs typeface="Times New Roman"/>
                      </a:endParaRPr>
                    </a:p>
                  </a:txBody>
                  <a:tcPr marL="68580" marR="68580" marT="0" marB="0"/>
                </a:tc>
                <a:tc>
                  <a:txBody>
                    <a:bodyPr/>
                    <a:lstStyle/>
                    <a:p>
                      <a:pPr algn="just">
                        <a:lnSpc>
                          <a:spcPct val="150000"/>
                        </a:lnSpc>
                        <a:spcBef>
                          <a:spcPts val="100"/>
                        </a:spcBef>
                        <a:spcAft>
                          <a:spcPts val="0"/>
                        </a:spcAft>
                        <a:tabLst>
                          <a:tab pos="-457200" algn="l"/>
                          <a:tab pos="198120" algn="l"/>
                          <a:tab pos="472440" algn="l"/>
                          <a:tab pos="746760" algn="l"/>
                          <a:tab pos="1021080" algn="l"/>
                          <a:tab pos="1295400" algn="l"/>
                          <a:tab pos="1569720" algn="l"/>
                          <a:tab pos="1844040" algn="l"/>
                          <a:tab pos="2118360" algn="l"/>
                          <a:tab pos="2392680" algn="l"/>
                          <a:tab pos="2667000" algn="l"/>
                          <a:tab pos="2941320" algn="l"/>
                          <a:tab pos="3215640" algn="l"/>
                          <a:tab pos="3489960" algn="l"/>
                          <a:tab pos="3764280" algn="l"/>
                          <a:tab pos="4038600" algn="l"/>
                          <a:tab pos="4312920" algn="l"/>
                          <a:tab pos="4587240" algn="l"/>
                          <a:tab pos="4861560" algn="l"/>
                          <a:tab pos="5135880" algn="l"/>
                          <a:tab pos="5410200" algn="l"/>
                        </a:tabLst>
                      </a:pPr>
                      <a:r>
                        <a:rPr lang="es-EC" sz="1000">
                          <a:effectLst/>
                        </a:rPr>
                        <a:t>Pesos (Wi)</a:t>
                      </a:r>
                      <a:endParaRPr lang="es-EC" sz="1100">
                        <a:effectLst/>
                        <a:latin typeface="Calibri"/>
                        <a:ea typeface="Calibri"/>
                        <a:cs typeface="Times New Roman"/>
                      </a:endParaRPr>
                    </a:p>
                  </a:txBody>
                  <a:tcPr marL="68580" marR="68580" marT="0" marB="0"/>
                </a:tc>
              </a:tr>
              <a:tr h="0">
                <a:tc>
                  <a:txBody>
                    <a:bodyPr/>
                    <a:lstStyle/>
                    <a:p>
                      <a:pPr algn="just">
                        <a:lnSpc>
                          <a:spcPct val="150000"/>
                        </a:lnSpc>
                        <a:spcBef>
                          <a:spcPts val="100"/>
                        </a:spcBef>
                        <a:spcAft>
                          <a:spcPts val="0"/>
                        </a:spcAft>
                        <a:tabLst>
                          <a:tab pos="-457200" algn="l"/>
                          <a:tab pos="198120" algn="l"/>
                          <a:tab pos="472440" algn="l"/>
                          <a:tab pos="746760" algn="l"/>
                          <a:tab pos="1021080" algn="l"/>
                          <a:tab pos="1295400" algn="l"/>
                          <a:tab pos="1569720" algn="l"/>
                          <a:tab pos="1844040" algn="l"/>
                          <a:tab pos="2118360" algn="l"/>
                          <a:tab pos="2392680" algn="l"/>
                          <a:tab pos="2667000" algn="l"/>
                          <a:tab pos="2941320" algn="l"/>
                          <a:tab pos="3215640" algn="l"/>
                          <a:tab pos="3489960" algn="l"/>
                          <a:tab pos="3764280" algn="l"/>
                          <a:tab pos="4038600" algn="l"/>
                          <a:tab pos="4312920" algn="l"/>
                          <a:tab pos="4587240" algn="l"/>
                          <a:tab pos="4861560" algn="l"/>
                          <a:tab pos="5135880" algn="l"/>
                          <a:tab pos="5410200" algn="l"/>
                        </a:tabLst>
                      </a:pPr>
                      <a:r>
                        <a:rPr lang="es-EC" sz="1000">
                          <a:effectLst/>
                        </a:rPr>
                        <a:t>Temperatura.</a:t>
                      </a:r>
                      <a:endParaRPr lang="es-EC" sz="1000">
                        <a:solidFill>
                          <a:srgbClr val="000000"/>
                        </a:solidFill>
                        <a:effectLst/>
                        <a:latin typeface="Calibri"/>
                        <a:ea typeface="Calibri"/>
                        <a:cs typeface="Times New Roman"/>
                      </a:endParaRPr>
                    </a:p>
                  </a:txBody>
                  <a:tcPr marL="68580" marR="68580" marT="0" marB="0"/>
                </a:tc>
                <a:tc>
                  <a:txBody>
                    <a:bodyPr/>
                    <a:lstStyle/>
                    <a:p>
                      <a:pPr algn="just">
                        <a:lnSpc>
                          <a:spcPct val="150000"/>
                        </a:lnSpc>
                        <a:spcBef>
                          <a:spcPts val="100"/>
                        </a:spcBef>
                        <a:spcAft>
                          <a:spcPts val="0"/>
                        </a:spcAft>
                        <a:tabLst>
                          <a:tab pos="-457200" algn="l"/>
                          <a:tab pos="198120" algn="l"/>
                          <a:tab pos="472440" algn="l"/>
                          <a:tab pos="746760" algn="l"/>
                          <a:tab pos="1021080" algn="l"/>
                          <a:tab pos="1295400" algn="l"/>
                          <a:tab pos="1569720" algn="l"/>
                          <a:tab pos="1844040" algn="l"/>
                          <a:tab pos="2118360" algn="l"/>
                          <a:tab pos="2392680" algn="l"/>
                          <a:tab pos="2667000" algn="l"/>
                          <a:tab pos="2941320" algn="l"/>
                          <a:tab pos="3215640" algn="l"/>
                          <a:tab pos="3489960" algn="l"/>
                          <a:tab pos="3764280" algn="l"/>
                          <a:tab pos="4038600" algn="l"/>
                          <a:tab pos="4312920" algn="l"/>
                          <a:tab pos="4587240" algn="l"/>
                          <a:tab pos="4861560" algn="l"/>
                          <a:tab pos="5135880" algn="l"/>
                          <a:tab pos="5410200" algn="l"/>
                        </a:tabLst>
                      </a:pPr>
                      <a:r>
                        <a:rPr lang="es-EC" sz="1000">
                          <a:effectLst/>
                        </a:rPr>
                        <a:t>0.10</a:t>
                      </a:r>
                      <a:endParaRPr lang="es-EC" sz="1000">
                        <a:solidFill>
                          <a:srgbClr val="000000"/>
                        </a:solidFill>
                        <a:effectLst/>
                        <a:latin typeface="Calibri"/>
                        <a:ea typeface="Calibri"/>
                        <a:cs typeface="Times New Roman"/>
                      </a:endParaRPr>
                    </a:p>
                  </a:txBody>
                  <a:tcPr marL="68580" marR="68580" marT="0" marB="0"/>
                </a:tc>
              </a:tr>
              <a:tr h="0">
                <a:tc>
                  <a:txBody>
                    <a:bodyPr/>
                    <a:lstStyle/>
                    <a:p>
                      <a:pPr algn="just">
                        <a:lnSpc>
                          <a:spcPct val="150000"/>
                        </a:lnSpc>
                        <a:spcBef>
                          <a:spcPts val="100"/>
                        </a:spcBef>
                        <a:spcAft>
                          <a:spcPts val="0"/>
                        </a:spcAft>
                        <a:tabLst>
                          <a:tab pos="-457200" algn="l"/>
                          <a:tab pos="198120" algn="l"/>
                          <a:tab pos="472440" algn="l"/>
                          <a:tab pos="746760" algn="l"/>
                          <a:tab pos="1021080" algn="l"/>
                          <a:tab pos="1295400" algn="l"/>
                          <a:tab pos="1569720" algn="l"/>
                          <a:tab pos="1844040" algn="l"/>
                          <a:tab pos="2118360" algn="l"/>
                          <a:tab pos="2392680" algn="l"/>
                          <a:tab pos="2667000" algn="l"/>
                          <a:tab pos="2941320" algn="l"/>
                          <a:tab pos="3215640" algn="l"/>
                          <a:tab pos="3489960" algn="l"/>
                          <a:tab pos="3764280" algn="l"/>
                          <a:tab pos="4038600" algn="l"/>
                          <a:tab pos="4312920" algn="l"/>
                          <a:tab pos="4587240" algn="l"/>
                          <a:tab pos="4861560" algn="l"/>
                          <a:tab pos="5135880" algn="l"/>
                          <a:tab pos="5410200" algn="l"/>
                        </a:tabLst>
                      </a:pPr>
                      <a:r>
                        <a:rPr lang="es-EC" sz="1000">
                          <a:effectLst/>
                        </a:rPr>
                        <a:t>pH</a:t>
                      </a:r>
                      <a:endParaRPr lang="es-EC" sz="1000">
                        <a:solidFill>
                          <a:srgbClr val="000000"/>
                        </a:solidFill>
                        <a:effectLst/>
                        <a:latin typeface="Calibri"/>
                        <a:ea typeface="Calibri"/>
                        <a:cs typeface="Times New Roman"/>
                      </a:endParaRPr>
                    </a:p>
                  </a:txBody>
                  <a:tcPr marL="68580" marR="68580" marT="0" marB="0"/>
                </a:tc>
                <a:tc>
                  <a:txBody>
                    <a:bodyPr/>
                    <a:lstStyle/>
                    <a:p>
                      <a:pPr algn="just">
                        <a:lnSpc>
                          <a:spcPct val="150000"/>
                        </a:lnSpc>
                        <a:spcBef>
                          <a:spcPts val="100"/>
                        </a:spcBef>
                        <a:spcAft>
                          <a:spcPts val="0"/>
                        </a:spcAft>
                        <a:tabLst>
                          <a:tab pos="-457200" algn="l"/>
                          <a:tab pos="198120" algn="l"/>
                          <a:tab pos="472440" algn="l"/>
                          <a:tab pos="746760" algn="l"/>
                          <a:tab pos="1021080" algn="l"/>
                          <a:tab pos="1295400" algn="l"/>
                          <a:tab pos="1569720" algn="l"/>
                          <a:tab pos="1844040" algn="l"/>
                          <a:tab pos="2118360" algn="l"/>
                          <a:tab pos="2392680" algn="l"/>
                          <a:tab pos="2667000" algn="l"/>
                          <a:tab pos="2941320" algn="l"/>
                          <a:tab pos="3215640" algn="l"/>
                          <a:tab pos="3489960" algn="l"/>
                          <a:tab pos="3764280" algn="l"/>
                          <a:tab pos="4038600" algn="l"/>
                          <a:tab pos="4312920" algn="l"/>
                          <a:tab pos="4587240" algn="l"/>
                          <a:tab pos="4861560" algn="l"/>
                          <a:tab pos="5135880" algn="l"/>
                          <a:tab pos="5410200" algn="l"/>
                        </a:tabLst>
                      </a:pPr>
                      <a:r>
                        <a:rPr lang="es-EC" sz="1000">
                          <a:effectLst/>
                        </a:rPr>
                        <a:t>0.12</a:t>
                      </a:r>
                      <a:endParaRPr lang="es-EC" sz="1000">
                        <a:solidFill>
                          <a:srgbClr val="000000"/>
                        </a:solidFill>
                        <a:effectLst/>
                        <a:latin typeface="Calibri"/>
                        <a:ea typeface="Calibri"/>
                        <a:cs typeface="Times New Roman"/>
                      </a:endParaRPr>
                    </a:p>
                  </a:txBody>
                  <a:tcPr marL="68580" marR="68580" marT="0" marB="0"/>
                </a:tc>
              </a:tr>
              <a:tr h="0">
                <a:tc>
                  <a:txBody>
                    <a:bodyPr/>
                    <a:lstStyle/>
                    <a:p>
                      <a:pPr algn="just">
                        <a:lnSpc>
                          <a:spcPct val="150000"/>
                        </a:lnSpc>
                        <a:spcBef>
                          <a:spcPts val="100"/>
                        </a:spcBef>
                        <a:spcAft>
                          <a:spcPts val="0"/>
                        </a:spcAft>
                        <a:tabLst>
                          <a:tab pos="-457200" algn="l"/>
                          <a:tab pos="198120" algn="l"/>
                          <a:tab pos="472440" algn="l"/>
                          <a:tab pos="746760" algn="l"/>
                          <a:tab pos="1021080" algn="l"/>
                          <a:tab pos="1295400" algn="l"/>
                          <a:tab pos="1569720" algn="l"/>
                          <a:tab pos="1844040" algn="l"/>
                          <a:tab pos="2118360" algn="l"/>
                          <a:tab pos="2392680" algn="l"/>
                          <a:tab pos="2667000" algn="l"/>
                          <a:tab pos="2941320" algn="l"/>
                          <a:tab pos="3215640" algn="l"/>
                          <a:tab pos="3489960" algn="l"/>
                          <a:tab pos="3764280" algn="l"/>
                          <a:tab pos="4038600" algn="l"/>
                          <a:tab pos="4312920" algn="l"/>
                          <a:tab pos="4587240" algn="l"/>
                          <a:tab pos="4861560" algn="l"/>
                          <a:tab pos="5135880" algn="l"/>
                          <a:tab pos="5410200" algn="l"/>
                        </a:tabLst>
                      </a:pPr>
                      <a:r>
                        <a:rPr lang="es-EC" sz="1000" dirty="0">
                          <a:effectLst/>
                        </a:rPr>
                        <a:t>Solidos Totales Disueltos</a:t>
                      </a:r>
                      <a:endParaRPr lang="es-EC" sz="1000" dirty="0">
                        <a:solidFill>
                          <a:srgbClr val="000000"/>
                        </a:solidFill>
                        <a:effectLst/>
                        <a:latin typeface="Calibri"/>
                        <a:ea typeface="Calibri"/>
                        <a:cs typeface="Times New Roman"/>
                      </a:endParaRPr>
                    </a:p>
                  </a:txBody>
                  <a:tcPr marL="68580" marR="68580" marT="0" marB="0"/>
                </a:tc>
                <a:tc>
                  <a:txBody>
                    <a:bodyPr/>
                    <a:lstStyle/>
                    <a:p>
                      <a:pPr algn="just">
                        <a:lnSpc>
                          <a:spcPct val="150000"/>
                        </a:lnSpc>
                        <a:spcBef>
                          <a:spcPts val="100"/>
                        </a:spcBef>
                        <a:spcAft>
                          <a:spcPts val="0"/>
                        </a:spcAft>
                        <a:tabLst>
                          <a:tab pos="-457200" algn="l"/>
                          <a:tab pos="198120" algn="l"/>
                          <a:tab pos="472440" algn="l"/>
                          <a:tab pos="746760" algn="l"/>
                          <a:tab pos="1021080" algn="l"/>
                          <a:tab pos="1295400" algn="l"/>
                          <a:tab pos="1569720" algn="l"/>
                          <a:tab pos="1844040" algn="l"/>
                          <a:tab pos="2118360" algn="l"/>
                          <a:tab pos="2392680" algn="l"/>
                          <a:tab pos="2667000" algn="l"/>
                          <a:tab pos="2941320" algn="l"/>
                          <a:tab pos="3215640" algn="l"/>
                          <a:tab pos="3489960" algn="l"/>
                          <a:tab pos="3764280" algn="l"/>
                          <a:tab pos="4038600" algn="l"/>
                          <a:tab pos="4312920" algn="l"/>
                          <a:tab pos="4587240" algn="l"/>
                          <a:tab pos="4861560" algn="l"/>
                          <a:tab pos="5135880" algn="l"/>
                          <a:tab pos="5410200" algn="l"/>
                        </a:tabLst>
                      </a:pPr>
                      <a:r>
                        <a:rPr lang="es-EC" sz="1000">
                          <a:effectLst/>
                        </a:rPr>
                        <a:t>0.08</a:t>
                      </a:r>
                      <a:endParaRPr lang="es-EC" sz="1000">
                        <a:solidFill>
                          <a:srgbClr val="000000"/>
                        </a:solidFill>
                        <a:effectLst/>
                        <a:latin typeface="Calibri"/>
                        <a:ea typeface="Calibri"/>
                        <a:cs typeface="Times New Roman"/>
                      </a:endParaRPr>
                    </a:p>
                  </a:txBody>
                  <a:tcPr marL="68580" marR="68580" marT="0" marB="0"/>
                </a:tc>
              </a:tr>
              <a:tr h="0">
                <a:tc>
                  <a:txBody>
                    <a:bodyPr/>
                    <a:lstStyle/>
                    <a:p>
                      <a:pPr algn="just">
                        <a:lnSpc>
                          <a:spcPct val="150000"/>
                        </a:lnSpc>
                        <a:spcBef>
                          <a:spcPts val="100"/>
                        </a:spcBef>
                        <a:spcAft>
                          <a:spcPts val="0"/>
                        </a:spcAft>
                        <a:tabLst>
                          <a:tab pos="-457200" algn="l"/>
                          <a:tab pos="198120" algn="l"/>
                          <a:tab pos="472440" algn="l"/>
                          <a:tab pos="746760" algn="l"/>
                          <a:tab pos="1021080" algn="l"/>
                          <a:tab pos="1295400" algn="l"/>
                          <a:tab pos="1569720" algn="l"/>
                          <a:tab pos="1844040" algn="l"/>
                          <a:tab pos="2118360" algn="l"/>
                          <a:tab pos="2392680" algn="l"/>
                          <a:tab pos="2667000" algn="l"/>
                          <a:tab pos="2941320" algn="l"/>
                          <a:tab pos="3215640" algn="l"/>
                          <a:tab pos="3489960" algn="l"/>
                          <a:tab pos="3764280" algn="l"/>
                          <a:tab pos="4038600" algn="l"/>
                          <a:tab pos="4312920" algn="l"/>
                          <a:tab pos="4587240" algn="l"/>
                          <a:tab pos="4861560" algn="l"/>
                          <a:tab pos="5135880" algn="l"/>
                          <a:tab pos="5410200" algn="l"/>
                        </a:tabLst>
                      </a:pPr>
                      <a:r>
                        <a:rPr lang="es-EC" sz="1000">
                          <a:effectLst/>
                        </a:rPr>
                        <a:t>OD</a:t>
                      </a:r>
                      <a:endParaRPr lang="es-EC" sz="1000">
                        <a:solidFill>
                          <a:srgbClr val="000000"/>
                        </a:solidFill>
                        <a:effectLst/>
                        <a:latin typeface="Calibri"/>
                        <a:ea typeface="Calibri"/>
                        <a:cs typeface="Times New Roman"/>
                      </a:endParaRPr>
                    </a:p>
                  </a:txBody>
                  <a:tcPr marL="68580" marR="68580" marT="0" marB="0"/>
                </a:tc>
                <a:tc>
                  <a:txBody>
                    <a:bodyPr/>
                    <a:lstStyle/>
                    <a:p>
                      <a:pPr algn="just">
                        <a:lnSpc>
                          <a:spcPct val="150000"/>
                        </a:lnSpc>
                        <a:spcBef>
                          <a:spcPts val="100"/>
                        </a:spcBef>
                        <a:spcAft>
                          <a:spcPts val="0"/>
                        </a:spcAft>
                        <a:tabLst>
                          <a:tab pos="-457200" algn="l"/>
                          <a:tab pos="198120" algn="l"/>
                          <a:tab pos="472440" algn="l"/>
                          <a:tab pos="746760" algn="l"/>
                          <a:tab pos="1021080" algn="l"/>
                          <a:tab pos="1295400" algn="l"/>
                          <a:tab pos="1569720" algn="l"/>
                          <a:tab pos="1844040" algn="l"/>
                          <a:tab pos="2118360" algn="l"/>
                          <a:tab pos="2392680" algn="l"/>
                          <a:tab pos="2667000" algn="l"/>
                          <a:tab pos="2941320" algn="l"/>
                          <a:tab pos="3215640" algn="l"/>
                          <a:tab pos="3489960" algn="l"/>
                          <a:tab pos="3764280" algn="l"/>
                          <a:tab pos="4038600" algn="l"/>
                          <a:tab pos="4312920" algn="l"/>
                          <a:tab pos="4587240" algn="l"/>
                          <a:tab pos="4861560" algn="l"/>
                          <a:tab pos="5135880" algn="l"/>
                          <a:tab pos="5410200" algn="l"/>
                        </a:tabLst>
                      </a:pPr>
                      <a:r>
                        <a:rPr lang="es-EC" sz="1000">
                          <a:effectLst/>
                        </a:rPr>
                        <a:t>0.17</a:t>
                      </a:r>
                      <a:endParaRPr lang="es-EC" sz="1000">
                        <a:solidFill>
                          <a:srgbClr val="000000"/>
                        </a:solidFill>
                        <a:effectLst/>
                        <a:latin typeface="Calibri"/>
                        <a:ea typeface="Calibri"/>
                        <a:cs typeface="Times New Roman"/>
                      </a:endParaRPr>
                    </a:p>
                  </a:txBody>
                  <a:tcPr marL="68580" marR="68580" marT="0" marB="0"/>
                </a:tc>
              </a:tr>
              <a:tr h="0">
                <a:tc>
                  <a:txBody>
                    <a:bodyPr/>
                    <a:lstStyle/>
                    <a:p>
                      <a:pPr algn="just">
                        <a:lnSpc>
                          <a:spcPct val="150000"/>
                        </a:lnSpc>
                        <a:spcBef>
                          <a:spcPts val="100"/>
                        </a:spcBef>
                        <a:spcAft>
                          <a:spcPts val="0"/>
                        </a:spcAft>
                        <a:tabLst>
                          <a:tab pos="-457200" algn="l"/>
                          <a:tab pos="198120" algn="l"/>
                          <a:tab pos="472440" algn="l"/>
                          <a:tab pos="746760" algn="l"/>
                          <a:tab pos="1021080" algn="l"/>
                          <a:tab pos="1295400" algn="l"/>
                          <a:tab pos="1569720" algn="l"/>
                          <a:tab pos="1844040" algn="l"/>
                          <a:tab pos="2118360" algn="l"/>
                          <a:tab pos="2392680" algn="l"/>
                          <a:tab pos="2667000" algn="l"/>
                          <a:tab pos="2941320" algn="l"/>
                          <a:tab pos="3215640" algn="l"/>
                          <a:tab pos="3489960" algn="l"/>
                          <a:tab pos="3764280" algn="l"/>
                          <a:tab pos="4038600" algn="l"/>
                          <a:tab pos="4312920" algn="l"/>
                          <a:tab pos="4587240" algn="l"/>
                          <a:tab pos="4861560" algn="l"/>
                          <a:tab pos="5135880" algn="l"/>
                          <a:tab pos="5410200" algn="l"/>
                        </a:tabLst>
                      </a:pPr>
                      <a:r>
                        <a:rPr lang="es-EC" sz="1000">
                          <a:effectLst/>
                        </a:rPr>
                        <a:t>DBO</a:t>
                      </a:r>
                      <a:r>
                        <a:rPr lang="es-EC" sz="1000" baseline="-25000">
                          <a:effectLst/>
                        </a:rPr>
                        <a:t>5</a:t>
                      </a:r>
                      <a:endParaRPr lang="es-EC" sz="1000">
                        <a:solidFill>
                          <a:srgbClr val="000000"/>
                        </a:solidFill>
                        <a:effectLst/>
                        <a:latin typeface="Calibri"/>
                        <a:ea typeface="Calibri"/>
                        <a:cs typeface="Times New Roman"/>
                      </a:endParaRPr>
                    </a:p>
                  </a:txBody>
                  <a:tcPr marL="68580" marR="68580" marT="0" marB="0"/>
                </a:tc>
                <a:tc>
                  <a:txBody>
                    <a:bodyPr/>
                    <a:lstStyle/>
                    <a:p>
                      <a:pPr algn="just">
                        <a:lnSpc>
                          <a:spcPct val="150000"/>
                        </a:lnSpc>
                        <a:spcBef>
                          <a:spcPts val="100"/>
                        </a:spcBef>
                        <a:spcAft>
                          <a:spcPts val="0"/>
                        </a:spcAft>
                        <a:tabLst>
                          <a:tab pos="-457200" algn="l"/>
                          <a:tab pos="198120" algn="l"/>
                          <a:tab pos="472440" algn="l"/>
                          <a:tab pos="746760" algn="l"/>
                          <a:tab pos="1021080" algn="l"/>
                          <a:tab pos="1295400" algn="l"/>
                          <a:tab pos="1569720" algn="l"/>
                          <a:tab pos="1844040" algn="l"/>
                          <a:tab pos="2118360" algn="l"/>
                          <a:tab pos="2392680" algn="l"/>
                          <a:tab pos="2667000" algn="l"/>
                          <a:tab pos="2941320" algn="l"/>
                          <a:tab pos="3215640" algn="l"/>
                          <a:tab pos="3489960" algn="l"/>
                          <a:tab pos="3764280" algn="l"/>
                          <a:tab pos="4038600" algn="l"/>
                          <a:tab pos="4312920" algn="l"/>
                          <a:tab pos="4587240" algn="l"/>
                          <a:tab pos="4861560" algn="l"/>
                          <a:tab pos="5135880" algn="l"/>
                          <a:tab pos="5410200" algn="l"/>
                        </a:tabLst>
                      </a:pPr>
                      <a:r>
                        <a:rPr lang="es-EC" sz="1000">
                          <a:effectLst/>
                        </a:rPr>
                        <a:t>0.10</a:t>
                      </a:r>
                      <a:endParaRPr lang="es-EC" sz="1000">
                        <a:solidFill>
                          <a:srgbClr val="000000"/>
                        </a:solidFill>
                        <a:effectLst/>
                        <a:latin typeface="Calibri"/>
                        <a:ea typeface="Calibri"/>
                        <a:cs typeface="Times New Roman"/>
                      </a:endParaRPr>
                    </a:p>
                  </a:txBody>
                  <a:tcPr marL="68580" marR="68580" marT="0" marB="0"/>
                </a:tc>
              </a:tr>
              <a:tr h="0">
                <a:tc>
                  <a:txBody>
                    <a:bodyPr/>
                    <a:lstStyle/>
                    <a:p>
                      <a:pPr algn="just">
                        <a:lnSpc>
                          <a:spcPct val="150000"/>
                        </a:lnSpc>
                        <a:spcBef>
                          <a:spcPts val="100"/>
                        </a:spcBef>
                        <a:spcAft>
                          <a:spcPts val="0"/>
                        </a:spcAft>
                        <a:tabLst>
                          <a:tab pos="-457200" algn="l"/>
                          <a:tab pos="198120" algn="l"/>
                          <a:tab pos="472440" algn="l"/>
                          <a:tab pos="746760" algn="l"/>
                          <a:tab pos="1021080" algn="l"/>
                          <a:tab pos="1295400" algn="l"/>
                          <a:tab pos="1569720" algn="l"/>
                          <a:tab pos="1844040" algn="l"/>
                          <a:tab pos="2118360" algn="l"/>
                          <a:tab pos="2392680" algn="l"/>
                          <a:tab pos="2667000" algn="l"/>
                          <a:tab pos="2941320" algn="l"/>
                          <a:tab pos="3215640" algn="l"/>
                          <a:tab pos="3489960" algn="l"/>
                          <a:tab pos="3764280" algn="l"/>
                          <a:tab pos="4038600" algn="l"/>
                          <a:tab pos="4312920" algn="l"/>
                          <a:tab pos="4587240" algn="l"/>
                          <a:tab pos="4861560" algn="l"/>
                          <a:tab pos="5135880" algn="l"/>
                          <a:tab pos="5410200" algn="l"/>
                        </a:tabLst>
                      </a:pPr>
                      <a:r>
                        <a:rPr lang="es-EC" sz="1000">
                          <a:effectLst/>
                        </a:rPr>
                        <a:t>Nitratos</a:t>
                      </a:r>
                      <a:endParaRPr lang="es-EC" sz="1000">
                        <a:solidFill>
                          <a:srgbClr val="000000"/>
                        </a:solidFill>
                        <a:effectLst/>
                        <a:latin typeface="Calibri"/>
                        <a:ea typeface="Calibri"/>
                        <a:cs typeface="Times New Roman"/>
                      </a:endParaRPr>
                    </a:p>
                  </a:txBody>
                  <a:tcPr marL="68580" marR="68580" marT="0" marB="0"/>
                </a:tc>
                <a:tc>
                  <a:txBody>
                    <a:bodyPr/>
                    <a:lstStyle/>
                    <a:p>
                      <a:pPr algn="just">
                        <a:lnSpc>
                          <a:spcPct val="150000"/>
                        </a:lnSpc>
                        <a:spcBef>
                          <a:spcPts val="100"/>
                        </a:spcBef>
                        <a:spcAft>
                          <a:spcPts val="0"/>
                        </a:spcAft>
                        <a:tabLst>
                          <a:tab pos="-457200" algn="l"/>
                          <a:tab pos="198120" algn="l"/>
                          <a:tab pos="472440" algn="l"/>
                          <a:tab pos="746760" algn="l"/>
                          <a:tab pos="1021080" algn="l"/>
                          <a:tab pos="1295400" algn="l"/>
                          <a:tab pos="1569720" algn="l"/>
                          <a:tab pos="1844040" algn="l"/>
                          <a:tab pos="2118360" algn="l"/>
                          <a:tab pos="2392680" algn="l"/>
                          <a:tab pos="2667000" algn="l"/>
                          <a:tab pos="2941320" algn="l"/>
                          <a:tab pos="3215640" algn="l"/>
                          <a:tab pos="3489960" algn="l"/>
                          <a:tab pos="3764280" algn="l"/>
                          <a:tab pos="4038600" algn="l"/>
                          <a:tab pos="4312920" algn="l"/>
                          <a:tab pos="4587240" algn="l"/>
                          <a:tab pos="4861560" algn="l"/>
                          <a:tab pos="5135880" algn="l"/>
                          <a:tab pos="5410200" algn="l"/>
                        </a:tabLst>
                      </a:pPr>
                      <a:r>
                        <a:rPr lang="es-EC" sz="1000">
                          <a:effectLst/>
                        </a:rPr>
                        <a:t>0.10</a:t>
                      </a:r>
                      <a:endParaRPr lang="es-EC" sz="1000">
                        <a:solidFill>
                          <a:srgbClr val="000000"/>
                        </a:solidFill>
                        <a:effectLst/>
                        <a:latin typeface="Calibri"/>
                        <a:ea typeface="Calibri"/>
                        <a:cs typeface="Times New Roman"/>
                      </a:endParaRPr>
                    </a:p>
                  </a:txBody>
                  <a:tcPr marL="68580" marR="68580" marT="0" marB="0"/>
                </a:tc>
              </a:tr>
              <a:tr h="0">
                <a:tc>
                  <a:txBody>
                    <a:bodyPr/>
                    <a:lstStyle/>
                    <a:p>
                      <a:pPr algn="just">
                        <a:lnSpc>
                          <a:spcPct val="150000"/>
                        </a:lnSpc>
                        <a:spcBef>
                          <a:spcPts val="100"/>
                        </a:spcBef>
                        <a:spcAft>
                          <a:spcPts val="0"/>
                        </a:spcAft>
                        <a:tabLst>
                          <a:tab pos="-457200" algn="l"/>
                          <a:tab pos="198120" algn="l"/>
                          <a:tab pos="472440" algn="l"/>
                          <a:tab pos="746760" algn="l"/>
                          <a:tab pos="1021080" algn="l"/>
                          <a:tab pos="1295400" algn="l"/>
                          <a:tab pos="1569720" algn="l"/>
                          <a:tab pos="1844040" algn="l"/>
                          <a:tab pos="2118360" algn="l"/>
                          <a:tab pos="2392680" algn="l"/>
                          <a:tab pos="2667000" algn="l"/>
                          <a:tab pos="2941320" algn="l"/>
                          <a:tab pos="3215640" algn="l"/>
                          <a:tab pos="3489960" algn="l"/>
                          <a:tab pos="3764280" algn="l"/>
                          <a:tab pos="4038600" algn="l"/>
                          <a:tab pos="4312920" algn="l"/>
                          <a:tab pos="4587240" algn="l"/>
                          <a:tab pos="4861560" algn="l"/>
                          <a:tab pos="5135880" algn="l"/>
                          <a:tab pos="5410200" algn="l"/>
                        </a:tabLst>
                      </a:pPr>
                      <a:r>
                        <a:rPr lang="es-EC" sz="1000">
                          <a:effectLst/>
                        </a:rPr>
                        <a:t>Fosfatos</a:t>
                      </a:r>
                      <a:endParaRPr lang="es-EC" sz="1000">
                        <a:solidFill>
                          <a:srgbClr val="000000"/>
                        </a:solidFill>
                        <a:effectLst/>
                        <a:latin typeface="Calibri"/>
                        <a:ea typeface="Calibri"/>
                        <a:cs typeface="Times New Roman"/>
                      </a:endParaRPr>
                    </a:p>
                  </a:txBody>
                  <a:tcPr marL="68580" marR="68580" marT="0" marB="0"/>
                </a:tc>
                <a:tc>
                  <a:txBody>
                    <a:bodyPr/>
                    <a:lstStyle/>
                    <a:p>
                      <a:pPr algn="just">
                        <a:lnSpc>
                          <a:spcPct val="150000"/>
                        </a:lnSpc>
                        <a:spcBef>
                          <a:spcPts val="100"/>
                        </a:spcBef>
                        <a:spcAft>
                          <a:spcPts val="0"/>
                        </a:spcAft>
                        <a:tabLst>
                          <a:tab pos="-457200" algn="l"/>
                          <a:tab pos="198120" algn="l"/>
                          <a:tab pos="472440" algn="l"/>
                          <a:tab pos="746760" algn="l"/>
                          <a:tab pos="1021080" algn="l"/>
                          <a:tab pos="1295400" algn="l"/>
                          <a:tab pos="1569720" algn="l"/>
                          <a:tab pos="1844040" algn="l"/>
                          <a:tab pos="2118360" algn="l"/>
                          <a:tab pos="2392680" algn="l"/>
                          <a:tab pos="2667000" algn="l"/>
                          <a:tab pos="2941320" algn="l"/>
                          <a:tab pos="3215640" algn="l"/>
                          <a:tab pos="3489960" algn="l"/>
                          <a:tab pos="3764280" algn="l"/>
                          <a:tab pos="4038600" algn="l"/>
                          <a:tab pos="4312920" algn="l"/>
                          <a:tab pos="4587240" algn="l"/>
                          <a:tab pos="4861560" algn="l"/>
                          <a:tab pos="5135880" algn="l"/>
                          <a:tab pos="5410200" algn="l"/>
                        </a:tabLst>
                      </a:pPr>
                      <a:r>
                        <a:rPr lang="es-EC" sz="1000">
                          <a:effectLst/>
                        </a:rPr>
                        <a:t>0.10</a:t>
                      </a:r>
                      <a:endParaRPr lang="es-EC" sz="1000">
                        <a:solidFill>
                          <a:srgbClr val="000000"/>
                        </a:solidFill>
                        <a:effectLst/>
                        <a:latin typeface="Calibri"/>
                        <a:ea typeface="Calibri"/>
                        <a:cs typeface="Times New Roman"/>
                      </a:endParaRPr>
                    </a:p>
                  </a:txBody>
                  <a:tcPr marL="68580" marR="68580" marT="0" marB="0"/>
                </a:tc>
              </a:tr>
              <a:tr h="0">
                <a:tc>
                  <a:txBody>
                    <a:bodyPr/>
                    <a:lstStyle/>
                    <a:p>
                      <a:pPr algn="just">
                        <a:lnSpc>
                          <a:spcPct val="150000"/>
                        </a:lnSpc>
                        <a:spcBef>
                          <a:spcPts val="100"/>
                        </a:spcBef>
                        <a:spcAft>
                          <a:spcPts val="0"/>
                        </a:spcAft>
                        <a:tabLst>
                          <a:tab pos="-457200" algn="l"/>
                          <a:tab pos="198120" algn="l"/>
                          <a:tab pos="472440" algn="l"/>
                          <a:tab pos="746760" algn="l"/>
                          <a:tab pos="1021080" algn="l"/>
                          <a:tab pos="1295400" algn="l"/>
                          <a:tab pos="1569720" algn="l"/>
                          <a:tab pos="1844040" algn="l"/>
                          <a:tab pos="2118360" algn="l"/>
                          <a:tab pos="2392680" algn="l"/>
                          <a:tab pos="2667000" algn="l"/>
                          <a:tab pos="2941320" algn="l"/>
                          <a:tab pos="3215640" algn="l"/>
                          <a:tab pos="3489960" algn="l"/>
                          <a:tab pos="3764280" algn="l"/>
                          <a:tab pos="4038600" algn="l"/>
                          <a:tab pos="4312920" algn="l"/>
                          <a:tab pos="4587240" algn="l"/>
                          <a:tab pos="4861560" algn="l"/>
                          <a:tab pos="5135880" algn="l"/>
                          <a:tab pos="5410200" algn="l"/>
                        </a:tabLst>
                      </a:pPr>
                      <a:r>
                        <a:rPr lang="es-EC" sz="1000">
                          <a:effectLst/>
                        </a:rPr>
                        <a:t>Coliformes Fecales</a:t>
                      </a:r>
                      <a:endParaRPr lang="es-EC" sz="1000">
                        <a:solidFill>
                          <a:srgbClr val="000000"/>
                        </a:solidFill>
                        <a:effectLst/>
                        <a:latin typeface="Calibri"/>
                        <a:ea typeface="Calibri"/>
                        <a:cs typeface="Times New Roman"/>
                      </a:endParaRPr>
                    </a:p>
                  </a:txBody>
                  <a:tcPr marL="68580" marR="68580" marT="0" marB="0"/>
                </a:tc>
                <a:tc>
                  <a:txBody>
                    <a:bodyPr/>
                    <a:lstStyle/>
                    <a:p>
                      <a:pPr algn="just">
                        <a:lnSpc>
                          <a:spcPct val="150000"/>
                        </a:lnSpc>
                        <a:spcBef>
                          <a:spcPts val="100"/>
                        </a:spcBef>
                        <a:spcAft>
                          <a:spcPts val="0"/>
                        </a:spcAft>
                        <a:tabLst>
                          <a:tab pos="-457200" algn="l"/>
                          <a:tab pos="198120" algn="l"/>
                          <a:tab pos="472440" algn="l"/>
                          <a:tab pos="746760" algn="l"/>
                          <a:tab pos="1021080" algn="l"/>
                          <a:tab pos="1295400" algn="l"/>
                          <a:tab pos="1569720" algn="l"/>
                          <a:tab pos="1844040" algn="l"/>
                          <a:tab pos="2118360" algn="l"/>
                          <a:tab pos="2392680" algn="l"/>
                          <a:tab pos="2667000" algn="l"/>
                          <a:tab pos="2941320" algn="l"/>
                          <a:tab pos="3215640" algn="l"/>
                          <a:tab pos="3489960" algn="l"/>
                          <a:tab pos="3764280" algn="l"/>
                          <a:tab pos="4038600" algn="l"/>
                          <a:tab pos="4312920" algn="l"/>
                          <a:tab pos="4587240" algn="l"/>
                          <a:tab pos="4861560" algn="l"/>
                          <a:tab pos="5135880" algn="l"/>
                          <a:tab pos="5410200" algn="l"/>
                        </a:tabLst>
                      </a:pPr>
                      <a:r>
                        <a:rPr lang="es-EC" sz="1000">
                          <a:effectLst/>
                        </a:rPr>
                        <a:t>0.15</a:t>
                      </a:r>
                      <a:endParaRPr lang="es-EC" sz="1000">
                        <a:solidFill>
                          <a:srgbClr val="000000"/>
                        </a:solidFill>
                        <a:effectLst/>
                        <a:latin typeface="Calibri"/>
                        <a:ea typeface="Calibri"/>
                        <a:cs typeface="Times New Roman"/>
                      </a:endParaRPr>
                    </a:p>
                  </a:txBody>
                  <a:tcPr marL="68580" marR="68580" marT="0" marB="0"/>
                </a:tc>
              </a:tr>
              <a:tr h="0">
                <a:tc>
                  <a:txBody>
                    <a:bodyPr/>
                    <a:lstStyle/>
                    <a:p>
                      <a:pPr algn="just">
                        <a:lnSpc>
                          <a:spcPct val="150000"/>
                        </a:lnSpc>
                        <a:spcBef>
                          <a:spcPts val="100"/>
                        </a:spcBef>
                        <a:spcAft>
                          <a:spcPts val="0"/>
                        </a:spcAft>
                        <a:tabLst>
                          <a:tab pos="-457200" algn="l"/>
                          <a:tab pos="198120" algn="l"/>
                          <a:tab pos="472440" algn="l"/>
                          <a:tab pos="746760" algn="l"/>
                          <a:tab pos="1021080" algn="l"/>
                          <a:tab pos="1295400" algn="l"/>
                          <a:tab pos="1569720" algn="l"/>
                          <a:tab pos="1844040" algn="l"/>
                          <a:tab pos="2118360" algn="l"/>
                          <a:tab pos="2392680" algn="l"/>
                          <a:tab pos="2667000" algn="l"/>
                          <a:tab pos="2941320" algn="l"/>
                          <a:tab pos="3215640" algn="l"/>
                          <a:tab pos="3489960" algn="l"/>
                          <a:tab pos="3764280" algn="l"/>
                          <a:tab pos="4038600" algn="l"/>
                          <a:tab pos="4312920" algn="l"/>
                          <a:tab pos="4587240" algn="l"/>
                          <a:tab pos="4861560" algn="l"/>
                          <a:tab pos="5135880" algn="l"/>
                          <a:tab pos="5410200" algn="l"/>
                        </a:tabLst>
                      </a:pPr>
                      <a:r>
                        <a:rPr lang="es-EC" sz="1000">
                          <a:effectLst/>
                        </a:rPr>
                        <a:t>Turbidez</a:t>
                      </a:r>
                      <a:endParaRPr lang="es-EC" sz="1000">
                        <a:solidFill>
                          <a:srgbClr val="000000"/>
                        </a:solidFill>
                        <a:effectLst/>
                        <a:latin typeface="Calibri"/>
                        <a:ea typeface="Calibri"/>
                        <a:cs typeface="Times New Roman"/>
                      </a:endParaRPr>
                    </a:p>
                  </a:txBody>
                  <a:tcPr marL="68580" marR="68580" marT="0" marB="0"/>
                </a:tc>
                <a:tc>
                  <a:txBody>
                    <a:bodyPr/>
                    <a:lstStyle/>
                    <a:p>
                      <a:pPr algn="just">
                        <a:lnSpc>
                          <a:spcPct val="150000"/>
                        </a:lnSpc>
                        <a:spcBef>
                          <a:spcPts val="100"/>
                        </a:spcBef>
                        <a:spcAft>
                          <a:spcPts val="0"/>
                        </a:spcAft>
                        <a:tabLst>
                          <a:tab pos="-457200" algn="l"/>
                          <a:tab pos="198120" algn="l"/>
                          <a:tab pos="472440" algn="l"/>
                          <a:tab pos="746760" algn="l"/>
                          <a:tab pos="1021080" algn="l"/>
                          <a:tab pos="1295400" algn="l"/>
                          <a:tab pos="1569720" algn="l"/>
                          <a:tab pos="1844040" algn="l"/>
                          <a:tab pos="2118360" algn="l"/>
                          <a:tab pos="2392680" algn="l"/>
                          <a:tab pos="2667000" algn="l"/>
                          <a:tab pos="2941320" algn="l"/>
                          <a:tab pos="3215640" algn="l"/>
                          <a:tab pos="3489960" algn="l"/>
                          <a:tab pos="3764280" algn="l"/>
                          <a:tab pos="4038600" algn="l"/>
                          <a:tab pos="4312920" algn="l"/>
                          <a:tab pos="4587240" algn="l"/>
                          <a:tab pos="4861560" algn="l"/>
                          <a:tab pos="5135880" algn="l"/>
                          <a:tab pos="5410200" algn="l"/>
                        </a:tabLst>
                      </a:pPr>
                      <a:r>
                        <a:rPr lang="es-EC" sz="1000" dirty="0">
                          <a:effectLst/>
                        </a:rPr>
                        <a:t>0.08</a:t>
                      </a:r>
                      <a:endParaRPr lang="es-EC" sz="1000" dirty="0">
                        <a:solidFill>
                          <a:srgbClr val="000000"/>
                        </a:solidFill>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18872910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Resultados de muestras</a:t>
            </a:r>
            <a:endParaRPr lang="es-EC" dirty="0"/>
          </a:p>
        </p:txBody>
      </p:sp>
      <p:sp>
        <p:nvSpPr>
          <p:cNvPr id="3" name="2 Marcador de contenido"/>
          <p:cNvSpPr>
            <a:spLocks noGrp="1"/>
          </p:cNvSpPr>
          <p:nvPr>
            <p:ph idx="1"/>
          </p:nvPr>
        </p:nvSpPr>
        <p:spPr/>
        <p:txBody>
          <a:bodyPr>
            <a:normAutofit/>
          </a:bodyPr>
          <a:lstStyle/>
          <a:p>
            <a:r>
              <a:rPr lang="es-EC" sz="2000" b="1" dirty="0" smtClean="0"/>
              <a:t>Análisis Limites de descargas a un cuerpo de agua dulce </a:t>
            </a:r>
          </a:p>
          <a:p>
            <a:pPr marL="0" indent="0">
              <a:buNone/>
            </a:pPr>
            <a:endParaRPr lang="es-EC" sz="2000" dirty="0" smtClean="0"/>
          </a:p>
          <a:p>
            <a:pPr marL="0" indent="0">
              <a:buNone/>
            </a:pPr>
            <a:r>
              <a:rPr lang="es-EC" sz="2000" dirty="0" smtClean="0"/>
              <a:t>Este </a:t>
            </a:r>
            <a:r>
              <a:rPr lang="es-EC" sz="2000" dirty="0"/>
              <a:t>análisis de resultados se basó en criterios de la norma vigente nacional  TULSMA Libro VI, Anexo 1 tomando en cuenta la Normas de descargas de efluentes a un cuerpo de agua o receptor. Agua dulce y agua </a:t>
            </a:r>
            <a:r>
              <a:rPr lang="es-EC" sz="2000" dirty="0" smtClean="0"/>
              <a:t>marina</a:t>
            </a:r>
            <a:r>
              <a:rPr lang="es-EC" sz="2000" dirty="0"/>
              <a:t>.</a:t>
            </a:r>
            <a:endParaRPr lang="es-EC" sz="1800" dirty="0"/>
          </a:p>
        </p:txBody>
      </p:sp>
      <p:pic>
        <p:nvPicPr>
          <p:cNvPr id="4" name="0 Imagen"/>
          <p:cNvPicPr/>
          <p:nvPr/>
        </p:nvPicPr>
        <p:blipFill>
          <a:blip r:embed="rId2" cstate="print">
            <a:extLst>
              <a:ext uri="{28A0092B-C50C-407E-A947-70E740481C1C}">
                <a14:useLocalDpi xmlns:a14="http://schemas.microsoft.com/office/drawing/2010/main" val="0"/>
              </a:ext>
            </a:extLst>
          </a:blip>
          <a:stretch>
            <a:fillRect/>
          </a:stretch>
        </p:blipFill>
        <p:spPr>
          <a:xfrm>
            <a:off x="1726659" y="-171400"/>
            <a:ext cx="5184576" cy="6858000"/>
          </a:xfrm>
          <a:prstGeom prst="rect">
            <a:avLst/>
          </a:prstGeom>
        </p:spPr>
      </p:pic>
    </p:spTree>
    <p:extLst>
      <p:ext uri="{BB962C8B-B14F-4D97-AF65-F5344CB8AC3E}">
        <p14:creationId xmlns:p14="http://schemas.microsoft.com/office/powerpoint/2010/main" val="223236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2847" t="3616"/>
          <a:stretch/>
        </p:blipFill>
        <p:spPr>
          <a:xfrm>
            <a:off x="179512" y="620688"/>
            <a:ext cx="6546639" cy="4877149"/>
          </a:xfr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2723" r="6639"/>
          <a:stretch/>
        </p:blipFill>
        <p:spPr>
          <a:xfrm>
            <a:off x="3438914" y="1988840"/>
            <a:ext cx="5544616" cy="4746185"/>
          </a:xfrm>
          <a:prstGeom prst="rect">
            <a:avLst/>
          </a:prstGeom>
        </p:spPr>
      </p:pic>
    </p:spTree>
    <p:extLst>
      <p:ext uri="{BB962C8B-B14F-4D97-AF65-F5344CB8AC3E}">
        <p14:creationId xmlns:p14="http://schemas.microsoft.com/office/powerpoint/2010/main" val="223915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7547" y="260648"/>
            <a:ext cx="8229600" cy="1066800"/>
          </a:xfrm>
        </p:spPr>
        <p:txBody>
          <a:bodyPr>
            <a:normAutofit/>
          </a:bodyPr>
          <a:lstStyle/>
          <a:p>
            <a:r>
              <a:rPr lang="es-EC" sz="2000" dirty="0" smtClean="0"/>
              <a:t>Resultados Parámetros Físicos, Químicos y Microbiológicos.</a:t>
            </a:r>
            <a:endParaRPr lang="es-EC" sz="2000" dirty="0"/>
          </a:p>
        </p:txBody>
      </p:sp>
      <p:sp>
        <p:nvSpPr>
          <p:cNvPr id="6" name="2 Marcador de contenido"/>
          <p:cNvSpPr>
            <a:spLocks noGrp="1"/>
          </p:cNvSpPr>
          <p:nvPr>
            <p:ph idx="1"/>
          </p:nvPr>
        </p:nvSpPr>
        <p:spPr>
          <a:xfrm>
            <a:off x="40694" y="980728"/>
            <a:ext cx="9103306" cy="517376"/>
          </a:xfrm>
        </p:spPr>
        <p:txBody>
          <a:bodyPr>
            <a:noAutofit/>
          </a:bodyPr>
          <a:lstStyle/>
          <a:p>
            <a:r>
              <a:rPr lang="es-EC" sz="1800" dirty="0" smtClean="0"/>
              <a:t>Análisis en el Río con respecto a limites máximos permisibles de descargas a cuerpos de aguas dulce</a:t>
            </a:r>
            <a:endParaRPr lang="es-EC" sz="1800" dirty="0"/>
          </a:p>
        </p:txBody>
      </p:sp>
      <p:graphicFrame>
        <p:nvGraphicFramePr>
          <p:cNvPr id="5" name="Table 4"/>
          <p:cNvGraphicFramePr>
            <a:graphicFrameLocks noGrp="1"/>
          </p:cNvGraphicFramePr>
          <p:nvPr>
            <p:extLst>
              <p:ext uri="{D42A27DB-BD31-4B8C-83A1-F6EECF244321}">
                <p14:modId xmlns:p14="http://schemas.microsoft.com/office/powerpoint/2010/main" val="2265472833"/>
              </p:ext>
            </p:extLst>
          </p:nvPr>
        </p:nvGraphicFramePr>
        <p:xfrm>
          <a:off x="199861" y="1525056"/>
          <a:ext cx="8784972" cy="5132889"/>
        </p:xfrm>
        <a:graphic>
          <a:graphicData uri="http://schemas.openxmlformats.org/drawingml/2006/table">
            <a:tbl>
              <a:tblPr>
                <a:tableStyleId>{ED083AE6-46FA-4A59-8FB0-9F97EB10719F}</a:tableStyleId>
              </a:tblPr>
              <a:tblGrid>
                <a:gridCol w="976108"/>
                <a:gridCol w="976108"/>
                <a:gridCol w="856097"/>
                <a:gridCol w="1096119"/>
                <a:gridCol w="976108"/>
                <a:gridCol w="976108"/>
                <a:gridCol w="976108"/>
                <a:gridCol w="976108"/>
                <a:gridCol w="976108"/>
              </a:tblGrid>
              <a:tr h="205392">
                <a:tc rowSpan="3">
                  <a:txBody>
                    <a:bodyPr/>
                    <a:lstStyle/>
                    <a:p>
                      <a:pPr algn="ctr" fontAlgn="ctr"/>
                      <a:r>
                        <a:rPr lang="es-EC" sz="1200" u="none" strike="noStrike" dirty="0">
                          <a:effectLst/>
                        </a:rPr>
                        <a:t>Parámetros</a:t>
                      </a:r>
                      <a:endParaRPr lang="es-EC" sz="1200" b="1" i="0" u="none" strike="noStrike" dirty="0">
                        <a:solidFill>
                          <a:srgbClr val="000000"/>
                        </a:solidFill>
                        <a:effectLst/>
                        <a:latin typeface="Times New Roman" panose="02020603050405020304" pitchFamily="18" charset="0"/>
                      </a:endParaRPr>
                    </a:p>
                  </a:txBody>
                  <a:tcPr marL="8935" marR="8935" marT="8935" marB="0" anchor="ctr"/>
                </a:tc>
                <a:tc rowSpan="3">
                  <a:txBody>
                    <a:bodyPr/>
                    <a:lstStyle/>
                    <a:p>
                      <a:pPr algn="ctr" fontAlgn="ctr"/>
                      <a:r>
                        <a:rPr lang="es-EC" sz="1200" u="none" strike="noStrike" dirty="0">
                          <a:effectLst/>
                        </a:rPr>
                        <a:t>Unidades</a:t>
                      </a:r>
                      <a:endParaRPr lang="es-EC" sz="1200" b="1" i="0" u="none" strike="noStrike" dirty="0">
                        <a:solidFill>
                          <a:srgbClr val="000000"/>
                        </a:solidFill>
                        <a:effectLst/>
                        <a:latin typeface="Times New Roman" panose="02020603050405020304" pitchFamily="18" charset="0"/>
                      </a:endParaRPr>
                    </a:p>
                  </a:txBody>
                  <a:tcPr marL="8935" marR="8935" marT="8935" marB="0" vert="vert270" anchor="ctr"/>
                </a:tc>
                <a:tc rowSpan="3">
                  <a:txBody>
                    <a:bodyPr/>
                    <a:lstStyle/>
                    <a:p>
                      <a:pPr algn="ctr" fontAlgn="ctr"/>
                      <a:r>
                        <a:rPr lang="es-EC" sz="1200" u="none" strike="noStrike" dirty="0">
                          <a:effectLst/>
                        </a:rPr>
                        <a:t>TULSMA</a:t>
                      </a:r>
                      <a:endParaRPr lang="es-EC" sz="1200" b="1" i="0" u="none" strike="noStrike" dirty="0">
                        <a:solidFill>
                          <a:srgbClr val="000000"/>
                        </a:solidFill>
                        <a:effectLst/>
                        <a:latin typeface="Times New Roman" panose="02020603050405020304" pitchFamily="18" charset="0"/>
                      </a:endParaRPr>
                    </a:p>
                  </a:txBody>
                  <a:tcPr marL="8935" marR="8935" marT="8935" marB="0" vert="vert270" anchor="ctr"/>
                </a:tc>
                <a:tc>
                  <a:txBody>
                    <a:bodyPr/>
                    <a:lstStyle/>
                    <a:p>
                      <a:pPr algn="ctr" fontAlgn="ctr"/>
                      <a:r>
                        <a:rPr lang="es-EC" sz="1200" u="none" strike="noStrike">
                          <a:effectLst/>
                        </a:rPr>
                        <a:t>P1</a:t>
                      </a:r>
                      <a:endParaRPr lang="es-EC" sz="1200" b="1" i="0" u="none" strike="noStrike">
                        <a:solidFill>
                          <a:srgbClr val="000000"/>
                        </a:solidFill>
                        <a:effectLst/>
                        <a:latin typeface="Times New Roman" panose="02020603050405020304" pitchFamily="18" charset="0"/>
                      </a:endParaRPr>
                    </a:p>
                  </a:txBody>
                  <a:tcPr marL="8935" marR="8935" marT="8935" marB="0" anchor="ctr"/>
                </a:tc>
                <a:tc rowSpan="3">
                  <a:txBody>
                    <a:bodyPr/>
                    <a:lstStyle/>
                    <a:p>
                      <a:pPr algn="ctr" fontAlgn="ctr"/>
                      <a:r>
                        <a:rPr lang="es-EC" sz="1200" u="none" strike="noStrike">
                          <a:effectLst/>
                        </a:rPr>
                        <a:t>P3 Rabija2</a:t>
                      </a:r>
                      <a:endParaRPr lang="es-EC" sz="1200" b="1" i="0" u="none" strike="noStrike">
                        <a:solidFill>
                          <a:srgbClr val="000000"/>
                        </a:solidFill>
                        <a:effectLst/>
                        <a:latin typeface="Times New Roman" panose="02020603050405020304" pitchFamily="18" charset="0"/>
                      </a:endParaRPr>
                    </a:p>
                  </a:txBody>
                  <a:tcPr marL="8935" marR="8935" marT="8935" marB="0" anchor="ctr"/>
                </a:tc>
                <a:tc rowSpan="3">
                  <a:txBody>
                    <a:bodyPr/>
                    <a:lstStyle/>
                    <a:p>
                      <a:pPr algn="ctr" fontAlgn="ctr"/>
                      <a:r>
                        <a:rPr lang="es-EC" sz="1200" u="none" strike="noStrike">
                          <a:effectLst/>
                        </a:rPr>
                        <a:t>P5 Viñedos 2</a:t>
                      </a:r>
                      <a:endParaRPr lang="es-EC" sz="1200" b="1" i="0" u="none" strike="noStrike">
                        <a:solidFill>
                          <a:srgbClr val="000000"/>
                        </a:solidFill>
                        <a:effectLst/>
                        <a:latin typeface="Times New Roman" panose="02020603050405020304" pitchFamily="18" charset="0"/>
                      </a:endParaRPr>
                    </a:p>
                  </a:txBody>
                  <a:tcPr marL="8935" marR="8935" marT="8935" marB="0" anchor="ctr"/>
                </a:tc>
                <a:tc rowSpan="3">
                  <a:txBody>
                    <a:bodyPr/>
                    <a:lstStyle/>
                    <a:p>
                      <a:pPr algn="ctr" fontAlgn="ctr"/>
                      <a:r>
                        <a:rPr lang="es-EC" sz="1200" u="none" strike="noStrike">
                          <a:effectLst/>
                        </a:rPr>
                        <a:t>P7 Gualac_2</a:t>
                      </a:r>
                      <a:endParaRPr lang="es-EC" sz="1200" b="1" i="0" u="none" strike="noStrike">
                        <a:solidFill>
                          <a:srgbClr val="000000"/>
                        </a:solidFill>
                        <a:effectLst/>
                        <a:latin typeface="Times New Roman" panose="02020603050405020304" pitchFamily="18" charset="0"/>
                      </a:endParaRPr>
                    </a:p>
                  </a:txBody>
                  <a:tcPr marL="8935" marR="8935" marT="8935" marB="0" anchor="ctr"/>
                </a:tc>
                <a:tc rowSpan="3">
                  <a:txBody>
                    <a:bodyPr/>
                    <a:lstStyle/>
                    <a:p>
                      <a:pPr algn="ctr" fontAlgn="ctr"/>
                      <a:r>
                        <a:rPr lang="es-EC" sz="1200" u="none" strike="noStrike">
                          <a:effectLst/>
                        </a:rPr>
                        <a:t>P9 Chacuco_2</a:t>
                      </a:r>
                      <a:endParaRPr lang="es-EC" sz="1200" b="1"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P10</a:t>
                      </a:r>
                      <a:endParaRPr lang="es-EC" sz="1200" b="1" i="0" u="none" strike="noStrike">
                        <a:solidFill>
                          <a:srgbClr val="000000"/>
                        </a:solidFill>
                        <a:effectLst/>
                        <a:latin typeface="Times New Roman" panose="02020603050405020304" pitchFamily="18" charset="0"/>
                      </a:endParaRPr>
                    </a:p>
                  </a:txBody>
                  <a:tcPr marL="8935" marR="8935" marT="8935" marB="0" anchor="ctr"/>
                </a:tc>
              </a:tr>
              <a:tr h="205392">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200" u="none" strike="noStrike">
                          <a:effectLst/>
                        </a:rPr>
                        <a:t>Inicio Río</a:t>
                      </a:r>
                      <a:endParaRPr lang="es-EC" sz="1200" b="1" i="0" u="none" strike="noStrike">
                        <a:solidFill>
                          <a:srgbClr val="000000"/>
                        </a:solidFill>
                        <a:effectLst/>
                        <a:latin typeface="Times New Roman" panose="02020603050405020304" pitchFamily="18" charset="0"/>
                      </a:endParaRPr>
                    </a:p>
                  </a:txBody>
                  <a:tcPr marL="8935" marR="8935" marT="8935" marB="0" anchor="ct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200" u="none" strike="noStrike">
                          <a:effectLst/>
                        </a:rPr>
                        <a:t>Fin Río</a:t>
                      </a:r>
                      <a:endParaRPr lang="es-EC" sz="1200" b="1" i="0" u="none" strike="noStrike">
                        <a:solidFill>
                          <a:srgbClr val="000000"/>
                        </a:solidFill>
                        <a:effectLst/>
                        <a:latin typeface="Times New Roman" panose="02020603050405020304" pitchFamily="18" charset="0"/>
                      </a:endParaRPr>
                    </a:p>
                  </a:txBody>
                  <a:tcPr marL="8935" marR="8935" marT="8935" marB="0" anchor="ctr"/>
                </a:tc>
              </a:tr>
              <a:tr h="215662">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t"/>
                      <a:r>
                        <a:rPr lang="es-EC" sz="1600" u="none" strike="noStrike">
                          <a:effectLst/>
                        </a:rPr>
                        <a:t> </a:t>
                      </a:r>
                      <a:endParaRPr lang="es-EC" sz="1600" b="0" i="0" u="none" strike="noStrike">
                        <a:solidFill>
                          <a:srgbClr val="000000"/>
                        </a:solidFill>
                        <a:effectLst/>
                        <a:latin typeface="Calibri" panose="020F0502020204030204" pitchFamily="34" charset="0"/>
                      </a:endParaRPr>
                    </a:p>
                  </a:txBody>
                  <a:tcPr marL="8935" marR="8935" marT="8935" marB="0"/>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t"/>
                      <a:r>
                        <a:rPr lang="es-EC" sz="1600" u="none" strike="noStrike">
                          <a:effectLst/>
                        </a:rPr>
                        <a:t> </a:t>
                      </a:r>
                      <a:endParaRPr lang="es-EC" sz="1600" b="0" i="0" u="none" strike="noStrike">
                        <a:solidFill>
                          <a:srgbClr val="000000"/>
                        </a:solidFill>
                        <a:effectLst/>
                        <a:latin typeface="Calibri" panose="020F0502020204030204" pitchFamily="34" charset="0"/>
                      </a:endParaRPr>
                    </a:p>
                  </a:txBody>
                  <a:tcPr marL="8935" marR="8935" marT="8935" marB="0"/>
                </a:tc>
              </a:tr>
              <a:tr h="215662">
                <a:tc>
                  <a:txBody>
                    <a:bodyPr/>
                    <a:lstStyle/>
                    <a:p>
                      <a:pPr algn="ctr" fontAlgn="ctr"/>
                      <a:r>
                        <a:rPr lang="es-EC" sz="1200" u="none" strike="noStrike">
                          <a:effectLst/>
                        </a:rPr>
                        <a:t>pH</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t"/>
                      <a:r>
                        <a:rPr lang="es-EC" sz="1600" u="none" strike="noStrike">
                          <a:effectLst/>
                        </a:rPr>
                        <a:t> </a:t>
                      </a:r>
                      <a:endParaRPr lang="es-EC" sz="1600" b="0" i="0" u="none" strike="noStrike">
                        <a:solidFill>
                          <a:srgbClr val="000000"/>
                        </a:solidFill>
                        <a:effectLst/>
                        <a:latin typeface="Calibri" panose="020F0502020204030204" pitchFamily="34" charset="0"/>
                      </a:endParaRPr>
                    </a:p>
                  </a:txBody>
                  <a:tcPr marL="8935" marR="8935" marT="8935" marB="0"/>
                </a:tc>
                <a:tc>
                  <a:txBody>
                    <a:bodyPr/>
                    <a:lstStyle/>
                    <a:p>
                      <a:pPr algn="ctr" fontAlgn="ctr"/>
                      <a:r>
                        <a:rPr lang="es-EC" sz="1200" u="none" strike="noStrike">
                          <a:effectLst/>
                        </a:rPr>
                        <a:t>5 – 9</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8,19</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8,41</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8,38</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8,56</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8,57</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8,16</a:t>
                      </a:r>
                      <a:endParaRPr lang="es-EC" sz="1200" b="0" i="0" u="none" strike="noStrike">
                        <a:solidFill>
                          <a:srgbClr val="000000"/>
                        </a:solidFill>
                        <a:effectLst/>
                        <a:latin typeface="Times New Roman" panose="02020603050405020304" pitchFamily="18" charset="0"/>
                      </a:endParaRPr>
                    </a:p>
                  </a:txBody>
                  <a:tcPr marL="8935" marR="8935" marT="8935" marB="0" anchor="ctr"/>
                </a:tc>
              </a:tr>
              <a:tr h="215662">
                <a:tc>
                  <a:txBody>
                    <a:bodyPr/>
                    <a:lstStyle/>
                    <a:p>
                      <a:pPr algn="ctr" fontAlgn="ctr"/>
                      <a:r>
                        <a:rPr lang="es-EC" sz="1200" u="none" strike="noStrike">
                          <a:effectLst/>
                        </a:rPr>
                        <a:t>T °C</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t"/>
                      <a:r>
                        <a:rPr lang="es-EC" sz="1600" u="none" strike="noStrike">
                          <a:effectLst/>
                        </a:rPr>
                        <a:t> </a:t>
                      </a:r>
                      <a:endParaRPr lang="es-EC" sz="1600" b="0" i="0" u="none" strike="noStrike">
                        <a:solidFill>
                          <a:srgbClr val="000000"/>
                        </a:solidFill>
                        <a:effectLst/>
                        <a:latin typeface="Calibri" panose="020F0502020204030204" pitchFamily="34" charset="0"/>
                      </a:endParaRPr>
                    </a:p>
                  </a:txBody>
                  <a:tcPr marL="8935" marR="8935" marT="8935" marB="0"/>
                </a:tc>
                <a:tc>
                  <a:txBody>
                    <a:bodyPr/>
                    <a:lstStyle/>
                    <a:p>
                      <a:pPr algn="ctr" fontAlgn="ctr"/>
                      <a:r>
                        <a:rPr lang="es-EC" sz="1200" u="none" strike="noStrike">
                          <a:effectLst/>
                        </a:rPr>
                        <a:t>&lt; 35</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14,5</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20</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16,6</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17,7</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17,05</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16,7</a:t>
                      </a:r>
                      <a:endParaRPr lang="es-EC" sz="1200" b="0" i="0" u="none" strike="noStrike">
                        <a:solidFill>
                          <a:srgbClr val="000000"/>
                        </a:solidFill>
                        <a:effectLst/>
                        <a:latin typeface="Times New Roman" panose="02020603050405020304" pitchFamily="18" charset="0"/>
                      </a:endParaRPr>
                    </a:p>
                  </a:txBody>
                  <a:tcPr marL="8935" marR="8935" marT="8935" marB="0" anchor="ctr"/>
                </a:tc>
              </a:tr>
              <a:tr h="215662">
                <a:tc>
                  <a:txBody>
                    <a:bodyPr/>
                    <a:lstStyle/>
                    <a:p>
                      <a:pPr algn="ctr" fontAlgn="ctr"/>
                      <a:r>
                        <a:rPr lang="es-EC" sz="1200" u="none" strike="noStrike">
                          <a:effectLst/>
                        </a:rPr>
                        <a:t>Nitratos</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mg/L</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10</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2,3</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2,3</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3,4</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1,7</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1,5</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0,7</a:t>
                      </a:r>
                      <a:endParaRPr lang="es-EC" sz="1200" b="0" i="0" u="none" strike="noStrike">
                        <a:solidFill>
                          <a:srgbClr val="000000"/>
                        </a:solidFill>
                        <a:effectLst/>
                        <a:latin typeface="Times New Roman" panose="02020603050405020304" pitchFamily="18" charset="0"/>
                      </a:endParaRPr>
                    </a:p>
                  </a:txBody>
                  <a:tcPr marL="8935" marR="8935" marT="8935" marB="0" anchor="ctr"/>
                </a:tc>
              </a:tr>
              <a:tr h="215662">
                <a:tc>
                  <a:txBody>
                    <a:bodyPr/>
                    <a:lstStyle/>
                    <a:p>
                      <a:pPr algn="ctr" fontAlgn="ctr"/>
                      <a:r>
                        <a:rPr lang="es-EC" sz="1200" u="none" strike="noStrike">
                          <a:effectLst/>
                        </a:rPr>
                        <a:t>Sulfatos</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mg/L</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1000</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59</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50</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51</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51</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50</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35</a:t>
                      </a:r>
                      <a:endParaRPr lang="es-EC" sz="1200" b="0" i="0" u="none" strike="noStrike">
                        <a:solidFill>
                          <a:srgbClr val="000000"/>
                        </a:solidFill>
                        <a:effectLst/>
                        <a:latin typeface="Times New Roman" panose="02020603050405020304" pitchFamily="18" charset="0"/>
                      </a:endParaRPr>
                    </a:p>
                  </a:txBody>
                  <a:tcPr marL="8935" marR="8935" marT="8935" marB="0" anchor="ctr"/>
                </a:tc>
              </a:tr>
              <a:tr h="215662">
                <a:tc>
                  <a:txBody>
                    <a:bodyPr/>
                    <a:lstStyle/>
                    <a:p>
                      <a:pPr algn="ctr" fontAlgn="ctr"/>
                      <a:r>
                        <a:rPr lang="es-EC" sz="1200" u="none" strike="noStrike">
                          <a:effectLst/>
                        </a:rPr>
                        <a:t>Fosfatos</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mg/L</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0,4</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0,8</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1</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1,01</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1,17</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2,7</a:t>
                      </a:r>
                      <a:endParaRPr lang="es-EC" sz="1200" b="0" i="0" u="none" strike="noStrike">
                        <a:solidFill>
                          <a:srgbClr val="000000"/>
                        </a:solidFill>
                        <a:effectLst/>
                        <a:latin typeface="Times New Roman" panose="02020603050405020304" pitchFamily="18" charset="0"/>
                      </a:endParaRPr>
                    </a:p>
                  </a:txBody>
                  <a:tcPr marL="8935" marR="8935" marT="8935" marB="0" anchor="ctr"/>
                </a:tc>
              </a:tr>
              <a:tr h="215662">
                <a:tc>
                  <a:txBody>
                    <a:bodyPr/>
                    <a:lstStyle/>
                    <a:p>
                      <a:pPr algn="ctr" fontAlgn="ctr"/>
                      <a:r>
                        <a:rPr lang="es-EC" sz="1200" u="none" strike="noStrike">
                          <a:effectLst/>
                        </a:rPr>
                        <a:t>Arsénico</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mg/L</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0,1</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0,0218</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0,018</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0,0172</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0,0069</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0,0113</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0,0117</a:t>
                      </a:r>
                      <a:endParaRPr lang="es-EC" sz="1200" b="0" i="0" u="none" strike="noStrike">
                        <a:solidFill>
                          <a:srgbClr val="000000"/>
                        </a:solidFill>
                        <a:effectLst/>
                        <a:latin typeface="Times New Roman" panose="02020603050405020304" pitchFamily="18" charset="0"/>
                      </a:endParaRPr>
                    </a:p>
                  </a:txBody>
                  <a:tcPr marL="8935" marR="8935" marT="8935" marB="0" anchor="ctr"/>
                </a:tc>
              </a:tr>
              <a:tr h="503211">
                <a:tc>
                  <a:txBody>
                    <a:bodyPr/>
                    <a:lstStyle/>
                    <a:p>
                      <a:pPr algn="ctr" fontAlgn="ctr"/>
                      <a:r>
                        <a:rPr lang="es-EC" sz="1200" u="none" strike="noStrike">
                          <a:effectLst/>
                        </a:rPr>
                        <a:t>Cromo Hexavalente</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mg/L</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0,5</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&lt;0,025</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&lt;0,025</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&lt;0,025</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&lt;0,025</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&lt;0,025</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&lt;0,025</a:t>
                      </a:r>
                      <a:endParaRPr lang="es-EC" sz="1200" b="0" i="0" u="none" strike="noStrike">
                        <a:solidFill>
                          <a:srgbClr val="000000"/>
                        </a:solidFill>
                        <a:effectLst/>
                        <a:latin typeface="Times New Roman" panose="02020603050405020304" pitchFamily="18" charset="0"/>
                      </a:endParaRPr>
                    </a:p>
                  </a:txBody>
                  <a:tcPr marL="8935" marR="8935" marT="8935" marB="0" anchor="ctr"/>
                </a:tc>
              </a:tr>
              <a:tr h="338897">
                <a:tc>
                  <a:txBody>
                    <a:bodyPr/>
                    <a:lstStyle/>
                    <a:p>
                      <a:pPr algn="ctr" fontAlgn="ctr"/>
                      <a:r>
                        <a:rPr lang="es-EC" sz="1200" u="none" strike="noStrike">
                          <a:effectLst/>
                        </a:rPr>
                        <a:t>Cromo Total</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mg/L</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&lt;0,04</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&lt;0,04</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&lt;0,04</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&lt;0,04</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&lt;0,04</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&lt;0,04</a:t>
                      </a:r>
                      <a:endParaRPr lang="es-EC" sz="1200" b="0" i="0" u="none" strike="noStrike">
                        <a:solidFill>
                          <a:srgbClr val="000000"/>
                        </a:solidFill>
                        <a:effectLst/>
                        <a:latin typeface="Times New Roman" panose="02020603050405020304" pitchFamily="18" charset="0"/>
                      </a:endParaRPr>
                    </a:p>
                  </a:txBody>
                  <a:tcPr marL="8935" marR="8935" marT="8935" marB="0" anchor="ctr"/>
                </a:tc>
              </a:tr>
              <a:tr h="215662">
                <a:tc>
                  <a:txBody>
                    <a:bodyPr/>
                    <a:lstStyle/>
                    <a:p>
                      <a:pPr algn="ctr" fontAlgn="ctr"/>
                      <a:r>
                        <a:rPr lang="es-EC" sz="1200" u="none" strike="noStrike">
                          <a:effectLst/>
                        </a:rPr>
                        <a:t>Cobre</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mg/L</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1</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&lt;0,05</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&lt;0,05</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&lt;0,05</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&lt;0,05</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&lt;0,05</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&lt;0,05</a:t>
                      </a:r>
                      <a:endParaRPr lang="es-EC" sz="1200" b="0" i="0" u="none" strike="noStrike">
                        <a:solidFill>
                          <a:srgbClr val="000000"/>
                        </a:solidFill>
                        <a:effectLst/>
                        <a:latin typeface="Times New Roman" panose="02020603050405020304" pitchFamily="18" charset="0"/>
                      </a:endParaRPr>
                    </a:p>
                  </a:txBody>
                  <a:tcPr marL="8935" marR="8935" marT="8935" marB="0" anchor="ctr"/>
                </a:tc>
              </a:tr>
              <a:tr h="215662">
                <a:tc>
                  <a:txBody>
                    <a:bodyPr/>
                    <a:lstStyle/>
                    <a:p>
                      <a:pPr algn="ctr" fontAlgn="ctr"/>
                      <a:r>
                        <a:rPr lang="es-EC" sz="1200" u="none" strike="noStrike">
                          <a:effectLst/>
                        </a:rPr>
                        <a:t>Cadmio</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mg/L</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0,2</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&lt;0,02</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&lt;0,02</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&lt;0,02</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&lt;0,02</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&lt;0,02</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&lt;0,02</a:t>
                      </a:r>
                      <a:endParaRPr lang="es-EC" sz="1200" b="0" i="0" u="none" strike="noStrike">
                        <a:solidFill>
                          <a:srgbClr val="000000"/>
                        </a:solidFill>
                        <a:effectLst/>
                        <a:latin typeface="Times New Roman" panose="02020603050405020304" pitchFamily="18" charset="0"/>
                      </a:endParaRPr>
                    </a:p>
                  </a:txBody>
                  <a:tcPr marL="8935" marR="8935" marT="8935" marB="0" anchor="ctr"/>
                </a:tc>
              </a:tr>
              <a:tr h="215662">
                <a:tc>
                  <a:txBody>
                    <a:bodyPr/>
                    <a:lstStyle/>
                    <a:p>
                      <a:pPr algn="ctr" fontAlgn="ctr"/>
                      <a:r>
                        <a:rPr lang="es-EC" sz="1200" u="none" strike="noStrike">
                          <a:effectLst/>
                        </a:rPr>
                        <a:t>Plomo</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mg/L</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0,2</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&lt;0,09</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&lt;0,09</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&lt;0,09</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&lt;0,09</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&lt;0,09</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&lt;0,09</a:t>
                      </a:r>
                      <a:endParaRPr lang="es-EC" sz="1200" b="0" i="0" u="none" strike="noStrike">
                        <a:solidFill>
                          <a:srgbClr val="000000"/>
                        </a:solidFill>
                        <a:effectLst/>
                        <a:latin typeface="Times New Roman" panose="02020603050405020304" pitchFamily="18" charset="0"/>
                      </a:endParaRPr>
                    </a:p>
                  </a:txBody>
                  <a:tcPr marL="8935" marR="8935" marT="8935" marB="0" anchor="ctr"/>
                </a:tc>
              </a:tr>
              <a:tr h="215662">
                <a:tc>
                  <a:txBody>
                    <a:bodyPr/>
                    <a:lstStyle/>
                    <a:p>
                      <a:pPr algn="ctr" fontAlgn="ctr"/>
                      <a:r>
                        <a:rPr lang="es-EC" sz="1200" u="none" strike="noStrike">
                          <a:effectLst/>
                        </a:rPr>
                        <a:t>Hierro</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mg/L</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10</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1,17</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3,37</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1,78</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8,4</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7,75</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4,04</a:t>
                      </a:r>
                      <a:endParaRPr lang="es-EC" sz="1200" b="0" i="0" u="none" strike="noStrike">
                        <a:solidFill>
                          <a:srgbClr val="000000"/>
                        </a:solidFill>
                        <a:effectLst/>
                        <a:latin typeface="Times New Roman" panose="02020603050405020304" pitchFamily="18" charset="0"/>
                      </a:endParaRPr>
                    </a:p>
                  </a:txBody>
                  <a:tcPr marL="8935" marR="8935" marT="8935" marB="0" anchor="ctr"/>
                </a:tc>
              </a:tr>
              <a:tr h="215662">
                <a:tc>
                  <a:txBody>
                    <a:bodyPr/>
                    <a:lstStyle/>
                    <a:p>
                      <a:pPr algn="ctr" fontAlgn="ctr"/>
                      <a:r>
                        <a:rPr lang="es-EC" sz="1200" u="none" strike="noStrike">
                          <a:effectLst/>
                        </a:rPr>
                        <a:t>DBO</a:t>
                      </a:r>
                      <a:r>
                        <a:rPr lang="es-EC" sz="1200" u="none" strike="noStrike" baseline="-25000">
                          <a:effectLst/>
                        </a:rPr>
                        <a:t>5</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mg/L</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100</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8</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12</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9</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9</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10</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8</a:t>
                      </a:r>
                      <a:endParaRPr lang="es-EC" sz="1200" b="0" i="0" u="none" strike="noStrike">
                        <a:solidFill>
                          <a:srgbClr val="000000"/>
                        </a:solidFill>
                        <a:effectLst/>
                        <a:latin typeface="Times New Roman" panose="02020603050405020304" pitchFamily="18" charset="0"/>
                      </a:endParaRPr>
                    </a:p>
                  </a:txBody>
                  <a:tcPr marL="8935" marR="8935" marT="8935" marB="0" anchor="ctr"/>
                </a:tc>
              </a:tr>
              <a:tr h="215662">
                <a:tc>
                  <a:txBody>
                    <a:bodyPr/>
                    <a:lstStyle/>
                    <a:p>
                      <a:pPr algn="ctr" fontAlgn="ctr"/>
                      <a:r>
                        <a:rPr lang="es-EC" sz="1200" u="none" strike="noStrike">
                          <a:effectLst/>
                        </a:rPr>
                        <a:t>DQO </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mgO2/L</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250</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23</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36</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29</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30</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33</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23</a:t>
                      </a:r>
                      <a:endParaRPr lang="es-EC" sz="1200" b="0" i="0" u="none" strike="noStrike">
                        <a:solidFill>
                          <a:srgbClr val="000000"/>
                        </a:solidFill>
                        <a:effectLst/>
                        <a:latin typeface="Times New Roman" panose="02020603050405020304" pitchFamily="18" charset="0"/>
                      </a:endParaRPr>
                    </a:p>
                  </a:txBody>
                  <a:tcPr marL="8935" marR="8935" marT="8935" marB="0" anchor="ctr"/>
                </a:tc>
              </a:tr>
              <a:tr h="338897">
                <a:tc>
                  <a:txBody>
                    <a:bodyPr/>
                    <a:lstStyle/>
                    <a:p>
                      <a:pPr algn="ctr" fontAlgn="ctr"/>
                      <a:r>
                        <a:rPr lang="es-EC" sz="1200" u="none" strike="noStrike">
                          <a:effectLst/>
                        </a:rPr>
                        <a:t>Sólidos Totales</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mg/L</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1 600</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443</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522</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467</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422</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522</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394</a:t>
                      </a:r>
                      <a:endParaRPr lang="es-EC" sz="1200" b="0" i="0" u="none" strike="noStrike">
                        <a:solidFill>
                          <a:srgbClr val="000000"/>
                        </a:solidFill>
                        <a:effectLst/>
                        <a:latin typeface="Times New Roman" panose="02020603050405020304" pitchFamily="18" charset="0"/>
                      </a:endParaRPr>
                    </a:p>
                  </a:txBody>
                  <a:tcPr marL="8935" marR="8935" marT="8935" marB="0" anchor="ctr"/>
                </a:tc>
              </a:tr>
              <a:tr h="215662">
                <a:tc>
                  <a:txBody>
                    <a:bodyPr/>
                    <a:lstStyle/>
                    <a:p>
                      <a:pPr algn="ctr" fontAlgn="ctr"/>
                      <a:r>
                        <a:rPr lang="es-EC" sz="1200" u="none" strike="noStrike">
                          <a:effectLst/>
                        </a:rPr>
                        <a:t>Fenoles</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mg/L</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0,2</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&lt;0,013</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&lt;0,013</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&lt;0,013</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&lt;0,013</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&lt;0,013</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&lt;0,013</a:t>
                      </a:r>
                      <a:endParaRPr lang="es-EC" sz="1200" b="0" i="0" u="none" strike="noStrike">
                        <a:solidFill>
                          <a:srgbClr val="000000"/>
                        </a:solidFill>
                        <a:effectLst/>
                        <a:latin typeface="Times New Roman" panose="02020603050405020304" pitchFamily="18" charset="0"/>
                      </a:endParaRPr>
                    </a:p>
                  </a:txBody>
                  <a:tcPr marL="8935" marR="8935" marT="8935" marB="0" anchor="ctr"/>
                </a:tc>
              </a:tr>
              <a:tr h="359436">
                <a:tc>
                  <a:txBody>
                    <a:bodyPr/>
                    <a:lstStyle/>
                    <a:p>
                      <a:pPr algn="ctr" fontAlgn="ctr"/>
                      <a:r>
                        <a:rPr lang="es-EC" sz="1200" u="none" strike="noStrike" dirty="0" err="1">
                          <a:effectLst/>
                        </a:rPr>
                        <a:t>Coliformes</a:t>
                      </a:r>
                      <a:r>
                        <a:rPr lang="es-EC" sz="1200" u="none" strike="noStrike" dirty="0">
                          <a:effectLst/>
                        </a:rPr>
                        <a:t> Fecales</a:t>
                      </a:r>
                      <a:endParaRPr lang="es-EC" sz="1200" b="0" i="0" u="none" strike="noStrike" dirty="0">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dirty="0">
                          <a:effectLst/>
                        </a:rPr>
                        <a:t>NMP/100mL</a:t>
                      </a:r>
                      <a:endParaRPr lang="es-EC" sz="1200" b="0" i="0" u="none" strike="noStrike" dirty="0">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baseline="30000" dirty="0">
                          <a:effectLst/>
                        </a:rPr>
                        <a:t>8</a:t>
                      </a:r>
                      <a:r>
                        <a:rPr lang="es-EC" sz="1200" u="none" strike="noStrike" dirty="0">
                          <a:effectLst/>
                        </a:rPr>
                        <a:t>Remoción &gt; al 99,9 %</a:t>
                      </a:r>
                      <a:endParaRPr lang="es-EC" sz="1200" b="0" i="0" u="none" strike="noStrike" dirty="0">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17</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2300</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13</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79</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a:effectLst/>
                        </a:rPr>
                        <a:t>4,5</a:t>
                      </a:r>
                      <a:endParaRPr lang="es-EC" sz="1200" b="0" i="0" u="none" strike="noStrike">
                        <a:solidFill>
                          <a:srgbClr val="000000"/>
                        </a:solidFill>
                        <a:effectLst/>
                        <a:latin typeface="Times New Roman" panose="02020603050405020304" pitchFamily="18" charset="0"/>
                      </a:endParaRPr>
                    </a:p>
                  </a:txBody>
                  <a:tcPr marL="8935" marR="8935" marT="8935" marB="0" anchor="ctr"/>
                </a:tc>
                <a:tc>
                  <a:txBody>
                    <a:bodyPr/>
                    <a:lstStyle/>
                    <a:p>
                      <a:pPr algn="ctr" fontAlgn="ctr"/>
                      <a:r>
                        <a:rPr lang="es-EC" sz="1200" u="none" strike="noStrike" dirty="0">
                          <a:effectLst/>
                        </a:rPr>
                        <a:t>13</a:t>
                      </a:r>
                      <a:endParaRPr lang="es-EC" sz="1200" b="0" i="0" u="none" strike="noStrike" dirty="0">
                        <a:solidFill>
                          <a:srgbClr val="000000"/>
                        </a:solidFill>
                        <a:effectLst/>
                        <a:latin typeface="Times New Roman" panose="02020603050405020304" pitchFamily="18" charset="0"/>
                      </a:endParaRPr>
                    </a:p>
                  </a:txBody>
                  <a:tcPr marL="8935" marR="8935" marT="8935" marB="0" anchor="ctr"/>
                </a:tc>
              </a:tr>
            </a:tbl>
          </a:graphicData>
        </a:graphic>
      </p:graphicFrame>
      <p:sp>
        <p:nvSpPr>
          <p:cNvPr id="9" name="TextBox 8"/>
          <p:cNvSpPr txBox="1"/>
          <p:nvPr/>
        </p:nvSpPr>
        <p:spPr>
          <a:xfrm>
            <a:off x="53680" y="6657945"/>
            <a:ext cx="7992888" cy="400110"/>
          </a:xfrm>
          <a:prstGeom prst="rect">
            <a:avLst/>
          </a:prstGeom>
          <a:noFill/>
        </p:spPr>
        <p:txBody>
          <a:bodyPr wrap="square" rtlCol="0">
            <a:spAutoFit/>
          </a:bodyPr>
          <a:lstStyle/>
          <a:p>
            <a:r>
              <a:rPr lang="es-EC" sz="1000" dirty="0"/>
              <a:t>Aquellos regulados con descargas de </a:t>
            </a:r>
            <a:r>
              <a:rPr lang="es-EC" sz="1000" dirty="0" err="1"/>
              <a:t>Coliformes</a:t>
            </a:r>
            <a:r>
              <a:rPr lang="es-EC" sz="1000" dirty="0"/>
              <a:t> fecales menores o iguales a 3 000, quedan exentos de tratamiento.</a:t>
            </a:r>
          </a:p>
          <a:p>
            <a:endParaRPr lang="es-EC" sz="1000" dirty="0"/>
          </a:p>
        </p:txBody>
      </p:sp>
    </p:spTree>
    <p:extLst>
      <p:ext uri="{BB962C8B-B14F-4D97-AF65-F5344CB8AC3E}">
        <p14:creationId xmlns:p14="http://schemas.microsoft.com/office/powerpoint/2010/main" val="1086941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8229600" cy="360040"/>
          </a:xfrm>
        </p:spPr>
        <p:txBody>
          <a:bodyPr>
            <a:normAutofit fontScale="90000"/>
          </a:bodyPr>
          <a:lstStyle/>
          <a:p>
            <a:pPr algn="ctr"/>
            <a:r>
              <a:rPr lang="es-EC" sz="2000" dirty="0"/>
              <a:t>Análisis </a:t>
            </a:r>
            <a:r>
              <a:rPr lang="es-EC" sz="2000" dirty="0" smtClean="0"/>
              <a:t>después de las plantas de tratamiento, con </a:t>
            </a:r>
            <a:r>
              <a:rPr lang="es-EC" sz="2000" dirty="0"/>
              <a:t>respecto a limites máximos permisibles de descargas a cuerpos de aguas dulce</a:t>
            </a:r>
            <a:r>
              <a:rPr lang="es-EC" dirty="0"/>
              <a:t/>
            </a:r>
            <a:br>
              <a:rPr lang="es-EC" dirty="0"/>
            </a:br>
            <a:endParaRPr lang="es-EC"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318821404"/>
              </p:ext>
            </p:extLst>
          </p:nvPr>
        </p:nvGraphicFramePr>
        <p:xfrm>
          <a:off x="179513" y="1028992"/>
          <a:ext cx="8856981" cy="5758672"/>
        </p:xfrm>
        <a:graphic>
          <a:graphicData uri="http://schemas.openxmlformats.org/drawingml/2006/table">
            <a:tbl>
              <a:tblPr>
                <a:tableStyleId>{BDBED569-4797-4DF1-A0F4-6AAB3CD982D8}</a:tableStyleId>
              </a:tblPr>
              <a:tblGrid>
                <a:gridCol w="1265283"/>
                <a:gridCol w="1265283"/>
                <a:gridCol w="1265283"/>
                <a:gridCol w="1265283"/>
                <a:gridCol w="1265283"/>
                <a:gridCol w="1265283"/>
                <a:gridCol w="1265283"/>
              </a:tblGrid>
              <a:tr h="531964">
                <a:tc>
                  <a:txBody>
                    <a:bodyPr/>
                    <a:lstStyle/>
                    <a:p>
                      <a:pPr algn="ctr" fontAlgn="ctr"/>
                      <a:r>
                        <a:rPr lang="es-EC" sz="1400" u="none" strike="noStrike" dirty="0">
                          <a:effectLst/>
                        </a:rPr>
                        <a:t>Parámetros</a:t>
                      </a:r>
                      <a:endParaRPr lang="es-EC" sz="1400" b="1" i="0" u="none" strike="noStrike" dirty="0">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Unidades</a:t>
                      </a:r>
                      <a:endParaRPr lang="es-EC" sz="1400" b="1" i="0" u="none" strike="noStrike">
                        <a:solidFill>
                          <a:srgbClr val="000000"/>
                        </a:solidFill>
                        <a:effectLst/>
                        <a:latin typeface="Times New Roman" panose="02020603050405020304" pitchFamily="18" charset="0"/>
                      </a:endParaRPr>
                    </a:p>
                  </a:txBody>
                  <a:tcPr marL="9256" marR="9256" marT="9256" marB="0" vert="vert270" anchor="ctr"/>
                </a:tc>
                <a:tc>
                  <a:txBody>
                    <a:bodyPr/>
                    <a:lstStyle/>
                    <a:p>
                      <a:pPr algn="ctr" fontAlgn="ctr"/>
                      <a:r>
                        <a:rPr lang="es-EC" sz="1400" u="none" strike="noStrike">
                          <a:effectLst/>
                        </a:rPr>
                        <a:t>TULSMA</a:t>
                      </a:r>
                      <a:endParaRPr lang="es-EC" sz="1400" b="1" i="0" u="none" strike="noStrike">
                        <a:solidFill>
                          <a:srgbClr val="000000"/>
                        </a:solidFill>
                        <a:effectLst/>
                        <a:latin typeface="Times New Roman" panose="02020603050405020304" pitchFamily="18" charset="0"/>
                      </a:endParaRPr>
                    </a:p>
                  </a:txBody>
                  <a:tcPr marL="9256" marR="9256" marT="9256" marB="0" vert="vert270" anchor="ctr"/>
                </a:tc>
                <a:tc>
                  <a:txBody>
                    <a:bodyPr/>
                    <a:lstStyle/>
                    <a:p>
                      <a:pPr algn="ctr" fontAlgn="ctr"/>
                      <a:r>
                        <a:rPr lang="es-EC" sz="1400" u="none" strike="noStrike" dirty="0">
                          <a:effectLst/>
                        </a:rPr>
                        <a:t>P2 </a:t>
                      </a:r>
                      <a:r>
                        <a:rPr lang="es-EC" sz="1400" u="none" strike="noStrike" dirty="0" err="1">
                          <a:effectLst/>
                        </a:rPr>
                        <a:t>Rabija</a:t>
                      </a:r>
                      <a:r>
                        <a:rPr lang="es-EC" sz="1400" u="none" strike="noStrike" dirty="0">
                          <a:effectLst/>
                        </a:rPr>
                        <a:t> 1</a:t>
                      </a:r>
                      <a:endParaRPr lang="es-EC" sz="1400" b="1" i="0" u="none" strike="noStrike" dirty="0">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P4 Viñedos 1</a:t>
                      </a:r>
                      <a:endParaRPr lang="es-EC" sz="1400" b="1"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P6 Gualacucho 1</a:t>
                      </a:r>
                      <a:endParaRPr lang="es-EC" sz="1400" b="1"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P8 Chacauco 1</a:t>
                      </a:r>
                      <a:endParaRPr lang="es-EC" sz="1400" b="1" i="0" u="none" strike="noStrike">
                        <a:solidFill>
                          <a:srgbClr val="000000"/>
                        </a:solidFill>
                        <a:effectLst/>
                        <a:latin typeface="Times New Roman" panose="02020603050405020304" pitchFamily="18" charset="0"/>
                      </a:endParaRPr>
                    </a:p>
                  </a:txBody>
                  <a:tcPr marL="9256" marR="9256" marT="9256" marB="0" anchor="ctr"/>
                </a:tc>
              </a:tr>
              <a:tr h="310162">
                <a:tc>
                  <a:txBody>
                    <a:bodyPr/>
                    <a:lstStyle/>
                    <a:p>
                      <a:pPr algn="ctr" fontAlgn="ctr"/>
                      <a:r>
                        <a:rPr lang="es-EC" sz="1400" u="none" strike="noStrike">
                          <a:effectLst/>
                        </a:rPr>
                        <a:t>pH</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t"/>
                      <a:r>
                        <a:rPr lang="es-EC" sz="2000" u="none" strike="noStrike">
                          <a:effectLst/>
                        </a:rPr>
                        <a:t> </a:t>
                      </a:r>
                      <a:endParaRPr lang="es-EC" sz="2000" b="0" i="0" u="none" strike="noStrike">
                        <a:solidFill>
                          <a:srgbClr val="000000"/>
                        </a:solidFill>
                        <a:effectLst/>
                        <a:latin typeface="Calibri" panose="020F0502020204030204" pitchFamily="34" charset="0"/>
                      </a:endParaRPr>
                    </a:p>
                  </a:txBody>
                  <a:tcPr marL="9256" marR="9256" marT="9256" marB="0"/>
                </a:tc>
                <a:tc>
                  <a:txBody>
                    <a:bodyPr/>
                    <a:lstStyle/>
                    <a:p>
                      <a:pPr algn="ctr" fontAlgn="ctr"/>
                      <a:r>
                        <a:rPr lang="es-EC" sz="1400" u="none" strike="noStrike">
                          <a:effectLst/>
                        </a:rPr>
                        <a:t>5 – 9</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7,91</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8,21</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8,16</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8,48</a:t>
                      </a:r>
                      <a:endParaRPr lang="es-EC" sz="1400" b="0" i="0" u="none" strike="noStrike">
                        <a:solidFill>
                          <a:srgbClr val="000000"/>
                        </a:solidFill>
                        <a:effectLst/>
                        <a:latin typeface="Times New Roman" panose="02020603050405020304" pitchFamily="18" charset="0"/>
                      </a:endParaRPr>
                    </a:p>
                  </a:txBody>
                  <a:tcPr marL="9256" marR="9256" marT="9256" marB="0" anchor="ctr"/>
                </a:tc>
              </a:tr>
              <a:tr h="310162">
                <a:tc>
                  <a:txBody>
                    <a:bodyPr/>
                    <a:lstStyle/>
                    <a:p>
                      <a:pPr algn="ctr" fontAlgn="ctr"/>
                      <a:r>
                        <a:rPr lang="es-EC" sz="1400" u="none" strike="noStrike">
                          <a:effectLst/>
                        </a:rPr>
                        <a:t>T °C</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t"/>
                      <a:r>
                        <a:rPr lang="es-EC" sz="2000" u="none" strike="noStrike">
                          <a:effectLst/>
                        </a:rPr>
                        <a:t> </a:t>
                      </a:r>
                      <a:endParaRPr lang="es-EC" sz="2000" b="0" i="0" u="none" strike="noStrike">
                        <a:solidFill>
                          <a:srgbClr val="000000"/>
                        </a:solidFill>
                        <a:effectLst/>
                        <a:latin typeface="Calibri" panose="020F0502020204030204" pitchFamily="34" charset="0"/>
                      </a:endParaRPr>
                    </a:p>
                  </a:txBody>
                  <a:tcPr marL="9256" marR="9256" marT="9256" marB="0"/>
                </a:tc>
                <a:tc>
                  <a:txBody>
                    <a:bodyPr/>
                    <a:lstStyle/>
                    <a:p>
                      <a:pPr algn="ctr" fontAlgn="ctr"/>
                      <a:r>
                        <a:rPr lang="es-EC" sz="1400" u="none" strike="noStrike">
                          <a:effectLst/>
                        </a:rPr>
                        <a:t>&lt; 35</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20,4</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20,3</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16,1</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21,7</a:t>
                      </a:r>
                      <a:endParaRPr lang="es-EC" sz="1400" b="0" i="0" u="none" strike="noStrike">
                        <a:solidFill>
                          <a:srgbClr val="000000"/>
                        </a:solidFill>
                        <a:effectLst/>
                        <a:latin typeface="Times New Roman" panose="02020603050405020304" pitchFamily="18" charset="0"/>
                      </a:endParaRPr>
                    </a:p>
                  </a:txBody>
                  <a:tcPr marL="9256" marR="9256" marT="9256" marB="0" anchor="ctr"/>
                </a:tc>
              </a:tr>
              <a:tr h="245759">
                <a:tc>
                  <a:txBody>
                    <a:bodyPr/>
                    <a:lstStyle/>
                    <a:p>
                      <a:pPr algn="ctr" fontAlgn="ctr"/>
                      <a:r>
                        <a:rPr lang="es-EC" sz="1400" u="none" strike="noStrike">
                          <a:effectLst/>
                        </a:rPr>
                        <a:t>Nitratos</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mg/L</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10</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1,7</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2,1</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3,3</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0,9</a:t>
                      </a:r>
                      <a:endParaRPr lang="es-EC" sz="1400" b="0" i="0" u="none" strike="noStrike">
                        <a:solidFill>
                          <a:srgbClr val="000000"/>
                        </a:solidFill>
                        <a:effectLst/>
                        <a:latin typeface="Times New Roman" panose="02020603050405020304" pitchFamily="18" charset="0"/>
                      </a:endParaRPr>
                    </a:p>
                  </a:txBody>
                  <a:tcPr marL="9256" marR="9256" marT="9256" marB="0" anchor="ctr"/>
                </a:tc>
              </a:tr>
              <a:tr h="245759">
                <a:tc>
                  <a:txBody>
                    <a:bodyPr/>
                    <a:lstStyle/>
                    <a:p>
                      <a:pPr algn="ctr" fontAlgn="ctr"/>
                      <a:r>
                        <a:rPr lang="es-EC" sz="1400" u="none" strike="noStrike">
                          <a:effectLst/>
                        </a:rPr>
                        <a:t>Sulfatos</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mg/L</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1000</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63</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100</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16</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62</a:t>
                      </a:r>
                      <a:endParaRPr lang="es-EC" sz="1400" b="0" i="0" u="none" strike="noStrike">
                        <a:solidFill>
                          <a:srgbClr val="000000"/>
                        </a:solidFill>
                        <a:effectLst/>
                        <a:latin typeface="Times New Roman" panose="02020603050405020304" pitchFamily="18" charset="0"/>
                      </a:endParaRPr>
                    </a:p>
                  </a:txBody>
                  <a:tcPr marL="9256" marR="9256" marT="9256" marB="0" anchor="ctr"/>
                </a:tc>
              </a:tr>
              <a:tr h="245759">
                <a:tc>
                  <a:txBody>
                    <a:bodyPr/>
                    <a:lstStyle/>
                    <a:p>
                      <a:pPr algn="ctr" fontAlgn="ctr"/>
                      <a:r>
                        <a:rPr lang="es-EC" sz="1400" u="none" strike="noStrike">
                          <a:effectLst/>
                        </a:rPr>
                        <a:t>Fosfatos</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mg/L</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5,7</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2,59</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2,07</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4,76</a:t>
                      </a:r>
                      <a:endParaRPr lang="es-EC" sz="1400" b="0" i="0" u="none" strike="noStrike">
                        <a:solidFill>
                          <a:srgbClr val="000000"/>
                        </a:solidFill>
                        <a:effectLst/>
                        <a:latin typeface="Times New Roman" panose="02020603050405020304" pitchFamily="18" charset="0"/>
                      </a:endParaRPr>
                    </a:p>
                  </a:txBody>
                  <a:tcPr marL="9256" marR="9256" marT="9256" marB="0" anchor="ctr"/>
                </a:tc>
              </a:tr>
              <a:tr h="245759">
                <a:tc>
                  <a:txBody>
                    <a:bodyPr/>
                    <a:lstStyle/>
                    <a:p>
                      <a:pPr algn="ctr" fontAlgn="ctr"/>
                      <a:r>
                        <a:rPr lang="es-EC" sz="1400" u="none" strike="noStrike">
                          <a:effectLst/>
                        </a:rPr>
                        <a:t>Arsénico</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mg/L</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0,1</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0,0065</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0,0096</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0,0024</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0,0025</a:t>
                      </a:r>
                      <a:endParaRPr lang="es-EC" sz="1400" b="0" i="0" u="none" strike="noStrike">
                        <a:solidFill>
                          <a:srgbClr val="000000"/>
                        </a:solidFill>
                        <a:effectLst/>
                        <a:latin typeface="Times New Roman" panose="02020603050405020304" pitchFamily="18" charset="0"/>
                      </a:endParaRPr>
                    </a:p>
                  </a:txBody>
                  <a:tcPr marL="9256" marR="9256" marT="9256" marB="0" anchor="ctr"/>
                </a:tc>
              </a:tr>
              <a:tr h="573436">
                <a:tc>
                  <a:txBody>
                    <a:bodyPr/>
                    <a:lstStyle/>
                    <a:p>
                      <a:pPr algn="ctr" fontAlgn="ctr"/>
                      <a:r>
                        <a:rPr lang="es-EC" sz="1400" u="none" strike="noStrike">
                          <a:effectLst/>
                        </a:rPr>
                        <a:t>Cromo Hexavalente</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mg/L</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0,5</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&lt;0,025</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&lt;0,025</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&lt;0,025</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&lt;0,025</a:t>
                      </a:r>
                      <a:endParaRPr lang="es-EC" sz="1400" b="0" i="0" u="none" strike="noStrike">
                        <a:solidFill>
                          <a:srgbClr val="000000"/>
                        </a:solidFill>
                        <a:effectLst/>
                        <a:latin typeface="Times New Roman" panose="02020603050405020304" pitchFamily="18" charset="0"/>
                      </a:endParaRPr>
                    </a:p>
                  </a:txBody>
                  <a:tcPr marL="9256" marR="9256" marT="9256" marB="0" anchor="ctr"/>
                </a:tc>
              </a:tr>
              <a:tr h="386192">
                <a:tc>
                  <a:txBody>
                    <a:bodyPr/>
                    <a:lstStyle/>
                    <a:p>
                      <a:pPr algn="ctr" fontAlgn="ctr"/>
                      <a:r>
                        <a:rPr lang="es-EC" sz="1400" u="none" strike="noStrike">
                          <a:effectLst/>
                        </a:rPr>
                        <a:t>Cromo Total</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mg/L</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&lt;0,04</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&lt;0,04</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&lt;0,04</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&lt;0,04</a:t>
                      </a:r>
                      <a:endParaRPr lang="es-EC" sz="1400" b="0" i="0" u="none" strike="noStrike">
                        <a:solidFill>
                          <a:srgbClr val="000000"/>
                        </a:solidFill>
                        <a:effectLst/>
                        <a:latin typeface="Times New Roman" panose="02020603050405020304" pitchFamily="18" charset="0"/>
                      </a:endParaRPr>
                    </a:p>
                  </a:txBody>
                  <a:tcPr marL="9256" marR="9256" marT="9256" marB="0" anchor="ctr"/>
                </a:tc>
              </a:tr>
              <a:tr h="245759">
                <a:tc>
                  <a:txBody>
                    <a:bodyPr/>
                    <a:lstStyle/>
                    <a:p>
                      <a:pPr algn="ctr" fontAlgn="ctr"/>
                      <a:r>
                        <a:rPr lang="es-EC" sz="1400" u="none" strike="noStrike">
                          <a:effectLst/>
                        </a:rPr>
                        <a:t>Cobre</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mg/L</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1</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&lt;0,05</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&lt;0,05</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&lt;0,05</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&lt;0,05</a:t>
                      </a:r>
                      <a:endParaRPr lang="es-EC" sz="1400" b="0" i="0" u="none" strike="noStrike">
                        <a:solidFill>
                          <a:srgbClr val="000000"/>
                        </a:solidFill>
                        <a:effectLst/>
                        <a:latin typeface="Times New Roman" panose="02020603050405020304" pitchFamily="18" charset="0"/>
                      </a:endParaRPr>
                    </a:p>
                  </a:txBody>
                  <a:tcPr marL="9256" marR="9256" marT="9256" marB="0" anchor="ctr"/>
                </a:tc>
              </a:tr>
              <a:tr h="245759">
                <a:tc>
                  <a:txBody>
                    <a:bodyPr/>
                    <a:lstStyle/>
                    <a:p>
                      <a:pPr algn="ctr" fontAlgn="ctr"/>
                      <a:r>
                        <a:rPr lang="es-EC" sz="1400" u="none" strike="noStrike">
                          <a:effectLst/>
                        </a:rPr>
                        <a:t>Cadmio</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mg/L</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0,2</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&lt;0,02</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&lt;0,02</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&lt;0,02</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&lt;0,02</a:t>
                      </a:r>
                      <a:endParaRPr lang="es-EC" sz="1400" b="0" i="0" u="none" strike="noStrike">
                        <a:solidFill>
                          <a:srgbClr val="000000"/>
                        </a:solidFill>
                        <a:effectLst/>
                        <a:latin typeface="Times New Roman" panose="02020603050405020304" pitchFamily="18" charset="0"/>
                      </a:endParaRPr>
                    </a:p>
                  </a:txBody>
                  <a:tcPr marL="9256" marR="9256" marT="9256" marB="0" anchor="ctr"/>
                </a:tc>
              </a:tr>
              <a:tr h="245759">
                <a:tc>
                  <a:txBody>
                    <a:bodyPr/>
                    <a:lstStyle/>
                    <a:p>
                      <a:pPr algn="ctr" fontAlgn="ctr"/>
                      <a:r>
                        <a:rPr lang="es-EC" sz="1400" u="none" strike="noStrike">
                          <a:effectLst/>
                        </a:rPr>
                        <a:t>Plomo</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mg/L</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0,2</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&lt;0,09</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&lt;0,09</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&lt;0,09</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&lt;0,09</a:t>
                      </a:r>
                      <a:endParaRPr lang="es-EC" sz="1400" b="0" i="0" u="none" strike="noStrike">
                        <a:solidFill>
                          <a:srgbClr val="000000"/>
                        </a:solidFill>
                        <a:effectLst/>
                        <a:latin typeface="Times New Roman" panose="02020603050405020304" pitchFamily="18" charset="0"/>
                      </a:endParaRPr>
                    </a:p>
                  </a:txBody>
                  <a:tcPr marL="9256" marR="9256" marT="9256" marB="0" anchor="ctr"/>
                </a:tc>
              </a:tr>
              <a:tr h="280060">
                <a:tc>
                  <a:txBody>
                    <a:bodyPr/>
                    <a:lstStyle/>
                    <a:p>
                      <a:pPr algn="ctr" fontAlgn="ctr"/>
                      <a:r>
                        <a:rPr lang="es-EC" sz="1400" u="none" strike="noStrike">
                          <a:effectLst/>
                        </a:rPr>
                        <a:t>Hierro</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mg/L</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10</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1,47</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0,73</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dirty="0">
                          <a:solidFill>
                            <a:srgbClr val="FF0000"/>
                          </a:solidFill>
                        </a:rPr>
                        <a:t>13,95</a:t>
                      </a:r>
                    </a:p>
                  </a:txBody>
                  <a:tcPr marL="9256" marR="9256" marT="9256" marB="0" anchor="ctr">
                    <a:solidFill>
                      <a:srgbClr val="FFFF00"/>
                    </a:solidFill>
                  </a:tcPr>
                </a:tc>
                <a:tc>
                  <a:txBody>
                    <a:bodyPr/>
                    <a:lstStyle/>
                    <a:p>
                      <a:pPr algn="ctr" fontAlgn="ctr"/>
                      <a:r>
                        <a:rPr lang="es-EC" dirty="0">
                          <a:solidFill>
                            <a:srgbClr val="FF0000"/>
                          </a:solidFill>
                        </a:rPr>
                        <a:t>12,35</a:t>
                      </a:r>
                    </a:p>
                  </a:txBody>
                  <a:tcPr marL="9256" marR="9256" marT="9256" marB="0" anchor="ctr">
                    <a:solidFill>
                      <a:srgbClr val="FFFF00"/>
                    </a:solidFill>
                  </a:tcPr>
                </a:tc>
              </a:tr>
              <a:tr h="280060">
                <a:tc>
                  <a:txBody>
                    <a:bodyPr/>
                    <a:lstStyle/>
                    <a:p>
                      <a:pPr algn="ctr" fontAlgn="ctr"/>
                      <a:r>
                        <a:rPr lang="es-EC" sz="1400" u="none" strike="noStrike">
                          <a:effectLst/>
                        </a:rPr>
                        <a:t>DBO</a:t>
                      </a:r>
                      <a:r>
                        <a:rPr lang="es-EC" sz="1400" u="none" strike="noStrike" baseline="-25000">
                          <a:effectLst/>
                        </a:rPr>
                        <a:t>5</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mg/L</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100</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dirty="0">
                          <a:solidFill>
                            <a:srgbClr val="FF0000"/>
                          </a:solidFill>
                        </a:rPr>
                        <a:t>103</a:t>
                      </a:r>
                    </a:p>
                  </a:txBody>
                  <a:tcPr marL="9256" marR="9256" marT="9256" marB="0" anchor="ctr">
                    <a:solidFill>
                      <a:srgbClr val="FFFF00"/>
                    </a:solidFill>
                  </a:tcPr>
                </a:tc>
                <a:tc>
                  <a:txBody>
                    <a:bodyPr/>
                    <a:lstStyle/>
                    <a:p>
                      <a:pPr algn="ctr" fontAlgn="ctr"/>
                      <a:r>
                        <a:rPr lang="es-EC" dirty="0">
                          <a:solidFill>
                            <a:srgbClr val="FF0000"/>
                          </a:solidFill>
                        </a:rPr>
                        <a:t>175</a:t>
                      </a:r>
                    </a:p>
                  </a:txBody>
                  <a:tcPr marL="9256" marR="9256" marT="9256" marB="0" anchor="ctr">
                    <a:solidFill>
                      <a:srgbClr val="FFFF00"/>
                    </a:solidFill>
                  </a:tcPr>
                </a:tc>
                <a:tc>
                  <a:txBody>
                    <a:bodyPr/>
                    <a:lstStyle/>
                    <a:p>
                      <a:pPr algn="ctr" fontAlgn="ctr"/>
                      <a:r>
                        <a:rPr lang="es-EC" sz="1400" u="none" strike="noStrike">
                          <a:effectLst/>
                        </a:rPr>
                        <a:t>25</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54</a:t>
                      </a:r>
                      <a:endParaRPr lang="es-EC" sz="1400" b="0" i="0" u="none" strike="noStrike">
                        <a:solidFill>
                          <a:srgbClr val="000000"/>
                        </a:solidFill>
                        <a:effectLst/>
                        <a:latin typeface="Times New Roman" panose="02020603050405020304" pitchFamily="18" charset="0"/>
                      </a:endParaRPr>
                    </a:p>
                  </a:txBody>
                  <a:tcPr marL="9256" marR="9256" marT="9256" marB="0" anchor="ctr"/>
                </a:tc>
              </a:tr>
              <a:tr h="280060">
                <a:tc>
                  <a:txBody>
                    <a:bodyPr/>
                    <a:lstStyle/>
                    <a:p>
                      <a:pPr algn="ctr" fontAlgn="ctr"/>
                      <a:r>
                        <a:rPr lang="es-EC" sz="1400" u="none" strike="noStrike">
                          <a:effectLst/>
                        </a:rPr>
                        <a:t>DQO </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mgO2/L</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250</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dirty="0">
                          <a:solidFill>
                            <a:srgbClr val="FF0000"/>
                          </a:solidFill>
                        </a:rPr>
                        <a:t>345</a:t>
                      </a:r>
                    </a:p>
                  </a:txBody>
                  <a:tcPr marL="9256" marR="9256" marT="9256" marB="0" anchor="ctr">
                    <a:solidFill>
                      <a:srgbClr val="FFFF00"/>
                    </a:solidFill>
                  </a:tcPr>
                </a:tc>
                <a:tc>
                  <a:txBody>
                    <a:bodyPr/>
                    <a:lstStyle/>
                    <a:p>
                      <a:pPr algn="ctr" fontAlgn="ctr"/>
                      <a:r>
                        <a:rPr lang="es-EC" dirty="0">
                          <a:solidFill>
                            <a:srgbClr val="FF0000"/>
                          </a:solidFill>
                        </a:rPr>
                        <a:t>353</a:t>
                      </a:r>
                    </a:p>
                  </a:txBody>
                  <a:tcPr marL="9256" marR="9256" marT="9256" marB="0" anchor="ctr">
                    <a:solidFill>
                      <a:srgbClr val="FFFF00"/>
                    </a:solidFill>
                  </a:tcPr>
                </a:tc>
                <a:tc>
                  <a:txBody>
                    <a:bodyPr/>
                    <a:lstStyle/>
                    <a:p>
                      <a:pPr algn="ctr" fontAlgn="ctr"/>
                      <a:r>
                        <a:rPr lang="es-EC" sz="1400" u="none" strike="noStrike">
                          <a:effectLst/>
                        </a:rPr>
                        <a:t>76</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170</a:t>
                      </a:r>
                      <a:endParaRPr lang="es-EC" sz="1400" b="0" i="0" u="none" strike="noStrike">
                        <a:solidFill>
                          <a:srgbClr val="000000"/>
                        </a:solidFill>
                        <a:effectLst/>
                        <a:latin typeface="Times New Roman" panose="02020603050405020304" pitchFamily="18" charset="0"/>
                      </a:endParaRPr>
                    </a:p>
                  </a:txBody>
                  <a:tcPr marL="9256" marR="9256" marT="9256" marB="0" anchor="ctr"/>
                </a:tc>
              </a:tr>
              <a:tr h="386192">
                <a:tc>
                  <a:txBody>
                    <a:bodyPr/>
                    <a:lstStyle/>
                    <a:p>
                      <a:pPr algn="ctr" fontAlgn="ctr"/>
                      <a:r>
                        <a:rPr lang="es-EC" sz="1400" u="none" strike="noStrike">
                          <a:effectLst/>
                        </a:rPr>
                        <a:t>Sólidos Totales</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mg/L</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1 600</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dirty="0">
                          <a:effectLst/>
                        </a:rPr>
                        <a:t>656</a:t>
                      </a:r>
                      <a:endParaRPr lang="es-EC" sz="1400" b="0" i="0" u="none" strike="noStrike" dirty="0">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1148</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402</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1023</a:t>
                      </a:r>
                      <a:endParaRPr lang="es-EC" sz="1400" b="0" i="0" u="none" strike="noStrike">
                        <a:solidFill>
                          <a:srgbClr val="000000"/>
                        </a:solidFill>
                        <a:effectLst/>
                        <a:latin typeface="Times New Roman" panose="02020603050405020304" pitchFamily="18" charset="0"/>
                      </a:endParaRPr>
                    </a:p>
                  </a:txBody>
                  <a:tcPr marL="9256" marR="9256" marT="9256" marB="0" anchor="ctr"/>
                </a:tc>
              </a:tr>
              <a:tr h="245759">
                <a:tc>
                  <a:txBody>
                    <a:bodyPr/>
                    <a:lstStyle/>
                    <a:p>
                      <a:pPr algn="ctr" fontAlgn="ctr"/>
                      <a:r>
                        <a:rPr lang="es-EC" sz="1400" u="none" strike="noStrike">
                          <a:effectLst/>
                        </a:rPr>
                        <a:t>Fenoles</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mg/L</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0,2</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&lt;0,013</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0,041</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&lt;0,013</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&lt;0,013</a:t>
                      </a:r>
                      <a:endParaRPr lang="es-EC" sz="1400" b="0" i="0" u="none" strike="noStrike">
                        <a:solidFill>
                          <a:srgbClr val="000000"/>
                        </a:solidFill>
                        <a:effectLst/>
                        <a:latin typeface="Times New Roman" panose="02020603050405020304" pitchFamily="18" charset="0"/>
                      </a:endParaRPr>
                    </a:p>
                  </a:txBody>
                  <a:tcPr marL="9256" marR="9256" marT="9256" marB="0" anchor="ctr"/>
                </a:tc>
              </a:tr>
              <a:tr h="430570">
                <a:tc>
                  <a:txBody>
                    <a:bodyPr/>
                    <a:lstStyle/>
                    <a:p>
                      <a:pPr algn="ctr" fontAlgn="ctr"/>
                      <a:r>
                        <a:rPr lang="es-EC" sz="1400" u="none" strike="noStrike">
                          <a:effectLst/>
                        </a:rPr>
                        <a:t>Coliformes Fecales</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a:effectLst/>
                        </a:rPr>
                        <a:t>NMP/100mL</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ctr"/>
                      <a:r>
                        <a:rPr lang="es-EC" sz="1400" u="none" strike="noStrike" baseline="30000">
                          <a:effectLst/>
                        </a:rPr>
                        <a:t>8</a:t>
                      </a:r>
                      <a:r>
                        <a:rPr lang="es-EC" sz="1400" u="none" strike="noStrike">
                          <a:effectLst/>
                        </a:rPr>
                        <a:t>Remoción &gt; al 99,9 %</a:t>
                      </a:r>
                      <a:endParaRPr lang="es-EC" sz="1400" b="0" i="0" u="none" strike="noStrike">
                        <a:solidFill>
                          <a:srgbClr val="000000"/>
                        </a:solidFill>
                        <a:effectLst/>
                        <a:latin typeface="Times New Roman" panose="02020603050405020304" pitchFamily="18" charset="0"/>
                      </a:endParaRPr>
                    </a:p>
                  </a:txBody>
                  <a:tcPr marL="9256" marR="9256" marT="9256" marB="0" anchor="ctr"/>
                </a:tc>
                <a:tc>
                  <a:txBody>
                    <a:bodyPr/>
                    <a:lstStyle/>
                    <a:p>
                      <a:pPr algn="ctr" fontAlgn="b"/>
                      <a:r>
                        <a:rPr lang="es-EC" sz="1400" u="none" strike="noStrike">
                          <a:effectLst/>
                        </a:rPr>
                        <a:t>9,3</a:t>
                      </a:r>
                      <a:endParaRPr lang="es-EC" sz="1400" b="0" i="0" u="none" strike="noStrike">
                        <a:solidFill>
                          <a:srgbClr val="000000"/>
                        </a:solidFill>
                        <a:effectLst/>
                        <a:latin typeface="Times New Roman" panose="02020603050405020304" pitchFamily="18" charset="0"/>
                      </a:endParaRPr>
                    </a:p>
                  </a:txBody>
                  <a:tcPr marL="9256" marR="9256" marT="9256" marB="0" anchor="b"/>
                </a:tc>
                <a:tc>
                  <a:txBody>
                    <a:bodyPr/>
                    <a:lstStyle/>
                    <a:p>
                      <a:pPr algn="ctr" fontAlgn="b"/>
                      <a:r>
                        <a:rPr lang="es-EC" sz="1400" u="none" strike="noStrike">
                          <a:effectLst/>
                        </a:rPr>
                        <a:t>33</a:t>
                      </a:r>
                      <a:endParaRPr lang="es-EC" sz="1400" b="0" i="0" u="none" strike="noStrike">
                        <a:solidFill>
                          <a:srgbClr val="000000"/>
                        </a:solidFill>
                        <a:effectLst/>
                        <a:latin typeface="Times New Roman" panose="02020603050405020304" pitchFamily="18" charset="0"/>
                      </a:endParaRPr>
                    </a:p>
                  </a:txBody>
                  <a:tcPr marL="9256" marR="9256" marT="9256" marB="0" anchor="b"/>
                </a:tc>
                <a:tc>
                  <a:txBody>
                    <a:bodyPr/>
                    <a:lstStyle/>
                    <a:p>
                      <a:pPr algn="ctr" fontAlgn="b"/>
                      <a:r>
                        <a:rPr lang="es-EC" sz="1400" u="none" strike="noStrike">
                          <a:effectLst/>
                        </a:rPr>
                        <a:t>130</a:t>
                      </a:r>
                      <a:endParaRPr lang="es-EC" sz="1400" b="0" i="0" u="none" strike="noStrike">
                        <a:solidFill>
                          <a:srgbClr val="000000"/>
                        </a:solidFill>
                        <a:effectLst/>
                        <a:latin typeface="Times New Roman" panose="02020603050405020304" pitchFamily="18" charset="0"/>
                      </a:endParaRPr>
                    </a:p>
                  </a:txBody>
                  <a:tcPr marL="9256" marR="9256" marT="9256" marB="0" anchor="b"/>
                </a:tc>
                <a:tc>
                  <a:txBody>
                    <a:bodyPr/>
                    <a:lstStyle/>
                    <a:p>
                      <a:pPr algn="ctr" fontAlgn="b"/>
                      <a:r>
                        <a:rPr lang="es-EC" sz="1400" u="none" strike="noStrike" dirty="0">
                          <a:effectLst/>
                        </a:rPr>
                        <a:t>7,8</a:t>
                      </a:r>
                      <a:endParaRPr lang="es-EC" sz="1400" b="0" i="0" u="none" strike="noStrike" dirty="0">
                        <a:solidFill>
                          <a:srgbClr val="000000"/>
                        </a:solidFill>
                        <a:effectLst/>
                        <a:latin typeface="Times New Roman" panose="02020603050405020304" pitchFamily="18" charset="0"/>
                      </a:endParaRPr>
                    </a:p>
                  </a:txBody>
                  <a:tcPr marL="9256" marR="9256" marT="9256" marB="0" anchor="b"/>
                </a:tc>
              </a:tr>
            </a:tbl>
          </a:graphicData>
        </a:graphic>
      </p:graphicFrame>
    </p:spTree>
    <p:extLst>
      <p:ext uri="{BB962C8B-B14F-4D97-AF65-F5344CB8AC3E}">
        <p14:creationId xmlns:p14="http://schemas.microsoft.com/office/powerpoint/2010/main" val="657599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692696"/>
            <a:ext cx="8568952" cy="5904656"/>
          </a:xfrm>
        </p:spPr>
        <p:txBody>
          <a:bodyPr>
            <a:noAutofit/>
          </a:bodyPr>
          <a:lstStyle/>
          <a:p>
            <a:pPr marL="0" lvl="2" indent="0">
              <a:spcBef>
                <a:spcPts val="600"/>
              </a:spcBef>
              <a:buClr>
                <a:schemeClr val="tx2"/>
              </a:buClr>
              <a:buSzPct val="73000"/>
              <a:buNone/>
            </a:pPr>
            <a:r>
              <a:rPr lang="es-ES" sz="2800" b="1" dirty="0">
                <a:solidFill>
                  <a:schemeClr val="tx1">
                    <a:lumMod val="65000"/>
                    <a:lumOff val="35000"/>
                  </a:schemeClr>
                </a:solidFill>
              </a:rPr>
              <a:t>Análisis Calidad de agua para uso agrícola  </a:t>
            </a:r>
            <a:endParaRPr lang="es-EC" sz="2000" b="1" dirty="0">
              <a:solidFill>
                <a:schemeClr val="tx1">
                  <a:lumMod val="65000"/>
                  <a:lumOff val="35000"/>
                </a:schemeClr>
              </a:solidFill>
            </a:endParaRPr>
          </a:p>
          <a:p>
            <a:endParaRPr lang="es-EC" sz="1400" dirty="0" smtClean="0"/>
          </a:p>
          <a:p>
            <a:pPr marL="0" indent="0" algn="just">
              <a:buNone/>
            </a:pPr>
            <a:r>
              <a:rPr lang="es-EC" sz="1800" dirty="0" smtClean="0"/>
              <a:t>En </a:t>
            </a:r>
            <a:r>
              <a:rPr lang="es-EC" sz="1800" dirty="0"/>
              <a:t>el análisis de resultados se basó en criterios de la norma vigente nacional  TULSMA Libro VI, Anexo 1 tomando en cuenta el Criterio de Calidad Admisibles para aguas de uso agrícola o riego, tabla 6; Estándares de Calidad Ambiental – Aguas (D.S. 261-69-AP, </a:t>
            </a:r>
            <a:r>
              <a:rPr lang="es-EC" sz="1800" dirty="0" err="1"/>
              <a:t>mod</a:t>
            </a:r>
            <a:r>
              <a:rPr lang="es-EC" sz="1800" dirty="0"/>
              <a:t>. Por D.S. 007-83-sa y D.S. 003-2003-SA), Perú 2003, Tomando en cuenta el uso Aguas para riego de vegetales de consumo crudo y bebida de animales., adicionalmente se tomara valores bibliográficos en el caso de no existir en norma límites para los parámetros en estudio. </a:t>
            </a:r>
            <a:endParaRPr lang="es-EC" sz="1800" dirty="0" smtClean="0"/>
          </a:p>
          <a:p>
            <a:pPr algn="just"/>
            <a:endParaRPr lang="es-EC" sz="1800" dirty="0"/>
          </a:p>
          <a:p>
            <a:pPr marL="0" indent="0" algn="just">
              <a:buNone/>
            </a:pPr>
            <a:endParaRPr lang="es-EC" sz="1800" dirty="0"/>
          </a:p>
          <a:p>
            <a:pPr marL="0" indent="0" algn="just">
              <a:buNone/>
            </a:pPr>
            <a:r>
              <a:rPr lang="es-EC" sz="1800" dirty="0"/>
              <a:t>Los resultados obtenidos se muestran en la </a:t>
            </a:r>
            <a:r>
              <a:rPr lang="es-EC" sz="1800" dirty="0" smtClean="0"/>
              <a:t>tabla. </a:t>
            </a:r>
            <a:r>
              <a:rPr lang="es-EC" sz="1800" dirty="0"/>
              <a:t>El valor de Coliformes totales y sulfatos se obtuvo de La Ley Federal de </a:t>
            </a:r>
            <a:r>
              <a:rPr lang="es-EC" sz="1800" dirty="0" smtClean="0"/>
              <a:t>Derechos Mexicanos (2009), </a:t>
            </a:r>
            <a:r>
              <a:rPr lang="es-EC" sz="1800" dirty="0"/>
              <a:t>de nitritos se obtuvo de la adaptación hecha por </a:t>
            </a:r>
            <a:r>
              <a:rPr lang="es-EC" sz="1800" dirty="0" err="1"/>
              <a:t>Ayers</a:t>
            </a:r>
            <a:r>
              <a:rPr lang="es-EC" sz="1800" dirty="0"/>
              <a:t> y </a:t>
            </a:r>
            <a:r>
              <a:rPr lang="es-EC" sz="1800" dirty="0" err="1"/>
              <a:t>Westcot</a:t>
            </a:r>
            <a:r>
              <a:rPr lang="es-EC" sz="1800" dirty="0"/>
              <a:t> (1985) mientras que de DBO</a:t>
            </a:r>
            <a:r>
              <a:rPr lang="es-EC" sz="1800" baseline="-25000" dirty="0"/>
              <a:t>5</a:t>
            </a:r>
            <a:r>
              <a:rPr lang="es-EC" sz="1800" dirty="0"/>
              <a:t>, OD y Cromo total pertenecen a los estándares de Calidad Ambiental, Perú </a:t>
            </a:r>
            <a:r>
              <a:rPr lang="es-EC" sz="1800" dirty="0" smtClean="0"/>
              <a:t>(2003).</a:t>
            </a:r>
            <a:endParaRPr lang="es-EC" sz="1800" dirty="0"/>
          </a:p>
        </p:txBody>
      </p:sp>
    </p:spTree>
    <p:extLst>
      <p:ext uri="{BB962C8B-B14F-4D97-AF65-F5344CB8AC3E}">
        <p14:creationId xmlns:p14="http://schemas.microsoft.com/office/powerpoint/2010/main" val="1109773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476672"/>
            <a:ext cx="9036496" cy="4846320"/>
          </a:xfrm>
        </p:spPr>
        <p:txBody>
          <a:bodyPr>
            <a:normAutofit/>
          </a:bodyPr>
          <a:lstStyle/>
          <a:p>
            <a:pPr marL="109728" indent="0">
              <a:buNone/>
            </a:pPr>
            <a:r>
              <a:rPr lang="es-EC" sz="1800" dirty="0" smtClean="0"/>
              <a:t>Parámetros físicos, químicos y microbiológicos analizados en el Río Patate con respecto a normativa de calidad de uso agrícola </a:t>
            </a:r>
          </a:p>
          <a:p>
            <a:pPr marL="109728" indent="0">
              <a:buNone/>
            </a:pPr>
            <a:endParaRPr lang="es-EC" sz="1800" dirty="0"/>
          </a:p>
        </p:txBody>
      </p:sp>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4177203565"/>
                  </p:ext>
                </p:extLst>
              </p:nvPr>
            </p:nvGraphicFramePr>
            <p:xfrm>
              <a:off x="107503" y="1124745"/>
              <a:ext cx="8928992" cy="5590398"/>
            </p:xfrm>
            <a:graphic>
              <a:graphicData uri="http://schemas.openxmlformats.org/drawingml/2006/table">
                <a:tbl>
                  <a:tblPr firstRow="1" firstCol="1" bandRow="1">
                    <a:tableStyleId>{5940675A-B579-460E-94D1-54222C63F5DA}</a:tableStyleId>
                  </a:tblPr>
                  <a:tblGrid>
                    <a:gridCol w="1181135"/>
                    <a:gridCol w="870554"/>
                    <a:gridCol w="612608"/>
                    <a:gridCol w="764716"/>
                    <a:gridCol w="603867"/>
                    <a:gridCol w="603867"/>
                    <a:gridCol w="669043"/>
                    <a:gridCol w="603867"/>
                    <a:gridCol w="603867"/>
                    <a:gridCol w="603867"/>
                    <a:gridCol w="603867"/>
                    <a:gridCol w="603867"/>
                    <a:gridCol w="603867"/>
                  </a:tblGrid>
                  <a:tr h="504055">
                    <a:tc>
                      <a:txBody>
                        <a:bodyPr/>
                        <a:lstStyle/>
                        <a:p>
                          <a:pPr algn="just">
                            <a:lnSpc>
                              <a:spcPct val="107000"/>
                            </a:lnSpc>
                            <a:spcAft>
                              <a:spcPts val="0"/>
                            </a:spcAft>
                          </a:pPr>
                          <a:r>
                            <a:rPr lang="es-EC" sz="1000" dirty="0">
                              <a:effectLst/>
                            </a:rPr>
                            <a:t> </a:t>
                          </a:r>
                        </a:p>
                        <a:p>
                          <a:pPr algn="just">
                            <a:lnSpc>
                              <a:spcPct val="107000"/>
                            </a:lnSpc>
                            <a:spcAft>
                              <a:spcPts val="0"/>
                            </a:spcAft>
                          </a:pPr>
                          <a:r>
                            <a:rPr lang="es-EC" sz="1000" dirty="0">
                              <a:effectLst/>
                            </a:rPr>
                            <a:t>Parámetros</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 </a:t>
                          </a:r>
                        </a:p>
                        <a:p>
                          <a:pPr algn="just">
                            <a:lnSpc>
                              <a:spcPct val="107000"/>
                            </a:lnSpc>
                            <a:spcAft>
                              <a:spcPts val="0"/>
                            </a:spcAft>
                          </a:pPr>
                          <a:r>
                            <a:rPr lang="es-EC" sz="1000">
                              <a:effectLst/>
                            </a:rPr>
                            <a:t>Unidades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dirty="0">
                              <a:effectLst/>
                            </a:rPr>
                            <a:t> </a:t>
                          </a:r>
                        </a:p>
                        <a:p>
                          <a:pPr algn="just">
                            <a:lnSpc>
                              <a:spcPct val="107000"/>
                            </a:lnSpc>
                            <a:spcAft>
                              <a:spcPts val="0"/>
                            </a:spcAft>
                          </a:pPr>
                          <a:r>
                            <a:rPr lang="es-EC" sz="1000" dirty="0" smtClean="0">
                              <a:effectLst/>
                            </a:rPr>
                            <a:t>Valor</a:t>
                          </a:r>
                          <a:r>
                            <a:rPr lang="es-EC" sz="1000" baseline="0" dirty="0" smtClean="0">
                              <a:effectLst/>
                            </a:rPr>
                            <a:t> Ref.</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 </a:t>
                          </a:r>
                        </a:p>
                        <a:p>
                          <a:pPr algn="just">
                            <a:lnSpc>
                              <a:spcPct val="107000"/>
                            </a:lnSpc>
                            <a:spcAft>
                              <a:spcPts val="0"/>
                            </a:spcAft>
                          </a:pPr>
                          <a:r>
                            <a:rPr lang="es-EC" sz="1000">
                              <a:effectLst/>
                            </a:rPr>
                            <a:t>P1</a:t>
                          </a:r>
                        </a:p>
                        <a:p>
                          <a:pPr algn="just">
                            <a:lnSpc>
                              <a:spcPct val="107000"/>
                            </a:lnSpc>
                            <a:spcAft>
                              <a:spcPts val="0"/>
                            </a:spcAft>
                          </a:pPr>
                          <a:r>
                            <a:rPr lang="es-EC" sz="1000">
                              <a:effectLst/>
                            </a:rPr>
                            <a:t>Inicio Río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 </a:t>
                          </a:r>
                        </a:p>
                        <a:p>
                          <a:pPr algn="just">
                            <a:lnSpc>
                              <a:spcPct val="107000"/>
                            </a:lnSpc>
                            <a:spcAft>
                              <a:spcPts val="0"/>
                            </a:spcAft>
                          </a:pPr>
                          <a:r>
                            <a:rPr lang="es-EC" sz="1000">
                              <a:effectLst/>
                            </a:rPr>
                            <a:t>P2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 </a:t>
                          </a:r>
                        </a:p>
                        <a:p>
                          <a:pPr algn="just">
                            <a:lnSpc>
                              <a:spcPct val="107000"/>
                            </a:lnSpc>
                            <a:spcAft>
                              <a:spcPts val="0"/>
                            </a:spcAft>
                          </a:pPr>
                          <a:r>
                            <a:rPr lang="es-EC" sz="1000">
                              <a:effectLst/>
                            </a:rPr>
                            <a:t>P3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 </a:t>
                          </a:r>
                        </a:p>
                        <a:p>
                          <a:pPr algn="just">
                            <a:lnSpc>
                              <a:spcPct val="107000"/>
                            </a:lnSpc>
                            <a:spcAft>
                              <a:spcPts val="0"/>
                            </a:spcAft>
                          </a:pPr>
                          <a:r>
                            <a:rPr lang="es-EC" sz="1000">
                              <a:effectLst/>
                            </a:rPr>
                            <a:t>P4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 </a:t>
                          </a:r>
                        </a:p>
                        <a:p>
                          <a:pPr algn="just">
                            <a:lnSpc>
                              <a:spcPct val="107000"/>
                            </a:lnSpc>
                            <a:spcAft>
                              <a:spcPts val="0"/>
                            </a:spcAft>
                          </a:pPr>
                          <a:r>
                            <a:rPr lang="es-EC" sz="1000">
                              <a:effectLst/>
                            </a:rPr>
                            <a:t>P5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 </a:t>
                          </a:r>
                        </a:p>
                        <a:p>
                          <a:pPr algn="just">
                            <a:lnSpc>
                              <a:spcPct val="107000"/>
                            </a:lnSpc>
                            <a:spcAft>
                              <a:spcPts val="0"/>
                            </a:spcAft>
                          </a:pPr>
                          <a:r>
                            <a:rPr lang="es-EC" sz="1000">
                              <a:effectLst/>
                            </a:rPr>
                            <a:t>P6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 </a:t>
                          </a:r>
                        </a:p>
                        <a:p>
                          <a:pPr algn="just">
                            <a:lnSpc>
                              <a:spcPct val="107000"/>
                            </a:lnSpc>
                            <a:spcAft>
                              <a:spcPts val="0"/>
                            </a:spcAft>
                          </a:pPr>
                          <a:r>
                            <a:rPr lang="es-EC" sz="1000">
                              <a:effectLst/>
                            </a:rPr>
                            <a:t>P7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 </a:t>
                          </a:r>
                        </a:p>
                        <a:p>
                          <a:pPr algn="just">
                            <a:lnSpc>
                              <a:spcPct val="107000"/>
                            </a:lnSpc>
                            <a:spcAft>
                              <a:spcPts val="0"/>
                            </a:spcAft>
                          </a:pPr>
                          <a:r>
                            <a:rPr lang="es-EC" sz="1000">
                              <a:effectLst/>
                            </a:rPr>
                            <a:t>P8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 </a:t>
                          </a:r>
                        </a:p>
                        <a:p>
                          <a:pPr algn="just">
                            <a:lnSpc>
                              <a:spcPct val="107000"/>
                            </a:lnSpc>
                            <a:spcAft>
                              <a:spcPts val="0"/>
                            </a:spcAft>
                          </a:pPr>
                          <a:r>
                            <a:rPr lang="es-EC" sz="1000">
                              <a:effectLst/>
                            </a:rPr>
                            <a:t>P9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 </a:t>
                          </a:r>
                        </a:p>
                        <a:p>
                          <a:pPr algn="just">
                            <a:lnSpc>
                              <a:spcPct val="107000"/>
                            </a:lnSpc>
                            <a:spcAft>
                              <a:spcPts val="0"/>
                            </a:spcAft>
                          </a:pPr>
                          <a:r>
                            <a:rPr lang="es-EC" sz="1000">
                              <a:effectLst/>
                            </a:rPr>
                            <a:t>P10</a:t>
                          </a:r>
                        </a:p>
                        <a:p>
                          <a:pPr algn="just">
                            <a:lnSpc>
                              <a:spcPct val="107000"/>
                            </a:lnSpc>
                            <a:spcAft>
                              <a:spcPts val="0"/>
                            </a:spcAft>
                          </a:pPr>
                          <a:r>
                            <a:rPr lang="es-EC" sz="1000">
                              <a:effectLst/>
                            </a:rPr>
                            <a:t>Fin Río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pH</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endParaRPr lang="es-EC" sz="1000">
                            <a:effectLst/>
                            <a:latin typeface="Calibri" panose="020F0502020204030204" pitchFamily="34" charset="0"/>
                          </a:endParaRPr>
                        </a:p>
                      </a:txBody>
                      <a:tcPr marL="59909" marR="59909" marT="0" marB="0"/>
                    </a:tc>
                    <a:tc>
                      <a:txBody>
                        <a:bodyPr/>
                        <a:lstStyle/>
                        <a:p>
                          <a:pPr algn="just">
                            <a:lnSpc>
                              <a:spcPct val="107000"/>
                            </a:lnSpc>
                            <a:spcAft>
                              <a:spcPts val="0"/>
                            </a:spcAft>
                          </a:pPr>
                          <a:r>
                            <a:rPr lang="es-EC" sz="1000">
                              <a:effectLst/>
                            </a:rPr>
                            <a:t>6 - 9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8,19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7,91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8,41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8,21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8,38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8,16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8,56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8,48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8,57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8,16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T °C</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endParaRPr lang="es-EC" sz="1000">
                            <a:effectLst/>
                            <a:latin typeface="Calibri" panose="020F0502020204030204" pitchFamily="34" charset="0"/>
                          </a:endParaRPr>
                        </a:p>
                      </a:txBody>
                      <a:tcPr marL="59909" marR="59909" marT="0" marB="0"/>
                    </a:tc>
                    <a:tc>
                      <a:txBody>
                        <a:bodyPr/>
                        <a:lstStyle/>
                        <a:p>
                          <a:pPr algn="just">
                            <a:lnSpc>
                              <a:spcPct val="107000"/>
                            </a:lnSpc>
                            <a:spcAft>
                              <a:spcPts val="0"/>
                            </a:spcAft>
                          </a:pPr>
                          <a:r>
                            <a:rPr lang="es-EC" sz="10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14,5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20,4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20,3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16,6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16,1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17,7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21,7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17,05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16,7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Conductividad</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us/cm</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 0,7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463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774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378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1220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408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220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376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1210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396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299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Alcalinidad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260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395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215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372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51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201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439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205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158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Dureza  Total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222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182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182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225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177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80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178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209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179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134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Turbidez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UNT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130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83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130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105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107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107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Nitratos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 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Sulfatos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250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59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63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50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51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51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62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50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Fosfatos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5,7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2,59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2,07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1,01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4,76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1,17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Arsénico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0,0218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0,0065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0,018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0,0096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0,0172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0,0024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0,0069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0,0025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0,0113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0,0117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77065">
                    <a:tc>
                      <a:txBody>
                        <a:bodyPr/>
                        <a:lstStyle/>
                        <a:p>
                          <a:pPr algn="just">
                            <a:lnSpc>
                              <a:spcPct val="107000"/>
                            </a:lnSpc>
                            <a:spcAft>
                              <a:spcPts val="0"/>
                            </a:spcAft>
                          </a:pPr>
                          <a:r>
                            <a:rPr lang="es-EC" sz="1000">
                              <a:effectLst/>
                            </a:rPr>
                            <a:t>Cromo Hexavalente</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Cromo Total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Cobre</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Cadmio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0,01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Plomo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0,05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dirty="0">
                              <a:solidFill>
                                <a:srgbClr val="FF0000"/>
                              </a:solidFill>
                              <a:effectLst/>
                            </a:rPr>
                            <a:t>&lt;0,09</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a:solidFill>
                                <a:srgbClr val="FF0000"/>
                              </a:solidFill>
                              <a:effectLst/>
                            </a:rPr>
                            <a:t>&lt;0,09</a:t>
                          </a:r>
                          <a:endParaRPr lang="es-EC" sz="10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a:solidFill>
                                <a:srgbClr val="FF0000"/>
                              </a:solidFill>
                              <a:effectLst/>
                            </a:rPr>
                            <a:t>&lt;0,09</a:t>
                          </a:r>
                          <a:endParaRPr lang="es-EC" sz="10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dirty="0">
                              <a:solidFill>
                                <a:srgbClr val="FF0000"/>
                              </a:solidFill>
                              <a:effectLst/>
                            </a:rPr>
                            <a:t>&lt;0,09</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a:solidFill>
                                <a:srgbClr val="FF0000"/>
                              </a:solidFill>
                              <a:effectLst/>
                            </a:rPr>
                            <a:t>&lt;0,09</a:t>
                          </a:r>
                          <a:endParaRPr lang="es-EC" sz="10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a:solidFill>
                                <a:srgbClr val="FF0000"/>
                              </a:solidFill>
                              <a:effectLst/>
                            </a:rPr>
                            <a:t>&lt;0,09</a:t>
                          </a:r>
                          <a:endParaRPr lang="es-EC" sz="10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a:solidFill>
                                <a:srgbClr val="FF0000"/>
                              </a:solidFill>
                              <a:effectLst/>
                            </a:rPr>
                            <a:t>&lt;0,09</a:t>
                          </a:r>
                          <a:endParaRPr lang="es-EC" sz="10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a:solidFill>
                                <a:srgbClr val="FF0000"/>
                              </a:solidFill>
                              <a:effectLst/>
                            </a:rPr>
                            <a:t>&lt;0,09</a:t>
                          </a:r>
                          <a:endParaRPr lang="es-EC" sz="10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dirty="0">
                              <a:solidFill>
                                <a:srgbClr val="FF0000"/>
                              </a:solidFill>
                              <a:effectLst/>
                            </a:rPr>
                            <a:t>&lt;0,09</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dirty="0">
                              <a:solidFill>
                                <a:srgbClr val="FF0000"/>
                              </a:solidFill>
                              <a:effectLst/>
                            </a:rPr>
                            <a:t>&lt;0,09</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r>
                  <a:tr h="207736">
                    <a:tc>
                      <a:txBody>
                        <a:bodyPr/>
                        <a:lstStyle/>
                        <a:p>
                          <a:pPr algn="just">
                            <a:lnSpc>
                              <a:spcPct val="107000"/>
                            </a:lnSpc>
                            <a:spcAft>
                              <a:spcPts val="0"/>
                            </a:spcAft>
                          </a:pPr>
                          <a:r>
                            <a:rPr lang="es-EC" sz="1000">
                              <a:effectLst/>
                            </a:rPr>
                            <a:t>Hierro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1,17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1,47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3,37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0,73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1,78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dirty="0">
                              <a:solidFill>
                                <a:srgbClr val="FF0000"/>
                              </a:solidFill>
                              <a:effectLst/>
                            </a:rPr>
                            <a:t>13,95</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dirty="0">
                              <a:solidFill>
                                <a:srgbClr val="FF0000"/>
                              </a:solidFill>
                              <a:effectLst/>
                            </a:rPr>
                            <a:t>8,4</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dirty="0">
                              <a:solidFill>
                                <a:srgbClr val="FF0000"/>
                              </a:solidFill>
                              <a:effectLst/>
                            </a:rPr>
                            <a:t>12,35</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dirty="0">
                              <a:solidFill>
                                <a:srgbClr val="FF0000"/>
                              </a:solidFill>
                              <a:effectLst/>
                            </a:rPr>
                            <a:t>7,75</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a:effectLst/>
                            </a:rPr>
                            <a:t>4,04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DBO</a:t>
                          </a:r>
                          <a:r>
                            <a:rPr lang="es-EC" sz="1000" baseline="-25000">
                              <a:effectLst/>
                            </a:rPr>
                            <a:t>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dirty="0">
                              <a:solidFill>
                                <a:srgbClr val="FF0000"/>
                              </a:solidFill>
                              <a:effectLst/>
                            </a:rPr>
                            <a:t>103</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a:effectLst/>
                            </a:rPr>
                            <a:t>12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dirty="0">
                              <a:solidFill>
                                <a:srgbClr val="FF0000"/>
                              </a:solidFill>
                              <a:effectLst/>
                            </a:rPr>
                            <a:t>175</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a:effectLst/>
                            </a:rPr>
                            <a:t>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dirty="0">
                              <a:solidFill>
                                <a:srgbClr val="FF0000"/>
                              </a:solidFill>
                              <a:effectLst/>
                            </a:rPr>
                            <a:t>25</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a:effectLst/>
                            </a:rPr>
                            <a:t>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dirty="0">
                              <a:solidFill>
                                <a:srgbClr val="FF0000"/>
                              </a:solidFill>
                              <a:effectLst/>
                            </a:rPr>
                            <a:t>54</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a:effectLst/>
                            </a:rPr>
                            <a:t>10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DQO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mgO2/L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345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353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76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dirty="0">
                              <a:effectLst/>
                            </a:rPr>
                            <a:t>30</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170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OD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dirty="0">
                              <a:solidFill>
                                <a:srgbClr val="FF0000"/>
                              </a:solidFill>
                              <a:effectLst/>
                            </a:rPr>
                            <a:t>&lt;0,4</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dirty="0">
                              <a:solidFill>
                                <a:srgbClr val="FF0000"/>
                              </a:solidFill>
                              <a:effectLst/>
                            </a:rPr>
                            <a:t>2,3</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dirty="0">
                              <a:solidFill>
                                <a:srgbClr val="FF0000"/>
                              </a:solidFill>
                              <a:effectLst/>
                            </a:rPr>
                            <a:t>&lt;0,4</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dirty="0">
                              <a:solidFill>
                                <a:srgbClr val="FF0000"/>
                              </a:solidFill>
                              <a:effectLst/>
                            </a:rPr>
                            <a:t>1,1</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dirty="0">
                              <a:solidFill>
                                <a:srgbClr val="FF0000"/>
                              </a:solidFill>
                              <a:effectLst/>
                            </a:rPr>
                            <a:t>0,4</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dirty="0">
                              <a:solidFill>
                                <a:srgbClr val="FF0000"/>
                              </a:solidFill>
                              <a:effectLst/>
                            </a:rPr>
                            <a:t>1,2</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dirty="0">
                              <a:solidFill>
                                <a:srgbClr val="FF0000"/>
                              </a:solidFill>
                              <a:effectLst/>
                            </a:rPr>
                            <a:t>&lt;0,4</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dirty="0">
                              <a:solidFill>
                                <a:srgbClr val="FF0000"/>
                              </a:solidFill>
                              <a:effectLst/>
                            </a:rPr>
                            <a:t>0,9</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a:effectLst/>
                            </a:rPr>
                            <a:t>3,4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Sólidos Totales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443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656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522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1148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467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402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422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1023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522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394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Fenoles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0,041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77065">
                    <a:tc>
                      <a:txBody>
                        <a:bodyPr/>
                        <a:lstStyle/>
                        <a:p>
                          <a:pPr algn="just">
                            <a:lnSpc>
                              <a:spcPct val="107000"/>
                            </a:lnSpc>
                            <a:spcAft>
                              <a:spcPts val="0"/>
                            </a:spcAft>
                          </a:pPr>
                          <a:r>
                            <a:rPr lang="es-EC" sz="1000">
                              <a:effectLst/>
                            </a:rPr>
                            <a:t>Coliformes Fecales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NMP/100mL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9,3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a:rPr>
                                  <m:t>2,3∗</m:t>
                                </m:r>
                                <m:sSup>
                                  <m:sSupPr>
                                    <m:ctrlPr>
                                      <a:rPr lang="es-EC" sz="1000" i="1">
                                        <a:effectLst/>
                                        <a:latin typeface="Cambria Math"/>
                                      </a:rPr>
                                    </m:ctrlPr>
                                  </m:sSupPr>
                                  <m:e>
                                    <m:r>
                                      <a:rPr lang="es-EC" sz="1000">
                                        <a:effectLst/>
                                        <a:latin typeface="Cambria Math"/>
                                      </a:rPr>
                                      <m:t>10</m:t>
                                    </m:r>
                                  </m:e>
                                  <m:sup>
                                    <m:r>
                                      <a:rPr lang="es-EC" sz="1000">
                                        <a:effectLst/>
                                        <a:latin typeface="Cambria Math"/>
                                      </a:rPr>
                                      <m:t>3</m:t>
                                    </m:r>
                                  </m:sup>
                                </m:sSup>
                              </m:oMath>
                            </m:oMathPara>
                          </a14:m>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a:rPr>
                                  <m:t>1,3∗</m:t>
                                </m:r>
                                <m:sSup>
                                  <m:sSupPr>
                                    <m:ctrlPr>
                                      <a:rPr lang="es-EC" sz="1000" i="1">
                                        <a:effectLst/>
                                        <a:latin typeface="Cambria Math"/>
                                      </a:rPr>
                                    </m:ctrlPr>
                                  </m:sSupPr>
                                  <m:e>
                                    <m:r>
                                      <a:rPr lang="es-EC" sz="1000">
                                        <a:effectLst/>
                                        <a:latin typeface="Cambria Math"/>
                                      </a:rPr>
                                      <m:t>10</m:t>
                                    </m:r>
                                  </m:e>
                                  <m:sup>
                                    <m:r>
                                      <a:rPr lang="es-EC" sz="1000">
                                        <a:effectLst/>
                                        <a:latin typeface="Cambria Math"/>
                                      </a:rPr>
                                      <m:t>2</m:t>
                                    </m:r>
                                  </m:sup>
                                </m:sSup>
                              </m:oMath>
                            </m:oMathPara>
                          </a14:m>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79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7,8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4,5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83622">
                    <a:tc>
                      <a:txBody>
                        <a:bodyPr/>
                        <a:lstStyle/>
                        <a:p>
                          <a:pPr>
                            <a:lnSpc>
                              <a:spcPct val="107000"/>
                            </a:lnSpc>
                            <a:spcAft>
                              <a:spcPts val="800"/>
                            </a:spcAft>
                          </a:pPr>
                          <a:r>
                            <a:rPr lang="es-EC" sz="1000">
                              <a:effectLst/>
                            </a:rPr>
                            <a:t>Coliformes Totales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ctr">
                            <a:lnSpc>
                              <a:spcPct val="107000"/>
                            </a:lnSpc>
                            <a:spcAft>
                              <a:spcPts val="800"/>
                            </a:spcAft>
                          </a:pPr>
                          <a:r>
                            <a:rPr lang="es-EC" sz="1000">
                              <a:effectLst/>
                            </a:rPr>
                            <a:t>NMP/100mL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ctr">
                            <a:lnSpc>
                              <a:spcPct val="107000"/>
                            </a:lnSpc>
                            <a:spcAft>
                              <a:spcPts val="800"/>
                            </a:spcAft>
                          </a:pPr>
                          <a:r>
                            <a:rPr lang="es-EC" sz="1000">
                              <a:effectLst/>
                            </a:rPr>
                            <a:t>1000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sz="1000" smtClean="0">
                                    <a:solidFill>
                                      <a:srgbClr val="FF0000"/>
                                    </a:solidFill>
                                    <a:effectLst/>
                                    <a:latin typeface="Cambria Math"/>
                                  </a:rPr>
                                  <m:t>𝟑</m:t>
                                </m:r>
                                <m:r>
                                  <a:rPr lang="es-EC" sz="1000" smtClean="0">
                                    <a:solidFill>
                                      <a:srgbClr val="FF0000"/>
                                    </a:solidFill>
                                    <a:effectLst/>
                                    <a:latin typeface="Cambria Math"/>
                                  </a:rPr>
                                  <m:t>,</m:t>
                                </m:r>
                                <m:r>
                                  <a:rPr lang="es-EC" sz="1000" smtClean="0">
                                    <a:solidFill>
                                      <a:srgbClr val="FF0000"/>
                                    </a:solidFill>
                                    <a:effectLst/>
                                    <a:latin typeface="Cambria Math"/>
                                  </a:rPr>
                                  <m:t>𝟓</m:t>
                                </m:r>
                                <m:r>
                                  <a:rPr lang="es-EC" sz="1000" smtClean="0">
                                    <a:solidFill>
                                      <a:srgbClr val="FF0000"/>
                                    </a:solidFill>
                                    <a:effectLst/>
                                    <a:latin typeface="Cambria Math"/>
                                  </a:rPr>
                                  <m:t>∗</m:t>
                                </m:r>
                                <m:sSup>
                                  <m:sSupPr>
                                    <m:ctrlPr>
                                      <a:rPr lang="es-EC" sz="1000" i="1">
                                        <a:solidFill>
                                          <a:srgbClr val="FF0000"/>
                                        </a:solidFill>
                                        <a:effectLst/>
                                        <a:latin typeface="Cambria Math"/>
                                      </a:rPr>
                                    </m:ctrlPr>
                                  </m:sSupPr>
                                  <m:e>
                                    <m:r>
                                      <a:rPr lang="es-EC" sz="1000">
                                        <a:solidFill>
                                          <a:srgbClr val="FF0000"/>
                                        </a:solidFill>
                                        <a:effectLst/>
                                        <a:latin typeface="Cambria Math"/>
                                      </a:rPr>
                                      <m:t>𝟏𝟎</m:t>
                                    </m:r>
                                  </m:e>
                                  <m:sup>
                                    <m:r>
                                      <a:rPr lang="es-EC" sz="1000">
                                        <a:solidFill>
                                          <a:srgbClr val="FF0000"/>
                                        </a:solidFill>
                                        <a:effectLst/>
                                        <a:latin typeface="Cambria Math"/>
                                      </a:rPr>
                                      <m:t>𝟒</m:t>
                                    </m:r>
                                  </m:sup>
                                </m:sSup>
                              </m:oMath>
                            </m:oMathPara>
                          </a14:m>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sz="1000" smtClean="0">
                                    <a:solidFill>
                                      <a:srgbClr val="FF0000"/>
                                    </a:solidFill>
                                    <a:effectLst/>
                                    <a:latin typeface="Cambria Math"/>
                                  </a:rPr>
                                  <m:t>𝟐</m:t>
                                </m:r>
                                <m:r>
                                  <a:rPr lang="es-EC" sz="1000" smtClean="0">
                                    <a:solidFill>
                                      <a:srgbClr val="FF0000"/>
                                    </a:solidFill>
                                    <a:effectLst/>
                                    <a:latin typeface="Cambria Math"/>
                                  </a:rPr>
                                  <m:t>,</m:t>
                                </m:r>
                                <m:r>
                                  <a:rPr lang="es-EC" sz="1000" smtClean="0">
                                    <a:solidFill>
                                      <a:srgbClr val="FF0000"/>
                                    </a:solidFill>
                                    <a:effectLst/>
                                    <a:latin typeface="Cambria Math"/>
                                  </a:rPr>
                                  <m:t>𝟑</m:t>
                                </m:r>
                                <m:r>
                                  <a:rPr lang="es-EC" sz="1000" smtClean="0">
                                    <a:solidFill>
                                      <a:srgbClr val="FF0000"/>
                                    </a:solidFill>
                                    <a:effectLst/>
                                    <a:latin typeface="Cambria Math"/>
                                  </a:rPr>
                                  <m:t>∗</m:t>
                                </m:r>
                                <m:sSup>
                                  <m:sSupPr>
                                    <m:ctrlPr>
                                      <a:rPr lang="es-EC" sz="1000" i="1">
                                        <a:solidFill>
                                          <a:srgbClr val="FF0000"/>
                                        </a:solidFill>
                                        <a:effectLst/>
                                        <a:latin typeface="Cambria Math"/>
                                      </a:rPr>
                                    </m:ctrlPr>
                                  </m:sSupPr>
                                  <m:e>
                                    <m:r>
                                      <a:rPr lang="es-EC" sz="1000">
                                        <a:solidFill>
                                          <a:srgbClr val="FF0000"/>
                                        </a:solidFill>
                                        <a:effectLst/>
                                        <a:latin typeface="Cambria Math"/>
                                      </a:rPr>
                                      <m:t>𝟏𝟎</m:t>
                                    </m:r>
                                  </m:e>
                                  <m:sup>
                                    <m:r>
                                      <a:rPr lang="es-EC" sz="1000">
                                        <a:solidFill>
                                          <a:srgbClr val="FF0000"/>
                                        </a:solidFill>
                                        <a:effectLst/>
                                        <a:latin typeface="Cambria Math"/>
                                      </a:rPr>
                                      <m:t>𝟑</m:t>
                                    </m:r>
                                  </m:sup>
                                </m:sSup>
                              </m:oMath>
                            </m:oMathPara>
                          </a14:m>
                          <a:endParaRPr lang="es-EC" sz="10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sz="1000" smtClean="0">
                                    <a:solidFill>
                                      <a:srgbClr val="FF0000"/>
                                    </a:solidFill>
                                    <a:effectLst/>
                                    <a:latin typeface="Cambria Math"/>
                                  </a:rPr>
                                  <m:t>𝟐</m:t>
                                </m:r>
                                <m:r>
                                  <a:rPr lang="es-EC" sz="1000" smtClean="0">
                                    <a:solidFill>
                                      <a:srgbClr val="FF0000"/>
                                    </a:solidFill>
                                    <a:effectLst/>
                                    <a:latin typeface="Cambria Math"/>
                                  </a:rPr>
                                  <m:t>,</m:t>
                                </m:r>
                                <m:r>
                                  <a:rPr lang="es-EC" sz="1000" smtClean="0">
                                    <a:solidFill>
                                      <a:srgbClr val="FF0000"/>
                                    </a:solidFill>
                                    <a:effectLst/>
                                    <a:latin typeface="Cambria Math"/>
                                  </a:rPr>
                                  <m:t>𝟐</m:t>
                                </m:r>
                                <m:r>
                                  <a:rPr lang="es-EC" sz="1000" smtClean="0">
                                    <a:solidFill>
                                      <a:srgbClr val="FF0000"/>
                                    </a:solidFill>
                                    <a:effectLst/>
                                    <a:latin typeface="Cambria Math"/>
                                  </a:rPr>
                                  <m:t>∗</m:t>
                                </m:r>
                                <m:sSup>
                                  <m:sSupPr>
                                    <m:ctrlPr>
                                      <a:rPr lang="es-EC" sz="1000" i="1">
                                        <a:solidFill>
                                          <a:srgbClr val="FF0000"/>
                                        </a:solidFill>
                                        <a:effectLst/>
                                        <a:latin typeface="Cambria Math"/>
                                      </a:rPr>
                                    </m:ctrlPr>
                                  </m:sSupPr>
                                  <m:e>
                                    <m:r>
                                      <a:rPr lang="es-EC" sz="1000">
                                        <a:solidFill>
                                          <a:srgbClr val="FF0000"/>
                                        </a:solidFill>
                                        <a:effectLst/>
                                        <a:latin typeface="Cambria Math"/>
                                      </a:rPr>
                                      <m:t>𝟏𝟎</m:t>
                                    </m:r>
                                  </m:e>
                                  <m:sup>
                                    <m:r>
                                      <a:rPr lang="es-EC" sz="1000">
                                        <a:solidFill>
                                          <a:srgbClr val="FF0000"/>
                                        </a:solidFill>
                                        <a:effectLst/>
                                        <a:latin typeface="Cambria Math"/>
                                      </a:rPr>
                                      <m:t>𝟔</m:t>
                                    </m:r>
                                  </m:sup>
                                </m:sSup>
                              </m:oMath>
                            </m:oMathPara>
                          </a14:m>
                          <a:endParaRPr lang="es-EC" sz="10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sz="1000" smtClean="0">
                                    <a:solidFill>
                                      <a:srgbClr val="FF0000"/>
                                    </a:solidFill>
                                    <a:effectLst/>
                                    <a:latin typeface="Cambria Math"/>
                                  </a:rPr>
                                  <m:t>𝟗</m:t>
                                </m:r>
                                <m:r>
                                  <a:rPr lang="es-EC" sz="1000" smtClean="0">
                                    <a:solidFill>
                                      <a:srgbClr val="FF0000"/>
                                    </a:solidFill>
                                    <a:effectLst/>
                                    <a:latin typeface="Cambria Math"/>
                                  </a:rPr>
                                  <m:t>,</m:t>
                                </m:r>
                                <m:r>
                                  <a:rPr lang="es-EC" sz="1000" smtClean="0">
                                    <a:solidFill>
                                      <a:srgbClr val="FF0000"/>
                                    </a:solidFill>
                                    <a:effectLst/>
                                    <a:latin typeface="Cambria Math"/>
                                  </a:rPr>
                                  <m:t>𝟐</m:t>
                                </m:r>
                                <m:r>
                                  <a:rPr lang="es-EC" sz="1000" smtClean="0">
                                    <a:solidFill>
                                      <a:srgbClr val="FF0000"/>
                                    </a:solidFill>
                                    <a:effectLst/>
                                    <a:latin typeface="Cambria Math"/>
                                  </a:rPr>
                                  <m:t>∗</m:t>
                                </m:r>
                                <m:sSup>
                                  <m:sSupPr>
                                    <m:ctrlPr>
                                      <a:rPr lang="es-EC" sz="1000" i="1">
                                        <a:solidFill>
                                          <a:srgbClr val="FF0000"/>
                                        </a:solidFill>
                                        <a:effectLst/>
                                        <a:latin typeface="Cambria Math"/>
                                      </a:rPr>
                                    </m:ctrlPr>
                                  </m:sSupPr>
                                  <m:e>
                                    <m:r>
                                      <a:rPr lang="es-EC" sz="1000">
                                        <a:solidFill>
                                          <a:srgbClr val="FF0000"/>
                                        </a:solidFill>
                                        <a:effectLst/>
                                        <a:latin typeface="Cambria Math"/>
                                      </a:rPr>
                                      <m:t>𝟏𝟎</m:t>
                                    </m:r>
                                  </m:e>
                                  <m:sup>
                                    <m:r>
                                      <a:rPr lang="es-EC" sz="1000">
                                        <a:solidFill>
                                          <a:srgbClr val="FF0000"/>
                                        </a:solidFill>
                                        <a:effectLst/>
                                        <a:latin typeface="Cambria Math"/>
                                      </a:rPr>
                                      <m:t>𝟏𝟎</m:t>
                                    </m:r>
                                  </m:sup>
                                </m:sSup>
                              </m:oMath>
                            </m:oMathPara>
                          </a14:m>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sz="1000" smtClean="0">
                                    <a:solidFill>
                                      <a:srgbClr val="FF0000"/>
                                    </a:solidFill>
                                    <a:effectLst/>
                                    <a:latin typeface="Cambria Math"/>
                                  </a:rPr>
                                  <m:t>𝟐</m:t>
                                </m:r>
                                <m:r>
                                  <a:rPr lang="es-EC" sz="1000" smtClean="0">
                                    <a:solidFill>
                                      <a:srgbClr val="FF0000"/>
                                    </a:solidFill>
                                    <a:effectLst/>
                                    <a:latin typeface="Cambria Math"/>
                                  </a:rPr>
                                  <m:t>,</m:t>
                                </m:r>
                                <m:r>
                                  <a:rPr lang="es-EC" sz="1000" smtClean="0">
                                    <a:solidFill>
                                      <a:srgbClr val="FF0000"/>
                                    </a:solidFill>
                                    <a:effectLst/>
                                    <a:latin typeface="Cambria Math"/>
                                  </a:rPr>
                                  <m:t>𝟐</m:t>
                                </m:r>
                                <m:r>
                                  <a:rPr lang="es-EC" sz="1000" smtClean="0">
                                    <a:solidFill>
                                      <a:srgbClr val="FF0000"/>
                                    </a:solidFill>
                                    <a:effectLst/>
                                    <a:latin typeface="Cambria Math"/>
                                  </a:rPr>
                                  <m:t>∗</m:t>
                                </m:r>
                                <m:sSup>
                                  <m:sSupPr>
                                    <m:ctrlPr>
                                      <a:rPr lang="es-EC" sz="1000" i="1">
                                        <a:solidFill>
                                          <a:srgbClr val="FF0000"/>
                                        </a:solidFill>
                                        <a:effectLst/>
                                        <a:latin typeface="Cambria Math"/>
                                      </a:rPr>
                                    </m:ctrlPr>
                                  </m:sSupPr>
                                  <m:e>
                                    <m:r>
                                      <a:rPr lang="es-EC" sz="1000">
                                        <a:solidFill>
                                          <a:srgbClr val="FF0000"/>
                                        </a:solidFill>
                                        <a:effectLst/>
                                        <a:latin typeface="Cambria Math"/>
                                      </a:rPr>
                                      <m:t>𝟏𝟎</m:t>
                                    </m:r>
                                  </m:e>
                                  <m:sup>
                                    <m:r>
                                      <a:rPr lang="es-EC" sz="1000">
                                        <a:solidFill>
                                          <a:srgbClr val="FF0000"/>
                                        </a:solidFill>
                                        <a:effectLst/>
                                        <a:latin typeface="Cambria Math"/>
                                      </a:rPr>
                                      <m:t>𝟒</m:t>
                                    </m:r>
                                  </m:sup>
                                </m:sSup>
                              </m:oMath>
                            </m:oMathPara>
                          </a14:m>
                          <a:endParaRPr lang="es-EC" sz="10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sz="1000" smtClean="0">
                                    <a:solidFill>
                                      <a:srgbClr val="FF0000"/>
                                    </a:solidFill>
                                    <a:effectLst/>
                                    <a:latin typeface="Cambria Math"/>
                                  </a:rPr>
                                  <m:t>𝟑</m:t>
                                </m:r>
                                <m:r>
                                  <a:rPr lang="es-EC" sz="1000" smtClean="0">
                                    <a:solidFill>
                                      <a:srgbClr val="FF0000"/>
                                    </a:solidFill>
                                    <a:effectLst/>
                                    <a:latin typeface="Cambria Math"/>
                                  </a:rPr>
                                  <m:t>,</m:t>
                                </m:r>
                                <m:r>
                                  <a:rPr lang="es-EC" sz="1000" smtClean="0">
                                    <a:solidFill>
                                      <a:srgbClr val="FF0000"/>
                                    </a:solidFill>
                                    <a:effectLst/>
                                    <a:latin typeface="Cambria Math"/>
                                  </a:rPr>
                                  <m:t>𝟓</m:t>
                                </m:r>
                                <m:r>
                                  <a:rPr lang="es-EC" sz="1000" smtClean="0">
                                    <a:solidFill>
                                      <a:srgbClr val="FF0000"/>
                                    </a:solidFill>
                                    <a:effectLst/>
                                    <a:latin typeface="Cambria Math"/>
                                  </a:rPr>
                                  <m:t>∗</m:t>
                                </m:r>
                                <m:sSup>
                                  <m:sSupPr>
                                    <m:ctrlPr>
                                      <a:rPr lang="es-EC" sz="1000" i="1">
                                        <a:solidFill>
                                          <a:srgbClr val="FF0000"/>
                                        </a:solidFill>
                                        <a:effectLst/>
                                        <a:latin typeface="Cambria Math"/>
                                      </a:rPr>
                                    </m:ctrlPr>
                                  </m:sSupPr>
                                  <m:e>
                                    <m:r>
                                      <a:rPr lang="es-EC" sz="1000">
                                        <a:solidFill>
                                          <a:srgbClr val="FF0000"/>
                                        </a:solidFill>
                                        <a:effectLst/>
                                        <a:latin typeface="Cambria Math"/>
                                      </a:rPr>
                                      <m:t>𝟏𝟎</m:t>
                                    </m:r>
                                  </m:e>
                                  <m:sup>
                                    <m:r>
                                      <a:rPr lang="es-EC" sz="1000">
                                        <a:solidFill>
                                          <a:srgbClr val="FF0000"/>
                                        </a:solidFill>
                                        <a:effectLst/>
                                        <a:latin typeface="Cambria Math"/>
                                      </a:rPr>
                                      <m:t>𝟒</m:t>
                                    </m:r>
                                  </m:sup>
                                </m:sSup>
                              </m:oMath>
                            </m:oMathPara>
                          </a14:m>
                          <a:endParaRPr lang="es-EC" sz="10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sz="1000" smtClean="0">
                                    <a:solidFill>
                                      <a:srgbClr val="FF0000"/>
                                    </a:solidFill>
                                    <a:effectLst/>
                                    <a:latin typeface="Cambria Math"/>
                                  </a:rPr>
                                  <m:t>𝟏</m:t>
                                </m:r>
                                <m:r>
                                  <a:rPr lang="es-EC" sz="1000" smtClean="0">
                                    <a:solidFill>
                                      <a:srgbClr val="FF0000"/>
                                    </a:solidFill>
                                    <a:effectLst/>
                                    <a:latin typeface="Cambria Math"/>
                                  </a:rPr>
                                  <m:t>,</m:t>
                                </m:r>
                                <m:r>
                                  <a:rPr lang="es-EC" sz="1000" smtClean="0">
                                    <a:solidFill>
                                      <a:srgbClr val="FF0000"/>
                                    </a:solidFill>
                                    <a:effectLst/>
                                    <a:latin typeface="Cambria Math"/>
                                  </a:rPr>
                                  <m:t>𝟔</m:t>
                                </m:r>
                                <m:r>
                                  <a:rPr lang="es-EC" sz="1000" smtClean="0">
                                    <a:solidFill>
                                      <a:srgbClr val="FF0000"/>
                                    </a:solidFill>
                                    <a:effectLst/>
                                    <a:latin typeface="Cambria Math"/>
                                  </a:rPr>
                                  <m:t>∗</m:t>
                                </m:r>
                                <m:sSup>
                                  <m:sSupPr>
                                    <m:ctrlPr>
                                      <a:rPr lang="es-EC" sz="1000" i="1">
                                        <a:solidFill>
                                          <a:srgbClr val="FF0000"/>
                                        </a:solidFill>
                                        <a:effectLst/>
                                        <a:latin typeface="Cambria Math"/>
                                      </a:rPr>
                                    </m:ctrlPr>
                                  </m:sSupPr>
                                  <m:e>
                                    <m:r>
                                      <a:rPr lang="es-EC" sz="1000">
                                        <a:solidFill>
                                          <a:srgbClr val="FF0000"/>
                                        </a:solidFill>
                                        <a:effectLst/>
                                        <a:latin typeface="Cambria Math"/>
                                      </a:rPr>
                                      <m:t>𝟏𝟎</m:t>
                                    </m:r>
                                  </m:e>
                                  <m:sup>
                                    <m:r>
                                      <a:rPr lang="es-EC" sz="1000">
                                        <a:solidFill>
                                          <a:srgbClr val="FF0000"/>
                                        </a:solidFill>
                                        <a:effectLst/>
                                        <a:latin typeface="Cambria Math"/>
                                      </a:rPr>
                                      <m:t>𝟓</m:t>
                                    </m:r>
                                  </m:sup>
                                </m:sSup>
                              </m:oMath>
                            </m:oMathPara>
                          </a14:m>
                          <a:endParaRPr lang="es-EC" sz="10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sz="1000" smtClean="0">
                                    <a:solidFill>
                                      <a:srgbClr val="FF0000"/>
                                    </a:solidFill>
                                    <a:effectLst/>
                                    <a:latin typeface="Cambria Math"/>
                                  </a:rPr>
                                  <m:t>𝟐</m:t>
                                </m:r>
                                <m:r>
                                  <a:rPr lang="es-EC" sz="1000" smtClean="0">
                                    <a:solidFill>
                                      <a:srgbClr val="FF0000"/>
                                    </a:solidFill>
                                    <a:effectLst/>
                                    <a:latin typeface="Cambria Math"/>
                                  </a:rPr>
                                  <m:t>,</m:t>
                                </m:r>
                                <m:r>
                                  <a:rPr lang="es-EC" sz="1000" smtClean="0">
                                    <a:solidFill>
                                      <a:srgbClr val="FF0000"/>
                                    </a:solidFill>
                                    <a:effectLst/>
                                    <a:latin typeface="Cambria Math"/>
                                  </a:rPr>
                                  <m:t>𝟐</m:t>
                                </m:r>
                                <m:r>
                                  <a:rPr lang="es-EC" sz="1000" smtClean="0">
                                    <a:solidFill>
                                      <a:srgbClr val="FF0000"/>
                                    </a:solidFill>
                                    <a:effectLst/>
                                    <a:latin typeface="Cambria Math"/>
                                  </a:rPr>
                                  <m:t>∗</m:t>
                                </m:r>
                                <m:sSup>
                                  <m:sSupPr>
                                    <m:ctrlPr>
                                      <a:rPr lang="es-EC" sz="1000" i="1">
                                        <a:solidFill>
                                          <a:srgbClr val="FF0000"/>
                                        </a:solidFill>
                                        <a:effectLst/>
                                        <a:latin typeface="Cambria Math"/>
                                      </a:rPr>
                                    </m:ctrlPr>
                                  </m:sSupPr>
                                  <m:e>
                                    <m:r>
                                      <a:rPr lang="es-EC" sz="1000">
                                        <a:solidFill>
                                          <a:srgbClr val="FF0000"/>
                                        </a:solidFill>
                                        <a:effectLst/>
                                        <a:latin typeface="Cambria Math"/>
                                      </a:rPr>
                                      <m:t>𝟏𝟎</m:t>
                                    </m:r>
                                  </m:e>
                                  <m:sup>
                                    <m:r>
                                      <a:rPr lang="es-EC" sz="1000">
                                        <a:solidFill>
                                          <a:srgbClr val="FF0000"/>
                                        </a:solidFill>
                                        <a:effectLst/>
                                        <a:latin typeface="Cambria Math"/>
                                      </a:rPr>
                                      <m:t>𝟔</m:t>
                                    </m:r>
                                  </m:sup>
                                </m:sSup>
                              </m:oMath>
                            </m:oMathPara>
                          </a14:m>
                          <a:endParaRPr lang="es-EC" sz="10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sz="1000" smtClean="0">
                                    <a:solidFill>
                                      <a:srgbClr val="FF0000"/>
                                    </a:solidFill>
                                    <a:effectLst/>
                                    <a:latin typeface="Cambria Math"/>
                                  </a:rPr>
                                  <m:t>𝟕</m:t>
                                </m:r>
                                <m:r>
                                  <a:rPr lang="es-EC" sz="1000" smtClean="0">
                                    <a:solidFill>
                                      <a:srgbClr val="FF0000"/>
                                    </a:solidFill>
                                    <a:effectLst/>
                                    <a:latin typeface="Cambria Math"/>
                                  </a:rPr>
                                  <m:t>,</m:t>
                                </m:r>
                                <m:r>
                                  <a:rPr lang="es-EC" sz="1000" smtClean="0">
                                    <a:solidFill>
                                      <a:srgbClr val="FF0000"/>
                                    </a:solidFill>
                                    <a:effectLst/>
                                    <a:latin typeface="Cambria Math"/>
                                  </a:rPr>
                                  <m:t>𝟎</m:t>
                                </m:r>
                                <m:r>
                                  <a:rPr lang="es-EC" sz="1000" smtClean="0">
                                    <a:solidFill>
                                      <a:srgbClr val="FF0000"/>
                                    </a:solidFill>
                                    <a:effectLst/>
                                    <a:latin typeface="Cambria Math"/>
                                  </a:rPr>
                                  <m:t>∗</m:t>
                                </m:r>
                                <m:sSup>
                                  <m:sSupPr>
                                    <m:ctrlPr>
                                      <a:rPr lang="es-EC" sz="1000" i="1">
                                        <a:solidFill>
                                          <a:srgbClr val="FF0000"/>
                                        </a:solidFill>
                                        <a:effectLst/>
                                        <a:latin typeface="Cambria Math"/>
                                      </a:rPr>
                                    </m:ctrlPr>
                                  </m:sSupPr>
                                  <m:e>
                                    <m:r>
                                      <a:rPr lang="es-EC" sz="1000">
                                        <a:solidFill>
                                          <a:srgbClr val="FF0000"/>
                                        </a:solidFill>
                                        <a:effectLst/>
                                        <a:latin typeface="Cambria Math"/>
                                      </a:rPr>
                                      <m:t>𝟏𝟎</m:t>
                                    </m:r>
                                  </m:e>
                                  <m:sup>
                                    <m:r>
                                      <a:rPr lang="es-EC" sz="1000">
                                        <a:solidFill>
                                          <a:srgbClr val="FF0000"/>
                                        </a:solidFill>
                                        <a:effectLst/>
                                        <a:latin typeface="Cambria Math"/>
                                      </a:rPr>
                                      <m:t>𝟑</m:t>
                                    </m:r>
                                  </m:sup>
                                </m:sSup>
                              </m:oMath>
                            </m:oMathPara>
                          </a14:m>
                          <a:endParaRPr lang="es-EC" sz="10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sz="1000" smtClean="0">
                                    <a:solidFill>
                                      <a:srgbClr val="FF0000"/>
                                    </a:solidFill>
                                    <a:effectLst/>
                                    <a:latin typeface="Cambria Math"/>
                                  </a:rPr>
                                  <m:t>𝟏</m:t>
                                </m:r>
                                <m:r>
                                  <a:rPr lang="es-EC" sz="1000" smtClean="0">
                                    <a:solidFill>
                                      <a:srgbClr val="FF0000"/>
                                    </a:solidFill>
                                    <a:effectLst/>
                                    <a:latin typeface="Cambria Math"/>
                                  </a:rPr>
                                  <m:t>,</m:t>
                                </m:r>
                                <m:r>
                                  <a:rPr lang="es-EC" sz="1000" smtClean="0">
                                    <a:solidFill>
                                      <a:srgbClr val="FF0000"/>
                                    </a:solidFill>
                                    <a:effectLst/>
                                    <a:latin typeface="Cambria Math"/>
                                  </a:rPr>
                                  <m:t>𝟕</m:t>
                                </m:r>
                                <m:r>
                                  <a:rPr lang="es-EC" sz="1000" smtClean="0">
                                    <a:solidFill>
                                      <a:srgbClr val="FF0000"/>
                                    </a:solidFill>
                                    <a:effectLst/>
                                    <a:latin typeface="Cambria Math"/>
                                  </a:rPr>
                                  <m:t>∗</m:t>
                                </m:r>
                                <m:sSup>
                                  <m:sSupPr>
                                    <m:ctrlPr>
                                      <a:rPr lang="es-EC" sz="1000" i="1">
                                        <a:solidFill>
                                          <a:srgbClr val="FF0000"/>
                                        </a:solidFill>
                                        <a:effectLst/>
                                        <a:latin typeface="Cambria Math"/>
                                      </a:rPr>
                                    </m:ctrlPr>
                                  </m:sSupPr>
                                  <m:e>
                                    <m:r>
                                      <a:rPr lang="es-EC" sz="1000">
                                        <a:solidFill>
                                          <a:srgbClr val="FF0000"/>
                                        </a:solidFill>
                                        <a:effectLst/>
                                        <a:latin typeface="Cambria Math"/>
                                      </a:rPr>
                                      <m:t>𝟏𝟎</m:t>
                                    </m:r>
                                  </m:e>
                                  <m:sup>
                                    <m:r>
                                      <a:rPr lang="es-EC" sz="1000">
                                        <a:solidFill>
                                          <a:srgbClr val="FF0000"/>
                                        </a:solidFill>
                                        <a:effectLst/>
                                        <a:latin typeface="Cambria Math"/>
                                      </a:rPr>
                                      <m:t>𝟒</m:t>
                                    </m:r>
                                  </m:sup>
                                </m:sSup>
                              </m:oMath>
                            </m:oMathPara>
                          </a14:m>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4177203565"/>
                  </p:ext>
                </p:extLst>
              </p:nvPr>
            </p:nvGraphicFramePr>
            <p:xfrm>
              <a:off x="107503" y="1124745"/>
              <a:ext cx="8928992" cy="5593700"/>
            </p:xfrm>
            <a:graphic>
              <a:graphicData uri="http://schemas.openxmlformats.org/drawingml/2006/table">
                <a:tbl>
                  <a:tblPr firstRow="1" firstCol="1" bandRow="1">
                    <a:tableStyleId>{5940675A-B579-460E-94D1-54222C63F5DA}</a:tableStyleId>
                  </a:tblPr>
                  <a:tblGrid>
                    <a:gridCol w="1181135"/>
                    <a:gridCol w="870554"/>
                    <a:gridCol w="612608"/>
                    <a:gridCol w="764716"/>
                    <a:gridCol w="603867"/>
                    <a:gridCol w="603867"/>
                    <a:gridCol w="669043"/>
                    <a:gridCol w="603867"/>
                    <a:gridCol w="603867"/>
                    <a:gridCol w="603867"/>
                    <a:gridCol w="603867"/>
                    <a:gridCol w="603867"/>
                    <a:gridCol w="603867"/>
                  </a:tblGrid>
                  <a:tr h="504055">
                    <a:tc>
                      <a:txBody>
                        <a:bodyPr/>
                        <a:lstStyle/>
                        <a:p>
                          <a:pPr algn="just">
                            <a:lnSpc>
                              <a:spcPct val="107000"/>
                            </a:lnSpc>
                            <a:spcAft>
                              <a:spcPts val="0"/>
                            </a:spcAft>
                          </a:pPr>
                          <a:r>
                            <a:rPr lang="es-EC" sz="1000" dirty="0">
                              <a:effectLst/>
                            </a:rPr>
                            <a:t> </a:t>
                          </a:r>
                        </a:p>
                        <a:p>
                          <a:pPr algn="just">
                            <a:lnSpc>
                              <a:spcPct val="107000"/>
                            </a:lnSpc>
                            <a:spcAft>
                              <a:spcPts val="0"/>
                            </a:spcAft>
                          </a:pPr>
                          <a:r>
                            <a:rPr lang="es-EC" sz="1000" dirty="0">
                              <a:effectLst/>
                            </a:rPr>
                            <a:t>Parámetros</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 </a:t>
                          </a:r>
                        </a:p>
                        <a:p>
                          <a:pPr algn="just">
                            <a:lnSpc>
                              <a:spcPct val="107000"/>
                            </a:lnSpc>
                            <a:spcAft>
                              <a:spcPts val="0"/>
                            </a:spcAft>
                          </a:pPr>
                          <a:r>
                            <a:rPr lang="es-EC" sz="1000">
                              <a:effectLst/>
                            </a:rPr>
                            <a:t>Unidades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dirty="0">
                              <a:effectLst/>
                            </a:rPr>
                            <a:t> </a:t>
                          </a:r>
                        </a:p>
                        <a:p>
                          <a:pPr algn="just">
                            <a:lnSpc>
                              <a:spcPct val="107000"/>
                            </a:lnSpc>
                            <a:spcAft>
                              <a:spcPts val="0"/>
                            </a:spcAft>
                          </a:pPr>
                          <a:r>
                            <a:rPr lang="es-EC" sz="1000" dirty="0" smtClean="0">
                              <a:effectLst/>
                            </a:rPr>
                            <a:t>Valor</a:t>
                          </a:r>
                          <a:r>
                            <a:rPr lang="es-EC" sz="1000" baseline="0" dirty="0" smtClean="0">
                              <a:effectLst/>
                            </a:rPr>
                            <a:t> Ref.</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 </a:t>
                          </a:r>
                        </a:p>
                        <a:p>
                          <a:pPr algn="just">
                            <a:lnSpc>
                              <a:spcPct val="107000"/>
                            </a:lnSpc>
                            <a:spcAft>
                              <a:spcPts val="0"/>
                            </a:spcAft>
                          </a:pPr>
                          <a:r>
                            <a:rPr lang="es-EC" sz="1000">
                              <a:effectLst/>
                            </a:rPr>
                            <a:t>P1</a:t>
                          </a:r>
                        </a:p>
                        <a:p>
                          <a:pPr algn="just">
                            <a:lnSpc>
                              <a:spcPct val="107000"/>
                            </a:lnSpc>
                            <a:spcAft>
                              <a:spcPts val="0"/>
                            </a:spcAft>
                          </a:pPr>
                          <a:r>
                            <a:rPr lang="es-EC" sz="1000">
                              <a:effectLst/>
                            </a:rPr>
                            <a:t>Inicio Río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 </a:t>
                          </a:r>
                        </a:p>
                        <a:p>
                          <a:pPr algn="just">
                            <a:lnSpc>
                              <a:spcPct val="107000"/>
                            </a:lnSpc>
                            <a:spcAft>
                              <a:spcPts val="0"/>
                            </a:spcAft>
                          </a:pPr>
                          <a:r>
                            <a:rPr lang="es-EC" sz="1000">
                              <a:effectLst/>
                            </a:rPr>
                            <a:t>P2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 </a:t>
                          </a:r>
                        </a:p>
                        <a:p>
                          <a:pPr algn="just">
                            <a:lnSpc>
                              <a:spcPct val="107000"/>
                            </a:lnSpc>
                            <a:spcAft>
                              <a:spcPts val="0"/>
                            </a:spcAft>
                          </a:pPr>
                          <a:r>
                            <a:rPr lang="es-EC" sz="1000">
                              <a:effectLst/>
                            </a:rPr>
                            <a:t>P3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 </a:t>
                          </a:r>
                        </a:p>
                        <a:p>
                          <a:pPr algn="just">
                            <a:lnSpc>
                              <a:spcPct val="107000"/>
                            </a:lnSpc>
                            <a:spcAft>
                              <a:spcPts val="0"/>
                            </a:spcAft>
                          </a:pPr>
                          <a:r>
                            <a:rPr lang="es-EC" sz="1000">
                              <a:effectLst/>
                            </a:rPr>
                            <a:t>P4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 </a:t>
                          </a:r>
                        </a:p>
                        <a:p>
                          <a:pPr algn="just">
                            <a:lnSpc>
                              <a:spcPct val="107000"/>
                            </a:lnSpc>
                            <a:spcAft>
                              <a:spcPts val="0"/>
                            </a:spcAft>
                          </a:pPr>
                          <a:r>
                            <a:rPr lang="es-EC" sz="1000">
                              <a:effectLst/>
                            </a:rPr>
                            <a:t>P5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 </a:t>
                          </a:r>
                        </a:p>
                        <a:p>
                          <a:pPr algn="just">
                            <a:lnSpc>
                              <a:spcPct val="107000"/>
                            </a:lnSpc>
                            <a:spcAft>
                              <a:spcPts val="0"/>
                            </a:spcAft>
                          </a:pPr>
                          <a:r>
                            <a:rPr lang="es-EC" sz="1000">
                              <a:effectLst/>
                            </a:rPr>
                            <a:t>P6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 </a:t>
                          </a:r>
                        </a:p>
                        <a:p>
                          <a:pPr algn="just">
                            <a:lnSpc>
                              <a:spcPct val="107000"/>
                            </a:lnSpc>
                            <a:spcAft>
                              <a:spcPts val="0"/>
                            </a:spcAft>
                          </a:pPr>
                          <a:r>
                            <a:rPr lang="es-EC" sz="1000">
                              <a:effectLst/>
                            </a:rPr>
                            <a:t>P7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 </a:t>
                          </a:r>
                        </a:p>
                        <a:p>
                          <a:pPr algn="just">
                            <a:lnSpc>
                              <a:spcPct val="107000"/>
                            </a:lnSpc>
                            <a:spcAft>
                              <a:spcPts val="0"/>
                            </a:spcAft>
                          </a:pPr>
                          <a:r>
                            <a:rPr lang="es-EC" sz="1000">
                              <a:effectLst/>
                            </a:rPr>
                            <a:t>P8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 </a:t>
                          </a:r>
                        </a:p>
                        <a:p>
                          <a:pPr algn="just">
                            <a:lnSpc>
                              <a:spcPct val="107000"/>
                            </a:lnSpc>
                            <a:spcAft>
                              <a:spcPts val="0"/>
                            </a:spcAft>
                          </a:pPr>
                          <a:r>
                            <a:rPr lang="es-EC" sz="1000">
                              <a:effectLst/>
                            </a:rPr>
                            <a:t>P9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 </a:t>
                          </a:r>
                        </a:p>
                        <a:p>
                          <a:pPr algn="just">
                            <a:lnSpc>
                              <a:spcPct val="107000"/>
                            </a:lnSpc>
                            <a:spcAft>
                              <a:spcPts val="0"/>
                            </a:spcAft>
                          </a:pPr>
                          <a:r>
                            <a:rPr lang="es-EC" sz="1000">
                              <a:effectLst/>
                            </a:rPr>
                            <a:t>P10</a:t>
                          </a:r>
                        </a:p>
                        <a:p>
                          <a:pPr algn="just">
                            <a:lnSpc>
                              <a:spcPct val="107000"/>
                            </a:lnSpc>
                            <a:spcAft>
                              <a:spcPts val="0"/>
                            </a:spcAft>
                          </a:pPr>
                          <a:r>
                            <a:rPr lang="es-EC" sz="1000">
                              <a:effectLst/>
                            </a:rPr>
                            <a:t>Fin Río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pH</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endParaRPr lang="es-EC" sz="1000">
                            <a:effectLst/>
                            <a:latin typeface="Calibri" panose="020F0502020204030204" pitchFamily="34" charset="0"/>
                          </a:endParaRPr>
                        </a:p>
                      </a:txBody>
                      <a:tcPr marL="59909" marR="59909" marT="0" marB="0"/>
                    </a:tc>
                    <a:tc>
                      <a:txBody>
                        <a:bodyPr/>
                        <a:lstStyle/>
                        <a:p>
                          <a:pPr algn="just">
                            <a:lnSpc>
                              <a:spcPct val="107000"/>
                            </a:lnSpc>
                            <a:spcAft>
                              <a:spcPts val="0"/>
                            </a:spcAft>
                          </a:pPr>
                          <a:r>
                            <a:rPr lang="es-EC" sz="1000">
                              <a:effectLst/>
                            </a:rPr>
                            <a:t>6 - 9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8,19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7,91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8,41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8,21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8,38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8,16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8,56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8,48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8,57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8,16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T °C</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endParaRPr lang="es-EC" sz="1000">
                            <a:effectLst/>
                            <a:latin typeface="Calibri" panose="020F0502020204030204" pitchFamily="34" charset="0"/>
                          </a:endParaRPr>
                        </a:p>
                      </a:txBody>
                      <a:tcPr marL="59909" marR="59909" marT="0" marB="0"/>
                    </a:tc>
                    <a:tc>
                      <a:txBody>
                        <a:bodyPr/>
                        <a:lstStyle/>
                        <a:p>
                          <a:pPr algn="just">
                            <a:lnSpc>
                              <a:spcPct val="107000"/>
                            </a:lnSpc>
                            <a:spcAft>
                              <a:spcPts val="0"/>
                            </a:spcAft>
                          </a:pPr>
                          <a:r>
                            <a:rPr lang="es-EC" sz="10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14,5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20,4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20,3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16,6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16,1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17,7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21,7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17,05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16,7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Conductividad</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us/cm</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 0,7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463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774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378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1220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408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220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376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1210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396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299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Alcalinidad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260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395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215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372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51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201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439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205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158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Dureza  Total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222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182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182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225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177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80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178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209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179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134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Turbidez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UNT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130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83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130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105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107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107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Nitratos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 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Sulfatos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250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59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63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50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51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51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62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50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Fosfatos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5,7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2,59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2,07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1,01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4,76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1,17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Arsénico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0,0218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0,0065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0,018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0,0096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0,0172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0,0024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0,0069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0,0025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0,0113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0,0117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318008">
                    <a:tc>
                      <a:txBody>
                        <a:bodyPr/>
                        <a:lstStyle/>
                        <a:p>
                          <a:pPr algn="just">
                            <a:lnSpc>
                              <a:spcPct val="107000"/>
                            </a:lnSpc>
                            <a:spcAft>
                              <a:spcPts val="0"/>
                            </a:spcAft>
                          </a:pPr>
                          <a:r>
                            <a:rPr lang="es-EC" sz="1000">
                              <a:effectLst/>
                            </a:rPr>
                            <a:t>Cromo Hexavalente</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Cromo Total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Cobre</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Cadmio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0,01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Plomo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0,05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dirty="0">
                              <a:solidFill>
                                <a:srgbClr val="FF0000"/>
                              </a:solidFill>
                              <a:effectLst/>
                            </a:rPr>
                            <a:t>&lt;0,09</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a:solidFill>
                                <a:srgbClr val="FF0000"/>
                              </a:solidFill>
                              <a:effectLst/>
                            </a:rPr>
                            <a:t>&lt;0,09</a:t>
                          </a:r>
                          <a:endParaRPr lang="es-EC" sz="10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a:solidFill>
                                <a:srgbClr val="FF0000"/>
                              </a:solidFill>
                              <a:effectLst/>
                            </a:rPr>
                            <a:t>&lt;0,09</a:t>
                          </a:r>
                          <a:endParaRPr lang="es-EC" sz="10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dirty="0">
                              <a:solidFill>
                                <a:srgbClr val="FF0000"/>
                              </a:solidFill>
                              <a:effectLst/>
                            </a:rPr>
                            <a:t>&lt;0,09</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a:solidFill>
                                <a:srgbClr val="FF0000"/>
                              </a:solidFill>
                              <a:effectLst/>
                            </a:rPr>
                            <a:t>&lt;0,09</a:t>
                          </a:r>
                          <a:endParaRPr lang="es-EC" sz="10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a:solidFill>
                                <a:srgbClr val="FF0000"/>
                              </a:solidFill>
                              <a:effectLst/>
                            </a:rPr>
                            <a:t>&lt;0,09</a:t>
                          </a:r>
                          <a:endParaRPr lang="es-EC" sz="10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a:solidFill>
                                <a:srgbClr val="FF0000"/>
                              </a:solidFill>
                              <a:effectLst/>
                            </a:rPr>
                            <a:t>&lt;0,09</a:t>
                          </a:r>
                          <a:endParaRPr lang="es-EC" sz="10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a:solidFill>
                                <a:srgbClr val="FF0000"/>
                              </a:solidFill>
                              <a:effectLst/>
                            </a:rPr>
                            <a:t>&lt;0,09</a:t>
                          </a:r>
                          <a:endParaRPr lang="es-EC" sz="10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dirty="0">
                              <a:solidFill>
                                <a:srgbClr val="FF0000"/>
                              </a:solidFill>
                              <a:effectLst/>
                            </a:rPr>
                            <a:t>&lt;0,09</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dirty="0">
                              <a:solidFill>
                                <a:srgbClr val="FF0000"/>
                              </a:solidFill>
                              <a:effectLst/>
                            </a:rPr>
                            <a:t>&lt;0,09</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r>
                  <a:tr h="207736">
                    <a:tc>
                      <a:txBody>
                        <a:bodyPr/>
                        <a:lstStyle/>
                        <a:p>
                          <a:pPr algn="just">
                            <a:lnSpc>
                              <a:spcPct val="107000"/>
                            </a:lnSpc>
                            <a:spcAft>
                              <a:spcPts val="0"/>
                            </a:spcAft>
                          </a:pPr>
                          <a:r>
                            <a:rPr lang="es-EC" sz="1000">
                              <a:effectLst/>
                            </a:rPr>
                            <a:t>Hierro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1,17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1,47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3,37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0,73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1,78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dirty="0">
                              <a:solidFill>
                                <a:srgbClr val="FF0000"/>
                              </a:solidFill>
                              <a:effectLst/>
                            </a:rPr>
                            <a:t>13,95</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dirty="0">
                              <a:solidFill>
                                <a:srgbClr val="FF0000"/>
                              </a:solidFill>
                              <a:effectLst/>
                            </a:rPr>
                            <a:t>8,4</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dirty="0">
                              <a:solidFill>
                                <a:srgbClr val="FF0000"/>
                              </a:solidFill>
                              <a:effectLst/>
                            </a:rPr>
                            <a:t>12,35</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dirty="0">
                              <a:solidFill>
                                <a:srgbClr val="FF0000"/>
                              </a:solidFill>
                              <a:effectLst/>
                            </a:rPr>
                            <a:t>7,75</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a:effectLst/>
                            </a:rPr>
                            <a:t>4,04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DBO</a:t>
                          </a:r>
                          <a:r>
                            <a:rPr lang="es-EC" sz="1000" baseline="-25000">
                              <a:effectLst/>
                            </a:rPr>
                            <a:t>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dirty="0">
                              <a:solidFill>
                                <a:srgbClr val="FF0000"/>
                              </a:solidFill>
                              <a:effectLst/>
                            </a:rPr>
                            <a:t>103</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a:effectLst/>
                            </a:rPr>
                            <a:t>12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dirty="0">
                              <a:solidFill>
                                <a:srgbClr val="FF0000"/>
                              </a:solidFill>
                              <a:effectLst/>
                            </a:rPr>
                            <a:t>175</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a:effectLst/>
                            </a:rPr>
                            <a:t>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dirty="0">
                              <a:solidFill>
                                <a:srgbClr val="FF0000"/>
                              </a:solidFill>
                              <a:effectLst/>
                            </a:rPr>
                            <a:t>25</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a:effectLst/>
                            </a:rPr>
                            <a:t>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dirty="0">
                              <a:solidFill>
                                <a:srgbClr val="FF0000"/>
                              </a:solidFill>
                              <a:effectLst/>
                            </a:rPr>
                            <a:t>54</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a:effectLst/>
                            </a:rPr>
                            <a:t>10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DQO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mgO2/L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345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353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76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dirty="0">
                              <a:effectLst/>
                            </a:rPr>
                            <a:t>30</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170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23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OD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dirty="0">
                              <a:solidFill>
                                <a:srgbClr val="FF0000"/>
                              </a:solidFill>
                              <a:effectLst/>
                            </a:rPr>
                            <a:t>&lt;0,4</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dirty="0">
                              <a:solidFill>
                                <a:srgbClr val="FF0000"/>
                              </a:solidFill>
                              <a:effectLst/>
                            </a:rPr>
                            <a:t>2,3</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dirty="0">
                              <a:solidFill>
                                <a:srgbClr val="FF0000"/>
                              </a:solidFill>
                              <a:effectLst/>
                            </a:rPr>
                            <a:t>&lt;0,4</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dirty="0">
                              <a:solidFill>
                                <a:srgbClr val="FF0000"/>
                              </a:solidFill>
                              <a:effectLst/>
                            </a:rPr>
                            <a:t>1,1</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dirty="0">
                              <a:solidFill>
                                <a:srgbClr val="FF0000"/>
                              </a:solidFill>
                              <a:effectLst/>
                            </a:rPr>
                            <a:t>0,4</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dirty="0">
                              <a:solidFill>
                                <a:srgbClr val="FF0000"/>
                              </a:solidFill>
                              <a:effectLst/>
                            </a:rPr>
                            <a:t>1,2</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dirty="0">
                              <a:solidFill>
                                <a:srgbClr val="FF0000"/>
                              </a:solidFill>
                              <a:effectLst/>
                            </a:rPr>
                            <a:t>&lt;0,4</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dirty="0">
                              <a:solidFill>
                                <a:srgbClr val="FF0000"/>
                              </a:solidFill>
                              <a:effectLst/>
                            </a:rPr>
                            <a:t>0,9</a:t>
                          </a:r>
                          <a:endParaRPr lang="es-EC"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solidFill>
                          <a:srgbClr val="FFFF00"/>
                        </a:solidFill>
                      </a:tcPr>
                    </a:tc>
                    <a:tc>
                      <a:txBody>
                        <a:bodyPr/>
                        <a:lstStyle/>
                        <a:p>
                          <a:pPr algn="just">
                            <a:lnSpc>
                              <a:spcPct val="107000"/>
                            </a:lnSpc>
                            <a:spcAft>
                              <a:spcPts val="0"/>
                            </a:spcAft>
                          </a:pPr>
                          <a:r>
                            <a:rPr lang="es-EC" sz="1000">
                              <a:effectLst/>
                            </a:rPr>
                            <a:t>3,4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Sólidos Totales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443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656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522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1148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467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402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422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1023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522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394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07736">
                    <a:tc>
                      <a:txBody>
                        <a:bodyPr/>
                        <a:lstStyle/>
                        <a:p>
                          <a:pPr algn="just">
                            <a:lnSpc>
                              <a:spcPct val="107000"/>
                            </a:lnSpc>
                            <a:spcAft>
                              <a:spcPts val="0"/>
                            </a:spcAft>
                          </a:pPr>
                          <a:r>
                            <a:rPr lang="es-EC" sz="1000">
                              <a:effectLst/>
                            </a:rPr>
                            <a:t>Fenoles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mg/L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0,041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&lt;0,013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277065">
                    <a:tc>
                      <a:txBody>
                        <a:bodyPr/>
                        <a:lstStyle/>
                        <a:p>
                          <a:pPr algn="just">
                            <a:lnSpc>
                              <a:spcPct val="107000"/>
                            </a:lnSpc>
                            <a:spcAft>
                              <a:spcPts val="0"/>
                            </a:spcAft>
                          </a:pPr>
                          <a:r>
                            <a:rPr lang="es-EC" sz="1000">
                              <a:effectLst/>
                            </a:rPr>
                            <a:t>Coliformes Fecales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NMP/100mL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9,3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endParaRPr lang="es-EC"/>
                        </a:p>
                      </a:txBody>
                      <a:tcPr marL="59909" marR="59909" marT="0" marB="0">
                        <a:blipFill rotWithShape="0">
                          <a:blip r:embed="rId2"/>
                          <a:stretch>
                            <a:fillRect l="-669697" t="-1820000" r="-714141" b="-128889"/>
                          </a:stretch>
                        </a:blipFill>
                      </a:tcPr>
                    </a:tc>
                    <a:tc>
                      <a:txBody>
                        <a:bodyPr/>
                        <a:lstStyle/>
                        <a:p>
                          <a:pPr algn="just">
                            <a:lnSpc>
                              <a:spcPct val="107000"/>
                            </a:lnSpc>
                            <a:spcAft>
                              <a:spcPts val="0"/>
                            </a:spcAft>
                          </a:pPr>
                          <a:r>
                            <a:rPr lang="es-EC" sz="1000">
                              <a:effectLst/>
                            </a:rPr>
                            <a:t>33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endParaRPr lang="es-EC"/>
                        </a:p>
                      </a:txBody>
                      <a:tcPr marL="59909" marR="59909" marT="0" marB="0">
                        <a:blipFill rotWithShape="0">
                          <a:blip r:embed="rId2"/>
                          <a:stretch>
                            <a:fillRect l="-980808" t="-1820000" r="-403030" b="-128889"/>
                          </a:stretch>
                        </a:blipFill>
                      </a:tcPr>
                    </a:tc>
                    <a:tc>
                      <a:txBody>
                        <a:bodyPr/>
                        <a:lstStyle/>
                        <a:p>
                          <a:pPr algn="just">
                            <a:lnSpc>
                              <a:spcPct val="107000"/>
                            </a:lnSpc>
                            <a:spcAft>
                              <a:spcPts val="0"/>
                            </a:spcAft>
                          </a:pPr>
                          <a:r>
                            <a:rPr lang="es-EC" sz="1000">
                              <a:effectLst/>
                            </a:rPr>
                            <a:t>79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7,8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4,5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just">
                            <a:lnSpc>
                              <a:spcPct val="107000"/>
                            </a:lnSpc>
                            <a:spcAft>
                              <a:spcPts val="0"/>
                            </a:spcAft>
                          </a:pPr>
                          <a:r>
                            <a:rPr lang="es-EC" sz="1000">
                              <a:effectLst/>
                            </a:rPr>
                            <a:t>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r>
                  <a:tr h="339852">
                    <a:tc>
                      <a:txBody>
                        <a:bodyPr/>
                        <a:lstStyle/>
                        <a:p>
                          <a:pPr>
                            <a:lnSpc>
                              <a:spcPct val="107000"/>
                            </a:lnSpc>
                            <a:spcAft>
                              <a:spcPts val="800"/>
                            </a:spcAft>
                          </a:pPr>
                          <a:r>
                            <a:rPr lang="es-EC" sz="1000">
                              <a:effectLst/>
                            </a:rPr>
                            <a:t>Coliformes Totales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ctr">
                            <a:lnSpc>
                              <a:spcPct val="107000"/>
                            </a:lnSpc>
                            <a:spcAft>
                              <a:spcPts val="800"/>
                            </a:spcAft>
                          </a:pPr>
                          <a:r>
                            <a:rPr lang="es-EC" sz="1000">
                              <a:effectLst/>
                            </a:rPr>
                            <a:t>NMP/100mL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pPr algn="ctr">
                            <a:lnSpc>
                              <a:spcPct val="107000"/>
                            </a:lnSpc>
                            <a:spcAft>
                              <a:spcPts val="800"/>
                            </a:spcAft>
                          </a:pPr>
                          <a:r>
                            <a:rPr lang="es-EC" sz="1000">
                              <a:effectLst/>
                            </a:rPr>
                            <a:t>1000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59909" marR="59909" marT="0" marB="0"/>
                    </a:tc>
                    <a:tc>
                      <a:txBody>
                        <a:bodyPr/>
                        <a:lstStyle/>
                        <a:p>
                          <a:endParaRPr lang="es-EC"/>
                        </a:p>
                      </a:txBody>
                      <a:tcPr marL="59909" marR="59909" marT="0" marB="0">
                        <a:blipFill rotWithShape="0">
                          <a:blip r:embed="rId2"/>
                          <a:stretch>
                            <a:fillRect l="-347619" t="-1542857" r="-718254" b="-3571"/>
                          </a:stretch>
                        </a:blipFill>
                      </a:tcPr>
                    </a:tc>
                    <a:tc>
                      <a:txBody>
                        <a:bodyPr/>
                        <a:lstStyle/>
                        <a:p>
                          <a:endParaRPr lang="es-EC"/>
                        </a:p>
                      </a:txBody>
                      <a:tcPr marL="59909" marR="59909" marT="0" marB="0">
                        <a:blipFill rotWithShape="0">
                          <a:blip r:embed="rId2"/>
                          <a:stretch>
                            <a:fillRect l="-569697" t="-1542857" r="-814141" b="-3571"/>
                          </a:stretch>
                        </a:blipFill>
                      </a:tcPr>
                    </a:tc>
                    <a:tc>
                      <a:txBody>
                        <a:bodyPr/>
                        <a:lstStyle/>
                        <a:p>
                          <a:endParaRPr lang="es-EC"/>
                        </a:p>
                      </a:txBody>
                      <a:tcPr marL="59909" marR="59909" marT="0" marB="0">
                        <a:blipFill rotWithShape="0">
                          <a:blip r:embed="rId2"/>
                          <a:stretch>
                            <a:fillRect l="-669697" t="-1542857" r="-714141" b="-3571"/>
                          </a:stretch>
                        </a:blipFill>
                      </a:tcPr>
                    </a:tc>
                    <a:tc>
                      <a:txBody>
                        <a:bodyPr/>
                        <a:lstStyle/>
                        <a:p>
                          <a:endParaRPr lang="es-EC"/>
                        </a:p>
                      </a:txBody>
                      <a:tcPr marL="59909" marR="59909" marT="0" marB="0">
                        <a:blipFill rotWithShape="0">
                          <a:blip r:embed="rId2"/>
                          <a:stretch>
                            <a:fillRect l="-692727" t="-1542857" r="-542727" b="-3571"/>
                          </a:stretch>
                        </a:blipFill>
                      </a:tcPr>
                    </a:tc>
                    <a:tc>
                      <a:txBody>
                        <a:bodyPr/>
                        <a:lstStyle/>
                        <a:p>
                          <a:endParaRPr lang="es-EC"/>
                        </a:p>
                      </a:txBody>
                      <a:tcPr marL="59909" marR="59909" marT="0" marB="0">
                        <a:blipFill rotWithShape="0">
                          <a:blip r:embed="rId2"/>
                          <a:stretch>
                            <a:fillRect l="-880808" t="-1542857" r="-503030" b="-3571"/>
                          </a:stretch>
                        </a:blipFill>
                      </a:tcPr>
                    </a:tc>
                    <a:tc>
                      <a:txBody>
                        <a:bodyPr/>
                        <a:lstStyle/>
                        <a:p>
                          <a:endParaRPr lang="es-EC"/>
                        </a:p>
                      </a:txBody>
                      <a:tcPr marL="59909" marR="59909" marT="0" marB="0">
                        <a:blipFill rotWithShape="0">
                          <a:blip r:embed="rId2"/>
                          <a:stretch>
                            <a:fillRect l="-980808" t="-1542857" r="-403030" b="-3571"/>
                          </a:stretch>
                        </a:blipFill>
                      </a:tcPr>
                    </a:tc>
                    <a:tc>
                      <a:txBody>
                        <a:bodyPr/>
                        <a:lstStyle/>
                        <a:p>
                          <a:endParaRPr lang="es-EC"/>
                        </a:p>
                      </a:txBody>
                      <a:tcPr marL="59909" marR="59909" marT="0" marB="0">
                        <a:blipFill rotWithShape="0">
                          <a:blip r:embed="rId2"/>
                          <a:stretch>
                            <a:fillRect l="-1070000" t="-1542857" r="-299000" b="-3571"/>
                          </a:stretch>
                        </a:blipFill>
                      </a:tcPr>
                    </a:tc>
                    <a:tc>
                      <a:txBody>
                        <a:bodyPr/>
                        <a:lstStyle/>
                        <a:p>
                          <a:endParaRPr lang="es-EC"/>
                        </a:p>
                      </a:txBody>
                      <a:tcPr marL="59909" marR="59909" marT="0" marB="0">
                        <a:blipFill rotWithShape="0">
                          <a:blip r:embed="rId2"/>
                          <a:stretch>
                            <a:fillRect l="-1181818" t="-1542857" r="-202020" b="-3571"/>
                          </a:stretch>
                        </a:blipFill>
                      </a:tcPr>
                    </a:tc>
                    <a:tc>
                      <a:txBody>
                        <a:bodyPr/>
                        <a:lstStyle/>
                        <a:p>
                          <a:endParaRPr lang="es-EC"/>
                        </a:p>
                      </a:txBody>
                      <a:tcPr marL="59909" marR="59909" marT="0" marB="0">
                        <a:blipFill rotWithShape="0">
                          <a:blip r:embed="rId2"/>
                          <a:stretch>
                            <a:fillRect l="-1281818" t="-1542857" r="-102020" b="-3571"/>
                          </a:stretch>
                        </a:blipFill>
                      </a:tcPr>
                    </a:tc>
                    <a:tc>
                      <a:txBody>
                        <a:bodyPr/>
                        <a:lstStyle/>
                        <a:p>
                          <a:endParaRPr lang="es-EC"/>
                        </a:p>
                      </a:txBody>
                      <a:tcPr marL="59909" marR="59909" marT="0" marB="0">
                        <a:blipFill rotWithShape="0">
                          <a:blip r:embed="rId2"/>
                          <a:stretch>
                            <a:fillRect l="-1381818" t="-1542857" r="-2020" b="-3571"/>
                          </a:stretch>
                        </a:blipFill>
                      </a:tcPr>
                    </a:tc>
                  </a:tr>
                </a:tbl>
              </a:graphicData>
            </a:graphic>
          </p:graphicFrame>
        </mc:Fallback>
      </mc:AlternateContent>
    </p:spTree>
    <p:extLst>
      <p:ext uri="{BB962C8B-B14F-4D97-AF65-F5344CB8AC3E}">
        <p14:creationId xmlns:p14="http://schemas.microsoft.com/office/powerpoint/2010/main" val="23387389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1268760"/>
            <a:ext cx="8640960" cy="4176464"/>
          </a:xfrm>
        </p:spPr>
        <p:txBody>
          <a:bodyPr>
            <a:normAutofit/>
          </a:bodyPr>
          <a:lstStyle/>
          <a:p>
            <a:r>
              <a:rPr lang="es-EC" dirty="0" smtClean="0"/>
              <a:t>Comparación de resultados aplicando los dos criterios de calidad de agua</a:t>
            </a:r>
            <a:endParaRPr lang="es-EC" dirty="0"/>
          </a:p>
        </p:txBody>
      </p:sp>
    </p:spTree>
    <p:extLst>
      <p:ext uri="{BB962C8B-B14F-4D97-AF65-F5344CB8AC3E}">
        <p14:creationId xmlns:p14="http://schemas.microsoft.com/office/powerpoint/2010/main" val="5361218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476672"/>
            <a:ext cx="8229600" cy="1066800"/>
          </a:xfrm>
        </p:spPr>
        <p:txBody>
          <a:bodyPr/>
          <a:lstStyle/>
          <a:p>
            <a:pPr algn="ctr"/>
            <a:r>
              <a:rPr lang="es-EC" b="1" dirty="0" smtClean="0"/>
              <a:t>Objetivos</a:t>
            </a:r>
            <a:endParaRPr lang="es-EC" b="1" dirty="0"/>
          </a:p>
        </p:txBody>
      </p:sp>
      <p:sp>
        <p:nvSpPr>
          <p:cNvPr id="3" name="2 Marcador de contenido"/>
          <p:cNvSpPr>
            <a:spLocks noGrp="1"/>
          </p:cNvSpPr>
          <p:nvPr>
            <p:ph idx="1"/>
          </p:nvPr>
        </p:nvSpPr>
        <p:spPr>
          <a:xfrm>
            <a:off x="467544" y="1484784"/>
            <a:ext cx="8208912" cy="5040560"/>
          </a:xfrm>
        </p:spPr>
        <p:txBody>
          <a:bodyPr>
            <a:noAutofit/>
          </a:bodyPr>
          <a:lstStyle/>
          <a:p>
            <a:pPr algn="just"/>
            <a:r>
              <a:rPr lang="es-EC" sz="2000" b="1" dirty="0" smtClean="0"/>
              <a:t>Objetivo General</a:t>
            </a:r>
          </a:p>
          <a:p>
            <a:pPr lvl="1" algn="just">
              <a:lnSpc>
                <a:spcPct val="120000"/>
              </a:lnSpc>
            </a:pPr>
            <a:r>
              <a:rPr lang="es-ES" sz="2000" dirty="0" smtClean="0">
                <a:solidFill>
                  <a:schemeClr val="accent6">
                    <a:lumMod val="50000"/>
                  </a:schemeClr>
                </a:solidFill>
              </a:rPr>
              <a:t>Levantar </a:t>
            </a:r>
            <a:r>
              <a:rPr lang="es-ES" sz="2000" dirty="0">
                <a:solidFill>
                  <a:schemeClr val="accent6">
                    <a:lumMod val="50000"/>
                  </a:schemeClr>
                </a:solidFill>
              </a:rPr>
              <a:t>la línea base enfocada al manejo del recurso hídrico de la cuenca del río Patate en el Cantón San Pedro de Pelileo en la provincia de Tungurahua.</a:t>
            </a:r>
            <a:endParaRPr lang="es-EC" sz="2000" dirty="0">
              <a:solidFill>
                <a:schemeClr val="accent6">
                  <a:lumMod val="50000"/>
                </a:schemeClr>
              </a:solidFill>
            </a:endParaRPr>
          </a:p>
          <a:p>
            <a:pPr marL="292608" lvl="1" indent="0" algn="just">
              <a:buNone/>
            </a:pPr>
            <a:endParaRPr lang="es-EC" sz="2000" b="1" dirty="0">
              <a:solidFill>
                <a:schemeClr val="accent6">
                  <a:lumMod val="50000"/>
                </a:schemeClr>
              </a:solidFill>
            </a:endParaRPr>
          </a:p>
          <a:p>
            <a:pPr algn="just"/>
            <a:r>
              <a:rPr lang="es-EC" sz="2000" b="1" dirty="0" smtClean="0"/>
              <a:t>Objetivos Específicos.</a:t>
            </a:r>
          </a:p>
          <a:p>
            <a:pPr lvl="1" algn="just">
              <a:lnSpc>
                <a:spcPct val="120000"/>
              </a:lnSpc>
            </a:pPr>
            <a:r>
              <a:rPr lang="es-ES" sz="2000" dirty="0">
                <a:solidFill>
                  <a:schemeClr val="accent6">
                    <a:lumMod val="50000"/>
                  </a:schemeClr>
                </a:solidFill>
              </a:rPr>
              <a:t>Caracterizar las aguas del río Patate en la zona del Cantón San Pedro de </a:t>
            </a:r>
            <a:r>
              <a:rPr lang="es-ES" sz="2000" dirty="0" smtClean="0">
                <a:solidFill>
                  <a:schemeClr val="accent6">
                    <a:lumMod val="50000"/>
                  </a:schemeClr>
                </a:solidFill>
              </a:rPr>
              <a:t>Pelileo</a:t>
            </a:r>
          </a:p>
          <a:p>
            <a:pPr lvl="1" algn="just">
              <a:lnSpc>
                <a:spcPct val="120000"/>
              </a:lnSpc>
            </a:pPr>
            <a:r>
              <a:rPr lang="es-ES" sz="2000" dirty="0">
                <a:solidFill>
                  <a:schemeClr val="accent6">
                    <a:lumMod val="50000"/>
                  </a:schemeClr>
                </a:solidFill>
              </a:rPr>
              <a:t>Caracterizar los efluentes de las industrias de lavado en el Cantón San Pedro de Pelileo y georreferenciar las </a:t>
            </a:r>
            <a:r>
              <a:rPr lang="es-ES" sz="2000" dirty="0" smtClean="0">
                <a:solidFill>
                  <a:schemeClr val="accent6">
                    <a:lumMod val="50000"/>
                  </a:schemeClr>
                </a:solidFill>
              </a:rPr>
              <a:t>mismas</a:t>
            </a:r>
          </a:p>
          <a:p>
            <a:pPr lvl="1" algn="just">
              <a:lnSpc>
                <a:spcPct val="120000"/>
              </a:lnSpc>
            </a:pPr>
            <a:r>
              <a:rPr lang="es-ES" sz="2000" dirty="0">
                <a:solidFill>
                  <a:schemeClr val="accent6">
                    <a:lumMod val="50000"/>
                  </a:schemeClr>
                </a:solidFill>
              </a:rPr>
              <a:t>Levantar información básica de flora, fauna para la caracterización de la </a:t>
            </a:r>
            <a:r>
              <a:rPr lang="es-ES" sz="2000" dirty="0" smtClean="0">
                <a:solidFill>
                  <a:schemeClr val="accent6">
                    <a:lumMod val="50000"/>
                  </a:schemeClr>
                </a:solidFill>
              </a:rPr>
              <a:t>cuenca</a:t>
            </a:r>
          </a:p>
          <a:p>
            <a:pPr lvl="1" algn="just">
              <a:lnSpc>
                <a:spcPct val="120000"/>
              </a:lnSpc>
            </a:pPr>
            <a:r>
              <a:rPr lang="es-ES" sz="2000" dirty="0">
                <a:solidFill>
                  <a:schemeClr val="accent6">
                    <a:lumMod val="50000"/>
                  </a:schemeClr>
                </a:solidFill>
              </a:rPr>
              <a:t>Elaboración de mapas temáticos con la información recopilada</a:t>
            </a:r>
            <a:endParaRPr lang="es-EC" sz="2000" b="1" dirty="0">
              <a:solidFill>
                <a:schemeClr val="accent6">
                  <a:lumMod val="50000"/>
                </a:schemeClr>
              </a:solidFill>
            </a:endParaRPr>
          </a:p>
        </p:txBody>
      </p:sp>
    </p:spTree>
    <p:extLst>
      <p:ext uri="{BB962C8B-B14F-4D97-AF65-F5344CB8AC3E}">
        <p14:creationId xmlns:p14="http://schemas.microsoft.com/office/powerpoint/2010/main" val="5137755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7644" t="42996" r="57251" b="26401"/>
          <a:stretch/>
        </p:blipFill>
        <p:spPr bwMode="auto">
          <a:xfrm>
            <a:off x="4267509" y="277150"/>
            <a:ext cx="4864021" cy="3333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163053" y="928283"/>
            <a:ext cx="4104456" cy="2031325"/>
          </a:xfrm>
          <a:prstGeom prst="rect">
            <a:avLst/>
          </a:prstGeom>
        </p:spPr>
        <p:txBody>
          <a:bodyPr wrap="square">
            <a:spAutoFit/>
          </a:bodyPr>
          <a:lstStyle/>
          <a:p>
            <a:pPr algn="just"/>
            <a:r>
              <a:rPr lang="es-ES" sz="1400" dirty="0">
                <a:solidFill>
                  <a:schemeClr val="accent5">
                    <a:lumMod val="75000"/>
                  </a:schemeClr>
                </a:solidFill>
              </a:rPr>
              <a:t>Los valores obtenidos del análisis de este metal indican que se encuentra dentro de los límites con respecto a descargas a cuerpos de agua dulce, sin embargo para el límite referente a uso agrícola los valores sobrepasa ya que en la norma estipula que no debe  exceder de 0,01 y el valor medido se encuentra &lt; 0,02 estos nos indica que sobrepasa en un 100% de acuerdo a la norma para uso agrícola. </a:t>
            </a:r>
            <a:endParaRPr lang="es-EC" sz="1400" dirty="0">
              <a:solidFill>
                <a:schemeClr val="accent5">
                  <a:lumMod val="75000"/>
                </a:schemeClr>
              </a:solidFill>
            </a:endParaRPr>
          </a:p>
        </p:txBody>
      </p:sp>
      <p:pic>
        <p:nvPicPr>
          <p:cNvPr id="1126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0337" t="43643" r="52665" b="30064"/>
          <a:stretch/>
        </p:blipFill>
        <p:spPr bwMode="auto">
          <a:xfrm>
            <a:off x="3752193" y="3429000"/>
            <a:ext cx="5391808"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167118" y="3445205"/>
            <a:ext cx="3367001" cy="2462213"/>
          </a:xfrm>
          <a:prstGeom prst="rect">
            <a:avLst/>
          </a:prstGeom>
        </p:spPr>
        <p:txBody>
          <a:bodyPr wrap="square">
            <a:spAutoFit/>
          </a:bodyPr>
          <a:lstStyle/>
          <a:p>
            <a:pPr algn="just"/>
            <a:r>
              <a:rPr lang="es-ES" sz="1400" dirty="0">
                <a:solidFill>
                  <a:schemeClr val="accent5">
                    <a:lumMod val="75000"/>
                  </a:schemeClr>
                </a:solidFill>
              </a:rPr>
              <a:t>Los valores obtenidos del análisis de este metal indican que se encuentra dentro de los límites con respecto a descargas a cuerpos de agua dulce, sin embargo para el límite referente a uso agrícola los valores sobrepasa ya que en la norma estipula que no debe  exceder de 0,01 y el valor medido se encuentra &lt; 0,09, estos indica que existe un 80% que sobre pasa de la norma</a:t>
            </a:r>
            <a:endParaRPr lang="es-EC" sz="1400" dirty="0">
              <a:solidFill>
                <a:schemeClr val="accent5">
                  <a:lumMod val="75000"/>
                </a:schemeClr>
              </a:solidFill>
            </a:endParaRPr>
          </a:p>
        </p:txBody>
      </p:sp>
    </p:spTree>
    <p:extLst>
      <p:ext uri="{BB962C8B-B14F-4D97-AF65-F5344CB8AC3E}">
        <p14:creationId xmlns:p14="http://schemas.microsoft.com/office/powerpoint/2010/main" val="14836154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4" t="38793" r="57833" b="28664"/>
          <a:stretch/>
        </p:blipFill>
        <p:spPr bwMode="auto">
          <a:xfrm>
            <a:off x="4475652" y="-1"/>
            <a:ext cx="4669154" cy="3264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178995" y="620688"/>
            <a:ext cx="4176981" cy="1600438"/>
          </a:xfrm>
          <a:prstGeom prst="rect">
            <a:avLst/>
          </a:prstGeom>
        </p:spPr>
        <p:txBody>
          <a:bodyPr wrap="square">
            <a:spAutoFit/>
          </a:bodyPr>
          <a:lstStyle/>
          <a:p>
            <a:pPr algn="just"/>
            <a:r>
              <a:rPr lang="es-ES" sz="1400" dirty="0">
                <a:solidFill>
                  <a:schemeClr val="accent5">
                    <a:lumMod val="75000"/>
                  </a:schemeClr>
                </a:solidFill>
              </a:rPr>
              <a:t>Los resultados obtenidos de fluctúan en un rango de 0,73 a 8,5 mg/l, de los 10 puntos analizados se mantiene una tendencia de valores se encuentra dentro de los criterios analizados, sin embargo los punto 6 y 8 los valores exceden en un 38 % de los límites de los dos criterios analizados.</a:t>
            </a:r>
            <a:endParaRPr lang="es-EC" sz="1400" dirty="0">
              <a:solidFill>
                <a:schemeClr val="accent5">
                  <a:lumMod val="75000"/>
                </a:schemeClr>
              </a:solidFill>
            </a:endParaRPr>
          </a:p>
        </p:txBody>
      </p:sp>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8182" t="44110" r="52622" b="19182"/>
          <a:stretch/>
        </p:blipFill>
        <p:spPr bwMode="auto">
          <a:xfrm>
            <a:off x="4103439" y="3264085"/>
            <a:ext cx="5040561" cy="3563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0" y="3933056"/>
            <a:ext cx="3851920" cy="1169551"/>
          </a:xfrm>
          <a:prstGeom prst="rect">
            <a:avLst/>
          </a:prstGeom>
        </p:spPr>
        <p:txBody>
          <a:bodyPr wrap="square">
            <a:spAutoFit/>
          </a:bodyPr>
          <a:lstStyle/>
          <a:p>
            <a:pPr algn="just"/>
            <a:r>
              <a:rPr lang="es-ES" sz="1400" dirty="0">
                <a:solidFill>
                  <a:schemeClr val="accent5">
                    <a:lumMod val="75000"/>
                  </a:schemeClr>
                </a:solidFill>
              </a:rPr>
              <a:t>El resultado de DBO</a:t>
            </a:r>
            <a:r>
              <a:rPr lang="es-ES" sz="1400" baseline="-25000" dirty="0">
                <a:solidFill>
                  <a:schemeClr val="accent5">
                    <a:lumMod val="75000"/>
                  </a:schemeClr>
                </a:solidFill>
              </a:rPr>
              <a:t>5</a:t>
            </a:r>
            <a:r>
              <a:rPr lang="es-ES" sz="1400" dirty="0">
                <a:solidFill>
                  <a:schemeClr val="accent5">
                    <a:lumMod val="75000"/>
                  </a:schemeClr>
                </a:solidFill>
              </a:rPr>
              <a:t>  tiene una gran variación ya que excede de los límites máximos permisibles de los dos criterios los puntos 2, 4 y 8 en un 20% y 38% respectivamente. </a:t>
            </a:r>
            <a:endParaRPr lang="es-EC" sz="1400" dirty="0">
              <a:solidFill>
                <a:schemeClr val="accent5">
                  <a:lumMod val="75000"/>
                </a:schemeClr>
              </a:solidFill>
            </a:endParaRPr>
          </a:p>
        </p:txBody>
      </p:sp>
    </p:spTree>
    <p:extLst>
      <p:ext uri="{BB962C8B-B14F-4D97-AF65-F5344CB8AC3E}">
        <p14:creationId xmlns:p14="http://schemas.microsoft.com/office/powerpoint/2010/main" val="1807762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902" t="40302" r="54804" b="29849"/>
          <a:stretch/>
        </p:blipFill>
        <p:spPr bwMode="auto">
          <a:xfrm>
            <a:off x="0" y="-1"/>
            <a:ext cx="5004048" cy="3193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648" t="47952" r="53150" b="20582"/>
          <a:stretch/>
        </p:blipFill>
        <p:spPr bwMode="auto">
          <a:xfrm>
            <a:off x="3779912" y="3697189"/>
            <a:ext cx="5217504" cy="3160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334083" y="4303986"/>
            <a:ext cx="3420753" cy="1384995"/>
          </a:xfrm>
          <a:prstGeom prst="rect">
            <a:avLst/>
          </a:prstGeom>
        </p:spPr>
        <p:txBody>
          <a:bodyPr wrap="square">
            <a:spAutoFit/>
          </a:bodyPr>
          <a:lstStyle/>
          <a:p>
            <a:pPr algn="just"/>
            <a:r>
              <a:rPr lang="es-ES" sz="1400" dirty="0">
                <a:solidFill>
                  <a:schemeClr val="accent5">
                    <a:lumMod val="75000"/>
                  </a:schemeClr>
                </a:solidFill>
              </a:rPr>
              <a:t>Existe gran variación con respecto a este parámetro; se lo comparó con respecto a descargas a cuerpos de agua dulce y sobrepasa los límites en dos puntos que son 2 y 4 en los cueles se presenta un excedente de 15%.</a:t>
            </a:r>
            <a:endParaRPr lang="es-EC" sz="1400" dirty="0">
              <a:solidFill>
                <a:schemeClr val="accent5">
                  <a:lumMod val="75000"/>
                </a:schemeClr>
              </a:solidFill>
            </a:endParaRPr>
          </a:p>
        </p:txBody>
      </p:sp>
    </p:spTree>
    <p:extLst>
      <p:ext uri="{BB962C8B-B14F-4D97-AF65-F5344CB8AC3E}">
        <p14:creationId xmlns:p14="http://schemas.microsoft.com/office/powerpoint/2010/main" val="33936632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260" t="12500" r="34569" b="10776"/>
          <a:stretch/>
        </p:blipFill>
        <p:spPr bwMode="auto">
          <a:xfrm>
            <a:off x="1835696" y="0"/>
            <a:ext cx="4752528" cy="6794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91674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291" t="11638" r="33720" b="8837"/>
          <a:stretch/>
        </p:blipFill>
        <p:spPr bwMode="auto">
          <a:xfrm>
            <a:off x="1547664" y="0"/>
            <a:ext cx="496855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46324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018" t="10344" r="33599" b="9914"/>
          <a:stretch/>
        </p:blipFill>
        <p:spPr bwMode="auto">
          <a:xfrm>
            <a:off x="1547664" y="0"/>
            <a:ext cx="4752528" cy="6789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44097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381" t="12501" r="34811" b="11207"/>
          <a:stretch/>
        </p:blipFill>
        <p:spPr bwMode="auto">
          <a:xfrm>
            <a:off x="1763688" y="0"/>
            <a:ext cx="476572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57181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897" t="10128" r="33963" b="10130"/>
          <a:stretch/>
        </p:blipFill>
        <p:spPr bwMode="auto">
          <a:xfrm>
            <a:off x="1907704" y="36920"/>
            <a:ext cx="4752528" cy="6842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26419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927" t="10129" r="32024" b="8837"/>
          <a:stretch/>
        </p:blipFill>
        <p:spPr bwMode="auto">
          <a:xfrm>
            <a:off x="2411760" y="0"/>
            <a:ext cx="5038096"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74181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533" t="10991" r="33600" b="9267"/>
          <a:stretch/>
        </p:blipFill>
        <p:spPr bwMode="auto">
          <a:xfrm>
            <a:off x="2051720" y="0"/>
            <a:ext cx="4824536" cy="6787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8814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764704"/>
            <a:ext cx="8229600" cy="1066800"/>
          </a:xfrm>
        </p:spPr>
        <p:txBody>
          <a:bodyPr/>
          <a:lstStyle/>
          <a:p>
            <a:pPr algn="ctr"/>
            <a:r>
              <a:rPr lang="es-EC" b="1" dirty="0" smtClean="0"/>
              <a:t>Metas</a:t>
            </a:r>
            <a:endParaRPr lang="es-EC" b="1" dirty="0"/>
          </a:p>
        </p:txBody>
      </p:sp>
      <p:sp>
        <p:nvSpPr>
          <p:cNvPr id="3" name="2 Marcador de contenido"/>
          <p:cNvSpPr>
            <a:spLocks noGrp="1"/>
          </p:cNvSpPr>
          <p:nvPr>
            <p:ph idx="1"/>
          </p:nvPr>
        </p:nvSpPr>
        <p:spPr>
          <a:xfrm>
            <a:off x="457200" y="1700808"/>
            <a:ext cx="8229600" cy="3960440"/>
          </a:xfrm>
        </p:spPr>
        <p:txBody>
          <a:bodyPr>
            <a:noAutofit/>
          </a:bodyPr>
          <a:lstStyle/>
          <a:p>
            <a:pPr lvl="0" algn="just"/>
            <a:r>
              <a:rPr lang="es-EC" sz="2000" dirty="0"/>
              <a:t>Mapas temáticos, parámetros físico químicos de aguas escala 1:50 000 o de acuerdo a información disponible</a:t>
            </a:r>
            <a:r>
              <a:rPr lang="es-EC" sz="2000" dirty="0" smtClean="0"/>
              <a:t>.</a:t>
            </a:r>
          </a:p>
          <a:p>
            <a:pPr lvl="0" algn="just"/>
            <a:endParaRPr lang="es-EC" sz="2000" dirty="0"/>
          </a:p>
          <a:p>
            <a:pPr lvl="0" algn="just"/>
            <a:r>
              <a:rPr lang="es-EC" sz="2000" dirty="0"/>
              <a:t>Mapa temático de flora y fauna 1:50 000 o de acuerdo a información disponible</a:t>
            </a:r>
            <a:r>
              <a:rPr lang="es-EC" sz="2000" dirty="0" smtClean="0"/>
              <a:t>.</a:t>
            </a:r>
          </a:p>
          <a:p>
            <a:pPr lvl="0" algn="just"/>
            <a:endParaRPr lang="es-EC" sz="2000" dirty="0"/>
          </a:p>
          <a:p>
            <a:pPr lvl="0" algn="just"/>
            <a:r>
              <a:rPr lang="es-EC" sz="2000" dirty="0"/>
              <a:t>Mapa de uso de suelo 1:50 000 o de acuerdo a información disponible</a:t>
            </a:r>
            <a:r>
              <a:rPr lang="es-EC" sz="2000" dirty="0" smtClean="0"/>
              <a:t>.</a:t>
            </a:r>
          </a:p>
          <a:p>
            <a:pPr lvl="0" algn="just"/>
            <a:endParaRPr lang="es-EC" sz="2000" dirty="0"/>
          </a:p>
          <a:p>
            <a:pPr algn="just"/>
            <a:r>
              <a:rPr lang="es-EC" sz="2000" dirty="0"/>
              <a:t>Mapa georreferenciado de todas las industrias de lavado en el Cantón</a:t>
            </a:r>
          </a:p>
        </p:txBody>
      </p:sp>
    </p:spTree>
    <p:extLst>
      <p:ext uri="{BB962C8B-B14F-4D97-AF65-F5344CB8AC3E}">
        <p14:creationId xmlns:p14="http://schemas.microsoft.com/office/powerpoint/2010/main" val="25651501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412" t="10991" r="33842" b="9267"/>
          <a:stretch/>
        </p:blipFill>
        <p:spPr bwMode="auto">
          <a:xfrm>
            <a:off x="1547664" y="0"/>
            <a:ext cx="4824536" cy="6813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60404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807" t="9699" r="33096" b="8405"/>
          <a:stretch/>
        </p:blipFill>
        <p:spPr bwMode="auto">
          <a:xfrm>
            <a:off x="1835696" y="0"/>
            <a:ext cx="4968552" cy="6912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96254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412" t="10344" r="33842" b="10991"/>
          <a:stretch/>
        </p:blipFill>
        <p:spPr bwMode="auto">
          <a:xfrm>
            <a:off x="2123727" y="17269"/>
            <a:ext cx="4826613" cy="6724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50132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654" t="9914" r="32673" b="8621"/>
          <a:stretch/>
        </p:blipFill>
        <p:spPr bwMode="auto">
          <a:xfrm>
            <a:off x="1691680" y="0"/>
            <a:ext cx="4896544" cy="6864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17380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484784"/>
            <a:ext cx="8280920" cy="4176464"/>
          </a:xfrm>
        </p:spPr>
        <p:txBody>
          <a:bodyPr>
            <a:normAutofit/>
          </a:bodyPr>
          <a:lstStyle/>
          <a:p>
            <a:pPr marL="109728" indent="0" algn="just">
              <a:buNone/>
            </a:pPr>
            <a:r>
              <a:rPr lang="es-EC" b="1" dirty="0" smtClean="0"/>
              <a:t>Análisis de resultados de industrias textiles</a:t>
            </a:r>
          </a:p>
          <a:p>
            <a:pPr algn="just"/>
            <a:endParaRPr lang="es-EC" sz="1400" dirty="0" smtClean="0"/>
          </a:p>
          <a:p>
            <a:pPr marL="0" indent="0" algn="just">
              <a:buNone/>
            </a:pPr>
            <a:r>
              <a:rPr lang="es-EC" sz="2400" dirty="0" smtClean="0"/>
              <a:t>El </a:t>
            </a:r>
            <a:r>
              <a:rPr lang="es-EC" sz="2400" dirty="0"/>
              <a:t>resultado de las empresas textiles muestreadas se las analizó con el criterio de Descargas a sistemas de Alcantarillado Público de la Normativa Nacional Vigente, debido a que es una práctica común de estas empresas. Para cuantificar el porcentaje de contaminación que aporta dicho sector industrial se realizaron muestreos en diferentes </a:t>
            </a:r>
            <a:r>
              <a:rPr lang="es-EC" sz="2400" dirty="0" smtClean="0"/>
              <a:t>industrias en </a:t>
            </a:r>
            <a:r>
              <a:rPr lang="es-EC" sz="2400" dirty="0"/>
              <a:t>la zona del Catón Pelileo y cuyo resultados</a:t>
            </a:r>
          </a:p>
        </p:txBody>
      </p:sp>
    </p:spTree>
    <p:extLst>
      <p:ext uri="{BB962C8B-B14F-4D97-AF65-F5344CB8AC3E}">
        <p14:creationId xmlns:p14="http://schemas.microsoft.com/office/powerpoint/2010/main" val="8888978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332656"/>
            <a:ext cx="7239000" cy="4846320"/>
          </a:xfrm>
        </p:spPr>
        <p:txBody>
          <a:bodyPr>
            <a:normAutofit/>
          </a:bodyPr>
          <a:lstStyle/>
          <a:p>
            <a:r>
              <a:rPr lang="es-EC" sz="1800" dirty="0"/>
              <a:t>Resultado análisis de muestreo a industrias de Cantón y con límites de descarga ha alcantarillado público</a:t>
            </a:r>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323" t="22198" r="16999" b="11422"/>
          <a:stretch/>
        </p:blipFill>
        <p:spPr bwMode="auto">
          <a:xfrm>
            <a:off x="251520" y="980728"/>
            <a:ext cx="8064896" cy="5607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4667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Índice de calidad</a:t>
            </a:r>
            <a:endParaRPr lang="es-EC" dirty="0"/>
          </a:p>
        </p:txBody>
      </p:sp>
      <p:sp>
        <p:nvSpPr>
          <p:cNvPr id="3" name="2 Marcador de contenido"/>
          <p:cNvSpPr>
            <a:spLocks noGrp="1"/>
          </p:cNvSpPr>
          <p:nvPr>
            <p:ph idx="1"/>
          </p:nvPr>
        </p:nvSpPr>
        <p:spPr>
          <a:xfrm>
            <a:off x="457200" y="1988840"/>
            <a:ext cx="7239000" cy="4466896"/>
          </a:xfrm>
        </p:spPr>
        <p:txBody>
          <a:bodyPr>
            <a:normAutofit/>
          </a:bodyPr>
          <a:lstStyle/>
          <a:p>
            <a:r>
              <a:rPr lang="es-EC" sz="1600" dirty="0" smtClean="0"/>
              <a:t>Se obtuvo los siguientes valores de acuerdo a calculo con 9 parámetros pre establecidos. </a:t>
            </a:r>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682" t="43319" r="25359" b="26293"/>
          <a:stretch/>
        </p:blipFill>
        <p:spPr bwMode="auto">
          <a:xfrm>
            <a:off x="1015966" y="2780928"/>
            <a:ext cx="6250904"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11975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92696"/>
            <a:ext cx="8229600" cy="5881840"/>
          </a:xfrm>
        </p:spPr>
        <p:txBody>
          <a:bodyPr>
            <a:normAutofit/>
          </a:bodyPr>
          <a:lstStyle/>
          <a:p>
            <a:r>
              <a:rPr lang="es-EC" sz="1800" dirty="0"/>
              <a:t>En los puntos contaminados se debe tomar acciones de mejora y remediación por lo que se sugieren acciones de mitigación</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037" t="30604" r="14454" b="51293"/>
          <a:stretch/>
        </p:blipFill>
        <p:spPr bwMode="auto">
          <a:xfrm>
            <a:off x="1763688" y="1844824"/>
            <a:ext cx="6048672"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09878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360040"/>
          </a:xfrm>
        </p:spPr>
        <p:txBody>
          <a:bodyPr>
            <a:normAutofit fontScale="90000"/>
          </a:bodyPr>
          <a:lstStyle/>
          <a:p>
            <a:r>
              <a:rPr lang="es-EC" sz="2000" b="1" dirty="0" smtClean="0"/>
              <a:t>PLAN DE MANEJO</a:t>
            </a:r>
            <a:endParaRPr lang="es-EC" sz="20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70814960"/>
              </p:ext>
            </p:extLst>
          </p:nvPr>
        </p:nvGraphicFramePr>
        <p:xfrm>
          <a:off x="179512" y="908722"/>
          <a:ext cx="8712968" cy="5205732"/>
        </p:xfrm>
        <a:graphic>
          <a:graphicData uri="http://schemas.openxmlformats.org/drawingml/2006/table">
            <a:tbl>
              <a:tblPr firstRow="1" firstCol="1" bandRow="1">
                <a:tableStyleId>{17292A2E-F333-43FB-9621-5CBBE7FDCDCB}</a:tableStyleId>
              </a:tblPr>
              <a:tblGrid>
                <a:gridCol w="1224136"/>
                <a:gridCol w="3046447"/>
                <a:gridCol w="3074233"/>
                <a:gridCol w="576064"/>
                <a:gridCol w="792088"/>
              </a:tblGrid>
              <a:tr h="213429">
                <a:tc>
                  <a:txBody>
                    <a:bodyPr/>
                    <a:lstStyle/>
                    <a:p>
                      <a:pPr algn="just">
                        <a:lnSpc>
                          <a:spcPct val="150000"/>
                        </a:lnSpc>
                        <a:spcAft>
                          <a:spcPts val="800"/>
                        </a:spcAft>
                      </a:pPr>
                      <a:r>
                        <a:rPr lang="es-EC" sz="1400" dirty="0">
                          <a:effectLst/>
                        </a:rPr>
                        <a:t>Problemas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50000"/>
                        </a:lnSpc>
                        <a:spcAft>
                          <a:spcPts val="800"/>
                        </a:spcAft>
                      </a:pPr>
                      <a:r>
                        <a:rPr lang="es-EC" sz="1400" dirty="0">
                          <a:effectLst/>
                        </a:rPr>
                        <a:t>Causa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50000"/>
                        </a:lnSpc>
                        <a:spcAft>
                          <a:spcPts val="800"/>
                        </a:spcAft>
                      </a:pPr>
                      <a:r>
                        <a:rPr lang="es-EC" sz="1400">
                          <a:effectLst/>
                        </a:rPr>
                        <a:t>Acción de Mitigación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50000"/>
                        </a:lnSpc>
                        <a:spcAft>
                          <a:spcPts val="800"/>
                        </a:spcAft>
                      </a:pPr>
                      <a:r>
                        <a:rPr lang="es-EC" sz="1400" dirty="0">
                          <a:effectLst/>
                        </a:rPr>
                        <a:t>Costo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50000"/>
                        </a:lnSpc>
                        <a:spcAft>
                          <a:spcPts val="800"/>
                        </a:spcAft>
                      </a:pPr>
                      <a:r>
                        <a:rPr lang="es-EC" sz="1400" dirty="0">
                          <a:effectLst/>
                        </a:rPr>
                        <a:t>Período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r>
              <a:tr h="759361">
                <a:tc rowSpan="4">
                  <a:txBody>
                    <a:bodyPr/>
                    <a:lstStyle/>
                    <a:p>
                      <a:pPr algn="just">
                        <a:lnSpc>
                          <a:spcPct val="107000"/>
                        </a:lnSpc>
                        <a:spcAft>
                          <a:spcPts val="0"/>
                        </a:spcAft>
                      </a:pPr>
                      <a:r>
                        <a:rPr lang="es-EC" sz="1400">
                          <a:effectLst/>
                        </a:rPr>
                        <a:t>Degradación de los recursos agua del Cantón.</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dirty="0">
                          <a:effectLst/>
                        </a:rPr>
                        <a:t>Descarga de aguas servidas por parte de asentamiento humanos ubicados a orillas del río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a:effectLst/>
                        </a:rPr>
                        <a:t>Planificación e implementación una red de secundaria de transporte de aguas servidas que se conecte con la red de alcantarillado.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a:effectLst/>
                        </a:rPr>
                        <a:t>90 000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a:effectLst/>
                        </a:rPr>
                        <a:t> 2015- 2018</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r>
              <a:tr h="456738">
                <a:tc vMerge="1">
                  <a:txBody>
                    <a:bodyPr/>
                    <a:lstStyle/>
                    <a:p>
                      <a:endParaRPr lang="es-EC"/>
                    </a:p>
                  </a:txBody>
                  <a:tcPr/>
                </a:tc>
                <a:tc>
                  <a:txBody>
                    <a:bodyPr/>
                    <a:lstStyle/>
                    <a:p>
                      <a:pPr algn="just">
                        <a:lnSpc>
                          <a:spcPct val="107000"/>
                        </a:lnSpc>
                        <a:spcAft>
                          <a:spcPts val="0"/>
                        </a:spcAft>
                      </a:pPr>
                      <a:r>
                        <a:rPr lang="es-EC" sz="1400">
                          <a:effectLst/>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a:effectLst/>
                        </a:rPr>
                        <a:t>Promover la optimización en la operación de los sistemas de tratamiento existentes</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a:effectLst/>
                        </a:rPr>
                        <a:t>12 000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a:effectLst/>
                        </a:rPr>
                        <a:t>2015- 2020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r>
              <a:tr h="759361">
                <a:tc vMerge="1">
                  <a:txBody>
                    <a:bodyPr/>
                    <a:lstStyle/>
                    <a:p>
                      <a:endParaRPr lang="es-EC"/>
                    </a:p>
                  </a:txBody>
                  <a:tcPr/>
                </a:tc>
                <a:tc>
                  <a:txBody>
                    <a:bodyPr/>
                    <a:lstStyle/>
                    <a:p>
                      <a:pPr algn="just">
                        <a:lnSpc>
                          <a:spcPct val="107000"/>
                        </a:lnSpc>
                        <a:spcAft>
                          <a:spcPts val="0"/>
                        </a:spcAft>
                      </a:pPr>
                      <a:r>
                        <a:rPr lang="es-EC" sz="1400">
                          <a:effectLst/>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a:effectLst/>
                        </a:rPr>
                        <a:t>Fomentar procesos  de cooperación y/o inversión privada la construcción de modernos Sistemas de Tratamiento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a:effectLst/>
                        </a:rPr>
                        <a:t>50 000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a:effectLst/>
                        </a:rPr>
                        <a:t>2015- 2025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r>
              <a:tr h="605980">
                <a:tc vMerge="1">
                  <a:txBody>
                    <a:bodyPr/>
                    <a:lstStyle/>
                    <a:p>
                      <a:endParaRPr lang="es-EC"/>
                    </a:p>
                  </a:txBody>
                  <a:tcPr/>
                </a:tc>
                <a:tc>
                  <a:txBody>
                    <a:bodyPr/>
                    <a:lstStyle/>
                    <a:p>
                      <a:pPr algn="just">
                        <a:lnSpc>
                          <a:spcPct val="107000"/>
                        </a:lnSpc>
                        <a:spcAft>
                          <a:spcPts val="0"/>
                        </a:spcAft>
                      </a:pPr>
                      <a:r>
                        <a:rPr lang="es-EC" sz="1400">
                          <a:effectLst/>
                        </a:rPr>
                        <a:t>Fertilizantes y pesticidas que por infiltración o escorrentía contaminan el recurso hídrico del cantón</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a:effectLst/>
                        </a:rPr>
                        <a:t>Implementación de fertilizantes (humus, compost)  y pesticidas orgánicos.</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a:effectLst/>
                        </a:rPr>
                        <a:t>20 000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a:effectLst/>
                        </a:rPr>
                        <a:t>2015-2016</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r>
              <a:tr h="456738">
                <a:tc rowSpan="2">
                  <a:txBody>
                    <a:bodyPr/>
                    <a:lstStyle/>
                    <a:p>
                      <a:pPr algn="just">
                        <a:lnSpc>
                          <a:spcPct val="107000"/>
                        </a:lnSpc>
                        <a:spcAft>
                          <a:spcPts val="0"/>
                        </a:spcAft>
                      </a:pPr>
                      <a:r>
                        <a:rPr lang="es-EC" sz="1400" dirty="0">
                          <a:effectLst/>
                        </a:rPr>
                        <a:t>Degradación de los recursos agua del Cantón.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a:effectLst/>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dirty="0">
                          <a:effectLst/>
                        </a:rPr>
                        <a:t>Apoyo técnico por parte de la municipalidad en la implantación de procesos de compostaje.</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a:effectLst/>
                        </a:rPr>
                        <a:t>15 000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a:effectLst/>
                        </a:rPr>
                        <a:t>2015-2018</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r>
              <a:tr h="605980">
                <a:tc vMerge="1">
                  <a:txBody>
                    <a:bodyPr/>
                    <a:lstStyle/>
                    <a:p>
                      <a:endParaRPr lang="es-EC"/>
                    </a:p>
                  </a:txBody>
                  <a:tcPr/>
                </a:tc>
                <a:tc>
                  <a:txBody>
                    <a:bodyPr/>
                    <a:lstStyle/>
                    <a:p>
                      <a:pPr algn="just">
                        <a:lnSpc>
                          <a:spcPct val="107000"/>
                        </a:lnSpc>
                        <a:spcAft>
                          <a:spcPts val="0"/>
                        </a:spcAft>
                      </a:pPr>
                      <a:r>
                        <a:rPr lang="es-EC" sz="1400">
                          <a:effectLst/>
                        </a:rPr>
                        <a:t>Residuos de productos avícolas que son descargados directamente al río sin previo tratamiento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a:effectLst/>
                        </a:rPr>
                        <a:t>Promover iniciativas de procesamiento de residuos provenientes de sectores avícolas.</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a:effectLst/>
                        </a:rPr>
                        <a:t>18 000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dirty="0">
                          <a:effectLst/>
                        </a:rPr>
                        <a:t>2015-2016</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r>
            </a:tbl>
          </a:graphicData>
        </a:graphic>
      </p:graphicFrame>
    </p:spTree>
    <p:extLst>
      <p:ext uri="{BB962C8B-B14F-4D97-AF65-F5344CB8AC3E}">
        <p14:creationId xmlns:p14="http://schemas.microsoft.com/office/powerpoint/2010/main" val="27446443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C"/>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79841753"/>
              </p:ext>
            </p:extLst>
          </p:nvPr>
        </p:nvGraphicFramePr>
        <p:xfrm>
          <a:off x="457200" y="2249488"/>
          <a:ext cx="8712968" cy="2739391"/>
        </p:xfrm>
        <a:graphic>
          <a:graphicData uri="http://schemas.openxmlformats.org/drawingml/2006/table">
            <a:tbl>
              <a:tblPr firstRow="1" firstCol="1" bandRow="1">
                <a:tableStyleId>{ED083AE6-46FA-4A59-8FB0-9F97EB10719F}</a:tableStyleId>
              </a:tblPr>
              <a:tblGrid>
                <a:gridCol w="1224136"/>
                <a:gridCol w="2674640"/>
                <a:gridCol w="3096344"/>
                <a:gridCol w="864096"/>
                <a:gridCol w="853752"/>
              </a:tblGrid>
              <a:tr h="456738">
                <a:tc>
                  <a:txBody>
                    <a:bodyPr/>
                    <a:lstStyle/>
                    <a:p>
                      <a:pPr algn="just">
                        <a:lnSpc>
                          <a:spcPct val="107000"/>
                        </a:lnSpc>
                        <a:spcAft>
                          <a:spcPts val="0"/>
                        </a:spcAft>
                      </a:pPr>
                      <a:r>
                        <a:rPr lang="es-EC" sz="1400" dirty="0">
                          <a:effectLst/>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dirty="0">
                          <a:effectLst/>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dirty="0">
                          <a:effectLst/>
                        </a:rPr>
                        <a:t> Implementación de un plan  de tratamiento  de residuos provenientes del sector avícola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a:effectLst/>
                        </a:rPr>
                        <a:t>35 000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dirty="0">
                          <a:effectLst/>
                        </a:rPr>
                        <a:t>2015- 2017</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r>
              <a:tr h="608984">
                <a:tc>
                  <a:txBody>
                    <a:bodyPr/>
                    <a:lstStyle/>
                    <a:p>
                      <a:pPr algn="just">
                        <a:lnSpc>
                          <a:spcPct val="107000"/>
                        </a:lnSpc>
                        <a:spcAft>
                          <a:spcPts val="0"/>
                        </a:spcAft>
                      </a:pPr>
                      <a:r>
                        <a:rPr lang="es-EC" sz="1400">
                          <a:effectLst/>
                        </a:rPr>
                        <a:t>Degradación de la flora y fauna del Cantón.</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a:effectLst/>
                        </a:rPr>
                        <a:t>Crecimiento de actividad industrial, agrícola y pecuaria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a:effectLst/>
                        </a:rPr>
                        <a:t>Implementación de políticas que controlen y redistribuyan las actividades de acuerdo al uso del suelo.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a:effectLst/>
                        </a:rPr>
                        <a:t>10 000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dirty="0">
                          <a:effectLst/>
                        </a:rPr>
                        <a:t>2015-2020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r>
              <a:tr h="456738">
                <a:tc>
                  <a:txBody>
                    <a:bodyPr/>
                    <a:lstStyle/>
                    <a:p>
                      <a:pPr algn="just">
                        <a:lnSpc>
                          <a:spcPct val="107000"/>
                        </a:lnSpc>
                        <a:spcAft>
                          <a:spcPts val="0"/>
                        </a:spcAft>
                      </a:pPr>
                      <a:r>
                        <a:rPr lang="es-EC" sz="1400">
                          <a:effectLst/>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a:effectLst/>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a:effectLst/>
                        </a:rPr>
                        <a:t>Identificar las zonas de mayor importancia tanto para flora como fauna.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a:effectLst/>
                        </a:rPr>
                        <a:t>15 000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dirty="0">
                          <a:effectLst/>
                        </a:rPr>
                        <a:t>2015-2016</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r>
              <a:tr h="452600">
                <a:tc>
                  <a:txBody>
                    <a:bodyPr/>
                    <a:lstStyle/>
                    <a:p>
                      <a:pPr algn="just">
                        <a:lnSpc>
                          <a:spcPct val="107000"/>
                        </a:lnSpc>
                        <a:spcAft>
                          <a:spcPts val="0"/>
                        </a:spcAft>
                      </a:pPr>
                      <a:r>
                        <a:rPr lang="es-EC" sz="1400" dirty="0">
                          <a:effectLst/>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dirty="0">
                          <a:effectLst/>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a:effectLst/>
                        </a:rPr>
                        <a:t>Reubicar a los estas actividades de acuerdo al uso y cobertura de suelo.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a:effectLst/>
                        </a:rPr>
                        <a:t>60 000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07000"/>
                        </a:lnSpc>
                        <a:spcAft>
                          <a:spcPts val="0"/>
                        </a:spcAft>
                      </a:pPr>
                      <a:r>
                        <a:rPr lang="es-EC" sz="1400" dirty="0">
                          <a:effectLst/>
                        </a:rPr>
                        <a:t>2015- 2030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35841772"/>
              </p:ext>
            </p:extLst>
          </p:nvPr>
        </p:nvGraphicFramePr>
        <p:xfrm>
          <a:off x="463952" y="1863412"/>
          <a:ext cx="8712968" cy="320040"/>
        </p:xfrm>
        <a:graphic>
          <a:graphicData uri="http://schemas.openxmlformats.org/drawingml/2006/table">
            <a:tbl>
              <a:tblPr firstRow="1" firstCol="1" bandRow="1">
                <a:tableStyleId>{17292A2E-F333-43FB-9621-5CBBE7FDCDCB}</a:tableStyleId>
              </a:tblPr>
              <a:tblGrid>
                <a:gridCol w="1224136"/>
                <a:gridCol w="3046447"/>
                <a:gridCol w="2807066"/>
                <a:gridCol w="720080"/>
                <a:gridCol w="915239"/>
              </a:tblGrid>
              <a:tr h="213429">
                <a:tc>
                  <a:txBody>
                    <a:bodyPr/>
                    <a:lstStyle/>
                    <a:p>
                      <a:pPr algn="just">
                        <a:lnSpc>
                          <a:spcPct val="150000"/>
                        </a:lnSpc>
                        <a:spcAft>
                          <a:spcPts val="800"/>
                        </a:spcAft>
                      </a:pPr>
                      <a:r>
                        <a:rPr lang="es-EC" sz="1400" dirty="0">
                          <a:effectLst/>
                        </a:rPr>
                        <a:t>Problemas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50000"/>
                        </a:lnSpc>
                        <a:spcAft>
                          <a:spcPts val="800"/>
                        </a:spcAft>
                      </a:pPr>
                      <a:r>
                        <a:rPr lang="es-EC" sz="1400" dirty="0">
                          <a:effectLst/>
                        </a:rPr>
                        <a:t>Causa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50000"/>
                        </a:lnSpc>
                        <a:spcAft>
                          <a:spcPts val="800"/>
                        </a:spcAft>
                      </a:pPr>
                      <a:r>
                        <a:rPr lang="es-EC" sz="1400" dirty="0">
                          <a:effectLst/>
                        </a:rPr>
                        <a:t>Acción de Mitigación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50000"/>
                        </a:lnSpc>
                        <a:spcAft>
                          <a:spcPts val="800"/>
                        </a:spcAft>
                      </a:pPr>
                      <a:r>
                        <a:rPr lang="es-EC" sz="1400" dirty="0">
                          <a:effectLst/>
                        </a:rPr>
                        <a:t>Costo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c>
                  <a:txBody>
                    <a:bodyPr/>
                    <a:lstStyle/>
                    <a:p>
                      <a:pPr algn="just">
                        <a:lnSpc>
                          <a:spcPct val="150000"/>
                        </a:lnSpc>
                        <a:spcAft>
                          <a:spcPts val="800"/>
                        </a:spcAft>
                      </a:pPr>
                      <a:r>
                        <a:rPr lang="es-EC" sz="1400" dirty="0">
                          <a:effectLst/>
                        </a:rPr>
                        <a:t>Período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448" marR="54448" marT="0" marB="0"/>
                </a:tc>
              </a:tr>
            </a:tbl>
          </a:graphicData>
        </a:graphic>
      </p:graphicFrame>
    </p:spTree>
    <p:extLst>
      <p:ext uri="{BB962C8B-B14F-4D97-AF65-F5344CB8AC3E}">
        <p14:creationId xmlns:p14="http://schemas.microsoft.com/office/powerpoint/2010/main" val="3111266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692696"/>
            <a:ext cx="8229600" cy="1066800"/>
          </a:xfrm>
        </p:spPr>
        <p:txBody>
          <a:bodyPr>
            <a:normAutofit/>
          </a:bodyPr>
          <a:lstStyle/>
          <a:p>
            <a:r>
              <a:rPr lang="es-EC" b="1" dirty="0" smtClean="0"/>
              <a:t>Descripción del área de estudio</a:t>
            </a:r>
            <a:endParaRPr lang="es-EC" b="1" dirty="0"/>
          </a:p>
        </p:txBody>
      </p:sp>
      <p:graphicFrame>
        <p:nvGraphicFramePr>
          <p:cNvPr id="4" name="3 Diagrama"/>
          <p:cNvGraphicFramePr/>
          <p:nvPr>
            <p:extLst>
              <p:ext uri="{D42A27DB-BD31-4B8C-83A1-F6EECF244321}">
                <p14:modId xmlns:p14="http://schemas.microsoft.com/office/powerpoint/2010/main" val="36956319"/>
              </p:ext>
            </p:extLst>
          </p:nvPr>
        </p:nvGraphicFramePr>
        <p:xfrm>
          <a:off x="755576" y="1772816"/>
          <a:ext cx="8064896"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84215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Mapa uso de suelo</a:t>
            </a:r>
            <a:endParaRPr lang="es-EC" dirty="0"/>
          </a:p>
        </p:txBody>
      </p:sp>
      <p:sp>
        <p:nvSpPr>
          <p:cNvPr id="3" name="2 Marcador de contenido"/>
          <p:cNvSpPr>
            <a:spLocks noGrp="1"/>
          </p:cNvSpPr>
          <p:nvPr>
            <p:ph idx="1"/>
          </p:nvPr>
        </p:nvSpPr>
        <p:spPr/>
        <p:txBody>
          <a:bodyPr/>
          <a:lstStyle/>
          <a:p>
            <a:endParaRPr lang="es-EC" dirty="0"/>
          </a:p>
        </p:txBody>
      </p:sp>
      <p:pic>
        <p:nvPicPr>
          <p:cNvPr id="378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990" t="9915" r="33005" b="9913"/>
          <a:stretch/>
        </p:blipFill>
        <p:spPr bwMode="auto">
          <a:xfrm>
            <a:off x="1331640" y="-1"/>
            <a:ext cx="5112568" cy="6982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48652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dirty="0"/>
          </a:p>
        </p:txBody>
      </p:sp>
      <p:pic>
        <p:nvPicPr>
          <p:cNvPr id="389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018" t="10129" r="33357" b="9699"/>
          <a:stretch/>
        </p:blipFill>
        <p:spPr bwMode="auto">
          <a:xfrm>
            <a:off x="1475656" y="61170"/>
            <a:ext cx="5137279" cy="6791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24611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692696"/>
            <a:ext cx="8229600" cy="1066800"/>
          </a:xfrm>
        </p:spPr>
        <p:txBody>
          <a:bodyPr>
            <a:normAutofit fontScale="90000"/>
          </a:bodyPr>
          <a:lstStyle/>
          <a:p>
            <a:r>
              <a:rPr lang="es-EC" dirty="0" smtClean="0"/>
              <a:t>Conclusiones</a:t>
            </a:r>
            <a:br>
              <a:rPr lang="es-EC" dirty="0" smtClean="0"/>
            </a:br>
            <a:r>
              <a:rPr lang="es-EC" dirty="0" smtClean="0"/>
              <a:t/>
            </a:r>
            <a:br>
              <a:rPr lang="es-EC" dirty="0" smtClean="0"/>
            </a:br>
            <a:endParaRPr lang="es-EC" dirty="0"/>
          </a:p>
        </p:txBody>
      </p:sp>
      <p:sp>
        <p:nvSpPr>
          <p:cNvPr id="4" name="Content Placeholder 3"/>
          <p:cNvSpPr>
            <a:spLocks noGrp="1"/>
          </p:cNvSpPr>
          <p:nvPr>
            <p:ph idx="1"/>
          </p:nvPr>
        </p:nvSpPr>
        <p:spPr>
          <a:xfrm>
            <a:off x="0" y="908720"/>
            <a:ext cx="9144000" cy="5949280"/>
          </a:xfrm>
        </p:spPr>
        <p:txBody>
          <a:bodyPr>
            <a:noAutofit/>
          </a:bodyPr>
          <a:lstStyle/>
          <a:p>
            <a:pPr lvl="0" algn="just"/>
            <a:r>
              <a:rPr lang="es-EC" sz="1800" dirty="0"/>
              <a:t>En la línea base enfocada al manejo del recurso hídrico del Cantón San Pedro de Pelileo se pudo observar una predisposición  en dos parámetros Cd y Pb, a no cumplir con la norma debido a que sobrepasa en un  80%  respecto a la norma de Agua para Riego de la tabla 6 de la última reforma (2015) del Libro VI, Anexo I del TULSMA.</a:t>
            </a:r>
          </a:p>
          <a:p>
            <a:pPr lvl="0" algn="just"/>
            <a:r>
              <a:rPr lang="es-EC" sz="1800" dirty="0"/>
              <a:t>Las aguas residuales muestreadas en las lavanderías de </a:t>
            </a:r>
            <a:r>
              <a:rPr lang="es-EC" sz="1800" dirty="0" err="1"/>
              <a:t>jeans</a:t>
            </a:r>
            <a:r>
              <a:rPr lang="es-EC" sz="1800" dirty="0"/>
              <a:t>, se obtuvo un resultado satisfactorio ya que todas </a:t>
            </a:r>
            <a:r>
              <a:rPr lang="es-EC" sz="1800" dirty="0" err="1"/>
              <a:t>estan</a:t>
            </a:r>
            <a:r>
              <a:rPr lang="es-EC" sz="1800" dirty="0"/>
              <a:t> dentro de la normativa de vuelco a alcantarilla.</a:t>
            </a:r>
          </a:p>
          <a:p>
            <a:pPr lvl="0" algn="just"/>
            <a:r>
              <a:rPr lang="es-EC" sz="1800" dirty="0"/>
              <a:t>El mapa de uso de suelos en el Cantón, determina que la zona urbana se concentra en la parroquia de Pelileo y el resto de territorio se utiliza para cultivos de ciclo corto, maíz, tomate de árbol, papa, pasto natural y al sur del cantón bosque plantado.</a:t>
            </a:r>
          </a:p>
          <a:p>
            <a:pPr lvl="0" algn="just"/>
            <a:r>
              <a:rPr lang="es-EC" sz="1800" dirty="0"/>
              <a:t>En la información obtenida de flora y fauna se observa que existe una tendencia a la degradación de estos recursos por la expansión demográfica en el Cantón, la población crece y se asienta de forma desorganizada sin planificación, e inclusive habitan en las orillas del Río </a:t>
            </a:r>
            <a:r>
              <a:rPr lang="es-EC" sz="1800" dirty="0" err="1"/>
              <a:t>Patate</a:t>
            </a:r>
            <a:endParaRPr lang="es-EC" sz="1800" dirty="0"/>
          </a:p>
          <a:p>
            <a:pPr lvl="0" algn="just"/>
            <a:r>
              <a:rPr lang="es-EC" sz="1800" dirty="0"/>
              <a:t>Con la ayuda de mapas temáticos se pudo caracterizar las aguas del Río </a:t>
            </a:r>
            <a:r>
              <a:rPr lang="es-EC" sz="1800" dirty="0" err="1"/>
              <a:t>Patate</a:t>
            </a:r>
            <a:r>
              <a:rPr lang="es-EC" sz="1800" dirty="0"/>
              <a:t> en la zona del Cantón San Pedro de Pelileo, con el fin de puntualizar: descargas de aguas residuales, ubicar especies de flora y fauna, utilización del suelo y de parámetros fuera de norma con el fin de tener herramientas prácticas y útiles para el manejo de la cuenca.</a:t>
            </a:r>
          </a:p>
          <a:p>
            <a:pPr algn="just"/>
            <a:endParaRPr lang="es-EC" sz="1800" dirty="0"/>
          </a:p>
        </p:txBody>
      </p:sp>
    </p:spTree>
    <p:extLst>
      <p:ext uri="{BB962C8B-B14F-4D97-AF65-F5344CB8AC3E}">
        <p14:creationId xmlns:p14="http://schemas.microsoft.com/office/powerpoint/2010/main" val="37699470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92945" y="332656"/>
            <a:ext cx="8229600" cy="1066800"/>
          </a:xfrm>
        </p:spPr>
        <p:txBody>
          <a:bodyPr/>
          <a:lstStyle/>
          <a:p>
            <a:r>
              <a:rPr lang="es-EC" dirty="0"/>
              <a:t>R</a:t>
            </a:r>
            <a:r>
              <a:rPr lang="es-EC" dirty="0" smtClean="0"/>
              <a:t>ecomendaciones</a:t>
            </a:r>
            <a:endParaRPr lang="es-EC" dirty="0"/>
          </a:p>
        </p:txBody>
      </p:sp>
      <p:sp>
        <p:nvSpPr>
          <p:cNvPr id="3" name="2 Marcador de contenido"/>
          <p:cNvSpPr>
            <a:spLocks noGrp="1"/>
          </p:cNvSpPr>
          <p:nvPr>
            <p:ph idx="1"/>
          </p:nvPr>
        </p:nvSpPr>
        <p:spPr>
          <a:xfrm>
            <a:off x="251520" y="1196752"/>
            <a:ext cx="8712968" cy="5255318"/>
          </a:xfrm>
        </p:spPr>
        <p:txBody>
          <a:bodyPr>
            <a:noAutofit/>
          </a:bodyPr>
          <a:lstStyle/>
          <a:p>
            <a:pPr lvl="0" algn="just"/>
            <a:r>
              <a:rPr lang="es-ES" sz="2000" dirty="0"/>
              <a:t>Se debe ampliar el estudio realizado en la cuenca del río </a:t>
            </a:r>
            <a:r>
              <a:rPr lang="es-ES" sz="2000" dirty="0" err="1"/>
              <a:t>Patate</a:t>
            </a:r>
            <a:r>
              <a:rPr lang="es-ES" sz="2000" dirty="0"/>
              <a:t>, ya que los análisis presentados involucran solo al sector industrial, sin embargo dentro del Cantón la población se dedica a otras actividades como avicultura, mecánica, lavado de autos, etc., que podrían ser posibles focos de contaminación, por lo que se requeriría un monitoreo de todas las descargas industriales en el Cantón que podría ser con una frecuencia bimensual a lo largo de la cuenca.</a:t>
            </a:r>
            <a:endParaRPr lang="es-EC" sz="2000" dirty="0"/>
          </a:p>
          <a:p>
            <a:pPr lvl="0" algn="just"/>
            <a:r>
              <a:rPr lang="es-ES" sz="2000" dirty="0"/>
              <a:t>Poner en marcha planes de remediación de los parámetros que se encuentran fuera de norma especialmente enfocado a los metales debido a la acción contaminante que poseen y que las aguas del Río son utilizadas en las actividades agrícolas. </a:t>
            </a:r>
            <a:endParaRPr lang="es-EC" sz="2000" dirty="0"/>
          </a:p>
          <a:p>
            <a:pPr lvl="0" algn="just"/>
            <a:r>
              <a:rPr lang="es-ES" sz="2000" dirty="0"/>
              <a:t>Se debe elaborar una planificación de hacia dónde se va a expandir la zona urbana en el Cantón, controlar asentamientos humanos presentes a orillas de río, ya degradan recursos naturales como flora, fauna y el recurso hídrico por los desechos arrojados. Además es necesario ubicar las industrias en un lugar específico, es decir un parque industrial.</a:t>
            </a:r>
            <a:endParaRPr lang="es-EC" sz="2000" dirty="0"/>
          </a:p>
          <a:p>
            <a:pPr lvl="0" algn="just"/>
            <a:endParaRPr lang="es-EC" sz="2000" dirty="0"/>
          </a:p>
        </p:txBody>
      </p:sp>
    </p:spTree>
    <p:extLst>
      <p:ext uri="{BB962C8B-B14F-4D97-AF65-F5344CB8AC3E}">
        <p14:creationId xmlns:p14="http://schemas.microsoft.com/office/powerpoint/2010/main" val="7056714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MaLena\Pictures\gracias.jpg"/>
          <p:cNvPicPr>
            <a:picLocks noChangeAspect="1" noChangeArrowheads="1"/>
          </p:cNvPicPr>
          <p:nvPr/>
        </p:nvPicPr>
        <p:blipFill rotWithShape="1">
          <a:blip r:embed="rId2">
            <a:extLst>
              <a:ext uri="{28A0092B-C50C-407E-A947-70E740481C1C}">
                <a14:useLocalDpi xmlns:a14="http://schemas.microsoft.com/office/drawing/2010/main" val="0"/>
              </a:ext>
            </a:extLst>
          </a:blip>
          <a:srcRect l="7409" r="7122"/>
          <a:stretch/>
        </p:blipFill>
        <p:spPr bwMode="auto">
          <a:xfrm>
            <a:off x="0" y="548680"/>
            <a:ext cx="9061536" cy="5309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5825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4198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5581" t="12607" r="34127" b="9807"/>
          <a:stretch/>
        </p:blipFill>
        <p:spPr bwMode="auto">
          <a:xfrm>
            <a:off x="1835696" y="0"/>
            <a:ext cx="4752528" cy="6843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11577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4" name="0 Imagen"/>
          <p:cNvPicPr/>
          <p:nvPr/>
        </p:nvPicPr>
        <p:blipFill>
          <a:blip r:embed="rId2" cstate="print">
            <a:extLst>
              <a:ext uri="{28A0092B-C50C-407E-A947-70E740481C1C}">
                <a14:useLocalDpi xmlns:a14="http://schemas.microsoft.com/office/drawing/2010/main" val="0"/>
              </a:ext>
            </a:extLst>
          </a:blip>
          <a:stretch>
            <a:fillRect/>
          </a:stretch>
        </p:blipFill>
        <p:spPr>
          <a:xfrm>
            <a:off x="20588" y="-26144"/>
            <a:ext cx="9123412" cy="6884144"/>
          </a:xfrm>
          <a:prstGeom prst="rect">
            <a:avLst/>
          </a:prstGeom>
          <a:ln w="19050">
            <a:solidFill>
              <a:schemeClr val="tx1"/>
            </a:solidFill>
          </a:ln>
        </p:spPr>
      </p:pic>
    </p:spTree>
    <p:extLst>
      <p:ext uri="{BB962C8B-B14F-4D97-AF65-F5344CB8AC3E}">
        <p14:creationId xmlns:p14="http://schemas.microsoft.com/office/powerpoint/2010/main" val="14678864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4" name="Picture 13"/>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64133228"/>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endParaRPr lang="es-EC"/>
          </a:p>
        </p:txBody>
      </p:sp>
      <p:pic>
        <p:nvPicPr>
          <p:cNvPr id="399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9508" t="12284" r="19059" b="9698"/>
          <a:stretch/>
        </p:blipFill>
        <p:spPr bwMode="auto">
          <a:xfrm>
            <a:off x="323528" y="692696"/>
            <a:ext cx="8284103" cy="5914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2827881"/>
      </p:ext>
    </p:extLst>
  </p:cSld>
  <p:clrMapOvr>
    <a:masterClrMapping/>
  </p:clrMapOvr>
  <p:transition spd="slow">
    <p:randomBar dir="vert"/>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o">
  <a:themeElements>
    <a:clrScheme name="Urbano">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o">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o">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517</TotalTime>
  <Words>3630</Words>
  <Application>Microsoft Office PowerPoint</Application>
  <PresentationFormat>Presentación en pantalla (4:3)</PresentationFormat>
  <Paragraphs>933</Paragraphs>
  <Slides>65</Slides>
  <Notes>2</Notes>
  <HiddenSlides>0</HiddenSlides>
  <MMClips>0</MMClips>
  <ScaleCrop>false</ScaleCrop>
  <HeadingPairs>
    <vt:vector size="4" baseType="variant">
      <vt:variant>
        <vt:lpstr>Tema</vt:lpstr>
      </vt:variant>
      <vt:variant>
        <vt:i4>1</vt:i4>
      </vt:variant>
      <vt:variant>
        <vt:lpstr>Títulos de diapositiva</vt:lpstr>
      </vt:variant>
      <vt:variant>
        <vt:i4>65</vt:i4>
      </vt:variant>
    </vt:vector>
  </HeadingPairs>
  <TitlesOfParts>
    <vt:vector size="66" baseType="lpstr">
      <vt:lpstr>Urbano</vt:lpstr>
      <vt:lpstr>Presentación de PowerPoint</vt:lpstr>
      <vt:lpstr>Introducción</vt:lpstr>
      <vt:lpstr>Definición del problema</vt:lpstr>
      <vt:lpstr>Objetivos</vt:lpstr>
      <vt:lpstr>Metas</vt:lpstr>
      <vt:lpstr>Descripción del área de estudio</vt:lpstr>
      <vt:lpstr>Presentación de PowerPoint</vt:lpstr>
      <vt:lpstr>Presentación de PowerPoint</vt:lpstr>
      <vt:lpstr>Presentación de PowerPoint</vt:lpstr>
      <vt:lpstr>Presentación de PowerPoint</vt:lpstr>
      <vt:lpstr>Presentación de PowerPoint</vt:lpstr>
      <vt:lpstr>Presentación de PowerPoint</vt:lpstr>
      <vt:lpstr>Factores de una cuenca Hidrográfica</vt:lpstr>
      <vt:lpstr>Fuentes de contaminación de las cuencas hidrográficas</vt:lpstr>
      <vt:lpstr>Marco Legal</vt:lpstr>
      <vt:lpstr>Presentación de PowerPoint</vt:lpstr>
      <vt:lpstr>Metales pesados</vt:lpstr>
      <vt:lpstr>Recolección de información cartográfica existente</vt:lpstr>
      <vt:lpstr>Información industria textil</vt:lpstr>
      <vt:lpstr>Distribución del Sector industrial</vt:lpstr>
      <vt:lpstr>Georeferenciación de la industria textil</vt:lpstr>
      <vt:lpstr>Presentación de PowerPoint</vt:lpstr>
      <vt:lpstr>Parámetros morfométricos de la cuenca del Río Patate</vt:lpstr>
      <vt:lpstr>Aspecto biótico</vt:lpstr>
      <vt:lpstr>Información de flora y fauna</vt:lpstr>
      <vt:lpstr>Presentación de PowerPoint</vt:lpstr>
      <vt:lpstr>Presentación de PowerPoint</vt:lpstr>
      <vt:lpstr>Presentación de PowerPoint</vt:lpstr>
      <vt:lpstr>Análisis de muestras</vt:lpstr>
      <vt:lpstr>Índice de calidad de agua </vt:lpstr>
      <vt:lpstr>Rangos de clasificación de ICA</vt:lpstr>
      <vt:lpstr>Cálculo índice ICA</vt:lpstr>
      <vt:lpstr>Resultados de muestras</vt:lpstr>
      <vt:lpstr>Presentación de PowerPoint</vt:lpstr>
      <vt:lpstr>Resultados Parámetros Físicos, Químicos y Microbiológicos.</vt:lpstr>
      <vt:lpstr>Análisis después de las plantas de tratamiento, con respecto a limites máximos permisibles de descargas a cuerpos de aguas dulce </vt:lpstr>
      <vt:lpstr>Presentación de PowerPoint</vt:lpstr>
      <vt:lpstr>Presentación de PowerPoint</vt:lpstr>
      <vt:lpstr>Comparación de resultados aplicando los dos criterios de calidad de agua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Índice de calidad</vt:lpstr>
      <vt:lpstr>Presentación de PowerPoint</vt:lpstr>
      <vt:lpstr>PLAN DE MANEJO</vt:lpstr>
      <vt:lpstr>Presentación de PowerPoint</vt:lpstr>
      <vt:lpstr>Mapa uso de suelo</vt:lpstr>
      <vt:lpstr>Presentación de PowerPoint</vt:lpstr>
      <vt:lpstr>Conclusiones  </vt:lpstr>
      <vt:lpstr>Recomendaciones</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MaLena Valverde</dc:creator>
  <cp:lastModifiedBy>MaLena Valverde</cp:lastModifiedBy>
  <cp:revision>83</cp:revision>
  <dcterms:created xsi:type="dcterms:W3CDTF">2015-08-05T20:10:19Z</dcterms:created>
  <dcterms:modified xsi:type="dcterms:W3CDTF">2015-08-25T14:01:01Z</dcterms:modified>
</cp:coreProperties>
</file>