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5">
  <p:sldMasterIdLst>
    <p:sldMasterId id="2147483678" r:id="rId1"/>
  </p:sldMasterIdLst>
  <p:sldIdLst>
    <p:sldId id="332" r:id="rId2"/>
    <p:sldId id="339" r:id="rId3"/>
    <p:sldId id="334" r:id="rId4"/>
    <p:sldId id="335" r:id="rId5"/>
    <p:sldId id="336" r:id="rId6"/>
    <p:sldId id="341" r:id="rId7"/>
    <p:sldId id="283" r:id="rId8"/>
    <p:sldId id="340" r:id="rId9"/>
    <p:sldId id="337" r:id="rId10"/>
    <p:sldId id="263" r:id="rId11"/>
    <p:sldId id="278" r:id="rId12"/>
    <p:sldId id="280" r:id="rId13"/>
    <p:sldId id="279" r:id="rId14"/>
    <p:sldId id="264" r:id="rId15"/>
    <p:sldId id="285" r:id="rId16"/>
    <p:sldId id="286" r:id="rId17"/>
    <p:sldId id="289" r:id="rId18"/>
    <p:sldId id="290" r:id="rId19"/>
    <p:sldId id="291" r:id="rId20"/>
    <p:sldId id="265" r:id="rId21"/>
    <p:sldId id="292" r:id="rId22"/>
    <p:sldId id="294" r:id="rId23"/>
    <p:sldId id="302" r:id="rId24"/>
    <p:sldId id="293" r:id="rId25"/>
    <p:sldId id="303" r:id="rId26"/>
    <p:sldId id="295" r:id="rId27"/>
    <p:sldId id="308" r:id="rId28"/>
    <p:sldId id="309" r:id="rId29"/>
    <p:sldId id="310" r:id="rId30"/>
    <p:sldId id="312" r:id="rId31"/>
    <p:sldId id="313" r:id="rId32"/>
    <p:sldId id="314" r:id="rId33"/>
    <p:sldId id="363" r:id="rId34"/>
    <p:sldId id="316" r:id="rId35"/>
    <p:sldId id="317" r:id="rId36"/>
    <p:sldId id="318" r:id="rId37"/>
    <p:sldId id="358" r:id="rId38"/>
    <p:sldId id="343" r:id="rId39"/>
    <p:sldId id="355" r:id="rId40"/>
    <p:sldId id="359" r:id="rId41"/>
    <p:sldId id="361" r:id="rId42"/>
    <p:sldId id="362" r:id="rId43"/>
    <p:sldId id="321" r:id="rId44"/>
    <p:sldId id="344" r:id="rId45"/>
    <p:sldId id="352" r:id="rId46"/>
    <p:sldId id="350" r:id="rId47"/>
    <p:sldId id="345" r:id="rId48"/>
    <p:sldId id="351" r:id="rId49"/>
    <p:sldId id="348" r:id="rId50"/>
    <p:sldId id="346" r:id="rId51"/>
    <p:sldId id="347" r:id="rId52"/>
    <p:sldId id="353" r:id="rId53"/>
    <p:sldId id="349" r:id="rId54"/>
    <p:sldId id="323" r:id="rId55"/>
    <p:sldId id="268" r:id="rId56"/>
    <p:sldId id="270" r:id="rId57"/>
    <p:sldId id="329" r:id="rId58"/>
    <p:sldId id="330" r:id="rId59"/>
    <p:sldId id="331" r:id="rId60"/>
    <p:sldId id="269" r:id="rId61"/>
    <p:sldId id="276" r:id="rId62"/>
    <p:sldId id="271" r:id="rId63"/>
    <p:sldId id="274" r:id="rId64"/>
    <p:sldId id="277" r:id="rId65"/>
    <p:sldId id="324" r:id="rId66"/>
    <p:sldId id="326" r:id="rId67"/>
    <p:sldId id="325" r:id="rId68"/>
    <p:sldId id="327" r:id="rId69"/>
    <p:sldId id="328" r:id="rId70"/>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6" autoAdjust="0"/>
    <p:restoredTop sz="94660"/>
  </p:normalViewPr>
  <p:slideViewPr>
    <p:cSldViewPr snapToGrid="0">
      <p:cViewPr varScale="1">
        <p:scale>
          <a:sx n="75" d="100"/>
          <a:sy n="75" d="100"/>
        </p:scale>
        <p:origin x="33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omi\Desktop\resultados\analisis%20resultado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Romi\Desktop\resultados\analisis%20resultados.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omi\Desktop\resultados\analisis%20resultado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1"/>
          <c:tx>
            <c:v>Dmed</c:v>
          </c:tx>
          <c:spPr>
            <a:ln w="12700" cap="flat" cmpd="sng" algn="ctr">
              <a:solidFill>
                <a:schemeClr val="accent2"/>
              </a:solidFill>
              <a:prstDash val="solid"/>
              <a:round/>
            </a:ln>
            <a:effectLst/>
          </c:spPr>
          <c:marker>
            <c:symbol val="none"/>
          </c:marker>
          <c:xVal>
            <c:numRef>
              <c:f>Hoja3!$G$5:$G$10</c:f>
              <c:numCache>
                <c:formatCode>0.00</c:formatCode>
                <c:ptCount val="6"/>
                <c:pt idx="0">
                  <c:v>14.266666666666666</c:v>
                </c:pt>
                <c:pt idx="1">
                  <c:v>10.746666666666666</c:v>
                </c:pt>
                <c:pt idx="2">
                  <c:v>14.618333333333332</c:v>
                </c:pt>
                <c:pt idx="3">
                  <c:v>11.708333333333332</c:v>
                </c:pt>
                <c:pt idx="4">
                  <c:v>15.12</c:v>
                </c:pt>
                <c:pt idx="5">
                  <c:v>8.3716666666666661</c:v>
                </c:pt>
              </c:numCache>
            </c:numRef>
          </c:xVal>
          <c:yVal>
            <c:numRef>
              <c:f>Hoja3!$I$5:$I$10</c:f>
              <c:numCache>
                <c:formatCode>0.000</c:formatCode>
                <c:ptCount val="6"/>
                <c:pt idx="0">
                  <c:v>1.4994444444444441</c:v>
                </c:pt>
                <c:pt idx="1">
                  <c:v>1.4994444444444441</c:v>
                </c:pt>
                <c:pt idx="2">
                  <c:v>1.4994444444444441</c:v>
                </c:pt>
                <c:pt idx="3">
                  <c:v>1.4994444444444441</c:v>
                </c:pt>
                <c:pt idx="4">
                  <c:v>1.4994444444444441</c:v>
                </c:pt>
                <c:pt idx="5">
                  <c:v>1.4994444444444441</c:v>
                </c:pt>
              </c:numCache>
            </c:numRef>
          </c:yVal>
          <c:smooth val="1"/>
        </c:ser>
        <c:ser>
          <c:idx val="1"/>
          <c:order val="2"/>
          <c:tx>
            <c:v>Dmed+1,96*DE</c:v>
          </c:tx>
          <c:spPr>
            <a:ln w="12700" cap="flat" cmpd="sng" algn="ctr">
              <a:solidFill>
                <a:schemeClr val="accent1"/>
              </a:solidFill>
              <a:prstDash val="solid"/>
              <a:round/>
            </a:ln>
            <a:effectLst/>
          </c:spPr>
          <c:marker>
            <c:symbol val="none"/>
          </c:marker>
          <c:xVal>
            <c:numRef>
              <c:f>Hoja3!$G$5:$G$10</c:f>
              <c:numCache>
                <c:formatCode>0.00</c:formatCode>
                <c:ptCount val="6"/>
                <c:pt idx="0">
                  <c:v>14.266666666666666</c:v>
                </c:pt>
                <c:pt idx="1">
                  <c:v>10.746666666666666</c:v>
                </c:pt>
                <c:pt idx="2">
                  <c:v>14.618333333333332</c:v>
                </c:pt>
                <c:pt idx="3">
                  <c:v>11.708333333333332</c:v>
                </c:pt>
                <c:pt idx="4">
                  <c:v>15.12</c:v>
                </c:pt>
                <c:pt idx="5">
                  <c:v>8.3716666666666661</c:v>
                </c:pt>
              </c:numCache>
            </c:numRef>
          </c:xVal>
          <c:yVal>
            <c:numRef>
              <c:f>Hoja3!$J$5:$J$10</c:f>
              <c:numCache>
                <c:formatCode>0.000</c:formatCode>
                <c:ptCount val="6"/>
                <c:pt idx="0">
                  <c:v>3.1773358013652757</c:v>
                </c:pt>
                <c:pt idx="1">
                  <c:v>3.1773358013652757</c:v>
                </c:pt>
                <c:pt idx="2">
                  <c:v>3.1773358013652757</c:v>
                </c:pt>
                <c:pt idx="3">
                  <c:v>3.1773358013652757</c:v>
                </c:pt>
                <c:pt idx="4">
                  <c:v>3.1773358013652757</c:v>
                </c:pt>
                <c:pt idx="5">
                  <c:v>3.1773358013652757</c:v>
                </c:pt>
              </c:numCache>
            </c:numRef>
          </c:yVal>
          <c:smooth val="1"/>
        </c:ser>
        <c:ser>
          <c:idx val="2"/>
          <c:order val="3"/>
          <c:tx>
            <c:v>Dmed-1,96*DE</c:v>
          </c:tx>
          <c:spPr>
            <a:ln w="12700" cap="flat" cmpd="sng" algn="ctr">
              <a:solidFill>
                <a:schemeClr val="accent6"/>
              </a:solidFill>
              <a:prstDash val="solid"/>
              <a:round/>
            </a:ln>
            <a:effectLst/>
          </c:spPr>
          <c:marker>
            <c:symbol val="none"/>
          </c:marker>
          <c:xVal>
            <c:numRef>
              <c:f>Hoja3!$G$5:$G$10</c:f>
              <c:numCache>
                <c:formatCode>0.00</c:formatCode>
                <c:ptCount val="6"/>
                <c:pt idx="0">
                  <c:v>14.266666666666666</c:v>
                </c:pt>
                <c:pt idx="1">
                  <c:v>10.746666666666666</c:v>
                </c:pt>
                <c:pt idx="2">
                  <c:v>14.618333333333332</c:v>
                </c:pt>
                <c:pt idx="3">
                  <c:v>11.708333333333332</c:v>
                </c:pt>
                <c:pt idx="4">
                  <c:v>15.12</c:v>
                </c:pt>
                <c:pt idx="5">
                  <c:v>8.3716666666666661</c:v>
                </c:pt>
              </c:numCache>
            </c:numRef>
          </c:xVal>
          <c:yVal>
            <c:numRef>
              <c:f>Hoja3!$K$5:$K$10</c:f>
              <c:numCache>
                <c:formatCode>0.000</c:formatCode>
                <c:ptCount val="6"/>
                <c:pt idx="0">
                  <c:v>-0.17844691247638744</c:v>
                </c:pt>
                <c:pt idx="1">
                  <c:v>-0.17844691247638744</c:v>
                </c:pt>
                <c:pt idx="2">
                  <c:v>-0.17844691247638744</c:v>
                </c:pt>
                <c:pt idx="3">
                  <c:v>-0.17844691247638744</c:v>
                </c:pt>
                <c:pt idx="4">
                  <c:v>-0.17844691247638744</c:v>
                </c:pt>
                <c:pt idx="5">
                  <c:v>-0.17844691247638744</c:v>
                </c:pt>
              </c:numCache>
            </c:numRef>
          </c:yVal>
          <c:smooth val="1"/>
        </c:ser>
        <c:dLbls>
          <c:showLegendKey val="0"/>
          <c:showVal val="0"/>
          <c:showCatName val="0"/>
          <c:showSerName val="0"/>
          <c:showPercent val="0"/>
          <c:showBubbleSize val="0"/>
        </c:dLbls>
        <c:axId val="176116960"/>
        <c:axId val="176117520"/>
      </c:scatterChart>
      <c:scatterChart>
        <c:scatterStyle val="lineMarker"/>
        <c:varyColors val="0"/>
        <c:ser>
          <c:idx val="3"/>
          <c:order val="0"/>
          <c:spPr>
            <a:ln w="25400" cap="flat" cmpd="sng" algn="ctr">
              <a:noFill/>
              <a:prstDash val="sysDot"/>
              <a:round/>
            </a:ln>
            <a:effectLst/>
          </c:spPr>
          <c:marker>
            <c:symbol val="circle"/>
            <c:size val="5"/>
            <c:spPr>
              <a:solidFill>
                <a:srgbClr val="FFC000"/>
              </a:solidFill>
              <a:ln w="9525" cap="flat" cmpd="sng" algn="ctr">
                <a:solidFill>
                  <a:schemeClr val="accent4">
                    <a:shade val="95000"/>
                  </a:schemeClr>
                </a:solidFill>
                <a:round/>
              </a:ln>
              <a:effectLst/>
            </c:spPr>
          </c:marker>
          <c:xVal>
            <c:numRef>
              <c:f>Hoja3!$G$5:$G$10</c:f>
              <c:numCache>
                <c:formatCode>0.00</c:formatCode>
                <c:ptCount val="6"/>
                <c:pt idx="0">
                  <c:v>14.266666666666666</c:v>
                </c:pt>
                <c:pt idx="1">
                  <c:v>10.746666666666666</c:v>
                </c:pt>
                <c:pt idx="2">
                  <c:v>14.618333333333332</c:v>
                </c:pt>
                <c:pt idx="3">
                  <c:v>11.708333333333332</c:v>
                </c:pt>
                <c:pt idx="4">
                  <c:v>15.12</c:v>
                </c:pt>
                <c:pt idx="5">
                  <c:v>8.3716666666666661</c:v>
                </c:pt>
              </c:numCache>
            </c:numRef>
          </c:xVal>
          <c:yVal>
            <c:numRef>
              <c:f>Hoja3!$E$5:$E$10</c:f>
              <c:numCache>
                <c:formatCode>0.00</c:formatCode>
                <c:ptCount val="6"/>
                <c:pt idx="0">
                  <c:v>1.8666666666666654</c:v>
                </c:pt>
                <c:pt idx="1">
                  <c:v>0.82666666666666622</c:v>
                </c:pt>
                <c:pt idx="2">
                  <c:v>1.9033333333333342</c:v>
                </c:pt>
                <c:pt idx="3">
                  <c:v>2.0833333333333339</c:v>
                </c:pt>
                <c:pt idx="4">
                  <c:v>2.2399999999999984</c:v>
                </c:pt>
                <c:pt idx="5">
                  <c:v>7.6666666666666217E-2</c:v>
                </c:pt>
              </c:numCache>
            </c:numRef>
          </c:yVal>
          <c:smooth val="0"/>
        </c:ser>
        <c:dLbls>
          <c:showLegendKey val="0"/>
          <c:showVal val="0"/>
          <c:showCatName val="0"/>
          <c:showSerName val="0"/>
          <c:showPercent val="0"/>
          <c:showBubbleSize val="0"/>
        </c:dLbls>
        <c:axId val="176116960"/>
        <c:axId val="176117520"/>
      </c:scatterChart>
      <c:valAx>
        <c:axId val="176116960"/>
        <c:scaling>
          <c:orientation val="minMax"/>
          <c:min val="7"/>
        </c:scaling>
        <c:delete val="0"/>
        <c:axPos val="b"/>
        <c:majorGridlines>
          <c:spPr>
            <a:ln w="9525" cap="flat" cmpd="sng" algn="ctr">
              <a:solidFill>
                <a:schemeClr val="dk1">
                  <a:lumMod val="15000"/>
                  <a:lumOff val="85000"/>
                </a:schemeClr>
              </a:solidFill>
              <a:round/>
            </a:ln>
            <a:effectLst/>
          </c:spPr>
        </c:majorGridlines>
        <c:minorGridlines>
          <c:spPr>
            <a:ln w="9525" cap="flat" cmpd="sng" algn="ctr">
              <a:solidFill>
                <a:schemeClr val="dk1">
                  <a:lumMod val="5000"/>
                  <a:lumOff val="95000"/>
                </a:schemeClr>
              </a:solidFill>
              <a:round/>
            </a:ln>
            <a:effectLst/>
          </c:spPr>
        </c:minorGridlines>
        <c:title>
          <c:tx>
            <c:rich>
              <a:bodyPr rot="0" vert="horz"/>
              <a:lstStyle/>
              <a:p>
                <a:pPr>
                  <a:defRPr/>
                </a:pPr>
                <a:r>
                  <a:rPr lang="es-ES"/>
                  <a:t>Media Bilirrubina  sanguínea y transcutánea (mg/dl)</a:t>
                </a:r>
              </a:p>
              <a:p>
                <a:pPr>
                  <a:defRPr/>
                </a:pPr>
                <a:endParaRPr lang="es-ES"/>
              </a:p>
              <a:p>
                <a:pPr>
                  <a:defRPr/>
                </a:pPr>
                <a:r>
                  <a:rPr lang="es-ES"/>
                  <a:t>Dmed=1,50 (DE=0,86); I.C. 95% =(0,60; 2,40)</a:t>
                </a:r>
              </a:p>
            </c:rich>
          </c:tx>
          <c:layout>
            <c:manualLayout>
              <c:xMode val="edge"/>
              <c:yMode val="edge"/>
              <c:x val="0.29909210807352404"/>
              <c:y val="0.76871535732119334"/>
            </c:manualLayout>
          </c:layout>
          <c:overlay val="0"/>
          <c:spPr>
            <a:noFill/>
            <a:ln>
              <a:noFill/>
            </a:ln>
            <a:effectLst/>
          </c:spPr>
        </c:title>
        <c:numFmt formatCode="0.00" sourceLinked="1"/>
        <c:majorTickMark val="out"/>
        <c:minorTickMark val="none"/>
        <c:tickLblPos val="nextTo"/>
        <c:spPr>
          <a:noFill/>
          <a:ln w="9525" cap="rnd">
            <a:solidFill>
              <a:schemeClr val="dk1">
                <a:lumMod val="20000"/>
                <a:lumOff val="80000"/>
              </a:schemeClr>
            </a:solidFill>
            <a:round/>
          </a:ln>
          <a:effectLst/>
        </c:spPr>
        <c:txPr>
          <a:bodyPr rot="-60000000" vert="horz"/>
          <a:lstStyle/>
          <a:p>
            <a:pPr>
              <a:defRPr/>
            </a:pPr>
            <a:endParaRPr lang="es-ES"/>
          </a:p>
        </c:txPr>
        <c:crossAx val="176117520"/>
        <c:crossesAt val="-0.5"/>
        <c:crossBetween val="midCat"/>
        <c:majorUnit val="2"/>
      </c:valAx>
      <c:valAx>
        <c:axId val="176117520"/>
        <c:scaling>
          <c:orientation val="minMax"/>
          <c:min val="-0.5"/>
        </c:scaling>
        <c:delete val="0"/>
        <c:axPos val="l"/>
        <c:majorGridlines>
          <c:spPr>
            <a:ln w="9525" cap="flat" cmpd="sng" algn="ctr">
              <a:solidFill>
                <a:schemeClr val="dk1">
                  <a:lumMod val="15000"/>
                  <a:lumOff val="85000"/>
                </a:schemeClr>
              </a:solidFill>
              <a:round/>
            </a:ln>
            <a:effectLst/>
          </c:spPr>
        </c:majorGridlines>
        <c:minorGridlines>
          <c:spPr>
            <a:ln w="9525" cap="flat" cmpd="sng" algn="ctr">
              <a:solidFill>
                <a:schemeClr val="dk1">
                  <a:lumMod val="5000"/>
                  <a:lumOff val="95000"/>
                </a:schemeClr>
              </a:solidFill>
              <a:round/>
            </a:ln>
            <a:effectLst/>
          </c:spPr>
        </c:minorGridlines>
        <c:title>
          <c:tx>
            <c:rich>
              <a:bodyPr rot="-5400000" vert="horz"/>
              <a:lstStyle/>
              <a:p>
                <a:pPr>
                  <a:defRPr/>
                </a:pPr>
                <a:r>
                  <a:rPr lang="es-ES"/>
                  <a:t>Diferencia entre Bilirrubina sanguínea y transcutánea (mg/dl)</a:t>
                </a:r>
              </a:p>
            </c:rich>
          </c:tx>
          <c:layout/>
          <c:overlay val="0"/>
          <c:spPr>
            <a:noFill/>
            <a:ln>
              <a:noFill/>
            </a:ln>
            <a:effectLst/>
          </c:spPr>
        </c:title>
        <c:numFmt formatCode="0.000" sourceLinked="1"/>
        <c:majorTickMark val="out"/>
        <c:minorTickMark val="none"/>
        <c:tickLblPos val="nextTo"/>
        <c:spPr>
          <a:noFill/>
          <a:ln w="9525" cap="rnd">
            <a:solidFill>
              <a:schemeClr val="dk1">
                <a:lumMod val="25000"/>
                <a:lumOff val="75000"/>
              </a:schemeClr>
            </a:solidFill>
            <a:round/>
          </a:ln>
          <a:effectLst/>
        </c:spPr>
        <c:txPr>
          <a:bodyPr rot="-60000000" vert="horz"/>
          <a:lstStyle/>
          <a:p>
            <a:pPr>
              <a:defRPr/>
            </a:pPr>
            <a:endParaRPr lang="es-ES"/>
          </a:p>
        </c:txPr>
        <c:crossAx val="176116960"/>
        <c:crosses val="autoZero"/>
        <c:crossBetween val="midCat"/>
      </c:valAx>
      <c:spPr>
        <a:gradFill>
          <a:gsLst>
            <a:gs pos="100000">
              <a:schemeClr val="lt1">
                <a:lumMod val="95000"/>
              </a:schemeClr>
            </a:gs>
            <a:gs pos="0">
              <a:schemeClr val="lt1">
                <a:alpha val="0"/>
              </a:schemeClr>
            </a:gs>
          </a:gsLst>
          <a:lin ang="5400000" scaled="0"/>
        </a:gradFill>
        <a:ln>
          <a:noFill/>
        </a:ln>
        <a:effectLst/>
      </c:spPr>
    </c:plotArea>
    <c:legend>
      <c:legendPos val="b"/>
      <c:legendEntry>
        <c:idx val="3"/>
        <c:delete val="1"/>
      </c:legendEntry>
      <c:layout/>
      <c:overlay val="0"/>
      <c:spPr>
        <a:noFill/>
        <a:ln>
          <a:noFill/>
        </a:ln>
        <a:effectLst/>
      </c:spPr>
      <c:txPr>
        <a:bodyPr rot="0" vert="horz"/>
        <a:lstStyle/>
        <a:p>
          <a:pPr>
            <a:defRPr/>
          </a:pPr>
          <a:endParaRPr lang="es-E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1200"/>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5632976287484"/>
          <c:y val="4.8475592101453469E-2"/>
          <c:w val="0.86776444665916941"/>
          <c:h val="0.7298425957330642"/>
        </c:manualLayout>
      </c:layout>
      <c:lineChart>
        <c:grouping val="standard"/>
        <c:varyColors val="0"/>
        <c:ser>
          <c:idx val="0"/>
          <c:order val="0"/>
          <c:tx>
            <c:v>Descenso 20%</c:v>
          </c:tx>
          <c:spPr>
            <a:ln w="28575" cap="rnd">
              <a:solidFill>
                <a:schemeClr val="accent1"/>
              </a:solidFill>
              <a:round/>
            </a:ln>
            <a:effectLst/>
          </c:spPr>
          <c:marker>
            <c:symbol val="none"/>
          </c:marker>
          <c:dLbls>
            <c:dLbl>
              <c:idx val="0"/>
              <c:delete val="1"/>
              <c:extLst>
                <c:ext xmlns:c15="http://schemas.microsoft.com/office/drawing/2012/chart" uri="{CE6537A1-D6FC-4f65-9D91-7224C49458BB}">
                  <c15:layout/>
                </c:ext>
              </c:extLst>
            </c:dLbl>
            <c:dLbl>
              <c:idx val="1"/>
              <c:layout>
                <c:manualLayout>
                  <c:x val="-0.58072153100944679"/>
                  <c:y val="-2.6182341603038853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'Hoja1 (2)'!$K$9:$K$10</c:f>
              <c:numCache>
                <c:formatCode>General</c:formatCode>
                <c:ptCount val="2"/>
                <c:pt idx="0">
                  <c:v>0</c:v>
                </c:pt>
                <c:pt idx="1">
                  <c:v>24</c:v>
                </c:pt>
              </c:numCache>
            </c:numRef>
          </c:cat>
          <c:val>
            <c:numRef>
              <c:f>'Hoja1 (2)'!$N$9:$N$10</c:f>
              <c:numCache>
                <c:formatCode>General</c:formatCode>
                <c:ptCount val="2"/>
                <c:pt idx="0">
                  <c:v>12.456</c:v>
                </c:pt>
                <c:pt idx="1">
                  <c:v>12.456</c:v>
                </c:pt>
              </c:numCache>
            </c:numRef>
          </c:val>
          <c:smooth val="0"/>
        </c:ser>
        <c:ser>
          <c:idx val="1"/>
          <c:order val="1"/>
          <c:tx>
            <c:v>Descenso 10%</c:v>
          </c:tx>
          <c:spPr>
            <a:ln w="28575" cap="rnd">
              <a:solidFill>
                <a:schemeClr val="accent6"/>
              </a:solidFill>
              <a:round/>
            </a:ln>
            <a:effectLst/>
          </c:spPr>
          <c:marker>
            <c:symbol val="none"/>
          </c:marker>
          <c:dLbls>
            <c:dLbl>
              <c:idx val="0"/>
              <c:delete val="1"/>
              <c:extLst>
                <c:ext xmlns:c15="http://schemas.microsoft.com/office/drawing/2012/chart" uri="{CE6537A1-D6FC-4f65-9D91-7224C49458BB}">
                  <c15:layout/>
                </c:ext>
              </c:extLst>
            </c:dLbl>
            <c:dLbl>
              <c:idx val="1"/>
              <c:layout>
                <c:manualLayout>
                  <c:x val="-0.58652587713443594"/>
                  <c:y val="3.2831332776320304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'Hoja1 (2)'!$K$9:$K$10</c:f>
              <c:numCache>
                <c:formatCode>General</c:formatCode>
                <c:ptCount val="2"/>
                <c:pt idx="0">
                  <c:v>0</c:v>
                </c:pt>
                <c:pt idx="1">
                  <c:v>24</c:v>
                </c:pt>
              </c:numCache>
            </c:numRef>
          </c:cat>
          <c:val>
            <c:numRef>
              <c:f>'Hoja1 (2)'!$M$9:$M$10</c:f>
              <c:numCache>
                <c:formatCode>General</c:formatCode>
                <c:ptCount val="2"/>
                <c:pt idx="0">
                  <c:v>14.013</c:v>
                </c:pt>
                <c:pt idx="1">
                  <c:v>14.013</c:v>
                </c:pt>
              </c:numCache>
            </c:numRef>
          </c:val>
          <c:smooth val="0"/>
        </c:ser>
        <c:ser>
          <c:idx val="2"/>
          <c:order val="2"/>
          <c:tx>
            <c:v>Bilirrubina mg/dl</c:v>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0"/>
                  <c:y val="-2.626506622105672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'Hoja1 (2)'!$K$9:$K$10</c:f>
              <c:numCache>
                <c:formatCode>General</c:formatCode>
                <c:ptCount val="2"/>
                <c:pt idx="0">
                  <c:v>0</c:v>
                </c:pt>
                <c:pt idx="1">
                  <c:v>24</c:v>
                </c:pt>
              </c:numCache>
            </c:numRef>
          </c:cat>
          <c:val>
            <c:numRef>
              <c:f>'Hoja1 (2)'!$L$9:$L$10</c:f>
              <c:numCache>
                <c:formatCode>General</c:formatCode>
                <c:ptCount val="2"/>
                <c:pt idx="0">
                  <c:v>15.57</c:v>
                </c:pt>
                <c:pt idx="1">
                  <c:v>12.75</c:v>
                </c:pt>
              </c:numCache>
            </c:numRef>
          </c:val>
          <c:smooth val="0"/>
        </c:ser>
        <c:dLbls>
          <c:showLegendKey val="0"/>
          <c:showVal val="0"/>
          <c:showCatName val="0"/>
          <c:showSerName val="0"/>
          <c:showPercent val="0"/>
          <c:showBubbleSize val="0"/>
        </c:dLbls>
        <c:smooth val="0"/>
        <c:axId val="176120880"/>
        <c:axId val="176121440"/>
      </c:lineChart>
      <c:catAx>
        <c:axId val="176120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es-ES"/>
          </a:p>
        </c:txPr>
        <c:crossAx val="176121440"/>
        <c:crosses val="autoZero"/>
        <c:auto val="1"/>
        <c:lblAlgn val="ctr"/>
        <c:lblOffset val="100"/>
        <c:noMultiLvlLbl val="0"/>
      </c:catAx>
      <c:valAx>
        <c:axId val="176121440"/>
        <c:scaling>
          <c:orientation val="minMax"/>
          <c:min val="1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es-ES"/>
          </a:p>
        </c:txPr>
        <c:crossAx val="176120880"/>
        <c:crosses val="autoZero"/>
        <c:crossBetween val="between"/>
        <c:majorUnit val="0.5"/>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es-ES"/>
        </a:p>
      </c:txPr>
    </c:legend>
    <c:plotVisOnly val="1"/>
    <c:dispBlanksAs val="gap"/>
    <c:showDLblsOverMax val="0"/>
  </c:chart>
  <c:spPr>
    <a:solidFill>
      <a:schemeClr val="lt1"/>
    </a:solidFill>
    <a:ln w="19050" cap="flat" cmpd="sng" algn="ctr">
      <a:solidFill>
        <a:schemeClr val="accent5"/>
      </a:solidFill>
      <a:prstDash val="solid"/>
    </a:ln>
    <a:effectLst/>
  </c:spPr>
  <c:txPr>
    <a:bodyPr/>
    <a:lstStyle/>
    <a:p>
      <a:pPr>
        <a:defRPr sz="1600">
          <a:solidFill>
            <a:schemeClr val="dk1"/>
          </a:solidFill>
          <a:latin typeface="+mn-lt"/>
          <a:ea typeface="+mn-ea"/>
          <a:cs typeface="+mn-cs"/>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Bilirrubina mg/dl</c:v>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1.3888888888888864E-2"/>
                  <c:y val="-5.555555555555555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'Hoja1 (2)'!$K$3:$K$5</c:f>
              <c:numCache>
                <c:formatCode>General</c:formatCode>
                <c:ptCount val="3"/>
                <c:pt idx="0">
                  <c:v>0</c:v>
                </c:pt>
                <c:pt idx="1">
                  <c:v>8</c:v>
                </c:pt>
                <c:pt idx="2">
                  <c:v>24</c:v>
                </c:pt>
              </c:numCache>
            </c:numRef>
          </c:cat>
          <c:val>
            <c:numRef>
              <c:f>'Hoja1 (2)'!$L$3:$L$5</c:f>
              <c:numCache>
                <c:formatCode>General</c:formatCode>
                <c:ptCount val="3"/>
                <c:pt idx="0">
                  <c:v>16.239999999999998</c:v>
                </c:pt>
                <c:pt idx="1">
                  <c:v>15.65</c:v>
                </c:pt>
                <c:pt idx="2">
                  <c:v>8.41</c:v>
                </c:pt>
              </c:numCache>
            </c:numRef>
          </c:val>
          <c:smooth val="0"/>
        </c:ser>
        <c:ser>
          <c:idx val="1"/>
          <c:order val="1"/>
          <c:tx>
            <c:v>Descenso 30%</c:v>
          </c:tx>
          <c:spPr>
            <a:ln w="28575" cap="rnd">
              <a:solidFill>
                <a:schemeClr val="accent6"/>
              </a:solidFill>
              <a:round/>
            </a:ln>
            <a:effectLst/>
          </c:spPr>
          <c:marker>
            <c:symbol val="none"/>
          </c:marker>
          <c:dLbls>
            <c:dLbl>
              <c:idx val="0"/>
              <c:delete val="1"/>
              <c:extLst>
                <c:ext xmlns:c15="http://schemas.microsoft.com/office/drawing/2012/chart" uri="{CE6537A1-D6FC-4f65-9D91-7224C49458BB}">
                  <c15:layout/>
                </c:ext>
              </c:extLst>
            </c:dLbl>
            <c:dLbl>
              <c:idx val="1"/>
              <c:delete val="1"/>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'Hoja1 (2)'!$K$3:$K$5</c:f>
              <c:numCache>
                <c:formatCode>General</c:formatCode>
                <c:ptCount val="3"/>
                <c:pt idx="0">
                  <c:v>0</c:v>
                </c:pt>
                <c:pt idx="1">
                  <c:v>8</c:v>
                </c:pt>
                <c:pt idx="2">
                  <c:v>24</c:v>
                </c:pt>
              </c:numCache>
            </c:numRef>
          </c:cat>
          <c:val>
            <c:numRef>
              <c:f>'Hoja1 (2)'!$M$3:$M$5</c:f>
              <c:numCache>
                <c:formatCode>General</c:formatCode>
                <c:ptCount val="3"/>
                <c:pt idx="0">
                  <c:v>11.367999999999999</c:v>
                </c:pt>
                <c:pt idx="1">
                  <c:v>11.367999999999999</c:v>
                </c:pt>
                <c:pt idx="2">
                  <c:v>11.367999999999999</c:v>
                </c:pt>
              </c:numCache>
            </c:numRef>
          </c:val>
          <c:smooth val="0"/>
        </c:ser>
        <c:ser>
          <c:idx val="2"/>
          <c:order val="2"/>
          <c:tx>
            <c:v>Descenso 40%</c:v>
          </c:tx>
          <c:spPr>
            <a:ln w="28575" cap="rnd">
              <a:solidFill>
                <a:schemeClr val="accent1"/>
              </a:solidFill>
              <a:round/>
            </a:ln>
            <a:effectLst/>
          </c:spPr>
          <c:marker>
            <c:symbol val="none"/>
          </c:marker>
          <c:dLbls>
            <c:dLbl>
              <c:idx val="0"/>
              <c:delete val="1"/>
              <c:extLst>
                <c:ext xmlns:c15="http://schemas.microsoft.com/office/drawing/2012/chart" uri="{CE6537A1-D6FC-4f65-9D91-7224C49458BB}">
                  <c15:layout/>
                </c:ext>
              </c:extLst>
            </c:dLbl>
            <c:dLbl>
              <c:idx val="1"/>
              <c:delete val="1"/>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 (2)'!$N$3:$N$5</c:f>
              <c:numCache>
                <c:formatCode>General</c:formatCode>
                <c:ptCount val="3"/>
                <c:pt idx="0">
                  <c:v>9.7439999999999998</c:v>
                </c:pt>
                <c:pt idx="1">
                  <c:v>9.7439999999999998</c:v>
                </c:pt>
                <c:pt idx="2">
                  <c:v>9.7439999999999998</c:v>
                </c:pt>
              </c:numCache>
            </c:numRef>
          </c:val>
          <c:smooth val="0"/>
        </c:ser>
        <c:dLbls>
          <c:showLegendKey val="0"/>
          <c:showVal val="0"/>
          <c:showCatName val="0"/>
          <c:showSerName val="0"/>
          <c:showPercent val="0"/>
          <c:showBubbleSize val="0"/>
        </c:dLbls>
        <c:marker val="1"/>
        <c:smooth val="0"/>
        <c:axId val="176124800"/>
        <c:axId val="176125360"/>
      </c:lineChart>
      <c:catAx>
        <c:axId val="176124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s-ES"/>
          </a:p>
        </c:txPr>
        <c:crossAx val="176125360"/>
        <c:crosses val="autoZero"/>
        <c:auto val="1"/>
        <c:lblAlgn val="ctr"/>
        <c:lblOffset val="100"/>
        <c:noMultiLvlLbl val="0"/>
      </c:catAx>
      <c:valAx>
        <c:axId val="176125360"/>
        <c:scaling>
          <c:orientation val="minMax"/>
          <c:min val="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s-ES"/>
          </a:p>
        </c:txPr>
        <c:crossAx val="176124800"/>
        <c:crosses val="autoZero"/>
        <c:crossBetween val="between"/>
        <c:majorUnit val="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s-ES"/>
        </a:p>
      </c:txPr>
    </c:legend>
    <c:plotVisOnly val="1"/>
    <c:dispBlanksAs val="gap"/>
    <c:showDLblsOverMax val="0"/>
  </c:chart>
  <c:spPr>
    <a:solidFill>
      <a:schemeClr val="lt1"/>
    </a:solidFill>
    <a:ln w="19050" cap="flat" cmpd="sng" algn="ctr">
      <a:solidFill>
        <a:schemeClr val="accent1"/>
      </a:solidFill>
      <a:prstDash val="solid"/>
    </a:ln>
    <a:effectLst/>
  </c:spPr>
  <c:txPr>
    <a:bodyPr/>
    <a:lstStyle/>
    <a:p>
      <a:pPr>
        <a:defRPr sz="1400">
          <a:solidFill>
            <a:schemeClr val="dk1"/>
          </a:solidFill>
          <a:latin typeface="+mn-lt"/>
          <a:ea typeface="+mn-ea"/>
          <a:cs typeface="+mn-cs"/>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858B16-4EF9-492A-AEE0-C911801D7DDE}" type="doc">
      <dgm:prSet loTypeId="urn:microsoft.com/office/officeart/2005/8/layout/chevron1" loCatId="process" qsTypeId="urn:microsoft.com/office/officeart/2005/8/quickstyle/simple3" qsCatId="simple" csTypeId="urn:microsoft.com/office/officeart/2005/8/colors/colorful5" csCatId="colorful" phldr="1"/>
      <dgm:spPr/>
      <dgm:t>
        <a:bodyPr/>
        <a:lstStyle/>
        <a:p>
          <a:endParaRPr lang="es-ES"/>
        </a:p>
      </dgm:t>
    </dgm:pt>
    <dgm:pt modelId="{B76BD27D-107B-4DE3-AE56-C4B7B1AC3B71}">
      <dgm:prSet phldrT="[Texto]" custT="1"/>
      <dgm:spPr/>
      <dgm:t>
        <a:bodyPr/>
        <a:lstStyle/>
        <a:p>
          <a:r>
            <a:rPr lang="es-ES" sz="1600" dirty="0" smtClean="0"/>
            <a:t>Glóbulos rojos</a:t>
          </a:r>
        </a:p>
      </dgm:t>
    </dgm:pt>
    <dgm:pt modelId="{F4FB5316-9EBB-4D7B-BD4F-5ECCE36CD4CF}" type="sibTrans" cxnId="{BF866D74-33B9-421D-8559-73FB002A6149}">
      <dgm:prSet/>
      <dgm:spPr/>
      <dgm:t>
        <a:bodyPr/>
        <a:lstStyle/>
        <a:p>
          <a:endParaRPr lang="es-ES" sz="2000"/>
        </a:p>
      </dgm:t>
    </dgm:pt>
    <dgm:pt modelId="{53BE30FA-206A-4B31-BEF8-F426C7BE6804}" type="parTrans" cxnId="{BF866D74-33B9-421D-8559-73FB002A6149}">
      <dgm:prSet/>
      <dgm:spPr/>
      <dgm:t>
        <a:bodyPr/>
        <a:lstStyle/>
        <a:p>
          <a:endParaRPr lang="es-ES" sz="2000"/>
        </a:p>
      </dgm:t>
    </dgm:pt>
    <dgm:pt modelId="{A35DB2B5-678E-429B-A2B5-858B74E5B2E1}">
      <dgm:prSet custT="1"/>
      <dgm:spPr/>
      <dgm:t>
        <a:bodyPr/>
        <a:lstStyle/>
        <a:p>
          <a:r>
            <a:rPr lang="es-ES" sz="1600" dirty="0" smtClean="0"/>
            <a:t>Acción de enzimas</a:t>
          </a:r>
        </a:p>
      </dgm:t>
    </dgm:pt>
    <dgm:pt modelId="{DA28032A-9561-47BD-A9AB-6AF83DB4BEB3}" type="parTrans" cxnId="{CC298906-1A97-4D97-B4E8-28AD7CE70F1E}">
      <dgm:prSet/>
      <dgm:spPr/>
      <dgm:t>
        <a:bodyPr/>
        <a:lstStyle/>
        <a:p>
          <a:endParaRPr lang="es-ES" sz="2000"/>
        </a:p>
      </dgm:t>
    </dgm:pt>
    <dgm:pt modelId="{D7C620E6-FC23-40D1-8313-599602CF9899}" type="sibTrans" cxnId="{CC298906-1A97-4D97-B4E8-28AD7CE70F1E}">
      <dgm:prSet/>
      <dgm:spPr/>
      <dgm:t>
        <a:bodyPr/>
        <a:lstStyle/>
        <a:p>
          <a:endParaRPr lang="es-ES" sz="2000"/>
        </a:p>
      </dgm:t>
    </dgm:pt>
    <dgm:pt modelId="{0028633E-F637-41E0-A8F4-3CF29F05E67C}">
      <dgm:prSet custT="1"/>
      <dgm:spPr/>
      <dgm:t>
        <a:bodyPr/>
        <a:lstStyle/>
        <a:p>
          <a:r>
            <a:rPr lang="es-ES" sz="1600" dirty="0" smtClean="0"/>
            <a:t>BILIRRUBINA indirecta</a:t>
          </a:r>
        </a:p>
      </dgm:t>
    </dgm:pt>
    <dgm:pt modelId="{B0476F21-7010-4268-84F6-6A89AB6B0687}" type="parTrans" cxnId="{70608E7B-2374-4997-A6B8-E87B5863C60B}">
      <dgm:prSet/>
      <dgm:spPr/>
      <dgm:t>
        <a:bodyPr/>
        <a:lstStyle/>
        <a:p>
          <a:endParaRPr lang="es-ES" sz="2000"/>
        </a:p>
      </dgm:t>
    </dgm:pt>
    <dgm:pt modelId="{37D8F631-EC17-40F6-9C7A-4D626A667B36}" type="sibTrans" cxnId="{70608E7B-2374-4997-A6B8-E87B5863C60B}">
      <dgm:prSet/>
      <dgm:spPr/>
      <dgm:t>
        <a:bodyPr/>
        <a:lstStyle/>
        <a:p>
          <a:endParaRPr lang="es-ES" sz="2000"/>
        </a:p>
      </dgm:t>
    </dgm:pt>
    <dgm:pt modelId="{4DE3A89E-25AC-448F-9D41-58ECE5A8881B}">
      <dgm:prSet custT="1"/>
      <dgm:spPr/>
      <dgm:t>
        <a:bodyPr/>
        <a:lstStyle/>
        <a:p>
          <a:r>
            <a:rPr lang="es-ES" sz="1600" dirty="0" smtClean="0"/>
            <a:t>BILIRRUBINA directa</a:t>
          </a:r>
        </a:p>
      </dgm:t>
    </dgm:pt>
    <dgm:pt modelId="{737086AE-329F-4D45-BB24-E8A7831DC258}" type="parTrans" cxnId="{3087C19A-798F-4933-8F9F-B7879CD65DE8}">
      <dgm:prSet/>
      <dgm:spPr/>
      <dgm:t>
        <a:bodyPr/>
        <a:lstStyle/>
        <a:p>
          <a:endParaRPr lang="es-ES" sz="2000"/>
        </a:p>
      </dgm:t>
    </dgm:pt>
    <dgm:pt modelId="{C2A23C71-AEC1-4983-AA24-5F3E15697490}" type="sibTrans" cxnId="{3087C19A-798F-4933-8F9F-B7879CD65DE8}">
      <dgm:prSet/>
      <dgm:spPr/>
      <dgm:t>
        <a:bodyPr/>
        <a:lstStyle/>
        <a:p>
          <a:endParaRPr lang="es-ES" sz="2000"/>
        </a:p>
      </dgm:t>
    </dgm:pt>
    <dgm:pt modelId="{4EFCE97A-2326-4723-B324-D82060286A67}">
      <dgm:prSet custT="1"/>
      <dgm:spPr/>
      <dgm:t>
        <a:bodyPr/>
        <a:lstStyle/>
        <a:p>
          <a:r>
            <a:rPr lang="es-ES" sz="1600" dirty="0" smtClean="0"/>
            <a:t>Hígado </a:t>
          </a:r>
        </a:p>
      </dgm:t>
    </dgm:pt>
    <dgm:pt modelId="{905CF6DB-DB96-4C59-ACB2-703349D0E7B4}" type="parTrans" cxnId="{E9562684-2DD0-484C-8714-A24F177D4375}">
      <dgm:prSet/>
      <dgm:spPr/>
      <dgm:t>
        <a:bodyPr/>
        <a:lstStyle/>
        <a:p>
          <a:endParaRPr lang="es-ES" sz="2000"/>
        </a:p>
      </dgm:t>
    </dgm:pt>
    <dgm:pt modelId="{D699B7C4-DCEE-4984-89DA-910662E0C8DF}" type="sibTrans" cxnId="{E9562684-2DD0-484C-8714-A24F177D4375}">
      <dgm:prSet/>
      <dgm:spPr/>
      <dgm:t>
        <a:bodyPr/>
        <a:lstStyle/>
        <a:p>
          <a:endParaRPr lang="es-ES" sz="2000"/>
        </a:p>
      </dgm:t>
    </dgm:pt>
    <dgm:pt modelId="{D46975BD-BBCE-4717-81E8-80CC5A784C53}">
      <dgm:prSet custT="1"/>
      <dgm:spPr/>
      <dgm:t>
        <a:bodyPr/>
        <a:lstStyle/>
        <a:p>
          <a:r>
            <a:rPr lang="es-ES" sz="1600" dirty="0" smtClean="0"/>
            <a:t>Elimina: orina o bilis</a:t>
          </a:r>
        </a:p>
      </dgm:t>
    </dgm:pt>
    <dgm:pt modelId="{D10B5B3C-45AA-4850-89C2-11692C17BAA5}" type="parTrans" cxnId="{E3617053-5A69-40AD-85B5-9E364ACD541F}">
      <dgm:prSet/>
      <dgm:spPr/>
      <dgm:t>
        <a:bodyPr/>
        <a:lstStyle/>
        <a:p>
          <a:endParaRPr lang="es-ES" sz="2000"/>
        </a:p>
      </dgm:t>
    </dgm:pt>
    <dgm:pt modelId="{31C50008-F856-40A8-9817-0A5561A438DE}" type="sibTrans" cxnId="{E3617053-5A69-40AD-85B5-9E364ACD541F}">
      <dgm:prSet/>
      <dgm:spPr/>
      <dgm:t>
        <a:bodyPr/>
        <a:lstStyle/>
        <a:p>
          <a:endParaRPr lang="es-ES" sz="2000"/>
        </a:p>
      </dgm:t>
    </dgm:pt>
    <dgm:pt modelId="{E5FD5A7A-A1A8-4C1C-9D9E-66CF9EEFDE85}" type="pres">
      <dgm:prSet presAssocID="{68858B16-4EF9-492A-AEE0-C911801D7DDE}" presName="Name0" presStyleCnt="0">
        <dgm:presLayoutVars>
          <dgm:dir/>
          <dgm:animLvl val="lvl"/>
          <dgm:resizeHandles val="exact"/>
        </dgm:presLayoutVars>
      </dgm:prSet>
      <dgm:spPr/>
      <dgm:t>
        <a:bodyPr/>
        <a:lstStyle/>
        <a:p>
          <a:endParaRPr lang="es-ES"/>
        </a:p>
      </dgm:t>
    </dgm:pt>
    <dgm:pt modelId="{A16FB5A6-4D95-4AC6-832B-989671302C18}" type="pres">
      <dgm:prSet presAssocID="{B76BD27D-107B-4DE3-AE56-C4B7B1AC3B71}" presName="parTxOnly" presStyleLbl="node1" presStyleIdx="0" presStyleCnt="6">
        <dgm:presLayoutVars>
          <dgm:chMax val="0"/>
          <dgm:chPref val="0"/>
          <dgm:bulletEnabled val="1"/>
        </dgm:presLayoutVars>
      </dgm:prSet>
      <dgm:spPr/>
      <dgm:t>
        <a:bodyPr/>
        <a:lstStyle/>
        <a:p>
          <a:endParaRPr lang="es-ES"/>
        </a:p>
      </dgm:t>
    </dgm:pt>
    <dgm:pt modelId="{FEB2AC85-6EE6-467E-82DC-B218DBBA9120}" type="pres">
      <dgm:prSet presAssocID="{F4FB5316-9EBB-4D7B-BD4F-5ECCE36CD4CF}" presName="parTxOnlySpace" presStyleCnt="0"/>
      <dgm:spPr/>
    </dgm:pt>
    <dgm:pt modelId="{81F06636-BD98-45A2-8505-25E127C9C477}" type="pres">
      <dgm:prSet presAssocID="{A35DB2B5-678E-429B-A2B5-858B74E5B2E1}" presName="parTxOnly" presStyleLbl="node1" presStyleIdx="1" presStyleCnt="6">
        <dgm:presLayoutVars>
          <dgm:chMax val="0"/>
          <dgm:chPref val="0"/>
          <dgm:bulletEnabled val="1"/>
        </dgm:presLayoutVars>
      </dgm:prSet>
      <dgm:spPr/>
      <dgm:t>
        <a:bodyPr/>
        <a:lstStyle/>
        <a:p>
          <a:endParaRPr lang="es-ES"/>
        </a:p>
      </dgm:t>
    </dgm:pt>
    <dgm:pt modelId="{E0A95CAD-2058-4421-883C-FA6A80F32D35}" type="pres">
      <dgm:prSet presAssocID="{D7C620E6-FC23-40D1-8313-599602CF9899}" presName="parTxOnlySpace" presStyleCnt="0"/>
      <dgm:spPr/>
    </dgm:pt>
    <dgm:pt modelId="{286979EC-2340-42D7-8D03-079C508297A8}" type="pres">
      <dgm:prSet presAssocID="{0028633E-F637-41E0-A8F4-3CF29F05E67C}" presName="parTxOnly" presStyleLbl="node1" presStyleIdx="2" presStyleCnt="6" custScaleX="117702">
        <dgm:presLayoutVars>
          <dgm:chMax val="0"/>
          <dgm:chPref val="0"/>
          <dgm:bulletEnabled val="1"/>
        </dgm:presLayoutVars>
      </dgm:prSet>
      <dgm:spPr/>
      <dgm:t>
        <a:bodyPr/>
        <a:lstStyle/>
        <a:p>
          <a:endParaRPr lang="es-ES"/>
        </a:p>
      </dgm:t>
    </dgm:pt>
    <dgm:pt modelId="{380B4479-8598-4B18-B4CC-2DEAC3B5ECB8}" type="pres">
      <dgm:prSet presAssocID="{37D8F631-EC17-40F6-9C7A-4D626A667B36}" presName="parTxOnlySpace" presStyleCnt="0"/>
      <dgm:spPr/>
    </dgm:pt>
    <dgm:pt modelId="{195DC2C1-52B0-434E-8D11-4BB496950827}" type="pres">
      <dgm:prSet presAssocID="{4EFCE97A-2326-4723-B324-D82060286A67}" presName="parTxOnly" presStyleLbl="node1" presStyleIdx="3" presStyleCnt="6">
        <dgm:presLayoutVars>
          <dgm:chMax val="0"/>
          <dgm:chPref val="0"/>
          <dgm:bulletEnabled val="1"/>
        </dgm:presLayoutVars>
      </dgm:prSet>
      <dgm:spPr/>
      <dgm:t>
        <a:bodyPr/>
        <a:lstStyle/>
        <a:p>
          <a:endParaRPr lang="es-ES"/>
        </a:p>
      </dgm:t>
    </dgm:pt>
    <dgm:pt modelId="{DF36B028-8597-4130-B9F3-C094A24629E5}" type="pres">
      <dgm:prSet presAssocID="{D699B7C4-DCEE-4984-89DA-910662E0C8DF}" presName="parTxOnlySpace" presStyleCnt="0"/>
      <dgm:spPr/>
    </dgm:pt>
    <dgm:pt modelId="{4C27C281-768D-41FB-9137-A0724723E17C}" type="pres">
      <dgm:prSet presAssocID="{4DE3A89E-25AC-448F-9D41-58ECE5A8881B}" presName="parTxOnly" presStyleLbl="node1" presStyleIdx="4" presStyleCnt="6" custScaleX="122454">
        <dgm:presLayoutVars>
          <dgm:chMax val="0"/>
          <dgm:chPref val="0"/>
          <dgm:bulletEnabled val="1"/>
        </dgm:presLayoutVars>
      </dgm:prSet>
      <dgm:spPr/>
      <dgm:t>
        <a:bodyPr/>
        <a:lstStyle/>
        <a:p>
          <a:endParaRPr lang="es-ES"/>
        </a:p>
      </dgm:t>
    </dgm:pt>
    <dgm:pt modelId="{C802F70C-32CB-462A-9CA4-6148B371495A}" type="pres">
      <dgm:prSet presAssocID="{C2A23C71-AEC1-4983-AA24-5F3E15697490}" presName="parTxOnlySpace" presStyleCnt="0"/>
      <dgm:spPr/>
    </dgm:pt>
    <dgm:pt modelId="{D453A04B-BD1B-4AD1-B683-1CDB24D8B86B}" type="pres">
      <dgm:prSet presAssocID="{D46975BD-BBCE-4717-81E8-80CC5A784C53}" presName="parTxOnly" presStyleLbl="node1" presStyleIdx="5" presStyleCnt="6">
        <dgm:presLayoutVars>
          <dgm:chMax val="0"/>
          <dgm:chPref val="0"/>
          <dgm:bulletEnabled val="1"/>
        </dgm:presLayoutVars>
      </dgm:prSet>
      <dgm:spPr/>
      <dgm:t>
        <a:bodyPr/>
        <a:lstStyle/>
        <a:p>
          <a:endParaRPr lang="es-ES"/>
        </a:p>
      </dgm:t>
    </dgm:pt>
  </dgm:ptLst>
  <dgm:cxnLst>
    <dgm:cxn modelId="{00214660-52D7-4CE2-A55F-EA9DD75A47C6}" type="presOf" srcId="{B76BD27D-107B-4DE3-AE56-C4B7B1AC3B71}" destId="{A16FB5A6-4D95-4AC6-832B-989671302C18}" srcOrd="0" destOrd="0" presId="urn:microsoft.com/office/officeart/2005/8/layout/chevron1"/>
    <dgm:cxn modelId="{3087C19A-798F-4933-8F9F-B7879CD65DE8}" srcId="{68858B16-4EF9-492A-AEE0-C911801D7DDE}" destId="{4DE3A89E-25AC-448F-9D41-58ECE5A8881B}" srcOrd="4" destOrd="0" parTransId="{737086AE-329F-4D45-BB24-E8A7831DC258}" sibTransId="{C2A23C71-AEC1-4983-AA24-5F3E15697490}"/>
    <dgm:cxn modelId="{70608E7B-2374-4997-A6B8-E87B5863C60B}" srcId="{68858B16-4EF9-492A-AEE0-C911801D7DDE}" destId="{0028633E-F637-41E0-A8F4-3CF29F05E67C}" srcOrd="2" destOrd="0" parTransId="{B0476F21-7010-4268-84F6-6A89AB6B0687}" sibTransId="{37D8F631-EC17-40F6-9C7A-4D626A667B36}"/>
    <dgm:cxn modelId="{2577ABE0-A2FE-437F-B88F-9FE786A63215}" type="presOf" srcId="{D46975BD-BBCE-4717-81E8-80CC5A784C53}" destId="{D453A04B-BD1B-4AD1-B683-1CDB24D8B86B}" srcOrd="0" destOrd="0" presId="urn:microsoft.com/office/officeart/2005/8/layout/chevron1"/>
    <dgm:cxn modelId="{E3617053-5A69-40AD-85B5-9E364ACD541F}" srcId="{68858B16-4EF9-492A-AEE0-C911801D7DDE}" destId="{D46975BD-BBCE-4717-81E8-80CC5A784C53}" srcOrd="5" destOrd="0" parTransId="{D10B5B3C-45AA-4850-89C2-11692C17BAA5}" sibTransId="{31C50008-F856-40A8-9817-0A5561A438DE}"/>
    <dgm:cxn modelId="{8F2CC408-E447-4956-9480-6501E10E7588}" type="presOf" srcId="{68858B16-4EF9-492A-AEE0-C911801D7DDE}" destId="{E5FD5A7A-A1A8-4C1C-9D9E-66CF9EEFDE85}" srcOrd="0" destOrd="0" presId="urn:microsoft.com/office/officeart/2005/8/layout/chevron1"/>
    <dgm:cxn modelId="{BF866D74-33B9-421D-8559-73FB002A6149}" srcId="{68858B16-4EF9-492A-AEE0-C911801D7DDE}" destId="{B76BD27D-107B-4DE3-AE56-C4B7B1AC3B71}" srcOrd="0" destOrd="0" parTransId="{53BE30FA-206A-4B31-BEF8-F426C7BE6804}" sibTransId="{F4FB5316-9EBB-4D7B-BD4F-5ECCE36CD4CF}"/>
    <dgm:cxn modelId="{CC298906-1A97-4D97-B4E8-28AD7CE70F1E}" srcId="{68858B16-4EF9-492A-AEE0-C911801D7DDE}" destId="{A35DB2B5-678E-429B-A2B5-858B74E5B2E1}" srcOrd="1" destOrd="0" parTransId="{DA28032A-9561-47BD-A9AB-6AF83DB4BEB3}" sibTransId="{D7C620E6-FC23-40D1-8313-599602CF9899}"/>
    <dgm:cxn modelId="{22D178DD-CAD0-4862-B8CB-94F8A35C6087}" type="presOf" srcId="{0028633E-F637-41E0-A8F4-3CF29F05E67C}" destId="{286979EC-2340-42D7-8D03-079C508297A8}" srcOrd="0" destOrd="0" presId="urn:microsoft.com/office/officeart/2005/8/layout/chevron1"/>
    <dgm:cxn modelId="{40F55800-C509-4F17-9895-56E19990D08A}" type="presOf" srcId="{4DE3A89E-25AC-448F-9D41-58ECE5A8881B}" destId="{4C27C281-768D-41FB-9137-A0724723E17C}" srcOrd="0" destOrd="0" presId="urn:microsoft.com/office/officeart/2005/8/layout/chevron1"/>
    <dgm:cxn modelId="{E9562684-2DD0-484C-8714-A24F177D4375}" srcId="{68858B16-4EF9-492A-AEE0-C911801D7DDE}" destId="{4EFCE97A-2326-4723-B324-D82060286A67}" srcOrd="3" destOrd="0" parTransId="{905CF6DB-DB96-4C59-ACB2-703349D0E7B4}" sibTransId="{D699B7C4-DCEE-4984-89DA-910662E0C8DF}"/>
    <dgm:cxn modelId="{739DF689-29B1-4964-86EC-E9C2D9F99433}" type="presOf" srcId="{A35DB2B5-678E-429B-A2B5-858B74E5B2E1}" destId="{81F06636-BD98-45A2-8505-25E127C9C477}" srcOrd="0" destOrd="0" presId="urn:microsoft.com/office/officeart/2005/8/layout/chevron1"/>
    <dgm:cxn modelId="{2BD28F2F-CA61-45D5-BF31-31804A45E787}" type="presOf" srcId="{4EFCE97A-2326-4723-B324-D82060286A67}" destId="{195DC2C1-52B0-434E-8D11-4BB496950827}" srcOrd="0" destOrd="0" presId="urn:microsoft.com/office/officeart/2005/8/layout/chevron1"/>
    <dgm:cxn modelId="{3CD35AF3-3AEC-4DF9-A741-57870D2C6CA0}" type="presParOf" srcId="{E5FD5A7A-A1A8-4C1C-9D9E-66CF9EEFDE85}" destId="{A16FB5A6-4D95-4AC6-832B-989671302C18}" srcOrd="0" destOrd="0" presId="urn:microsoft.com/office/officeart/2005/8/layout/chevron1"/>
    <dgm:cxn modelId="{80A80C06-C5B6-4A71-9E83-2F701D330145}" type="presParOf" srcId="{E5FD5A7A-A1A8-4C1C-9D9E-66CF9EEFDE85}" destId="{FEB2AC85-6EE6-467E-82DC-B218DBBA9120}" srcOrd="1" destOrd="0" presId="urn:microsoft.com/office/officeart/2005/8/layout/chevron1"/>
    <dgm:cxn modelId="{31414BA7-5E60-4959-9ABC-C1CC16B73243}" type="presParOf" srcId="{E5FD5A7A-A1A8-4C1C-9D9E-66CF9EEFDE85}" destId="{81F06636-BD98-45A2-8505-25E127C9C477}" srcOrd="2" destOrd="0" presId="urn:microsoft.com/office/officeart/2005/8/layout/chevron1"/>
    <dgm:cxn modelId="{24E437B5-F0C0-45A8-8372-0A6B5EA69F40}" type="presParOf" srcId="{E5FD5A7A-A1A8-4C1C-9D9E-66CF9EEFDE85}" destId="{E0A95CAD-2058-4421-883C-FA6A80F32D35}" srcOrd="3" destOrd="0" presId="urn:microsoft.com/office/officeart/2005/8/layout/chevron1"/>
    <dgm:cxn modelId="{F527B4D1-0CFE-4390-AD72-ACDCBAB009E2}" type="presParOf" srcId="{E5FD5A7A-A1A8-4C1C-9D9E-66CF9EEFDE85}" destId="{286979EC-2340-42D7-8D03-079C508297A8}" srcOrd="4" destOrd="0" presId="urn:microsoft.com/office/officeart/2005/8/layout/chevron1"/>
    <dgm:cxn modelId="{6D343EE7-B499-4037-A06B-BF90A3D83085}" type="presParOf" srcId="{E5FD5A7A-A1A8-4C1C-9D9E-66CF9EEFDE85}" destId="{380B4479-8598-4B18-B4CC-2DEAC3B5ECB8}" srcOrd="5" destOrd="0" presId="urn:microsoft.com/office/officeart/2005/8/layout/chevron1"/>
    <dgm:cxn modelId="{E877E9DF-5179-4929-8716-65707172C08F}" type="presParOf" srcId="{E5FD5A7A-A1A8-4C1C-9D9E-66CF9EEFDE85}" destId="{195DC2C1-52B0-434E-8D11-4BB496950827}" srcOrd="6" destOrd="0" presId="urn:microsoft.com/office/officeart/2005/8/layout/chevron1"/>
    <dgm:cxn modelId="{E6B1B5AA-EC1D-4952-9825-130DE22CE32F}" type="presParOf" srcId="{E5FD5A7A-A1A8-4C1C-9D9E-66CF9EEFDE85}" destId="{DF36B028-8597-4130-B9F3-C094A24629E5}" srcOrd="7" destOrd="0" presId="urn:microsoft.com/office/officeart/2005/8/layout/chevron1"/>
    <dgm:cxn modelId="{94CD7A1E-F2F3-45F2-978F-9304D5DF3BC0}" type="presParOf" srcId="{E5FD5A7A-A1A8-4C1C-9D9E-66CF9EEFDE85}" destId="{4C27C281-768D-41FB-9137-A0724723E17C}" srcOrd="8" destOrd="0" presId="urn:microsoft.com/office/officeart/2005/8/layout/chevron1"/>
    <dgm:cxn modelId="{4972D8E4-8293-4C9F-890A-FDFD7E029631}" type="presParOf" srcId="{E5FD5A7A-A1A8-4C1C-9D9E-66CF9EEFDE85}" destId="{C802F70C-32CB-462A-9CA4-6148B371495A}" srcOrd="9" destOrd="0" presId="urn:microsoft.com/office/officeart/2005/8/layout/chevron1"/>
    <dgm:cxn modelId="{1430F4BA-B78D-413C-AFCE-C075513E4030}" type="presParOf" srcId="{E5FD5A7A-A1A8-4C1C-9D9E-66CF9EEFDE85}" destId="{D453A04B-BD1B-4AD1-B683-1CDB24D8B86B}" srcOrd="1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E1304F-1942-4790-A499-ECBFFE3D2A59}" type="doc">
      <dgm:prSet loTypeId="urn:microsoft.com/office/officeart/2005/8/layout/hProcess10" loCatId="picture" qsTypeId="urn:microsoft.com/office/officeart/2005/8/quickstyle/simple3" qsCatId="simple" csTypeId="urn:microsoft.com/office/officeart/2005/8/colors/accent1_2" csCatId="accent1" phldr="1"/>
      <dgm:spPr/>
      <dgm:t>
        <a:bodyPr/>
        <a:lstStyle/>
        <a:p>
          <a:endParaRPr lang="es-ES"/>
        </a:p>
      </dgm:t>
    </dgm:pt>
    <dgm:pt modelId="{45C38342-617C-4690-A5BE-D87A14A6DE1D}">
      <dgm:prSet phldrT="[Texto]" custT="1"/>
      <dgm:spPr/>
      <dgm:t>
        <a:bodyPr/>
        <a:lstStyle/>
        <a:p>
          <a:r>
            <a:rPr lang="es-ES" sz="1800" dirty="0" smtClean="0"/>
            <a:t>BASE PORTA LÁMPARA</a:t>
          </a:r>
          <a:endParaRPr lang="es-ES" sz="1800" dirty="0"/>
        </a:p>
      </dgm:t>
    </dgm:pt>
    <dgm:pt modelId="{2DAB696D-4078-46E8-A8FE-1820640232AA}" type="sibTrans" cxnId="{2314A41D-8D76-40DD-A920-DD0A4B5D8410}">
      <dgm:prSet/>
      <dgm:spPr/>
      <dgm:t>
        <a:bodyPr/>
        <a:lstStyle/>
        <a:p>
          <a:endParaRPr lang="es-ES" sz="1100"/>
        </a:p>
      </dgm:t>
    </dgm:pt>
    <dgm:pt modelId="{B80DCA83-7767-4261-B92E-72F04E5ACEDE}" type="parTrans" cxnId="{2314A41D-8D76-40DD-A920-DD0A4B5D8410}">
      <dgm:prSet/>
      <dgm:spPr/>
      <dgm:t>
        <a:bodyPr/>
        <a:lstStyle/>
        <a:p>
          <a:endParaRPr lang="es-ES" sz="1100"/>
        </a:p>
      </dgm:t>
    </dgm:pt>
    <dgm:pt modelId="{4B198B28-1357-4539-A167-6BC56BC55046}">
      <dgm:prSet phldrT="[Texto]" custT="1"/>
      <dgm:spPr/>
      <dgm:t>
        <a:bodyPr/>
        <a:lstStyle/>
        <a:p>
          <a:r>
            <a:rPr lang="es-ES" sz="1800" dirty="0" smtClean="0"/>
            <a:t>CARCASA</a:t>
          </a:r>
          <a:endParaRPr lang="es-ES" sz="1800" dirty="0"/>
        </a:p>
      </dgm:t>
    </dgm:pt>
    <dgm:pt modelId="{26CDAFAB-009E-4A46-A7D6-F92AC116157C}">
      <dgm:prSet phldrT="[Texto]" custT="1"/>
      <dgm:spPr/>
      <dgm:t>
        <a:bodyPr/>
        <a:lstStyle/>
        <a:p>
          <a:r>
            <a:rPr lang="es-ES" sz="1800" dirty="0" smtClean="0"/>
            <a:t>RÓTULA</a:t>
          </a:r>
          <a:endParaRPr lang="es-ES" sz="1800" dirty="0"/>
        </a:p>
      </dgm:t>
    </dgm:pt>
    <dgm:pt modelId="{9ACD7D7F-2810-49D2-B030-42F4F48F2E3C}">
      <dgm:prSet phldrT="[Texto]" custT="1"/>
      <dgm:spPr/>
      <dgm:t>
        <a:bodyPr/>
        <a:lstStyle/>
        <a:p>
          <a:r>
            <a:rPr lang="es-ES" sz="1800" dirty="0" smtClean="0"/>
            <a:t>ACOPLE</a:t>
          </a:r>
          <a:endParaRPr lang="es-ES" sz="1800" dirty="0"/>
        </a:p>
      </dgm:t>
    </dgm:pt>
    <dgm:pt modelId="{582D54F0-C413-4663-AEB0-F9284A6247FD}" type="sibTrans" cxnId="{D7051126-9459-4207-B9CE-B7E8E0BADE4E}">
      <dgm:prSet custT="1"/>
      <dgm:spPr/>
      <dgm:t>
        <a:bodyPr/>
        <a:lstStyle/>
        <a:p>
          <a:endParaRPr lang="es-ES" sz="1100"/>
        </a:p>
      </dgm:t>
    </dgm:pt>
    <dgm:pt modelId="{EF82740C-F8E1-4184-BFE3-C30B4749AF92}" type="parTrans" cxnId="{D7051126-9459-4207-B9CE-B7E8E0BADE4E}">
      <dgm:prSet/>
      <dgm:spPr/>
      <dgm:t>
        <a:bodyPr/>
        <a:lstStyle/>
        <a:p>
          <a:endParaRPr lang="es-ES" sz="1100"/>
        </a:p>
      </dgm:t>
    </dgm:pt>
    <dgm:pt modelId="{53A9EAC1-EF37-4E4E-8B6B-297F2105DE74}" type="sibTrans" cxnId="{886D4B0A-ABC1-4600-8EF0-9502A98AD313}">
      <dgm:prSet custT="1"/>
      <dgm:spPr/>
      <dgm:t>
        <a:bodyPr/>
        <a:lstStyle/>
        <a:p>
          <a:endParaRPr lang="es-ES" sz="1100"/>
        </a:p>
      </dgm:t>
    </dgm:pt>
    <dgm:pt modelId="{3FADCC08-14D3-4FAA-90E2-47130A11ADCC}" type="parTrans" cxnId="{886D4B0A-ABC1-4600-8EF0-9502A98AD313}">
      <dgm:prSet/>
      <dgm:spPr/>
      <dgm:t>
        <a:bodyPr/>
        <a:lstStyle/>
        <a:p>
          <a:endParaRPr lang="es-ES" sz="1100"/>
        </a:p>
      </dgm:t>
    </dgm:pt>
    <dgm:pt modelId="{BED96A04-627B-42F2-B4E2-7FC44202CDB9}" type="sibTrans" cxnId="{5957746F-C2DA-4C3D-AF4D-983F8C9699F8}">
      <dgm:prSet custT="1"/>
      <dgm:spPr/>
      <dgm:t>
        <a:bodyPr/>
        <a:lstStyle/>
        <a:p>
          <a:endParaRPr lang="es-ES" sz="1100"/>
        </a:p>
      </dgm:t>
    </dgm:pt>
    <dgm:pt modelId="{21203AA4-B5C2-44BC-86F2-3522089B7799}" type="parTrans" cxnId="{5957746F-C2DA-4C3D-AF4D-983F8C9699F8}">
      <dgm:prSet/>
      <dgm:spPr/>
      <dgm:t>
        <a:bodyPr/>
        <a:lstStyle/>
        <a:p>
          <a:endParaRPr lang="es-ES" sz="1100"/>
        </a:p>
      </dgm:t>
    </dgm:pt>
    <dgm:pt modelId="{D8E12D80-9028-4478-A093-04F6D0CC16C8}" type="pres">
      <dgm:prSet presAssocID="{EBE1304F-1942-4790-A499-ECBFFE3D2A59}" presName="Name0" presStyleCnt="0">
        <dgm:presLayoutVars>
          <dgm:dir/>
          <dgm:resizeHandles val="exact"/>
        </dgm:presLayoutVars>
      </dgm:prSet>
      <dgm:spPr/>
    </dgm:pt>
    <dgm:pt modelId="{81FB795F-549B-4CC9-A947-AFB80B44CDC8}" type="pres">
      <dgm:prSet presAssocID="{9ACD7D7F-2810-49D2-B030-42F4F48F2E3C}" presName="composite" presStyleCnt="0"/>
      <dgm:spPr/>
    </dgm:pt>
    <dgm:pt modelId="{E114061C-2D94-491A-9858-99DC80158479}" type="pres">
      <dgm:prSet presAssocID="{9ACD7D7F-2810-49D2-B030-42F4F48F2E3C}" presName="imagSh" presStyleLbl="bgImgPlace1" presStyleIdx="0" presStyleCnt="4" custScaleX="68780"/>
      <dgm:spPr>
        <a:blipFill rotWithShape="1">
          <a:blip xmlns:r="http://schemas.openxmlformats.org/officeDocument/2006/relationships" r:embed="rId1"/>
          <a:stretch>
            <a:fillRect/>
          </a:stretch>
        </a:blipFill>
      </dgm:spPr>
      <dgm:t>
        <a:bodyPr/>
        <a:lstStyle/>
        <a:p>
          <a:endParaRPr lang="es-ES"/>
        </a:p>
      </dgm:t>
    </dgm:pt>
    <dgm:pt modelId="{1028D9B9-5313-4129-9791-7890974EDF3E}" type="pres">
      <dgm:prSet presAssocID="{9ACD7D7F-2810-49D2-B030-42F4F48F2E3C}" presName="txNode" presStyleLbl="node1" presStyleIdx="0" presStyleCnt="4" custScaleY="41741">
        <dgm:presLayoutVars>
          <dgm:bulletEnabled val="1"/>
        </dgm:presLayoutVars>
      </dgm:prSet>
      <dgm:spPr/>
      <dgm:t>
        <a:bodyPr/>
        <a:lstStyle/>
        <a:p>
          <a:endParaRPr lang="es-ES"/>
        </a:p>
      </dgm:t>
    </dgm:pt>
    <dgm:pt modelId="{D6FAB172-E275-4A92-9E8F-87CCFD236926}" type="pres">
      <dgm:prSet presAssocID="{582D54F0-C413-4663-AEB0-F9284A6247FD}" presName="sibTrans" presStyleLbl="sibTrans2D1" presStyleIdx="0" presStyleCnt="3"/>
      <dgm:spPr/>
    </dgm:pt>
    <dgm:pt modelId="{781B205B-A650-4443-8B18-75FEF0F38E66}" type="pres">
      <dgm:prSet presAssocID="{582D54F0-C413-4663-AEB0-F9284A6247FD}" presName="connTx" presStyleLbl="sibTrans2D1" presStyleIdx="0" presStyleCnt="3"/>
      <dgm:spPr/>
    </dgm:pt>
    <dgm:pt modelId="{5C00F1FC-3FDA-4038-9940-D072A5595FD3}" type="pres">
      <dgm:prSet presAssocID="{26CDAFAB-009E-4A46-A7D6-F92AC116157C}" presName="composite" presStyleCnt="0"/>
      <dgm:spPr/>
    </dgm:pt>
    <dgm:pt modelId="{8D48DF6C-4453-4A1F-8CBA-004E9E414E92}" type="pres">
      <dgm:prSet presAssocID="{26CDAFAB-009E-4A46-A7D6-F92AC116157C}" presName="imagSh" presStyleLbl="bgImgPlace1" presStyleIdx="1" presStyleCnt="4" custScaleX="69407"/>
      <dgm:spPr>
        <a:blipFill rotWithShape="1">
          <a:blip xmlns:r="http://schemas.openxmlformats.org/officeDocument/2006/relationships" r:embed="rId2"/>
          <a:stretch>
            <a:fillRect/>
          </a:stretch>
        </a:blipFill>
      </dgm:spPr>
    </dgm:pt>
    <dgm:pt modelId="{DB94D25A-3B22-4175-ABE2-EC61234688FD}" type="pres">
      <dgm:prSet presAssocID="{26CDAFAB-009E-4A46-A7D6-F92AC116157C}" presName="txNode" presStyleLbl="node1" presStyleIdx="1" presStyleCnt="4" custScaleY="46088" custLinFactNeighborX="-10144" custLinFactNeighborY="3623">
        <dgm:presLayoutVars>
          <dgm:bulletEnabled val="1"/>
        </dgm:presLayoutVars>
      </dgm:prSet>
      <dgm:spPr/>
    </dgm:pt>
    <dgm:pt modelId="{E3A6A32F-5AA8-4C3A-8649-BA062EB4485E}" type="pres">
      <dgm:prSet presAssocID="{BED96A04-627B-42F2-B4E2-7FC44202CDB9}" presName="sibTrans" presStyleLbl="sibTrans2D1" presStyleIdx="1" presStyleCnt="3"/>
      <dgm:spPr/>
    </dgm:pt>
    <dgm:pt modelId="{A1A3275F-2353-4D68-BB51-8B48FD54ED81}" type="pres">
      <dgm:prSet presAssocID="{BED96A04-627B-42F2-B4E2-7FC44202CDB9}" presName="connTx" presStyleLbl="sibTrans2D1" presStyleIdx="1" presStyleCnt="3"/>
      <dgm:spPr/>
    </dgm:pt>
    <dgm:pt modelId="{1FFD3518-0400-4D84-AA56-AA822099A721}" type="pres">
      <dgm:prSet presAssocID="{4B198B28-1357-4539-A167-6BC56BC55046}" presName="composite" presStyleCnt="0"/>
      <dgm:spPr/>
    </dgm:pt>
    <dgm:pt modelId="{D28C157D-3FA8-476D-9052-7E30A599C982}" type="pres">
      <dgm:prSet presAssocID="{4B198B28-1357-4539-A167-6BC56BC55046}" presName="imagSh" presStyleLbl="bgImgPlace1" presStyleIdx="2" presStyleCnt="4" custScaleY="53604"/>
      <dgm:spPr>
        <a:blipFill dpi="0" rotWithShape="1">
          <a:blip xmlns:r="http://schemas.openxmlformats.org/officeDocument/2006/relationships" r:embed="rId3"/>
          <a:srcRect/>
          <a:stretch>
            <a:fillRect t="8078"/>
          </a:stretch>
        </a:blipFill>
      </dgm:spPr>
    </dgm:pt>
    <dgm:pt modelId="{22AFE33E-AD37-48D1-A950-CE745AA40BE2}" type="pres">
      <dgm:prSet presAssocID="{4B198B28-1357-4539-A167-6BC56BC55046}" presName="txNode" presStyleLbl="node1" presStyleIdx="2" presStyleCnt="4" custScaleY="44342" custLinFactNeighborX="-3623" custLinFactNeighborY="16665">
        <dgm:presLayoutVars>
          <dgm:bulletEnabled val="1"/>
        </dgm:presLayoutVars>
      </dgm:prSet>
      <dgm:spPr/>
      <dgm:t>
        <a:bodyPr/>
        <a:lstStyle/>
        <a:p>
          <a:endParaRPr lang="es-ES"/>
        </a:p>
      </dgm:t>
    </dgm:pt>
    <dgm:pt modelId="{3871D16A-196F-4947-92F4-4CA4CFFA1594}" type="pres">
      <dgm:prSet presAssocID="{53A9EAC1-EF37-4E4E-8B6B-297F2105DE74}" presName="sibTrans" presStyleLbl="sibTrans2D1" presStyleIdx="2" presStyleCnt="3"/>
      <dgm:spPr/>
    </dgm:pt>
    <dgm:pt modelId="{AC73915D-282A-4B9C-9E94-A3F0411B2907}" type="pres">
      <dgm:prSet presAssocID="{53A9EAC1-EF37-4E4E-8B6B-297F2105DE74}" presName="connTx" presStyleLbl="sibTrans2D1" presStyleIdx="2" presStyleCnt="3"/>
      <dgm:spPr/>
    </dgm:pt>
    <dgm:pt modelId="{FB5984E0-ECEF-4096-A425-26AB00A5E9D3}" type="pres">
      <dgm:prSet presAssocID="{45C38342-617C-4690-A5BE-D87A14A6DE1D}" presName="composite" presStyleCnt="0"/>
      <dgm:spPr/>
    </dgm:pt>
    <dgm:pt modelId="{C0C6A7F6-5F71-4DF4-BE0A-944B2C402524}" type="pres">
      <dgm:prSet presAssocID="{45C38342-617C-4690-A5BE-D87A14A6DE1D}" presName="imagSh" presStyleLbl="bgImgPlace1" presStyleIdx="3" presStyleCnt="4" custScaleY="69417"/>
      <dgm:spPr>
        <a:blipFill rotWithShape="1">
          <a:blip xmlns:r="http://schemas.openxmlformats.org/officeDocument/2006/relationships" r:embed="rId4"/>
          <a:stretch>
            <a:fillRect/>
          </a:stretch>
        </a:blipFill>
      </dgm:spPr>
    </dgm:pt>
    <dgm:pt modelId="{24B0FAED-EA99-4C64-A50B-C478EED76C39}" type="pres">
      <dgm:prSet presAssocID="{45C38342-617C-4690-A5BE-D87A14A6DE1D}" presName="txNode" presStyleLbl="node1" presStyleIdx="3" presStyleCnt="4" custScaleY="44639" custLinFactNeighborX="-7604" custLinFactNeighborY="13043">
        <dgm:presLayoutVars>
          <dgm:bulletEnabled val="1"/>
        </dgm:presLayoutVars>
      </dgm:prSet>
      <dgm:spPr/>
      <dgm:t>
        <a:bodyPr/>
        <a:lstStyle/>
        <a:p>
          <a:endParaRPr lang="es-ES"/>
        </a:p>
      </dgm:t>
    </dgm:pt>
  </dgm:ptLst>
  <dgm:cxnLst>
    <dgm:cxn modelId="{8DE22E2C-3A30-49DB-B7FD-E53382CB9F36}" type="presOf" srcId="{53A9EAC1-EF37-4E4E-8B6B-297F2105DE74}" destId="{3871D16A-196F-4947-92F4-4CA4CFFA1594}" srcOrd="0" destOrd="0" presId="urn:microsoft.com/office/officeart/2005/8/layout/hProcess10"/>
    <dgm:cxn modelId="{886D4B0A-ABC1-4600-8EF0-9502A98AD313}" srcId="{EBE1304F-1942-4790-A499-ECBFFE3D2A59}" destId="{4B198B28-1357-4539-A167-6BC56BC55046}" srcOrd="2" destOrd="0" parTransId="{3FADCC08-14D3-4FAA-90E2-47130A11ADCC}" sibTransId="{53A9EAC1-EF37-4E4E-8B6B-297F2105DE74}"/>
    <dgm:cxn modelId="{75A339CC-A35A-40CB-9D28-3F92D8810A4B}" type="presOf" srcId="{BED96A04-627B-42F2-B4E2-7FC44202CDB9}" destId="{A1A3275F-2353-4D68-BB51-8B48FD54ED81}" srcOrd="1" destOrd="0" presId="urn:microsoft.com/office/officeart/2005/8/layout/hProcess10"/>
    <dgm:cxn modelId="{BE1BCD3E-D95B-4406-B669-EF126D6DC377}" type="presOf" srcId="{9ACD7D7F-2810-49D2-B030-42F4F48F2E3C}" destId="{1028D9B9-5313-4129-9791-7890974EDF3E}" srcOrd="0" destOrd="0" presId="urn:microsoft.com/office/officeart/2005/8/layout/hProcess10"/>
    <dgm:cxn modelId="{2314A41D-8D76-40DD-A920-DD0A4B5D8410}" srcId="{EBE1304F-1942-4790-A499-ECBFFE3D2A59}" destId="{45C38342-617C-4690-A5BE-D87A14A6DE1D}" srcOrd="3" destOrd="0" parTransId="{B80DCA83-7767-4261-B92E-72F04E5ACEDE}" sibTransId="{2DAB696D-4078-46E8-A8FE-1820640232AA}"/>
    <dgm:cxn modelId="{B47CE28F-7BEB-481D-BF6A-8A66C9A90CA7}" type="presOf" srcId="{582D54F0-C413-4663-AEB0-F9284A6247FD}" destId="{781B205B-A650-4443-8B18-75FEF0F38E66}" srcOrd="1" destOrd="0" presId="urn:microsoft.com/office/officeart/2005/8/layout/hProcess10"/>
    <dgm:cxn modelId="{188BC457-C4DD-457A-B08E-026D838BBFB0}" type="presOf" srcId="{582D54F0-C413-4663-AEB0-F9284A6247FD}" destId="{D6FAB172-E275-4A92-9E8F-87CCFD236926}" srcOrd="0" destOrd="0" presId="urn:microsoft.com/office/officeart/2005/8/layout/hProcess10"/>
    <dgm:cxn modelId="{D27D3564-AB98-4501-B81F-CB898C9698C0}" type="presOf" srcId="{BED96A04-627B-42F2-B4E2-7FC44202CDB9}" destId="{E3A6A32F-5AA8-4C3A-8649-BA062EB4485E}" srcOrd="0" destOrd="0" presId="urn:microsoft.com/office/officeart/2005/8/layout/hProcess10"/>
    <dgm:cxn modelId="{F49F1E32-B847-44E1-86B1-1029A85B9AF8}" type="presOf" srcId="{53A9EAC1-EF37-4E4E-8B6B-297F2105DE74}" destId="{AC73915D-282A-4B9C-9E94-A3F0411B2907}" srcOrd="1" destOrd="0" presId="urn:microsoft.com/office/officeart/2005/8/layout/hProcess10"/>
    <dgm:cxn modelId="{21E90D07-2D91-497B-AE29-DB3FEB2CE53D}" type="presOf" srcId="{EBE1304F-1942-4790-A499-ECBFFE3D2A59}" destId="{D8E12D80-9028-4478-A093-04F6D0CC16C8}" srcOrd="0" destOrd="0" presId="urn:microsoft.com/office/officeart/2005/8/layout/hProcess10"/>
    <dgm:cxn modelId="{ED8B53A0-785E-462F-8F55-40BA3C663887}" type="presOf" srcId="{4B198B28-1357-4539-A167-6BC56BC55046}" destId="{22AFE33E-AD37-48D1-A950-CE745AA40BE2}" srcOrd="0" destOrd="0" presId="urn:microsoft.com/office/officeart/2005/8/layout/hProcess10"/>
    <dgm:cxn modelId="{5957746F-C2DA-4C3D-AF4D-983F8C9699F8}" srcId="{EBE1304F-1942-4790-A499-ECBFFE3D2A59}" destId="{26CDAFAB-009E-4A46-A7D6-F92AC116157C}" srcOrd="1" destOrd="0" parTransId="{21203AA4-B5C2-44BC-86F2-3522089B7799}" sibTransId="{BED96A04-627B-42F2-B4E2-7FC44202CDB9}"/>
    <dgm:cxn modelId="{D7051126-9459-4207-B9CE-B7E8E0BADE4E}" srcId="{EBE1304F-1942-4790-A499-ECBFFE3D2A59}" destId="{9ACD7D7F-2810-49D2-B030-42F4F48F2E3C}" srcOrd="0" destOrd="0" parTransId="{EF82740C-F8E1-4184-BFE3-C30B4749AF92}" sibTransId="{582D54F0-C413-4663-AEB0-F9284A6247FD}"/>
    <dgm:cxn modelId="{818980F5-674A-4B21-B095-077708D41286}" type="presOf" srcId="{45C38342-617C-4690-A5BE-D87A14A6DE1D}" destId="{24B0FAED-EA99-4C64-A50B-C478EED76C39}" srcOrd="0" destOrd="0" presId="urn:microsoft.com/office/officeart/2005/8/layout/hProcess10"/>
    <dgm:cxn modelId="{843D489D-6CCA-4CA8-9628-3D4C6F915375}" type="presOf" srcId="{26CDAFAB-009E-4A46-A7D6-F92AC116157C}" destId="{DB94D25A-3B22-4175-ABE2-EC61234688FD}" srcOrd="0" destOrd="0" presId="urn:microsoft.com/office/officeart/2005/8/layout/hProcess10"/>
    <dgm:cxn modelId="{FE11A551-8112-4DC2-8DC8-83D30DE155B7}" type="presParOf" srcId="{D8E12D80-9028-4478-A093-04F6D0CC16C8}" destId="{81FB795F-549B-4CC9-A947-AFB80B44CDC8}" srcOrd="0" destOrd="0" presId="urn:microsoft.com/office/officeart/2005/8/layout/hProcess10"/>
    <dgm:cxn modelId="{4B7D4814-4FE5-4A94-B774-7DA6DFBBC82D}" type="presParOf" srcId="{81FB795F-549B-4CC9-A947-AFB80B44CDC8}" destId="{E114061C-2D94-491A-9858-99DC80158479}" srcOrd="0" destOrd="0" presId="urn:microsoft.com/office/officeart/2005/8/layout/hProcess10"/>
    <dgm:cxn modelId="{796FBA68-848C-4043-AC7F-E0AF50E91369}" type="presParOf" srcId="{81FB795F-549B-4CC9-A947-AFB80B44CDC8}" destId="{1028D9B9-5313-4129-9791-7890974EDF3E}" srcOrd="1" destOrd="0" presId="urn:microsoft.com/office/officeart/2005/8/layout/hProcess10"/>
    <dgm:cxn modelId="{CC083244-5B9C-4A6B-B701-07CCB6BED667}" type="presParOf" srcId="{D8E12D80-9028-4478-A093-04F6D0CC16C8}" destId="{D6FAB172-E275-4A92-9E8F-87CCFD236926}" srcOrd="1" destOrd="0" presId="urn:microsoft.com/office/officeart/2005/8/layout/hProcess10"/>
    <dgm:cxn modelId="{02346C70-D182-4727-97CD-FFA816A5FB8D}" type="presParOf" srcId="{D6FAB172-E275-4A92-9E8F-87CCFD236926}" destId="{781B205B-A650-4443-8B18-75FEF0F38E66}" srcOrd="0" destOrd="0" presId="urn:microsoft.com/office/officeart/2005/8/layout/hProcess10"/>
    <dgm:cxn modelId="{A7207EA3-24BD-46D7-9F28-FC1FDAEE5D34}" type="presParOf" srcId="{D8E12D80-9028-4478-A093-04F6D0CC16C8}" destId="{5C00F1FC-3FDA-4038-9940-D072A5595FD3}" srcOrd="2" destOrd="0" presId="urn:microsoft.com/office/officeart/2005/8/layout/hProcess10"/>
    <dgm:cxn modelId="{882A0989-6BCF-4102-9073-BAF95D74E316}" type="presParOf" srcId="{5C00F1FC-3FDA-4038-9940-D072A5595FD3}" destId="{8D48DF6C-4453-4A1F-8CBA-004E9E414E92}" srcOrd="0" destOrd="0" presId="urn:microsoft.com/office/officeart/2005/8/layout/hProcess10"/>
    <dgm:cxn modelId="{7EA440AF-59C2-40DE-AD69-14A5CB660FA2}" type="presParOf" srcId="{5C00F1FC-3FDA-4038-9940-D072A5595FD3}" destId="{DB94D25A-3B22-4175-ABE2-EC61234688FD}" srcOrd="1" destOrd="0" presId="urn:microsoft.com/office/officeart/2005/8/layout/hProcess10"/>
    <dgm:cxn modelId="{EB78BC6C-52D6-4375-BF75-71E78B9499FA}" type="presParOf" srcId="{D8E12D80-9028-4478-A093-04F6D0CC16C8}" destId="{E3A6A32F-5AA8-4C3A-8649-BA062EB4485E}" srcOrd="3" destOrd="0" presId="urn:microsoft.com/office/officeart/2005/8/layout/hProcess10"/>
    <dgm:cxn modelId="{658ABF11-9BF3-45D4-8CF9-CB34F55CE924}" type="presParOf" srcId="{E3A6A32F-5AA8-4C3A-8649-BA062EB4485E}" destId="{A1A3275F-2353-4D68-BB51-8B48FD54ED81}" srcOrd="0" destOrd="0" presId="urn:microsoft.com/office/officeart/2005/8/layout/hProcess10"/>
    <dgm:cxn modelId="{66513A30-19AF-4D08-A4DD-23E6CF96F64B}" type="presParOf" srcId="{D8E12D80-9028-4478-A093-04F6D0CC16C8}" destId="{1FFD3518-0400-4D84-AA56-AA822099A721}" srcOrd="4" destOrd="0" presId="urn:microsoft.com/office/officeart/2005/8/layout/hProcess10"/>
    <dgm:cxn modelId="{AF4AB9DE-2EEA-4A09-8773-AB0926B8E70B}" type="presParOf" srcId="{1FFD3518-0400-4D84-AA56-AA822099A721}" destId="{D28C157D-3FA8-476D-9052-7E30A599C982}" srcOrd="0" destOrd="0" presId="urn:microsoft.com/office/officeart/2005/8/layout/hProcess10"/>
    <dgm:cxn modelId="{FD7E0199-57D7-4F19-85DA-38552C655380}" type="presParOf" srcId="{1FFD3518-0400-4D84-AA56-AA822099A721}" destId="{22AFE33E-AD37-48D1-A950-CE745AA40BE2}" srcOrd="1" destOrd="0" presId="urn:microsoft.com/office/officeart/2005/8/layout/hProcess10"/>
    <dgm:cxn modelId="{491D503A-1DBB-4879-92C2-B54963722B3B}" type="presParOf" srcId="{D8E12D80-9028-4478-A093-04F6D0CC16C8}" destId="{3871D16A-196F-4947-92F4-4CA4CFFA1594}" srcOrd="5" destOrd="0" presId="urn:microsoft.com/office/officeart/2005/8/layout/hProcess10"/>
    <dgm:cxn modelId="{D556AD2C-FDE9-4652-AA3F-6523FB7A8417}" type="presParOf" srcId="{3871D16A-196F-4947-92F4-4CA4CFFA1594}" destId="{AC73915D-282A-4B9C-9E94-A3F0411B2907}" srcOrd="0" destOrd="0" presId="urn:microsoft.com/office/officeart/2005/8/layout/hProcess10"/>
    <dgm:cxn modelId="{21DE4057-E266-465E-930E-565973427947}" type="presParOf" srcId="{D8E12D80-9028-4478-A093-04F6D0CC16C8}" destId="{FB5984E0-ECEF-4096-A425-26AB00A5E9D3}" srcOrd="6" destOrd="0" presId="urn:microsoft.com/office/officeart/2005/8/layout/hProcess10"/>
    <dgm:cxn modelId="{218E1324-CE07-4300-A2CA-5E313BCCF6CF}" type="presParOf" srcId="{FB5984E0-ECEF-4096-A425-26AB00A5E9D3}" destId="{C0C6A7F6-5F71-4DF4-BE0A-944B2C402524}" srcOrd="0" destOrd="0" presId="urn:microsoft.com/office/officeart/2005/8/layout/hProcess10"/>
    <dgm:cxn modelId="{CF6471EC-4206-4B46-9846-36A7FCA50236}" type="presParOf" srcId="{FB5984E0-ECEF-4096-A425-26AB00A5E9D3}" destId="{24B0FAED-EA99-4C64-A50B-C478EED76C39}"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6FB5A6-4D95-4AC6-832B-989671302C18}">
      <dsp:nvSpPr>
        <dsp:cNvPr id="0" name=""/>
        <dsp:cNvSpPr/>
      </dsp:nvSpPr>
      <dsp:spPr>
        <a:xfrm>
          <a:off x="371" y="760927"/>
          <a:ext cx="1624614" cy="649845"/>
        </a:xfrm>
        <a:prstGeom prst="chevron">
          <a:avLst/>
        </a:prstGeom>
        <a:gradFill rotWithShape="0">
          <a:gsLst>
            <a:gs pos="0">
              <a:schemeClr val="accent5">
                <a:hueOff val="0"/>
                <a:satOff val="0"/>
                <a:lumOff val="0"/>
                <a:alphaOff val="0"/>
                <a:tint val="65000"/>
                <a:shade val="92000"/>
                <a:satMod val="130000"/>
              </a:schemeClr>
            </a:gs>
            <a:gs pos="45000">
              <a:schemeClr val="accent5">
                <a:hueOff val="0"/>
                <a:satOff val="0"/>
                <a:lumOff val="0"/>
                <a:alphaOff val="0"/>
                <a:tint val="60000"/>
                <a:shade val="99000"/>
                <a:satMod val="120000"/>
              </a:schemeClr>
            </a:gs>
            <a:gs pos="100000">
              <a:schemeClr val="accent5">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600" kern="1200" dirty="0" smtClean="0"/>
            <a:t>Glóbulos rojos</a:t>
          </a:r>
        </a:p>
      </dsp:txBody>
      <dsp:txXfrm>
        <a:off x="325294" y="760927"/>
        <a:ext cx="974769" cy="649845"/>
      </dsp:txXfrm>
    </dsp:sp>
    <dsp:sp modelId="{81F06636-BD98-45A2-8505-25E127C9C477}">
      <dsp:nvSpPr>
        <dsp:cNvPr id="0" name=""/>
        <dsp:cNvSpPr/>
      </dsp:nvSpPr>
      <dsp:spPr>
        <a:xfrm>
          <a:off x="1462524" y="760927"/>
          <a:ext cx="1624614" cy="649845"/>
        </a:xfrm>
        <a:prstGeom prst="chevron">
          <a:avLst/>
        </a:prstGeom>
        <a:gradFill rotWithShape="0">
          <a:gsLst>
            <a:gs pos="0">
              <a:schemeClr val="accent5">
                <a:hueOff val="1202141"/>
                <a:satOff val="-5276"/>
                <a:lumOff val="1569"/>
                <a:alphaOff val="0"/>
                <a:tint val="65000"/>
                <a:shade val="92000"/>
                <a:satMod val="130000"/>
              </a:schemeClr>
            </a:gs>
            <a:gs pos="45000">
              <a:schemeClr val="accent5">
                <a:hueOff val="1202141"/>
                <a:satOff val="-5276"/>
                <a:lumOff val="1569"/>
                <a:alphaOff val="0"/>
                <a:tint val="60000"/>
                <a:shade val="99000"/>
                <a:satMod val="120000"/>
              </a:schemeClr>
            </a:gs>
            <a:gs pos="100000">
              <a:schemeClr val="accent5">
                <a:hueOff val="1202141"/>
                <a:satOff val="-5276"/>
                <a:lumOff val="1569"/>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600" kern="1200" dirty="0" smtClean="0"/>
            <a:t>Acción de enzimas</a:t>
          </a:r>
        </a:p>
      </dsp:txBody>
      <dsp:txXfrm>
        <a:off x="1787447" y="760927"/>
        <a:ext cx="974769" cy="649845"/>
      </dsp:txXfrm>
    </dsp:sp>
    <dsp:sp modelId="{286979EC-2340-42D7-8D03-079C508297A8}">
      <dsp:nvSpPr>
        <dsp:cNvPr id="0" name=""/>
        <dsp:cNvSpPr/>
      </dsp:nvSpPr>
      <dsp:spPr>
        <a:xfrm>
          <a:off x="2924676" y="760927"/>
          <a:ext cx="1912203" cy="649845"/>
        </a:xfrm>
        <a:prstGeom prst="chevron">
          <a:avLst/>
        </a:prstGeom>
        <a:gradFill rotWithShape="0">
          <a:gsLst>
            <a:gs pos="0">
              <a:schemeClr val="accent5">
                <a:hueOff val="2404281"/>
                <a:satOff val="-10552"/>
                <a:lumOff val="3137"/>
                <a:alphaOff val="0"/>
                <a:tint val="65000"/>
                <a:shade val="92000"/>
                <a:satMod val="130000"/>
              </a:schemeClr>
            </a:gs>
            <a:gs pos="45000">
              <a:schemeClr val="accent5">
                <a:hueOff val="2404281"/>
                <a:satOff val="-10552"/>
                <a:lumOff val="3137"/>
                <a:alphaOff val="0"/>
                <a:tint val="60000"/>
                <a:shade val="99000"/>
                <a:satMod val="120000"/>
              </a:schemeClr>
            </a:gs>
            <a:gs pos="100000">
              <a:schemeClr val="accent5">
                <a:hueOff val="2404281"/>
                <a:satOff val="-10552"/>
                <a:lumOff val="3137"/>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600" kern="1200" dirty="0" smtClean="0"/>
            <a:t>BILIRRUBINA indirecta</a:t>
          </a:r>
        </a:p>
      </dsp:txBody>
      <dsp:txXfrm>
        <a:off x="3249599" y="760927"/>
        <a:ext cx="1262358" cy="649845"/>
      </dsp:txXfrm>
    </dsp:sp>
    <dsp:sp modelId="{195DC2C1-52B0-434E-8D11-4BB496950827}">
      <dsp:nvSpPr>
        <dsp:cNvPr id="0" name=""/>
        <dsp:cNvSpPr/>
      </dsp:nvSpPr>
      <dsp:spPr>
        <a:xfrm>
          <a:off x="4674418" y="760927"/>
          <a:ext cx="1624614" cy="649845"/>
        </a:xfrm>
        <a:prstGeom prst="chevron">
          <a:avLst/>
        </a:prstGeom>
        <a:gradFill rotWithShape="0">
          <a:gsLst>
            <a:gs pos="0">
              <a:schemeClr val="accent5">
                <a:hueOff val="3606422"/>
                <a:satOff val="-15828"/>
                <a:lumOff val="4706"/>
                <a:alphaOff val="0"/>
                <a:tint val="65000"/>
                <a:shade val="92000"/>
                <a:satMod val="130000"/>
              </a:schemeClr>
            </a:gs>
            <a:gs pos="45000">
              <a:schemeClr val="accent5">
                <a:hueOff val="3606422"/>
                <a:satOff val="-15828"/>
                <a:lumOff val="4706"/>
                <a:alphaOff val="0"/>
                <a:tint val="60000"/>
                <a:shade val="99000"/>
                <a:satMod val="120000"/>
              </a:schemeClr>
            </a:gs>
            <a:gs pos="100000">
              <a:schemeClr val="accent5">
                <a:hueOff val="3606422"/>
                <a:satOff val="-15828"/>
                <a:lumOff val="4706"/>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600" kern="1200" dirty="0" smtClean="0"/>
            <a:t>Hígado </a:t>
          </a:r>
        </a:p>
      </dsp:txBody>
      <dsp:txXfrm>
        <a:off x="4999341" y="760927"/>
        <a:ext cx="974769" cy="649845"/>
      </dsp:txXfrm>
    </dsp:sp>
    <dsp:sp modelId="{4C27C281-768D-41FB-9137-A0724723E17C}">
      <dsp:nvSpPr>
        <dsp:cNvPr id="0" name=""/>
        <dsp:cNvSpPr/>
      </dsp:nvSpPr>
      <dsp:spPr>
        <a:xfrm>
          <a:off x="6136571" y="760927"/>
          <a:ext cx="1989404" cy="649845"/>
        </a:xfrm>
        <a:prstGeom prst="chevron">
          <a:avLst/>
        </a:prstGeom>
        <a:gradFill rotWithShape="0">
          <a:gsLst>
            <a:gs pos="0">
              <a:schemeClr val="accent5">
                <a:hueOff val="4808562"/>
                <a:satOff val="-21104"/>
                <a:lumOff val="6274"/>
                <a:alphaOff val="0"/>
                <a:tint val="65000"/>
                <a:shade val="92000"/>
                <a:satMod val="130000"/>
              </a:schemeClr>
            </a:gs>
            <a:gs pos="45000">
              <a:schemeClr val="accent5">
                <a:hueOff val="4808562"/>
                <a:satOff val="-21104"/>
                <a:lumOff val="6274"/>
                <a:alphaOff val="0"/>
                <a:tint val="60000"/>
                <a:shade val="99000"/>
                <a:satMod val="120000"/>
              </a:schemeClr>
            </a:gs>
            <a:gs pos="100000">
              <a:schemeClr val="accent5">
                <a:hueOff val="4808562"/>
                <a:satOff val="-21104"/>
                <a:lumOff val="6274"/>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600" kern="1200" dirty="0" smtClean="0"/>
            <a:t>BILIRRUBINA directa</a:t>
          </a:r>
        </a:p>
      </dsp:txBody>
      <dsp:txXfrm>
        <a:off x="6461494" y="760927"/>
        <a:ext cx="1339559" cy="649845"/>
      </dsp:txXfrm>
    </dsp:sp>
    <dsp:sp modelId="{D453A04B-BD1B-4AD1-B683-1CDB24D8B86B}">
      <dsp:nvSpPr>
        <dsp:cNvPr id="0" name=""/>
        <dsp:cNvSpPr/>
      </dsp:nvSpPr>
      <dsp:spPr>
        <a:xfrm>
          <a:off x="7963514" y="760927"/>
          <a:ext cx="1624614" cy="649845"/>
        </a:xfrm>
        <a:prstGeom prst="chevron">
          <a:avLst/>
        </a:prstGeom>
        <a:gradFill rotWithShape="0">
          <a:gsLst>
            <a:gs pos="0">
              <a:schemeClr val="accent5">
                <a:hueOff val="6010703"/>
                <a:satOff val="-26380"/>
                <a:lumOff val="7843"/>
                <a:alphaOff val="0"/>
                <a:tint val="65000"/>
                <a:shade val="92000"/>
                <a:satMod val="130000"/>
              </a:schemeClr>
            </a:gs>
            <a:gs pos="45000">
              <a:schemeClr val="accent5">
                <a:hueOff val="6010703"/>
                <a:satOff val="-26380"/>
                <a:lumOff val="7843"/>
                <a:alphaOff val="0"/>
                <a:tint val="60000"/>
                <a:shade val="99000"/>
                <a:satMod val="120000"/>
              </a:schemeClr>
            </a:gs>
            <a:gs pos="100000">
              <a:schemeClr val="accent5">
                <a:hueOff val="6010703"/>
                <a:satOff val="-26380"/>
                <a:lumOff val="7843"/>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600" kern="1200" dirty="0" smtClean="0"/>
            <a:t>Elimina: orina o bilis</a:t>
          </a:r>
        </a:p>
      </dsp:txBody>
      <dsp:txXfrm>
        <a:off x="8288437" y="760927"/>
        <a:ext cx="974769" cy="6498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4061C-2D94-491A-9858-99DC80158479}">
      <dsp:nvSpPr>
        <dsp:cNvPr id="0" name=""/>
        <dsp:cNvSpPr/>
      </dsp:nvSpPr>
      <dsp:spPr>
        <a:xfrm>
          <a:off x="1244" y="219654"/>
          <a:ext cx="1273267" cy="1508124"/>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1028D9B9-5313-4129-9791-7890974EDF3E}">
      <dsp:nvSpPr>
        <dsp:cNvPr id="0" name=""/>
        <dsp:cNvSpPr/>
      </dsp:nvSpPr>
      <dsp:spPr>
        <a:xfrm>
          <a:off x="13630" y="1563838"/>
          <a:ext cx="1851217" cy="629506"/>
        </a:xfrm>
        <a:prstGeom prst="roundRect">
          <a:avLst>
            <a:gd name="adj" fmla="val 100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ACOPLE</a:t>
          </a:r>
          <a:endParaRPr lang="es-ES" sz="1800" kern="1200" dirty="0"/>
        </a:p>
      </dsp:txBody>
      <dsp:txXfrm>
        <a:off x="32068" y="1582276"/>
        <a:ext cx="1814341" cy="592630"/>
      </dsp:txXfrm>
    </dsp:sp>
    <dsp:sp modelId="{D6FAB172-E275-4A92-9E8F-87CCFD236926}">
      <dsp:nvSpPr>
        <dsp:cNvPr id="0" name=""/>
        <dsp:cNvSpPr/>
      </dsp:nvSpPr>
      <dsp:spPr>
        <a:xfrm rot="21578220">
          <a:off x="1732233" y="742922"/>
          <a:ext cx="457735" cy="444821"/>
        </a:xfrm>
        <a:prstGeom prst="rightArrow">
          <a:avLst>
            <a:gd name="adj1" fmla="val 60000"/>
            <a:gd name="adj2" fmla="val 50000"/>
          </a:avLst>
        </a:prstGeom>
        <a:gradFill rotWithShape="0">
          <a:gsLst>
            <a:gs pos="0">
              <a:schemeClr val="accent1">
                <a:tint val="60000"/>
                <a:hueOff val="0"/>
                <a:satOff val="0"/>
                <a:lumOff val="0"/>
                <a:alphaOff val="0"/>
                <a:tint val="65000"/>
                <a:shade val="92000"/>
                <a:satMod val="130000"/>
              </a:schemeClr>
            </a:gs>
            <a:gs pos="45000">
              <a:schemeClr val="accent1">
                <a:tint val="60000"/>
                <a:hueOff val="0"/>
                <a:satOff val="0"/>
                <a:lumOff val="0"/>
                <a:alphaOff val="0"/>
                <a:tint val="60000"/>
                <a:shade val="99000"/>
                <a:satMod val="120000"/>
              </a:schemeClr>
            </a:gs>
            <a:gs pos="100000">
              <a:schemeClr val="accent1">
                <a:tint val="60000"/>
                <a:hueOff val="0"/>
                <a:satOff val="0"/>
                <a:lumOff val="0"/>
                <a:alphaOff val="0"/>
                <a:tint val="55000"/>
                <a:satMod val="140000"/>
              </a:schemeClr>
            </a:gs>
          </a:gsLst>
          <a:path path="circle">
            <a:fillToRect l="100000" t="100000" r="100000" b="100000"/>
          </a:path>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1732234" y="832309"/>
        <a:ext cx="324289" cy="266893"/>
      </dsp:txXfrm>
    </dsp:sp>
    <dsp:sp modelId="{8D48DF6C-4453-4A1F-8CBA-004E9E414E92}">
      <dsp:nvSpPr>
        <dsp:cNvPr id="0" name=""/>
        <dsp:cNvSpPr/>
      </dsp:nvSpPr>
      <dsp:spPr>
        <a:xfrm>
          <a:off x="2582302" y="203265"/>
          <a:ext cx="1284874" cy="1508124"/>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DB94D25A-3B22-4175-ABE2-EC61234688FD}">
      <dsp:nvSpPr>
        <dsp:cNvPr id="0" name=""/>
        <dsp:cNvSpPr/>
      </dsp:nvSpPr>
      <dsp:spPr>
        <a:xfrm>
          <a:off x="2412704" y="1569309"/>
          <a:ext cx="1851217" cy="695064"/>
        </a:xfrm>
        <a:prstGeom prst="roundRect">
          <a:avLst>
            <a:gd name="adj" fmla="val 100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RÓTULA</a:t>
          </a:r>
          <a:endParaRPr lang="es-ES" sz="1800" kern="1200" dirty="0"/>
        </a:p>
      </dsp:txBody>
      <dsp:txXfrm>
        <a:off x="2433062" y="1589667"/>
        <a:ext cx="1810501" cy="654348"/>
      </dsp:txXfrm>
    </dsp:sp>
    <dsp:sp modelId="{E3A6A32F-5AA8-4C3A-8649-BA062EB4485E}">
      <dsp:nvSpPr>
        <dsp:cNvPr id="0" name=""/>
        <dsp:cNvSpPr/>
      </dsp:nvSpPr>
      <dsp:spPr>
        <a:xfrm rot="21398587">
          <a:off x="4322480" y="657140"/>
          <a:ext cx="456478" cy="444821"/>
        </a:xfrm>
        <a:prstGeom prst="rightArrow">
          <a:avLst>
            <a:gd name="adj1" fmla="val 60000"/>
            <a:gd name="adj2" fmla="val 50000"/>
          </a:avLst>
        </a:prstGeom>
        <a:gradFill rotWithShape="0">
          <a:gsLst>
            <a:gs pos="0">
              <a:schemeClr val="accent1">
                <a:tint val="60000"/>
                <a:hueOff val="0"/>
                <a:satOff val="0"/>
                <a:lumOff val="0"/>
                <a:alphaOff val="0"/>
                <a:tint val="65000"/>
                <a:shade val="92000"/>
                <a:satMod val="130000"/>
              </a:schemeClr>
            </a:gs>
            <a:gs pos="45000">
              <a:schemeClr val="accent1">
                <a:tint val="60000"/>
                <a:hueOff val="0"/>
                <a:satOff val="0"/>
                <a:lumOff val="0"/>
                <a:alphaOff val="0"/>
                <a:tint val="60000"/>
                <a:shade val="99000"/>
                <a:satMod val="120000"/>
              </a:schemeClr>
            </a:gs>
            <a:gs pos="100000">
              <a:schemeClr val="accent1">
                <a:tint val="60000"/>
                <a:hueOff val="0"/>
                <a:satOff val="0"/>
                <a:lumOff val="0"/>
                <a:alphaOff val="0"/>
                <a:tint val="55000"/>
                <a:satMod val="140000"/>
              </a:schemeClr>
            </a:gs>
          </a:gsLst>
          <a:path path="circle">
            <a:fillToRect l="100000" t="100000" r="100000" b="100000"/>
          </a:path>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4322594" y="750011"/>
        <a:ext cx="323032" cy="266893"/>
      </dsp:txXfrm>
    </dsp:sp>
    <dsp:sp modelId="{D28C157D-3FA8-476D-9052-7E30A599C982}">
      <dsp:nvSpPr>
        <dsp:cNvPr id="0" name=""/>
        <dsp:cNvSpPr/>
      </dsp:nvSpPr>
      <dsp:spPr>
        <a:xfrm>
          <a:off x="5169163" y="384775"/>
          <a:ext cx="1851217" cy="808415"/>
        </a:xfrm>
        <a:prstGeom prst="roundRect">
          <a:avLst>
            <a:gd name="adj" fmla="val 10000"/>
          </a:avLst>
        </a:prstGeom>
        <a:blipFill dpi="0" rotWithShape="1">
          <a:blip xmlns:r="http://schemas.openxmlformats.org/officeDocument/2006/relationships" r:embed="rId3"/>
          <a:srcRect/>
          <a:stretch>
            <a:fillRect t="8078"/>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22AFE33E-AD37-48D1-A950-CE745AA40BE2}">
      <dsp:nvSpPr>
        <dsp:cNvPr id="0" name=""/>
        <dsp:cNvSpPr/>
      </dsp:nvSpPr>
      <dsp:spPr>
        <a:xfrm>
          <a:off x="5403455" y="1610820"/>
          <a:ext cx="1851217" cy="668732"/>
        </a:xfrm>
        <a:prstGeom prst="roundRect">
          <a:avLst>
            <a:gd name="adj" fmla="val 100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CARCASA</a:t>
          </a:r>
          <a:endParaRPr lang="es-ES" sz="1800" kern="1200" dirty="0"/>
        </a:p>
      </dsp:txBody>
      <dsp:txXfrm>
        <a:off x="5423041" y="1630406"/>
        <a:ext cx="1812045" cy="629560"/>
      </dsp:txXfrm>
    </dsp:sp>
    <dsp:sp modelId="{3871D16A-196F-4947-92F4-4CA4CFFA1594}">
      <dsp:nvSpPr>
        <dsp:cNvPr id="0" name=""/>
        <dsp:cNvSpPr/>
      </dsp:nvSpPr>
      <dsp:spPr>
        <a:xfrm rot="70062">
          <a:off x="7376930" y="596341"/>
          <a:ext cx="356659" cy="444821"/>
        </a:xfrm>
        <a:prstGeom prst="rightArrow">
          <a:avLst>
            <a:gd name="adj1" fmla="val 60000"/>
            <a:gd name="adj2" fmla="val 50000"/>
          </a:avLst>
        </a:prstGeom>
        <a:gradFill rotWithShape="0">
          <a:gsLst>
            <a:gs pos="0">
              <a:schemeClr val="accent1">
                <a:tint val="60000"/>
                <a:hueOff val="0"/>
                <a:satOff val="0"/>
                <a:lumOff val="0"/>
                <a:alphaOff val="0"/>
                <a:tint val="65000"/>
                <a:shade val="92000"/>
                <a:satMod val="130000"/>
              </a:schemeClr>
            </a:gs>
            <a:gs pos="45000">
              <a:schemeClr val="accent1">
                <a:tint val="60000"/>
                <a:hueOff val="0"/>
                <a:satOff val="0"/>
                <a:lumOff val="0"/>
                <a:alphaOff val="0"/>
                <a:tint val="60000"/>
                <a:shade val="99000"/>
                <a:satMod val="120000"/>
              </a:schemeClr>
            </a:gs>
            <a:gs pos="100000">
              <a:schemeClr val="accent1">
                <a:tint val="60000"/>
                <a:hueOff val="0"/>
                <a:satOff val="0"/>
                <a:lumOff val="0"/>
                <a:alphaOff val="0"/>
                <a:tint val="55000"/>
                <a:satMod val="140000"/>
              </a:schemeClr>
            </a:gs>
          </a:gsLst>
          <a:path path="circle">
            <a:fillToRect l="100000" t="100000" r="100000" b="100000"/>
          </a:path>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7376941" y="684215"/>
        <a:ext cx="249661" cy="266893"/>
      </dsp:txXfrm>
    </dsp:sp>
    <dsp:sp modelId="{C0C6A7F6-5F71-4DF4-BE0A-944B2C402524}">
      <dsp:nvSpPr>
        <dsp:cNvPr id="0" name=""/>
        <dsp:cNvSpPr/>
      </dsp:nvSpPr>
      <dsp:spPr>
        <a:xfrm>
          <a:off x="8039197" y="324035"/>
          <a:ext cx="1851217" cy="1046895"/>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24B0FAED-EA99-4C64-A50B-C478EED76C39}">
      <dsp:nvSpPr>
        <dsp:cNvPr id="0" name=""/>
        <dsp:cNvSpPr/>
      </dsp:nvSpPr>
      <dsp:spPr>
        <a:xfrm>
          <a:off x="8199791" y="1612457"/>
          <a:ext cx="1851217" cy="673211"/>
        </a:xfrm>
        <a:prstGeom prst="roundRect">
          <a:avLst>
            <a:gd name="adj" fmla="val 100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BASE PORTA LÁMPARA</a:t>
          </a:r>
          <a:endParaRPr lang="es-ES" sz="1800" kern="1200" dirty="0"/>
        </a:p>
      </dsp:txBody>
      <dsp:txXfrm>
        <a:off x="8219509" y="1632175"/>
        <a:ext cx="1811781" cy="63377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BFA1C02-75BF-4202-8D82-99071B7F15B4}" type="datetimeFigureOut">
              <a:rPr lang="es-EC" smtClean="0"/>
              <a:t>07/07/2015</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77CDFA71-0465-41EA-A331-344107917FE7}" type="slidenum">
              <a:rPr lang="es-EC" smtClean="0"/>
              <a:t>‹Nº›</a:t>
            </a:fld>
            <a:endParaRPr lang="es-EC"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55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BFA1C02-75BF-4202-8D82-99071B7F15B4}" type="datetimeFigureOut">
              <a:rPr lang="es-EC" smtClean="0"/>
              <a:t>07/07/2015</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77CDFA71-0465-41EA-A331-344107917FE7}" type="slidenum">
              <a:rPr lang="es-EC" smtClean="0"/>
              <a:t>‹Nº›</a:t>
            </a:fld>
            <a:endParaRPr lang="es-EC" dirty="0"/>
          </a:p>
        </p:txBody>
      </p:sp>
    </p:spTree>
    <p:extLst>
      <p:ext uri="{BB962C8B-B14F-4D97-AF65-F5344CB8AC3E}">
        <p14:creationId xmlns:p14="http://schemas.microsoft.com/office/powerpoint/2010/main" val="3570923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BFA1C02-75BF-4202-8D82-99071B7F15B4}" type="datetimeFigureOut">
              <a:rPr lang="es-EC" smtClean="0"/>
              <a:t>07/07/2015</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77CDFA71-0465-41EA-A331-344107917FE7}" type="slidenum">
              <a:rPr lang="es-EC" smtClean="0"/>
              <a:t>‹Nº›</a:t>
            </a:fld>
            <a:endParaRPr lang="es-EC" dirty="0"/>
          </a:p>
        </p:txBody>
      </p:sp>
    </p:spTree>
    <p:extLst>
      <p:ext uri="{BB962C8B-B14F-4D97-AF65-F5344CB8AC3E}">
        <p14:creationId xmlns:p14="http://schemas.microsoft.com/office/powerpoint/2010/main" val="425944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BFA1C02-75BF-4202-8D82-99071B7F15B4}" type="datetimeFigureOut">
              <a:rPr lang="es-EC" smtClean="0"/>
              <a:t>07/07/2015</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77CDFA71-0465-41EA-A331-344107917FE7}" type="slidenum">
              <a:rPr lang="es-EC" smtClean="0"/>
              <a:t>‹Nº›</a:t>
            </a:fld>
            <a:endParaRPr lang="es-EC" dirty="0"/>
          </a:p>
        </p:txBody>
      </p:sp>
    </p:spTree>
    <p:extLst>
      <p:ext uri="{BB962C8B-B14F-4D97-AF65-F5344CB8AC3E}">
        <p14:creationId xmlns:p14="http://schemas.microsoft.com/office/powerpoint/2010/main" val="4006399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BFA1C02-75BF-4202-8D82-99071B7F15B4}" type="datetimeFigureOut">
              <a:rPr lang="es-EC" smtClean="0"/>
              <a:t>07/07/2015</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77CDFA71-0465-41EA-A331-344107917FE7}" type="slidenum">
              <a:rPr lang="es-EC" smtClean="0"/>
              <a:t>‹Nº›</a:t>
            </a:fld>
            <a:endParaRPr lang="es-EC"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347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BFA1C02-75BF-4202-8D82-99071B7F15B4}" type="datetimeFigureOut">
              <a:rPr lang="es-EC" smtClean="0"/>
              <a:t>07/07/2015</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77CDFA71-0465-41EA-A331-344107917FE7}" type="slidenum">
              <a:rPr lang="es-EC" smtClean="0"/>
              <a:t>‹Nº›</a:t>
            </a:fld>
            <a:endParaRPr lang="es-EC" dirty="0"/>
          </a:p>
        </p:txBody>
      </p:sp>
    </p:spTree>
    <p:extLst>
      <p:ext uri="{BB962C8B-B14F-4D97-AF65-F5344CB8AC3E}">
        <p14:creationId xmlns:p14="http://schemas.microsoft.com/office/powerpoint/2010/main" val="2531761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BFA1C02-75BF-4202-8D82-99071B7F15B4}" type="datetimeFigureOut">
              <a:rPr lang="es-EC" smtClean="0"/>
              <a:t>07/07/2015</a:t>
            </a:fld>
            <a:endParaRPr lang="es-EC" dirty="0"/>
          </a:p>
        </p:txBody>
      </p:sp>
      <p:sp>
        <p:nvSpPr>
          <p:cNvPr id="8" name="Footer Placeholder 7"/>
          <p:cNvSpPr>
            <a:spLocks noGrp="1"/>
          </p:cNvSpPr>
          <p:nvPr>
            <p:ph type="ftr" sz="quarter" idx="11"/>
          </p:nvPr>
        </p:nvSpPr>
        <p:spPr/>
        <p:txBody>
          <a:bodyPr/>
          <a:lstStyle/>
          <a:p>
            <a:endParaRPr lang="es-EC" dirty="0"/>
          </a:p>
        </p:txBody>
      </p:sp>
      <p:sp>
        <p:nvSpPr>
          <p:cNvPr id="9" name="Slide Number Placeholder 8"/>
          <p:cNvSpPr>
            <a:spLocks noGrp="1"/>
          </p:cNvSpPr>
          <p:nvPr>
            <p:ph type="sldNum" sz="quarter" idx="12"/>
          </p:nvPr>
        </p:nvSpPr>
        <p:spPr/>
        <p:txBody>
          <a:bodyPr/>
          <a:lstStyle/>
          <a:p>
            <a:fld id="{77CDFA71-0465-41EA-A331-344107917FE7}" type="slidenum">
              <a:rPr lang="es-EC" smtClean="0"/>
              <a:t>‹Nº›</a:t>
            </a:fld>
            <a:endParaRPr lang="es-EC" dirty="0"/>
          </a:p>
        </p:txBody>
      </p:sp>
    </p:spTree>
    <p:extLst>
      <p:ext uri="{BB962C8B-B14F-4D97-AF65-F5344CB8AC3E}">
        <p14:creationId xmlns:p14="http://schemas.microsoft.com/office/powerpoint/2010/main" val="4286693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BFA1C02-75BF-4202-8D82-99071B7F15B4}" type="datetimeFigureOut">
              <a:rPr lang="es-EC" smtClean="0"/>
              <a:t>07/07/2015</a:t>
            </a:fld>
            <a:endParaRPr lang="es-EC" dirty="0"/>
          </a:p>
        </p:txBody>
      </p:sp>
      <p:sp>
        <p:nvSpPr>
          <p:cNvPr id="4" name="Footer Placeholder 3"/>
          <p:cNvSpPr>
            <a:spLocks noGrp="1"/>
          </p:cNvSpPr>
          <p:nvPr>
            <p:ph type="ftr" sz="quarter" idx="11"/>
          </p:nvPr>
        </p:nvSpPr>
        <p:spPr/>
        <p:txBody>
          <a:bodyPr/>
          <a:lstStyle/>
          <a:p>
            <a:endParaRPr lang="es-EC" dirty="0"/>
          </a:p>
        </p:txBody>
      </p:sp>
      <p:sp>
        <p:nvSpPr>
          <p:cNvPr id="5" name="Slide Number Placeholder 4"/>
          <p:cNvSpPr>
            <a:spLocks noGrp="1"/>
          </p:cNvSpPr>
          <p:nvPr>
            <p:ph type="sldNum" sz="quarter" idx="12"/>
          </p:nvPr>
        </p:nvSpPr>
        <p:spPr/>
        <p:txBody>
          <a:bodyPr/>
          <a:lstStyle/>
          <a:p>
            <a:fld id="{77CDFA71-0465-41EA-A331-344107917FE7}" type="slidenum">
              <a:rPr lang="es-EC" smtClean="0"/>
              <a:t>‹Nº›</a:t>
            </a:fld>
            <a:endParaRPr lang="es-EC" dirty="0"/>
          </a:p>
        </p:txBody>
      </p:sp>
    </p:spTree>
    <p:extLst>
      <p:ext uri="{BB962C8B-B14F-4D97-AF65-F5344CB8AC3E}">
        <p14:creationId xmlns:p14="http://schemas.microsoft.com/office/powerpoint/2010/main" val="4061101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BFA1C02-75BF-4202-8D82-99071B7F15B4}" type="datetimeFigureOut">
              <a:rPr lang="es-EC" smtClean="0"/>
              <a:t>07/07/2015</a:t>
            </a:fld>
            <a:endParaRPr lang="es-EC"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C" dirty="0"/>
          </a:p>
        </p:txBody>
      </p:sp>
      <p:sp>
        <p:nvSpPr>
          <p:cNvPr id="9" name="Slide Number Placeholder 8"/>
          <p:cNvSpPr>
            <a:spLocks noGrp="1"/>
          </p:cNvSpPr>
          <p:nvPr>
            <p:ph type="sldNum" sz="quarter" idx="12"/>
          </p:nvPr>
        </p:nvSpPr>
        <p:spPr/>
        <p:txBody>
          <a:bodyPr/>
          <a:lstStyle/>
          <a:p>
            <a:fld id="{77CDFA71-0465-41EA-A331-344107917FE7}" type="slidenum">
              <a:rPr lang="es-EC" smtClean="0"/>
              <a:t>‹Nº›</a:t>
            </a:fld>
            <a:endParaRPr lang="es-EC" dirty="0"/>
          </a:p>
        </p:txBody>
      </p:sp>
    </p:spTree>
    <p:extLst>
      <p:ext uri="{BB962C8B-B14F-4D97-AF65-F5344CB8AC3E}">
        <p14:creationId xmlns:p14="http://schemas.microsoft.com/office/powerpoint/2010/main" val="3838485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BFA1C02-75BF-4202-8D82-99071B7F15B4}" type="datetimeFigureOut">
              <a:rPr lang="es-EC" smtClean="0"/>
              <a:t>07/07/2015</a:t>
            </a:fld>
            <a:endParaRPr lang="es-EC"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C"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CDFA71-0465-41EA-A331-344107917FE7}" type="slidenum">
              <a:rPr lang="es-EC" smtClean="0"/>
              <a:t>‹Nº›</a:t>
            </a:fld>
            <a:endParaRPr lang="es-EC" dirty="0"/>
          </a:p>
        </p:txBody>
      </p:sp>
    </p:spTree>
    <p:extLst>
      <p:ext uri="{BB962C8B-B14F-4D97-AF65-F5344CB8AC3E}">
        <p14:creationId xmlns:p14="http://schemas.microsoft.com/office/powerpoint/2010/main" val="888489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BFA1C02-75BF-4202-8D82-99071B7F15B4}" type="datetimeFigureOut">
              <a:rPr lang="es-EC" smtClean="0"/>
              <a:t>07/07/2015</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77CDFA71-0465-41EA-A331-344107917FE7}" type="slidenum">
              <a:rPr lang="es-EC" smtClean="0"/>
              <a:t>‹Nº›</a:t>
            </a:fld>
            <a:endParaRPr lang="es-EC" dirty="0"/>
          </a:p>
        </p:txBody>
      </p:sp>
    </p:spTree>
    <p:extLst>
      <p:ext uri="{BB962C8B-B14F-4D97-AF65-F5344CB8AC3E}">
        <p14:creationId xmlns:p14="http://schemas.microsoft.com/office/powerpoint/2010/main" val="1956801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BFA1C02-75BF-4202-8D82-99071B7F15B4}" type="datetimeFigureOut">
              <a:rPr lang="es-EC" smtClean="0"/>
              <a:t>07/07/2015</a:t>
            </a:fld>
            <a:endParaRPr lang="es-EC"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C"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7CDFA71-0465-41EA-A331-344107917FE7}" type="slidenum">
              <a:rPr lang="es-EC" smtClean="0"/>
              <a:t>‹Nº›</a:t>
            </a:fld>
            <a:endParaRPr lang="es-EC"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783798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tmp"/><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tmp"/></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tm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tmp"/><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tmp"/><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68574" y="800100"/>
            <a:ext cx="8825658" cy="2715746"/>
          </a:xfrm>
        </p:spPr>
        <p:txBody>
          <a:bodyPr>
            <a:normAutofit fontScale="90000"/>
          </a:bodyPr>
          <a:lstStyle/>
          <a:p>
            <a:pPr algn="ctr">
              <a:lnSpc>
                <a:spcPct val="150000"/>
              </a:lnSpc>
            </a:pPr>
            <a:r>
              <a:rPr lang="es-EC" dirty="0"/>
              <a:t> </a:t>
            </a:r>
            <a:r>
              <a:rPr lang="es-EC" sz="2800" dirty="0" smtClean="0"/>
              <a:t>“DISEÑO </a:t>
            </a:r>
            <a:r>
              <a:rPr lang="es-EC" sz="2800" dirty="0"/>
              <a:t>Y  CONSTRUCCIÓN DE UN EQUIPO DE FOTOTERAPIA CON CONTROL DE INTENSIDAD DE LUZ, POSICIONAMIENTO Y EVALUACIÓN DE CAMBIOS DE BILIRRUBINA PARA  EL TRATAMIENTO DE BILIRRUBINOSIS EN NEONATOS</a:t>
            </a:r>
            <a:r>
              <a:rPr lang="es-EC" sz="2800" dirty="0" smtClean="0"/>
              <a:t>.”</a:t>
            </a:r>
            <a:endParaRPr lang="es-EC" dirty="0"/>
          </a:p>
        </p:txBody>
      </p:sp>
      <p:sp>
        <p:nvSpPr>
          <p:cNvPr id="3" name="Subtítulo 2"/>
          <p:cNvSpPr>
            <a:spLocks noGrp="1"/>
          </p:cNvSpPr>
          <p:nvPr>
            <p:ph type="subTitle" idx="1"/>
          </p:nvPr>
        </p:nvSpPr>
        <p:spPr>
          <a:xfrm>
            <a:off x="1108434" y="4627160"/>
            <a:ext cx="3175746" cy="988420"/>
          </a:xfrm>
        </p:spPr>
        <p:txBody>
          <a:bodyPr>
            <a:normAutofit fontScale="47500" lnSpcReduction="20000"/>
          </a:bodyPr>
          <a:lstStyle/>
          <a:p>
            <a:r>
              <a:rPr lang="es-EC" sz="3400" b="1" cap="none" dirty="0" smtClean="0"/>
              <a:t>Responsables:</a:t>
            </a:r>
          </a:p>
          <a:p>
            <a:r>
              <a:rPr lang="es-EC" sz="3400" cap="none" dirty="0" smtClean="0"/>
              <a:t>Katherine </a:t>
            </a:r>
            <a:r>
              <a:rPr lang="es-EC" sz="3400" cap="none" dirty="0"/>
              <a:t>Cajas N</a:t>
            </a:r>
            <a:r>
              <a:rPr lang="es-EC" sz="3400" cap="none" dirty="0" smtClean="0"/>
              <a:t>.</a:t>
            </a:r>
          </a:p>
          <a:p>
            <a:r>
              <a:rPr lang="es-EC" sz="3400" cap="none" dirty="0" smtClean="0"/>
              <a:t>Romina Vargas </a:t>
            </a:r>
            <a:r>
              <a:rPr lang="es-EC" sz="3400" cap="none" dirty="0"/>
              <a:t>S</a:t>
            </a:r>
            <a:r>
              <a:rPr lang="es-EC" sz="3400" cap="none" dirty="0" smtClean="0"/>
              <a:t>.</a:t>
            </a:r>
          </a:p>
          <a:p>
            <a:endParaRPr lang="es-EC"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0977" y="3515846"/>
            <a:ext cx="4186126" cy="2521028"/>
          </a:xfrm>
          <a:prstGeom prst="rect">
            <a:avLst/>
          </a:prstGeom>
          <a:effectLst>
            <a:softEdge rad="317500"/>
          </a:effectLst>
        </p:spPr>
      </p:pic>
      <p:sp>
        <p:nvSpPr>
          <p:cNvPr id="5" name="Subtítulo 2"/>
          <p:cNvSpPr txBox="1">
            <a:spLocks/>
          </p:cNvSpPr>
          <p:nvPr/>
        </p:nvSpPr>
        <p:spPr>
          <a:xfrm>
            <a:off x="7883900" y="4690660"/>
            <a:ext cx="4154970" cy="86142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s-EC" b="1" cap="none" dirty="0" smtClean="0">
                <a:solidFill>
                  <a:schemeClr val="tx1"/>
                </a:solidFill>
              </a:rPr>
              <a:t>Director:</a:t>
            </a:r>
            <a:r>
              <a:rPr lang="es-EC" cap="none" dirty="0" smtClean="0">
                <a:solidFill>
                  <a:schemeClr val="tx1"/>
                </a:solidFill>
              </a:rPr>
              <a:t> Ing. Flavio </a:t>
            </a:r>
            <a:r>
              <a:rPr lang="es-EC" cap="none" dirty="0">
                <a:solidFill>
                  <a:schemeClr val="tx1"/>
                </a:solidFill>
              </a:rPr>
              <a:t>P</a:t>
            </a:r>
            <a:r>
              <a:rPr lang="es-EC" cap="none" dirty="0" smtClean="0">
                <a:solidFill>
                  <a:schemeClr val="tx1"/>
                </a:solidFill>
              </a:rPr>
              <a:t>ineda </a:t>
            </a:r>
            <a:r>
              <a:rPr lang="es-EC" cap="none" dirty="0" err="1" smtClean="0">
                <a:solidFill>
                  <a:schemeClr val="tx1"/>
                </a:solidFill>
              </a:rPr>
              <a:t>MSc</a:t>
            </a:r>
            <a:r>
              <a:rPr lang="es-EC" cap="none" dirty="0" smtClean="0">
                <a:solidFill>
                  <a:schemeClr val="tx1"/>
                </a:solidFill>
              </a:rPr>
              <a:t>.</a:t>
            </a:r>
          </a:p>
          <a:p>
            <a:r>
              <a:rPr lang="es-EC" b="1" cap="none" dirty="0" smtClean="0">
                <a:solidFill>
                  <a:schemeClr val="tx1"/>
                </a:solidFill>
              </a:rPr>
              <a:t>Codirector:</a:t>
            </a:r>
            <a:r>
              <a:rPr lang="es-EC" cap="none" dirty="0" smtClean="0">
                <a:solidFill>
                  <a:schemeClr val="tx1"/>
                </a:solidFill>
              </a:rPr>
              <a:t> Ing. Paúl Ayala </a:t>
            </a:r>
            <a:r>
              <a:rPr lang="es-EC" cap="none" dirty="0" err="1" smtClean="0">
                <a:solidFill>
                  <a:schemeClr val="tx1"/>
                </a:solidFill>
              </a:rPr>
              <a:t>MSc</a:t>
            </a:r>
            <a:r>
              <a:rPr lang="es-EC" cap="none" dirty="0" smtClean="0">
                <a:solidFill>
                  <a:schemeClr val="tx1"/>
                </a:solidFill>
              </a:rPr>
              <a:t>.</a:t>
            </a:r>
          </a:p>
          <a:p>
            <a:endParaRPr lang="es-EC" dirty="0" smtClean="0">
              <a:solidFill>
                <a:schemeClr val="tx1"/>
              </a:solidFill>
            </a:endParaRPr>
          </a:p>
          <a:p>
            <a:endParaRPr lang="es-EC" dirty="0"/>
          </a:p>
        </p:txBody>
      </p:sp>
    </p:spTree>
    <p:extLst>
      <p:ext uri="{BB962C8B-B14F-4D97-AF65-F5344CB8AC3E}">
        <p14:creationId xmlns:p14="http://schemas.microsoft.com/office/powerpoint/2010/main" val="9636478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Fundamento teórico</a:t>
            </a:r>
            <a:endParaRPr lang="es-EC" dirty="0"/>
          </a:p>
        </p:txBody>
      </p:sp>
      <p:sp>
        <p:nvSpPr>
          <p:cNvPr id="4" name="Rectángulo 3"/>
          <p:cNvSpPr/>
          <p:nvPr/>
        </p:nvSpPr>
        <p:spPr>
          <a:xfrm>
            <a:off x="927100" y="2581795"/>
            <a:ext cx="5549900" cy="3416320"/>
          </a:xfrm>
          <a:prstGeom prst="rect">
            <a:avLst/>
          </a:prstGeom>
        </p:spPr>
        <p:txBody>
          <a:bodyPr wrap="square">
            <a:spAutoFit/>
          </a:bodyPr>
          <a:lstStyle/>
          <a:p>
            <a:pPr>
              <a:lnSpc>
                <a:spcPct val="150000"/>
              </a:lnSpc>
            </a:pPr>
            <a:r>
              <a:rPr lang="es-ES" sz="2400" b="1" i="1" dirty="0" smtClean="0"/>
              <a:t>Fisiológica</a:t>
            </a:r>
            <a:endParaRPr lang="es-EC" sz="2400" b="1" dirty="0"/>
          </a:p>
          <a:p>
            <a:pPr marL="285750" indent="-285750">
              <a:lnSpc>
                <a:spcPct val="150000"/>
              </a:lnSpc>
              <a:buFont typeface="Wingdings" panose="05000000000000000000" pitchFamily="2" charset="2"/>
              <a:buChar char="§"/>
            </a:pPr>
            <a:r>
              <a:rPr lang="es-ES" sz="2400" dirty="0" smtClean="0"/>
              <a:t>60 </a:t>
            </a:r>
            <a:r>
              <a:rPr lang="es-ES" sz="2400" dirty="0"/>
              <a:t>% </a:t>
            </a:r>
            <a:r>
              <a:rPr lang="es-ES" sz="2400" dirty="0" smtClean="0"/>
              <a:t>RN</a:t>
            </a:r>
          </a:p>
          <a:p>
            <a:pPr marL="285750" indent="-285750">
              <a:lnSpc>
                <a:spcPct val="150000"/>
              </a:lnSpc>
              <a:buFont typeface="Wingdings" panose="05000000000000000000" pitchFamily="2" charset="2"/>
              <a:buChar char="§"/>
            </a:pPr>
            <a:r>
              <a:rPr lang="es-ES" sz="2400" dirty="0" smtClean="0"/>
              <a:t>Aparece segundo </a:t>
            </a:r>
            <a:r>
              <a:rPr lang="es-ES" sz="2400" dirty="0"/>
              <a:t>o séptimo </a:t>
            </a:r>
            <a:r>
              <a:rPr lang="es-ES" sz="2400" dirty="0" smtClean="0"/>
              <a:t>día.</a:t>
            </a:r>
          </a:p>
          <a:p>
            <a:pPr marL="285750" indent="-285750">
              <a:lnSpc>
                <a:spcPct val="150000"/>
              </a:lnSpc>
              <a:buFont typeface="Wingdings" panose="05000000000000000000" pitchFamily="2" charset="2"/>
              <a:buChar char="§"/>
            </a:pPr>
            <a:r>
              <a:rPr lang="es-ES" sz="2400" dirty="0" smtClean="0"/>
              <a:t>RNPT: bilirrubina &lt;12 mg/dl lactancia artificial, y &lt;15 </a:t>
            </a:r>
            <a:r>
              <a:rPr lang="es-ES" sz="2400" dirty="0"/>
              <a:t>mg/dl </a:t>
            </a:r>
            <a:r>
              <a:rPr lang="es-ES" sz="2400" dirty="0" smtClean="0"/>
              <a:t>lactancia materna.</a:t>
            </a:r>
          </a:p>
          <a:p>
            <a:pPr marL="285750" indent="-285750">
              <a:lnSpc>
                <a:spcPct val="150000"/>
              </a:lnSpc>
              <a:buFont typeface="Wingdings" panose="05000000000000000000" pitchFamily="2" charset="2"/>
              <a:buChar char="§"/>
            </a:pPr>
            <a:r>
              <a:rPr lang="es-ES" sz="2400" dirty="0" smtClean="0"/>
              <a:t>RNT: bilirrubina 10 </a:t>
            </a:r>
            <a:r>
              <a:rPr lang="es-ES" sz="2400" dirty="0"/>
              <a:t>mg/dl a 12 mg/dl.</a:t>
            </a:r>
            <a:endParaRPr lang="es-ES" sz="2400" i="1" dirty="0"/>
          </a:p>
        </p:txBody>
      </p:sp>
      <p:sp>
        <p:nvSpPr>
          <p:cNvPr id="5" name="Rectángulo 4"/>
          <p:cNvSpPr/>
          <p:nvPr/>
        </p:nvSpPr>
        <p:spPr>
          <a:xfrm>
            <a:off x="6875780" y="2290663"/>
            <a:ext cx="4516120" cy="3416320"/>
          </a:xfrm>
          <a:prstGeom prst="rect">
            <a:avLst/>
          </a:prstGeom>
        </p:spPr>
        <p:txBody>
          <a:bodyPr wrap="square">
            <a:spAutoFit/>
          </a:bodyPr>
          <a:lstStyle/>
          <a:p>
            <a:pPr>
              <a:lnSpc>
                <a:spcPct val="150000"/>
              </a:lnSpc>
            </a:pPr>
            <a:r>
              <a:rPr lang="es-ES" sz="2400" b="1" i="1" dirty="0" smtClean="0"/>
              <a:t>Patológica</a:t>
            </a:r>
            <a:endParaRPr lang="es-ES" sz="2400" b="1" dirty="0"/>
          </a:p>
          <a:p>
            <a:pPr marL="285750" indent="-285750">
              <a:lnSpc>
                <a:spcPct val="150000"/>
              </a:lnSpc>
              <a:buFont typeface="Wingdings" panose="05000000000000000000" pitchFamily="2" charset="2"/>
              <a:buChar char="§"/>
            </a:pPr>
            <a:r>
              <a:rPr lang="es-ES" sz="2400" dirty="0" smtClean="0"/>
              <a:t>6% RN</a:t>
            </a:r>
          </a:p>
          <a:p>
            <a:pPr marL="285750" indent="-285750">
              <a:lnSpc>
                <a:spcPct val="150000"/>
              </a:lnSpc>
              <a:buFont typeface="Wingdings" panose="05000000000000000000" pitchFamily="2" charset="2"/>
              <a:buChar char="§"/>
            </a:pPr>
            <a:r>
              <a:rPr lang="es-ES" sz="2400" dirty="0"/>
              <a:t>I</a:t>
            </a:r>
            <a:r>
              <a:rPr lang="es-ES" sz="2400" dirty="0" smtClean="0"/>
              <a:t>nicia </a:t>
            </a:r>
            <a:r>
              <a:rPr lang="es-ES" sz="2400" dirty="0"/>
              <a:t>en las primeras 24 </a:t>
            </a:r>
            <a:r>
              <a:rPr lang="es-ES" sz="2400" dirty="0" smtClean="0"/>
              <a:t>horas. </a:t>
            </a:r>
            <a:endParaRPr lang="es-ES" sz="2400" dirty="0"/>
          </a:p>
          <a:p>
            <a:pPr marL="285750" indent="-285750">
              <a:lnSpc>
                <a:spcPct val="150000"/>
              </a:lnSpc>
              <a:buFont typeface="Wingdings" panose="05000000000000000000" pitchFamily="2" charset="2"/>
              <a:buChar char="§"/>
            </a:pPr>
            <a:r>
              <a:rPr lang="es-ES" sz="2400" dirty="0" smtClean="0"/>
              <a:t>Presentan otros síntomas.</a:t>
            </a:r>
          </a:p>
          <a:p>
            <a:pPr marL="285750" indent="-285750">
              <a:lnSpc>
                <a:spcPct val="150000"/>
              </a:lnSpc>
              <a:buFont typeface="Wingdings" panose="05000000000000000000" pitchFamily="2" charset="2"/>
              <a:buChar char="§"/>
            </a:pPr>
            <a:r>
              <a:rPr lang="es-ES" sz="2400" dirty="0" smtClean="0"/>
              <a:t>Bilirrubina </a:t>
            </a:r>
            <a:r>
              <a:rPr lang="es-ES" sz="2400" dirty="0"/>
              <a:t>aumenta más de </a:t>
            </a:r>
            <a:r>
              <a:rPr lang="es-ES" sz="2400" dirty="0" smtClean="0"/>
              <a:t>5mg/dl </a:t>
            </a:r>
            <a:r>
              <a:rPr lang="es-ES" sz="2400" dirty="0"/>
              <a:t>al </a:t>
            </a:r>
            <a:r>
              <a:rPr lang="es-ES" sz="2400" dirty="0" smtClean="0"/>
              <a:t>día.</a:t>
            </a:r>
            <a:endParaRPr lang="es-EC" sz="2400" dirty="0"/>
          </a:p>
        </p:txBody>
      </p:sp>
      <p:sp>
        <p:nvSpPr>
          <p:cNvPr id="6" name="Rectángulo 5"/>
          <p:cNvSpPr/>
          <p:nvPr/>
        </p:nvSpPr>
        <p:spPr>
          <a:xfrm>
            <a:off x="4107180" y="1828998"/>
            <a:ext cx="3570208" cy="461665"/>
          </a:xfrm>
          <a:prstGeom prst="rect">
            <a:avLst/>
          </a:prstGeom>
        </p:spPr>
        <p:txBody>
          <a:bodyPr wrap="none">
            <a:spAutoFit/>
          </a:bodyPr>
          <a:lstStyle/>
          <a:p>
            <a:r>
              <a:rPr lang="es-ES" sz="2400" b="1" i="1" cap="all" dirty="0">
                <a:solidFill>
                  <a:srgbClr val="7030A0"/>
                </a:solidFill>
              </a:rPr>
              <a:t>Tipos de Bilirrubinemia</a:t>
            </a:r>
            <a:endParaRPr lang="es-EC" sz="2400" b="1" cap="all" dirty="0">
              <a:solidFill>
                <a:srgbClr val="7030A0"/>
              </a:solidFill>
            </a:endParaRPr>
          </a:p>
        </p:txBody>
      </p:sp>
      <p:cxnSp>
        <p:nvCxnSpPr>
          <p:cNvPr id="10" name="Conector recto 9"/>
          <p:cNvCxnSpPr/>
          <p:nvPr/>
        </p:nvCxnSpPr>
        <p:spPr>
          <a:xfrm>
            <a:off x="6477000" y="2290663"/>
            <a:ext cx="50800" cy="3913059"/>
          </a:xfrm>
          <a:prstGeom prst="line">
            <a:avLst/>
          </a:prstGeom>
          <a:ln>
            <a:solidFill>
              <a:srgbClr val="7030A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65045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Fundamento teórico</a:t>
            </a:r>
            <a:endParaRPr lang="es-EC" dirty="0"/>
          </a:p>
        </p:txBody>
      </p:sp>
      <p:sp>
        <p:nvSpPr>
          <p:cNvPr id="5" name="Marcador de contenido 2"/>
          <p:cNvSpPr txBox="1">
            <a:spLocks/>
          </p:cNvSpPr>
          <p:nvPr/>
        </p:nvSpPr>
        <p:spPr>
          <a:xfrm>
            <a:off x="1097280" y="5214997"/>
            <a:ext cx="9939020" cy="91910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ES" dirty="0" smtClean="0"/>
              <a:t>1 g hemoglobina produce 35 mg de bilirrubina </a:t>
            </a:r>
          </a:p>
          <a:p>
            <a:pPr>
              <a:buFont typeface="Wingdings" panose="05000000000000000000" pitchFamily="2" charset="2"/>
              <a:buChar char="§"/>
            </a:pPr>
            <a:r>
              <a:rPr lang="es-ES" dirty="0" smtClean="0"/>
              <a:t> 1 Kg peso corporal de 8 mg a 10 mg de bilirrubina al día. </a:t>
            </a:r>
          </a:p>
          <a:p>
            <a:pPr marL="0" indent="0">
              <a:buFont typeface="Calibri" panose="020F0502020204030204" pitchFamily="34" charset="0"/>
              <a:buNone/>
            </a:pPr>
            <a:endParaRPr lang="es-ES" i="1" dirty="0" smtClean="0"/>
          </a:p>
        </p:txBody>
      </p:sp>
      <p:graphicFrame>
        <p:nvGraphicFramePr>
          <p:cNvPr id="7" name="Diagrama 6"/>
          <p:cNvGraphicFramePr/>
          <p:nvPr>
            <p:extLst>
              <p:ext uri="{D42A27DB-BD31-4B8C-83A1-F6EECF244321}">
                <p14:modId xmlns:p14="http://schemas.microsoft.com/office/powerpoint/2010/main" val="265574540"/>
              </p:ext>
            </p:extLst>
          </p:nvPr>
        </p:nvGraphicFramePr>
        <p:xfrm>
          <a:off x="1727200" y="3379803"/>
          <a:ext cx="9588500" cy="2171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adroTexto 7"/>
          <p:cNvSpPr txBox="1"/>
          <p:nvPr/>
        </p:nvSpPr>
        <p:spPr>
          <a:xfrm>
            <a:off x="806949" y="3085031"/>
            <a:ext cx="1325217" cy="646331"/>
          </a:xfrm>
          <a:prstGeom prst="rect">
            <a:avLst/>
          </a:prstGeom>
          <a:ln w="28575"/>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dirty="0" smtClean="0"/>
              <a:t>75% Destrucción</a:t>
            </a:r>
            <a:endParaRPr lang="es-ES" dirty="0"/>
          </a:p>
        </p:txBody>
      </p:sp>
      <p:sp>
        <p:nvSpPr>
          <p:cNvPr id="9" name="CuadroTexto 8"/>
          <p:cNvSpPr txBox="1"/>
          <p:nvPr/>
        </p:nvSpPr>
        <p:spPr>
          <a:xfrm>
            <a:off x="2489974" y="3068499"/>
            <a:ext cx="1325217" cy="646331"/>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S" dirty="0" smtClean="0"/>
              <a:t>25% Producción</a:t>
            </a:r>
            <a:endParaRPr lang="es-ES" dirty="0"/>
          </a:p>
        </p:txBody>
      </p:sp>
      <p:cxnSp>
        <p:nvCxnSpPr>
          <p:cNvPr id="12" name="Conector recto 11"/>
          <p:cNvCxnSpPr>
            <a:stCxn id="8" idx="2"/>
          </p:cNvCxnSpPr>
          <p:nvPr/>
        </p:nvCxnSpPr>
        <p:spPr>
          <a:xfrm>
            <a:off x="1469558" y="3731362"/>
            <a:ext cx="524342" cy="366124"/>
          </a:xfrm>
          <a:prstGeom prst="line">
            <a:avLst/>
          </a:prstGeom>
        </p:spPr>
        <p:style>
          <a:lnRef idx="3">
            <a:schemeClr val="accent5"/>
          </a:lnRef>
          <a:fillRef idx="0">
            <a:schemeClr val="accent5"/>
          </a:fillRef>
          <a:effectRef idx="2">
            <a:schemeClr val="accent5"/>
          </a:effectRef>
          <a:fontRef idx="minor">
            <a:schemeClr val="tx1"/>
          </a:fontRef>
        </p:style>
      </p:cxnSp>
      <p:cxnSp>
        <p:nvCxnSpPr>
          <p:cNvPr id="14" name="Conector recto 13"/>
          <p:cNvCxnSpPr>
            <a:stCxn id="9" idx="2"/>
          </p:cNvCxnSpPr>
          <p:nvPr/>
        </p:nvCxnSpPr>
        <p:spPr>
          <a:xfrm flipH="1">
            <a:off x="2489974" y="3714830"/>
            <a:ext cx="662609" cy="394518"/>
          </a:xfrm>
          <a:prstGeom prst="line">
            <a:avLst/>
          </a:prstGeom>
        </p:spPr>
        <p:style>
          <a:lnRef idx="3">
            <a:schemeClr val="accent5"/>
          </a:lnRef>
          <a:fillRef idx="0">
            <a:schemeClr val="accent5"/>
          </a:fillRef>
          <a:effectRef idx="2">
            <a:schemeClr val="accent5"/>
          </a:effectRef>
          <a:fontRef idx="minor">
            <a:schemeClr val="tx1"/>
          </a:fontRef>
        </p:style>
      </p:cxnSp>
      <p:sp>
        <p:nvSpPr>
          <p:cNvPr id="19" name="Rectángulo 18"/>
          <p:cNvSpPr/>
          <p:nvPr/>
        </p:nvSpPr>
        <p:spPr>
          <a:xfrm>
            <a:off x="1313952" y="1794429"/>
            <a:ext cx="8960347" cy="738664"/>
          </a:xfrm>
          <a:prstGeom prst="rect">
            <a:avLst/>
          </a:prstGeom>
        </p:spPr>
        <p:txBody>
          <a:bodyPr wrap="square">
            <a:spAutoFit/>
          </a:bodyPr>
          <a:lstStyle/>
          <a:p>
            <a:r>
              <a:rPr lang="es-ES" sz="2400" b="1" dirty="0">
                <a:solidFill>
                  <a:srgbClr val="7030A0"/>
                </a:solidFill>
              </a:rPr>
              <a:t>BILIRRUBINA</a:t>
            </a:r>
          </a:p>
          <a:p>
            <a:r>
              <a:rPr lang="es-ES" dirty="0"/>
              <a:t> En su mayoría se deriva de la hemoglobina liberada por la destrucción del </a:t>
            </a:r>
            <a:r>
              <a:rPr lang="es-ES" dirty="0" smtClean="0"/>
              <a:t>eritrocito.</a:t>
            </a:r>
            <a:endParaRPr lang="es-ES" dirty="0"/>
          </a:p>
        </p:txBody>
      </p:sp>
    </p:spTree>
    <p:extLst>
      <p:ext uri="{BB962C8B-B14F-4D97-AF65-F5344CB8AC3E}">
        <p14:creationId xmlns:p14="http://schemas.microsoft.com/office/powerpoint/2010/main" val="13779012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Fundamento teórico</a:t>
            </a:r>
            <a:endParaRPr lang="es-EC" dirty="0"/>
          </a:p>
        </p:txBody>
      </p:sp>
      <p:sp>
        <p:nvSpPr>
          <p:cNvPr id="3" name="Marcador de contenido 2"/>
          <p:cNvSpPr>
            <a:spLocks noGrp="1"/>
          </p:cNvSpPr>
          <p:nvPr>
            <p:ph idx="1"/>
          </p:nvPr>
        </p:nvSpPr>
        <p:spPr>
          <a:xfrm>
            <a:off x="1097280" y="1911825"/>
            <a:ext cx="10058400" cy="1771175"/>
          </a:xfrm>
        </p:spPr>
        <p:txBody>
          <a:bodyPr>
            <a:normAutofit lnSpcReduction="10000"/>
          </a:bodyPr>
          <a:lstStyle/>
          <a:p>
            <a:r>
              <a:rPr lang="es-ES" sz="2400" b="1" dirty="0" smtClean="0">
                <a:solidFill>
                  <a:srgbClr val="7030A0"/>
                </a:solidFill>
              </a:rPr>
              <a:t>FOTOTERAPIA</a:t>
            </a:r>
          </a:p>
          <a:p>
            <a:pPr algn="just">
              <a:buFont typeface="Wingdings" panose="05000000000000000000" pitchFamily="2" charset="2"/>
              <a:buChar char="§"/>
            </a:pPr>
            <a:r>
              <a:rPr lang="es-ES" sz="2200" dirty="0" smtClean="0"/>
              <a:t> Capacidad que tiene la luz de actuar </a:t>
            </a:r>
            <a:r>
              <a:rPr lang="es-ES" sz="2200" dirty="0"/>
              <a:t>sobre la bilirrubina a nivel de la </a:t>
            </a:r>
            <a:r>
              <a:rPr lang="es-ES" sz="2200" dirty="0" smtClean="0"/>
              <a:t>piel.</a:t>
            </a:r>
          </a:p>
          <a:p>
            <a:pPr algn="just">
              <a:buFont typeface="Wingdings" panose="05000000000000000000" pitchFamily="2" charset="2"/>
              <a:buChar char="§"/>
            </a:pPr>
            <a:r>
              <a:rPr lang="es-ES" sz="2200" dirty="0" smtClean="0"/>
              <a:t> Acelera </a:t>
            </a:r>
            <a:r>
              <a:rPr lang="es-ES" sz="2200" dirty="0"/>
              <a:t>su eliminación y </a:t>
            </a:r>
            <a:r>
              <a:rPr lang="es-ES" sz="2200" dirty="0" smtClean="0"/>
              <a:t>previene </a:t>
            </a:r>
            <a:r>
              <a:rPr lang="es-ES" sz="2200" dirty="0"/>
              <a:t>su acumulación tóxica en el cerebro. </a:t>
            </a:r>
            <a:endParaRPr lang="es-ES" sz="2200" dirty="0" smtClean="0"/>
          </a:p>
          <a:p>
            <a:pPr algn="just">
              <a:buFont typeface="Wingdings" panose="05000000000000000000" pitchFamily="2" charset="2"/>
              <a:buChar char="§"/>
            </a:pPr>
            <a:r>
              <a:rPr lang="es-ES" sz="2200" dirty="0"/>
              <a:t> </a:t>
            </a:r>
            <a:r>
              <a:rPr lang="es-ES" sz="2200" dirty="0" smtClean="0"/>
              <a:t>Tratamiento </a:t>
            </a:r>
            <a:r>
              <a:rPr lang="es-ES" sz="2200" dirty="0"/>
              <a:t>más eficaz y seguro para tratar la </a:t>
            </a:r>
            <a:r>
              <a:rPr lang="es-ES" sz="2200" dirty="0" smtClean="0"/>
              <a:t>hiperbilirrubinemia (no invasivo).</a:t>
            </a:r>
          </a:p>
        </p:txBody>
      </p:sp>
      <p:sp>
        <p:nvSpPr>
          <p:cNvPr id="8" name="Rectángulo 7"/>
          <p:cNvSpPr/>
          <p:nvPr/>
        </p:nvSpPr>
        <p:spPr>
          <a:xfrm>
            <a:off x="1097280" y="3857465"/>
            <a:ext cx="10421620" cy="2523768"/>
          </a:xfrm>
          <a:prstGeom prst="rect">
            <a:avLst/>
          </a:prstGeom>
        </p:spPr>
        <p:txBody>
          <a:bodyPr wrap="square">
            <a:spAutoFit/>
          </a:bodyPr>
          <a:lstStyle/>
          <a:p>
            <a:pPr algn="just"/>
            <a:r>
              <a:rPr lang="es-ES" sz="2000" dirty="0"/>
              <a:t>Las leyes </a:t>
            </a:r>
            <a:r>
              <a:rPr lang="es-ES" sz="2000" dirty="0" smtClean="0"/>
              <a:t>que rigen </a:t>
            </a:r>
            <a:r>
              <a:rPr lang="es-ES" sz="2000" dirty="0"/>
              <a:t>las reacciones </a:t>
            </a:r>
            <a:r>
              <a:rPr lang="es-ES" sz="2000" dirty="0" smtClean="0"/>
              <a:t>fotoquímicas:</a:t>
            </a:r>
          </a:p>
          <a:p>
            <a:pPr algn="just"/>
            <a:endParaRPr lang="es-ES" sz="2000" dirty="0" smtClean="0"/>
          </a:p>
          <a:p>
            <a:pPr algn="just">
              <a:buClr>
                <a:srgbClr val="00B050"/>
              </a:buClr>
            </a:pPr>
            <a:r>
              <a:rPr lang="es-ES" sz="2000" i="1" u="sng" dirty="0" err="1" smtClean="0">
                <a:solidFill>
                  <a:srgbClr val="7030A0"/>
                </a:solidFill>
              </a:rPr>
              <a:t>Draper-Grotthus</a:t>
            </a:r>
            <a:r>
              <a:rPr lang="es-ES" sz="2000" i="1" u="sng" dirty="0" smtClean="0">
                <a:solidFill>
                  <a:srgbClr val="7030A0"/>
                </a:solidFill>
              </a:rPr>
              <a:t>:</a:t>
            </a:r>
            <a:r>
              <a:rPr lang="es-ES" sz="2000" dirty="0" smtClean="0"/>
              <a:t>  </a:t>
            </a:r>
            <a:r>
              <a:rPr lang="es-ES" sz="2000" dirty="0"/>
              <a:t>la </a:t>
            </a:r>
            <a:r>
              <a:rPr lang="es-ES" sz="2000" b="1" i="1" dirty="0"/>
              <a:t>interacción</a:t>
            </a:r>
            <a:r>
              <a:rPr lang="es-ES" sz="2000" dirty="0"/>
              <a:t> entre luz y </a:t>
            </a:r>
            <a:r>
              <a:rPr lang="es-ES" sz="2000" dirty="0" smtClean="0"/>
              <a:t>materia (bilirrubina) </a:t>
            </a:r>
            <a:r>
              <a:rPr lang="es-ES" sz="2000" b="1" i="1" dirty="0" smtClean="0"/>
              <a:t>ocurre</a:t>
            </a:r>
            <a:r>
              <a:rPr lang="es-ES" sz="2000" dirty="0" smtClean="0"/>
              <a:t>  solo si </a:t>
            </a:r>
            <a:r>
              <a:rPr lang="es-ES" sz="2000" dirty="0"/>
              <a:t>la </a:t>
            </a:r>
            <a:r>
              <a:rPr lang="es-ES" sz="2000" b="1" i="1" dirty="0"/>
              <a:t>luz</a:t>
            </a:r>
            <a:r>
              <a:rPr lang="es-ES" sz="2000" dirty="0"/>
              <a:t> es </a:t>
            </a:r>
            <a:r>
              <a:rPr lang="es-ES" sz="2000" b="1" i="1" dirty="0"/>
              <a:t>absorbida</a:t>
            </a:r>
            <a:r>
              <a:rPr lang="es-ES" sz="2000" dirty="0"/>
              <a:t> por </a:t>
            </a:r>
            <a:r>
              <a:rPr lang="es-ES" sz="2000" dirty="0" smtClean="0"/>
              <a:t>la materia(</a:t>
            </a:r>
            <a:r>
              <a:rPr lang="es-ES" sz="2000" b="1" i="1" dirty="0" smtClean="0"/>
              <a:t>bilirrubina</a:t>
            </a:r>
            <a:r>
              <a:rPr lang="es-ES" sz="2000" dirty="0" smtClean="0"/>
              <a:t>).</a:t>
            </a:r>
          </a:p>
          <a:p>
            <a:pPr marL="342900" indent="-342900" algn="just">
              <a:buClr>
                <a:srgbClr val="00B050"/>
              </a:buClr>
              <a:buFont typeface="Wingdings" panose="05000000000000000000" pitchFamily="2" charset="2"/>
              <a:buChar char="q"/>
            </a:pPr>
            <a:endParaRPr lang="es-ES" sz="2000" dirty="0" smtClean="0"/>
          </a:p>
          <a:p>
            <a:pPr algn="just">
              <a:buClr>
                <a:srgbClr val="00B050"/>
              </a:buClr>
            </a:pPr>
            <a:r>
              <a:rPr lang="es-ES" sz="2000" i="1" u="sng" dirty="0" smtClean="0">
                <a:solidFill>
                  <a:srgbClr val="7030A0"/>
                </a:solidFill>
              </a:rPr>
              <a:t>Bunsen-</a:t>
            </a:r>
            <a:r>
              <a:rPr lang="es-ES" sz="2000" i="1" u="sng" dirty="0" err="1" smtClean="0">
                <a:solidFill>
                  <a:srgbClr val="7030A0"/>
                </a:solidFill>
              </a:rPr>
              <a:t>Roscoe</a:t>
            </a:r>
            <a:r>
              <a:rPr lang="es-ES" sz="2000" i="1" u="sng" dirty="0" smtClean="0">
                <a:solidFill>
                  <a:srgbClr val="7030A0"/>
                </a:solidFill>
              </a:rPr>
              <a:t>  o ley </a:t>
            </a:r>
            <a:r>
              <a:rPr lang="es-ES" sz="2000" i="1" u="sng" dirty="0">
                <a:solidFill>
                  <a:srgbClr val="7030A0"/>
                </a:solidFill>
              </a:rPr>
              <a:t>de la </a:t>
            </a:r>
            <a:r>
              <a:rPr lang="es-ES" sz="2000" i="1" u="sng" dirty="0" smtClean="0">
                <a:solidFill>
                  <a:srgbClr val="7030A0"/>
                </a:solidFill>
              </a:rPr>
              <a:t>reciprocidad:</a:t>
            </a:r>
            <a:r>
              <a:rPr lang="es-ES" sz="2000" dirty="0" smtClean="0"/>
              <a:t>  la </a:t>
            </a:r>
            <a:r>
              <a:rPr lang="es-ES" sz="2000" dirty="0"/>
              <a:t>cantidad de productos de una reacción fotoquímica es proporcional a los productos de </a:t>
            </a:r>
            <a:r>
              <a:rPr lang="es-ES" sz="2000" b="1" i="1" dirty="0"/>
              <a:t>irradiación de luz y su tiempo de </a:t>
            </a:r>
            <a:r>
              <a:rPr lang="es-ES" sz="2000" b="1" i="1" dirty="0" smtClean="0"/>
              <a:t>exposición</a:t>
            </a:r>
            <a:r>
              <a:rPr lang="es-ES" sz="2000" b="1" i="1" dirty="0"/>
              <a:t> </a:t>
            </a:r>
            <a:r>
              <a:rPr lang="es-ES" sz="2000" dirty="0" smtClean="0"/>
              <a:t>-&gt;</a:t>
            </a:r>
            <a:r>
              <a:rPr lang="es-ES" sz="2000" b="1" i="1" dirty="0" smtClean="0"/>
              <a:t>DOSIS</a:t>
            </a:r>
            <a:r>
              <a:rPr lang="es-ES" sz="2000" dirty="0" smtClean="0"/>
              <a:t>.</a:t>
            </a:r>
            <a:endParaRPr lang="es-EC" sz="2000" dirty="0"/>
          </a:p>
          <a:p>
            <a:endParaRPr lang="es-EC" dirty="0"/>
          </a:p>
        </p:txBody>
      </p:sp>
    </p:spTree>
    <p:extLst>
      <p:ext uri="{BB962C8B-B14F-4D97-AF65-F5344CB8AC3E}">
        <p14:creationId xmlns:p14="http://schemas.microsoft.com/office/powerpoint/2010/main" val="3216934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Fundamento teórico</a:t>
            </a:r>
            <a:endParaRPr lang="es-EC" dirty="0"/>
          </a:p>
        </p:txBody>
      </p:sp>
      <p:sp>
        <p:nvSpPr>
          <p:cNvPr id="6" name="Rectángulo 5"/>
          <p:cNvSpPr/>
          <p:nvPr/>
        </p:nvSpPr>
        <p:spPr>
          <a:xfrm>
            <a:off x="925233" y="1779687"/>
            <a:ext cx="8866467" cy="507831"/>
          </a:xfrm>
          <a:prstGeom prst="rect">
            <a:avLst/>
          </a:prstGeom>
        </p:spPr>
        <p:txBody>
          <a:bodyPr wrap="square">
            <a:spAutoFit/>
          </a:bodyPr>
          <a:lstStyle/>
          <a:p>
            <a:pPr indent="252095" algn="just">
              <a:lnSpc>
                <a:spcPct val="150000"/>
              </a:lnSpc>
              <a:spcAft>
                <a:spcPts val="1200"/>
              </a:spcAft>
            </a:pPr>
            <a:r>
              <a:rPr lang="es-ES" b="1" dirty="0" smtClean="0">
                <a:solidFill>
                  <a:srgbClr val="7030A0"/>
                </a:solidFill>
                <a:ea typeface="Times New Roman" panose="02020603050405020304" pitchFamily="18" charset="0"/>
              </a:rPr>
              <a:t>MECANISMO GENERAL DE LA FOTOTERAPIA EN LA ICTERICIA NEONATAL</a:t>
            </a:r>
            <a:endParaRPr lang="es-EC" b="1" dirty="0">
              <a:solidFill>
                <a:srgbClr val="7030A0"/>
              </a:solidFill>
              <a:effectLst/>
              <a:ea typeface="Times New Roman" panose="02020603050405020304" pitchFamily="18" charset="0"/>
            </a:endParaRPr>
          </a:p>
        </p:txBody>
      </p:sp>
      <p:pic>
        <p:nvPicPr>
          <p:cNvPr id="7" name="Imagen 6"/>
          <p:cNvPicPr/>
          <p:nvPr/>
        </p:nvPicPr>
        <p:blipFill>
          <a:blip r:embed="rId2">
            <a:extLst>
              <a:ext uri="{28A0092B-C50C-407E-A947-70E740481C1C}">
                <a14:useLocalDpi xmlns:a14="http://schemas.microsoft.com/office/drawing/2010/main" val="0"/>
              </a:ext>
            </a:extLst>
          </a:blip>
          <a:stretch>
            <a:fillRect/>
          </a:stretch>
        </p:blipFill>
        <p:spPr>
          <a:xfrm>
            <a:off x="1097280" y="2286885"/>
            <a:ext cx="10243820" cy="3518516"/>
          </a:xfrm>
          <a:prstGeom prst="rect">
            <a:avLst/>
          </a:prstGeom>
        </p:spPr>
      </p:pic>
      <p:sp>
        <p:nvSpPr>
          <p:cNvPr id="3" name="Rectángulo 2"/>
          <p:cNvSpPr/>
          <p:nvPr/>
        </p:nvSpPr>
        <p:spPr>
          <a:xfrm>
            <a:off x="925233" y="6399375"/>
            <a:ext cx="6769100" cy="346249"/>
          </a:xfrm>
          <a:prstGeom prst="rect">
            <a:avLst/>
          </a:prstGeom>
        </p:spPr>
        <p:txBody>
          <a:bodyPr wrap="square">
            <a:spAutoFit/>
          </a:bodyPr>
          <a:lstStyle/>
          <a:p>
            <a:pPr>
              <a:lnSpc>
                <a:spcPct val="150000"/>
              </a:lnSpc>
              <a:spcAft>
                <a:spcPts val="1200"/>
              </a:spcAft>
            </a:pPr>
            <a:r>
              <a:rPr lang="es-ES" sz="1100" dirty="0" smtClean="0">
                <a:latin typeface="Arial" panose="020B0604020202020204" pitchFamily="34" charset="0"/>
                <a:ea typeface="Times New Roman" panose="02020603050405020304" pitchFamily="18" charset="0"/>
              </a:rPr>
              <a:t>Fuente: </a:t>
            </a:r>
            <a:r>
              <a:rPr lang="es-ES" sz="1100" dirty="0" err="1" smtClean="0">
                <a:latin typeface="Arial" panose="020B0604020202020204" pitchFamily="34" charset="0"/>
                <a:ea typeface="Times New Roman" panose="02020603050405020304" pitchFamily="18" charset="0"/>
              </a:rPr>
              <a:t>McDonagh</a:t>
            </a:r>
            <a:r>
              <a:rPr lang="es-ES" sz="1100" dirty="0">
                <a:latin typeface="Arial" panose="020B0604020202020204" pitchFamily="34" charset="0"/>
                <a:ea typeface="Times New Roman" panose="02020603050405020304" pitchFamily="18" charset="0"/>
              </a:rPr>
              <a:t>, A. [imagen] (1985). </a:t>
            </a:r>
            <a:r>
              <a:rPr lang="en-US" sz="1100" dirty="0" err="1">
                <a:latin typeface="Arial" panose="020B0604020202020204" pitchFamily="34" charset="0"/>
                <a:ea typeface="Times New Roman" panose="02020603050405020304" pitchFamily="18" charset="0"/>
              </a:rPr>
              <a:t>Bilirrubin</a:t>
            </a:r>
            <a:r>
              <a:rPr lang="en-US" sz="1100" dirty="0">
                <a:latin typeface="Arial" panose="020B0604020202020204" pitchFamily="34" charset="0"/>
                <a:ea typeface="Times New Roman" panose="02020603050405020304" pitchFamily="18" charset="0"/>
              </a:rPr>
              <a:t>, jaundice and phototherapy. </a:t>
            </a:r>
            <a:r>
              <a:rPr lang="en-US" sz="1100" i="1" dirty="0">
                <a:latin typeface="Arial" panose="020B0604020202020204" pitchFamily="34" charset="0"/>
                <a:ea typeface="Times New Roman" panose="02020603050405020304" pitchFamily="18" charset="0"/>
              </a:rPr>
              <a:t>Pediatrics 75;443-455</a:t>
            </a:r>
            <a:r>
              <a:rPr lang="en-US" sz="1100" dirty="0">
                <a:latin typeface="Arial" panose="020B0604020202020204" pitchFamily="34" charset="0"/>
                <a:ea typeface="Times New Roman" panose="02020603050405020304" pitchFamily="18" charset="0"/>
              </a:rPr>
              <a:t>.</a:t>
            </a:r>
            <a:endParaRPr lang="es-ES" sz="1100"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0360425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Diseño del equipo de fototerapia</a:t>
            </a:r>
            <a:endParaRPr lang="es-EC" dirty="0"/>
          </a:p>
        </p:txBody>
      </p:sp>
      <p:sp>
        <p:nvSpPr>
          <p:cNvPr id="5" name="Marcador de contenido 2"/>
          <p:cNvSpPr>
            <a:spLocks noGrp="1"/>
          </p:cNvSpPr>
          <p:nvPr>
            <p:ph idx="1"/>
          </p:nvPr>
        </p:nvSpPr>
        <p:spPr>
          <a:xfrm>
            <a:off x="1313180" y="1939257"/>
            <a:ext cx="4922520" cy="4155441"/>
          </a:xfrm>
        </p:spPr>
        <p:txBody>
          <a:bodyPr>
            <a:noAutofit/>
          </a:bodyPr>
          <a:lstStyle/>
          <a:p>
            <a:pPr marL="0" lvl="0" indent="0">
              <a:lnSpc>
                <a:spcPct val="100000"/>
              </a:lnSpc>
              <a:buNone/>
            </a:pPr>
            <a:r>
              <a:rPr lang="es-ES" b="1" dirty="0" smtClean="0">
                <a:solidFill>
                  <a:srgbClr val="7030A0"/>
                </a:solidFill>
              </a:rPr>
              <a:t>REQUERIMIENTOS</a:t>
            </a:r>
          </a:p>
          <a:p>
            <a:pPr lvl="0">
              <a:lnSpc>
                <a:spcPct val="100000"/>
              </a:lnSpc>
              <a:buFont typeface="Wingdings" panose="05000000000000000000" pitchFamily="2" charset="2"/>
              <a:buChar char="§"/>
            </a:pPr>
            <a:r>
              <a:rPr lang="es-ES" dirty="0" smtClean="0"/>
              <a:t>Pedestal </a:t>
            </a:r>
            <a:r>
              <a:rPr lang="es-ES" dirty="0"/>
              <a:t>móvil.</a:t>
            </a:r>
            <a:endParaRPr lang="es-EC" dirty="0"/>
          </a:p>
          <a:p>
            <a:pPr lvl="0">
              <a:lnSpc>
                <a:spcPct val="100000"/>
              </a:lnSpc>
              <a:buFont typeface="Wingdings" panose="05000000000000000000" pitchFamily="2" charset="2"/>
              <a:buChar char="§"/>
            </a:pPr>
            <a:r>
              <a:rPr lang="es-ES" dirty="0"/>
              <a:t>Uso en cunas, bacinetes </a:t>
            </a:r>
            <a:r>
              <a:rPr lang="es-ES" dirty="0" smtClean="0"/>
              <a:t>pediátricos y </a:t>
            </a:r>
            <a:r>
              <a:rPr lang="es-ES" dirty="0"/>
              <a:t>termocunas.</a:t>
            </a:r>
            <a:endParaRPr lang="es-EC" dirty="0"/>
          </a:p>
          <a:p>
            <a:pPr lvl="0">
              <a:lnSpc>
                <a:spcPct val="100000"/>
              </a:lnSpc>
              <a:buFont typeface="Wingdings" panose="05000000000000000000" pitchFamily="2" charset="2"/>
              <a:buChar char="§"/>
            </a:pPr>
            <a:r>
              <a:rPr lang="es-ES" dirty="0"/>
              <a:t>Superficie envolvente.</a:t>
            </a:r>
            <a:endParaRPr lang="es-EC" dirty="0"/>
          </a:p>
          <a:p>
            <a:pPr lvl="0">
              <a:lnSpc>
                <a:spcPct val="100000"/>
              </a:lnSpc>
              <a:buFont typeface="Wingdings" panose="05000000000000000000" pitchFamily="2" charset="2"/>
              <a:buChar char="§"/>
            </a:pPr>
            <a:r>
              <a:rPr lang="es-ES" dirty="0"/>
              <a:t>Temporizador de tratamiento.</a:t>
            </a:r>
            <a:endParaRPr lang="es-EC" dirty="0"/>
          </a:p>
          <a:p>
            <a:pPr lvl="0">
              <a:lnSpc>
                <a:spcPct val="100000"/>
              </a:lnSpc>
              <a:buFont typeface="Wingdings" panose="05000000000000000000" pitchFamily="2" charset="2"/>
              <a:buChar char="§"/>
            </a:pPr>
            <a:r>
              <a:rPr lang="es-ES" dirty="0"/>
              <a:t>Distancia máxima al paciente 30 cm</a:t>
            </a:r>
            <a:r>
              <a:rPr lang="es-ES" dirty="0" smtClean="0"/>
              <a:t>.</a:t>
            </a:r>
          </a:p>
          <a:p>
            <a:pPr>
              <a:lnSpc>
                <a:spcPct val="100000"/>
              </a:lnSpc>
              <a:buFont typeface="Wingdings" panose="05000000000000000000" pitchFamily="2" charset="2"/>
              <a:buChar char="§"/>
            </a:pPr>
            <a:r>
              <a:rPr lang="es-ES" dirty="0"/>
              <a:t>Protección contra la entrada de polvo y cuerpos sólidos</a:t>
            </a:r>
            <a:r>
              <a:rPr lang="es-ES" dirty="0" smtClean="0"/>
              <a:t>.</a:t>
            </a:r>
            <a:endParaRPr lang="es-EC" dirty="0"/>
          </a:p>
        </p:txBody>
      </p:sp>
      <p:sp>
        <p:nvSpPr>
          <p:cNvPr id="6" name="Rectángulo 5"/>
          <p:cNvSpPr/>
          <p:nvPr/>
        </p:nvSpPr>
        <p:spPr>
          <a:xfrm>
            <a:off x="6375400" y="2378837"/>
            <a:ext cx="5067300" cy="3276282"/>
          </a:xfrm>
          <a:prstGeom prst="rect">
            <a:avLst/>
          </a:prstGeom>
        </p:spPr>
        <p:txBody>
          <a:bodyPr wrap="square">
            <a:spAutoFit/>
          </a:bodyPr>
          <a:lstStyle/>
          <a:p>
            <a:pPr lvl="0">
              <a:lnSpc>
                <a:spcPct val="150000"/>
              </a:lnSpc>
              <a:buClr>
                <a:schemeClr val="accent1"/>
              </a:buClr>
              <a:buFont typeface="Wingdings" panose="05000000000000000000" pitchFamily="2" charset="2"/>
              <a:buChar char="§"/>
            </a:pPr>
            <a:r>
              <a:rPr lang="es-ES" sz="2000" dirty="0">
                <a:solidFill>
                  <a:schemeClr val="tx1">
                    <a:lumMod val="75000"/>
                    <a:lumOff val="25000"/>
                  </a:schemeClr>
                </a:solidFill>
              </a:rPr>
              <a:t>Luz led azul entre 400 nm a 500nm.</a:t>
            </a:r>
            <a:endParaRPr lang="es-EC" sz="2000" dirty="0">
              <a:solidFill>
                <a:schemeClr val="tx1">
                  <a:lumMod val="75000"/>
                  <a:lumOff val="25000"/>
                </a:schemeClr>
              </a:solidFill>
            </a:endParaRPr>
          </a:p>
          <a:p>
            <a:pPr lvl="0">
              <a:lnSpc>
                <a:spcPct val="150000"/>
              </a:lnSpc>
              <a:buClr>
                <a:schemeClr val="accent1"/>
              </a:buClr>
              <a:buFont typeface="Wingdings" panose="05000000000000000000" pitchFamily="2" charset="2"/>
              <a:buChar char="§"/>
            </a:pPr>
            <a:r>
              <a:rPr lang="es-ES" sz="2000" dirty="0">
                <a:solidFill>
                  <a:schemeClr val="tx1">
                    <a:lumMod val="75000"/>
                    <a:lumOff val="25000"/>
                  </a:schemeClr>
                </a:solidFill>
              </a:rPr>
              <a:t>Irradiación mínima de 12 </a:t>
            </a:r>
            <a:r>
              <a:rPr lang="es-ES" sz="2000" dirty="0" err="1">
                <a:solidFill>
                  <a:schemeClr val="tx1">
                    <a:lumMod val="75000"/>
                    <a:lumOff val="25000"/>
                  </a:schemeClr>
                </a:solidFill>
              </a:rPr>
              <a:t>mW</a:t>
            </a:r>
            <a:r>
              <a:rPr lang="es-ES" sz="2000" dirty="0">
                <a:solidFill>
                  <a:schemeClr val="tx1">
                    <a:lumMod val="75000"/>
                    <a:lumOff val="25000"/>
                  </a:schemeClr>
                </a:solidFill>
              </a:rPr>
              <a:t>/cm2/nm.</a:t>
            </a:r>
            <a:endParaRPr lang="es-EC" sz="2000" dirty="0">
              <a:solidFill>
                <a:schemeClr val="tx1">
                  <a:lumMod val="75000"/>
                  <a:lumOff val="25000"/>
                </a:schemeClr>
              </a:solidFill>
            </a:endParaRPr>
          </a:p>
          <a:p>
            <a:pPr lvl="0">
              <a:lnSpc>
                <a:spcPct val="150000"/>
              </a:lnSpc>
              <a:buClr>
                <a:schemeClr val="accent1"/>
              </a:buClr>
              <a:buFont typeface="Wingdings" panose="05000000000000000000" pitchFamily="2" charset="2"/>
              <a:buChar char="§"/>
            </a:pPr>
            <a:r>
              <a:rPr lang="es-ES" sz="2000" dirty="0">
                <a:solidFill>
                  <a:schemeClr val="tx1">
                    <a:lumMod val="75000"/>
                    <a:lumOff val="25000"/>
                  </a:schemeClr>
                </a:solidFill>
              </a:rPr>
              <a:t>Definición de la intensidad de luz y duración de fototerapia según la edad y concentración de bilirrubina del paciente.</a:t>
            </a:r>
            <a:endParaRPr lang="es-EC" sz="2000" dirty="0">
              <a:solidFill>
                <a:schemeClr val="tx1">
                  <a:lumMod val="75000"/>
                  <a:lumOff val="25000"/>
                </a:schemeClr>
              </a:solidFill>
            </a:endParaRPr>
          </a:p>
          <a:p>
            <a:pPr lvl="0">
              <a:lnSpc>
                <a:spcPct val="150000"/>
              </a:lnSpc>
              <a:buClr>
                <a:schemeClr val="accent1"/>
              </a:buClr>
              <a:buFont typeface="Wingdings" panose="05000000000000000000" pitchFamily="2" charset="2"/>
              <a:buChar char="§"/>
            </a:pPr>
            <a:r>
              <a:rPr lang="es-ES" sz="2000" dirty="0" smtClean="0">
                <a:solidFill>
                  <a:schemeClr val="tx1">
                    <a:lumMod val="75000"/>
                    <a:lumOff val="25000"/>
                  </a:schemeClr>
                </a:solidFill>
              </a:rPr>
              <a:t>Autonomía </a:t>
            </a:r>
            <a:r>
              <a:rPr lang="es-ES" sz="2000" dirty="0">
                <a:solidFill>
                  <a:schemeClr val="tx1">
                    <a:lumMod val="75000"/>
                    <a:lumOff val="25000"/>
                  </a:schemeClr>
                </a:solidFill>
              </a:rPr>
              <a:t>del equipo en caso de fallo de energía externa.</a:t>
            </a:r>
            <a:endParaRPr lang="es-EC" sz="2000" dirty="0">
              <a:solidFill>
                <a:schemeClr val="tx1">
                  <a:lumMod val="75000"/>
                  <a:lumOff val="25000"/>
                </a:schemeClr>
              </a:solidFill>
            </a:endParaRPr>
          </a:p>
        </p:txBody>
      </p:sp>
    </p:spTree>
    <p:extLst>
      <p:ext uri="{BB962C8B-B14F-4D97-AF65-F5344CB8AC3E}">
        <p14:creationId xmlns:p14="http://schemas.microsoft.com/office/powerpoint/2010/main" val="20467345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Diseño mecánico</a:t>
            </a:r>
            <a:endParaRPr lang="es-EC" dirty="0"/>
          </a:p>
        </p:txBody>
      </p:sp>
      <p:cxnSp>
        <p:nvCxnSpPr>
          <p:cNvPr id="13" name="Conector recto de flecha 12"/>
          <p:cNvCxnSpPr/>
          <p:nvPr/>
        </p:nvCxnSpPr>
        <p:spPr>
          <a:xfrm>
            <a:off x="5229225" y="6892925"/>
            <a:ext cx="0" cy="3575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tangle 1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 name="Grupo 2"/>
          <p:cNvGrpSpPr/>
          <p:nvPr/>
        </p:nvGrpSpPr>
        <p:grpSpPr>
          <a:xfrm>
            <a:off x="1097280" y="2527300"/>
            <a:ext cx="6375400" cy="2844672"/>
            <a:chOff x="2019300" y="2194560"/>
            <a:chExt cx="6667500" cy="3088512"/>
          </a:xfrm>
        </p:grpSpPr>
        <p:grpSp>
          <p:nvGrpSpPr>
            <p:cNvPr id="17" name="Grupo 16"/>
            <p:cNvGrpSpPr>
              <a:grpSpLocks/>
            </p:cNvGrpSpPr>
            <p:nvPr/>
          </p:nvGrpSpPr>
          <p:grpSpPr>
            <a:xfrm>
              <a:off x="2019300" y="2194560"/>
              <a:ext cx="6642100" cy="3088512"/>
              <a:chOff x="0" y="0"/>
              <a:chExt cx="4104132" cy="1421434"/>
            </a:xfrm>
          </p:grpSpPr>
          <p:sp>
            <p:nvSpPr>
              <p:cNvPr id="18" name="Rectángulo 17"/>
              <p:cNvSpPr/>
              <p:nvPr/>
            </p:nvSpPr>
            <p:spPr>
              <a:xfrm>
                <a:off x="1484986" y="14630"/>
                <a:ext cx="1105234" cy="523875"/>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400" b="1" dirty="0">
                    <a:effectLst/>
                    <a:latin typeface="Times New Roman" panose="02020603050405020304" pitchFamily="18" charset="0"/>
                    <a:ea typeface="Times New Roman" panose="02020603050405020304" pitchFamily="18" charset="0"/>
                  </a:rPr>
                  <a:t>MECANISMO DE ELEVACIÓN</a:t>
                </a:r>
                <a:endParaRPr lang="es-EC" sz="2800" b="1" dirty="0">
                  <a:effectLst/>
                  <a:latin typeface="Times New Roman" panose="02020603050405020304" pitchFamily="18" charset="0"/>
                  <a:ea typeface="Times New Roman" panose="02020603050405020304" pitchFamily="18" charset="0"/>
                </a:endParaRPr>
              </a:p>
            </p:txBody>
          </p:sp>
          <p:sp>
            <p:nvSpPr>
              <p:cNvPr id="19" name="Rectángulo 18"/>
              <p:cNvSpPr/>
              <p:nvPr/>
            </p:nvSpPr>
            <p:spPr>
              <a:xfrm>
                <a:off x="1506931" y="907084"/>
                <a:ext cx="1104900" cy="514350"/>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nSpc>
                    <a:spcPct val="150000"/>
                  </a:lnSpc>
                  <a:spcAft>
                    <a:spcPts val="0"/>
                  </a:spcAft>
                </a:pPr>
                <a:r>
                  <a:rPr lang="es-ES" sz="1400" b="1" dirty="0">
                    <a:effectLst/>
                    <a:latin typeface="Times New Roman" panose="02020603050405020304" pitchFamily="18" charset="0"/>
                    <a:ea typeface="Times New Roman" panose="02020603050405020304" pitchFamily="18" charset="0"/>
                  </a:rPr>
                  <a:t>SOPORTE DE LA ESTRUCTURA</a:t>
                </a:r>
                <a:endParaRPr lang="es-EC" sz="2800" b="1" dirty="0">
                  <a:effectLst/>
                  <a:latin typeface="Times New Roman" panose="02020603050405020304" pitchFamily="18" charset="0"/>
                  <a:ea typeface="Times New Roman" panose="02020603050405020304" pitchFamily="18" charset="0"/>
                </a:endParaRPr>
              </a:p>
            </p:txBody>
          </p:sp>
          <p:cxnSp>
            <p:nvCxnSpPr>
              <p:cNvPr id="20" name="Conector recto de flecha 19"/>
              <p:cNvCxnSpPr/>
              <p:nvPr/>
            </p:nvCxnSpPr>
            <p:spPr>
              <a:xfrm>
                <a:off x="2048256" y="541324"/>
                <a:ext cx="0" cy="358140"/>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sp>
            <p:nvSpPr>
              <p:cNvPr id="21" name="Rectángulo 20"/>
              <p:cNvSpPr/>
              <p:nvPr/>
            </p:nvSpPr>
            <p:spPr>
              <a:xfrm>
                <a:off x="0" y="0"/>
                <a:ext cx="1104900" cy="514350"/>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400" b="1" dirty="0">
                    <a:effectLst/>
                    <a:latin typeface="Times New Roman" panose="02020603050405020304" pitchFamily="18" charset="0"/>
                    <a:ea typeface="Times New Roman" panose="02020603050405020304" pitchFamily="18" charset="0"/>
                  </a:rPr>
                  <a:t>ACTUADOR LINEAL</a:t>
                </a:r>
                <a:endParaRPr lang="es-EC" sz="2800" b="1" dirty="0">
                  <a:effectLst/>
                  <a:latin typeface="Times New Roman" panose="02020603050405020304" pitchFamily="18" charset="0"/>
                  <a:ea typeface="Times New Roman" panose="02020603050405020304" pitchFamily="18" charset="0"/>
                </a:endParaRPr>
              </a:p>
            </p:txBody>
          </p:sp>
          <p:sp>
            <p:nvSpPr>
              <p:cNvPr id="22" name="Rectángulo 21"/>
              <p:cNvSpPr/>
              <p:nvPr/>
            </p:nvSpPr>
            <p:spPr>
              <a:xfrm>
                <a:off x="2999232" y="0"/>
                <a:ext cx="1104900" cy="514350"/>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400" b="1" dirty="0" smtClean="0">
                    <a:effectLst/>
                    <a:latin typeface="Times New Roman" panose="02020603050405020304" pitchFamily="18" charset="0"/>
                    <a:ea typeface="Times New Roman" panose="02020603050405020304" pitchFamily="18" charset="0"/>
                  </a:rPr>
                  <a:t>CABEZAL </a:t>
                </a:r>
                <a:r>
                  <a:rPr lang="es-ES" sz="1400" b="1" dirty="0">
                    <a:effectLst/>
                    <a:latin typeface="Times New Roman" panose="02020603050405020304" pitchFamily="18" charset="0"/>
                    <a:ea typeface="Times New Roman" panose="02020603050405020304" pitchFamily="18" charset="0"/>
                  </a:rPr>
                  <a:t>DE LA LÁMPARA</a:t>
                </a:r>
                <a:endParaRPr lang="es-EC" sz="2800" b="1" dirty="0">
                  <a:effectLst/>
                  <a:latin typeface="Times New Roman" panose="02020603050405020304" pitchFamily="18" charset="0"/>
                  <a:ea typeface="Times New Roman" panose="02020603050405020304" pitchFamily="18" charset="0"/>
                </a:endParaRPr>
              </a:p>
            </p:txBody>
          </p:sp>
          <p:cxnSp>
            <p:nvCxnSpPr>
              <p:cNvPr id="23" name="Conector recto de flecha 22"/>
              <p:cNvCxnSpPr/>
              <p:nvPr/>
            </p:nvCxnSpPr>
            <p:spPr>
              <a:xfrm rot="16200000">
                <a:off x="2805380" y="84124"/>
                <a:ext cx="0" cy="358140"/>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24" name="Conector recto de flecha 23"/>
              <p:cNvCxnSpPr/>
              <p:nvPr/>
            </p:nvCxnSpPr>
            <p:spPr>
              <a:xfrm rot="16200000">
                <a:off x="1298448" y="84125"/>
                <a:ext cx="0" cy="358140"/>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grpSp>
        <p:sp>
          <p:nvSpPr>
            <p:cNvPr id="27" name="Rectángulo 26"/>
            <p:cNvSpPr/>
            <p:nvPr/>
          </p:nvSpPr>
          <p:spPr>
            <a:xfrm>
              <a:off x="6874714" y="4165485"/>
              <a:ext cx="1812086" cy="1117587"/>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400" b="1" dirty="0" smtClean="0">
                  <a:effectLst/>
                  <a:latin typeface="Times New Roman" panose="02020603050405020304" pitchFamily="18" charset="0"/>
                  <a:ea typeface="Times New Roman" panose="02020603050405020304" pitchFamily="18" charset="0"/>
                </a:rPr>
                <a:t>LÁMPARA</a:t>
              </a:r>
              <a:endParaRPr lang="es-EC" sz="2800" b="1" dirty="0">
                <a:effectLst/>
                <a:latin typeface="Times New Roman" panose="02020603050405020304" pitchFamily="18" charset="0"/>
                <a:ea typeface="Times New Roman" panose="02020603050405020304" pitchFamily="18" charset="0"/>
              </a:endParaRPr>
            </a:p>
          </p:txBody>
        </p:sp>
        <p:cxnSp>
          <p:nvCxnSpPr>
            <p:cNvPr id="28" name="Conector recto de flecha 27"/>
            <p:cNvCxnSpPr>
              <a:stCxn id="22" idx="2"/>
              <a:endCxn id="27" idx="0"/>
            </p:cNvCxnSpPr>
            <p:nvPr/>
          </p:nvCxnSpPr>
          <p:spPr>
            <a:xfrm>
              <a:off x="7767319" y="3312147"/>
              <a:ext cx="13438" cy="853338"/>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grpSp>
      <p:pic>
        <p:nvPicPr>
          <p:cNvPr id="9" name="Imagen 8"/>
          <p:cNvPicPr>
            <a:picLocks noChangeAspect="1"/>
          </p:cNvPicPr>
          <p:nvPr/>
        </p:nvPicPr>
        <p:blipFill>
          <a:blip r:embed="rId2"/>
          <a:stretch>
            <a:fillRect/>
          </a:stretch>
        </p:blipFill>
        <p:spPr>
          <a:xfrm>
            <a:off x="7778926" y="286603"/>
            <a:ext cx="3894914" cy="6035632"/>
          </a:xfrm>
          <a:prstGeom prst="rect">
            <a:avLst/>
          </a:prstGeom>
        </p:spPr>
      </p:pic>
    </p:spTree>
    <p:extLst>
      <p:ext uri="{BB962C8B-B14F-4D97-AF65-F5344CB8AC3E}">
        <p14:creationId xmlns:p14="http://schemas.microsoft.com/office/powerpoint/2010/main" val="24820336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dirty="0"/>
              <a:t>Diseño </a:t>
            </a:r>
            <a:r>
              <a:rPr lang="es-EC" dirty="0" smtClean="0"/>
              <a:t>mecánico</a:t>
            </a:r>
            <a:br>
              <a:rPr lang="es-EC" dirty="0" smtClean="0"/>
            </a:br>
            <a:r>
              <a:rPr lang="es-EC" dirty="0"/>
              <a:t/>
            </a:r>
            <a:br>
              <a:rPr lang="es-EC" dirty="0"/>
            </a:br>
            <a:r>
              <a:rPr lang="es-EC" sz="3600" b="1" dirty="0" smtClean="0">
                <a:solidFill>
                  <a:srgbClr val="7030A0"/>
                </a:solidFill>
              </a:rPr>
              <a:t>LÁMPARA</a:t>
            </a:r>
            <a:endParaRPr lang="es-EC" sz="3600" b="1" dirty="0">
              <a:solidFill>
                <a:srgbClr val="7030A0"/>
              </a:solidFill>
            </a:endParaRPr>
          </a:p>
        </p:txBody>
      </p:sp>
      <p:sp>
        <p:nvSpPr>
          <p:cNvPr id="5" name="Rectángulo 4"/>
          <p:cNvSpPr/>
          <p:nvPr/>
        </p:nvSpPr>
        <p:spPr>
          <a:xfrm>
            <a:off x="1200648" y="2312686"/>
            <a:ext cx="5465196" cy="3785652"/>
          </a:xfrm>
          <a:prstGeom prst="rect">
            <a:avLst/>
          </a:prstGeom>
        </p:spPr>
        <p:txBody>
          <a:bodyPr wrap="square">
            <a:spAutoFit/>
          </a:bodyPr>
          <a:lstStyle/>
          <a:p>
            <a:pPr lvl="0" algn="just">
              <a:lnSpc>
                <a:spcPct val="150000"/>
              </a:lnSpc>
              <a:spcAft>
                <a:spcPts val="0"/>
              </a:spcAft>
            </a:pPr>
            <a:r>
              <a:rPr lang="es-ES" sz="2000" b="1" dirty="0" smtClean="0">
                <a:solidFill>
                  <a:srgbClr val="7030A0"/>
                </a:solidFill>
                <a:effectLst/>
                <a:ea typeface="Times New Roman" panose="02020603050405020304" pitchFamily="18" charset="0"/>
              </a:rPr>
              <a:t>LUZ LED</a:t>
            </a:r>
          </a:p>
          <a:p>
            <a:pPr marL="342900" lvl="0" indent="-342900" algn="just">
              <a:lnSpc>
                <a:spcPct val="150000"/>
              </a:lnSpc>
              <a:spcAft>
                <a:spcPts val="0"/>
              </a:spcAft>
              <a:buFont typeface="Wingdings" panose="05000000000000000000" pitchFamily="2" charset="2"/>
              <a:buChar char="§"/>
            </a:pPr>
            <a:r>
              <a:rPr lang="es-ES" sz="2000" dirty="0" smtClean="0">
                <a:effectLst/>
                <a:ea typeface="Times New Roman" panose="02020603050405020304" pitchFamily="18" charset="0"/>
              </a:rPr>
              <a:t>No </a:t>
            </a:r>
            <a:r>
              <a:rPr lang="es-ES" sz="2000" dirty="0" smtClean="0">
                <a:effectLst/>
                <a:ea typeface="Times New Roman" panose="02020603050405020304" pitchFamily="18" charset="0"/>
              </a:rPr>
              <a:t>generan </a:t>
            </a:r>
            <a:r>
              <a:rPr lang="es-ES" sz="2000" dirty="0" smtClean="0">
                <a:effectLst/>
                <a:ea typeface="Times New Roman" panose="02020603050405020304" pitchFamily="18" charset="0"/>
              </a:rPr>
              <a:t>calor: 80</a:t>
            </a:r>
            <a:r>
              <a:rPr lang="es-ES" sz="2000" dirty="0" smtClean="0">
                <a:effectLst/>
                <a:ea typeface="Times New Roman" panose="02020603050405020304" pitchFamily="18" charset="0"/>
              </a:rPr>
              <a:t>% </a:t>
            </a:r>
            <a:r>
              <a:rPr lang="es-ES" sz="2000" dirty="0" smtClean="0">
                <a:effectLst/>
                <a:ea typeface="Times New Roman" panose="02020603050405020304" pitchFamily="18" charset="0"/>
              </a:rPr>
              <a:t>energía se </a:t>
            </a:r>
            <a:r>
              <a:rPr lang="es-ES" sz="2000" dirty="0" smtClean="0">
                <a:effectLst/>
                <a:ea typeface="Times New Roman" panose="02020603050405020304" pitchFamily="18" charset="0"/>
              </a:rPr>
              <a:t>convierte en </a:t>
            </a:r>
            <a:r>
              <a:rPr lang="es-ES" sz="2000" dirty="0" smtClean="0">
                <a:effectLst/>
                <a:ea typeface="Times New Roman" panose="02020603050405020304" pitchFamily="18" charset="0"/>
              </a:rPr>
              <a:t>luz.</a:t>
            </a:r>
            <a:endParaRPr lang="es-EC" sz="2000" dirty="0" smtClean="0">
              <a:effectLst/>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2000" dirty="0" smtClean="0">
                <a:effectLst/>
                <a:ea typeface="Times New Roman" panose="02020603050405020304" pitchFamily="18" charset="0"/>
              </a:rPr>
              <a:t>Ahorran </a:t>
            </a:r>
            <a:r>
              <a:rPr lang="es-ES" sz="2000" dirty="0" smtClean="0">
                <a:effectLst/>
                <a:ea typeface="Times New Roman" panose="02020603050405020304" pitchFamily="18" charset="0"/>
              </a:rPr>
              <a:t>energía: consume 85 </a:t>
            </a:r>
            <a:r>
              <a:rPr lang="es-ES" sz="2000" dirty="0" smtClean="0">
                <a:effectLst/>
                <a:ea typeface="Times New Roman" panose="02020603050405020304" pitchFamily="18" charset="0"/>
              </a:rPr>
              <a:t>% menos</a:t>
            </a:r>
            <a:r>
              <a:rPr lang="es-ES" sz="2000" dirty="0" smtClean="0">
                <a:solidFill>
                  <a:srgbClr val="222222"/>
                </a:solidFill>
                <a:effectLst/>
                <a:ea typeface="SimSun" panose="02010600030101010101" pitchFamily="2" charset="-122"/>
                <a:cs typeface="Arial" panose="020B0604020202020204" pitchFamily="34" charset="0"/>
              </a:rPr>
              <a:t> </a:t>
            </a:r>
            <a:r>
              <a:rPr lang="es-ES" sz="2000" dirty="0" smtClean="0">
                <a:effectLst/>
                <a:ea typeface="Times New Roman" panose="02020603050405020304" pitchFamily="18" charset="0"/>
              </a:rPr>
              <a:t>que las bombillas tradicionales.</a:t>
            </a:r>
            <a:endParaRPr lang="es-EC" sz="2000" dirty="0" smtClean="0">
              <a:effectLst/>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2000" dirty="0" smtClean="0">
                <a:effectLst/>
                <a:ea typeface="Times New Roman" panose="02020603050405020304" pitchFamily="18" charset="0"/>
              </a:rPr>
              <a:t>Tiempo de </a:t>
            </a:r>
            <a:r>
              <a:rPr lang="es-ES" sz="2000" dirty="0" smtClean="0">
                <a:effectLst/>
                <a:ea typeface="Times New Roman" panose="02020603050405020304" pitchFamily="18" charset="0"/>
              </a:rPr>
              <a:t>vida: 20 000 h -&gt; menor mantenimiento</a:t>
            </a:r>
            <a:r>
              <a:rPr lang="es-ES" sz="2000" dirty="0" smtClean="0">
                <a:effectLst/>
                <a:ea typeface="Times New Roman" panose="02020603050405020304" pitchFamily="18" charset="0"/>
              </a:rPr>
              <a:t>.</a:t>
            </a:r>
            <a:endParaRPr lang="es-EC" sz="2000" dirty="0" smtClean="0">
              <a:effectLst/>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2000" dirty="0" smtClean="0">
                <a:effectLst/>
                <a:ea typeface="Times New Roman" panose="02020603050405020304" pitchFamily="18" charset="0"/>
              </a:rPr>
              <a:t>Operan en temperaturas </a:t>
            </a:r>
            <a:r>
              <a:rPr lang="es-ES" sz="2000" dirty="0" smtClean="0">
                <a:effectLst/>
                <a:ea typeface="Times New Roman" panose="02020603050405020304" pitchFamily="18" charset="0"/>
              </a:rPr>
              <a:t>elevadas.</a:t>
            </a:r>
            <a:endParaRPr lang="es-EC" sz="2000" dirty="0" smtClean="0">
              <a:effectLst/>
              <a:ea typeface="Times New Roman" panose="02020603050405020304" pitchFamily="18" charset="0"/>
            </a:endParaRPr>
          </a:p>
        </p:txBody>
      </p:sp>
      <p:sp>
        <p:nvSpPr>
          <p:cNvPr id="6" name="Rectángulo 5"/>
          <p:cNvSpPr/>
          <p:nvPr/>
        </p:nvSpPr>
        <p:spPr>
          <a:xfrm>
            <a:off x="1216549" y="1912576"/>
            <a:ext cx="9939131" cy="400110"/>
          </a:xfrm>
          <a:prstGeom prst="rect">
            <a:avLst/>
          </a:prstGeom>
          <a:ln w="38100"/>
        </p:spPr>
        <p:style>
          <a:lnRef idx="2">
            <a:schemeClr val="accent6"/>
          </a:lnRef>
          <a:fillRef idx="1">
            <a:schemeClr val="lt1"/>
          </a:fillRef>
          <a:effectRef idx="0">
            <a:schemeClr val="accent6"/>
          </a:effectRef>
          <a:fontRef idx="minor">
            <a:schemeClr val="dk1"/>
          </a:fontRef>
        </p:style>
        <p:txBody>
          <a:bodyPr wrap="square">
            <a:spAutoFit/>
          </a:bodyPr>
          <a:lstStyle/>
          <a:p>
            <a:r>
              <a:rPr lang="es-ES" sz="2000" dirty="0"/>
              <a:t>Matriz de luces led distribuidos uniformemente para cubrir en su totalidad al recién </a:t>
            </a:r>
            <a:r>
              <a:rPr lang="es-ES" sz="2000" dirty="0" smtClean="0"/>
              <a:t>nacido.</a:t>
            </a:r>
            <a:endParaRPr lang="es-ES" sz="2000" dirty="0"/>
          </a:p>
        </p:txBody>
      </p:sp>
      <p:pic>
        <p:nvPicPr>
          <p:cNvPr id="7" name="Imagen 6"/>
          <p:cNvPicPr/>
          <p:nvPr/>
        </p:nvPicPr>
        <p:blipFill>
          <a:blip r:embed="rId2">
            <a:extLst>
              <a:ext uri="{28A0092B-C50C-407E-A947-70E740481C1C}">
                <a14:useLocalDpi xmlns:a14="http://schemas.microsoft.com/office/drawing/2010/main"/>
              </a:ext>
            </a:extLst>
          </a:blip>
          <a:stretch>
            <a:fillRect/>
          </a:stretch>
        </p:blipFill>
        <p:spPr>
          <a:xfrm>
            <a:off x="8627660" y="158354"/>
            <a:ext cx="2528020" cy="1450757"/>
          </a:xfrm>
          <a:prstGeom prst="rect">
            <a:avLst/>
          </a:prstGeom>
        </p:spPr>
      </p:pic>
      <p:sp>
        <p:nvSpPr>
          <p:cNvPr id="8" name="Rectángulo 7"/>
          <p:cNvSpPr/>
          <p:nvPr/>
        </p:nvSpPr>
        <p:spPr>
          <a:xfrm>
            <a:off x="7686754" y="2642656"/>
            <a:ext cx="3789629" cy="3323987"/>
          </a:xfrm>
          <a:prstGeom prst="rect">
            <a:avLst/>
          </a:prstGeom>
        </p:spPr>
        <p:txBody>
          <a:bodyPr wrap="square">
            <a:spAutoFit/>
          </a:bodyPr>
          <a:lstStyle/>
          <a:p>
            <a:pPr lvl="0">
              <a:lnSpc>
                <a:spcPct val="150000"/>
              </a:lnSpc>
            </a:pPr>
            <a:r>
              <a:rPr lang="es-ES" sz="2000" b="1" i="1" dirty="0">
                <a:solidFill>
                  <a:schemeClr val="tx1">
                    <a:lumMod val="75000"/>
                    <a:lumOff val="25000"/>
                  </a:schemeClr>
                </a:solidFill>
              </a:rPr>
              <a:t>LED M613BA - </a:t>
            </a:r>
            <a:r>
              <a:rPr lang="es-ES" sz="2000" b="1" i="1" dirty="0" err="1">
                <a:solidFill>
                  <a:schemeClr val="tx1">
                    <a:lumMod val="75000"/>
                    <a:lumOff val="25000"/>
                  </a:schemeClr>
                </a:solidFill>
              </a:rPr>
              <a:t>Rishan</a:t>
            </a:r>
            <a:r>
              <a:rPr lang="es-ES" sz="2000" b="1" i="1" dirty="0">
                <a:solidFill>
                  <a:schemeClr val="tx1">
                    <a:lumMod val="75000"/>
                    <a:lumOff val="25000"/>
                  </a:schemeClr>
                </a:solidFill>
              </a:rPr>
              <a:t> LED</a:t>
            </a:r>
          </a:p>
          <a:p>
            <a:pPr lvl="0">
              <a:lnSpc>
                <a:spcPct val="150000"/>
              </a:lnSpc>
              <a:buFont typeface="Wingdings" panose="05000000000000000000" pitchFamily="2" charset="2"/>
              <a:buChar char="§"/>
            </a:pPr>
            <a:r>
              <a:rPr lang="es-ES" sz="2000" dirty="0">
                <a:solidFill>
                  <a:schemeClr val="tx1">
                    <a:lumMod val="75000"/>
                    <a:lumOff val="25000"/>
                  </a:schemeClr>
                </a:solidFill>
              </a:rPr>
              <a:t>Luz azul</a:t>
            </a:r>
          </a:p>
          <a:p>
            <a:pPr lvl="0">
              <a:lnSpc>
                <a:spcPct val="150000"/>
              </a:lnSpc>
              <a:buFont typeface="Wingdings" panose="05000000000000000000" pitchFamily="2" charset="2"/>
              <a:buChar char="§"/>
            </a:pPr>
            <a:r>
              <a:rPr lang="es-ES" sz="2000" dirty="0">
                <a:solidFill>
                  <a:schemeClr val="tx1">
                    <a:lumMod val="75000"/>
                    <a:lumOff val="25000"/>
                  </a:schemeClr>
                </a:solidFill>
              </a:rPr>
              <a:t>Espectro </a:t>
            </a:r>
            <a:r>
              <a:rPr lang="es-ES" sz="2000" dirty="0">
                <a:solidFill>
                  <a:schemeClr val="tx1">
                    <a:lumMod val="75000"/>
                    <a:lumOff val="25000"/>
                  </a:schemeClr>
                </a:solidFill>
              </a:rPr>
              <a:t>de </a:t>
            </a:r>
            <a:r>
              <a:rPr lang="es-ES" sz="2000" dirty="0" smtClean="0">
                <a:solidFill>
                  <a:schemeClr val="tx1">
                    <a:lumMod val="75000"/>
                    <a:lumOff val="25000"/>
                  </a:schemeClr>
                </a:solidFill>
              </a:rPr>
              <a:t>onda: </a:t>
            </a:r>
            <a:r>
              <a:rPr lang="es-ES" sz="2000" dirty="0">
                <a:solidFill>
                  <a:schemeClr val="tx1">
                    <a:lumMod val="75000"/>
                    <a:lumOff val="25000"/>
                  </a:schemeClr>
                </a:solidFill>
              </a:rPr>
              <a:t>460 a 480 nm. </a:t>
            </a:r>
            <a:endParaRPr lang="es-EC" sz="2000" dirty="0">
              <a:solidFill>
                <a:schemeClr val="tx1">
                  <a:lumMod val="75000"/>
                  <a:lumOff val="25000"/>
                </a:schemeClr>
              </a:solidFill>
            </a:endParaRPr>
          </a:p>
          <a:p>
            <a:pPr lvl="0">
              <a:lnSpc>
                <a:spcPct val="150000"/>
              </a:lnSpc>
              <a:buFont typeface="Wingdings" panose="05000000000000000000" pitchFamily="2" charset="2"/>
              <a:buChar char="§"/>
            </a:pPr>
            <a:r>
              <a:rPr lang="es-ES" sz="2000" dirty="0">
                <a:solidFill>
                  <a:schemeClr val="tx1">
                    <a:lumMod val="75000"/>
                    <a:lumOff val="25000"/>
                  </a:schemeClr>
                </a:solidFill>
              </a:rPr>
              <a:t>Irradiación 35 µW/cm2/nm</a:t>
            </a:r>
          </a:p>
          <a:p>
            <a:pPr lvl="0">
              <a:lnSpc>
                <a:spcPct val="150000"/>
              </a:lnSpc>
              <a:buFont typeface="Wingdings" panose="05000000000000000000" pitchFamily="2" charset="2"/>
              <a:buChar char="§"/>
            </a:pPr>
            <a:r>
              <a:rPr lang="es-ES" sz="2000" dirty="0">
                <a:solidFill>
                  <a:schemeClr val="tx1">
                    <a:lumMod val="75000"/>
                    <a:lumOff val="25000"/>
                  </a:schemeClr>
                </a:solidFill>
              </a:rPr>
              <a:t>Ángulo de emisión 120</a:t>
            </a:r>
          </a:p>
          <a:p>
            <a:pPr lvl="0">
              <a:lnSpc>
                <a:spcPct val="150000"/>
              </a:lnSpc>
              <a:buFont typeface="Wingdings" panose="05000000000000000000" pitchFamily="2" charset="2"/>
              <a:buChar char="§"/>
            </a:pPr>
            <a:r>
              <a:rPr lang="es-ES" sz="2000" dirty="0" smtClean="0">
                <a:solidFill>
                  <a:schemeClr val="tx1">
                    <a:lumMod val="75000"/>
                    <a:lumOff val="25000"/>
                  </a:schemeClr>
                </a:solidFill>
              </a:rPr>
              <a:t>Potencia </a:t>
            </a:r>
            <a:r>
              <a:rPr lang="es-ES" sz="2000" dirty="0">
                <a:solidFill>
                  <a:schemeClr val="tx1">
                    <a:lumMod val="75000"/>
                    <a:lumOff val="25000"/>
                  </a:schemeClr>
                </a:solidFill>
              </a:rPr>
              <a:t>0.3 W /pieza.</a:t>
            </a:r>
          </a:p>
          <a:p>
            <a:pPr lvl="0">
              <a:lnSpc>
                <a:spcPct val="150000"/>
              </a:lnSpc>
              <a:buFont typeface="Wingdings" panose="05000000000000000000" pitchFamily="2" charset="2"/>
              <a:buChar char="§"/>
            </a:pPr>
            <a:r>
              <a:rPr lang="es-ES" sz="2000" dirty="0">
                <a:solidFill>
                  <a:schemeClr val="tx1">
                    <a:lumMod val="75000"/>
                    <a:lumOff val="25000"/>
                  </a:schemeClr>
                </a:solidFill>
              </a:rPr>
              <a:t>IP65</a:t>
            </a:r>
            <a:endParaRPr lang="es-EC" sz="2000" dirty="0">
              <a:solidFill>
                <a:schemeClr val="tx1">
                  <a:lumMod val="75000"/>
                  <a:lumOff val="25000"/>
                </a:schemeClr>
              </a:solidFill>
            </a:endParaRPr>
          </a:p>
        </p:txBody>
      </p:sp>
      <p:cxnSp>
        <p:nvCxnSpPr>
          <p:cNvPr id="12" name="Conector recto 11"/>
          <p:cNvCxnSpPr/>
          <p:nvPr/>
        </p:nvCxnSpPr>
        <p:spPr>
          <a:xfrm>
            <a:off x="7195930" y="2642656"/>
            <a:ext cx="0" cy="3323987"/>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080013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615219" y="3656356"/>
            <a:ext cx="5221355" cy="2584485"/>
          </a:xfrm>
        </p:spPr>
        <p:txBody>
          <a:bodyPr>
            <a:normAutofit/>
          </a:bodyPr>
          <a:lstStyle/>
          <a:p>
            <a:pPr>
              <a:buFont typeface="Wingdings" panose="05000000000000000000" pitchFamily="2" charset="2"/>
              <a:buChar char="§"/>
            </a:pPr>
            <a:r>
              <a:rPr lang="es-ES" dirty="0" smtClean="0"/>
              <a:t>Distribución luminosa</a:t>
            </a:r>
          </a:p>
          <a:p>
            <a:pPr>
              <a:buFont typeface="Wingdings" panose="05000000000000000000" pitchFamily="2" charset="2"/>
              <a:buChar char="§"/>
            </a:pPr>
            <a:r>
              <a:rPr lang="es-ES" dirty="0" smtClean="0"/>
              <a:t>Simétrica </a:t>
            </a:r>
            <a:r>
              <a:rPr lang="es-ES" dirty="0"/>
              <a:t>alrededor del eje de </a:t>
            </a:r>
            <a:r>
              <a:rPr lang="es-ES" dirty="0" smtClean="0"/>
              <a:t>rotación </a:t>
            </a:r>
          </a:p>
          <a:p>
            <a:pPr>
              <a:buFont typeface="Wingdings" panose="05000000000000000000" pitchFamily="2" charset="2"/>
              <a:buChar char="§"/>
            </a:pPr>
            <a:r>
              <a:rPr lang="es-ES" dirty="0" smtClean="0"/>
              <a:t>Simétrica </a:t>
            </a:r>
            <a:r>
              <a:rPr lang="es-ES" dirty="0"/>
              <a:t>entre los planos perpendiculares correspondientes: C0/180 y C90/270, y C30/210 y </a:t>
            </a:r>
            <a:r>
              <a:rPr lang="es-ES" dirty="0" smtClean="0"/>
              <a:t>C60/240</a:t>
            </a:r>
          </a:p>
          <a:p>
            <a:pPr>
              <a:buFont typeface="Wingdings" panose="05000000000000000000" pitchFamily="2" charset="2"/>
              <a:buChar char="§"/>
            </a:pPr>
            <a:r>
              <a:rPr lang="es-ES" dirty="0" smtClean="0"/>
              <a:t>Ángulo de emisión de 120</a:t>
            </a:r>
            <a:r>
              <a:rPr lang="es-ES" baseline="30000" dirty="0" smtClean="0"/>
              <a:t>o</a:t>
            </a:r>
            <a:r>
              <a:rPr lang="es-ES" dirty="0" smtClean="0"/>
              <a:t> en los planos CO/180</a:t>
            </a:r>
            <a:r>
              <a:rPr lang="es-ES" dirty="0"/>
              <a:t> </a:t>
            </a:r>
            <a:r>
              <a:rPr lang="es-ES" dirty="0" smtClean="0"/>
              <a:t>y C90/270</a:t>
            </a:r>
            <a:endParaRPr lang="es-ES" dirty="0" smtClean="0"/>
          </a:p>
          <a:p>
            <a:endParaRPr lang="es-EC" dirty="0"/>
          </a:p>
        </p:txBody>
      </p:sp>
      <p:pic>
        <p:nvPicPr>
          <p:cNvPr id="11" name="Imagen 10"/>
          <p:cNvPicPr/>
          <p:nvPr/>
        </p:nvPicPr>
        <p:blipFill rotWithShape="1">
          <a:blip r:embed="rId2" cstate="print">
            <a:extLst>
              <a:ext uri="{28A0092B-C50C-407E-A947-70E740481C1C}">
                <a14:useLocalDpi xmlns:a14="http://schemas.microsoft.com/office/drawing/2010/main"/>
              </a:ext>
            </a:extLst>
          </a:blip>
          <a:srcRect t="5528" r="1575" b="287"/>
          <a:stretch/>
        </p:blipFill>
        <p:spPr bwMode="auto">
          <a:xfrm>
            <a:off x="6885297" y="1459064"/>
            <a:ext cx="4445044" cy="2197292"/>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3">
            <a:extLst>
              <a:ext uri="{28A0092B-C50C-407E-A947-70E740481C1C}">
                <a14:useLocalDpi xmlns:a14="http://schemas.microsoft.com/office/drawing/2010/main"/>
              </a:ext>
            </a:extLst>
          </a:blip>
          <a:srcRect r="3300"/>
          <a:stretch/>
        </p:blipFill>
        <p:spPr>
          <a:xfrm>
            <a:off x="585480" y="1916790"/>
            <a:ext cx="5894700" cy="4324051"/>
          </a:xfrm>
          <a:prstGeom prst="rect">
            <a:avLst/>
          </a:prstGeom>
        </p:spPr>
      </p:pic>
      <p:sp>
        <p:nvSpPr>
          <p:cNvPr id="8" name="Título 1"/>
          <p:cNvSpPr txBox="1">
            <a:spLocks/>
          </p:cNvSpPr>
          <p:nvPr/>
        </p:nvSpPr>
        <p:spPr>
          <a:xfrm>
            <a:off x="1097280" y="2866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3600" b="1" dirty="0" smtClean="0">
                <a:solidFill>
                  <a:srgbClr val="7030A0"/>
                </a:solidFill>
              </a:rPr>
              <a:t>LÁMPARA</a:t>
            </a:r>
          </a:p>
          <a:p>
            <a:r>
              <a:rPr lang="es-ES" sz="2800" dirty="0"/>
              <a:t>Análisis de distribución del flujo radiado por la lámpara </a:t>
            </a:r>
          </a:p>
          <a:p>
            <a:r>
              <a:rPr lang="es-ES" sz="2800" dirty="0"/>
              <a:t>Sistema de coordenadas C-γ. </a:t>
            </a:r>
          </a:p>
        </p:txBody>
      </p:sp>
    </p:spTree>
    <p:extLst>
      <p:ext uri="{BB962C8B-B14F-4D97-AF65-F5344CB8AC3E}">
        <p14:creationId xmlns:p14="http://schemas.microsoft.com/office/powerpoint/2010/main" val="32298210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1063555" y="1873898"/>
                <a:ext cx="10058400" cy="4288363"/>
              </a:xfrm>
            </p:spPr>
            <p:txBody>
              <a:bodyPr>
                <a:normAutofit/>
              </a:bodyPr>
              <a:lstStyle/>
              <a:p>
                <a:r>
                  <a:rPr lang="es-ES" dirty="0" smtClean="0"/>
                  <a:t>Fotometría: enfoca </a:t>
                </a:r>
                <a:r>
                  <a:rPr lang="es-ES" dirty="0"/>
                  <a:t>en el espectro electromagnético que el ojo percibe como sensación luminosa, para obtener la radiación emitida </a:t>
                </a:r>
                <a:r>
                  <a:rPr lang="es-ES" i="1" dirty="0"/>
                  <a:t>X</a:t>
                </a:r>
                <a:r>
                  <a:rPr lang="es-ES" dirty="0"/>
                  <a:t>. </a:t>
                </a:r>
                <a:endParaRPr lang="es-ES" dirty="0" smtClean="0"/>
              </a:p>
              <a:p>
                <a:r>
                  <a:rPr lang="es-ES" dirty="0" smtClean="0"/>
                  <a:t>La </a:t>
                </a:r>
                <a:r>
                  <a:rPr lang="es-ES" dirty="0"/>
                  <a:t>medida de esta magnitud dentro de un rango de onda definido por (ʎ</a:t>
                </a:r>
                <a:r>
                  <a:rPr lang="es-ES" baseline="-25000" dirty="0"/>
                  <a:t>1</a:t>
                </a:r>
                <a:r>
                  <a:rPr lang="es-ES" dirty="0"/>
                  <a:t>, ʎ</a:t>
                </a:r>
                <a:r>
                  <a:rPr lang="es-ES" baseline="-25000" dirty="0"/>
                  <a:t>2</a:t>
                </a:r>
                <a:r>
                  <a:rPr lang="es-ES" dirty="0"/>
                  <a:t>) se realiza con la </a:t>
                </a:r>
                <a:r>
                  <a:rPr lang="es-ES" dirty="0" smtClean="0"/>
                  <a:t>ecuación</a:t>
                </a:r>
              </a:p>
              <a:p>
                <a:pPr/>
                <a14:m>
                  <m:oMath xmlns:m="http://schemas.openxmlformats.org/officeDocument/2006/math">
                    <m:r>
                      <a:rPr lang="es-ES" i="1">
                        <a:latin typeface="Cambria Math" panose="02040503050406030204" pitchFamily="18" charset="0"/>
                      </a:rPr>
                      <m:t>𝑋</m:t>
                    </m:r>
                    <m:r>
                      <a:rPr lang="es-ES" i="1">
                        <a:latin typeface="Cambria Math" panose="02040503050406030204" pitchFamily="18" charset="0"/>
                      </a:rPr>
                      <m:t>=</m:t>
                    </m:r>
                    <m:nary>
                      <m:naryPr>
                        <m:limLoc m:val="subSup"/>
                        <m:ctrlPr>
                          <a:rPr lang="es-EC" i="1">
                            <a:latin typeface="Cambria Math" panose="02040503050406030204" pitchFamily="18" charset="0"/>
                          </a:rPr>
                        </m:ctrlPr>
                      </m:naryPr>
                      <m:sub>
                        <m:r>
                          <a:rPr lang="es-ES">
                            <a:latin typeface="Cambria Math" panose="02040503050406030204" pitchFamily="18" charset="0"/>
                          </a:rPr>
                          <m:t>ʎ</m:t>
                        </m:r>
                        <m:r>
                          <a:rPr lang="es-ES" baseline="-25000">
                            <a:latin typeface="Cambria Math" panose="02040503050406030204" pitchFamily="18" charset="0"/>
                          </a:rPr>
                          <m:t>1</m:t>
                        </m:r>
                      </m:sub>
                      <m:sup>
                        <m:r>
                          <a:rPr lang="es-ES">
                            <a:latin typeface="Cambria Math" panose="02040503050406030204" pitchFamily="18" charset="0"/>
                          </a:rPr>
                          <m:t>ʎ</m:t>
                        </m:r>
                        <m:r>
                          <a:rPr lang="es-ES" baseline="-25000">
                            <a:latin typeface="Cambria Math" panose="02040503050406030204" pitchFamily="18" charset="0"/>
                          </a:rPr>
                          <m:t>2</m:t>
                        </m:r>
                      </m:sup>
                      <m:e>
                        <m:sSub>
                          <m:sSubPr>
                            <m:ctrlPr>
                              <a:rPr lang="es-EC" i="1">
                                <a:latin typeface="Cambria Math" panose="02040503050406030204" pitchFamily="18" charset="0"/>
                              </a:rPr>
                            </m:ctrlPr>
                          </m:sSubPr>
                          <m:e>
                            <m:r>
                              <a:rPr lang="es-ES" i="1">
                                <a:latin typeface="Cambria Math" panose="02040503050406030204" pitchFamily="18" charset="0"/>
                              </a:rPr>
                              <m:t>𝑋</m:t>
                            </m:r>
                          </m:e>
                          <m:sub>
                            <m:r>
                              <a:rPr lang="es-ES">
                                <a:latin typeface="Cambria Math" panose="02040503050406030204" pitchFamily="18" charset="0"/>
                              </a:rPr>
                              <m:t>ʎ</m:t>
                            </m:r>
                          </m:sub>
                        </m:sSub>
                        <m:r>
                          <m:rPr>
                            <m:sty m:val="p"/>
                          </m:rPr>
                          <a:rPr lang="es-ES" baseline="-25000">
                            <a:latin typeface="Cambria Math" panose="02040503050406030204" pitchFamily="18" charset="0"/>
                          </a:rPr>
                          <m:t>d</m:t>
                        </m:r>
                        <m:r>
                          <a:rPr lang="es-ES">
                            <a:latin typeface="Cambria Math" panose="02040503050406030204" pitchFamily="18" charset="0"/>
                          </a:rPr>
                          <m:t>ʎ</m:t>
                        </m:r>
                      </m:e>
                    </m:nary>
                  </m:oMath>
                </a14:m>
                <a:endParaRPr lang="es-EC" dirty="0" smtClean="0"/>
              </a:p>
              <a:p>
                <a:r>
                  <a:rPr lang="es-ES" dirty="0"/>
                  <a:t>Donde</a:t>
                </a:r>
                <a:endParaRPr lang="es-EC" dirty="0"/>
              </a:p>
              <a:p>
                <a:r>
                  <a:rPr lang="es-ES" i="1" dirty="0"/>
                  <a:t>X</a:t>
                </a:r>
                <a:r>
                  <a:rPr lang="es-ES" dirty="0"/>
                  <a:t>	es la magnitud radiométrica;</a:t>
                </a:r>
                <a:endParaRPr lang="es-EC" dirty="0"/>
              </a:p>
              <a:p>
                <a:r>
                  <a:rPr lang="es-ES" i="1" dirty="0" err="1"/>
                  <a:t>X</a:t>
                </a:r>
                <a:r>
                  <a:rPr lang="es-ES" i="1" baseline="-25000" dirty="0" err="1"/>
                  <a:t>ʎ</a:t>
                </a:r>
                <a:r>
                  <a:rPr lang="es-ES" dirty="0"/>
                  <a:t> 	es la magnitud del espectro de luz correspondiente a la longitud de onda;</a:t>
                </a:r>
                <a:endParaRPr lang="es-EC" dirty="0"/>
              </a:p>
              <a:p>
                <a:r>
                  <a:rPr lang="es-ES" i="1" dirty="0"/>
                  <a:t>ʎ</a:t>
                </a:r>
                <a:r>
                  <a:rPr lang="es-ES" i="1" baseline="-25000" dirty="0"/>
                  <a:t>1</a:t>
                </a:r>
                <a:r>
                  <a:rPr lang="es-ES" i="1" dirty="0"/>
                  <a:t>, ʎ</a:t>
                </a:r>
                <a:r>
                  <a:rPr lang="es-ES" i="1" baseline="-25000" dirty="0"/>
                  <a:t>2</a:t>
                </a:r>
                <a:r>
                  <a:rPr lang="es-ES" dirty="0"/>
                  <a:t> 	son los límites del rango de la longitud de onda</a:t>
                </a:r>
                <a:endParaRPr lang="es-EC"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1063555" y="1873898"/>
                <a:ext cx="10058400" cy="4288363"/>
              </a:xfrm>
              <a:blipFill rotWithShape="0">
                <a:blip r:embed="rId2"/>
                <a:stretch>
                  <a:fillRect l="-606" t="-1420"/>
                </a:stretch>
              </a:blipFill>
            </p:spPr>
            <p:txBody>
              <a:bodyPr/>
              <a:lstStyle/>
              <a:p>
                <a:r>
                  <a:rPr lang="es-ES">
                    <a:noFill/>
                  </a:rPr>
                  <a:t> </a:t>
                </a:r>
              </a:p>
            </p:txBody>
          </p:sp>
        </mc:Fallback>
      </mc:AlternateContent>
      <p:sp>
        <p:nvSpPr>
          <p:cNvPr id="4" name="Título 1"/>
          <p:cNvSpPr txBox="1">
            <a:spLocks/>
          </p:cNvSpPr>
          <p:nvPr/>
        </p:nvSpPr>
        <p:spPr>
          <a:xfrm>
            <a:off x="1063555" y="239864"/>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3600" b="1" dirty="0" smtClean="0">
                <a:solidFill>
                  <a:srgbClr val="7030A0"/>
                </a:solidFill>
              </a:rPr>
              <a:t>LÁMPARA</a:t>
            </a:r>
          </a:p>
          <a:p>
            <a:r>
              <a:rPr lang="es-ES" sz="2800" dirty="0" smtClean="0"/>
              <a:t>Número de leds</a:t>
            </a:r>
            <a:endParaRPr lang="es-ES" sz="2800" dirty="0"/>
          </a:p>
        </p:txBody>
      </p:sp>
    </p:spTree>
    <p:extLst>
      <p:ext uri="{BB962C8B-B14F-4D97-AF65-F5344CB8AC3E}">
        <p14:creationId xmlns:p14="http://schemas.microsoft.com/office/powerpoint/2010/main" val="23675046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1097280" y="1959955"/>
                <a:ext cx="10383520" cy="4195481"/>
              </a:xfrm>
            </p:spPr>
            <p:txBody>
              <a:bodyPr/>
              <a:lstStyle/>
              <a:p>
                <a:pPr algn="just"/>
                <a:r>
                  <a:rPr lang="es-ES" dirty="0"/>
                  <a:t>Existe una correspondencia entre la magnitud radiométrica y la fotométrica, es decir entre la cantidad de luz que incide en el ojo y la que se </a:t>
                </a:r>
                <a:r>
                  <a:rPr lang="es-ES" dirty="0" smtClean="0"/>
                  <a:t>percibe</a:t>
                </a:r>
                <a:endParaRPr lang="es-ES" dirty="0"/>
              </a:p>
              <a:p>
                <a:pPr algn="just"/>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𝑋</m:t>
                        </m:r>
                      </m:e>
                      <m:sub>
                        <m:r>
                          <a:rPr lang="es-ES" i="1">
                            <a:latin typeface="Cambria Math" panose="02040503050406030204" pitchFamily="18" charset="0"/>
                          </a:rPr>
                          <m:t>𝑉</m:t>
                        </m:r>
                      </m:sub>
                    </m:sSub>
                    <m:r>
                      <a:rPr lang="es-ES" i="1">
                        <a:latin typeface="Cambria Math" panose="02040503050406030204" pitchFamily="18" charset="0"/>
                      </a:rPr>
                      <m:t>=</m:t>
                    </m:r>
                    <m:r>
                      <a:rPr lang="es-ES" i="1">
                        <a:latin typeface="Cambria Math" panose="02040503050406030204" pitchFamily="18" charset="0"/>
                      </a:rPr>
                      <m:t>𝐾</m:t>
                    </m:r>
                    <m:r>
                      <a:rPr lang="es-ES" i="1">
                        <a:latin typeface="Cambria Math" panose="02040503050406030204" pitchFamily="18" charset="0"/>
                      </a:rPr>
                      <m:t>(</m:t>
                    </m:r>
                    <m:r>
                      <a:rPr lang="es-ES">
                        <a:latin typeface="Cambria Math" panose="02040503050406030204" pitchFamily="18" charset="0"/>
                      </a:rPr>
                      <m:t>ʎ</m:t>
                    </m:r>
                    <m:r>
                      <a:rPr lang="es-ES" i="1">
                        <a:latin typeface="Cambria Math" panose="02040503050406030204" pitchFamily="18" charset="0"/>
                      </a:rPr>
                      <m:t>)</m:t>
                    </m:r>
                    <m:r>
                      <a:rPr lang="es-ES" i="1">
                        <a:latin typeface="Cambria Math" panose="02040503050406030204" pitchFamily="18" charset="0"/>
                      </a:rPr>
                      <m:t>𝑋</m:t>
                    </m:r>
                  </m:oMath>
                </a14:m>
                <a:r>
                  <a:rPr lang="es-ES" dirty="0" smtClean="0"/>
                  <a:t> </a:t>
                </a:r>
              </a:p>
              <a:p>
                <a:pPr algn="just"/>
                <a:r>
                  <a:rPr lang="es-ES" i="1" dirty="0"/>
                  <a:t>X</a:t>
                </a:r>
                <a:r>
                  <a:rPr lang="es-ES" i="1" baseline="-25000" dirty="0"/>
                  <a:t>V</a:t>
                </a:r>
                <a:r>
                  <a:rPr lang="es-ES" i="1" dirty="0"/>
                  <a:t> </a:t>
                </a:r>
                <a:r>
                  <a:rPr lang="es-ES" dirty="0"/>
                  <a:t>	es la magnitud fotométrica;</a:t>
                </a:r>
                <a:endParaRPr lang="es-EC" dirty="0"/>
              </a:p>
              <a:p>
                <a:pPr algn="just"/>
                <a:r>
                  <a:rPr lang="es-ES" i="1" dirty="0"/>
                  <a:t>K(ʎ)</a:t>
                </a:r>
                <a:r>
                  <a:rPr lang="es-ES" dirty="0"/>
                  <a:t> 	es la sensibilidad del ojo correspondiente a la longitud de onda.</a:t>
                </a:r>
                <a:endParaRPr lang="es-EC" dirty="0"/>
              </a:p>
              <a:p>
                <a:pPr algn="just"/>
                <a:r>
                  <a:rPr lang="es-ES" dirty="0"/>
                  <a:t>La sensibilidad del ojo </a:t>
                </a:r>
                <a:r>
                  <a:rPr lang="es-ES" i="1" dirty="0"/>
                  <a:t>K(ʎ)</a:t>
                </a:r>
                <a:r>
                  <a:rPr lang="es-ES" dirty="0"/>
                  <a:t> cambia dependiendo de las condiciones lumínicas de su entorno, se puede observar bajo una luz de día (visión </a:t>
                </a:r>
                <a:r>
                  <a:rPr lang="es-ES" dirty="0" err="1"/>
                  <a:t>fotópica</a:t>
                </a:r>
                <a:r>
                  <a:rPr lang="es-ES" dirty="0"/>
                  <a:t>) y bajo una luz de noche (visión </a:t>
                </a:r>
                <a:r>
                  <a:rPr lang="es-ES" dirty="0" err="1"/>
                  <a:t>escotópica</a:t>
                </a:r>
                <a:r>
                  <a:rPr lang="es-ES" dirty="0"/>
                  <a:t>). </a:t>
                </a:r>
                <a:endParaRPr lang="es-EC"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1097280" y="1959955"/>
                <a:ext cx="10383520" cy="4195481"/>
              </a:xfrm>
              <a:blipFill rotWithShape="0">
                <a:blip r:embed="rId2"/>
                <a:stretch>
                  <a:fillRect l="-587" t="-1599" r="-1468"/>
                </a:stretch>
              </a:blipFill>
            </p:spPr>
            <p:txBody>
              <a:bodyPr/>
              <a:lstStyle/>
              <a:p>
                <a:r>
                  <a:rPr lang="es-ES">
                    <a:noFill/>
                  </a:rPr>
                  <a:t> </a:t>
                </a:r>
              </a:p>
            </p:txBody>
          </p:sp>
        </mc:Fallback>
      </mc:AlternateContent>
      <p:sp>
        <p:nvSpPr>
          <p:cNvPr id="5" name="Título 1"/>
          <p:cNvSpPr txBox="1">
            <a:spLocks/>
          </p:cNvSpPr>
          <p:nvPr/>
        </p:nvSpPr>
        <p:spPr>
          <a:xfrm>
            <a:off x="1063555" y="239864"/>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3600" b="1" dirty="0" smtClean="0">
                <a:solidFill>
                  <a:srgbClr val="7030A0"/>
                </a:solidFill>
              </a:rPr>
              <a:t>LÁMPARA</a:t>
            </a:r>
          </a:p>
          <a:p>
            <a:r>
              <a:rPr lang="es-ES" sz="2800" dirty="0" smtClean="0"/>
              <a:t>Número de leds</a:t>
            </a:r>
            <a:endParaRPr lang="es-ES" sz="2800" dirty="0"/>
          </a:p>
        </p:txBody>
      </p:sp>
    </p:spTree>
    <p:extLst>
      <p:ext uri="{BB962C8B-B14F-4D97-AF65-F5344CB8AC3E}">
        <p14:creationId xmlns:p14="http://schemas.microsoft.com/office/powerpoint/2010/main" val="39694056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Antecedentes</a:t>
            </a:r>
            <a:endParaRPr lang="es-ES" dirty="0"/>
          </a:p>
        </p:txBody>
      </p:sp>
      <p:sp>
        <p:nvSpPr>
          <p:cNvPr id="3" name="Marcador de contenido 2"/>
          <p:cNvSpPr>
            <a:spLocks noGrp="1"/>
          </p:cNvSpPr>
          <p:nvPr>
            <p:ph idx="1"/>
          </p:nvPr>
        </p:nvSpPr>
        <p:spPr>
          <a:xfrm>
            <a:off x="1097280" y="1845734"/>
            <a:ext cx="10193020" cy="4023360"/>
          </a:xfrm>
        </p:spPr>
        <p:txBody>
          <a:bodyPr>
            <a:noAutofit/>
          </a:bodyPr>
          <a:lstStyle/>
          <a:p>
            <a:pPr>
              <a:lnSpc>
                <a:spcPct val="150000"/>
              </a:lnSpc>
              <a:buFont typeface="Wingdings" panose="05000000000000000000" pitchFamily="2" charset="2"/>
              <a:buChar char="§"/>
            </a:pPr>
            <a:r>
              <a:rPr lang="es-ES" sz="2400" dirty="0" smtClean="0"/>
              <a:t>Bilirrubinosis es el signo clínico más frecuente en neonatos: 85% prematuros, 60% RN sanos.</a:t>
            </a:r>
          </a:p>
          <a:p>
            <a:pPr>
              <a:lnSpc>
                <a:spcPct val="150000"/>
              </a:lnSpc>
              <a:buFont typeface="Wingdings" panose="05000000000000000000" pitchFamily="2" charset="2"/>
              <a:buChar char="§"/>
            </a:pPr>
            <a:r>
              <a:rPr lang="es-ES" sz="2400" dirty="0" smtClean="0"/>
              <a:t>Presenta dudas sobre su correcto abordaje: diagnóstico y terapéutico.</a:t>
            </a:r>
          </a:p>
          <a:p>
            <a:pPr>
              <a:lnSpc>
                <a:spcPct val="150000"/>
              </a:lnSpc>
              <a:buFont typeface="Wingdings" panose="05000000000000000000" pitchFamily="2" charset="2"/>
              <a:buChar char="§"/>
            </a:pPr>
            <a:r>
              <a:rPr lang="es-ES" sz="2400" dirty="0" smtClean="0"/>
              <a:t>El periodo en el que los valores de bilirrubina se vuelven normales se </a:t>
            </a:r>
            <a:r>
              <a:rPr lang="es-ES" sz="2400" dirty="0"/>
              <a:t>puede acortar mediante </a:t>
            </a:r>
            <a:r>
              <a:rPr lang="es-ES" sz="2400" dirty="0" smtClean="0"/>
              <a:t>fototerapia.</a:t>
            </a:r>
            <a:endParaRPr lang="es-ES" sz="2400" b="1" u="sng" dirty="0" smtClean="0"/>
          </a:p>
        </p:txBody>
      </p:sp>
    </p:spTree>
    <p:extLst>
      <p:ext uri="{BB962C8B-B14F-4D97-AF65-F5344CB8AC3E}">
        <p14:creationId xmlns:p14="http://schemas.microsoft.com/office/powerpoint/2010/main" val="12476321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1103312" y="1746914"/>
                <a:ext cx="10440988" cy="4501486"/>
              </a:xfrm>
            </p:spPr>
            <p:txBody>
              <a:bodyPr>
                <a:normAutofit/>
              </a:bodyPr>
              <a:lstStyle/>
              <a:p>
                <a:r>
                  <a:rPr lang="es-ES" dirty="0"/>
                  <a:t>Para la eficacia luminosa se reemplaza los valores máximos de la curva de visión </a:t>
                </a:r>
                <a:r>
                  <a:rPr lang="es-ES" dirty="0" err="1" smtClean="0"/>
                  <a:t>fotópica</a:t>
                </a:r>
                <a:endParaRPr lang="es-ES" dirty="0"/>
              </a:p>
              <a:p>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𝑋</m:t>
                        </m:r>
                      </m:e>
                      <m:sub>
                        <m:r>
                          <a:rPr lang="es-ES" i="1">
                            <a:latin typeface="Cambria Math" panose="02040503050406030204" pitchFamily="18" charset="0"/>
                          </a:rPr>
                          <m:t>𝑣</m:t>
                        </m:r>
                      </m:sub>
                    </m:sSub>
                    <m:r>
                      <a:rPr lang="es-ES" i="1">
                        <a:latin typeface="Cambria Math" panose="02040503050406030204" pitchFamily="18" charset="0"/>
                      </a:rPr>
                      <m:t>=</m:t>
                    </m:r>
                    <m:nary>
                      <m:naryPr>
                        <m:limLoc m:val="subSup"/>
                        <m:ctrlPr>
                          <a:rPr lang="es-EC" i="1">
                            <a:latin typeface="Cambria Math" panose="02040503050406030204" pitchFamily="18" charset="0"/>
                          </a:rPr>
                        </m:ctrlPr>
                      </m:naryPr>
                      <m:sub>
                        <m:r>
                          <a:rPr lang="es-ES">
                            <a:latin typeface="Cambria Math" panose="02040503050406030204" pitchFamily="18" charset="0"/>
                          </a:rPr>
                          <m:t>ʎ</m:t>
                        </m:r>
                        <m:r>
                          <a:rPr lang="es-ES" baseline="-25000">
                            <a:latin typeface="Cambria Math" panose="02040503050406030204" pitchFamily="18" charset="0"/>
                          </a:rPr>
                          <m:t>1</m:t>
                        </m:r>
                      </m:sub>
                      <m:sup>
                        <m:r>
                          <a:rPr lang="es-ES">
                            <a:latin typeface="Cambria Math" panose="02040503050406030204" pitchFamily="18" charset="0"/>
                          </a:rPr>
                          <m:t>ʎ</m:t>
                        </m:r>
                        <m:r>
                          <a:rPr lang="es-ES" baseline="-25000">
                            <a:latin typeface="Cambria Math" panose="02040503050406030204" pitchFamily="18" charset="0"/>
                          </a:rPr>
                          <m:t>2</m:t>
                        </m:r>
                      </m:sup>
                      <m:e>
                        <m:sSub>
                          <m:sSubPr>
                            <m:ctrlPr>
                              <a:rPr lang="es-EC" i="1">
                                <a:latin typeface="Cambria Math" panose="02040503050406030204" pitchFamily="18" charset="0"/>
                              </a:rPr>
                            </m:ctrlPr>
                          </m:sSubPr>
                          <m:e>
                            <m:r>
                              <a:rPr lang="es-ES" i="1">
                                <a:latin typeface="Cambria Math" panose="02040503050406030204" pitchFamily="18" charset="0"/>
                              </a:rPr>
                              <m:t>(638</m:t>
                            </m:r>
                            <m:f>
                              <m:fPr>
                                <m:ctrlPr>
                                  <a:rPr lang="es-EC" i="1">
                                    <a:latin typeface="Cambria Math" panose="02040503050406030204" pitchFamily="18" charset="0"/>
                                  </a:rPr>
                                </m:ctrlPr>
                              </m:fPr>
                              <m:num>
                                <m:r>
                                  <a:rPr lang="es-ES" i="1">
                                    <a:latin typeface="Cambria Math" panose="02040503050406030204" pitchFamily="18" charset="0"/>
                                  </a:rPr>
                                  <m:t>𝑙𝑚</m:t>
                                </m:r>
                              </m:num>
                              <m:den>
                                <m:r>
                                  <a:rPr lang="es-ES" i="1">
                                    <a:latin typeface="Cambria Math" panose="02040503050406030204" pitchFamily="18" charset="0"/>
                                  </a:rPr>
                                  <m:t>𝑊</m:t>
                                </m:r>
                              </m:den>
                            </m:f>
                            <m:r>
                              <a:rPr lang="es-ES" i="1">
                                <a:latin typeface="Cambria Math" panose="02040503050406030204" pitchFamily="18" charset="0"/>
                              </a:rPr>
                              <m:t>)</m:t>
                            </m:r>
                            <m:d>
                              <m:dPr>
                                <m:ctrlPr>
                                  <a:rPr lang="es-EC" i="1">
                                    <a:latin typeface="Cambria Math" panose="02040503050406030204" pitchFamily="18" charset="0"/>
                                  </a:rPr>
                                </m:ctrlPr>
                              </m:dPr>
                              <m:e>
                                <m:sSup>
                                  <m:sSupPr>
                                    <m:ctrlPr>
                                      <a:rPr lang="es-EC" i="1">
                                        <a:latin typeface="Cambria Math" panose="02040503050406030204" pitchFamily="18" charset="0"/>
                                      </a:rPr>
                                    </m:ctrlPr>
                                  </m:sSupPr>
                                  <m:e>
                                    <m:r>
                                      <a:rPr lang="es-ES" i="1">
                                        <a:latin typeface="Cambria Math" panose="02040503050406030204" pitchFamily="18" charset="0"/>
                                      </a:rPr>
                                      <m:t>𝑒</m:t>
                                    </m:r>
                                  </m:e>
                                  <m:sup>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S" i="1">
                                                <a:latin typeface="Cambria Math" panose="02040503050406030204" pitchFamily="18" charset="0"/>
                                              </a:rPr>
                                              <m:t>−0,57</m:t>
                                            </m:r>
                                            <m:sSup>
                                              <m:sSupPr>
                                                <m:ctrlPr>
                                                  <a:rPr lang="es-EC" i="1">
                                                    <a:latin typeface="Cambria Math" panose="02040503050406030204" pitchFamily="18" charset="0"/>
                                                  </a:rPr>
                                                </m:ctrlPr>
                                              </m:sSupPr>
                                              <m:e>
                                                <m:r>
                                                  <a:rPr lang="es-ES" i="1">
                                                    <a:latin typeface="Cambria Math" panose="02040503050406030204" pitchFamily="18" charset="0"/>
                                                  </a:rPr>
                                                  <m:t>(</m:t>
                                                </m:r>
                                                <m:r>
                                                  <a:rPr lang="es-ES">
                                                    <a:latin typeface="Cambria Math" panose="02040503050406030204" pitchFamily="18" charset="0"/>
                                                  </a:rPr>
                                                  <m:t>ʎ</m:t>
                                                </m:r>
                                                <m:r>
                                                  <a:rPr lang="es-ES" i="1">
                                                    <a:latin typeface="Cambria Math" panose="02040503050406030204" pitchFamily="18" charset="0"/>
                                                  </a:rPr>
                                                  <m:t>−</m:t>
                                                </m:r>
                                                <m:r>
                                                  <a:rPr lang="es-ES">
                                                    <a:latin typeface="Cambria Math" panose="02040503050406030204" pitchFamily="18" charset="0"/>
                                                  </a:rPr>
                                                  <m:t>555</m:t>
                                                </m:r>
                                                <m:r>
                                                  <a:rPr lang="es-ES" i="1">
                                                    <a:latin typeface="Cambria Math" panose="02040503050406030204" pitchFamily="18" charset="0"/>
                                                  </a:rPr>
                                                  <m:t>)</m:t>
                                                </m:r>
                                              </m:e>
                                              <m:sup>
                                                <m:r>
                                                  <a:rPr lang="es-ES" i="1">
                                                    <a:latin typeface="Cambria Math" panose="02040503050406030204" pitchFamily="18" charset="0"/>
                                                  </a:rPr>
                                                  <m:t>2</m:t>
                                                </m:r>
                                              </m:sup>
                                            </m:sSup>
                                          </m:num>
                                          <m:den>
                                            <m:r>
                                              <a:rPr lang="es-ES" i="1">
                                                <a:latin typeface="Cambria Math" panose="02040503050406030204" pitchFamily="18" charset="0"/>
                                              </a:rPr>
                                              <m:t>1700</m:t>
                                            </m:r>
                                          </m:den>
                                        </m:f>
                                      </m:e>
                                    </m:d>
                                  </m:sup>
                                </m:sSup>
                              </m:e>
                            </m:d>
                            <m:r>
                              <a:rPr lang="es-ES" i="1">
                                <a:latin typeface="Cambria Math" panose="02040503050406030204" pitchFamily="18" charset="0"/>
                              </a:rPr>
                              <m:t>𝑋</m:t>
                            </m:r>
                          </m:e>
                          <m:sub>
                            <m:r>
                              <m:rPr>
                                <m:sty m:val="p"/>
                              </m:rPr>
                              <a:rPr lang="es-ES">
                                <a:latin typeface="Cambria Math" panose="02040503050406030204" pitchFamily="18" charset="0"/>
                              </a:rPr>
                              <m:t>e</m:t>
                            </m:r>
                            <m:r>
                              <a:rPr lang="es-ES">
                                <a:latin typeface="Cambria Math" panose="02040503050406030204" pitchFamily="18" charset="0"/>
                              </a:rPr>
                              <m:t>ʎ</m:t>
                            </m:r>
                          </m:sub>
                        </m:sSub>
                        <m:r>
                          <m:rPr>
                            <m:sty m:val="p"/>
                          </m:rPr>
                          <a:rPr lang="es-ES" baseline="-25000">
                            <a:latin typeface="Cambria Math" panose="02040503050406030204" pitchFamily="18" charset="0"/>
                          </a:rPr>
                          <m:t>d</m:t>
                        </m:r>
                        <m:r>
                          <a:rPr lang="es-ES">
                            <a:latin typeface="Cambria Math" panose="02040503050406030204" pitchFamily="18" charset="0"/>
                          </a:rPr>
                          <m:t>ʎ</m:t>
                        </m:r>
                      </m:e>
                    </m:nary>
                  </m:oMath>
                </a14:m>
                <a:endParaRPr lang="es-ES" dirty="0" smtClean="0"/>
              </a:p>
              <a:p>
                <a:pPr algn="just"/>
                <a:r>
                  <a:rPr lang="es-ES" dirty="0"/>
                  <a:t>La correspondencia de magnitudes fotométricas con las radiométricas definen que X=</a:t>
                </a:r>
                <a:r>
                  <a:rPr lang="es-ES" dirty="0" err="1"/>
                  <a:t>X</a:t>
                </a:r>
                <a:r>
                  <a:rPr lang="es-ES" baseline="-25000" dirty="0" err="1"/>
                  <a:t>ʎ</a:t>
                </a:r>
                <a:r>
                  <a:rPr lang="es-ES" baseline="-25000" dirty="0"/>
                  <a:t>, </a:t>
                </a:r>
                <a:r>
                  <a:rPr lang="es-ES" dirty="0"/>
                  <a:t>por lo tanto </a:t>
                </a:r>
                <a:r>
                  <a:rPr lang="es-ES" dirty="0" err="1"/>
                  <a:t>Xv</a:t>
                </a:r>
                <a:r>
                  <a:rPr lang="es-ES" dirty="0"/>
                  <a:t>=</a:t>
                </a:r>
                <a:r>
                  <a:rPr lang="es-ES" dirty="0" err="1"/>
                  <a:t>E</a:t>
                </a:r>
                <a:r>
                  <a:rPr lang="es-ES" baseline="-25000" dirty="0" err="1"/>
                  <a:t>v</a:t>
                </a:r>
                <a:r>
                  <a:rPr lang="es-ES" dirty="0"/>
                  <a:t> y </a:t>
                </a:r>
                <a:r>
                  <a:rPr lang="es-ES" dirty="0" err="1"/>
                  <a:t>Xe</a:t>
                </a:r>
                <a:r>
                  <a:rPr lang="es-ES" baseline="-25000" dirty="0" err="1"/>
                  <a:t>ʎ</a:t>
                </a:r>
                <a:r>
                  <a:rPr lang="es-ES" dirty="0"/>
                  <a:t>= </a:t>
                </a:r>
                <a:r>
                  <a:rPr lang="es-ES" dirty="0" err="1"/>
                  <a:t>Ee</a:t>
                </a:r>
                <a:r>
                  <a:rPr lang="es-ES" baseline="-25000" dirty="0" err="1"/>
                  <a:t>ʎ</a:t>
                </a:r>
                <a:r>
                  <a:rPr lang="es-ES" baseline="-25000" dirty="0"/>
                  <a:t>, </a:t>
                </a:r>
                <a:r>
                  <a:rPr lang="es-ES" dirty="0" err="1"/>
                  <a:t>Ee</a:t>
                </a:r>
                <a:r>
                  <a:rPr lang="es-ES" baseline="-25000" dirty="0" err="1"/>
                  <a:t>ʎ</a:t>
                </a:r>
                <a:r>
                  <a:rPr lang="es-ES" baseline="-25000" dirty="0"/>
                  <a:t> </a:t>
                </a:r>
                <a:r>
                  <a:rPr lang="es-ES" dirty="0"/>
                  <a:t>es la </a:t>
                </a:r>
                <a:r>
                  <a:rPr lang="es-ES" dirty="0" err="1"/>
                  <a:t>irradiancia</a:t>
                </a:r>
                <a:r>
                  <a:rPr lang="es-ES" dirty="0"/>
                  <a:t> del espectro de luz definida en el rango de 20 µW/cm</a:t>
                </a:r>
                <a:r>
                  <a:rPr lang="es-ES" baseline="30000" dirty="0"/>
                  <a:t>2</a:t>
                </a:r>
                <a:r>
                  <a:rPr lang="es-ES" dirty="0"/>
                  <a:t>/</a:t>
                </a:r>
                <a:r>
                  <a:rPr lang="es-ES" dirty="0" err="1"/>
                  <a:t>nm</a:t>
                </a:r>
                <a:r>
                  <a:rPr lang="es-ES" dirty="0"/>
                  <a:t> a 50 µW/cm</a:t>
                </a:r>
                <a:r>
                  <a:rPr lang="es-ES" baseline="30000" dirty="0"/>
                  <a:t>2</a:t>
                </a:r>
                <a:r>
                  <a:rPr lang="es-ES" dirty="0"/>
                  <a:t>/</a:t>
                </a:r>
                <a:r>
                  <a:rPr lang="es-ES" dirty="0" err="1"/>
                  <a:t>nm</a:t>
                </a:r>
                <a:r>
                  <a:rPr lang="es-ES" dirty="0"/>
                  <a:t>. Por lo tanto se procede a calcular la iluminancia </a:t>
                </a:r>
                <a:r>
                  <a:rPr lang="es-ES" dirty="0" err="1"/>
                  <a:t>Ev</a:t>
                </a:r>
                <a:r>
                  <a:rPr lang="es-ES" dirty="0"/>
                  <a:t> correspondiente con la siguiente </a:t>
                </a:r>
                <a:r>
                  <a:rPr lang="es-ES" dirty="0" smtClean="0"/>
                  <a:t>fórmula</a:t>
                </a:r>
              </a:p>
              <a:p>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𝐸</m:t>
                        </m:r>
                      </m:e>
                      <m:sub>
                        <m:r>
                          <a:rPr lang="es-ES" i="1">
                            <a:latin typeface="Cambria Math" panose="02040503050406030204" pitchFamily="18" charset="0"/>
                          </a:rPr>
                          <m:t>𝑣</m:t>
                        </m:r>
                      </m:sub>
                    </m:sSub>
                    <m:r>
                      <a:rPr lang="es-ES" i="1">
                        <a:latin typeface="Cambria Math" panose="02040503050406030204" pitchFamily="18" charset="0"/>
                      </a:rPr>
                      <m:t>=</m:t>
                    </m:r>
                    <m:nary>
                      <m:naryPr>
                        <m:limLoc m:val="subSup"/>
                        <m:ctrlPr>
                          <a:rPr lang="es-EC" i="1">
                            <a:latin typeface="Cambria Math" panose="02040503050406030204" pitchFamily="18" charset="0"/>
                          </a:rPr>
                        </m:ctrlPr>
                      </m:naryPr>
                      <m:sub>
                        <m:r>
                          <a:rPr lang="es-ES">
                            <a:latin typeface="Cambria Math" panose="02040503050406030204" pitchFamily="18" charset="0"/>
                          </a:rPr>
                          <m:t>ʎ</m:t>
                        </m:r>
                        <m:r>
                          <a:rPr lang="es-ES" baseline="-25000">
                            <a:latin typeface="Cambria Math" panose="02040503050406030204" pitchFamily="18" charset="0"/>
                          </a:rPr>
                          <m:t>1</m:t>
                        </m:r>
                      </m:sub>
                      <m:sup>
                        <m:r>
                          <a:rPr lang="es-ES">
                            <a:latin typeface="Cambria Math" panose="02040503050406030204" pitchFamily="18" charset="0"/>
                          </a:rPr>
                          <m:t>ʎ</m:t>
                        </m:r>
                        <m:r>
                          <a:rPr lang="es-ES" baseline="-25000">
                            <a:latin typeface="Cambria Math" panose="02040503050406030204" pitchFamily="18" charset="0"/>
                          </a:rPr>
                          <m:t>2</m:t>
                        </m:r>
                      </m:sup>
                      <m:e>
                        <m:sSub>
                          <m:sSubPr>
                            <m:ctrlPr>
                              <a:rPr lang="es-EC" i="1">
                                <a:latin typeface="Cambria Math" panose="02040503050406030204" pitchFamily="18" charset="0"/>
                              </a:rPr>
                            </m:ctrlPr>
                          </m:sSubPr>
                          <m:e>
                            <m:r>
                              <a:rPr lang="es-ES" i="1">
                                <a:latin typeface="Cambria Math" panose="02040503050406030204" pitchFamily="18" charset="0"/>
                              </a:rPr>
                              <m:t>(638</m:t>
                            </m:r>
                            <m:f>
                              <m:fPr>
                                <m:ctrlPr>
                                  <a:rPr lang="es-EC" i="1">
                                    <a:latin typeface="Cambria Math" panose="02040503050406030204" pitchFamily="18" charset="0"/>
                                  </a:rPr>
                                </m:ctrlPr>
                              </m:fPr>
                              <m:num>
                                <m:r>
                                  <a:rPr lang="es-ES" i="1">
                                    <a:latin typeface="Cambria Math" panose="02040503050406030204" pitchFamily="18" charset="0"/>
                                  </a:rPr>
                                  <m:t>𝑙𝑚</m:t>
                                </m:r>
                              </m:num>
                              <m:den>
                                <m:r>
                                  <a:rPr lang="es-ES" i="1">
                                    <a:latin typeface="Cambria Math" panose="02040503050406030204" pitchFamily="18" charset="0"/>
                                  </a:rPr>
                                  <m:t>𝑊</m:t>
                                </m:r>
                              </m:den>
                            </m:f>
                            <m:r>
                              <a:rPr lang="es-ES" i="1">
                                <a:latin typeface="Cambria Math" panose="02040503050406030204" pitchFamily="18" charset="0"/>
                              </a:rPr>
                              <m:t>)</m:t>
                            </m:r>
                            <m:d>
                              <m:dPr>
                                <m:ctrlPr>
                                  <a:rPr lang="es-EC" i="1">
                                    <a:latin typeface="Cambria Math" panose="02040503050406030204" pitchFamily="18" charset="0"/>
                                  </a:rPr>
                                </m:ctrlPr>
                              </m:dPr>
                              <m:e>
                                <m:sSup>
                                  <m:sSupPr>
                                    <m:ctrlPr>
                                      <a:rPr lang="es-EC" i="1">
                                        <a:latin typeface="Cambria Math" panose="02040503050406030204" pitchFamily="18" charset="0"/>
                                      </a:rPr>
                                    </m:ctrlPr>
                                  </m:sSupPr>
                                  <m:e>
                                    <m:r>
                                      <a:rPr lang="es-ES" i="1">
                                        <a:latin typeface="Cambria Math" panose="02040503050406030204" pitchFamily="18" charset="0"/>
                                      </a:rPr>
                                      <m:t>𝑒</m:t>
                                    </m:r>
                                  </m:e>
                                  <m:sup>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S" i="1">
                                                <a:latin typeface="Cambria Math" panose="02040503050406030204" pitchFamily="18" charset="0"/>
                                              </a:rPr>
                                              <m:t>−0,57</m:t>
                                            </m:r>
                                            <m:sSup>
                                              <m:sSupPr>
                                                <m:ctrlPr>
                                                  <a:rPr lang="es-EC" i="1">
                                                    <a:latin typeface="Cambria Math" panose="02040503050406030204" pitchFamily="18" charset="0"/>
                                                  </a:rPr>
                                                </m:ctrlPr>
                                              </m:sSupPr>
                                              <m:e>
                                                <m:r>
                                                  <a:rPr lang="es-ES" i="1">
                                                    <a:latin typeface="Cambria Math" panose="02040503050406030204" pitchFamily="18" charset="0"/>
                                                  </a:rPr>
                                                  <m:t>(</m:t>
                                                </m:r>
                                                <m:r>
                                                  <a:rPr lang="es-ES">
                                                    <a:latin typeface="Cambria Math" panose="02040503050406030204" pitchFamily="18" charset="0"/>
                                                  </a:rPr>
                                                  <m:t>ʎ</m:t>
                                                </m:r>
                                                <m:r>
                                                  <a:rPr lang="es-ES" i="1">
                                                    <a:latin typeface="Cambria Math" panose="02040503050406030204" pitchFamily="18" charset="0"/>
                                                  </a:rPr>
                                                  <m:t>−</m:t>
                                                </m:r>
                                                <m:r>
                                                  <a:rPr lang="es-ES">
                                                    <a:latin typeface="Cambria Math" panose="02040503050406030204" pitchFamily="18" charset="0"/>
                                                  </a:rPr>
                                                  <m:t>555</m:t>
                                                </m:r>
                                                <m:r>
                                                  <a:rPr lang="es-ES" i="1">
                                                    <a:latin typeface="Cambria Math" panose="02040503050406030204" pitchFamily="18" charset="0"/>
                                                  </a:rPr>
                                                  <m:t>)</m:t>
                                                </m:r>
                                              </m:e>
                                              <m:sup>
                                                <m:r>
                                                  <a:rPr lang="es-ES" i="1">
                                                    <a:latin typeface="Cambria Math" panose="02040503050406030204" pitchFamily="18" charset="0"/>
                                                  </a:rPr>
                                                  <m:t>2</m:t>
                                                </m:r>
                                              </m:sup>
                                            </m:sSup>
                                          </m:num>
                                          <m:den>
                                            <m:r>
                                              <a:rPr lang="es-ES" i="1">
                                                <a:latin typeface="Cambria Math" panose="02040503050406030204" pitchFamily="18" charset="0"/>
                                              </a:rPr>
                                              <m:t>1700</m:t>
                                            </m:r>
                                          </m:den>
                                        </m:f>
                                      </m:e>
                                    </m:d>
                                  </m:sup>
                                </m:sSup>
                              </m:e>
                            </m:d>
                            <m:r>
                              <a:rPr lang="es-ES" i="1">
                                <a:latin typeface="Cambria Math" panose="02040503050406030204" pitchFamily="18" charset="0"/>
                              </a:rPr>
                              <m:t>𝐸</m:t>
                            </m:r>
                          </m:e>
                          <m:sub>
                            <m:r>
                              <m:rPr>
                                <m:sty m:val="p"/>
                              </m:rPr>
                              <a:rPr lang="es-ES">
                                <a:latin typeface="Cambria Math" panose="02040503050406030204" pitchFamily="18" charset="0"/>
                              </a:rPr>
                              <m:t>e</m:t>
                            </m:r>
                            <m:r>
                              <a:rPr lang="es-ES">
                                <a:latin typeface="Cambria Math" panose="02040503050406030204" pitchFamily="18" charset="0"/>
                              </a:rPr>
                              <m:t>ʎ</m:t>
                            </m:r>
                          </m:sub>
                        </m:sSub>
                        <m:r>
                          <m:rPr>
                            <m:sty m:val="p"/>
                          </m:rPr>
                          <a:rPr lang="es-ES" baseline="-25000">
                            <a:latin typeface="Cambria Math" panose="02040503050406030204" pitchFamily="18" charset="0"/>
                          </a:rPr>
                          <m:t>d</m:t>
                        </m:r>
                        <m:r>
                          <a:rPr lang="es-ES">
                            <a:latin typeface="Cambria Math" panose="02040503050406030204" pitchFamily="18" charset="0"/>
                          </a:rPr>
                          <m:t>ʎ</m:t>
                        </m:r>
                      </m:e>
                    </m:nary>
                  </m:oMath>
                </a14:m>
                <a:endParaRPr lang="es-ES" dirty="0" smtClean="0"/>
              </a:p>
              <a:p>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𝐸</m:t>
                        </m:r>
                      </m:e>
                      <m:sub>
                        <m:r>
                          <a:rPr lang="es-ES" i="1">
                            <a:latin typeface="Cambria Math" panose="02040503050406030204" pitchFamily="18" charset="0"/>
                          </a:rPr>
                          <m:t>𝑣</m:t>
                        </m:r>
                      </m:sub>
                    </m:sSub>
                    <m:r>
                      <a:rPr lang="es-ES" i="1">
                        <a:latin typeface="Cambria Math" panose="02040503050406030204" pitchFamily="18" charset="0"/>
                      </a:rPr>
                      <m:t>=</m:t>
                    </m:r>
                    <m:d>
                      <m:dPr>
                        <m:ctrlPr>
                          <a:rPr lang="es-EC" i="1">
                            <a:latin typeface="Cambria Math" panose="02040503050406030204" pitchFamily="18" charset="0"/>
                          </a:rPr>
                        </m:ctrlPr>
                      </m:dPr>
                      <m:e>
                        <m:r>
                          <a:rPr lang="es-ES" i="1">
                            <a:latin typeface="Cambria Math" panose="02040503050406030204" pitchFamily="18" charset="0"/>
                          </a:rPr>
                          <m:t>638</m:t>
                        </m:r>
                        <m:f>
                          <m:fPr>
                            <m:ctrlPr>
                              <a:rPr lang="es-EC" i="1">
                                <a:latin typeface="Cambria Math" panose="02040503050406030204" pitchFamily="18" charset="0"/>
                              </a:rPr>
                            </m:ctrlPr>
                          </m:fPr>
                          <m:num>
                            <m:r>
                              <a:rPr lang="es-ES" i="1">
                                <a:latin typeface="Cambria Math" panose="02040503050406030204" pitchFamily="18" charset="0"/>
                              </a:rPr>
                              <m:t>𝑙𝑚</m:t>
                            </m:r>
                          </m:num>
                          <m:den>
                            <m:r>
                              <a:rPr lang="es-ES" i="1">
                                <a:latin typeface="Cambria Math" panose="02040503050406030204" pitchFamily="18" charset="0"/>
                              </a:rPr>
                              <m:t>𝑊</m:t>
                            </m:r>
                          </m:den>
                        </m:f>
                      </m:e>
                    </m:d>
                    <m:r>
                      <a:rPr lang="es-ES" i="1">
                        <a:latin typeface="Cambria Math" panose="02040503050406030204" pitchFamily="18" charset="0"/>
                      </a:rPr>
                      <m:t>0,35</m:t>
                    </m:r>
                    <m:f>
                      <m:fPr>
                        <m:ctrlPr>
                          <a:rPr lang="es-EC" i="1">
                            <a:latin typeface="Cambria Math" panose="02040503050406030204" pitchFamily="18" charset="0"/>
                          </a:rPr>
                        </m:ctrlPr>
                      </m:fPr>
                      <m:num>
                        <m:r>
                          <a:rPr lang="es-ES" i="1">
                            <a:latin typeface="Cambria Math" panose="02040503050406030204" pitchFamily="18" charset="0"/>
                          </a:rPr>
                          <m:t>𝑊</m:t>
                        </m:r>
                      </m:num>
                      <m:den>
                        <m:r>
                          <a:rPr lang="es-ES" i="1">
                            <a:latin typeface="Cambria Math" panose="02040503050406030204" pitchFamily="18" charset="0"/>
                          </a:rPr>
                          <m:t>𝑛𝑚</m:t>
                        </m:r>
                        <m:r>
                          <a:rPr lang="es-ES" i="1">
                            <a:latin typeface="Cambria Math" panose="02040503050406030204" pitchFamily="18" charset="0"/>
                          </a:rPr>
                          <m:t>. </m:t>
                        </m:r>
                        <m:sSup>
                          <m:sSupPr>
                            <m:ctrlPr>
                              <a:rPr lang="es-EC" i="1">
                                <a:latin typeface="Cambria Math" panose="02040503050406030204" pitchFamily="18" charset="0"/>
                              </a:rPr>
                            </m:ctrlPr>
                          </m:sSupPr>
                          <m:e>
                            <m:r>
                              <a:rPr lang="es-ES" i="1">
                                <a:latin typeface="Cambria Math" panose="02040503050406030204" pitchFamily="18" charset="0"/>
                              </a:rPr>
                              <m:t>𝑚</m:t>
                            </m:r>
                          </m:e>
                          <m:sup>
                            <m:r>
                              <a:rPr lang="es-ES" i="1">
                                <a:latin typeface="Cambria Math" panose="02040503050406030204" pitchFamily="18" charset="0"/>
                              </a:rPr>
                              <m:t>2</m:t>
                            </m:r>
                          </m:sup>
                        </m:sSup>
                      </m:den>
                    </m:f>
                    <m:r>
                      <a:rPr lang="es-ES" i="1">
                        <a:latin typeface="Cambria Math" panose="02040503050406030204" pitchFamily="18" charset="0"/>
                      </a:rPr>
                      <m:t>(</m:t>
                    </m:r>
                    <m:r>
                      <a:rPr lang="es-ES">
                        <a:latin typeface="Cambria Math" panose="02040503050406030204" pitchFamily="18" charset="0"/>
                      </a:rPr>
                      <m:t>480</m:t>
                    </m:r>
                    <m:r>
                      <m:rPr>
                        <m:sty m:val="p"/>
                      </m:rPr>
                      <a:rPr lang="es-ES">
                        <a:latin typeface="Cambria Math" panose="02040503050406030204" pitchFamily="18" charset="0"/>
                      </a:rPr>
                      <m:t>n</m:t>
                    </m:r>
                    <m:r>
                      <a:rPr lang="es-ES" i="1">
                        <a:latin typeface="Cambria Math" panose="02040503050406030204" pitchFamily="18" charset="0"/>
                      </a:rPr>
                      <m:t>−</m:t>
                    </m:r>
                    <m:r>
                      <a:rPr lang="es-ES">
                        <a:latin typeface="Cambria Math" panose="02040503050406030204" pitchFamily="18" charset="0"/>
                      </a:rPr>
                      <m:t>460</m:t>
                    </m:r>
                    <m:r>
                      <m:rPr>
                        <m:sty m:val="p"/>
                      </m:rPr>
                      <a:rPr lang="es-ES">
                        <a:latin typeface="Cambria Math" panose="02040503050406030204" pitchFamily="18" charset="0"/>
                      </a:rPr>
                      <m:t>nm</m:t>
                    </m:r>
                    <m:r>
                      <a:rPr lang="es-ES" i="1">
                        <a:latin typeface="Cambria Math" panose="02040503050406030204" pitchFamily="18" charset="0"/>
                      </a:rPr>
                      <m:t>)</m:t>
                    </m:r>
                    <m:nary>
                      <m:naryPr>
                        <m:limLoc m:val="subSup"/>
                        <m:ctrlPr>
                          <a:rPr lang="es-EC" i="1">
                            <a:latin typeface="Cambria Math" panose="02040503050406030204" pitchFamily="18" charset="0"/>
                          </a:rPr>
                        </m:ctrlPr>
                      </m:naryPr>
                      <m:sub>
                        <m:r>
                          <a:rPr lang="es-ES">
                            <a:latin typeface="Cambria Math" panose="02040503050406030204" pitchFamily="18" charset="0"/>
                          </a:rPr>
                          <m:t>460</m:t>
                        </m:r>
                      </m:sub>
                      <m:sup>
                        <m:r>
                          <a:rPr lang="es-ES">
                            <a:latin typeface="Cambria Math" panose="02040503050406030204" pitchFamily="18" charset="0"/>
                          </a:rPr>
                          <m:t>480</m:t>
                        </m:r>
                      </m:sup>
                      <m:e>
                        <m:sSup>
                          <m:sSupPr>
                            <m:ctrlPr>
                              <a:rPr lang="es-EC" i="1">
                                <a:latin typeface="Cambria Math" panose="02040503050406030204" pitchFamily="18" charset="0"/>
                              </a:rPr>
                            </m:ctrlPr>
                          </m:sSupPr>
                          <m:e>
                            <m:r>
                              <a:rPr lang="es-ES" i="1">
                                <a:latin typeface="Cambria Math" panose="02040503050406030204" pitchFamily="18" charset="0"/>
                              </a:rPr>
                              <m:t>𝑒</m:t>
                            </m:r>
                          </m:e>
                          <m:sup>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S" i="1">
                                        <a:latin typeface="Cambria Math" panose="02040503050406030204" pitchFamily="18" charset="0"/>
                                      </a:rPr>
                                      <m:t>−0,5</m:t>
                                    </m:r>
                                    <m:sSup>
                                      <m:sSupPr>
                                        <m:ctrlPr>
                                          <a:rPr lang="es-EC" i="1">
                                            <a:latin typeface="Cambria Math" panose="02040503050406030204" pitchFamily="18" charset="0"/>
                                          </a:rPr>
                                        </m:ctrlPr>
                                      </m:sSupPr>
                                      <m:e>
                                        <m:r>
                                          <a:rPr lang="es-ES" i="1">
                                            <a:latin typeface="Cambria Math" panose="02040503050406030204" pitchFamily="18" charset="0"/>
                                          </a:rPr>
                                          <m:t>7(</m:t>
                                        </m:r>
                                        <m:r>
                                          <a:rPr lang="es-ES">
                                            <a:latin typeface="Cambria Math" panose="02040503050406030204" pitchFamily="18" charset="0"/>
                                          </a:rPr>
                                          <m:t>ʎ</m:t>
                                        </m:r>
                                        <m:r>
                                          <a:rPr lang="es-ES" i="1">
                                            <a:latin typeface="Cambria Math" panose="02040503050406030204" pitchFamily="18" charset="0"/>
                                          </a:rPr>
                                          <m:t>−</m:t>
                                        </m:r>
                                        <m:r>
                                          <a:rPr lang="es-ES">
                                            <a:latin typeface="Cambria Math" panose="02040503050406030204" pitchFamily="18" charset="0"/>
                                          </a:rPr>
                                          <m:t>555</m:t>
                                        </m:r>
                                        <m:r>
                                          <a:rPr lang="es-ES" i="1">
                                            <a:latin typeface="Cambria Math" panose="02040503050406030204" pitchFamily="18" charset="0"/>
                                          </a:rPr>
                                          <m:t>)</m:t>
                                        </m:r>
                                      </m:e>
                                      <m:sup>
                                        <m:r>
                                          <a:rPr lang="es-ES" i="1">
                                            <a:latin typeface="Cambria Math" panose="02040503050406030204" pitchFamily="18" charset="0"/>
                                          </a:rPr>
                                          <m:t>2</m:t>
                                        </m:r>
                                      </m:sup>
                                    </m:sSup>
                                  </m:num>
                                  <m:den>
                                    <m:r>
                                      <a:rPr lang="es-ES" i="1">
                                        <a:latin typeface="Cambria Math" panose="02040503050406030204" pitchFamily="18" charset="0"/>
                                      </a:rPr>
                                      <m:t>1700</m:t>
                                    </m:r>
                                  </m:den>
                                </m:f>
                              </m:e>
                            </m:d>
                          </m:sup>
                        </m:sSup>
                        <m:r>
                          <a:rPr lang="es-ES" i="1">
                            <a:latin typeface="Cambria Math" panose="02040503050406030204" pitchFamily="18" charset="0"/>
                          </a:rPr>
                          <m:t>𝑑</m:t>
                        </m:r>
                        <m:r>
                          <a:rPr lang="es-ES">
                            <a:latin typeface="Cambria Math" panose="02040503050406030204" pitchFamily="18" charset="0"/>
                          </a:rPr>
                          <m:t>ʎ</m:t>
                        </m:r>
                      </m:e>
                    </m:nary>
                  </m:oMath>
                </a14:m>
                <a:endParaRPr lang="es-ES" dirty="0" smtClean="0"/>
              </a:p>
              <a:p>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𝐸</m:t>
                        </m:r>
                      </m:e>
                      <m:sub>
                        <m:r>
                          <a:rPr lang="es-ES" i="1">
                            <a:latin typeface="Cambria Math" panose="02040503050406030204" pitchFamily="18" charset="0"/>
                          </a:rPr>
                          <m:t>𝑚𝑎𝑥</m:t>
                        </m:r>
                      </m:sub>
                    </m:sSub>
                    <m:r>
                      <a:rPr lang="es-ES" i="1">
                        <a:latin typeface="Cambria Math" panose="02040503050406030204" pitchFamily="18" charset="0"/>
                      </a:rPr>
                      <m:t>=82 623.243 </m:t>
                    </m:r>
                    <m:r>
                      <a:rPr lang="es-ES" i="1">
                        <a:latin typeface="Cambria Math" panose="02040503050406030204" pitchFamily="18" charset="0"/>
                      </a:rPr>
                      <m:t>𝑙𝑥</m:t>
                    </m:r>
                  </m:oMath>
                </a14:m>
                <a:endParaRPr lang="es-EC" dirty="0"/>
              </a:p>
              <a:p>
                <a:endParaRPr lang="es-ES" dirty="0" smtClean="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1103312" y="1746914"/>
                <a:ext cx="10440988" cy="4501486"/>
              </a:xfrm>
              <a:blipFill rotWithShape="0">
                <a:blip r:embed="rId2"/>
                <a:stretch>
                  <a:fillRect l="-642" t="-1491" r="-1459"/>
                </a:stretch>
              </a:blipFill>
            </p:spPr>
            <p:txBody>
              <a:bodyPr/>
              <a:lstStyle/>
              <a:p>
                <a:r>
                  <a:rPr lang="es-ES">
                    <a:noFill/>
                  </a:rPr>
                  <a:t> </a:t>
                </a:r>
              </a:p>
            </p:txBody>
          </p:sp>
        </mc:Fallback>
      </mc:AlternateContent>
      <p:sp>
        <p:nvSpPr>
          <p:cNvPr id="8" name="Título 1"/>
          <p:cNvSpPr txBox="1">
            <a:spLocks/>
          </p:cNvSpPr>
          <p:nvPr/>
        </p:nvSpPr>
        <p:spPr>
          <a:xfrm>
            <a:off x="1063555" y="239864"/>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3600" b="1" dirty="0" smtClean="0">
                <a:solidFill>
                  <a:srgbClr val="7030A0"/>
                </a:solidFill>
              </a:rPr>
              <a:t>LÁMPARA</a:t>
            </a:r>
          </a:p>
          <a:p>
            <a:r>
              <a:rPr lang="es-ES" sz="2800" dirty="0" smtClean="0"/>
              <a:t>Número de leds</a:t>
            </a:r>
            <a:endParaRPr lang="es-ES" sz="2800" dirty="0"/>
          </a:p>
        </p:txBody>
      </p:sp>
    </p:spTree>
    <p:extLst>
      <p:ext uri="{BB962C8B-B14F-4D97-AF65-F5344CB8AC3E}">
        <p14:creationId xmlns:p14="http://schemas.microsoft.com/office/powerpoint/2010/main" val="10649990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379724" y="1867017"/>
            <a:ext cx="3493827" cy="4301771"/>
          </a:xfrm>
          <a:prstGeom prst="rect">
            <a:avLst/>
          </a:prstGeom>
        </p:spPr>
      </p:pic>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1063555" y="1867017"/>
                <a:ext cx="7126289" cy="4876573"/>
              </a:xfrm>
            </p:spPr>
            <p:txBody>
              <a:bodyPr>
                <a:normAutofit/>
              </a:bodyPr>
              <a:lstStyle/>
              <a:p>
                <a:pPr algn="just"/>
                <a:r>
                  <a:rPr lang="es-ES" dirty="0"/>
                  <a:t>La intensidad lumínica del led escogido es de 55 cd. La iluminancia es inversamente proporcional, respecto de la distancia mínima permitida a la fuente 30 cm y la superficie corporal expuesta requerida de 0.14 </a:t>
                </a:r>
                <a:r>
                  <a:rPr lang="es-ES" dirty="0" smtClean="0"/>
                  <a:t>m</a:t>
                </a:r>
                <a:r>
                  <a:rPr lang="es-ES" baseline="30000" dirty="0" smtClean="0"/>
                  <a:t>2</a:t>
                </a:r>
                <a:r>
                  <a:rPr lang="es-ES" dirty="0"/>
                  <a:t> </a:t>
                </a:r>
                <a:r>
                  <a:rPr lang="es-ES" dirty="0" smtClean="0"/>
                  <a:t>y el </a:t>
                </a:r>
                <a:r>
                  <a:rPr lang="es-ES" dirty="0"/>
                  <a:t>valor máximo de iluminancia se procede a calcular el número de leds requeridos por el </a:t>
                </a:r>
                <a:r>
                  <a:rPr lang="es-ES" dirty="0" smtClean="0"/>
                  <a:t>equipo</a:t>
                </a:r>
              </a:p>
              <a:p>
                <a:pPr algn="just"/>
                <a:r>
                  <a:rPr lang="es-ES" dirty="0" smtClean="0"/>
                  <a:t> </a:t>
                </a:r>
                <a:r>
                  <a:rPr lang="es-ES" dirty="0"/>
                  <a:t>El número de leds influye en la iluminancia que entregará el equipo así como el rango del espectro de luz influye en la iluminancia máxima </a:t>
                </a:r>
                <a:r>
                  <a:rPr lang="es-ES" dirty="0" smtClean="0"/>
                  <a:t>requerida</a:t>
                </a:r>
              </a:p>
              <a:p>
                <a:pPr algn="just"/>
                <a14:m>
                  <m:oMath xmlns:m="http://schemas.openxmlformats.org/officeDocument/2006/math">
                    <m:r>
                      <a:rPr lang="es-ES" i="1">
                        <a:latin typeface="Cambria Math" panose="02040503050406030204" pitchFamily="18" charset="0"/>
                      </a:rPr>
                      <m:t>#</m:t>
                    </m:r>
                    <m:r>
                      <a:rPr lang="es-ES" i="1">
                        <a:latin typeface="Cambria Math" panose="02040503050406030204" pitchFamily="18" charset="0"/>
                      </a:rPr>
                      <m:t>𝑙𝑒𝑑𝑠</m:t>
                    </m:r>
                    <m:r>
                      <a:rPr lang="es-ES"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S" i="1">
                                <a:latin typeface="Cambria Math" panose="02040503050406030204" pitchFamily="18" charset="0"/>
                              </a:rPr>
                              <m:t>𝐸</m:t>
                            </m:r>
                          </m:e>
                          <m:sub>
                            <m:r>
                              <a:rPr lang="es-ES" i="1">
                                <a:latin typeface="Cambria Math" panose="02040503050406030204" pitchFamily="18" charset="0"/>
                              </a:rPr>
                              <m:t>𝑚𝑎𝑥</m:t>
                            </m:r>
                          </m:sub>
                        </m:sSub>
                      </m:num>
                      <m:den>
                        <m:sSub>
                          <m:sSubPr>
                            <m:ctrlPr>
                              <a:rPr lang="es-EC" i="1">
                                <a:latin typeface="Cambria Math" panose="02040503050406030204" pitchFamily="18" charset="0"/>
                              </a:rPr>
                            </m:ctrlPr>
                          </m:sSubPr>
                          <m:e>
                            <m:r>
                              <a:rPr lang="es-ES" i="1">
                                <a:latin typeface="Cambria Math" panose="02040503050406030204" pitchFamily="18" charset="0"/>
                              </a:rPr>
                              <m:t>𝐸</m:t>
                            </m:r>
                          </m:e>
                          <m:sub>
                            <m:r>
                              <a:rPr lang="es-ES" i="1">
                                <a:latin typeface="Cambria Math" panose="02040503050406030204" pitchFamily="18" charset="0"/>
                              </a:rPr>
                              <m:t>𝑙𝑒𝑑</m:t>
                            </m:r>
                          </m:sub>
                        </m:sSub>
                      </m:den>
                    </m:f>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𝐴</m:t>
                        </m:r>
                      </m:num>
                      <m:den>
                        <m:sSup>
                          <m:sSupPr>
                            <m:ctrlPr>
                              <a:rPr lang="es-EC" i="1">
                                <a:latin typeface="Cambria Math" panose="02040503050406030204" pitchFamily="18" charset="0"/>
                              </a:rPr>
                            </m:ctrlPr>
                          </m:sSupPr>
                          <m:e>
                            <m:r>
                              <a:rPr lang="es-ES" i="1">
                                <a:latin typeface="Cambria Math" panose="02040503050406030204" pitchFamily="18" charset="0"/>
                              </a:rPr>
                              <m:t>1 </m:t>
                            </m:r>
                            <m:r>
                              <a:rPr lang="es-ES" i="1">
                                <a:latin typeface="Cambria Math" panose="02040503050406030204" pitchFamily="18" charset="0"/>
                              </a:rPr>
                              <m:t>𝑚</m:t>
                            </m:r>
                          </m:e>
                          <m:sup>
                            <m:r>
                              <a:rPr lang="es-ES" i="1">
                                <a:latin typeface="Cambria Math" panose="02040503050406030204" pitchFamily="18" charset="0"/>
                              </a:rPr>
                              <m:t>2</m:t>
                            </m:r>
                          </m:sup>
                        </m:sSup>
                      </m:den>
                    </m:f>
                    <m:r>
                      <a:rPr lang="es-ES">
                        <a:latin typeface="Cambria Math" panose="02040503050406030204" pitchFamily="18" charset="0"/>
                      </a:rPr>
                      <m:t> </m:t>
                    </m:r>
                  </m:oMath>
                </a14:m>
                <a:endParaRPr lang="es-EC" dirty="0" smtClean="0"/>
              </a:p>
              <a:p>
                <a:pPr algn="just"/>
                <a:r>
                  <a:rPr lang="es-ES" dirty="0"/>
                  <a:t>El número de luces led requeridos para distribuir uniformemente la luz  sobre el recién nacido es de 83 unidades. Como el módulo M613BA contiene tres leds se utilizan 84 módulos.</a:t>
                </a:r>
                <a:endParaRPr lang="es-EC" dirty="0"/>
              </a:p>
              <a:p>
                <a:endParaRPr lang="es-EC"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1063555" y="1867017"/>
                <a:ext cx="7126289" cy="4876573"/>
              </a:xfrm>
              <a:blipFill rotWithShape="0">
                <a:blip r:embed="rId3"/>
                <a:stretch>
                  <a:fillRect l="-2139" t="-1250" r="-2224"/>
                </a:stretch>
              </a:blipFill>
            </p:spPr>
            <p:txBody>
              <a:bodyPr/>
              <a:lstStyle/>
              <a:p>
                <a:r>
                  <a:rPr lang="es-ES">
                    <a:noFill/>
                  </a:rPr>
                  <a:t> </a:t>
                </a:r>
              </a:p>
            </p:txBody>
          </p:sp>
        </mc:Fallback>
      </mc:AlternateContent>
      <p:sp>
        <p:nvSpPr>
          <p:cNvPr id="6" name="Título 1"/>
          <p:cNvSpPr txBox="1">
            <a:spLocks/>
          </p:cNvSpPr>
          <p:nvPr/>
        </p:nvSpPr>
        <p:spPr>
          <a:xfrm>
            <a:off x="1063555" y="239864"/>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3600" b="1" dirty="0" smtClean="0">
                <a:solidFill>
                  <a:srgbClr val="7030A0"/>
                </a:solidFill>
              </a:rPr>
              <a:t>LÁMPARA</a:t>
            </a:r>
          </a:p>
          <a:p>
            <a:r>
              <a:rPr lang="es-ES" sz="2800" dirty="0" smtClean="0"/>
              <a:t>Número de leds</a:t>
            </a:r>
            <a:endParaRPr lang="es-ES" sz="2800" dirty="0"/>
          </a:p>
        </p:txBody>
      </p:sp>
    </p:spTree>
    <p:extLst>
      <p:ext uri="{BB962C8B-B14F-4D97-AF65-F5344CB8AC3E}">
        <p14:creationId xmlns:p14="http://schemas.microsoft.com/office/powerpoint/2010/main" val="11006999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p:cNvSpPr>
            <a:spLocks noGrp="1"/>
          </p:cNvSpPr>
          <p:nvPr>
            <p:ph type="title"/>
          </p:nvPr>
        </p:nvSpPr>
        <p:spPr>
          <a:xfrm>
            <a:off x="1097280" y="286603"/>
            <a:ext cx="10058400" cy="1450757"/>
          </a:xfrm>
        </p:spPr>
        <p:txBody>
          <a:bodyPr>
            <a:normAutofit/>
          </a:bodyPr>
          <a:lstStyle/>
          <a:p>
            <a:r>
              <a:rPr lang="es-EC" dirty="0"/>
              <a:t>Diseño </a:t>
            </a:r>
            <a:r>
              <a:rPr lang="es-EC" dirty="0" smtClean="0"/>
              <a:t>mecánico</a:t>
            </a:r>
            <a:br>
              <a:rPr lang="es-EC" dirty="0" smtClean="0"/>
            </a:br>
            <a:r>
              <a:rPr lang="es-EC" sz="2800" b="1" dirty="0" smtClean="0">
                <a:solidFill>
                  <a:srgbClr val="7030A0"/>
                </a:solidFill>
              </a:rPr>
              <a:t>CABEZAL DE LA LÁMPARA</a:t>
            </a:r>
            <a:endParaRPr lang="es-EC" sz="2800" b="1" dirty="0">
              <a:solidFill>
                <a:srgbClr val="7030A0"/>
              </a:solidFill>
            </a:endParaRPr>
          </a:p>
        </p:txBody>
      </p:sp>
      <p:pic>
        <p:nvPicPr>
          <p:cNvPr id="24" name="Imagen 23" descr="C:\Users\Romi\Desktop\fotos lampara estructura\P1120636.JPG"/>
          <p:cNvPicPr/>
          <p:nvPr/>
        </p:nvPicPr>
        <p:blipFill rotWithShape="1">
          <a:blip r:embed="rId2" cstate="print">
            <a:extLst>
              <a:ext uri="{28A0092B-C50C-407E-A947-70E740481C1C}">
                <a14:useLocalDpi xmlns:a14="http://schemas.microsoft.com/office/drawing/2010/main" val="0"/>
              </a:ext>
            </a:extLst>
          </a:blip>
          <a:srcRect t="27949"/>
          <a:stretch/>
        </p:blipFill>
        <p:spPr bwMode="auto">
          <a:xfrm>
            <a:off x="7409180" y="286603"/>
            <a:ext cx="3512820" cy="1318260"/>
          </a:xfrm>
          <a:prstGeom prst="rect">
            <a:avLst/>
          </a:prstGeom>
          <a:noFill/>
          <a:ln>
            <a:noFill/>
          </a:ln>
          <a:extLst>
            <a:ext uri="{53640926-AAD7-44D8-BBD7-CCE9431645EC}">
              <a14:shadowObscured xmlns:a14="http://schemas.microsoft.com/office/drawing/2010/main"/>
            </a:ext>
          </a:extLst>
        </p:spPr>
      </p:pic>
      <p:graphicFrame>
        <p:nvGraphicFramePr>
          <p:cNvPr id="7" name="Diagrama 6"/>
          <p:cNvGraphicFramePr/>
          <p:nvPr>
            <p:extLst>
              <p:ext uri="{D42A27DB-BD31-4B8C-83A1-F6EECF244321}">
                <p14:modId xmlns:p14="http://schemas.microsoft.com/office/powerpoint/2010/main" val="3157010128"/>
              </p:ext>
            </p:extLst>
          </p:nvPr>
        </p:nvGraphicFramePr>
        <p:xfrm>
          <a:off x="1207770" y="3683000"/>
          <a:ext cx="10193020" cy="241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p:cNvSpPr/>
          <p:nvPr/>
        </p:nvSpPr>
        <p:spPr>
          <a:xfrm>
            <a:off x="1097280" y="1942236"/>
            <a:ext cx="9913620" cy="1631216"/>
          </a:xfrm>
          <a:prstGeom prst="rect">
            <a:avLst/>
          </a:prstGeom>
        </p:spPr>
        <p:txBody>
          <a:bodyPr wrap="square">
            <a:spAutoFit/>
          </a:bodyPr>
          <a:lstStyle/>
          <a:p>
            <a:pPr marL="285750" indent="-285750">
              <a:buFont typeface="Wingdings" panose="05000000000000000000" pitchFamily="2" charset="2"/>
              <a:buChar char="§"/>
            </a:pPr>
            <a:r>
              <a:rPr lang="es-ES" sz="2000" dirty="0" smtClean="0"/>
              <a:t>Distribuye </a:t>
            </a:r>
            <a:r>
              <a:rPr lang="es-ES" sz="2000" dirty="0"/>
              <a:t>la luz emitida por la lámpara alojada en su </a:t>
            </a:r>
            <a:r>
              <a:rPr lang="es-ES" sz="2000" dirty="0" smtClean="0"/>
              <a:t>interior.</a:t>
            </a:r>
          </a:p>
          <a:p>
            <a:pPr marL="285750" indent="-285750">
              <a:buFont typeface="Wingdings" panose="05000000000000000000" pitchFamily="2" charset="2"/>
              <a:buChar char="§"/>
            </a:pPr>
            <a:r>
              <a:rPr lang="es-ES" sz="2000" dirty="0" smtClean="0"/>
              <a:t>Contiene los </a:t>
            </a:r>
            <a:r>
              <a:rPr lang="es-ES" sz="2000" dirty="0"/>
              <a:t>elementos de soporte, fijación, protección y cableado de conexión para la alimentación de la lámpara. </a:t>
            </a:r>
            <a:endParaRPr lang="es-ES" sz="2000" dirty="0" smtClean="0"/>
          </a:p>
          <a:p>
            <a:pPr marL="285750" indent="-285750">
              <a:buFont typeface="Wingdings" panose="05000000000000000000" pitchFamily="2" charset="2"/>
              <a:buChar char="§"/>
            </a:pPr>
            <a:r>
              <a:rPr lang="es-ES" sz="2000" dirty="0" smtClean="0"/>
              <a:t>Orientable </a:t>
            </a:r>
            <a:r>
              <a:rPr lang="es-ES" sz="2000" dirty="0"/>
              <a:t>en todas las </a:t>
            </a:r>
            <a:r>
              <a:rPr lang="es-ES" sz="2000" dirty="0" smtClean="0"/>
              <a:t>direcciones. </a:t>
            </a:r>
          </a:p>
          <a:p>
            <a:pPr marL="285750" indent="-285750">
              <a:buFont typeface="Wingdings" panose="05000000000000000000" pitchFamily="2" charset="2"/>
              <a:buChar char="§"/>
            </a:pPr>
            <a:r>
              <a:rPr lang="es-ES" sz="2000" dirty="0" smtClean="0"/>
              <a:t>Permite </a:t>
            </a:r>
            <a:r>
              <a:rPr lang="es-ES" sz="2000" dirty="0"/>
              <a:t>un fácil y seguro montaje </a:t>
            </a:r>
            <a:r>
              <a:rPr lang="es-ES" sz="2000" dirty="0" smtClean="0"/>
              <a:t> y mantenimiento de </a:t>
            </a:r>
            <a:r>
              <a:rPr lang="es-ES" sz="2000" dirty="0"/>
              <a:t>la </a:t>
            </a:r>
            <a:r>
              <a:rPr lang="es-ES" sz="2000" dirty="0" smtClean="0"/>
              <a:t>lámpara.</a:t>
            </a:r>
            <a:endParaRPr lang="es-ES" sz="2000" dirty="0"/>
          </a:p>
        </p:txBody>
      </p:sp>
    </p:spTree>
    <p:extLst>
      <p:ext uri="{BB962C8B-B14F-4D97-AF65-F5344CB8AC3E}">
        <p14:creationId xmlns:p14="http://schemas.microsoft.com/office/powerpoint/2010/main" val="40114908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p:cNvSpPr>
            <a:spLocks noGrp="1"/>
          </p:cNvSpPr>
          <p:nvPr>
            <p:ph type="title"/>
          </p:nvPr>
        </p:nvSpPr>
        <p:spPr>
          <a:xfrm>
            <a:off x="1097280" y="286603"/>
            <a:ext cx="10058400" cy="1450757"/>
          </a:xfrm>
        </p:spPr>
        <p:txBody>
          <a:bodyPr>
            <a:normAutofit/>
          </a:bodyPr>
          <a:lstStyle/>
          <a:p>
            <a:r>
              <a:rPr lang="es-EC" dirty="0"/>
              <a:t>Diseño </a:t>
            </a:r>
            <a:r>
              <a:rPr lang="es-EC" dirty="0" smtClean="0"/>
              <a:t>mecánico</a:t>
            </a:r>
            <a:br>
              <a:rPr lang="es-EC" dirty="0" smtClean="0"/>
            </a:br>
            <a:r>
              <a:rPr lang="es-EC" sz="2800" b="1" dirty="0" smtClean="0">
                <a:solidFill>
                  <a:srgbClr val="7030A0"/>
                </a:solidFill>
              </a:rPr>
              <a:t>MECANISMO DE ELEVACIÓN</a:t>
            </a:r>
            <a:endParaRPr lang="es-EC" sz="2800" b="1" dirty="0">
              <a:solidFill>
                <a:srgbClr val="7030A0"/>
              </a:solidFill>
            </a:endParaRPr>
          </a:p>
        </p:txBody>
      </p:sp>
      <p:pic>
        <p:nvPicPr>
          <p:cNvPr id="6" name="Imagen 5"/>
          <p:cNvPicPr>
            <a:picLocks noChangeAspect="1"/>
          </p:cNvPicPr>
          <p:nvPr/>
        </p:nvPicPr>
        <p:blipFill rotWithShape="1">
          <a:blip r:embed="rId2"/>
          <a:srcRect t="4564" b="3674"/>
          <a:stretch/>
        </p:blipFill>
        <p:spPr>
          <a:xfrm>
            <a:off x="6325699" y="460160"/>
            <a:ext cx="4948897" cy="5806345"/>
          </a:xfrm>
          <a:prstGeom prst="rect">
            <a:avLst/>
          </a:prstGeom>
        </p:spPr>
      </p:pic>
      <p:sp>
        <p:nvSpPr>
          <p:cNvPr id="7" name="Rectángulo 6"/>
          <p:cNvSpPr/>
          <p:nvPr/>
        </p:nvSpPr>
        <p:spPr>
          <a:xfrm>
            <a:off x="1097280" y="2173077"/>
            <a:ext cx="4452620" cy="4093428"/>
          </a:xfrm>
          <a:prstGeom prst="rect">
            <a:avLst/>
          </a:prstGeom>
        </p:spPr>
        <p:txBody>
          <a:bodyPr wrap="square">
            <a:spAutoFit/>
          </a:bodyPr>
          <a:lstStyle/>
          <a:p>
            <a:pPr marL="285750" lvl="0" indent="-285750" algn="just" eaLnBrk="0" fontAlgn="base" hangingPunct="0">
              <a:spcBef>
                <a:spcPct val="0"/>
              </a:spcBef>
              <a:spcAft>
                <a:spcPct val="0"/>
              </a:spcAft>
              <a:buFont typeface="Wingdings" panose="05000000000000000000" pitchFamily="2" charset="2"/>
              <a:buChar char="§"/>
            </a:pPr>
            <a:r>
              <a:rPr lang="es-ES" altLang="es-EC" sz="2000" dirty="0" smtClean="0">
                <a:ea typeface="Times New Roman" panose="02020603050405020304" pitchFamily="18" charset="0"/>
              </a:rPr>
              <a:t>Permite </a:t>
            </a:r>
            <a:r>
              <a:rPr lang="es-ES" altLang="es-EC" sz="2000" dirty="0">
                <a:ea typeface="Times New Roman" panose="02020603050405020304" pitchFamily="18" charset="0"/>
              </a:rPr>
              <a:t>ajustar la altura de la lámpara de acuerdo al lugar de ubicación del recién </a:t>
            </a:r>
            <a:r>
              <a:rPr lang="es-ES" altLang="es-EC" sz="2000" dirty="0" smtClean="0">
                <a:ea typeface="Times New Roman" panose="02020603050405020304" pitchFamily="18" charset="0"/>
              </a:rPr>
              <a:t>nacido</a:t>
            </a:r>
          </a:p>
          <a:p>
            <a:pPr marL="285750" lvl="0" indent="-285750" algn="just" eaLnBrk="0" fontAlgn="base" hangingPunct="0">
              <a:spcBef>
                <a:spcPct val="0"/>
              </a:spcBef>
              <a:spcAft>
                <a:spcPct val="0"/>
              </a:spcAft>
              <a:buFont typeface="Wingdings" panose="05000000000000000000" pitchFamily="2" charset="2"/>
              <a:buChar char="§"/>
            </a:pPr>
            <a:r>
              <a:rPr lang="es-ES" altLang="es-EC" sz="2000" dirty="0" smtClean="0">
                <a:ea typeface="Times New Roman" panose="02020603050405020304" pitchFamily="18" charset="0"/>
              </a:rPr>
              <a:t>Garantiza el efecto terapéutico según el código del recién nacido y de las termocunas.</a:t>
            </a:r>
          </a:p>
          <a:p>
            <a:pPr marL="285750" lvl="0" indent="-285750" algn="just" eaLnBrk="0" fontAlgn="base" hangingPunct="0">
              <a:spcBef>
                <a:spcPct val="0"/>
              </a:spcBef>
              <a:spcAft>
                <a:spcPct val="0"/>
              </a:spcAft>
              <a:buFont typeface="Wingdings" panose="05000000000000000000" pitchFamily="2" charset="2"/>
              <a:buChar char="§"/>
            </a:pPr>
            <a:r>
              <a:rPr lang="es-ES" altLang="es-EC" sz="2000" dirty="0" smtClean="0">
                <a:ea typeface="Times New Roman" panose="02020603050405020304" pitchFamily="18" charset="0"/>
              </a:rPr>
              <a:t>Uso de acoples para reducir la fricción, disminuir la fuerza que realiza el actuador lineal y evitar atascamientos.</a:t>
            </a:r>
          </a:p>
          <a:p>
            <a:pPr lvl="0" algn="just" eaLnBrk="0" fontAlgn="base" hangingPunct="0">
              <a:spcBef>
                <a:spcPct val="0"/>
              </a:spcBef>
              <a:spcAft>
                <a:spcPct val="0"/>
              </a:spcAft>
            </a:pPr>
            <a:endParaRPr lang="es-ES" altLang="es-EC" sz="2000" dirty="0" smtClean="0">
              <a:ea typeface="Times New Roman" panose="02020603050405020304" pitchFamily="18" charset="0"/>
            </a:endParaRPr>
          </a:p>
          <a:p>
            <a:pPr marL="285750" lvl="0" indent="-285750" algn="just" eaLnBrk="0" fontAlgn="base" hangingPunct="0">
              <a:spcBef>
                <a:spcPct val="0"/>
              </a:spcBef>
              <a:spcAft>
                <a:spcPct val="0"/>
              </a:spcAft>
              <a:buFont typeface="Wingdings" panose="05000000000000000000" pitchFamily="2" charset="2"/>
              <a:buChar char="§"/>
            </a:pPr>
            <a:endParaRPr lang="es-ES" altLang="es-EC" sz="2000" dirty="0" smtClean="0">
              <a:ea typeface="Times New Roman" panose="02020603050405020304" pitchFamily="18" charset="0"/>
            </a:endParaRPr>
          </a:p>
          <a:p>
            <a:pPr lvl="0" algn="just" eaLnBrk="0" fontAlgn="base" hangingPunct="0">
              <a:spcBef>
                <a:spcPct val="0"/>
              </a:spcBef>
              <a:spcAft>
                <a:spcPct val="0"/>
              </a:spcAft>
            </a:pPr>
            <a:endParaRPr lang="es-EC" altLang="es-EC" sz="2000" dirty="0"/>
          </a:p>
        </p:txBody>
      </p:sp>
    </p:spTree>
    <p:extLst>
      <p:ext uri="{BB962C8B-B14F-4D97-AF65-F5344CB8AC3E}">
        <p14:creationId xmlns:p14="http://schemas.microsoft.com/office/powerpoint/2010/main" val="32267803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p:nvPr/>
        </p:nvPicPr>
        <p:blipFill rotWithShape="1">
          <a:blip r:embed="rId2" cstate="print">
            <a:extLst>
              <a:ext uri="{28A0092B-C50C-407E-A947-70E740481C1C}">
                <a14:useLocalDpi xmlns:a14="http://schemas.microsoft.com/office/drawing/2010/main"/>
              </a:ext>
            </a:extLst>
          </a:blip>
          <a:srcRect t="7798" b="2287"/>
          <a:stretch/>
        </p:blipFill>
        <p:spPr bwMode="auto">
          <a:xfrm>
            <a:off x="7409621" y="3326295"/>
            <a:ext cx="2343979" cy="2189265"/>
          </a:xfrm>
          <a:prstGeom prst="rect">
            <a:avLst/>
          </a:prstGeom>
          <a:noFill/>
          <a:ln>
            <a:noFill/>
          </a:ln>
          <a:extLst>
            <a:ext uri="{53640926-AAD7-44D8-BBD7-CCE9431645EC}">
              <a14:shadowObscured xmlns:a14="http://schemas.microsoft.com/office/drawing/2010/main"/>
            </a:ext>
          </a:extLst>
        </p:spPr>
      </p:pic>
      <p:sp>
        <p:nvSpPr>
          <p:cNvPr id="3" name="Marcador de contenido 2"/>
          <p:cNvSpPr>
            <a:spLocks noGrp="1"/>
          </p:cNvSpPr>
          <p:nvPr>
            <p:ph idx="1"/>
          </p:nvPr>
        </p:nvSpPr>
        <p:spPr>
          <a:xfrm>
            <a:off x="1969770" y="1889753"/>
            <a:ext cx="8313420" cy="655090"/>
          </a:xfrm>
          <a:ln w="19050"/>
        </p:spPr>
        <p:style>
          <a:lnRef idx="2">
            <a:schemeClr val="accent2"/>
          </a:lnRef>
          <a:fillRef idx="1">
            <a:schemeClr val="lt1"/>
          </a:fillRef>
          <a:effectRef idx="0">
            <a:schemeClr val="accent2"/>
          </a:effectRef>
          <a:fontRef idx="minor">
            <a:schemeClr val="dk1"/>
          </a:fontRef>
        </p:style>
        <p:txBody>
          <a:bodyPr>
            <a:normAutofit lnSpcReduction="10000"/>
          </a:bodyPr>
          <a:lstStyle/>
          <a:p>
            <a:r>
              <a:rPr lang="es-ES" dirty="0"/>
              <a:t>P</a:t>
            </a:r>
            <a:r>
              <a:rPr lang="es-ES" dirty="0" smtClean="0"/>
              <a:t>ermite </a:t>
            </a:r>
            <a:r>
              <a:rPr lang="es-ES" dirty="0"/>
              <a:t>el desplazamiento lineal de la  lámpara con su cabezal para obtener una distancia adecuada de la lámpara hasta el recién </a:t>
            </a:r>
            <a:r>
              <a:rPr lang="es-ES" dirty="0" smtClean="0"/>
              <a:t>nacido.</a:t>
            </a:r>
          </a:p>
          <a:p>
            <a:endParaRPr lang="es-ES" dirty="0" smtClean="0"/>
          </a:p>
        </p:txBody>
      </p:sp>
      <p:sp>
        <p:nvSpPr>
          <p:cNvPr id="8" name="Título 1"/>
          <p:cNvSpPr>
            <a:spLocks noGrp="1"/>
          </p:cNvSpPr>
          <p:nvPr>
            <p:ph type="title"/>
          </p:nvPr>
        </p:nvSpPr>
        <p:spPr>
          <a:xfrm>
            <a:off x="1097280" y="286603"/>
            <a:ext cx="10058400" cy="1450757"/>
          </a:xfrm>
        </p:spPr>
        <p:txBody>
          <a:bodyPr>
            <a:normAutofit/>
          </a:bodyPr>
          <a:lstStyle/>
          <a:p>
            <a:r>
              <a:rPr lang="es-EC" dirty="0"/>
              <a:t>Diseño </a:t>
            </a:r>
            <a:r>
              <a:rPr lang="es-EC" dirty="0" smtClean="0"/>
              <a:t>mecánico</a:t>
            </a:r>
            <a:br>
              <a:rPr lang="es-EC" dirty="0" smtClean="0"/>
            </a:br>
            <a:r>
              <a:rPr lang="es-EC" sz="2800" b="1" dirty="0" smtClean="0">
                <a:solidFill>
                  <a:srgbClr val="7030A0"/>
                </a:solidFill>
              </a:rPr>
              <a:t>ACTUADOR LINEAL</a:t>
            </a:r>
            <a:endParaRPr lang="es-EC" sz="2800" b="1" dirty="0">
              <a:solidFill>
                <a:srgbClr val="7030A0"/>
              </a:solidFill>
            </a:endParaRPr>
          </a:p>
        </p:txBody>
      </p:sp>
      <p:sp>
        <p:nvSpPr>
          <p:cNvPr id="10" name="Rectángulo 9"/>
          <p:cNvSpPr/>
          <p:nvPr/>
        </p:nvSpPr>
        <p:spPr>
          <a:xfrm>
            <a:off x="2608028" y="2912911"/>
            <a:ext cx="5025224" cy="3323987"/>
          </a:xfrm>
          <a:prstGeom prst="rect">
            <a:avLst/>
          </a:prstGeom>
        </p:spPr>
        <p:txBody>
          <a:bodyPr wrap="square">
            <a:spAutoFit/>
          </a:bodyPr>
          <a:lstStyle/>
          <a:p>
            <a:pPr lvl="0">
              <a:lnSpc>
                <a:spcPct val="150000"/>
              </a:lnSpc>
            </a:pPr>
            <a:r>
              <a:rPr lang="es-ES" sz="2000" b="1" i="1" dirty="0" smtClean="0">
                <a:solidFill>
                  <a:schemeClr val="tx1">
                    <a:lumMod val="75000"/>
                    <a:lumOff val="25000"/>
                  </a:schemeClr>
                </a:solidFill>
              </a:rPr>
              <a:t>ORI 24 </a:t>
            </a:r>
            <a:endParaRPr lang="es-ES" sz="2000" b="1" i="1" dirty="0">
              <a:solidFill>
                <a:schemeClr val="tx1">
                  <a:lumMod val="75000"/>
                  <a:lumOff val="25000"/>
                </a:schemeClr>
              </a:solidFill>
            </a:endParaRPr>
          </a:p>
          <a:p>
            <a:pPr lvl="0">
              <a:lnSpc>
                <a:spcPct val="150000"/>
              </a:lnSpc>
              <a:buFont typeface="Wingdings" panose="05000000000000000000" pitchFamily="2" charset="2"/>
              <a:buChar char="§"/>
            </a:pPr>
            <a:r>
              <a:rPr lang="es-ES" sz="2000" dirty="0" smtClean="0">
                <a:solidFill>
                  <a:schemeClr val="tx1">
                    <a:lumMod val="75000"/>
                    <a:lumOff val="25000"/>
                  </a:schemeClr>
                </a:solidFill>
              </a:rPr>
              <a:t>Carga máxima 80 Kg</a:t>
            </a:r>
          </a:p>
          <a:p>
            <a:pPr lvl="0">
              <a:lnSpc>
                <a:spcPct val="150000"/>
              </a:lnSpc>
              <a:buFont typeface="Wingdings" panose="05000000000000000000" pitchFamily="2" charset="2"/>
              <a:buChar char="§"/>
            </a:pPr>
            <a:r>
              <a:rPr lang="es-ES" sz="2000" dirty="0" smtClean="0">
                <a:solidFill>
                  <a:schemeClr val="tx1">
                    <a:lumMod val="75000"/>
                    <a:lumOff val="25000"/>
                  </a:schemeClr>
                </a:solidFill>
              </a:rPr>
              <a:t>Velocidad de carga:  20 a 12 mm/s</a:t>
            </a:r>
          </a:p>
          <a:p>
            <a:pPr lvl="0">
              <a:lnSpc>
                <a:spcPct val="150000"/>
              </a:lnSpc>
              <a:buFont typeface="Wingdings" panose="05000000000000000000" pitchFamily="2" charset="2"/>
              <a:buChar char="§"/>
            </a:pPr>
            <a:r>
              <a:rPr lang="es-ES" sz="2000" dirty="0" smtClean="0">
                <a:solidFill>
                  <a:schemeClr val="tx1">
                    <a:lumMod val="75000"/>
                    <a:lumOff val="25000"/>
                  </a:schemeClr>
                </a:solidFill>
              </a:rPr>
              <a:t>Tensión nominal 120 </a:t>
            </a:r>
            <a:r>
              <a:rPr lang="es-ES" sz="2000" dirty="0" err="1" smtClean="0">
                <a:solidFill>
                  <a:schemeClr val="tx1">
                    <a:lumMod val="75000"/>
                    <a:lumOff val="25000"/>
                  </a:schemeClr>
                </a:solidFill>
              </a:rPr>
              <a:t>Vac</a:t>
            </a:r>
            <a:endParaRPr lang="es-ES" sz="2000" dirty="0" smtClean="0">
              <a:solidFill>
                <a:schemeClr val="tx1">
                  <a:lumMod val="75000"/>
                  <a:lumOff val="25000"/>
                </a:schemeClr>
              </a:solidFill>
            </a:endParaRPr>
          </a:p>
          <a:p>
            <a:pPr lvl="0">
              <a:lnSpc>
                <a:spcPct val="150000"/>
              </a:lnSpc>
              <a:buFont typeface="Wingdings" panose="05000000000000000000" pitchFamily="2" charset="2"/>
              <a:buChar char="§"/>
            </a:pPr>
            <a:r>
              <a:rPr lang="es-ES" sz="2000" dirty="0" smtClean="0">
                <a:solidFill>
                  <a:schemeClr val="tx1">
                    <a:lumMod val="75000"/>
                    <a:lumOff val="25000"/>
                  </a:schemeClr>
                </a:solidFill>
              </a:rPr>
              <a:t>Corriente 1.5 A</a:t>
            </a:r>
          </a:p>
          <a:p>
            <a:pPr>
              <a:lnSpc>
                <a:spcPct val="150000"/>
              </a:lnSpc>
              <a:buFont typeface="Wingdings" panose="05000000000000000000" pitchFamily="2" charset="2"/>
              <a:buChar char="§"/>
            </a:pPr>
            <a:r>
              <a:rPr lang="es-ES" sz="2000" dirty="0">
                <a:solidFill>
                  <a:schemeClr val="tx1">
                    <a:lumMod val="75000"/>
                    <a:lumOff val="25000"/>
                  </a:schemeClr>
                </a:solidFill>
              </a:rPr>
              <a:t>Carrera 300 mm</a:t>
            </a:r>
          </a:p>
          <a:p>
            <a:pPr lvl="0">
              <a:lnSpc>
                <a:spcPct val="150000"/>
              </a:lnSpc>
              <a:buFont typeface="Wingdings" panose="05000000000000000000" pitchFamily="2" charset="2"/>
              <a:buChar char="§"/>
            </a:pPr>
            <a:r>
              <a:rPr lang="es-EC" sz="2000" dirty="0" smtClean="0">
                <a:solidFill>
                  <a:schemeClr val="tx1">
                    <a:lumMod val="75000"/>
                    <a:lumOff val="25000"/>
                  </a:schemeClr>
                </a:solidFill>
              </a:rPr>
              <a:t>Ciclo de trabajo 1 </a:t>
            </a:r>
            <a:r>
              <a:rPr lang="es-EC" sz="2000" dirty="0" err="1" smtClean="0">
                <a:solidFill>
                  <a:schemeClr val="tx1">
                    <a:lumMod val="75000"/>
                    <a:lumOff val="25000"/>
                  </a:schemeClr>
                </a:solidFill>
              </a:rPr>
              <a:t>on</a:t>
            </a:r>
            <a:r>
              <a:rPr lang="es-EC" sz="2000" dirty="0" smtClean="0">
                <a:solidFill>
                  <a:schemeClr val="tx1">
                    <a:lumMod val="75000"/>
                    <a:lumOff val="25000"/>
                  </a:schemeClr>
                </a:solidFill>
              </a:rPr>
              <a:t> - 5 off</a:t>
            </a:r>
            <a:endParaRPr lang="es-EC" sz="2000" dirty="0">
              <a:solidFill>
                <a:schemeClr val="tx1">
                  <a:lumMod val="75000"/>
                  <a:lumOff val="25000"/>
                </a:schemeClr>
              </a:solidFill>
            </a:endParaRPr>
          </a:p>
        </p:txBody>
      </p:sp>
    </p:spTree>
    <p:extLst>
      <p:ext uri="{BB962C8B-B14F-4D97-AF65-F5344CB8AC3E}">
        <p14:creationId xmlns:p14="http://schemas.microsoft.com/office/powerpoint/2010/main" val="21525641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p:nvPr/>
        </p:nvPicPr>
        <p:blipFill>
          <a:blip r:embed="rId2">
            <a:extLst>
              <a:ext uri="{28A0092B-C50C-407E-A947-70E740481C1C}">
                <a14:useLocalDpi xmlns:a14="http://schemas.microsoft.com/office/drawing/2010/main"/>
              </a:ext>
            </a:extLst>
          </a:blip>
          <a:srcRect/>
          <a:stretch>
            <a:fillRect/>
          </a:stretch>
        </p:blipFill>
        <p:spPr bwMode="auto">
          <a:xfrm>
            <a:off x="2304132" y="4223123"/>
            <a:ext cx="2942148" cy="2020252"/>
          </a:xfrm>
          <a:prstGeom prst="rect">
            <a:avLst/>
          </a:prstGeom>
          <a:noFill/>
          <a:ln>
            <a:noFill/>
          </a:ln>
        </p:spPr>
      </p:pic>
      <p:pic>
        <p:nvPicPr>
          <p:cNvPr id="8" name="Imagen 7"/>
          <p:cNvPicPr/>
          <p:nvPr/>
        </p:nvPicPr>
        <p:blipFill rotWithShape="1">
          <a:blip r:embed="rId3" cstate="print">
            <a:extLst>
              <a:ext uri="{28A0092B-C50C-407E-A947-70E740481C1C}">
                <a14:useLocalDpi xmlns:a14="http://schemas.microsoft.com/office/drawing/2010/main"/>
              </a:ext>
            </a:extLst>
          </a:blip>
          <a:srcRect t="10835"/>
          <a:stretch/>
        </p:blipFill>
        <p:spPr bwMode="auto">
          <a:xfrm>
            <a:off x="8604788" y="4582519"/>
            <a:ext cx="1852392" cy="1301460"/>
          </a:xfrm>
          <a:prstGeom prst="rect">
            <a:avLst/>
          </a:prstGeom>
          <a:noFill/>
          <a:ln>
            <a:noFill/>
          </a:ln>
          <a:extLst>
            <a:ext uri="{53640926-AAD7-44D8-BBD7-CCE9431645EC}">
              <a14:shadowObscured xmlns:a14="http://schemas.microsoft.com/office/drawing/2010/main"/>
            </a:ext>
          </a:extLst>
        </p:spPr>
      </p:pic>
      <p:sp>
        <p:nvSpPr>
          <p:cNvPr id="9" name="Título 1"/>
          <p:cNvSpPr>
            <a:spLocks noGrp="1"/>
          </p:cNvSpPr>
          <p:nvPr>
            <p:ph type="title"/>
          </p:nvPr>
        </p:nvSpPr>
        <p:spPr>
          <a:xfrm>
            <a:off x="1097280" y="286603"/>
            <a:ext cx="10058400" cy="1450757"/>
          </a:xfrm>
        </p:spPr>
        <p:txBody>
          <a:bodyPr>
            <a:normAutofit/>
          </a:bodyPr>
          <a:lstStyle/>
          <a:p>
            <a:r>
              <a:rPr lang="es-EC" dirty="0"/>
              <a:t>Diseño </a:t>
            </a:r>
            <a:r>
              <a:rPr lang="es-EC" dirty="0" smtClean="0"/>
              <a:t>mecánico</a:t>
            </a:r>
            <a:br>
              <a:rPr lang="es-EC" dirty="0" smtClean="0"/>
            </a:br>
            <a:r>
              <a:rPr lang="es-EC" sz="2800" b="1" dirty="0" smtClean="0">
                <a:solidFill>
                  <a:srgbClr val="7030A0"/>
                </a:solidFill>
              </a:rPr>
              <a:t>SOPORTE DE LA ESTRUCTURA</a:t>
            </a:r>
            <a:endParaRPr lang="es-EC" sz="2800" b="1" dirty="0">
              <a:solidFill>
                <a:srgbClr val="7030A0"/>
              </a:solidFill>
            </a:endParaRPr>
          </a:p>
        </p:txBody>
      </p:sp>
      <p:sp>
        <p:nvSpPr>
          <p:cNvPr id="10" name="Rectángulo 9"/>
          <p:cNvSpPr/>
          <p:nvPr/>
        </p:nvSpPr>
        <p:spPr>
          <a:xfrm>
            <a:off x="7186307" y="1737360"/>
            <a:ext cx="4209195" cy="2554545"/>
          </a:xfrm>
          <a:prstGeom prst="rect">
            <a:avLst/>
          </a:prstGeom>
        </p:spPr>
        <p:txBody>
          <a:bodyPr wrap="square">
            <a:spAutoFit/>
          </a:bodyPr>
          <a:lstStyle/>
          <a:p>
            <a:pPr indent="252095" algn="just">
              <a:lnSpc>
                <a:spcPct val="150000"/>
              </a:lnSpc>
              <a:spcAft>
                <a:spcPts val="0"/>
              </a:spcAft>
            </a:pPr>
            <a:r>
              <a:rPr lang="es-ES" sz="2000" i="1" u="sng" dirty="0" smtClean="0">
                <a:latin typeface="Times New Roman" panose="02020603050405020304" pitchFamily="18" charset="0"/>
                <a:ea typeface="Times New Roman" panose="02020603050405020304" pitchFamily="18" charset="0"/>
              </a:rPr>
              <a:t>Ruedas</a:t>
            </a:r>
            <a:endParaRPr lang="es-ES" sz="20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2000" dirty="0" smtClean="0">
                <a:latin typeface="Times New Roman" panose="02020603050405020304" pitchFamily="18" charset="0"/>
                <a:ea typeface="Times New Roman" panose="02020603050405020304" pitchFamily="18" charset="0"/>
              </a:rPr>
              <a:t>Con </a:t>
            </a:r>
            <a:r>
              <a:rPr lang="es-ES" sz="2000" dirty="0">
                <a:latin typeface="Times New Roman" panose="02020603050405020304" pitchFamily="18" charset="0"/>
                <a:ea typeface="Times New Roman" panose="02020603050405020304" pitchFamily="18" charset="0"/>
              </a:rPr>
              <a:t>sistema de freno o fijación</a:t>
            </a:r>
          </a:p>
          <a:p>
            <a:pPr marL="342900" lvl="0" indent="-342900" algn="just">
              <a:lnSpc>
                <a:spcPct val="150000"/>
              </a:lnSpc>
              <a:spcAft>
                <a:spcPts val="1200"/>
              </a:spcAft>
              <a:buFont typeface="Wingdings" panose="05000000000000000000" pitchFamily="2" charset="2"/>
              <a:buChar char="§"/>
            </a:pPr>
            <a:r>
              <a:rPr lang="es-ES" sz="2000" dirty="0">
                <a:latin typeface="Times New Roman" panose="02020603050405020304" pitchFamily="18" charset="0"/>
                <a:ea typeface="Times New Roman" panose="02020603050405020304" pitchFamily="18" charset="0"/>
              </a:rPr>
              <a:t>Capacidad de carga de acuerdo al peso del </a:t>
            </a:r>
            <a:r>
              <a:rPr lang="es-ES" sz="2000" dirty="0" smtClean="0">
                <a:latin typeface="Times New Roman" panose="02020603050405020304" pitchFamily="18" charset="0"/>
                <a:ea typeface="Times New Roman" panose="02020603050405020304" pitchFamily="18" charset="0"/>
              </a:rPr>
              <a:t>conjunto</a:t>
            </a:r>
          </a:p>
          <a:p>
            <a:pPr marL="342900" lvl="0" indent="-342900" algn="just">
              <a:lnSpc>
                <a:spcPct val="150000"/>
              </a:lnSpc>
              <a:spcAft>
                <a:spcPts val="1200"/>
              </a:spcAft>
              <a:buFont typeface="Wingdings" panose="05000000000000000000" pitchFamily="2" charset="2"/>
              <a:buChar char="§"/>
            </a:pPr>
            <a:r>
              <a:rPr lang="es-ES" sz="2000" dirty="0" smtClean="0">
                <a:effectLst/>
                <a:latin typeface="Times New Roman" panose="02020603050405020304" pitchFamily="18" charset="0"/>
                <a:ea typeface="Times New Roman" panose="02020603050405020304" pitchFamily="18" charset="0"/>
              </a:rPr>
              <a:t>Banda de rodadura</a:t>
            </a:r>
            <a:endParaRPr lang="es-ES" sz="2000" dirty="0">
              <a:effectLst/>
              <a:latin typeface="Times New Roman" panose="02020603050405020304" pitchFamily="18" charset="0"/>
              <a:ea typeface="Times New Roman" panose="02020603050405020304" pitchFamily="18" charset="0"/>
            </a:endParaRPr>
          </a:p>
        </p:txBody>
      </p:sp>
      <p:sp>
        <p:nvSpPr>
          <p:cNvPr id="12" name="Rectángulo 11"/>
          <p:cNvSpPr/>
          <p:nvPr/>
        </p:nvSpPr>
        <p:spPr>
          <a:xfrm>
            <a:off x="1187360" y="1733258"/>
            <a:ext cx="4643120" cy="2400657"/>
          </a:xfrm>
          <a:prstGeom prst="rect">
            <a:avLst/>
          </a:prstGeom>
        </p:spPr>
        <p:txBody>
          <a:bodyPr wrap="square">
            <a:spAutoFit/>
          </a:bodyPr>
          <a:lstStyle/>
          <a:p>
            <a:pPr marL="342900" lvl="0" indent="-342900" algn="just">
              <a:lnSpc>
                <a:spcPct val="150000"/>
              </a:lnSpc>
              <a:spcAft>
                <a:spcPts val="0"/>
              </a:spcAft>
              <a:buFont typeface="Wingdings" panose="05000000000000000000" pitchFamily="2" charset="2"/>
              <a:buChar char="§"/>
            </a:pPr>
            <a:r>
              <a:rPr lang="es-ES" sz="2000" dirty="0" smtClean="0">
                <a:latin typeface="Times New Roman" panose="02020603050405020304" pitchFamily="18" charset="0"/>
                <a:ea typeface="Times New Roman" panose="02020603050405020304" pitchFamily="18" charset="0"/>
              </a:rPr>
              <a:t>Proporciona y da </a:t>
            </a:r>
            <a:r>
              <a:rPr lang="es-ES" sz="2000" dirty="0">
                <a:latin typeface="Times New Roman" panose="02020603050405020304" pitchFamily="18" charset="0"/>
                <a:ea typeface="Times New Roman" panose="02020603050405020304" pitchFamily="18" charset="0"/>
              </a:rPr>
              <a:t>estabilidad al </a:t>
            </a:r>
            <a:r>
              <a:rPr lang="es-ES" sz="2000" dirty="0" smtClean="0">
                <a:latin typeface="Times New Roman" panose="02020603050405020304" pitchFamily="18" charset="0"/>
                <a:ea typeface="Times New Roman" panose="02020603050405020304" pitchFamily="18" charset="0"/>
              </a:rPr>
              <a:t>conjunto</a:t>
            </a:r>
          </a:p>
          <a:p>
            <a:pPr marL="342900" lvl="0" indent="-342900" algn="just">
              <a:lnSpc>
                <a:spcPct val="150000"/>
              </a:lnSpc>
              <a:spcAft>
                <a:spcPts val="0"/>
              </a:spcAft>
              <a:buFont typeface="Wingdings" panose="05000000000000000000" pitchFamily="2" charset="2"/>
              <a:buChar char="§"/>
            </a:pPr>
            <a:r>
              <a:rPr lang="es-ES" sz="2000" dirty="0" smtClean="0">
                <a:latin typeface="Times New Roman" panose="02020603050405020304" pitchFamily="18" charset="0"/>
                <a:ea typeface="Times New Roman" panose="02020603050405020304" pitchFamily="18" charset="0"/>
              </a:rPr>
              <a:t>Soporta </a:t>
            </a:r>
            <a:r>
              <a:rPr lang="es-ES" sz="2000" dirty="0">
                <a:latin typeface="Times New Roman" panose="02020603050405020304" pitchFamily="18" charset="0"/>
                <a:ea typeface="Times New Roman" panose="02020603050405020304" pitchFamily="18" charset="0"/>
              </a:rPr>
              <a:t>la carga del actuador lineal, mecanismo de elevación, lámpara y módulos de </a:t>
            </a:r>
            <a:r>
              <a:rPr lang="es-ES" sz="2000" dirty="0" smtClean="0">
                <a:latin typeface="Times New Roman" panose="02020603050405020304" pitchFamily="18" charset="0"/>
                <a:ea typeface="Times New Roman" panose="02020603050405020304" pitchFamily="18" charset="0"/>
              </a:rPr>
              <a:t>accionamiento.</a:t>
            </a:r>
          </a:p>
          <a:p>
            <a:pPr marL="342900" lvl="0" indent="-342900" algn="just">
              <a:lnSpc>
                <a:spcPct val="150000"/>
              </a:lnSpc>
              <a:spcAft>
                <a:spcPts val="0"/>
              </a:spcAft>
              <a:buFont typeface="Wingdings" panose="05000000000000000000" pitchFamily="2" charset="2"/>
              <a:buChar char="§"/>
            </a:pPr>
            <a:r>
              <a:rPr lang="es-ES" sz="2000" dirty="0" smtClean="0">
                <a:latin typeface="Times New Roman" panose="02020603050405020304" pitchFamily="18" charset="0"/>
                <a:ea typeface="Times New Roman" panose="02020603050405020304" pitchFamily="18" charset="0"/>
              </a:rPr>
              <a:t>Contiene 4 ruedas antideslizantes</a:t>
            </a:r>
            <a:endParaRPr lang="es-ES" sz="2000" dirty="0">
              <a:latin typeface="Times New Roman" panose="02020603050405020304" pitchFamily="18" charset="0"/>
              <a:ea typeface="Times New Roman" panose="02020603050405020304" pitchFamily="18" charset="0"/>
            </a:endParaRPr>
          </a:p>
        </p:txBody>
      </p:sp>
      <p:cxnSp>
        <p:nvCxnSpPr>
          <p:cNvPr id="14" name="Conector recto 13"/>
          <p:cNvCxnSpPr/>
          <p:nvPr/>
        </p:nvCxnSpPr>
        <p:spPr>
          <a:xfrm flipH="1">
            <a:off x="6501687" y="2053298"/>
            <a:ext cx="13413" cy="3382302"/>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287501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Diseño electrónico hardware</a:t>
            </a:r>
            <a:endParaRPr lang="es-EC" dirty="0"/>
          </a:p>
        </p:txBody>
      </p:sp>
      <p:sp>
        <p:nvSpPr>
          <p:cNvPr id="3" name="Marcador de contenido 2"/>
          <p:cNvSpPr>
            <a:spLocks noGrp="1"/>
          </p:cNvSpPr>
          <p:nvPr>
            <p:ph idx="1"/>
          </p:nvPr>
        </p:nvSpPr>
        <p:spPr>
          <a:xfrm>
            <a:off x="4462850" y="1782999"/>
            <a:ext cx="3657253" cy="414011"/>
          </a:xfrm>
        </p:spPr>
        <p:style>
          <a:lnRef idx="2">
            <a:schemeClr val="accent2"/>
          </a:lnRef>
          <a:fillRef idx="1">
            <a:schemeClr val="lt1"/>
          </a:fillRef>
          <a:effectRef idx="0">
            <a:schemeClr val="accent2"/>
          </a:effectRef>
          <a:fontRef idx="minor">
            <a:schemeClr val="dk1"/>
          </a:fontRef>
        </p:style>
        <p:txBody>
          <a:bodyPr>
            <a:normAutofit/>
          </a:bodyPr>
          <a:lstStyle/>
          <a:p>
            <a:r>
              <a:rPr lang="es-ES" dirty="0"/>
              <a:t>P</a:t>
            </a:r>
            <a:r>
              <a:rPr lang="es-ES" dirty="0" smtClean="0"/>
              <a:t>ermite </a:t>
            </a:r>
            <a:r>
              <a:rPr lang="es-ES" dirty="0"/>
              <a:t>el control del </a:t>
            </a:r>
            <a:r>
              <a:rPr lang="es-ES" dirty="0" smtClean="0"/>
              <a:t>prototipo</a:t>
            </a:r>
            <a:endParaRPr lang="es-ES" dirty="0" smtClean="0"/>
          </a:p>
        </p:txBody>
      </p:sp>
      <p:grpSp>
        <p:nvGrpSpPr>
          <p:cNvPr id="5" name="Grupo 4"/>
          <p:cNvGrpSpPr/>
          <p:nvPr/>
        </p:nvGrpSpPr>
        <p:grpSpPr>
          <a:xfrm>
            <a:off x="3309520" y="2596279"/>
            <a:ext cx="5936022" cy="3424000"/>
            <a:chOff x="-57216" y="129358"/>
            <a:chExt cx="3888616" cy="2044738"/>
          </a:xfrm>
        </p:grpSpPr>
        <p:sp>
          <p:nvSpPr>
            <p:cNvPr id="6" name="Rectángulo 5"/>
            <p:cNvSpPr>
              <a:spLocks/>
            </p:cNvSpPr>
            <p:nvPr/>
          </p:nvSpPr>
          <p:spPr>
            <a:xfrm>
              <a:off x="1371400" y="129395"/>
              <a:ext cx="1049655" cy="1945853"/>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200" b="1" dirty="0">
                  <a:effectLst/>
                  <a:latin typeface="Times New Roman" panose="02020603050405020304" pitchFamily="18" charset="0"/>
                  <a:ea typeface="Times New Roman" panose="02020603050405020304" pitchFamily="18" charset="0"/>
                </a:rPr>
                <a:t>UNIDAD DE CONTROL</a:t>
              </a:r>
              <a:endParaRPr lang="es-EC" sz="2400" b="1" dirty="0">
                <a:effectLst/>
                <a:latin typeface="Times New Roman" panose="02020603050405020304" pitchFamily="18" charset="0"/>
                <a:ea typeface="Times New Roman" panose="02020603050405020304" pitchFamily="18" charset="0"/>
              </a:endParaRPr>
            </a:p>
          </p:txBody>
        </p:sp>
        <p:sp>
          <p:nvSpPr>
            <p:cNvPr id="7" name="Rectángulo 6"/>
            <p:cNvSpPr>
              <a:spLocks/>
            </p:cNvSpPr>
            <p:nvPr/>
          </p:nvSpPr>
          <p:spPr>
            <a:xfrm>
              <a:off x="2799396" y="129358"/>
              <a:ext cx="1032004" cy="409661"/>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200" b="1">
                  <a:effectLst/>
                  <a:latin typeface="Times New Roman" panose="02020603050405020304" pitchFamily="18" charset="0"/>
                  <a:ea typeface="Times New Roman" panose="02020603050405020304" pitchFamily="18" charset="0"/>
                </a:rPr>
                <a:t>MÓDULO MicroSD</a:t>
              </a:r>
              <a:endParaRPr lang="es-EC" sz="2000" b="1">
                <a:effectLst/>
                <a:latin typeface="Times New Roman" panose="02020603050405020304" pitchFamily="18" charset="0"/>
                <a:ea typeface="Times New Roman" panose="02020603050405020304" pitchFamily="18" charset="0"/>
              </a:endParaRPr>
            </a:p>
          </p:txBody>
        </p:sp>
        <p:sp>
          <p:nvSpPr>
            <p:cNvPr id="8" name="Rectángulo 7"/>
            <p:cNvSpPr>
              <a:spLocks/>
            </p:cNvSpPr>
            <p:nvPr/>
          </p:nvSpPr>
          <p:spPr>
            <a:xfrm>
              <a:off x="2798343" y="707366"/>
              <a:ext cx="1031875" cy="407035"/>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200" b="1" dirty="0">
                  <a:effectLst/>
                  <a:latin typeface="Times New Roman" panose="02020603050405020304" pitchFamily="18" charset="0"/>
                  <a:ea typeface="Times New Roman" panose="02020603050405020304" pitchFamily="18" charset="0"/>
                </a:rPr>
                <a:t>MÓDULO RTC</a:t>
              </a:r>
              <a:endParaRPr lang="es-EC" sz="2000" b="1" dirty="0">
                <a:effectLst/>
                <a:latin typeface="Times New Roman" panose="02020603050405020304" pitchFamily="18" charset="0"/>
                <a:ea typeface="Times New Roman" panose="02020603050405020304" pitchFamily="18" charset="0"/>
              </a:endParaRPr>
            </a:p>
          </p:txBody>
        </p:sp>
        <p:cxnSp>
          <p:nvCxnSpPr>
            <p:cNvPr id="9" name="Conector recto de flecha 8"/>
            <p:cNvCxnSpPr>
              <a:cxnSpLocks/>
            </p:cNvCxnSpPr>
            <p:nvPr/>
          </p:nvCxnSpPr>
          <p:spPr>
            <a:xfrm rot="16200000" flipH="1">
              <a:off x="2587925" y="750498"/>
              <a:ext cx="0" cy="334010"/>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sp>
          <p:nvSpPr>
            <p:cNvPr id="10" name="Rectángulo 9"/>
            <p:cNvSpPr>
              <a:spLocks/>
            </p:cNvSpPr>
            <p:nvPr/>
          </p:nvSpPr>
          <p:spPr>
            <a:xfrm>
              <a:off x="-43895" y="715992"/>
              <a:ext cx="1031875" cy="417195"/>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n-US" sz="1200" b="1">
                  <a:effectLst/>
                  <a:latin typeface="Times New Roman" panose="02020603050405020304" pitchFamily="18" charset="0"/>
                  <a:ea typeface="Times New Roman" panose="02020603050405020304" pitchFamily="18" charset="0"/>
                </a:rPr>
                <a:t>SENSOR UTRASÓNICO</a:t>
              </a:r>
              <a:endParaRPr lang="es-EC" sz="2400" b="1">
                <a:effectLst/>
                <a:latin typeface="Times New Roman" panose="02020603050405020304" pitchFamily="18" charset="0"/>
                <a:ea typeface="Times New Roman" panose="02020603050405020304" pitchFamily="18" charset="0"/>
              </a:endParaRPr>
            </a:p>
            <a:p>
              <a:pPr indent="252095" algn="ctr">
                <a:lnSpc>
                  <a:spcPct val="150000"/>
                </a:lnSpc>
                <a:spcAft>
                  <a:spcPts val="0"/>
                </a:spcAft>
              </a:pPr>
              <a:r>
                <a:rPr lang="es-ES" sz="1200" b="1">
                  <a:effectLst/>
                  <a:latin typeface="Times New Roman" panose="02020603050405020304" pitchFamily="18" charset="0"/>
                  <a:ea typeface="Times New Roman" panose="02020603050405020304" pitchFamily="18" charset="0"/>
                </a:rPr>
                <a:t> </a:t>
              </a:r>
              <a:endParaRPr lang="es-EC" sz="2400" b="1">
                <a:effectLst/>
                <a:latin typeface="Times New Roman" panose="02020603050405020304" pitchFamily="18" charset="0"/>
                <a:ea typeface="Times New Roman" panose="02020603050405020304" pitchFamily="18" charset="0"/>
              </a:endParaRPr>
            </a:p>
          </p:txBody>
        </p:sp>
        <p:cxnSp>
          <p:nvCxnSpPr>
            <p:cNvPr id="11" name="Conector recto de flecha 10"/>
            <p:cNvCxnSpPr>
              <a:cxnSpLocks/>
            </p:cNvCxnSpPr>
            <p:nvPr/>
          </p:nvCxnSpPr>
          <p:spPr>
            <a:xfrm flipV="1">
              <a:off x="1008528" y="1442011"/>
              <a:ext cx="332212" cy="0"/>
            </a:xfrm>
            <a:prstGeom prst="straightConnector1">
              <a:avLst/>
            </a:prstGeom>
            <a:ln>
              <a:headEnd type="triangle"/>
              <a:tailEnd type="triangle"/>
            </a:ln>
          </p:spPr>
          <p:style>
            <a:lnRef idx="1">
              <a:schemeClr val="accent4"/>
            </a:lnRef>
            <a:fillRef idx="2">
              <a:schemeClr val="accent4"/>
            </a:fillRef>
            <a:effectRef idx="1">
              <a:schemeClr val="accent4"/>
            </a:effectRef>
            <a:fontRef idx="minor">
              <a:schemeClr val="dk1"/>
            </a:fontRef>
          </p:style>
        </p:cxnSp>
        <p:sp>
          <p:nvSpPr>
            <p:cNvPr id="12" name="Rectángulo 11"/>
            <p:cNvSpPr/>
            <p:nvPr/>
          </p:nvSpPr>
          <p:spPr>
            <a:xfrm>
              <a:off x="2793315" y="1756901"/>
              <a:ext cx="1033296" cy="417195"/>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200" b="1">
                  <a:effectLst/>
                  <a:latin typeface="Times New Roman" panose="02020603050405020304" pitchFamily="18" charset="0"/>
                  <a:ea typeface="Times New Roman" panose="02020603050405020304" pitchFamily="18" charset="0"/>
                </a:rPr>
                <a:t>CONTROL DEL ACTUADOR</a:t>
              </a:r>
              <a:endParaRPr lang="es-EC" sz="2000" b="1">
                <a:effectLst/>
                <a:latin typeface="Times New Roman" panose="02020603050405020304" pitchFamily="18" charset="0"/>
                <a:ea typeface="Times New Roman" panose="02020603050405020304" pitchFamily="18" charset="0"/>
              </a:endParaRPr>
            </a:p>
          </p:txBody>
        </p:sp>
        <p:cxnSp>
          <p:nvCxnSpPr>
            <p:cNvPr id="13" name="Conector recto de flecha 12"/>
            <p:cNvCxnSpPr>
              <a:cxnSpLocks/>
            </p:cNvCxnSpPr>
            <p:nvPr/>
          </p:nvCxnSpPr>
          <p:spPr>
            <a:xfrm rot="16200000" flipH="1">
              <a:off x="2587809" y="1756141"/>
              <a:ext cx="0" cy="333375"/>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sp>
          <p:nvSpPr>
            <p:cNvPr id="14" name="Rectángulo 13"/>
            <p:cNvSpPr>
              <a:spLocks/>
            </p:cNvSpPr>
            <p:nvPr/>
          </p:nvSpPr>
          <p:spPr>
            <a:xfrm>
              <a:off x="-57216" y="1259459"/>
              <a:ext cx="1031875" cy="417195"/>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n-US" sz="1200" b="1">
                  <a:effectLst/>
                  <a:latin typeface="Times New Roman" panose="02020603050405020304" pitchFamily="18" charset="0"/>
                  <a:ea typeface="Times New Roman" panose="02020603050405020304" pitchFamily="18" charset="0"/>
                </a:rPr>
                <a:t>PANTALLA</a:t>
              </a:r>
              <a:endParaRPr lang="es-EC" sz="2000" b="1">
                <a:effectLst/>
                <a:latin typeface="Times New Roman" panose="02020603050405020304" pitchFamily="18" charset="0"/>
                <a:ea typeface="Times New Roman" panose="02020603050405020304" pitchFamily="18" charset="0"/>
              </a:endParaRPr>
            </a:p>
          </p:txBody>
        </p:sp>
        <p:sp>
          <p:nvSpPr>
            <p:cNvPr id="15" name="Rectángulo 14"/>
            <p:cNvSpPr>
              <a:spLocks/>
            </p:cNvSpPr>
            <p:nvPr/>
          </p:nvSpPr>
          <p:spPr>
            <a:xfrm>
              <a:off x="-36579" y="136711"/>
              <a:ext cx="1032232" cy="417741"/>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n-US" sz="1200" b="1" dirty="0">
                  <a:effectLst/>
                  <a:latin typeface="Times New Roman" panose="02020603050405020304" pitchFamily="18" charset="0"/>
                  <a:ea typeface="Times New Roman" panose="02020603050405020304" pitchFamily="18" charset="0"/>
                </a:rPr>
                <a:t>SENSOR DE BILIRRUBINA </a:t>
              </a:r>
              <a:endParaRPr lang="es-EC" sz="2400" b="1" dirty="0">
                <a:effectLst/>
                <a:latin typeface="Times New Roman" panose="02020603050405020304" pitchFamily="18" charset="0"/>
                <a:ea typeface="Times New Roman" panose="02020603050405020304" pitchFamily="18" charset="0"/>
              </a:endParaRPr>
            </a:p>
          </p:txBody>
        </p:sp>
        <p:sp>
          <p:nvSpPr>
            <p:cNvPr id="16" name="Rectángulo 15"/>
            <p:cNvSpPr>
              <a:spLocks/>
            </p:cNvSpPr>
            <p:nvPr/>
          </p:nvSpPr>
          <p:spPr>
            <a:xfrm>
              <a:off x="2798344" y="1259456"/>
              <a:ext cx="1031875" cy="407035"/>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200" b="1">
                  <a:effectLst/>
                  <a:latin typeface="Times New Roman" panose="02020603050405020304" pitchFamily="18" charset="0"/>
                  <a:ea typeface="Times New Roman" panose="02020603050405020304" pitchFamily="18" charset="0"/>
                </a:rPr>
                <a:t>CONTROL DE LÁMPARA</a:t>
              </a:r>
              <a:endParaRPr lang="es-EC" sz="2000" b="1">
                <a:effectLst/>
                <a:latin typeface="Times New Roman" panose="02020603050405020304" pitchFamily="18" charset="0"/>
                <a:ea typeface="Times New Roman" panose="02020603050405020304" pitchFamily="18" charset="0"/>
              </a:endParaRPr>
            </a:p>
          </p:txBody>
        </p:sp>
        <p:cxnSp>
          <p:nvCxnSpPr>
            <p:cNvPr id="17" name="Conector recto de flecha 16"/>
            <p:cNvCxnSpPr/>
            <p:nvPr/>
          </p:nvCxnSpPr>
          <p:spPr>
            <a:xfrm>
              <a:off x="1021850" y="353683"/>
              <a:ext cx="333375" cy="0"/>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18" name="Conector recto de flecha 17"/>
            <p:cNvCxnSpPr/>
            <p:nvPr/>
          </p:nvCxnSpPr>
          <p:spPr>
            <a:xfrm>
              <a:off x="1008529" y="923026"/>
              <a:ext cx="333375" cy="0"/>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19" name="Conector recto de flecha 18"/>
            <p:cNvCxnSpPr/>
            <p:nvPr/>
          </p:nvCxnSpPr>
          <p:spPr>
            <a:xfrm>
              <a:off x="2424023" y="345056"/>
              <a:ext cx="357504" cy="4762"/>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20" name="Conector recto de flecha 19"/>
            <p:cNvCxnSpPr/>
            <p:nvPr/>
          </p:nvCxnSpPr>
          <p:spPr>
            <a:xfrm>
              <a:off x="2424023" y="1466490"/>
              <a:ext cx="347345" cy="4445"/>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grpSp>
      <p:pic>
        <p:nvPicPr>
          <p:cNvPr id="21" name="Imagen 20"/>
          <p:cNvPicPr/>
          <p:nvPr/>
        </p:nvPicPr>
        <p:blipFill>
          <a:blip r:embed="rId2" cstate="print">
            <a:extLst>
              <a:ext uri="{28A0092B-C50C-407E-A947-70E740481C1C}">
                <a14:useLocalDpi xmlns:a14="http://schemas.microsoft.com/office/drawing/2010/main"/>
              </a:ext>
            </a:extLst>
          </a:blip>
          <a:srcRect/>
          <a:stretch>
            <a:fillRect/>
          </a:stretch>
        </p:blipFill>
        <p:spPr bwMode="auto">
          <a:xfrm>
            <a:off x="9577480" y="3358966"/>
            <a:ext cx="2073969" cy="991311"/>
          </a:xfrm>
          <a:prstGeom prst="rect">
            <a:avLst/>
          </a:prstGeom>
          <a:noFill/>
          <a:ln>
            <a:noFill/>
          </a:ln>
        </p:spPr>
      </p:pic>
      <p:pic>
        <p:nvPicPr>
          <p:cNvPr id="22" name="Imagen 21"/>
          <p:cNvPicPr/>
          <p:nvPr/>
        </p:nvPicPr>
        <p:blipFill rotWithShape="1">
          <a:blip r:embed="rId3" cstate="print">
            <a:extLst>
              <a:ext uri="{28A0092B-C50C-407E-A947-70E740481C1C}">
                <a14:useLocalDpi xmlns:a14="http://schemas.microsoft.com/office/drawing/2010/main"/>
              </a:ext>
            </a:extLst>
          </a:blip>
          <a:srcRect t="6435" b="2811"/>
          <a:stretch/>
        </p:blipFill>
        <p:spPr bwMode="auto">
          <a:xfrm>
            <a:off x="9428712" y="2486384"/>
            <a:ext cx="1726968" cy="801546"/>
          </a:xfrm>
          <a:prstGeom prst="rect">
            <a:avLst/>
          </a:prstGeom>
          <a:ln>
            <a:noFill/>
          </a:ln>
          <a:extLst>
            <a:ext uri="{53640926-AAD7-44D8-BBD7-CCE9431645EC}">
              <a14:shadowObscured xmlns:a14="http://schemas.microsoft.com/office/drawing/2010/main"/>
            </a:ext>
          </a:extLst>
        </p:spPr>
      </p:pic>
      <p:pic>
        <p:nvPicPr>
          <p:cNvPr id="23" name="Imagen 22"/>
          <p:cNvPicPr/>
          <p:nvPr/>
        </p:nvPicPr>
        <p:blipFill>
          <a:blip r:embed="rId4">
            <a:extLst>
              <a:ext uri="{28A0092B-C50C-407E-A947-70E740481C1C}">
                <a14:useLocalDpi xmlns:a14="http://schemas.microsoft.com/office/drawing/2010/main"/>
              </a:ext>
            </a:extLst>
          </a:blip>
          <a:stretch>
            <a:fillRect/>
          </a:stretch>
        </p:blipFill>
        <p:spPr>
          <a:xfrm>
            <a:off x="1362094" y="4628852"/>
            <a:ext cx="1552966" cy="1082842"/>
          </a:xfrm>
          <a:prstGeom prst="rect">
            <a:avLst/>
          </a:prstGeom>
        </p:spPr>
      </p:pic>
      <p:pic>
        <p:nvPicPr>
          <p:cNvPr id="24" name="Imagen 23"/>
          <p:cNvPicPr/>
          <p:nvPr/>
        </p:nvPicPr>
        <p:blipFill>
          <a:blip r:embed="rId5" cstate="print">
            <a:extLst>
              <a:ext uri="{28A0092B-C50C-407E-A947-70E740481C1C}">
                <a14:useLocalDpi xmlns:a14="http://schemas.microsoft.com/office/drawing/2010/main"/>
              </a:ext>
            </a:extLst>
          </a:blip>
          <a:stretch>
            <a:fillRect/>
          </a:stretch>
        </p:blipFill>
        <p:spPr>
          <a:xfrm>
            <a:off x="1465239" y="2497345"/>
            <a:ext cx="1155410" cy="962025"/>
          </a:xfrm>
          <a:prstGeom prst="rect">
            <a:avLst/>
          </a:prstGeom>
        </p:spPr>
      </p:pic>
      <p:pic>
        <p:nvPicPr>
          <p:cNvPr id="25" name="Imagen 24"/>
          <p:cNvPicPr/>
          <p:nvPr/>
        </p:nvPicPr>
        <p:blipFill rotWithShape="1">
          <a:blip r:embed="rId6" cstate="print">
            <a:extLst>
              <a:ext uri="{28A0092B-C50C-407E-A947-70E740481C1C}">
                <a14:useLocalDpi xmlns:a14="http://schemas.microsoft.com/office/drawing/2010/main"/>
              </a:ext>
            </a:extLst>
          </a:blip>
          <a:srcRect/>
          <a:stretch/>
        </p:blipFill>
        <p:spPr bwMode="auto">
          <a:xfrm>
            <a:off x="1425900" y="3669280"/>
            <a:ext cx="1302068" cy="760178"/>
          </a:xfrm>
          <a:prstGeom prst="rect">
            <a:avLst/>
          </a:prstGeom>
          <a:ln>
            <a:noFill/>
          </a:ln>
          <a:extLst>
            <a:ext uri="{53640926-AAD7-44D8-BBD7-CCE9431645EC}">
              <a14:shadowObscured xmlns:a14="http://schemas.microsoft.com/office/drawing/2010/main"/>
            </a:ext>
          </a:extLst>
        </p:spPr>
      </p:pic>
      <p:pic>
        <p:nvPicPr>
          <p:cNvPr id="27" name="Imagen 26"/>
          <p:cNvPicPr/>
          <p:nvPr/>
        </p:nvPicPr>
        <p:blipFill rotWithShape="1">
          <a:blip r:embed="rId7" cstate="screen">
            <a:extLst>
              <a:ext uri="{28A0092B-C50C-407E-A947-70E740481C1C}">
                <a14:useLocalDpi xmlns:a14="http://schemas.microsoft.com/office/drawing/2010/main"/>
              </a:ext>
            </a:extLst>
          </a:blip>
          <a:srcRect/>
          <a:stretch/>
        </p:blipFill>
        <p:spPr bwMode="auto">
          <a:xfrm>
            <a:off x="9667894" y="4759531"/>
            <a:ext cx="2143106" cy="122590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30515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97280" y="2354381"/>
            <a:ext cx="4960620" cy="3477875"/>
          </a:xfrm>
          <a:prstGeom prst="rect">
            <a:avLst/>
          </a:prstGeom>
        </p:spPr>
        <p:txBody>
          <a:bodyPr wrap="square">
            <a:spAutoFit/>
          </a:bodyPr>
          <a:lstStyle/>
          <a:p>
            <a:pPr marL="285750" indent="-285750" algn="just">
              <a:spcAft>
                <a:spcPts val="1200"/>
              </a:spcAft>
              <a:buFont typeface="Wingdings" panose="05000000000000000000" pitchFamily="2" charset="2"/>
              <a:buChar char="§"/>
            </a:pPr>
            <a:r>
              <a:rPr lang="es-ES" sz="2000" dirty="0" smtClean="0">
                <a:ea typeface="Times New Roman" panose="02020603050405020304" pitchFamily="18" charset="0"/>
              </a:rPr>
              <a:t>Registro de </a:t>
            </a:r>
            <a:r>
              <a:rPr lang="es-ES" sz="2000" dirty="0">
                <a:ea typeface="Times New Roman" panose="02020603050405020304" pitchFamily="18" charset="0"/>
              </a:rPr>
              <a:t>fecha y </a:t>
            </a:r>
            <a:r>
              <a:rPr lang="es-ES" sz="2000" dirty="0" smtClean="0">
                <a:ea typeface="Times New Roman" panose="02020603050405020304" pitchFamily="18" charset="0"/>
              </a:rPr>
              <a:t> </a:t>
            </a:r>
            <a:r>
              <a:rPr lang="es-ES" sz="2000" dirty="0">
                <a:ea typeface="Times New Roman" panose="02020603050405020304" pitchFamily="18" charset="0"/>
              </a:rPr>
              <a:t>hora de inicio de la </a:t>
            </a:r>
            <a:r>
              <a:rPr lang="es-ES" sz="2000" dirty="0" smtClean="0">
                <a:ea typeface="Times New Roman" panose="02020603050405020304" pitchFamily="18" charset="0"/>
              </a:rPr>
              <a:t>fototerapia.</a:t>
            </a:r>
          </a:p>
          <a:p>
            <a:pPr marL="285750" indent="-285750" algn="just">
              <a:spcAft>
                <a:spcPts val="1200"/>
              </a:spcAft>
              <a:buFont typeface="Wingdings" panose="05000000000000000000" pitchFamily="2" charset="2"/>
              <a:buChar char="§"/>
            </a:pPr>
            <a:r>
              <a:rPr lang="es-ES" sz="2000" dirty="0" smtClean="0">
                <a:ea typeface="Times New Roman" panose="02020603050405020304" pitchFamily="18" charset="0"/>
              </a:rPr>
              <a:t>Temporizador cuando </a:t>
            </a:r>
            <a:r>
              <a:rPr lang="es-ES" sz="2000" dirty="0">
                <a:ea typeface="Times New Roman" panose="02020603050405020304" pitchFamily="18" charset="0"/>
              </a:rPr>
              <a:t>el equipo no está en </a:t>
            </a:r>
            <a:r>
              <a:rPr lang="es-ES" sz="2000" dirty="0" smtClean="0">
                <a:ea typeface="Times New Roman" panose="02020603050405020304" pitchFamily="18" charset="0"/>
              </a:rPr>
              <a:t>uso.</a:t>
            </a:r>
          </a:p>
          <a:p>
            <a:pPr marL="285750" indent="-285750" algn="just">
              <a:spcAft>
                <a:spcPts val="1200"/>
              </a:spcAft>
              <a:buFont typeface="Wingdings" panose="05000000000000000000" pitchFamily="2" charset="2"/>
              <a:buChar char="§"/>
            </a:pPr>
            <a:r>
              <a:rPr lang="es-ES" sz="2000" dirty="0" smtClean="0"/>
              <a:t>Ajuste automático </a:t>
            </a:r>
            <a:r>
              <a:rPr lang="es-ES" sz="2000" dirty="0" smtClean="0"/>
              <a:t>en meses de 31 </a:t>
            </a:r>
            <a:r>
              <a:rPr lang="es-ES" sz="2000" dirty="0" smtClean="0"/>
              <a:t>días y </a:t>
            </a:r>
            <a:r>
              <a:rPr lang="es-ES" sz="2000" dirty="0" smtClean="0"/>
              <a:t>años bisiestos. </a:t>
            </a:r>
            <a:endParaRPr lang="es-ES" sz="2000" dirty="0" smtClean="0"/>
          </a:p>
          <a:p>
            <a:pPr marL="285750" indent="-285750" algn="just">
              <a:spcAft>
                <a:spcPts val="1200"/>
              </a:spcAft>
              <a:buFont typeface="Wingdings" panose="05000000000000000000" pitchFamily="2" charset="2"/>
              <a:buChar char="§"/>
            </a:pPr>
            <a:r>
              <a:rPr lang="es-ES" sz="2000" dirty="0"/>
              <a:t>S</a:t>
            </a:r>
            <a:r>
              <a:rPr lang="es-ES" sz="2000" dirty="0" smtClean="0"/>
              <a:t>istema </a:t>
            </a:r>
            <a:r>
              <a:rPr lang="es-ES" sz="2000" dirty="0" smtClean="0"/>
              <a:t>de detección automático de falla de </a:t>
            </a:r>
            <a:r>
              <a:rPr lang="es-ES" sz="2000" dirty="0" smtClean="0"/>
              <a:t>energía.</a:t>
            </a:r>
          </a:p>
          <a:p>
            <a:pPr marL="285750" indent="-285750" algn="just">
              <a:spcAft>
                <a:spcPts val="1200"/>
              </a:spcAft>
              <a:buFont typeface="Wingdings" panose="05000000000000000000" pitchFamily="2" charset="2"/>
              <a:buChar char="§"/>
            </a:pPr>
            <a:r>
              <a:rPr lang="es-ES" sz="2000" dirty="0" smtClean="0"/>
              <a:t>Memoria </a:t>
            </a:r>
            <a:r>
              <a:rPr lang="es-ES" sz="2000" dirty="0" smtClean="0"/>
              <a:t>para </a:t>
            </a:r>
            <a:r>
              <a:rPr lang="es-ES" sz="2000" dirty="0" smtClean="0"/>
              <a:t>almacenamiento de </a:t>
            </a:r>
            <a:r>
              <a:rPr lang="es-ES" sz="2000" dirty="0" smtClean="0"/>
              <a:t>datos.</a:t>
            </a:r>
            <a:endParaRPr lang="es-ES" sz="2000" dirty="0" smtClean="0">
              <a:ea typeface="Times New Roman" panose="02020603050405020304" pitchFamily="18" charset="0"/>
            </a:endParaRPr>
          </a:p>
        </p:txBody>
      </p:sp>
      <p:sp>
        <p:nvSpPr>
          <p:cNvPr id="3" name="Rectángulo 2"/>
          <p:cNvSpPr/>
          <p:nvPr/>
        </p:nvSpPr>
        <p:spPr>
          <a:xfrm>
            <a:off x="6972301" y="1762005"/>
            <a:ext cx="4538886" cy="4401205"/>
          </a:xfrm>
          <a:prstGeom prst="rect">
            <a:avLst/>
          </a:prstGeom>
        </p:spPr>
        <p:txBody>
          <a:bodyPr wrap="square">
            <a:spAutoFit/>
          </a:bodyPr>
          <a:lstStyle/>
          <a:p>
            <a:pPr lvl="0" algn="just">
              <a:lnSpc>
                <a:spcPct val="150000"/>
              </a:lnSpc>
              <a:spcAft>
                <a:spcPts val="0"/>
              </a:spcAft>
            </a:pPr>
            <a:r>
              <a:rPr lang="es-ES" sz="2000" b="1" dirty="0" smtClean="0">
                <a:ea typeface="Times New Roman" panose="02020603050405020304" pitchFamily="18" charset="0"/>
              </a:rPr>
              <a:t>DS1307</a:t>
            </a:r>
          </a:p>
          <a:p>
            <a:pPr marL="342900" lvl="0" indent="-342900" algn="just">
              <a:lnSpc>
                <a:spcPct val="150000"/>
              </a:lnSpc>
              <a:spcAft>
                <a:spcPts val="0"/>
              </a:spcAft>
              <a:buFont typeface="Wingdings" panose="05000000000000000000" pitchFamily="2" charset="2"/>
              <a:buChar char="§"/>
            </a:pPr>
            <a:r>
              <a:rPr lang="es-ES" sz="2000" dirty="0" smtClean="0">
                <a:ea typeface="Times New Roman" panose="02020603050405020304" pitchFamily="18" charset="0"/>
              </a:rPr>
              <a:t>Voltaje </a:t>
            </a:r>
            <a:r>
              <a:rPr lang="es-ES" sz="2000" dirty="0">
                <a:ea typeface="Times New Roman" panose="02020603050405020304" pitchFamily="18" charset="0"/>
              </a:rPr>
              <a:t>de operación 5 </a:t>
            </a:r>
            <a:r>
              <a:rPr lang="es-ES" sz="2000" dirty="0" err="1">
                <a:ea typeface="Times New Roman" panose="02020603050405020304" pitchFamily="18" charset="0"/>
              </a:rPr>
              <a:t>Vdc</a:t>
            </a:r>
            <a:endParaRPr lang="es-ES" sz="2000" dirty="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2000" dirty="0">
                <a:ea typeface="Times New Roman" panose="02020603050405020304" pitchFamily="18" charset="0"/>
              </a:rPr>
              <a:t>Memoria RAM no </a:t>
            </a:r>
            <a:r>
              <a:rPr lang="es-ES" sz="2000" dirty="0" smtClean="0">
                <a:ea typeface="Times New Roman" panose="02020603050405020304" pitchFamily="18" charset="0"/>
              </a:rPr>
              <a:t>volátil</a:t>
            </a:r>
            <a:r>
              <a:rPr lang="es-ES" sz="2000" dirty="0">
                <a:ea typeface="Times New Roman" panose="02020603050405020304" pitchFamily="18" charset="0"/>
              </a:rPr>
              <a:t> </a:t>
            </a:r>
            <a:r>
              <a:rPr lang="es-ES" sz="2000" dirty="0" smtClean="0">
                <a:ea typeface="Times New Roman" panose="02020603050405020304" pitchFamily="18" charset="0"/>
              </a:rPr>
              <a:t> 5 KB</a:t>
            </a:r>
            <a:endParaRPr lang="es-ES" sz="2000" dirty="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2000" dirty="0">
                <a:ea typeface="Times New Roman" panose="02020603050405020304" pitchFamily="18" charset="0"/>
              </a:rPr>
              <a:t>Interfaz compatible con Arduino. </a:t>
            </a:r>
          </a:p>
          <a:p>
            <a:pPr marL="342900" lvl="0" indent="-342900" algn="just">
              <a:lnSpc>
                <a:spcPct val="150000"/>
              </a:lnSpc>
              <a:spcAft>
                <a:spcPts val="0"/>
              </a:spcAft>
              <a:buFont typeface="Wingdings" panose="05000000000000000000" pitchFamily="2" charset="2"/>
              <a:buChar char="§"/>
            </a:pPr>
            <a:r>
              <a:rPr lang="es-ES" sz="2000" dirty="0">
                <a:ea typeface="Times New Roman" panose="02020603050405020304" pitchFamily="18" charset="0"/>
              </a:rPr>
              <a:t>Temperatura de operación máxima superior a 38 </a:t>
            </a:r>
            <a:r>
              <a:rPr lang="es-ES" sz="2000" dirty="0" err="1">
                <a:ea typeface="Times New Roman" panose="02020603050405020304" pitchFamily="18" charset="0"/>
              </a:rPr>
              <a:t>ºC</a:t>
            </a:r>
            <a:r>
              <a:rPr lang="es-ES" sz="2000" dirty="0">
                <a:ea typeface="Times New Roman" panose="02020603050405020304" pitchFamily="18" charset="0"/>
              </a:rPr>
              <a:t>.</a:t>
            </a:r>
          </a:p>
          <a:p>
            <a:pPr marL="342900" lvl="0" indent="-342900" algn="just">
              <a:lnSpc>
                <a:spcPct val="150000"/>
              </a:lnSpc>
              <a:spcAft>
                <a:spcPts val="1200"/>
              </a:spcAft>
              <a:buFont typeface="Wingdings" panose="05000000000000000000" pitchFamily="2" charset="2"/>
              <a:buChar char="§"/>
            </a:pPr>
            <a:r>
              <a:rPr lang="es-ES" sz="2000" dirty="0">
                <a:ea typeface="Times New Roman" panose="02020603050405020304" pitchFamily="18" charset="0"/>
              </a:rPr>
              <a:t>Batería de </a:t>
            </a:r>
            <a:r>
              <a:rPr lang="es-ES" sz="2000" dirty="0" smtClean="0">
                <a:ea typeface="Times New Roman" panose="02020603050405020304" pitchFamily="18" charset="0"/>
              </a:rPr>
              <a:t>respaldo, consumo </a:t>
            </a:r>
            <a:r>
              <a:rPr lang="es-ES" sz="2000" dirty="0" err="1" smtClean="0">
                <a:ea typeface="Times New Roman" panose="02020603050405020304" pitchFamily="18" charset="0"/>
              </a:rPr>
              <a:t>backup</a:t>
            </a:r>
            <a:r>
              <a:rPr lang="es-ES" sz="2000" dirty="0" smtClean="0">
                <a:ea typeface="Times New Roman" panose="02020603050405020304" pitchFamily="18" charset="0"/>
              </a:rPr>
              <a:t> 500 </a:t>
            </a:r>
            <a:r>
              <a:rPr lang="es-ES" sz="2000" dirty="0" err="1" smtClean="0">
                <a:ea typeface="Times New Roman" panose="02020603050405020304" pitchFamily="18" charset="0"/>
              </a:rPr>
              <a:t>nA</a:t>
            </a:r>
            <a:r>
              <a:rPr lang="es-ES" sz="2000" dirty="0">
                <a:ea typeface="Times New Roman" panose="02020603050405020304" pitchFamily="18" charset="0"/>
              </a:rPr>
              <a:t>.</a:t>
            </a:r>
          </a:p>
          <a:p>
            <a:pPr marL="342900" lvl="0" indent="-342900" algn="just">
              <a:lnSpc>
                <a:spcPct val="150000"/>
              </a:lnSpc>
              <a:spcAft>
                <a:spcPts val="1200"/>
              </a:spcAft>
              <a:buFont typeface="Wingdings" panose="05000000000000000000" pitchFamily="2" charset="2"/>
              <a:buChar char="§"/>
            </a:pPr>
            <a:r>
              <a:rPr lang="es-ES" sz="2000" dirty="0">
                <a:ea typeface="Times New Roman" panose="02020603050405020304" pitchFamily="18" charset="0"/>
              </a:rPr>
              <a:t>Tamaño compacto.</a:t>
            </a:r>
            <a:endParaRPr lang="es-ES" sz="2000" dirty="0">
              <a:effectLst/>
              <a:ea typeface="Times New Roman" panose="02020603050405020304" pitchFamily="18" charset="0"/>
            </a:endParaRPr>
          </a:p>
        </p:txBody>
      </p:sp>
      <p:pic>
        <p:nvPicPr>
          <p:cNvPr id="8" name="Imagen 7"/>
          <p:cNvPicPr/>
          <p:nvPr/>
        </p:nvPicPr>
        <p:blipFill>
          <a:blip r:embed="rId2" cstate="print">
            <a:extLst>
              <a:ext uri="{28A0092B-C50C-407E-A947-70E740481C1C}">
                <a14:useLocalDpi xmlns:a14="http://schemas.microsoft.com/office/drawing/2010/main"/>
              </a:ext>
            </a:extLst>
          </a:blip>
          <a:srcRect/>
          <a:stretch>
            <a:fillRect/>
          </a:stretch>
        </p:blipFill>
        <p:spPr bwMode="auto">
          <a:xfrm>
            <a:off x="7647080" y="419100"/>
            <a:ext cx="2512920" cy="1140467"/>
          </a:xfrm>
          <a:prstGeom prst="rect">
            <a:avLst/>
          </a:prstGeom>
          <a:noFill/>
          <a:ln>
            <a:noFill/>
          </a:ln>
        </p:spPr>
      </p:pic>
      <p:sp>
        <p:nvSpPr>
          <p:cNvPr id="10" name="Título 1"/>
          <p:cNvSpPr>
            <a:spLocks noGrp="1"/>
          </p:cNvSpPr>
          <p:nvPr>
            <p:ph type="title"/>
          </p:nvPr>
        </p:nvSpPr>
        <p:spPr>
          <a:xfrm>
            <a:off x="1097280" y="286603"/>
            <a:ext cx="10058400" cy="1450757"/>
          </a:xfrm>
        </p:spPr>
        <p:txBody>
          <a:bodyPr>
            <a:normAutofit/>
          </a:bodyPr>
          <a:lstStyle/>
          <a:p>
            <a:r>
              <a:rPr lang="es-EC" dirty="0"/>
              <a:t>Diseño </a:t>
            </a:r>
            <a:r>
              <a:rPr lang="es-EC" dirty="0" smtClean="0"/>
              <a:t>electrónico</a:t>
            </a:r>
            <a:br>
              <a:rPr lang="es-EC" dirty="0" smtClean="0"/>
            </a:br>
            <a:r>
              <a:rPr lang="es-EC" sz="2800" b="1" dirty="0" smtClean="0">
                <a:solidFill>
                  <a:srgbClr val="7030A0"/>
                </a:solidFill>
              </a:rPr>
              <a:t>MÓDULO RTC</a:t>
            </a:r>
            <a:endParaRPr lang="es-EC" sz="2800" b="1" dirty="0">
              <a:solidFill>
                <a:srgbClr val="7030A0"/>
              </a:solidFill>
            </a:endParaRPr>
          </a:p>
        </p:txBody>
      </p:sp>
      <p:cxnSp>
        <p:nvCxnSpPr>
          <p:cNvPr id="12" name="Conector recto 11"/>
          <p:cNvCxnSpPr/>
          <p:nvPr/>
        </p:nvCxnSpPr>
        <p:spPr>
          <a:xfrm>
            <a:off x="6515100" y="1892717"/>
            <a:ext cx="0" cy="4139783"/>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7719509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80" y="1851921"/>
            <a:ext cx="4782820" cy="1068817"/>
          </a:xfrm>
        </p:spPr>
        <p:txBody>
          <a:bodyPr>
            <a:normAutofit/>
          </a:bodyPr>
          <a:lstStyle/>
          <a:p>
            <a:pPr>
              <a:buFont typeface="Wingdings" panose="05000000000000000000" pitchFamily="2" charset="2"/>
              <a:buChar char="§"/>
            </a:pPr>
            <a:r>
              <a:rPr lang="es-ES" dirty="0" smtClean="0"/>
              <a:t>Lectura de </a:t>
            </a:r>
            <a:r>
              <a:rPr lang="es-ES" dirty="0"/>
              <a:t>tarjetas microSD </a:t>
            </a:r>
            <a:endParaRPr lang="es-ES" dirty="0" smtClean="0"/>
          </a:p>
          <a:p>
            <a:pPr>
              <a:buFont typeface="Wingdings" panose="05000000000000000000" pitchFamily="2" charset="2"/>
              <a:buChar char="§"/>
            </a:pPr>
            <a:r>
              <a:rPr lang="es-ES" dirty="0" smtClean="0"/>
              <a:t>Almacenamiento </a:t>
            </a:r>
            <a:r>
              <a:rPr lang="es-ES" dirty="0"/>
              <a:t>y recuperación de datos. </a:t>
            </a:r>
            <a:endParaRPr lang="es-ES" dirty="0" smtClean="0"/>
          </a:p>
        </p:txBody>
      </p:sp>
      <p:pic>
        <p:nvPicPr>
          <p:cNvPr id="5" name="Imagen 4"/>
          <p:cNvPicPr/>
          <p:nvPr/>
        </p:nvPicPr>
        <p:blipFill rotWithShape="1">
          <a:blip r:embed="rId2" cstate="print">
            <a:extLst>
              <a:ext uri="{28A0092B-C50C-407E-A947-70E740481C1C}">
                <a14:useLocalDpi xmlns:a14="http://schemas.microsoft.com/office/drawing/2010/main"/>
              </a:ext>
            </a:extLst>
          </a:blip>
          <a:srcRect t="4607"/>
          <a:stretch/>
        </p:blipFill>
        <p:spPr bwMode="auto">
          <a:xfrm>
            <a:off x="1097280" y="3035300"/>
            <a:ext cx="4656310" cy="2870723"/>
          </a:xfrm>
          <a:prstGeom prst="rect">
            <a:avLst/>
          </a:prstGeom>
          <a:ln>
            <a:noFill/>
          </a:ln>
          <a:extLst>
            <a:ext uri="{53640926-AAD7-44D8-BBD7-CCE9431645EC}">
              <a14:shadowObscured xmlns:a14="http://schemas.microsoft.com/office/drawing/2010/main"/>
            </a:ext>
          </a:extLst>
        </p:spPr>
      </p:pic>
      <p:sp>
        <p:nvSpPr>
          <p:cNvPr id="8" name="Título 1"/>
          <p:cNvSpPr>
            <a:spLocks noGrp="1"/>
          </p:cNvSpPr>
          <p:nvPr>
            <p:ph type="title"/>
          </p:nvPr>
        </p:nvSpPr>
        <p:spPr>
          <a:xfrm>
            <a:off x="1097280" y="286603"/>
            <a:ext cx="10058400" cy="1450757"/>
          </a:xfrm>
        </p:spPr>
        <p:txBody>
          <a:bodyPr>
            <a:normAutofit/>
          </a:bodyPr>
          <a:lstStyle/>
          <a:p>
            <a:r>
              <a:rPr lang="es-EC" dirty="0"/>
              <a:t>Diseño </a:t>
            </a:r>
            <a:r>
              <a:rPr lang="es-EC" dirty="0" smtClean="0"/>
              <a:t>electrónico</a:t>
            </a:r>
            <a:br>
              <a:rPr lang="es-EC" dirty="0" smtClean="0"/>
            </a:br>
            <a:r>
              <a:rPr lang="es-EC" sz="2800" b="1" dirty="0" smtClean="0">
                <a:solidFill>
                  <a:srgbClr val="7030A0"/>
                </a:solidFill>
              </a:rPr>
              <a:t>MÓDULO MicroSD</a:t>
            </a:r>
            <a:endParaRPr lang="es-EC" sz="2800" b="1" dirty="0">
              <a:solidFill>
                <a:srgbClr val="7030A0"/>
              </a:solidFill>
            </a:endParaRPr>
          </a:p>
        </p:txBody>
      </p:sp>
      <p:sp>
        <p:nvSpPr>
          <p:cNvPr id="9" name="Rectángulo 8"/>
          <p:cNvSpPr/>
          <p:nvPr/>
        </p:nvSpPr>
        <p:spPr>
          <a:xfrm>
            <a:off x="6911877" y="2386329"/>
            <a:ext cx="4721323" cy="3016210"/>
          </a:xfrm>
          <a:prstGeom prst="rect">
            <a:avLst/>
          </a:prstGeom>
        </p:spPr>
        <p:txBody>
          <a:bodyPr wrap="square">
            <a:spAutoFit/>
          </a:bodyPr>
          <a:lstStyle/>
          <a:p>
            <a:pPr lvl="0" algn="just">
              <a:lnSpc>
                <a:spcPct val="150000"/>
              </a:lnSpc>
              <a:spcAft>
                <a:spcPts val="0"/>
              </a:spcAft>
            </a:pPr>
            <a:r>
              <a:rPr lang="es-ES" sz="2000" b="1" dirty="0" smtClean="0">
                <a:ea typeface="Times New Roman" panose="02020603050405020304" pitchFamily="18" charset="0"/>
              </a:rPr>
              <a:t>MicroSD</a:t>
            </a:r>
          </a:p>
          <a:p>
            <a:pPr marL="342900" lvl="0" indent="-342900" algn="just">
              <a:lnSpc>
                <a:spcPct val="150000"/>
              </a:lnSpc>
              <a:spcAft>
                <a:spcPts val="0"/>
              </a:spcAft>
              <a:buFont typeface="Wingdings" panose="05000000000000000000" pitchFamily="2" charset="2"/>
              <a:buChar char="§"/>
            </a:pPr>
            <a:r>
              <a:rPr lang="es-ES" sz="2000" dirty="0" smtClean="0">
                <a:ea typeface="Times New Roman" panose="02020603050405020304" pitchFamily="18" charset="0"/>
              </a:rPr>
              <a:t>Voltaje </a:t>
            </a:r>
            <a:r>
              <a:rPr lang="es-ES" sz="2000" dirty="0">
                <a:ea typeface="Times New Roman" panose="02020603050405020304" pitchFamily="18" charset="0"/>
              </a:rPr>
              <a:t>de operación 5 </a:t>
            </a:r>
            <a:r>
              <a:rPr lang="es-ES" sz="2000" dirty="0" err="1">
                <a:ea typeface="Times New Roman" panose="02020603050405020304" pitchFamily="18" charset="0"/>
              </a:rPr>
              <a:t>Vdc</a:t>
            </a:r>
            <a:endParaRPr lang="es-ES" sz="2000" dirty="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2000" dirty="0" smtClean="0">
                <a:ea typeface="Times New Roman" panose="02020603050405020304" pitchFamily="18" charset="0"/>
              </a:rPr>
              <a:t>Capacidad almacenamiento 2 GB</a:t>
            </a:r>
          </a:p>
          <a:p>
            <a:pPr marL="342900" lvl="0" indent="-342900" algn="just">
              <a:lnSpc>
                <a:spcPct val="150000"/>
              </a:lnSpc>
              <a:spcAft>
                <a:spcPts val="0"/>
              </a:spcAft>
              <a:buFont typeface="Wingdings" panose="05000000000000000000" pitchFamily="2" charset="2"/>
              <a:buChar char="§"/>
            </a:pPr>
            <a:r>
              <a:rPr lang="es-ES" sz="2000" dirty="0" smtClean="0">
                <a:ea typeface="Times New Roman" panose="02020603050405020304" pitchFamily="18" charset="0"/>
              </a:rPr>
              <a:t>Interfaz </a:t>
            </a:r>
            <a:r>
              <a:rPr lang="es-ES" sz="2000" dirty="0">
                <a:ea typeface="Times New Roman" panose="02020603050405020304" pitchFamily="18" charset="0"/>
              </a:rPr>
              <a:t>compatible con Arduino. </a:t>
            </a:r>
          </a:p>
          <a:p>
            <a:pPr marL="342900" lvl="0" indent="-342900" algn="just">
              <a:lnSpc>
                <a:spcPct val="150000"/>
              </a:lnSpc>
              <a:spcAft>
                <a:spcPts val="1200"/>
              </a:spcAft>
              <a:buFont typeface="Wingdings" panose="05000000000000000000" pitchFamily="2" charset="2"/>
              <a:buChar char="§"/>
            </a:pPr>
            <a:r>
              <a:rPr lang="es-ES" sz="2000" dirty="0" smtClean="0">
                <a:ea typeface="Times New Roman" panose="02020603050405020304" pitchFamily="18" charset="0"/>
              </a:rPr>
              <a:t>Interfaz de comunicación SPI</a:t>
            </a:r>
          </a:p>
          <a:p>
            <a:pPr marL="342900" lvl="0" indent="-342900" algn="just">
              <a:lnSpc>
                <a:spcPct val="150000"/>
              </a:lnSpc>
              <a:spcAft>
                <a:spcPts val="1200"/>
              </a:spcAft>
              <a:buFont typeface="Wingdings" panose="05000000000000000000" pitchFamily="2" charset="2"/>
              <a:buChar char="§"/>
            </a:pPr>
            <a:r>
              <a:rPr lang="es-ES" sz="2000" dirty="0" smtClean="0">
                <a:ea typeface="Times New Roman" panose="02020603050405020304" pitchFamily="18" charset="0"/>
              </a:rPr>
              <a:t>Tamaño </a:t>
            </a:r>
            <a:r>
              <a:rPr lang="es-ES" sz="2000" dirty="0">
                <a:ea typeface="Times New Roman" panose="02020603050405020304" pitchFamily="18" charset="0"/>
              </a:rPr>
              <a:t>compacto.</a:t>
            </a:r>
            <a:endParaRPr lang="es-ES" sz="2000" dirty="0">
              <a:effectLst/>
              <a:ea typeface="Times New Roman" panose="02020603050405020304" pitchFamily="18" charset="0"/>
            </a:endParaRPr>
          </a:p>
        </p:txBody>
      </p:sp>
      <p:pic>
        <p:nvPicPr>
          <p:cNvPr id="10" name="Imagen 9"/>
          <p:cNvPicPr/>
          <p:nvPr/>
        </p:nvPicPr>
        <p:blipFill rotWithShape="1">
          <a:blip r:embed="rId3" cstate="print">
            <a:extLst>
              <a:ext uri="{28A0092B-C50C-407E-A947-70E740481C1C}">
                <a14:useLocalDpi xmlns:a14="http://schemas.microsoft.com/office/drawing/2010/main"/>
              </a:ext>
            </a:extLst>
          </a:blip>
          <a:srcRect t="6435" b="2811"/>
          <a:stretch/>
        </p:blipFill>
        <p:spPr bwMode="auto">
          <a:xfrm>
            <a:off x="7533687" y="286603"/>
            <a:ext cx="2782838" cy="12630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105567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80" y="1996326"/>
            <a:ext cx="4765041" cy="2136140"/>
          </a:xfrm>
        </p:spPr>
        <p:txBody>
          <a:bodyPr>
            <a:normAutofit fontScale="92500" lnSpcReduction="10000"/>
          </a:bodyPr>
          <a:lstStyle/>
          <a:p>
            <a:pPr>
              <a:lnSpc>
                <a:spcPct val="150000"/>
              </a:lnSpc>
              <a:buFont typeface="Wingdings" panose="05000000000000000000" pitchFamily="2" charset="2"/>
              <a:buChar char="§"/>
            </a:pPr>
            <a:r>
              <a:rPr lang="es-ES" dirty="0" smtClean="0"/>
              <a:t>Medio </a:t>
            </a:r>
            <a:r>
              <a:rPr lang="es-ES" dirty="0"/>
              <a:t>de comunicación con el usuario. </a:t>
            </a:r>
            <a:endParaRPr lang="es-ES" dirty="0" smtClean="0"/>
          </a:p>
          <a:p>
            <a:pPr>
              <a:lnSpc>
                <a:spcPct val="150000"/>
              </a:lnSpc>
              <a:buFont typeface="Wingdings" panose="05000000000000000000" pitchFamily="2" charset="2"/>
              <a:buChar char="§"/>
            </a:pPr>
            <a:r>
              <a:rPr lang="es-ES" dirty="0" smtClean="0"/>
              <a:t>Función </a:t>
            </a:r>
            <a:r>
              <a:rPr lang="es-ES" dirty="0"/>
              <a:t>de visualización </a:t>
            </a:r>
            <a:endParaRPr lang="es-ES" dirty="0" smtClean="0"/>
          </a:p>
          <a:p>
            <a:pPr>
              <a:lnSpc>
                <a:spcPct val="150000"/>
              </a:lnSpc>
              <a:buFont typeface="Wingdings" panose="05000000000000000000" pitchFamily="2" charset="2"/>
              <a:buChar char="§"/>
            </a:pPr>
            <a:r>
              <a:rPr lang="es-ES" dirty="0" smtClean="0"/>
              <a:t>Funciones táctiles: ingreso </a:t>
            </a:r>
            <a:r>
              <a:rPr lang="es-ES" dirty="0"/>
              <a:t>de </a:t>
            </a:r>
            <a:r>
              <a:rPr lang="es-ES" dirty="0" smtClean="0"/>
              <a:t>información por teclado virtual</a:t>
            </a:r>
          </a:p>
          <a:p>
            <a:endParaRPr lang="es-EC" dirty="0"/>
          </a:p>
          <a:p>
            <a:endParaRPr lang="es-EC" dirty="0"/>
          </a:p>
        </p:txBody>
      </p:sp>
      <p:sp>
        <p:nvSpPr>
          <p:cNvPr id="5" name="Rectángulo 4"/>
          <p:cNvSpPr/>
          <p:nvPr/>
        </p:nvSpPr>
        <p:spPr>
          <a:xfrm>
            <a:off x="7269480" y="2174126"/>
            <a:ext cx="4383089" cy="3737946"/>
          </a:xfrm>
          <a:prstGeom prst="rect">
            <a:avLst/>
          </a:prstGeom>
        </p:spPr>
        <p:txBody>
          <a:bodyPr wrap="square">
            <a:spAutoFit/>
          </a:bodyPr>
          <a:lstStyle/>
          <a:p>
            <a:pPr lvl="0" algn="just">
              <a:lnSpc>
                <a:spcPct val="150000"/>
              </a:lnSpc>
              <a:spcAft>
                <a:spcPts val="0"/>
              </a:spcAft>
            </a:pPr>
            <a:r>
              <a:rPr lang="es-ES" sz="2000" b="1" i="1" dirty="0" smtClean="0">
                <a:ea typeface="Times New Roman" panose="02020603050405020304" pitchFamily="18" charset="0"/>
              </a:rPr>
              <a:t>MX713 - </a:t>
            </a:r>
            <a:r>
              <a:rPr lang="es-ES" sz="2000" b="1" i="1" dirty="0" err="1" smtClean="0">
                <a:ea typeface="Times New Roman" panose="02020603050405020304" pitchFamily="18" charset="0"/>
              </a:rPr>
              <a:t>Mapan</a:t>
            </a:r>
            <a:endParaRPr lang="es-ES" sz="2000" b="1" i="1" dirty="0" smtClean="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2000" dirty="0" smtClean="0">
                <a:ea typeface="Times New Roman" panose="02020603050405020304" pitchFamily="18" charset="0"/>
              </a:rPr>
              <a:t>Sistema </a:t>
            </a:r>
            <a:r>
              <a:rPr lang="es-ES" sz="2000" dirty="0">
                <a:ea typeface="Times New Roman" panose="02020603050405020304" pitchFamily="18" charset="0"/>
              </a:rPr>
              <a:t>operativo Android.</a:t>
            </a:r>
          </a:p>
          <a:p>
            <a:pPr marL="342900" lvl="0" indent="-342900" algn="just">
              <a:lnSpc>
                <a:spcPct val="150000"/>
              </a:lnSpc>
              <a:spcAft>
                <a:spcPts val="0"/>
              </a:spcAft>
              <a:buFont typeface="Wingdings" panose="05000000000000000000" pitchFamily="2" charset="2"/>
              <a:buChar char="§"/>
            </a:pPr>
            <a:r>
              <a:rPr lang="es-ES" sz="2000" dirty="0">
                <a:ea typeface="Times New Roman" panose="02020603050405020304" pitchFamily="18" charset="0"/>
              </a:rPr>
              <a:t>RAM de 512 MB.</a:t>
            </a:r>
          </a:p>
          <a:p>
            <a:pPr marL="342900" lvl="0" indent="-342900" algn="just">
              <a:lnSpc>
                <a:spcPct val="150000"/>
              </a:lnSpc>
              <a:spcAft>
                <a:spcPts val="0"/>
              </a:spcAft>
              <a:buFont typeface="Wingdings" panose="05000000000000000000" pitchFamily="2" charset="2"/>
              <a:buChar char="§"/>
            </a:pPr>
            <a:r>
              <a:rPr lang="es-ES" sz="2000" dirty="0">
                <a:ea typeface="Times New Roman" panose="02020603050405020304" pitchFamily="18" charset="0"/>
              </a:rPr>
              <a:t>Espacio en el disco 4 </a:t>
            </a:r>
            <a:r>
              <a:rPr lang="es-ES" sz="2000" dirty="0" smtClean="0">
                <a:ea typeface="Times New Roman" panose="02020603050405020304" pitchFamily="18" charset="0"/>
              </a:rPr>
              <a:t>GB. </a:t>
            </a:r>
            <a:endParaRPr lang="es-ES" sz="2000" dirty="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2000" dirty="0">
                <a:ea typeface="Times New Roman" panose="02020603050405020304" pitchFamily="18" charset="0"/>
              </a:rPr>
              <a:t>Pantalla 7</a:t>
            </a:r>
            <a:r>
              <a:rPr lang="es-ES" sz="2000" dirty="0" smtClean="0">
                <a:ea typeface="Times New Roman" panose="02020603050405020304" pitchFamily="18" charset="0"/>
              </a:rPr>
              <a:t>”, 1280x800 pixeles.</a:t>
            </a:r>
            <a:endParaRPr lang="es-ES" sz="2000" dirty="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2000" dirty="0" smtClean="0">
                <a:ea typeface="Times New Roman" panose="02020603050405020304" pitchFamily="18" charset="0"/>
              </a:rPr>
              <a:t>Conectividad micro USB.</a:t>
            </a:r>
          </a:p>
          <a:p>
            <a:pPr marL="342900" lvl="0" indent="-342900" algn="just">
              <a:lnSpc>
                <a:spcPct val="150000"/>
              </a:lnSpc>
              <a:spcAft>
                <a:spcPts val="0"/>
              </a:spcAft>
              <a:buFont typeface="Wingdings" panose="05000000000000000000" pitchFamily="2" charset="2"/>
              <a:buChar char="§"/>
            </a:pPr>
            <a:r>
              <a:rPr lang="es-ES" sz="2000" dirty="0" smtClean="0">
                <a:ea typeface="Times New Roman" panose="02020603050405020304" pitchFamily="18" charset="0"/>
              </a:rPr>
              <a:t>Autonomía 3 000mAh/ 10 h.</a:t>
            </a:r>
            <a:endParaRPr lang="es-ES" sz="2000" dirty="0">
              <a:ea typeface="Times New Roman" panose="02020603050405020304" pitchFamily="18" charset="0"/>
            </a:endParaRPr>
          </a:p>
          <a:p>
            <a:pPr marL="342900" lvl="0" indent="-342900" algn="just">
              <a:lnSpc>
                <a:spcPct val="150000"/>
              </a:lnSpc>
              <a:spcAft>
                <a:spcPts val="1200"/>
              </a:spcAft>
              <a:buFont typeface="Wingdings" panose="05000000000000000000" pitchFamily="2" charset="2"/>
              <a:buChar char="§"/>
            </a:pPr>
            <a:r>
              <a:rPr lang="es-ES" sz="2000" dirty="0" smtClean="0">
                <a:ea typeface="Times New Roman" panose="02020603050405020304" pitchFamily="18" charset="0"/>
              </a:rPr>
              <a:t>Ligero </a:t>
            </a:r>
            <a:r>
              <a:rPr lang="es-ES" sz="2000" dirty="0">
                <a:ea typeface="Times New Roman" panose="02020603050405020304" pitchFamily="18" charset="0"/>
              </a:rPr>
              <a:t>y compacto.</a:t>
            </a:r>
            <a:endParaRPr lang="es-ES" sz="2000" dirty="0">
              <a:effectLst/>
              <a:ea typeface="Times New Roman" panose="02020603050405020304" pitchFamily="18" charset="0"/>
            </a:endParaRPr>
          </a:p>
        </p:txBody>
      </p:sp>
      <p:cxnSp>
        <p:nvCxnSpPr>
          <p:cNvPr id="7" name="Conector recto 6"/>
          <p:cNvCxnSpPr/>
          <p:nvPr/>
        </p:nvCxnSpPr>
        <p:spPr>
          <a:xfrm>
            <a:off x="6565900" y="2019300"/>
            <a:ext cx="0" cy="3892772"/>
          </a:xfrm>
          <a:prstGeom prst="line">
            <a:avLst/>
          </a:prstGeom>
        </p:spPr>
        <p:style>
          <a:lnRef idx="3">
            <a:schemeClr val="accent1"/>
          </a:lnRef>
          <a:fillRef idx="0">
            <a:schemeClr val="accent1"/>
          </a:fillRef>
          <a:effectRef idx="2">
            <a:schemeClr val="accent1"/>
          </a:effectRef>
          <a:fontRef idx="minor">
            <a:schemeClr val="tx1"/>
          </a:fontRef>
        </p:style>
      </p:cxnSp>
      <p:sp>
        <p:nvSpPr>
          <p:cNvPr id="10" name="Título 1"/>
          <p:cNvSpPr>
            <a:spLocks noGrp="1"/>
          </p:cNvSpPr>
          <p:nvPr>
            <p:ph type="title"/>
          </p:nvPr>
        </p:nvSpPr>
        <p:spPr>
          <a:xfrm>
            <a:off x="1097280" y="286603"/>
            <a:ext cx="10058400" cy="1450757"/>
          </a:xfrm>
        </p:spPr>
        <p:txBody>
          <a:bodyPr>
            <a:normAutofit/>
          </a:bodyPr>
          <a:lstStyle/>
          <a:p>
            <a:r>
              <a:rPr lang="es-EC" dirty="0"/>
              <a:t>Diseño </a:t>
            </a:r>
            <a:r>
              <a:rPr lang="es-EC" dirty="0" smtClean="0"/>
              <a:t>electrónico</a:t>
            </a:r>
            <a:br>
              <a:rPr lang="es-EC" dirty="0" smtClean="0"/>
            </a:br>
            <a:r>
              <a:rPr lang="es-EC" sz="2800" b="1" dirty="0" smtClean="0">
                <a:solidFill>
                  <a:srgbClr val="7030A0"/>
                </a:solidFill>
              </a:rPr>
              <a:t>PANTALLA</a:t>
            </a:r>
            <a:endParaRPr lang="es-EC" sz="2800" b="1" dirty="0">
              <a:solidFill>
                <a:srgbClr val="7030A0"/>
              </a:solidFill>
            </a:endParaRPr>
          </a:p>
        </p:txBody>
      </p:sp>
      <p:pic>
        <p:nvPicPr>
          <p:cNvPr id="11" name="Imagen 10"/>
          <p:cNvPicPr/>
          <p:nvPr/>
        </p:nvPicPr>
        <p:blipFill>
          <a:blip r:embed="rId2">
            <a:extLst>
              <a:ext uri="{28A0092B-C50C-407E-A947-70E740481C1C}">
                <a14:useLocalDpi xmlns:a14="http://schemas.microsoft.com/office/drawing/2010/main"/>
              </a:ext>
            </a:extLst>
          </a:blip>
          <a:stretch>
            <a:fillRect/>
          </a:stretch>
        </p:blipFill>
        <p:spPr>
          <a:xfrm>
            <a:off x="2063750" y="4132466"/>
            <a:ext cx="2832100" cy="2102148"/>
          </a:xfrm>
          <a:prstGeom prst="rect">
            <a:avLst/>
          </a:prstGeom>
        </p:spPr>
      </p:pic>
    </p:spTree>
    <p:extLst>
      <p:ext uri="{BB962C8B-B14F-4D97-AF65-F5344CB8AC3E}">
        <p14:creationId xmlns:p14="http://schemas.microsoft.com/office/powerpoint/2010/main" val="23540872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7911" y="1024218"/>
            <a:ext cx="9404723" cy="551834"/>
          </a:xfrm>
        </p:spPr>
        <p:txBody>
          <a:bodyPr>
            <a:normAutofit fontScale="90000"/>
          </a:bodyPr>
          <a:lstStyle/>
          <a:p>
            <a:r>
              <a:rPr lang="es-EC" dirty="0" smtClean="0"/>
              <a:t>Antecedentes</a:t>
            </a:r>
            <a:endParaRPr lang="es-EC" dirty="0"/>
          </a:p>
        </p:txBody>
      </p:sp>
      <p:sp>
        <p:nvSpPr>
          <p:cNvPr id="4" name="Rectángulo 3"/>
          <p:cNvSpPr/>
          <p:nvPr/>
        </p:nvSpPr>
        <p:spPr>
          <a:xfrm>
            <a:off x="892413" y="1839263"/>
            <a:ext cx="6974006" cy="3231654"/>
          </a:xfrm>
          <a:prstGeom prst="rect">
            <a:avLst/>
          </a:prstGeom>
        </p:spPr>
        <p:txBody>
          <a:bodyPr wrap="square">
            <a:spAutoFit/>
          </a:bodyPr>
          <a:lstStyle/>
          <a:p>
            <a:r>
              <a:rPr lang="es-ES" sz="2400" b="1" dirty="0">
                <a:solidFill>
                  <a:srgbClr val="7030A0"/>
                </a:solidFill>
              </a:rPr>
              <a:t>Equipos de fototerapia </a:t>
            </a:r>
            <a:r>
              <a:rPr lang="es-ES" sz="2400" b="1" dirty="0" smtClean="0">
                <a:solidFill>
                  <a:srgbClr val="7030A0"/>
                </a:solidFill>
              </a:rPr>
              <a:t>existentes</a:t>
            </a:r>
            <a:endParaRPr lang="es-ES" sz="2400" b="1" dirty="0">
              <a:solidFill>
                <a:srgbClr val="7030A0"/>
              </a:solidFill>
            </a:endParaRPr>
          </a:p>
          <a:p>
            <a:endParaRPr lang="es-ES" sz="2000" b="1" u="sng" dirty="0" smtClean="0"/>
          </a:p>
          <a:p>
            <a:pPr marL="342900" indent="-342900" algn="just">
              <a:buFont typeface="Wingdings" panose="05000000000000000000" pitchFamily="2" charset="2"/>
              <a:buChar char="§"/>
            </a:pPr>
            <a:r>
              <a:rPr lang="es-ES" sz="2000" b="1" dirty="0"/>
              <a:t>Fuente de luz: </a:t>
            </a:r>
            <a:r>
              <a:rPr lang="es-ES" sz="2000" dirty="0"/>
              <a:t>halógena, tungsteno, fluorescente, led y fibrópticos, con luz azul o blanca.</a:t>
            </a:r>
          </a:p>
          <a:p>
            <a:pPr marL="342900" indent="-342900" algn="just">
              <a:buFont typeface="Wingdings" panose="05000000000000000000" pitchFamily="2" charset="2"/>
              <a:buChar char="§"/>
            </a:pPr>
            <a:r>
              <a:rPr lang="es-EC" sz="2000" dirty="0" smtClean="0"/>
              <a:t>Elevado costo.</a:t>
            </a:r>
          </a:p>
          <a:p>
            <a:pPr marL="342900" indent="-342900" algn="just">
              <a:buFont typeface="Wingdings" panose="05000000000000000000" pitchFamily="2" charset="2"/>
              <a:buChar char="§"/>
            </a:pPr>
            <a:r>
              <a:rPr lang="es-EC" sz="2000" dirty="0" smtClean="0"/>
              <a:t>No incorporan datos de tablas para la exposición al tratamiento.</a:t>
            </a:r>
            <a:endParaRPr lang="es-ES_tradnl" sz="2000" dirty="0" smtClean="0"/>
          </a:p>
          <a:p>
            <a:pPr marL="342900" indent="-342900" algn="just">
              <a:buFont typeface="Wingdings" panose="05000000000000000000" pitchFamily="2" charset="2"/>
              <a:buChar char="§"/>
            </a:pPr>
            <a:r>
              <a:rPr lang="es-ES_tradnl" sz="2000" dirty="0" smtClean="0"/>
              <a:t>Sin </a:t>
            </a:r>
            <a:r>
              <a:rPr lang="es-ES_tradnl" sz="2000" dirty="0"/>
              <a:t>ajuste de altura e inclinación de la lámpara  </a:t>
            </a:r>
            <a:endParaRPr lang="es-ES_tradnl" sz="2000" dirty="0" smtClean="0"/>
          </a:p>
          <a:p>
            <a:pPr marL="342900" indent="-342900" algn="just">
              <a:buFont typeface="Wingdings" panose="05000000000000000000" pitchFamily="2" charset="2"/>
              <a:buChar char="§"/>
            </a:pPr>
            <a:r>
              <a:rPr lang="es-ES_tradnl" sz="2000" dirty="0" smtClean="0"/>
              <a:t>Temporización </a:t>
            </a:r>
            <a:r>
              <a:rPr lang="es-ES_tradnl" sz="2000" dirty="0"/>
              <a:t>de </a:t>
            </a:r>
            <a:r>
              <a:rPr lang="es-ES_tradnl" sz="2000" dirty="0" smtClean="0"/>
              <a:t>tratamiento.</a:t>
            </a:r>
            <a:endParaRPr lang="es-EC" sz="2000" dirty="0" smtClean="0"/>
          </a:p>
          <a:p>
            <a:pPr marL="342900" indent="-342900" algn="just">
              <a:buFont typeface="Wingdings" panose="05000000000000000000" pitchFamily="2" charset="2"/>
              <a:buChar char="§"/>
            </a:pPr>
            <a:endParaRPr lang="es-EC" sz="2000"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8302679" y="2528978"/>
            <a:ext cx="2747168" cy="23359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ángulo 2"/>
          <p:cNvSpPr/>
          <p:nvPr/>
        </p:nvSpPr>
        <p:spPr>
          <a:xfrm>
            <a:off x="1879222" y="5070917"/>
            <a:ext cx="4797187" cy="11557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000" dirty="0">
                <a:solidFill>
                  <a:srgbClr val="7030A0"/>
                </a:solidFill>
              </a:rPr>
              <a:t>Mala utilización.</a:t>
            </a:r>
          </a:p>
          <a:p>
            <a:pPr algn="ctr"/>
            <a:r>
              <a:rPr lang="es-EC" sz="2000" dirty="0">
                <a:solidFill>
                  <a:srgbClr val="7030A0"/>
                </a:solidFill>
              </a:rPr>
              <a:t>Difícil mantenimiento.</a:t>
            </a:r>
          </a:p>
          <a:p>
            <a:pPr algn="ctr"/>
            <a:r>
              <a:rPr lang="es-EC" sz="2000" dirty="0">
                <a:solidFill>
                  <a:srgbClr val="7030A0"/>
                </a:solidFill>
              </a:rPr>
              <a:t>Poca </a:t>
            </a:r>
            <a:r>
              <a:rPr lang="es-EC" sz="2000" dirty="0" smtClean="0">
                <a:solidFill>
                  <a:srgbClr val="7030A0"/>
                </a:solidFill>
              </a:rPr>
              <a:t>rentabilidad.</a:t>
            </a:r>
            <a:endParaRPr lang="es-EC" sz="2000" dirty="0">
              <a:solidFill>
                <a:srgbClr val="7030A0"/>
              </a:solidFill>
            </a:endParaRPr>
          </a:p>
        </p:txBody>
      </p:sp>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331887" y="191032"/>
            <a:ext cx="2688752" cy="2099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77518" y="5136431"/>
            <a:ext cx="4026091" cy="1090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4407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9981" y="1862989"/>
            <a:ext cx="6406408" cy="3170688"/>
          </a:xfrm>
        </p:spPr>
        <p:txBody>
          <a:bodyPr>
            <a:normAutofit lnSpcReduction="10000"/>
          </a:bodyPr>
          <a:lstStyle/>
          <a:p>
            <a:pPr algn="just">
              <a:lnSpc>
                <a:spcPct val="150000"/>
              </a:lnSpc>
              <a:buFont typeface="Wingdings" panose="05000000000000000000" pitchFamily="2" charset="2"/>
              <a:buChar char="§"/>
            </a:pPr>
            <a:r>
              <a:rPr lang="es-ES" dirty="0"/>
              <a:t>V</a:t>
            </a:r>
            <a:r>
              <a:rPr lang="es-ES" dirty="0" smtClean="0"/>
              <a:t>alores </a:t>
            </a:r>
            <a:r>
              <a:rPr lang="es-ES" dirty="0"/>
              <a:t>de penetración de luz en la piel  para evaluar el cambio de concentración de </a:t>
            </a:r>
            <a:r>
              <a:rPr lang="es-ES" dirty="0" smtClean="0"/>
              <a:t>bilirrubina. </a:t>
            </a:r>
          </a:p>
          <a:p>
            <a:pPr algn="just">
              <a:lnSpc>
                <a:spcPct val="150000"/>
              </a:lnSpc>
              <a:buFont typeface="Wingdings" panose="05000000000000000000" pitchFamily="2" charset="2"/>
              <a:buChar char="§"/>
            </a:pPr>
            <a:r>
              <a:rPr lang="es-ES" dirty="0" smtClean="0">
                <a:ea typeface="Times New Roman" panose="02020603050405020304" pitchFamily="18" charset="0"/>
              </a:rPr>
              <a:t>Circuito: microcontrolador,  celda </a:t>
            </a:r>
            <a:r>
              <a:rPr lang="es-ES" dirty="0">
                <a:ea typeface="Times New Roman" panose="02020603050405020304" pitchFamily="18" charset="0"/>
              </a:rPr>
              <a:t>foto resistiva y </a:t>
            </a:r>
            <a:r>
              <a:rPr lang="es-ES" dirty="0" smtClean="0">
                <a:ea typeface="Times New Roman" panose="02020603050405020304" pitchFamily="18" charset="0"/>
              </a:rPr>
              <a:t>led RGB. </a:t>
            </a:r>
          </a:p>
          <a:p>
            <a:pPr algn="just">
              <a:lnSpc>
                <a:spcPct val="150000"/>
              </a:lnSpc>
              <a:buFont typeface="Wingdings" panose="05000000000000000000" pitchFamily="2" charset="2"/>
              <a:buChar char="§"/>
            </a:pPr>
            <a:r>
              <a:rPr lang="es-ES" dirty="0">
                <a:ea typeface="Times New Roman" panose="02020603050405020304" pitchFamily="18" charset="0"/>
              </a:rPr>
              <a:t>L</a:t>
            </a:r>
            <a:r>
              <a:rPr lang="es-ES" dirty="0" smtClean="0">
                <a:ea typeface="Times New Roman" panose="02020603050405020304" pitchFamily="18" charset="0"/>
              </a:rPr>
              <a:t>ey </a:t>
            </a:r>
            <a:r>
              <a:rPr lang="es-ES" dirty="0">
                <a:ea typeface="Times New Roman" panose="02020603050405020304" pitchFamily="18" charset="0"/>
              </a:rPr>
              <a:t>de </a:t>
            </a:r>
            <a:r>
              <a:rPr lang="es-ES" dirty="0" err="1" smtClean="0">
                <a:ea typeface="Times New Roman" panose="02020603050405020304" pitchFamily="18" charset="0"/>
              </a:rPr>
              <a:t>Beer</a:t>
            </a:r>
            <a:r>
              <a:rPr lang="es-ES" dirty="0" smtClean="0">
                <a:ea typeface="Times New Roman" panose="02020603050405020304" pitchFamily="18" charset="0"/>
              </a:rPr>
              <a:t>-Lambert: relaciona </a:t>
            </a:r>
            <a:r>
              <a:rPr lang="es-ES" dirty="0">
                <a:ea typeface="Times New Roman" panose="02020603050405020304" pitchFamily="18" charset="0"/>
              </a:rPr>
              <a:t>la absorción de luz con las propiedades del material, relacionando la intensidad de luz entrante con la saliente. </a:t>
            </a:r>
          </a:p>
          <a:p>
            <a:endParaRPr lang="es-ES" dirty="0" smtClean="0">
              <a:ea typeface="Times New Roman" panose="02020603050405020304" pitchFamily="18" charset="0"/>
            </a:endParaRPr>
          </a:p>
          <a:p>
            <a:endParaRPr lang="es-EC" dirty="0"/>
          </a:p>
        </p:txBody>
      </p:sp>
      <p:pic>
        <p:nvPicPr>
          <p:cNvPr id="6" name="Imagen 5"/>
          <p:cNvPicPr/>
          <p:nvPr/>
        </p:nvPicPr>
        <p:blipFill rotWithShape="1">
          <a:blip r:embed="rId2" cstate="print">
            <a:grayscl/>
            <a:extLst>
              <a:ext uri="{28A0092B-C50C-407E-A947-70E740481C1C}">
                <a14:useLocalDpi xmlns:a14="http://schemas.microsoft.com/office/drawing/2010/main"/>
              </a:ext>
            </a:extLst>
          </a:blip>
          <a:srcRect l="3011" t="10918"/>
          <a:stretch/>
        </p:blipFill>
        <p:spPr bwMode="auto">
          <a:xfrm>
            <a:off x="7516389" y="2779171"/>
            <a:ext cx="4411107" cy="3024117"/>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
        <p:nvSpPr>
          <p:cNvPr id="8" name="Título 1"/>
          <p:cNvSpPr>
            <a:spLocks noGrp="1"/>
          </p:cNvSpPr>
          <p:nvPr>
            <p:ph type="title"/>
          </p:nvPr>
        </p:nvSpPr>
        <p:spPr>
          <a:xfrm>
            <a:off x="1097280" y="286603"/>
            <a:ext cx="10058400" cy="1450757"/>
          </a:xfrm>
        </p:spPr>
        <p:txBody>
          <a:bodyPr>
            <a:normAutofit/>
          </a:bodyPr>
          <a:lstStyle/>
          <a:p>
            <a:r>
              <a:rPr lang="es-EC" dirty="0"/>
              <a:t>Diseño </a:t>
            </a:r>
            <a:r>
              <a:rPr lang="es-EC" dirty="0" smtClean="0"/>
              <a:t>electrónico</a:t>
            </a:r>
            <a:br>
              <a:rPr lang="es-EC" dirty="0" smtClean="0"/>
            </a:br>
            <a:r>
              <a:rPr lang="es-EC" sz="2800" b="1" dirty="0" smtClean="0">
                <a:solidFill>
                  <a:srgbClr val="7030A0"/>
                </a:solidFill>
              </a:rPr>
              <a:t>SENSOR DE BILIRRUBINA</a:t>
            </a:r>
            <a:endParaRPr lang="es-EC" sz="2800" b="1" dirty="0">
              <a:solidFill>
                <a:srgbClr val="7030A0"/>
              </a:solidFill>
            </a:endParaRPr>
          </a:p>
        </p:txBody>
      </p:sp>
      <mc:AlternateContent xmlns:mc="http://schemas.openxmlformats.org/markup-compatibility/2006">
        <mc:Choice xmlns:a14="http://schemas.microsoft.com/office/drawing/2010/main" Requires="a14">
          <p:sp>
            <p:nvSpPr>
              <p:cNvPr id="10" name="Rectángulo 9"/>
              <p:cNvSpPr/>
              <p:nvPr/>
            </p:nvSpPr>
            <p:spPr>
              <a:xfrm>
                <a:off x="2691395" y="5159306"/>
                <a:ext cx="2755370" cy="74244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d>
                        <m:dPr>
                          <m:begChr m:val=""/>
                          <m:ctrlPr>
                            <a:rPr lang="es-ES">
                              <a:latin typeface="Cambria Math" panose="02040503050406030204" pitchFamily="18" charset="0"/>
                            </a:rPr>
                          </m:ctrlPr>
                        </m:dPr>
                        <m:e>
                          <m:f>
                            <m:fPr>
                              <m:ctrlPr>
                                <a:rPr lang="es-ES">
                                  <a:latin typeface="Cambria Math" panose="02040503050406030204" pitchFamily="18" charset="0"/>
                                </a:rPr>
                              </m:ctrlPr>
                            </m:fPr>
                            <m:num>
                              <m:d>
                                <m:dPr>
                                  <m:begChr m:val=""/>
                                  <m:ctrlPr>
                                    <a:rPr lang="es-ES">
                                      <a:latin typeface="Cambria Math" panose="02040503050406030204" pitchFamily="18" charset="0"/>
                                    </a:rPr>
                                  </m:ctrlPr>
                                </m:dPr>
                                <m:e>
                                  <m:r>
                                    <a:rPr lang="es-ES" i="1">
                                      <a:latin typeface="Cambria Math" panose="02040503050406030204" pitchFamily="18" charset="0"/>
                                    </a:rPr>
                                    <m:t>𝑇𝑟</m:t>
                                  </m:r>
                                  <m:r>
                                    <a:rPr lang="es-ES" i="0">
                                      <a:latin typeface="Cambria Math" panose="02040503050406030204" pitchFamily="18" charset="0"/>
                                    </a:rPr>
                                    <m:t>(</m:t>
                                  </m:r>
                                  <m:sSub>
                                    <m:sSubPr>
                                      <m:ctrlPr>
                                        <a:rPr lang="es-ES" i="1">
                                          <a:latin typeface="Cambria Math" panose="02040503050406030204" pitchFamily="18" charset="0"/>
                                        </a:rPr>
                                      </m:ctrlPr>
                                    </m:sSubPr>
                                    <m:e>
                                      <m:r>
                                        <a:rPr lang="es-ES" i="0">
                                          <a:latin typeface="Cambria Math" panose="02040503050406030204" pitchFamily="18" charset="0"/>
                                        </a:rPr>
                                        <m:t>ʎ</m:t>
                                      </m:r>
                                    </m:e>
                                    <m:sub>
                                      <m:r>
                                        <a:rPr lang="es-ES" i="1">
                                          <a:latin typeface="Cambria Math" panose="02040503050406030204" pitchFamily="18" charset="0"/>
                                        </a:rPr>
                                        <m:t>𝑎𝑧𝑢𝑙</m:t>
                                      </m:r>
                                    </m:sub>
                                  </m:sSub>
                                </m:e>
                              </m:d>
                            </m:num>
                            <m:den>
                              <m:d>
                                <m:dPr>
                                  <m:begChr m:val=""/>
                                  <m:ctrlPr>
                                    <a:rPr lang="es-ES" i="1">
                                      <a:latin typeface="Cambria Math" panose="02040503050406030204" pitchFamily="18" charset="0"/>
                                    </a:rPr>
                                  </m:ctrlPr>
                                </m:dPr>
                                <m:e>
                                  <m:r>
                                    <a:rPr lang="es-ES" i="1">
                                      <a:latin typeface="Cambria Math" panose="02040503050406030204" pitchFamily="18" charset="0"/>
                                    </a:rPr>
                                    <m:t>𝑇𝑟</m:t>
                                  </m:r>
                                  <m:r>
                                    <a:rPr lang="es-ES" i="0">
                                      <a:latin typeface="Cambria Math" panose="02040503050406030204" pitchFamily="18" charset="0"/>
                                    </a:rPr>
                                    <m:t>(</m:t>
                                  </m:r>
                                  <m:sSub>
                                    <m:sSubPr>
                                      <m:ctrlPr>
                                        <a:rPr lang="es-ES" i="1">
                                          <a:latin typeface="Cambria Math" panose="02040503050406030204" pitchFamily="18" charset="0"/>
                                        </a:rPr>
                                      </m:ctrlPr>
                                    </m:sSubPr>
                                    <m:e>
                                      <m:r>
                                        <a:rPr lang="es-ES" i="0">
                                          <a:latin typeface="Cambria Math" panose="02040503050406030204" pitchFamily="18" charset="0"/>
                                        </a:rPr>
                                        <m:t>ʎ</m:t>
                                      </m:r>
                                    </m:e>
                                    <m:sub>
                                      <m:r>
                                        <a:rPr lang="es-ES" i="1">
                                          <a:latin typeface="Cambria Math" panose="02040503050406030204" pitchFamily="18" charset="0"/>
                                        </a:rPr>
                                        <m:t>𝑟𝑜𝑗𝑜</m:t>
                                      </m:r>
                                    </m:sub>
                                  </m:sSub>
                                </m:e>
                              </m:d>
                            </m:den>
                          </m:f>
                          <m:r>
                            <a:rPr lang="es-ES" i="0">
                              <a:latin typeface="Cambria Math" panose="02040503050406030204" pitchFamily="18" charset="0"/>
                            </a:rPr>
                            <m:t>=</m:t>
                          </m:r>
                          <m:r>
                            <m:rPr>
                              <m:sty m:val="p"/>
                            </m:rPr>
                            <a:rPr lang="es-ES" i="0">
                              <a:latin typeface="Cambria Math" panose="02040503050406030204" pitchFamily="18" charset="0"/>
                            </a:rPr>
                            <m:t>ex</m:t>
                          </m:r>
                          <m:func>
                            <m:funcPr>
                              <m:ctrlPr>
                                <a:rPr lang="es-ES" i="1">
                                  <a:latin typeface="Cambria Math" panose="02040503050406030204" pitchFamily="18" charset="0"/>
                                </a:rPr>
                              </m:ctrlPr>
                            </m:funcPr>
                            <m:fName>
                              <m:r>
                                <m:rPr>
                                  <m:sty m:val="p"/>
                                </m:rPr>
                                <a:rPr lang="es-ES" i="0">
                                  <a:latin typeface="Cambria Math" panose="02040503050406030204" pitchFamily="18" charset="0"/>
                                </a:rPr>
                                <m:t>p</m:t>
                              </m:r>
                            </m:fName>
                            <m:e>
                              <m:r>
                                <a:rPr lang="es-ES" i="0">
                                  <a:latin typeface="Cambria Math" panose="02040503050406030204" pitchFamily="18" charset="0"/>
                                </a:rPr>
                                <m:t>(</m:t>
                              </m:r>
                            </m:e>
                          </m:func>
                          <m:r>
                            <a:rPr lang="es-ES" i="0">
                              <a:latin typeface="Cambria Math" panose="02040503050406030204" pitchFamily="18" charset="0"/>
                            </a:rPr>
                            <m:t>−</m:t>
                          </m:r>
                          <m:r>
                            <a:rPr lang="es-ES" i="1">
                              <a:latin typeface="Cambria Math" panose="02040503050406030204" pitchFamily="18" charset="0"/>
                            </a:rPr>
                            <m:t>𝜀</m:t>
                          </m:r>
                          <m:r>
                            <a:rPr lang="es-ES" i="1">
                              <a:latin typeface="Cambria Math" panose="02040503050406030204" pitchFamily="18" charset="0"/>
                            </a:rPr>
                            <m:t>𝐶𝐿</m:t>
                          </m:r>
                        </m:e>
                      </m:d>
                    </m:oMath>
                  </m:oMathPara>
                </a14:m>
                <a:endParaRPr lang="es-ES" dirty="0"/>
              </a:p>
            </p:txBody>
          </p:sp>
        </mc:Choice>
        <mc:Fallback>
          <p:sp>
            <p:nvSpPr>
              <p:cNvPr id="10" name="Rectángulo 9"/>
              <p:cNvSpPr>
                <a:spLocks noRot="1" noChangeAspect="1" noMove="1" noResize="1" noEditPoints="1" noAdjustHandles="1" noChangeArrowheads="1" noChangeShapeType="1" noTextEdit="1"/>
              </p:cNvSpPr>
              <p:nvPr/>
            </p:nvSpPr>
            <p:spPr>
              <a:xfrm>
                <a:off x="2691395" y="5159306"/>
                <a:ext cx="2755370" cy="742447"/>
              </a:xfrm>
              <a:prstGeom prst="rect">
                <a:avLst/>
              </a:prstGeom>
              <a:blipFill rotWithShape="0">
                <a:blip r:embed="rId3"/>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15771638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24280" y="1856069"/>
            <a:ext cx="4668520" cy="1953931"/>
          </a:xfrm>
        </p:spPr>
        <p:txBody>
          <a:bodyPr>
            <a:normAutofit/>
          </a:bodyPr>
          <a:lstStyle/>
          <a:p>
            <a:pPr algn="just">
              <a:lnSpc>
                <a:spcPct val="150000"/>
              </a:lnSpc>
            </a:pPr>
            <a:r>
              <a:rPr lang="es-ES" dirty="0" smtClean="0"/>
              <a:t>Detección de la </a:t>
            </a:r>
            <a:r>
              <a:rPr lang="es-ES" dirty="0"/>
              <a:t>distancia entre el paciente y la lámpara por medio de la medición del tiempo en que tarda en retornar una señal de sonido emitida por el </a:t>
            </a:r>
            <a:r>
              <a:rPr lang="es-ES" dirty="0" smtClean="0"/>
              <a:t>mismo</a:t>
            </a:r>
            <a:r>
              <a:rPr lang="es-ES" dirty="0" smtClean="0"/>
              <a:t>.</a:t>
            </a:r>
            <a:endParaRPr lang="es-ES" dirty="0" smtClean="0"/>
          </a:p>
        </p:txBody>
      </p:sp>
      <p:pic>
        <p:nvPicPr>
          <p:cNvPr id="5" name="Imagen 4"/>
          <p:cNvPicPr/>
          <p:nvPr/>
        </p:nvPicPr>
        <p:blipFill>
          <a:blip r:embed="rId2">
            <a:extLst>
              <a:ext uri="{28A0092B-C50C-407E-A947-70E740481C1C}">
                <a14:useLocalDpi xmlns:a14="http://schemas.microsoft.com/office/drawing/2010/main"/>
              </a:ext>
            </a:extLst>
          </a:blip>
          <a:stretch>
            <a:fillRect/>
          </a:stretch>
        </p:blipFill>
        <p:spPr>
          <a:xfrm>
            <a:off x="1455420" y="3926241"/>
            <a:ext cx="4627880" cy="2176109"/>
          </a:xfrm>
          <a:prstGeom prst="rect">
            <a:avLst/>
          </a:prstGeom>
        </p:spPr>
      </p:pic>
      <p:sp>
        <p:nvSpPr>
          <p:cNvPr id="7" name="Título 1"/>
          <p:cNvSpPr>
            <a:spLocks noGrp="1"/>
          </p:cNvSpPr>
          <p:nvPr>
            <p:ph type="title"/>
          </p:nvPr>
        </p:nvSpPr>
        <p:spPr>
          <a:xfrm>
            <a:off x="1097280" y="286603"/>
            <a:ext cx="10058400" cy="1450757"/>
          </a:xfrm>
        </p:spPr>
        <p:txBody>
          <a:bodyPr>
            <a:normAutofit/>
          </a:bodyPr>
          <a:lstStyle/>
          <a:p>
            <a:r>
              <a:rPr lang="es-EC" dirty="0"/>
              <a:t>Diseño </a:t>
            </a:r>
            <a:r>
              <a:rPr lang="es-EC" dirty="0" smtClean="0"/>
              <a:t>electrónico</a:t>
            </a:r>
            <a:br>
              <a:rPr lang="es-EC" dirty="0" smtClean="0"/>
            </a:br>
            <a:r>
              <a:rPr lang="es-EC" sz="2800" b="1" dirty="0" smtClean="0">
                <a:solidFill>
                  <a:srgbClr val="7030A0"/>
                </a:solidFill>
              </a:rPr>
              <a:t>SENSOR ULTRASONIDO</a:t>
            </a:r>
            <a:endParaRPr lang="es-EC" sz="2800" b="1" dirty="0">
              <a:solidFill>
                <a:srgbClr val="7030A0"/>
              </a:solidFill>
            </a:endParaRPr>
          </a:p>
        </p:txBody>
      </p:sp>
      <p:sp>
        <p:nvSpPr>
          <p:cNvPr id="8" name="Rectángulo 7"/>
          <p:cNvSpPr/>
          <p:nvPr/>
        </p:nvSpPr>
        <p:spPr>
          <a:xfrm>
            <a:off x="7457977" y="2071062"/>
            <a:ext cx="3794223" cy="3477875"/>
          </a:xfrm>
          <a:prstGeom prst="rect">
            <a:avLst/>
          </a:prstGeom>
        </p:spPr>
        <p:txBody>
          <a:bodyPr wrap="square">
            <a:spAutoFit/>
          </a:bodyPr>
          <a:lstStyle/>
          <a:p>
            <a:pPr lvl="0" algn="just">
              <a:lnSpc>
                <a:spcPct val="150000"/>
              </a:lnSpc>
              <a:spcAft>
                <a:spcPts val="0"/>
              </a:spcAft>
            </a:pPr>
            <a:r>
              <a:rPr lang="es-ES" sz="2000" b="1" dirty="0" smtClean="0">
                <a:ea typeface="Times New Roman" panose="02020603050405020304" pitchFamily="18" charset="0"/>
              </a:rPr>
              <a:t>HC-SR04</a:t>
            </a:r>
          </a:p>
          <a:p>
            <a:pPr marL="342900" lvl="0" indent="-342900" algn="just">
              <a:lnSpc>
                <a:spcPct val="150000"/>
              </a:lnSpc>
              <a:spcAft>
                <a:spcPts val="0"/>
              </a:spcAft>
              <a:buFont typeface="Wingdings" panose="05000000000000000000" pitchFamily="2" charset="2"/>
              <a:buChar char="§"/>
            </a:pPr>
            <a:r>
              <a:rPr lang="es-ES" sz="2000" dirty="0" smtClean="0">
                <a:ea typeface="Times New Roman" panose="02020603050405020304" pitchFamily="18" charset="0"/>
              </a:rPr>
              <a:t>Voltaje </a:t>
            </a:r>
            <a:r>
              <a:rPr lang="es-ES" sz="2000" dirty="0">
                <a:ea typeface="Times New Roman" panose="02020603050405020304" pitchFamily="18" charset="0"/>
              </a:rPr>
              <a:t>de operación 5 </a:t>
            </a:r>
            <a:r>
              <a:rPr lang="es-ES" sz="2000" dirty="0" err="1">
                <a:ea typeface="Times New Roman" panose="02020603050405020304" pitchFamily="18" charset="0"/>
              </a:rPr>
              <a:t>Vdc</a:t>
            </a:r>
            <a:endParaRPr lang="es-ES" sz="2000" dirty="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2000" dirty="0" smtClean="0">
                <a:ea typeface="Times New Roman" panose="02020603050405020304" pitchFamily="18" charset="0"/>
              </a:rPr>
              <a:t>Corriente 15 </a:t>
            </a:r>
            <a:r>
              <a:rPr lang="es-ES" sz="2000" dirty="0" err="1" smtClean="0">
                <a:ea typeface="Times New Roman" panose="02020603050405020304" pitchFamily="18" charset="0"/>
              </a:rPr>
              <a:t>mA</a:t>
            </a:r>
            <a:endParaRPr lang="es-ES" sz="2000" dirty="0" smtClean="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2000" dirty="0" smtClean="0">
                <a:ea typeface="Times New Roman" panose="02020603050405020304" pitchFamily="18" charset="0"/>
              </a:rPr>
              <a:t>Rango de operación 2 a 400 cm</a:t>
            </a:r>
          </a:p>
          <a:p>
            <a:pPr marL="342900" lvl="0" indent="-342900" algn="just">
              <a:lnSpc>
                <a:spcPct val="150000"/>
              </a:lnSpc>
              <a:spcAft>
                <a:spcPts val="0"/>
              </a:spcAft>
              <a:buFont typeface="Wingdings" panose="05000000000000000000" pitchFamily="2" charset="2"/>
              <a:buChar char="§"/>
            </a:pPr>
            <a:r>
              <a:rPr lang="es-ES" sz="2000" dirty="0" smtClean="0">
                <a:ea typeface="Times New Roman" panose="02020603050405020304" pitchFamily="18" charset="0"/>
              </a:rPr>
              <a:t>Precisión 3 mm</a:t>
            </a:r>
            <a:endParaRPr lang="es-ES" sz="2000" dirty="0">
              <a:ea typeface="Times New Roman" panose="02020603050405020304" pitchFamily="18" charset="0"/>
            </a:endParaRPr>
          </a:p>
          <a:p>
            <a:pPr marL="342900" lvl="0" indent="-342900" algn="just">
              <a:lnSpc>
                <a:spcPct val="150000"/>
              </a:lnSpc>
              <a:spcAft>
                <a:spcPts val="1200"/>
              </a:spcAft>
              <a:buFont typeface="Wingdings" panose="05000000000000000000" pitchFamily="2" charset="2"/>
              <a:buChar char="§"/>
            </a:pPr>
            <a:r>
              <a:rPr lang="es-ES" sz="2000" dirty="0" smtClean="0">
                <a:ea typeface="Times New Roman" panose="02020603050405020304" pitchFamily="18" charset="0"/>
              </a:rPr>
              <a:t>Ángulo de medición 15</a:t>
            </a:r>
            <a:r>
              <a:rPr lang="es-ES" sz="2000" baseline="30000" dirty="0" smtClean="0">
                <a:ea typeface="Times New Roman" panose="02020603050405020304" pitchFamily="18" charset="0"/>
              </a:rPr>
              <a:t>o</a:t>
            </a:r>
          </a:p>
          <a:p>
            <a:pPr marL="342900" lvl="0" indent="-342900" algn="just">
              <a:lnSpc>
                <a:spcPct val="150000"/>
              </a:lnSpc>
              <a:spcAft>
                <a:spcPts val="1200"/>
              </a:spcAft>
              <a:buFont typeface="Wingdings" panose="05000000000000000000" pitchFamily="2" charset="2"/>
              <a:buChar char="§"/>
            </a:pPr>
            <a:r>
              <a:rPr lang="es-ES" sz="2000" dirty="0" smtClean="0">
                <a:ea typeface="Times New Roman" panose="02020603050405020304" pitchFamily="18" charset="0"/>
              </a:rPr>
              <a:t>Tamaño </a:t>
            </a:r>
            <a:r>
              <a:rPr lang="es-ES" sz="2000" dirty="0">
                <a:ea typeface="Times New Roman" panose="02020603050405020304" pitchFamily="18" charset="0"/>
              </a:rPr>
              <a:t>compacto.</a:t>
            </a:r>
            <a:endParaRPr lang="es-ES" sz="2000" dirty="0">
              <a:effectLst/>
              <a:ea typeface="Times New Roman" panose="02020603050405020304" pitchFamily="18" charset="0"/>
            </a:endParaRPr>
          </a:p>
        </p:txBody>
      </p:sp>
      <p:cxnSp>
        <p:nvCxnSpPr>
          <p:cNvPr id="10" name="Conector recto 9"/>
          <p:cNvCxnSpPr/>
          <p:nvPr/>
        </p:nvCxnSpPr>
        <p:spPr>
          <a:xfrm flipH="1">
            <a:off x="6561088" y="1981200"/>
            <a:ext cx="17512" cy="412115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4660588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o 28"/>
          <p:cNvGrpSpPr/>
          <p:nvPr/>
        </p:nvGrpSpPr>
        <p:grpSpPr>
          <a:xfrm>
            <a:off x="1625600" y="2019300"/>
            <a:ext cx="9148353" cy="3898245"/>
            <a:chOff x="343815" y="-9858"/>
            <a:chExt cx="5544144" cy="2226365"/>
          </a:xfrm>
        </p:grpSpPr>
        <p:sp>
          <p:nvSpPr>
            <p:cNvPr id="30" name="Rectángulo 29"/>
            <p:cNvSpPr>
              <a:spLocks/>
            </p:cNvSpPr>
            <p:nvPr/>
          </p:nvSpPr>
          <p:spPr>
            <a:xfrm>
              <a:off x="3028493" y="782727"/>
              <a:ext cx="760095" cy="55943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400">
                  <a:effectLst/>
                  <a:latin typeface="Times New Roman" panose="02020603050405020304" pitchFamily="18" charset="0"/>
                  <a:ea typeface="Times New Roman" panose="02020603050405020304" pitchFamily="18" charset="0"/>
                </a:rPr>
                <a:t>RAM</a:t>
              </a:r>
              <a:endParaRPr lang="es-EC" sz="2800">
                <a:effectLst/>
                <a:latin typeface="Times New Roman" panose="02020603050405020304" pitchFamily="18" charset="0"/>
                <a:ea typeface="Times New Roman" panose="02020603050405020304" pitchFamily="18" charset="0"/>
              </a:endParaRPr>
            </a:p>
          </p:txBody>
        </p:sp>
        <p:sp>
          <p:nvSpPr>
            <p:cNvPr id="31" name="Rectángulo 30"/>
            <p:cNvSpPr>
              <a:spLocks/>
            </p:cNvSpPr>
            <p:nvPr/>
          </p:nvSpPr>
          <p:spPr>
            <a:xfrm>
              <a:off x="3035808" y="1506932"/>
              <a:ext cx="753745" cy="55943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400">
                  <a:effectLst/>
                  <a:latin typeface="Times New Roman" panose="02020603050405020304" pitchFamily="18" charset="0"/>
                  <a:ea typeface="Times New Roman" panose="02020603050405020304" pitchFamily="18" charset="0"/>
                </a:rPr>
                <a:t>EEPROM</a:t>
              </a:r>
              <a:endParaRPr lang="es-EC" sz="2800">
                <a:effectLst/>
                <a:latin typeface="Times New Roman" panose="02020603050405020304" pitchFamily="18" charset="0"/>
                <a:ea typeface="Times New Roman" panose="02020603050405020304" pitchFamily="18" charset="0"/>
              </a:endParaRPr>
            </a:p>
          </p:txBody>
        </p:sp>
        <p:sp>
          <p:nvSpPr>
            <p:cNvPr id="32" name="Rectángulo 31"/>
            <p:cNvSpPr>
              <a:spLocks/>
            </p:cNvSpPr>
            <p:nvPr/>
          </p:nvSpPr>
          <p:spPr>
            <a:xfrm>
              <a:off x="1953158" y="782727"/>
              <a:ext cx="968375" cy="61341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200">
                  <a:effectLst/>
                  <a:latin typeface="Times New Roman" panose="02020603050405020304" pitchFamily="18" charset="0"/>
                  <a:ea typeface="Times New Roman" panose="02020603050405020304" pitchFamily="18" charset="0"/>
                </a:rPr>
                <a:t>ENTRADAS-SALIDAS DIGITALES</a:t>
              </a:r>
              <a:endParaRPr lang="es-EC" sz="2800">
                <a:effectLst/>
                <a:latin typeface="Times New Roman" panose="02020603050405020304" pitchFamily="18" charset="0"/>
                <a:ea typeface="Times New Roman" panose="02020603050405020304" pitchFamily="18" charset="0"/>
              </a:endParaRPr>
            </a:p>
          </p:txBody>
        </p:sp>
        <p:sp>
          <p:nvSpPr>
            <p:cNvPr id="33" name="Rectángulo 32"/>
            <p:cNvSpPr>
              <a:spLocks/>
            </p:cNvSpPr>
            <p:nvPr/>
          </p:nvSpPr>
          <p:spPr>
            <a:xfrm>
              <a:off x="1953158" y="117044"/>
              <a:ext cx="962025" cy="56578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200">
                  <a:effectLst/>
                  <a:latin typeface="Times New Roman" panose="02020603050405020304" pitchFamily="18" charset="0"/>
                  <a:ea typeface="Times New Roman" panose="02020603050405020304" pitchFamily="18" charset="0"/>
                </a:rPr>
                <a:t>ENTRADAS ANALÓGICAS</a:t>
              </a:r>
              <a:endParaRPr lang="es-EC" sz="2800">
                <a:effectLst/>
                <a:latin typeface="Times New Roman" panose="02020603050405020304" pitchFamily="18" charset="0"/>
                <a:ea typeface="Times New Roman" panose="02020603050405020304" pitchFamily="18" charset="0"/>
              </a:endParaRPr>
            </a:p>
          </p:txBody>
        </p:sp>
        <p:sp>
          <p:nvSpPr>
            <p:cNvPr id="34" name="Rectángulo 33"/>
            <p:cNvSpPr>
              <a:spLocks/>
            </p:cNvSpPr>
            <p:nvPr/>
          </p:nvSpPr>
          <p:spPr>
            <a:xfrm>
              <a:off x="3028493" y="109728"/>
              <a:ext cx="766445" cy="55943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200" dirty="0">
                  <a:effectLst/>
                  <a:latin typeface="Times New Roman" panose="02020603050405020304" pitchFamily="18" charset="0"/>
                  <a:ea typeface="Times New Roman" panose="02020603050405020304" pitchFamily="18" charset="0"/>
                </a:rPr>
                <a:t>MICROCONTROLADOR</a:t>
              </a:r>
              <a:endParaRPr lang="es-EC" sz="2800" dirty="0">
                <a:effectLst/>
                <a:latin typeface="Times New Roman" panose="02020603050405020304" pitchFamily="18" charset="0"/>
                <a:ea typeface="Times New Roman" panose="02020603050405020304" pitchFamily="18" charset="0"/>
              </a:endParaRPr>
            </a:p>
          </p:txBody>
        </p:sp>
        <p:sp>
          <p:nvSpPr>
            <p:cNvPr id="35" name="Rectángulo 34"/>
            <p:cNvSpPr>
              <a:spLocks/>
            </p:cNvSpPr>
            <p:nvPr/>
          </p:nvSpPr>
          <p:spPr>
            <a:xfrm>
              <a:off x="1938528" y="1506932"/>
              <a:ext cx="993775" cy="55943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200">
                  <a:effectLst/>
                  <a:latin typeface="Times New Roman" panose="02020603050405020304" pitchFamily="18" charset="0"/>
                  <a:ea typeface="Times New Roman" panose="02020603050405020304" pitchFamily="18" charset="0"/>
                </a:rPr>
                <a:t>PUERTO SERIAL</a:t>
              </a:r>
              <a:endParaRPr lang="es-EC" sz="2800">
                <a:effectLst/>
                <a:latin typeface="Times New Roman" panose="02020603050405020304" pitchFamily="18" charset="0"/>
                <a:ea typeface="Times New Roman" panose="02020603050405020304" pitchFamily="18" charset="0"/>
              </a:endParaRPr>
            </a:p>
          </p:txBody>
        </p:sp>
        <p:sp>
          <p:nvSpPr>
            <p:cNvPr id="36" name="Rectángulo 35"/>
            <p:cNvSpPr>
              <a:spLocks/>
            </p:cNvSpPr>
            <p:nvPr/>
          </p:nvSpPr>
          <p:spPr>
            <a:xfrm>
              <a:off x="3928262" y="775412"/>
              <a:ext cx="700405" cy="55943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400">
                  <a:effectLst/>
                  <a:latin typeface="Times New Roman" panose="02020603050405020304" pitchFamily="18" charset="0"/>
                  <a:ea typeface="Times New Roman" panose="02020603050405020304" pitchFamily="18" charset="0"/>
                </a:rPr>
                <a:t>I2C</a:t>
              </a:r>
              <a:endParaRPr lang="es-EC" sz="2800">
                <a:effectLst/>
                <a:latin typeface="Times New Roman" panose="02020603050405020304" pitchFamily="18" charset="0"/>
                <a:ea typeface="Times New Roman" panose="02020603050405020304" pitchFamily="18" charset="0"/>
              </a:endParaRPr>
            </a:p>
          </p:txBody>
        </p:sp>
        <p:sp>
          <p:nvSpPr>
            <p:cNvPr id="37" name="Rectángulo 36"/>
            <p:cNvSpPr>
              <a:spLocks/>
            </p:cNvSpPr>
            <p:nvPr/>
          </p:nvSpPr>
          <p:spPr>
            <a:xfrm>
              <a:off x="3935578" y="1499616"/>
              <a:ext cx="700405" cy="55943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100">
                  <a:effectLst/>
                  <a:latin typeface="Times New Roman" panose="02020603050405020304" pitchFamily="18" charset="0"/>
                  <a:ea typeface="Times New Roman" panose="02020603050405020304" pitchFamily="18" charset="0"/>
                </a:rPr>
                <a:t>CONTADOR TIMMER</a:t>
              </a:r>
              <a:endParaRPr lang="es-EC" sz="2800">
                <a:effectLst/>
                <a:latin typeface="Times New Roman" panose="02020603050405020304" pitchFamily="18" charset="0"/>
                <a:ea typeface="Times New Roman" panose="02020603050405020304" pitchFamily="18" charset="0"/>
              </a:endParaRPr>
            </a:p>
          </p:txBody>
        </p:sp>
        <p:sp>
          <p:nvSpPr>
            <p:cNvPr id="38" name="Rectángulo 37"/>
            <p:cNvSpPr>
              <a:spLocks/>
            </p:cNvSpPr>
            <p:nvPr/>
          </p:nvSpPr>
          <p:spPr>
            <a:xfrm>
              <a:off x="3920947" y="109728"/>
              <a:ext cx="700405" cy="55943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400">
                  <a:effectLst/>
                  <a:latin typeface="Times New Roman" panose="02020603050405020304" pitchFamily="18" charset="0"/>
                  <a:ea typeface="Times New Roman" panose="02020603050405020304" pitchFamily="18" charset="0"/>
                </a:rPr>
                <a:t>SPI</a:t>
              </a:r>
              <a:endParaRPr lang="es-EC" sz="2800">
                <a:effectLst/>
                <a:latin typeface="Times New Roman" panose="02020603050405020304" pitchFamily="18" charset="0"/>
                <a:ea typeface="Times New Roman" panose="02020603050405020304" pitchFamily="18" charset="0"/>
              </a:endParaRPr>
            </a:p>
          </p:txBody>
        </p:sp>
        <p:cxnSp>
          <p:nvCxnSpPr>
            <p:cNvPr id="39" name="Conector recto de flecha 38"/>
            <p:cNvCxnSpPr/>
            <p:nvPr/>
          </p:nvCxnSpPr>
          <p:spPr>
            <a:xfrm>
              <a:off x="1433779" y="387706"/>
              <a:ext cx="270631" cy="69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Cuadro de texto 125"/>
            <p:cNvSpPr txBox="1"/>
            <p:nvPr/>
          </p:nvSpPr>
          <p:spPr>
            <a:xfrm>
              <a:off x="373053" y="160827"/>
              <a:ext cx="1298683" cy="61456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252095" algn="l">
                <a:lnSpc>
                  <a:spcPct val="150000"/>
                </a:lnSpc>
                <a:spcAft>
                  <a:spcPts val="0"/>
                </a:spcAft>
              </a:pPr>
              <a:r>
                <a:rPr lang="es-ES" sz="1600" dirty="0">
                  <a:effectLst/>
                  <a:latin typeface="Times New Roman" panose="02020603050405020304" pitchFamily="18" charset="0"/>
                  <a:ea typeface="Times New Roman" panose="02020603050405020304" pitchFamily="18" charset="0"/>
                </a:rPr>
                <a:t>Salida de control: voltaje de la batería</a:t>
              </a:r>
              <a:endParaRPr lang="es-EC" sz="2800" dirty="0">
                <a:effectLst/>
                <a:latin typeface="Times New Roman" panose="02020603050405020304" pitchFamily="18" charset="0"/>
                <a:ea typeface="Times New Roman" panose="02020603050405020304" pitchFamily="18" charset="0"/>
              </a:endParaRPr>
            </a:p>
          </p:txBody>
        </p:sp>
        <p:sp>
          <p:nvSpPr>
            <p:cNvPr id="41" name="Rectángulo 40"/>
            <p:cNvSpPr/>
            <p:nvPr/>
          </p:nvSpPr>
          <p:spPr>
            <a:xfrm>
              <a:off x="1841840" y="-9858"/>
              <a:ext cx="3060933" cy="2226365"/>
            </a:xfrm>
            <a:prstGeom prst="rect">
              <a:avLst/>
            </a:prstGeom>
            <a:noFill/>
            <a:ln>
              <a:prstDash val="lgDash"/>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4000"/>
            </a:p>
          </p:txBody>
        </p:sp>
        <p:sp>
          <p:nvSpPr>
            <p:cNvPr id="42" name="Cuadro de texto 512"/>
            <p:cNvSpPr txBox="1"/>
            <p:nvPr/>
          </p:nvSpPr>
          <p:spPr>
            <a:xfrm>
              <a:off x="358445" y="833743"/>
              <a:ext cx="1320607" cy="6274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252095" algn="l">
                <a:lnSpc>
                  <a:spcPct val="150000"/>
                </a:lnSpc>
                <a:spcAft>
                  <a:spcPts val="0"/>
                </a:spcAft>
              </a:pPr>
              <a:r>
                <a:rPr lang="es-ES" sz="1600" dirty="0">
                  <a:effectLst/>
                  <a:latin typeface="Times New Roman" panose="02020603050405020304" pitchFamily="18" charset="0"/>
                  <a:ea typeface="Times New Roman" panose="02020603050405020304" pitchFamily="18" charset="0"/>
                </a:rPr>
                <a:t>Salida de control: actuador, lámpara y </a:t>
              </a:r>
              <a:r>
                <a:rPr lang="es-ES" sz="1600" dirty="0" err="1">
                  <a:effectLst/>
                  <a:latin typeface="Times New Roman" panose="02020603050405020304" pitchFamily="18" charset="0"/>
                  <a:ea typeface="Times New Roman" panose="02020603050405020304" pitchFamily="18" charset="0"/>
                </a:rPr>
                <a:t>buzzer</a:t>
              </a:r>
              <a:r>
                <a:rPr lang="es-ES" sz="1600" dirty="0">
                  <a:effectLst/>
                  <a:latin typeface="Times New Roman" panose="02020603050405020304" pitchFamily="18" charset="0"/>
                  <a:ea typeface="Times New Roman" panose="02020603050405020304" pitchFamily="18" charset="0"/>
                </a:rPr>
                <a:t> (PWM)</a:t>
              </a:r>
              <a:endParaRPr lang="es-EC" sz="2800" dirty="0">
                <a:effectLst/>
                <a:latin typeface="Times New Roman" panose="02020603050405020304" pitchFamily="18" charset="0"/>
                <a:ea typeface="Times New Roman" panose="02020603050405020304" pitchFamily="18" charset="0"/>
              </a:endParaRPr>
            </a:p>
          </p:txBody>
        </p:sp>
        <p:cxnSp>
          <p:nvCxnSpPr>
            <p:cNvPr id="43" name="Conector recto de flecha 42"/>
            <p:cNvCxnSpPr/>
            <p:nvPr/>
          </p:nvCxnSpPr>
          <p:spPr>
            <a:xfrm>
              <a:off x="1426464" y="1792224"/>
              <a:ext cx="270510" cy="6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Cuadro de texto 515"/>
            <p:cNvSpPr txBox="1"/>
            <p:nvPr/>
          </p:nvSpPr>
          <p:spPr>
            <a:xfrm>
              <a:off x="343815" y="1557031"/>
              <a:ext cx="1327923" cy="6594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252095" algn="l">
                <a:lnSpc>
                  <a:spcPct val="150000"/>
                </a:lnSpc>
                <a:spcAft>
                  <a:spcPts val="0"/>
                </a:spcAft>
              </a:pPr>
              <a:r>
                <a:rPr lang="es-ES" sz="1600" dirty="0">
                  <a:effectLst/>
                  <a:latin typeface="Times New Roman" panose="02020603050405020304" pitchFamily="18" charset="0"/>
                  <a:ea typeface="Times New Roman" panose="02020603050405020304" pitchFamily="18" charset="0"/>
                </a:rPr>
                <a:t>Comunicación: sensor bilirrubina y ultrasónico, pantalla</a:t>
              </a:r>
              <a:endParaRPr lang="es-EC" sz="2800" dirty="0">
                <a:effectLst/>
                <a:latin typeface="Times New Roman" panose="02020603050405020304" pitchFamily="18" charset="0"/>
                <a:ea typeface="Times New Roman" panose="02020603050405020304" pitchFamily="18" charset="0"/>
              </a:endParaRPr>
            </a:p>
          </p:txBody>
        </p:sp>
        <p:sp>
          <p:nvSpPr>
            <p:cNvPr id="45" name="Cuadro de texto 524"/>
            <p:cNvSpPr txBox="1"/>
            <p:nvPr/>
          </p:nvSpPr>
          <p:spPr>
            <a:xfrm>
              <a:off x="4946018" y="150908"/>
              <a:ext cx="907022" cy="421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252095" algn="just">
                <a:lnSpc>
                  <a:spcPct val="150000"/>
                </a:lnSpc>
                <a:spcAft>
                  <a:spcPts val="0"/>
                </a:spcAft>
              </a:pPr>
              <a:r>
                <a:rPr lang="es-ES" sz="1600">
                  <a:effectLst/>
                  <a:latin typeface="Times New Roman" panose="02020603050405020304" pitchFamily="18" charset="0"/>
                  <a:ea typeface="Times New Roman" panose="02020603050405020304" pitchFamily="18" charset="0"/>
                </a:rPr>
                <a:t>Memoria microSD</a:t>
              </a:r>
              <a:endParaRPr lang="es-EC" sz="2800">
                <a:effectLst/>
                <a:latin typeface="Times New Roman" panose="02020603050405020304" pitchFamily="18" charset="0"/>
                <a:ea typeface="Times New Roman" panose="02020603050405020304" pitchFamily="18" charset="0"/>
              </a:endParaRPr>
            </a:p>
          </p:txBody>
        </p:sp>
        <p:cxnSp>
          <p:nvCxnSpPr>
            <p:cNvPr id="46" name="Conector recto de flecha 45"/>
            <p:cNvCxnSpPr/>
            <p:nvPr/>
          </p:nvCxnSpPr>
          <p:spPr>
            <a:xfrm flipH="1">
              <a:off x="1433779" y="1155802"/>
              <a:ext cx="270510" cy="6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Conector recto de flecha 46"/>
            <p:cNvCxnSpPr/>
            <p:nvPr/>
          </p:nvCxnSpPr>
          <p:spPr>
            <a:xfrm flipH="1">
              <a:off x="1419149" y="1894637"/>
              <a:ext cx="270510" cy="6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Cuadro de texto 550"/>
            <p:cNvSpPr txBox="1"/>
            <p:nvPr/>
          </p:nvSpPr>
          <p:spPr>
            <a:xfrm>
              <a:off x="5083570" y="921693"/>
              <a:ext cx="769470" cy="2921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252095" algn="just">
                <a:lnSpc>
                  <a:spcPct val="150000"/>
                </a:lnSpc>
                <a:spcAft>
                  <a:spcPts val="0"/>
                </a:spcAft>
              </a:pPr>
              <a:r>
                <a:rPr lang="es-ES" sz="1600">
                  <a:effectLst/>
                  <a:latin typeface="Times New Roman" panose="02020603050405020304" pitchFamily="18" charset="0"/>
                  <a:ea typeface="Times New Roman" panose="02020603050405020304" pitchFamily="18" charset="0"/>
                </a:rPr>
                <a:t>Reloj</a:t>
              </a:r>
              <a:endParaRPr lang="es-EC" sz="2800">
                <a:effectLst/>
                <a:latin typeface="Times New Roman" panose="02020603050405020304" pitchFamily="18" charset="0"/>
                <a:ea typeface="Times New Roman" panose="02020603050405020304" pitchFamily="18" charset="0"/>
              </a:endParaRPr>
            </a:p>
          </p:txBody>
        </p:sp>
        <p:cxnSp>
          <p:nvCxnSpPr>
            <p:cNvPr id="49" name="Conector recto de flecha 48"/>
            <p:cNvCxnSpPr/>
            <p:nvPr/>
          </p:nvCxnSpPr>
          <p:spPr>
            <a:xfrm>
              <a:off x="4820717" y="351130"/>
              <a:ext cx="317500" cy="635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50" name="Conector recto de flecha 49"/>
            <p:cNvCxnSpPr/>
            <p:nvPr/>
          </p:nvCxnSpPr>
          <p:spPr>
            <a:xfrm>
              <a:off x="4798771" y="1009498"/>
              <a:ext cx="317500" cy="635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51" name="Conector recto de flecha 50"/>
            <p:cNvCxnSpPr/>
            <p:nvPr/>
          </p:nvCxnSpPr>
          <p:spPr>
            <a:xfrm>
              <a:off x="4842662" y="1806855"/>
              <a:ext cx="270510" cy="6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Conector recto de flecha 51"/>
            <p:cNvCxnSpPr/>
            <p:nvPr/>
          </p:nvCxnSpPr>
          <p:spPr>
            <a:xfrm flipH="1">
              <a:off x="4798771" y="1631290"/>
              <a:ext cx="270510" cy="6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3" name="Cuadro de texto 560"/>
            <p:cNvSpPr txBox="1"/>
            <p:nvPr/>
          </p:nvSpPr>
          <p:spPr>
            <a:xfrm>
              <a:off x="5048798" y="1409677"/>
              <a:ext cx="839161" cy="69193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252095" algn="just">
                <a:lnSpc>
                  <a:spcPct val="150000"/>
                </a:lnSpc>
                <a:spcAft>
                  <a:spcPts val="0"/>
                </a:spcAft>
              </a:pPr>
              <a:r>
                <a:rPr lang="es-ES" sz="1600" dirty="0">
                  <a:effectLst/>
                  <a:latin typeface="Times New Roman" panose="02020603050405020304" pitchFamily="18" charset="0"/>
                  <a:ea typeface="Times New Roman" panose="02020603050405020304" pitchFamily="18" charset="0"/>
                </a:rPr>
                <a:t>Pulsos digitales, contadores</a:t>
              </a:r>
              <a:endParaRPr lang="es-EC" sz="2800" dirty="0">
                <a:effectLst/>
                <a:latin typeface="Times New Roman" panose="02020603050405020304" pitchFamily="18" charset="0"/>
                <a:ea typeface="Times New Roman" panose="02020603050405020304" pitchFamily="18" charset="0"/>
              </a:endParaRPr>
            </a:p>
          </p:txBody>
        </p:sp>
      </p:grpSp>
      <p:sp>
        <p:nvSpPr>
          <p:cNvPr id="54" name="Título 1"/>
          <p:cNvSpPr>
            <a:spLocks noGrp="1"/>
          </p:cNvSpPr>
          <p:nvPr>
            <p:ph type="title"/>
          </p:nvPr>
        </p:nvSpPr>
        <p:spPr>
          <a:xfrm>
            <a:off x="1097280" y="286603"/>
            <a:ext cx="10058400" cy="1450757"/>
          </a:xfrm>
        </p:spPr>
        <p:txBody>
          <a:bodyPr>
            <a:normAutofit/>
          </a:bodyPr>
          <a:lstStyle/>
          <a:p>
            <a:r>
              <a:rPr lang="es-EC" dirty="0"/>
              <a:t>Diseño </a:t>
            </a:r>
            <a:r>
              <a:rPr lang="es-EC" dirty="0" smtClean="0"/>
              <a:t>electrónico</a:t>
            </a:r>
            <a:br>
              <a:rPr lang="es-EC" dirty="0" smtClean="0"/>
            </a:br>
            <a:r>
              <a:rPr lang="es-EC" sz="2800" b="1" dirty="0" smtClean="0">
                <a:solidFill>
                  <a:srgbClr val="7030A0"/>
                </a:solidFill>
              </a:rPr>
              <a:t>UNIDAD DE CONTROL</a:t>
            </a:r>
            <a:endParaRPr lang="es-EC" sz="2800" b="1" dirty="0">
              <a:solidFill>
                <a:srgbClr val="7030A0"/>
              </a:solidFill>
            </a:endParaRPr>
          </a:p>
        </p:txBody>
      </p:sp>
    </p:spTree>
    <p:extLst>
      <p:ext uri="{BB962C8B-B14F-4D97-AF65-F5344CB8AC3E}">
        <p14:creationId xmlns:p14="http://schemas.microsoft.com/office/powerpoint/2010/main" val="499653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1097280" y="286603"/>
            <a:ext cx="10058400" cy="1450757"/>
          </a:xfrm>
        </p:spPr>
        <p:txBody>
          <a:bodyPr>
            <a:normAutofit/>
          </a:bodyPr>
          <a:lstStyle/>
          <a:p>
            <a:r>
              <a:rPr lang="es-EC" dirty="0"/>
              <a:t>Diseño </a:t>
            </a:r>
            <a:r>
              <a:rPr lang="es-EC" dirty="0" smtClean="0"/>
              <a:t>electrónico</a:t>
            </a:r>
            <a:br>
              <a:rPr lang="es-EC" dirty="0" smtClean="0"/>
            </a:br>
            <a:r>
              <a:rPr lang="es-EC" sz="2800" b="1" dirty="0" smtClean="0">
                <a:solidFill>
                  <a:srgbClr val="7030A0"/>
                </a:solidFill>
              </a:rPr>
              <a:t>UNIDAD DE CONTROL</a:t>
            </a:r>
            <a:endParaRPr lang="es-EC" sz="2800" b="1" dirty="0">
              <a:solidFill>
                <a:srgbClr val="7030A0"/>
              </a:solidFill>
            </a:endParaRPr>
          </a:p>
        </p:txBody>
      </p:sp>
      <p:sp>
        <p:nvSpPr>
          <p:cNvPr id="8" name="Rectángulo 7"/>
          <p:cNvSpPr/>
          <p:nvPr/>
        </p:nvSpPr>
        <p:spPr>
          <a:xfrm>
            <a:off x="7246888" y="1827869"/>
            <a:ext cx="3794223" cy="4247317"/>
          </a:xfrm>
          <a:prstGeom prst="rect">
            <a:avLst/>
          </a:prstGeom>
        </p:spPr>
        <p:txBody>
          <a:bodyPr wrap="square">
            <a:spAutoFit/>
          </a:bodyPr>
          <a:lstStyle/>
          <a:p>
            <a:pPr lvl="0" algn="just">
              <a:lnSpc>
                <a:spcPct val="150000"/>
              </a:lnSpc>
              <a:spcAft>
                <a:spcPts val="0"/>
              </a:spcAft>
            </a:pPr>
            <a:r>
              <a:rPr lang="es-ES" sz="2000" b="1" dirty="0" smtClean="0">
                <a:ea typeface="Times New Roman" panose="02020603050405020304" pitchFamily="18" charset="0"/>
              </a:rPr>
              <a:t>ARDUINO MEGA 2560</a:t>
            </a:r>
          </a:p>
          <a:p>
            <a:pPr marL="342900" lvl="0" indent="-342900" algn="just">
              <a:lnSpc>
                <a:spcPct val="150000"/>
              </a:lnSpc>
              <a:spcAft>
                <a:spcPts val="0"/>
              </a:spcAft>
              <a:buFont typeface="Wingdings" panose="05000000000000000000" pitchFamily="2" charset="2"/>
              <a:buChar char="§"/>
            </a:pPr>
            <a:r>
              <a:rPr lang="es-ES" sz="2000" dirty="0" smtClean="0">
                <a:ea typeface="Times New Roman" panose="02020603050405020304" pitchFamily="18" charset="0"/>
              </a:rPr>
              <a:t>Microcontrolador ATmega256</a:t>
            </a:r>
          </a:p>
          <a:p>
            <a:pPr marL="342900" lvl="0" indent="-342900" algn="just">
              <a:lnSpc>
                <a:spcPct val="150000"/>
              </a:lnSpc>
              <a:spcAft>
                <a:spcPts val="0"/>
              </a:spcAft>
              <a:buFont typeface="Wingdings" panose="05000000000000000000" pitchFamily="2" charset="2"/>
              <a:buChar char="§"/>
            </a:pPr>
            <a:r>
              <a:rPr lang="es-ES" sz="2000" dirty="0">
                <a:ea typeface="Times New Roman" panose="02020603050405020304" pitchFamily="18" charset="0"/>
              </a:rPr>
              <a:t>V</a:t>
            </a:r>
            <a:r>
              <a:rPr lang="es-ES" sz="2000" dirty="0" smtClean="0">
                <a:ea typeface="Times New Roman" panose="02020603050405020304" pitchFamily="18" charset="0"/>
              </a:rPr>
              <a:t>oltaje </a:t>
            </a:r>
            <a:r>
              <a:rPr lang="es-ES" sz="2000" dirty="0">
                <a:ea typeface="Times New Roman" panose="02020603050405020304" pitchFamily="18" charset="0"/>
              </a:rPr>
              <a:t>de operación 5</a:t>
            </a:r>
            <a:r>
              <a:rPr lang="es-ES" sz="2000" dirty="0" smtClean="0">
                <a:ea typeface="Times New Roman" panose="02020603050405020304" pitchFamily="18" charset="0"/>
              </a:rPr>
              <a:t> </a:t>
            </a:r>
            <a:r>
              <a:rPr lang="es-ES" sz="2000" dirty="0" err="1" smtClean="0">
                <a:ea typeface="Times New Roman" panose="02020603050405020304" pitchFamily="18" charset="0"/>
              </a:rPr>
              <a:t>Vdc</a:t>
            </a:r>
            <a:endParaRPr lang="es-ES" sz="2000" dirty="0" smtClean="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2000" dirty="0" smtClean="0">
                <a:ea typeface="Times New Roman" panose="02020603050405020304" pitchFamily="18" charset="0"/>
              </a:rPr>
              <a:t>E/S digitales 54</a:t>
            </a:r>
          </a:p>
          <a:p>
            <a:pPr marL="342900" lvl="0" indent="-342900" algn="just">
              <a:lnSpc>
                <a:spcPct val="150000"/>
              </a:lnSpc>
              <a:spcAft>
                <a:spcPts val="0"/>
              </a:spcAft>
              <a:buFont typeface="Wingdings" panose="05000000000000000000" pitchFamily="2" charset="2"/>
              <a:buChar char="§"/>
            </a:pPr>
            <a:r>
              <a:rPr lang="es-ES" sz="2000" dirty="0" smtClean="0">
                <a:ea typeface="Times New Roman" panose="02020603050405020304" pitchFamily="18" charset="0"/>
              </a:rPr>
              <a:t>E análogas 16</a:t>
            </a:r>
            <a:endParaRPr lang="es-ES" sz="2000" dirty="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2000" dirty="0" smtClean="0">
                <a:ea typeface="Times New Roman" panose="02020603050405020304" pitchFamily="18" charset="0"/>
              </a:rPr>
              <a:t>SRAM 8 kB</a:t>
            </a:r>
          </a:p>
          <a:p>
            <a:pPr marL="342900" lvl="0" indent="-342900" algn="just">
              <a:lnSpc>
                <a:spcPct val="150000"/>
              </a:lnSpc>
              <a:spcAft>
                <a:spcPts val="0"/>
              </a:spcAft>
              <a:buFont typeface="Wingdings" panose="05000000000000000000" pitchFamily="2" charset="2"/>
              <a:buChar char="§"/>
            </a:pPr>
            <a:r>
              <a:rPr lang="es-ES" sz="2000" dirty="0" smtClean="0">
                <a:ea typeface="Times New Roman" panose="02020603050405020304" pitchFamily="18" charset="0"/>
              </a:rPr>
              <a:t>EEPROM 4 Kb</a:t>
            </a:r>
          </a:p>
          <a:p>
            <a:pPr marL="342900" lvl="0" indent="-342900" algn="just">
              <a:lnSpc>
                <a:spcPct val="150000"/>
              </a:lnSpc>
              <a:spcAft>
                <a:spcPts val="0"/>
              </a:spcAft>
              <a:buFont typeface="Wingdings" panose="05000000000000000000" pitchFamily="2" charset="2"/>
              <a:buChar char="§"/>
            </a:pPr>
            <a:r>
              <a:rPr lang="es-ES" sz="2000" dirty="0" smtClean="0">
                <a:ea typeface="Times New Roman" panose="02020603050405020304" pitchFamily="18" charset="0"/>
              </a:rPr>
              <a:t>Reloj 16 MHz</a:t>
            </a:r>
          </a:p>
          <a:p>
            <a:pPr marL="342900" lvl="0" indent="-342900" algn="just">
              <a:lnSpc>
                <a:spcPct val="150000"/>
              </a:lnSpc>
              <a:spcAft>
                <a:spcPts val="0"/>
              </a:spcAft>
              <a:buFont typeface="Wingdings" panose="05000000000000000000" pitchFamily="2" charset="2"/>
              <a:buChar char="§"/>
            </a:pPr>
            <a:r>
              <a:rPr lang="es-ES" sz="2000" dirty="0" smtClean="0">
                <a:ea typeface="Times New Roman" panose="02020603050405020304" pitchFamily="18" charset="0"/>
              </a:rPr>
              <a:t>Corriente E/S 40 </a:t>
            </a:r>
            <a:r>
              <a:rPr lang="es-ES" sz="2000" dirty="0" err="1" smtClean="0">
                <a:ea typeface="Times New Roman" panose="02020603050405020304" pitchFamily="18" charset="0"/>
              </a:rPr>
              <a:t>mA</a:t>
            </a:r>
            <a:endParaRPr lang="es-ES" sz="2000" dirty="0" smtClean="0">
              <a:ea typeface="Times New Roman" panose="02020603050405020304" pitchFamily="18" charset="0"/>
            </a:endParaRPr>
          </a:p>
        </p:txBody>
      </p:sp>
      <p:cxnSp>
        <p:nvCxnSpPr>
          <p:cNvPr id="10" name="Conector recto 9"/>
          <p:cNvCxnSpPr/>
          <p:nvPr/>
        </p:nvCxnSpPr>
        <p:spPr>
          <a:xfrm flipH="1">
            <a:off x="6831597" y="1954036"/>
            <a:ext cx="17512" cy="4121150"/>
          </a:xfrm>
          <a:prstGeom prst="line">
            <a:avLst/>
          </a:prstGeom>
        </p:spPr>
        <p:style>
          <a:lnRef idx="3">
            <a:schemeClr val="accent3"/>
          </a:lnRef>
          <a:fillRef idx="0">
            <a:schemeClr val="accent3"/>
          </a:fillRef>
          <a:effectRef idx="2">
            <a:schemeClr val="accent3"/>
          </a:effectRef>
          <a:fontRef idx="minor">
            <a:schemeClr val="tx1"/>
          </a:fontRef>
        </p:style>
      </p:cxnSp>
      <p:pic>
        <p:nvPicPr>
          <p:cNvPr id="11" name="Imagen 10"/>
          <p:cNvPicPr/>
          <p:nvPr/>
        </p:nvPicPr>
        <p:blipFill rotWithShape="1">
          <a:blip r:embed="rId2" cstate="screen">
            <a:extLst>
              <a:ext uri="{28A0092B-C50C-407E-A947-70E740481C1C}">
                <a14:useLocalDpi xmlns:a14="http://schemas.microsoft.com/office/drawing/2010/main"/>
              </a:ext>
            </a:extLst>
          </a:blip>
          <a:srcRect/>
          <a:stretch/>
        </p:blipFill>
        <p:spPr bwMode="auto">
          <a:xfrm>
            <a:off x="7723330" y="286603"/>
            <a:ext cx="2385869" cy="1388033"/>
          </a:xfrm>
          <a:prstGeom prst="rect">
            <a:avLst/>
          </a:prstGeom>
          <a:noFill/>
          <a:ln>
            <a:noFill/>
          </a:ln>
          <a:extLst>
            <a:ext uri="{53640926-AAD7-44D8-BBD7-CCE9431645EC}">
              <a14:shadowObscured xmlns:a14="http://schemas.microsoft.com/office/drawing/2010/main"/>
            </a:ext>
          </a:extLst>
        </p:spPr>
      </p:pic>
      <p:pic>
        <p:nvPicPr>
          <p:cNvPr id="12" name="Imagen 11"/>
          <p:cNvPicPr/>
          <p:nvPr/>
        </p:nvPicPr>
        <p:blipFill>
          <a:blip r:embed="rId3" cstate="print">
            <a:extLst>
              <a:ext uri="{28A0092B-C50C-407E-A947-70E740481C1C}">
                <a14:useLocalDpi xmlns:a14="http://schemas.microsoft.com/office/drawing/2010/main"/>
              </a:ext>
            </a:extLst>
          </a:blip>
          <a:stretch>
            <a:fillRect/>
          </a:stretch>
        </p:blipFill>
        <p:spPr>
          <a:xfrm>
            <a:off x="1097280" y="2008427"/>
            <a:ext cx="5499100" cy="3886200"/>
          </a:xfrm>
          <a:prstGeom prst="rect">
            <a:avLst/>
          </a:prstGeom>
        </p:spPr>
      </p:pic>
    </p:spTree>
    <p:extLst>
      <p:ext uri="{BB962C8B-B14F-4D97-AF65-F5344CB8AC3E}">
        <p14:creationId xmlns:p14="http://schemas.microsoft.com/office/powerpoint/2010/main" val="32347660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p:cNvPicPr>
          <p:nvPr>
            <p:ph idx="1"/>
          </p:nvPr>
        </p:nvPicPr>
        <p:blipFill rotWithShape="1">
          <a:blip r:embed="rId2" cstate="print">
            <a:extLst>
              <a:ext uri="{28A0092B-C50C-407E-A947-70E740481C1C}">
                <a14:useLocalDpi xmlns:a14="http://schemas.microsoft.com/office/drawing/2010/main"/>
              </a:ext>
            </a:extLst>
          </a:blip>
          <a:srcRect l="2754" t="3696"/>
          <a:stretch/>
        </p:blipFill>
        <p:spPr bwMode="auto">
          <a:xfrm>
            <a:off x="6565900" y="609601"/>
            <a:ext cx="4927600" cy="2992478"/>
          </a:xfrm>
          <a:prstGeom prst="rect">
            <a:avLst/>
          </a:prstGeom>
          <a:ln>
            <a:noFill/>
          </a:ln>
          <a:extLst>
            <a:ext uri="{53640926-AAD7-44D8-BBD7-CCE9431645EC}">
              <a14:shadowObscured xmlns:a14="http://schemas.microsoft.com/office/drawing/2010/main"/>
            </a:ext>
          </a:extLst>
        </p:spPr>
      </p:pic>
      <p:pic>
        <p:nvPicPr>
          <p:cNvPr id="5" name="Imagen 4"/>
          <p:cNvPicPr/>
          <p:nvPr/>
        </p:nvPicPr>
        <p:blipFill>
          <a:blip r:embed="rId3">
            <a:extLst>
              <a:ext uri="{28A0092B-C50C-407E-A947-70E740481C1C}">
                <a14:useLocalDpi xmlns:a14="http://schemas.microsoft.com/office/drawing/2010/main"/>
              </a:ext>
            </a:extLst>
          </a:blip>
          <a:stretch>
            <a:fillRect/>
          </a:stretch>
        </p:blipFill>
        <p:spPr>
          <a:xfrm>
            <a:off x="6565900" y="3925077"/>
            <a:ext cx="4978400" cy="2090895"/>
          </a:xfrm>
          <a:prstGeom prst="rect">
            <a:avLst/>
          </a:prstGeom>
        </p:spPr>
      </p:pic>
      <p:sp>
        <p:nvSpPr>
          <p:cNvPr id="6" name="Rectángulo 5"/>
          <p:cNvSpPr/>
          <p:nvPr/>
        </p:nvSpPr>
        <p:spPr>
          <a:xfrm>
            <a:off x="1097280" y="1737360"/>
            <a:ext cx="4338320" cy="3527248"/>
          </a:xfrm>
          <a:prstGeom prst="rect">
            <a:avLst/>
          </a:prstGeom>
        </p:spPr>
        <p:txBody>
          <a:bodyPr wrap="square">
            <a:spAutoFit/>
          </a:bodyPr>
          <a:lstStyle/>
          <a:p>
            <a:pPr indent="252095" algn="just">
              <a:lnSpc>
                <a:spcPct val="150000"/>
              </a:lnSpc>
              <a:spcAft>
                <a:spcPts val="1200"/>
              </a:spcAft>
            </a:pPr>
            <a:r>
              <a:rPr lang="es-ES" b="1" i="1" dirty="0" smtClean="0">
                <a:effectLst/>
                <a:ea typeface="SimSun" panose="02010600030101010101" pitchFamily="2" charset="-122"/>
              </a:rPr>
              <a:t>Requerimientos </a:t>
            </a:r>
            <a:endParaRPr lang="es-EC" b="1" i="1" dirty="0">
              <a:effectLst/>
              <a:ea typeface="SimSun" panose="02010600030101010101" pitchFamily="2" charset="-122"/>
            </a:endParaRPr>
          </a:p>
          <a:p>
            <a:pPr marL="342900" lvl="0" indent="-342900" algn="just">
              <a:lnSpc>
                <a:spcPct val="150000"/>
              </a:lnSpc>
              <a:spcAft>
                <a:spcPts val="0"/>
              </a:spcAft>
              <a:buFont typeface="Symbol" panose="05050102010706020507" pitchFamily="18" charset="2"/>
              <a:buChar char=""/>
            </a:pPr>
            <a:r>
              <a:rPr lang="es-ES" dirty="0">
                <a:effectLst/>
                <a:ea typeface="Times New Roman" panose="02020603050405020304" pitchFamily="18" charset="0"/>
              </a:rPr>
              <a:t>28 piezas con tres luces led cada una a 12 </a:t>
            </a:r>
            <a:r>
              <a:rPr lang="es-ES" dirty="0" err="1">
                <a:effectLst/>
                <a:ea typeface="Times New Roman" panose="02020603050405020304" pitchFamily="18" charset="0"/>
              </a:rPr>
              <a:t>Vdc</a:t>
            </a:r>
            <a:r>
              <a:rPr lang="es-ES" dirty="0">
                <a:effectLst/>
                <a:ea typeface="Times New Roman" panose="02020603050405020304" pitchFamily="18" charset="0"/>
              </a:rPr>
              <a:t>,  0.3 W /</a:t>
            </a:r>
            <a:r>
              <a:rPr lang="es-ES" dirty="0" smtClean="0">
                <a:effectLst/>
                <a:ea typeface="Times New Roman" panose="02020603050405020304" pitchFamily="18" charset="0"/>
              </a:rPr>
              <a:t>pieza (8.4 W)</a:t>
            </a:r>
            <a:endParaRPr lang="es-EC" dirty="0">
              <a:effectLst/>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dirty="0">
                <a:effectLst/>
                <a:ea typeface="Times New Roman" panose="02020603050405020304" pitchFamily="18" charset="0"/>
              </a:rPr>
              <a:t>Voltaje de entrada 5 </a:t>
            </a:r>
            <a:r>
              <a:rPr lang="es-ES" dirty="0" err="1">
                <a:effectLst/>
                <a:ea typeface="Times New Roman" panose="02020603050405020304" pitchFamily="18" charset="0"/>
              </a:rPr>
              <a:t>Vdc</a:t>
            </a:r>
            <a:endParaRPr lang="es-EC" dirty="0">
              <a:effectLst/>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dirty="0">
                <a:effectLst/>
                <a:ea typeface="Times New Roman" panose="02020603050405020304" pitchFamily="18" charset="0"/>
              </a:rPr>
              <a:t>Potencia máx. del transistor &gt; potencia de las luces</a:t>
            </a:r>
            <a:endParaRPr lang="es-EC" dirty="0">
              <a:effectLst/>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dirty="0">
                <a:effectLst/>
                <a:ea typeface="Times New Roman" panose="02020603050405020304" pitchFamily="18" charset="0"/>
              </a:rPr>
              <a:t>Interface para protección de las líneas de </a:t>
            </a:r>
            <a:r>
              <a:rPr lang="es-ES" dirty="0" smtClean="0">
                <a:effectLst/>
                <a:ea typeface="Times New Roman" panose="02020603050405020304" pitchFamily="18" charset="0"/>
              </a:rPr>
              <a:t>control</a:t>
            </a:r>
            <a:endParaRPr lang="es-EC" sz="1400" dirty="0">
              <a:effectLst/>
              <a:ea typeface="Times New Roman" panose="02020603050405020304" pitchFamily="18" charset="0"/>
            </a:endParaRPr>
          </a:p>
        </p:txBody>
      </p:sp>
      <p:sp>
        <p:nvSpPr>
          <p:cNvPr id="7" name="Título 1"/>
          <p:cNvSpPr>
            <a:spLocks noGrp="1"/>
          </p:cNvSpPr>
          <p:nvPr>
            <p:ph type="title"/>
          </p:nvPr>
        </p:nvSpPr>
        <p:spPr>
          <a:xfrm>
            <a:off x="1097280" y="286603"/>
            <a:ext cx="10058400" cy="1450757"/>
          </a:xfrm>
        </p:spPr>
        <p:txBody>
          <a:bodyPr>
            <a:normAutofit/>
          </a:bodyPr>
          <a:lstStyle/>
          <a:p>
            <a:r>
              <a:rPr lang="es-EC" dirty="0"/>
              <a:t>Diseño </a:t>
            </a:r>
            <a:r>
              <a:rPr lang="es-EC" dirty="0" smtClean="0"/>
              <a:t>electrónico</a:t>
            </a:r>
            <a:br>
              <a:rPr lang="es-EC" dirty="0" smtClean="0"/>
            </a:br>
            <a:r>
              <a:rPr lang="es-EC" sz="2800" b="1" dirty="0" smtClean="0">
                <a:solidFill>
                  <a:srgbClr val="7030A0"/>
                </a:solidFill>
              </a:rPr>
              <a:t>CONTROL DE LA LÁMPARA</a:t>
            </a:r>
            <a:endParaRPr lang="es-EC" sz="2800" b="1" dirty="0">
              <a:solidFill>
                <a:srgbClr val="7030A0"/>
              </a:solidFill>
            </a:endParaRPr>
          </a:p>
        </p:txBody>
      </p:sp>
    </p:spTree>
    <p:extLst>
      <p:ext uri="{BB962C8B-B14F-4D97-AF65-F5344CB8AC3E}">
        <p14:creationId xmlns:p14="http://schemas.microsoft.com/office/powerpoint/2010/main" val="20239102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1097280" y="2185916"/>
                <a:ext cx="5120067" cy="5129283"/>
              </a:xfrm>
            </p:spPr>
            <p:txBody>
              <a:bodyPr>
                <a:normAutofit fontScale="92500"/>
              </a:bodyPr>
              <a:lstStyle/>
              <a:p>
                <a:pPr marL="0" indent="0">
                  <a:buNone/>
                </a:pPr>
                <a:r>
                  <a:rPr lang="es-ES" b="1" i="1" dirty="0" smtClean="0"/>
                  <a:t>Requerimientos</a:t>
                </a:r>
                <a:endParaRPr lang="es-EC" b="1" i="1" dirty="0" smtClean="0"/>
              </a:p>
              <a:p>
                <a:pPr lvl="0"/>
                <a:r>
                  <a:rPr lang="es-ES" dirty="0" smtClean="0"/>
                  <a:t>Actuador 120 </a:t>
                </a:r>
                <a:r>
                  <a:rPr lang="es-ES" dirty="0" err="1" smtClean="0"/>
                  <a:t>Vac</a:t>
                </a:r>
                <a:r>
                  <a:rPr lang="es-ES" dirty="0" smtClean="0"/>
                  <a:t>, 1.5 A</a:t>
                </a:r>
                <a:endParaRPr lang="es-EC" dirty="0" smtClean="0"/>
              </a:p>
              <a:p>
                <a:pPr lvl="0"/>
                <a:r>
                  <a:rPr lang="es-ES" dirty="0" smtClean="0"/>
                  <a:t>Interface </a:t>
                </a:r>
                <a:r>
                  <a:rPr lang="es-ES" dirty="0"/>
                  <a:t>para protección de las líneas de control</a:t>
                </a:r>
                <a:endParaRPr lang="es-EC" dirty="0"/>
              </a:p>
              <a:p>
                <a:pPr lvl="0"/>
                <a:r>
                  <a:rPr lang="es-ES" dirty="0"/>
                  <a:t>Voltaje de operación de la unidad de control 5 V</a:t>
                </a:r>
                <a:endParaRPr lang="es-EC" dirty="0"/>
              </a:p>
              <a:p>
                <a:pPr lvl="0"/>
                <a:r>
                  <a:rPr lang="es-ES" dirty="0"/>
                  <a:t>Potencia del actuador 1/8 HP.</a:t>
                </a:r>
                <a:endParaRPr lang="es-EC" dirty="0"/>
              </a:p>
              <a:p>
                <a:r>
                  <a:rPr lang="es-ES" dirty="0"/>
                  <a:t>La potencia de salida del motor </a:t>
                </a:r>
                <a:r>
                  <a:rPr lang="es-ES" dirty="0" smtClean="0"/>
                  <a:t>será</a:t>
                </a:r>
              </a:p>
              <a:p>
                <a:r>
                  <a:rPr lang="es-ES" dirty="0" smtClean="0"/>
                  <a:t> </a:t>
                </a:r>
                <a14:m>
                  <m:oMath xmlns:m="http://schemas.openxmlformats.org/officeDocument/2006/math">
                    <m:r>
                      <a:rPr lang="es-ES" i="1">
                        <a:latin typeface="Cambria Math" panose="02040503050406030204" pitchFamily="18" charset="0"/>
                      </a:rPr>
                      <m:t>𝑃</m:t>
                    </m:r>
                    <m:r>
                      <a:rPr lang="es-ES" i="1">
                        <a:latin typeface="Cambria Math" panose="02040503050406030204" pitchFamily="18" charset="0"/>
                      </a:rPr>
                      <m:t>=1/8 </m:t>
                    </m:r>
                    <m:r>
                      <a:rPr lang="es-ES" i="1">
                        <a:latin typeface="Cambria Math" panose="02040503050406030204" pitchFamily="18" charset="0"/>
                      </a:rPr>
                      <m:t>𝐻𝑃</m:t>
                    </m:r>
                    <m:r>
                      <a:rPr lang="es-ES" i="1">
                        <a:latin typeface="Cambria Math" panose="02040503050406030204" pitchFamily="18" charset="0"/>
                      </a:rPr>
                      <m:t>=1/8∗746=</m:t>
                    </m:r>
                  </m:oMath>
                </a14:m>
                <a:r>
                  <a:rPr lang="es-ES" dirty="0"/>
                  <a:t>93.25 W</a:t>
                </a:r>
                <a:endParaRPr lang="es-EC" dirty="0"/>
              </a:p>
              <a:p>
                <a:endParaRPr lang="es-EC"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1097280" y="2185916"/>
                <a:ext cx="5120067" cy="5129283"/>
              </a:xfrm>
              <a:blipFill rotWithShape="0">
                <a:blip r:embed="rId2"/>
                <a:stretch>
                  <a:fillRect l="-2857" t="-1189"/>
                </a:stretch>
              </a:blipFill>
            </p:spPr>
            <p:txBody>
              <a:bodyPr/>
              <a:lstStyle/>
              <a:p>
                <a:r>
                  <a:rPr lang="es-ES">
                    <a:noFill/>
                  </a:rPr>
                  <a:t> </a:t>
                </a:r>
              </a:p>
            </p:txBody>
          </p:sp>
        </mc:Fallback>
      </mc:AlternateContent>
      <p:pic>
        <p:nvPicPr>
          <p:cNvPr id="5" name="Imagen 4"/>
          <p:cNvPicPr/>
          <p:nvPr/>
        </p:nvPicPr>
        <p:blipFill>
          <a:blip r:embed="rId3" cstate="print">
            <a:extLst>
              <a:ext uri="{28A0092B-C50C-407E-A947-70E740481C1C}">
                <a14:useLocalDpi xmlns:a14="http://schemas.microsoft.com/office/drawing/2010/main"/>
              </a:ext>
            </a:extLst>
          </a:blip>
          <a:stretch>
            <a:fillRect/>
          </a:stretch>
        </p:blipFill>
        <p:spPr>
          <a:xfrm>
            <a:off x="6823015" y="4081852"/>
            <a:ext cx="4749799" cy="1836347"/>
          </a:xfrm>
          <a:prstGeom prst="rect">
            <a:avLst/>
          </a:prstGeom>
        </p:spPr>
      </p:pic>
      <p:pic>
        <p:nvPicPr>
          <p:cNvPr id="6" name="Imagen 5"/>
          <p:cNvPicPr/>
          <p:nvPr/>
        </p:nvPicPr>
        <p:blipFill rotWithShape="1">
          <a:blip r:embed="rId4" cstate="print">
            <a:extLst>
              <a:ext uri="{28A0092B-C50C-407E-A947-70E740481C1C}">
                <a14:useLocalDpi xmlns:a14="http://schemas.microsoft.com/office/drawing/2010/main"/>
              </a:ext>
            </a:extLst>
          </a:blip>
          <a:srcRect t="6281"/>
          <a:stretch/>
        </p:blipFill>
        <p:spPr bwMode="auto">
          <a:xfrm>
            <a:off x="6393081" y="686387"/>
            <a:ext cx="5052733" cy="3196587"/>
          </a:xfrm>
          <a:prstGeom prst="rect">
            <a:avLst/>
          </a:prstGeom>
          <a:ln>
            <a:noFill/>
          </a:ln>
          <a:extLst>
            <a:ext uri="{53640926-AAD7-44D8-BBD7-CCE9431645EC}">
              <a14:shadowObscured xmlns:a14="http://schemas.microsoft.com/office/drawing/2010/main"/>
            </a:ext>
          </a:extLst>
        </p:spPr>
      </p:pic>
      <p:sp>
        <p:nvSpPr>
          <p:cNvPr id="7" name="Título 1"/>
          <p:cNvSpPr>
            <a:spLocks noGrp="1"/>
          </p:cNvSpPr>
          <p:nvPr>
            <p:ph type="title"/>
          </p:nvPr>
        </p:nvSpPr>
        <p:spPr>
          <a:xfrm>
            <a:off x="1097280" y="286603"/>
            <a:ext cx="10058400" cy="1450757"/>
          </a:xfrm>
        </p:spPr>
        <p:txBody>
          <a:bodyPr>
            <a:normAutofit/>
          </a:bodyPr>
          <a:lstStyle/>
          <a:p>
            <a:r>
              <a:rPr lang="es-EC" dirty="0"/>
              <a:t>Diseño </a:t>
            </a:r>
            <a:r>
              <a:rPr lang="es-EC" dirty="0" smtClean="0"/>
              <a:t>electrónico</a:t>
            </a:r>
            <a:br>
              <a:rPr lang="es-EC" dirty="0" smtClean="0"/>
            </a:br>
            <a:r>
              <a:rPr lang="es-EC" sz="2800" b="1" dirty="0" smtClean="0">
                <a:solidFill>
                  <a:srgbClr val="7030A0"/>
                </a:solidFill>
              </a:rPr>
              <a:t>CONTROL DEL ACTUADOR</a:t>
            </a:r>
            <a:endParaRPr lang="es-EC" sz="2800" b="1" dirty="0">
              <a:solidFill>
                <a:srgbClr val="7030A0"/>
              </a:solidFill>
            </a:endParaRPr>
          </a:p>
        </p:txBody>
      </p:sp>
    </p:spTree>
    <p:extLst>
      <p:ext uri="{BB962C8B-B14F-4D97-AF65-F5344CB8AC3E}">
        <p14:creationId xmlns:p14="http://schemas.microsoft.com/office/powerpoint/2010/main" val="30358772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2298700" y="1875898"/>
            <a:ext cx="7760574" cy="4270902"/>
            <a:chOff x="0" y="-58144"/>
            <a:chExt cx="5082464" cy="2897119"/>
          </a:xfrm>
        </p:grpSpPr>
        <p:sp>
          <p:nvSpPr>
            <p:cNvPr id="5" name="Rectángulo 4"/>
            <p:cNvSpPr/>
            <p:nvPr/>
          </p:nvSpPr>
          <p:spPr>
            <a:xfrm>
              <a:off x="1383527" y="1113183"/>
              <a:ext cx="920750" cy="525145"/>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200">
                  <a:effectLst/>
                  <a:latin typeface="Times New Roman" panose="02020603050405020304" pitchFamily="18" charset="0"/>
                  <a:ea typeface="Times New Roman" panose="02020603050405020304" pitchFamily="18" charset="0"/>
                </a:rPr>
                <a:t>CARGADOR BATERÍA</a:t>
              </a:r>
              <a:endParaRPr lang="es-EC" sz="2000">
                <a:effectLst/>
                <a:latin typeface="Times New Roman" panose="02020603050405020304" pitchFamily="18" charset="0"/>
                <a:ea typeface="Times New Roman" panose="02020603050405020304" pitchFamily="18" charset="0"/>
              </a:endParaRPr>
            </a:p>
          </p:txBody>
        </p:sp>
        <p:sp>
          <p:nvSpPr>
            <p:cNvPr id="6" name="Rectángulo 5"/>
            <p:cNvSpPr/>
            <p:nvPr/>
          </p:nvSpPr>
          <p:spPr>
            <a:xfrm>
              <a:off x="2775006" y="1105231"/>
              <a:ext cx="920750" cy="525145"/>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200">
                  <a:effectLst/>
                  <a:latin typeface="Times New Roman" panose="02020603050405020304" pitchFamily="18" charset="0"/>
                  <a:ea typeface="Times New Roman" panose="02020603050405020304" pitchFamily="18" charset="0"/>
                </a:rPr>
                <a:t>BATERÍA</a:t>
              </a:r>
              <a:endParaRPr lang="es-EC" sz="2000">
                <a:effectLst/>
                <a:latin typeface="Times New Roman" panose="02020603050405020304" pitchFamily="18" charset="0"/>
                <a:ea typeface="Times New Roman" panose="02020603050405020304" pitchFamily="18" charset="0"/>
              </a:endParaRPr>
            </a:p>
          </p:txBody>
        </p:sp>
        <p:sp>
          <p:nvSpPr>
            <p:cNvPr id="7" name="Rectángulo 6"/>
            <p:cNvSpPr/>
            <p:nvPr/>
          </p:nvSpPr>
          <p:spPr>
            <a:xfrm>
              <a:off x="2767054" y="333955"/>
              <a:ext cx="920115" cy="525145"/>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200">
                  <a:effectLst/>
                  <a:latin typeface="Times New Roman" panose="02020603050405020304" pitchFamily="18" charset="0"/>
                  <a:ea typeface="Times New Roman" panose="02020603050405020304" pitchFamily="18" charset="0"/>
                </a:rPr>
                <a:t>REGULADOR </a:t>
              </a:r>
              <a:endParaRPr lang="es-EC" sz="2000">
                <a:effectLst/>
                <a:latin typeface="Times New Roman" panose="02020603050405020304" pitchFamily="18" charset="0"/>
                <a:ea typeface="Times New Roman" panose="02020603050405020304" pitchFamily="18" charset="0"/>
              </a:endParaRPr>
            </a:p>
          </p:txBody>
        </p:sp>
        <p:sp>
          <p:nvSpPr>
            <p:cNvPr id="8" name="Cuadro de texto 43"/>
            <p:cNvSpPr txBox="1"/>
            <p:nvPr/>
          </p:nvSpPr>
          <p:spPr>
            <a:xfrm>
              <a:off x="0" y="294198"/>
              <a:ext cx="740410" cy="484505"/>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252095" algn="ctr">
                <a:lnSpc>
                  <a:spcPct val="150000"/>
                </a:lnSpc>
                <a:spcAft>
                  <a:spcPts val="0"/>
                </a:spcAft>
              </a:pPr>
              <a:r>
                <a:rPr lang="es-ES" sz="1200" dirty="0">
                  <a:effectLst/>
                  <a:latin typeface="Times New Roman" panose="02020603050405020304" pitchFamily="18" charset="0"/>
                  <a:ea typeface="Times New Roman" panose="02020603050405020304" pitchFamily="18" charset="0"/>
                </a:rPr>
                <a:t>FUENTE DC 12V </a:t>
              </a:r>
              <a:endParaRPr lang="es-EC" sz="2000" dirty="0">
                <a:effectLst/>
                <a:latin typeface="Times New Roman" panose="02020603050405020304" pitchFamily="18" charset="0"/>
                <a:ea typeface="Times New Roman" panose="02020603050405020304" pitchFamily="18" charset="0"/>
              </a:endParaRPr>
            </a:p>
          </p:txBody>
        </p:sp>
        <p:cxnSp>
          <p:nvCxnSpPr>
            <p:cNvPr id="9" name="Conector recto de flecha 8"/>
            <p:cNvCxnSpPr/>
            <p:nvPr/>
          </p:nvCxnSpPr>
          <p:spPr>
            <a:xfrm>
              <a:off x="3681454" y="588397"/>
              <a:ext cx="406903" cy="0"/>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10" name="Conector angular 9"/>
            <p:cNvCxnSpPr/>
            <p:nvPr/>
          </p:nvCxnSpPr>
          <p:spPr>
            <a:xfrm>
              <a:off x="826936" y="556591"/>
              <a:ext cx="556260" cy="771525"/>
            </a:xfrm>
            <a:prstGeom prst="bentConnector3">
              <a:avLst>
                <a:gd name="adj1" fmla="val 989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11" name="Conector recto de flecha 10"/>
            <p:cNvCxnSpPr/>
            <p:nvPr/>
          </p:nvCxnSpPr>
          <p:spPr>
            <a:xfrm>
              <a:off x="2329733" y="580445"/>
              <a:ext cx="400685" cy="0"/>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12" name="Conector recto de flecha 11"/>
            <p:cNvCxnSpPr/>
            <p:nvPr/>
          </p:nvCxnSpPr>
          <p:spPr>
            <a:xfrm>
              <a:off x="2353587" y="1367624"/>
              <a:ext cx="406400" cy="0"/>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sp>
          <p:nvSpPr>
            <p:cNvPr id="13" name="Cuadro de texto 66"/>
            <p:cNvSpPr txBox="1"/>
            <p:nvPr/>
          </p:nvSpPr>
          <p:spPr>
            <a:xfrm>
              <a:off x="4161163" y="379181"/>
              <a:ext cx="921301" cy="418431"/>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252095" algn="l">
                <a:lnSpc>
                  <a:spcPct val="150000"/>
                </a:lnSpc>
                <a:spcAft>
                  <a:spcPts val="0"/>
                </a:spcAft>
              </a:pPr>
              <a:r>
                <a:rPr lang="es-ES" sz="1200" dirty="0" smtClean="0">
                  <a:effectLst/>
                  <a:latin typeface="Times New Roman" panose="02020603050405020304" pitchFamily="18" charset="0"/>
                  <a:ea typeface="Times New Roman" panose="02020603050405020304" pitchFamily="18" charset="0"/>
                </a:rPr>
                <a:t>CARGA</a:t>
              </a:r>
              <a:endParaRPr lang="es-EC" sz="2000" dirty="0">
                <a:effectLst/>
                <a:latin typeface="Times New Roman" panose="02020603050405020304" pitchFamily="18" charset="0"/>
                <a:ea typeface="Times New Roman" panose="02020603050405020304" pitchFamily="18" charset="0"/>
              </a:endParaRPr>
            </a:p>
          </p:txBody>
        </p:sp>
        <p:sp>
          <p:nvSpPr>
            <p:cNvPr id="14" name="Rectángulo 13"/>
            <p:cNvSpPr/>
            <p:nvPr/>
          </p:nvSpPr>
          <p:spPr>
            <a:xfrm>
              <a:off x="1367625" y="2313830"/>
              <a:ext cx="920750" cy="525145"/>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200" dirty="0">
                  <a:effectLst/>
                  <a:latin typeface="Times New Roman" panose="02020603050405020304" pitchFamily="18" charset="0"/>
                  <a:ea typeface="Times New Roman" panose="02020603050405020304" pitchFamily="18" charset="0"/>
                </a:rPr>
                <a:t>BATERÍA</a:t>
              </a:r>
              <a:endParaRPr lang="es-EC" sz="2000" dirty="0">
                <a:effectLst/>
                <a:latin typeface="Times New Roman" panose="02020603050405020304" pitchFamily="18" charset="0"/>
                <a:ea typeface="Times New Roman" panose="02020603050405020304" pitchFamily="18" charset="0"/>
              </a:endParaRPr>
            </a:p>
          </p:txBody>
        </p:sp>
        <p:sp>
          <p:nvSpPr>
            <p:cNvPr id="15" name="Rectángulo 14"/>
            <p:cNvSpPr/>
            <p:nvPr/>
          </p:nvSpPr>
          <p:spPr>
            <a:xfrm>
              <a:off x="2759103" y="2313830"/>
              <a:ext cx="920115" cy="525145"/>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200">
                  <a:effectLst/>
                  <a:latin typeface="Times New Roman" panose="02020603050405020304" pitchFamily="18" charset="0"/>
                  <a:ea typeface="Times New Roman" panose="02020603050405020304" pitchFamily="18" charset="0"/>
                </a:rPr>
                <a:t>REGULADOR </a:t>
              </a:r>
              <a:endParaRPr lang="es-EC" sz="2000">
                <a:effectLst/>
                <a:latin typeface="Times New Roman" panose="02020603050405020304" pitchFamily="18" charset="0"/>
                <a:ea typeface="Times New Roman" panose="02020603050405020304" pitchFamily="18" charset="0"/>
              </a:endParaRPr>
            </a:p>
          </p:txBody>
        </p:sp>
        <p:cxnSp>
          <p:nvCxnSpPr>
            <p:cNvPr id="16" name="Conector recto de flecha 15"/>
            <p:cNvCxnSpPr/>
            <p:nvPr/>
          </p:nvCxnSpPr>
          <p:spPr>
            <a:xfrm>
              <a:off x="2345635" y="2584174"/>
              <a:ext cx="406400" cy="0"/>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17" name="Conector recto de flecha 16"/>
            <p:cNvCxnSpPr/>
            <p:nvPr/>
          </p:nvCxnSpPr>
          <p:spPr>
            <a:xfrm>
              <a:off x="3705308" y="2560320"/>
              <a:ext cx="406400" cy="0"/>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sp>
          <p:nvSpPr>
            <p:cNvPr id="18" name="Cuadro de texto 526"/>
            <p:cNvSpPr txBox="1"/>
            <p:nvPr/>
          </p:nvSpPr>
          <p:spPr>
            <a:xfrm>
              <a:off x="4149946" y="2363128"/>
              <a:ext cx="856078" cy="394385"/>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252095" algn="just">
                <a:lnSpc>
                  <a:spcPct val="150000"/>
                </a:lnSpc>
                <a:spcAft>
                  <a:spcPts val="0"/>
                </a:spcAft>
              </a:pPr>
              <a:r>
                <a:rPr lang="es-ES" sz="1200" dirty="0">
                  <a:effectLst/>
                  <a:latin typeface="Times New Roman" panose="02020603050405020304" pitchFamily="18" charset="0"/>
                  <a:ea typeface="Times New Roman" panose="02020603050405020304" pitchFamily="18" charset="0"/>
                </a:rPr>
                <a:t>CARGA</a:t>
              </a:r>
              <a:endParaRPr lang="es-EC" sz="2000" dirty="0">
                <a:effectLst/>
                <a:latin typeface="Times New Roman" panose="02020603050405020304" pitchFamily="18" charset="0"/>
                <a:ea typeface="Times New Roman" panose="02020603050405020304" pitchFamily="18" charset="0"/>
              </a:endParaRPr>
            </a:p>
          </p:txBody>
        </p:sp>
        <p:sp>
          <p:nvSpPr>
            <p:cNvPr id="19" name="Rectángulo 18"/>
            <p:cNvSpPr/>
            <p:nvPr/>
          </p:nvSpPr>
          <p:spPr>
            <a:xfrm>
              <a:off x="1383526" y="326003"/>
              <a:ext cx="970060" cy="525145"/>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50000"/>
                </a:lnSpc>
                <a:spcAft>
                  <a:spcPts val="0"/>
                </a:spcAft>
              </a:pPr>
              <a:r>
                <a:rPr lang="es-ES" sz="1050" dirty="0">
                  <a:effectLst/>
                  <a:latin typeface="Times New Roman" panose="02020603050405020304" pitchFamily="18" charset="0"/>
                  <a:ea typeface="Times New Roman" panose="02020603050405020304" pitchFamily="18" charset="0"/>
                </a:rPr>
                <a:t>RECTIFICADOR</a:t>
              </a:r>
              <a:endParaRPr lang="es-EC" sz="2000" dirty="0">
                <a:effectLst/>
                <a:latin typeface="Times New Roman" panose="02020603050405020304" pitchFamily="18" charset="0"/>
                <a:ea typeface="Times New Roman" panose="02020603050405020304" pitchFamily="18" charset="0"/>
              </a:endParaRPr>
            </a:p>
          </p:txBody>
        </p:sp>
        <p:cxnSp>
          <p:nvCxnSpPr>
            <p:cNvPr id="20" name="Conector recto de flecha 19"/>
            <p:cNvCxnSpPr/>
            <p:nvPr/>
          </p:nvCxnSpPr>
          <p:spPr>
            <a:xfrm>
              <a:off x="763326" y="556591"/>
              <a:ext cx="564515" cy="0"/>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sp>
          <p:nvSpPr>
            <p:cNvPr id="21" name="Cuadro de texto 543"/>
            <p:cNvSpPr txBox="1"/>
            <p:nvPr/>
          </p:nvSpPr>
          <p:spPr>
            <a:xfrm>
              <a:off x="1876507" y="-58144"/>
              <a:ext cx="1399540" cy="291465"/>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252095" algn="ctr">
                <a:lnSpc>
                  <a:spcPct val="150000"/>
                </a:lnSpc>
                <a:spcAft>
                  <a:spcPts val="0"/>
                </a:spcAft>
              </a:pPr>
              <a:r>
                <a:rPr lang="es-ES" b="1" dirty="0">
                  <a:effectLst/>
                  <a:latin typeface="Times New Roman" panose="02020603050405020304" pitchFamily="18" charset="0"/>
                  <a:ea typeface="Times New Roman" panose="02020603050405020304" pitchFamily="18" charset="0"/>
                </a:rPr>
                <a:t>MODO LÍNEA</a:t>
              </a:r>
              <a:endParaRPr lang="es-EC" sz="2000" dirty="0">
                <a:effectLst/>
                <a:latin typeface="Times New Roman" panose="02020603050405020304" pitchFamily="18" charset="0"/>
                <a:ea typeface="Times New Roman" panose="02020603050405020304" pitchFamily="18" charset="0"/>
              </a:endParaRPr>
            </a:p>
          </p:txBody>
        </p:sp>
        <p:sp>
          <p:nvSpPr>
            <p:cNvPr id="22" name="Cuadro de texto 544"/>
            <p:cNvSpPr txBox="1"/>
            <p:nvPr/>
          </p:nvSpPr>
          <p:spPr>
            <a:xfrm>
              <a:off x="1964808" y="1809404"/>
              <a:ext cx="1740500" cy="291465"/>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252095">
                <a:lnSpc>
                  <a:spcPct val="150000"/>
                </a:lnSpc>
                <a:spcAft>
                  <a:spcPts val="0"/>
                </a:spcAft>
              </a:pPr>
              <a:r>
                <a:rPr lang="es-ES" b="1" dirty="0" smtClean="0">
                  <a:effectLst/>
                  <a:latin typeface="Times New Roman" panose="02020603050405020304" pitchFamily="18" charset="0"/>
                  <a:ea typeface="Times New Roman" panose="02020603050405020304" pitchFamily="18" charset="0"/>
                </a:rPr>
                <a:t>MODO BATERÍA</a:t>
              </a:r>
              <a:endParaRPr lang="es-EC" sz="2000" dirty="0">
                <a:effectLst/>
                <a:latin typeface="Times New Roman" panose="02020603050405020304" pitchFamily="18" charset="0"/>
                <a:ea typeface="Times New Roman" panose="02020603050405020304" pitchFamily="18" charset="0"/>
              </a:endParaRPr>
            </a:p>
          </p:txBody>
        </p:sp>
      </p:grpSp>
      <p:sp>
        <p:nvSpPr>
          <p:cNvPr id="24" name="Título 1"/>
          <p:cNvSpPr txBox="1">
            <a:spLocks/>
          </p:cNvSpPr>
          <p:nvPr/>
        </p:nvSpPr>
        <p:spPr>
          <a:xfrm>
            <a:off x="1186796" y="289576"/>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smtClean="0"/>
              <a:t>Diseño electrónico</a:t>
            </a:r>
            <a:br>
              <a:rPr lang="es-EC" dirty="0" smtClean="0"/>
            </a:br>
            <a:r>
              <a:rPr lang="es-EC" sz="2800" b="1" dirty="0" smtClean="0">
                <a:solidFill>
                  <a:srgbClr val="7030A0"/>
                </a:solidFill>
              </a:rPr>
              <a:t>ALIMENTACIÓN</a:t>
            </a:r>
            <a:endParaRPr lang="es-EC" sz="2800" b="1" dirty="0">
              <a:solidFill>
                <a:srgbClr val="7030A0"/>
              </a:solidFill>
            </a:endParaRPr>
          </a:p>
        </p:txBody>
      </p:sp>
    </p:spTree>
    <p:extLst>
      <p:ext uri="{BB962C8B-B14F-4D97-AF65-F5344CB8AC3E}">
        <p14:creationId xmlns:p14="http://schemas.microsoft.com/office/powerpoint/2010/main" val="22869518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Diseño PCB</a:t>
            </a:r>
            <a:endParaRPr lang="es-EC" dirty="0"/>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5401029" y="565895"/>
            <a:ext cx="6219471" cy="3787810"/>
          </a:xfrm>
          <a:prstGeom prst="rect">
            <a:avLst/>
          </a:prstGeom>
        </p:spPr>
      </p:pic>
      <p:pic>
        <p:nvPicPr>
          <p:cNvPr id="5" name="Imagen 4"/>
          <p:cNvPicPr/>
          <p:nvPr/>
        </p:nvPicPr>
        <p:blipFill rotWithShape="1">
          <a:blip r:embed="rId3">
            <a:extLst>
              <a:ext uri="{28A0092B-C50C-407E-A947-70E740481C1C}">
                <a14:useLocalDpi xmlns:a14="http://schemas.microsoft.com/office/drawing/2010/main" val="0"/>
              </a:ext>
            </a:extLst>
          </a:blip>
          <a:srcRect b="6668"/>
          <a:stretch/>
        </p:blipFill>
        <p:spPr>
          <a:xfrm>
            <a:off x="6344779" y="4353705"/>
            <a:ext cx="5103001" cy="1958195"/>
          </a:xfrm>
          <a:prstGeom prst="rect">
            <a:avLst/>
          </a:prstGeom>
        </p:spPr>
      </p:pic>
      <p:sp>
        <p:nvSpPr>
          <p:cNvPr id="6" name="Rectángulo 5"/>
          <p:cNvSpPr/>
          <p:nvPr/>
        </p:nvSpPr>
        <p:spPr>
          <a:xfrm>
            <a:off x="988148" y="2232660"/>
            <a:ext cx="4028211" cy="3170099"/>
          </a:xfrm>
          <a:prstGeom prst="rect">
            <a:avLst/>
          </a:prstGeom>
        </p:spPr>
        <p:txBody>
          <a:bodyPr wrap="square">
            <a:spAutoFit/>
          </a:bodyPr>
          <a:lstStyle/>
          <a:p>
            <a:pPr marL="342900" indent="-342900" algn="just">
              <a:spcAft>
                <a:spcPts val="0"/>
              </a:spcAft>
              <a:buFont typeface="Wingdings" panose="05000000000000000000" pitchFamily="2" charset="2"/>
              <a:buChar char="§"/>
            </a:pPr>
            <a:r>
              <a:rPr lang="es-ES" sz="2000" dirty="0" smtClean="0">
                <a:latin typeface="Times New Roman" panose="02020603050405020304" pitchFamily="18" charset="0"/>
                <a:ea typeface="Times New Roman" panose="02020603050405020304" pitchFamily="18" charset="0"/>
              </a:rPr>
              <a:t>Placa estandarizada tipo D2 (240 mmx170 mm) según la norma IPC-2221. </a:t>
            </a:r>
          </a:p>
          <a:p>
            <a:pPr marL="342900" indent="-342900" algn="just">
              <a:spcAft>
                <a:spcPts val="0"/>
              </a:spcAft>
              <a:buFont typeface="Wingdings" panose="05000000000000000000" pitchFamily="2" charset="2"/>
              <a:buChar char="§"/>
            </a:pPr>
            <a:r>
              <a:rPr lang="es-ES" sz="2000" dirty="0" smtClean="0">
                <a:latin typeface="Times New Roman" panose="02020603050405020304" pitchFamily="18" charset="0"/>
                <a:ea typeface="Times New Roman" panose="02020603050405020304" pitchFamily="18" charset="0"/>
              </a:rPr>
              <a:t>Material FR-4 con espesor de ½ onza/ft</a:t>
            </a:r>
            <a:r>
              <a:rPr lang="es-ES" sz="2000" baseline="30000" dirty="0" smtClean="0">
                <a:latin typeface="Times New Roman" panose="02020603050405020304" pitchFamily="18" charset="0"/>
                <a:ea typeface="Times New Roman" panose="02020603050405020304" pitchFamily="18" charset="0"/>
              </a:rPr>
              <a:t>2</a:t>
            </a:r>
            <a:r>
              <a:rPr lang="es-ES" sz="2000" dirty="0" smtClean="0">
                <a:latin typeface="Times New Roman" panose="02020603050405020304" pitchFamily="18" charset="0"/>
                <a:ea typeface="Times New Roman" panose="02020603050405020304" pitchFamily="18" charset="0"/>
              </a:rPr>
              <a:t>.</a:t>
            </a:r>
          </a:p>
          <a:p>
            <a:pPr marL="342900" indent="-342900" algn="just">
              <a:spcAft>
                <a:spcPts val="0"/>
              </a:spcAft>
              <a:buFont typeface="Wingdings" panose="05000000000000000000" pitchFamily="2" charset="2"/>
              <a:buChar char="§"/>
            </a:pPr>
            <a:endParaRPr lang="es-ES" sz="2000" dirty="0" smtClean="0">
              <a:latin typeface="Times New Roman" panose="02020603050405020304" pitchFamily="18" charset="0"/>
              <a:ea typeface="Times New Roman" panose="02020603050405020304" pitchFamily="18" charset="0"/>
            </a:endParaRPr>
          </a:p>
          <a:p>
            <a:pPr marL="342900" indent="-342900" algn="just">
              <a:spcAft>
                <a:spcPts val="0"/>
              </a:spcAft>
              <a:buFont typeface="Wingdings" panose="05000000000000000000" pitchFamily="2" charset="2"/>
              <a:buChar char="§"/>
            </a:pPr>
            <a:r>
              <a:rPr lang="es-ES" sz="2000" dirty="0" smtClean="0">
                <a:latin typeface="Times New Roman" panose="02020603050405020304" pitchFamily="18" charset="0"/>
                <a:ea typeface="Times New Roman" panose="02020603050405020304" pitchFamily="18" charset="0"/>
              </a:rPr>
              <a:t>Ancho de pistas - </a:t>
            </a:r>
            <a:r>
              <a:rPr lang="es-ES" sz="2000" dirty="0" smtClean="0">
                <a:latin typeface="Times New Roman" panose="02020603050405020304" pitchFamily="18" charset="0"/>
                <a:ea typeface="Times New Roman" panose="02020603050405020304" pitchFamily="18" charset="0"/>
              </a:rPr>
              <a:t>Gráficas de la norma IPC-2221 </a:t>
            </a:r>
          </a:p>
          <a:p>
            <a:pPr marL="800100" lvl="1" indent="-342900">
              <a:buFont typeface="Arial" panose="020B0604020202020204" pitchFamily="34" charset="0"/>
              <a:buChar char="•"/>
            </a:pPr>
            <a:r>
              <a:rPr lang="es-ES" sz="2000" dirty="0" smtClean="0">
                <a:latin typeface="Times New Roman" panose="02020603050405020304" pitchFamily="18" charset="0"/>
                <a:ea typeface="Times New Roman" panose="02020603050405020304" pitchFamily="18" charset="0"/>
              </a:rPr>
              <a:t>Control 1.5 A:  0.03 in.</a:t>
            </a:r>
            <a:r>
              <a:rPr lang="es-ES" sz="2000" dirty="0" smtClean="0">
                <a:latin typeface="Times New Roman" panose="02020603050405020304" pitchFamily="18" charset="0"/>
                <a:ea typeface="Times New Roman" panose="02020603050405020304" pitchFamily="18" charset="0"/>
              </a:rPr>
              <a:t> </a:t>
            </a:r>
          </a:p>
          <a:p>
            <a:pPr marL="800100" lvl="1" indent="-342900">
              <a:buFont typeface="Arial" panose="020B0604020202020204" pitchFamily="34" charset="0"/>
              <a:buChar char="•"/>
            </a:pPr>
            <a:r>
              <a:rPr lang="es-ES" sz="2000" dirty="0" smtClean="0">
                <a:latin typeface="Times New Roman" panose="02020603050405020304" pitchFamily="18" charset="0"/>
                <a:ea typeface="Times New Roman" panose="02020603050405020304" pitchFamily="18" charset="0"/>
              </a:rPr>
              <a:t>Alimentación 3 A: 0.08 in</a:t>
            </a:r>
            <a:r>
              <a:rPr lang="es-ES" sz="2000" dirty="0" smtClean="0">
                <a:latin typeface="Times New Roman" panose="02020603050405020304" pitchFamily="18" charset="0"/>
                <a:ea typeface="Times New Roman" panose="02020603050405020304" pitchFamily="18" charset="0"/>
              </a:rPr>
              <a:t>.</a:t>
            </a:r>
            <a:endParaRPr lang="es-EC" sz="2000" dirty="0"/>
          </a:p>
        </p:txBody>
      </p:sp>
    </p:spTree>
    <p:extLst>
      <p:ext uri="{BB962C8B-B14F-4D97-AF65-F5344CB8AC3E}">
        <p14:creationId xmlns:p14="http://schemas.microsoft.com/office/powerpoint/2010/main" val="1433799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Diseño electrónico software</a:t>
            </a:r>
            <a:endParaRPr lang="es-EC" dirty="0"/>
          </a:p>
        </p:txBody>
      </p:sp>
      <p:sp>
        <p:nvSpPr>
          <p:cNvPr id="3" name="Marcador de contenido 2"/>
          <p:cNvSpPr>
            <a:spLocks noGrp="1"/>
          </p:cNvSpPr>
          <p:nvPr>
            <p:ph idx="1"/>
          </p:nvPr>
        </p:nvSpPr>
        <p:spPr>
          <a:xfrm>
            <a:off x="1262380" y="1831639"/>
            <a:ext cx="6443900" cy="479761"/>
          </a:xfrm>
        </p:spPr>
        <p:style>
          <a:lnRef idx="2">
            <a:schemeClr val="accent1"/>
          </a:lnRef>
          <a:fillRef idx="1">
            <a:schemeClr val="lt1"/>
          </a:fillRef>
          <a:effectRef idx="0">
            <a:schemeClr val="accent1"/>
          </a:effectRef>
          <a:fontRef idx="minor">
            <a:schemeClr val="dk1"/>
          </a:fontRef>
        </p:style>
        <p:txBody>
          <a:bodyPr>
            <a:normAutofit/>
          </a:bodyPr>
          <a:lstStyle/>
          <a:p>
            <a:r>
              <a:rPr lang="es-ES_tradnl" dirty="0" smtClean="0"/>
              <a:t>Permite </a:t>
            </a:r>
            <a:r>
              <a:rPr lang="es-ES_tradnl" dirty="0"/>
              <a:t>el control del </a:t>
            </a:r>
            <a:r>
              <a:rPr lang="es-ES_tradnl" dirty="0" smtClean="0"/>
              <a:t>hardware del </a:t>
            </a:r>
            <a:r>
              <a:rPr lang="es-ES_tradnl" dirty="0"/>
              <a:t>prototipo. </a:t>
            </a:r>
            <a:endParaRPr lang="es-EC" dirty="0"/>
          </a:p>
        </p:txBody>
      </p:sp>
      <p:sp>
        <p:nvSpPr>
          <p:cNvPr id="5" name="Rectángulo 4"/>
          <p:cNvSpPr/>
          <p:nvPr/>
        </p:nvSpPr>
        <p:spPr>
          <a:xfrm>
            <a:off x="1097280" y="2234516"/>
            <a:ext cx="8046720" cy="3785652"/>
          </a:xfrm>
          <a:prstGeom prst="rect">
            <a:avLst/>
          </a:prstGeom>
        </p:spPr>
        <p:txBody>
          <a:bodyPr wrap="square">
            <a:spAutoFit/>
          </a:bodyPr>
          <a:lstStyle/>
          <a:p>
            <a:pPr lvl="0" algn="just">
              <a:spcAft>
                <a:spcPts val="1200"/>
              </a:spcAft>
            </a:pPr>
            <a:endParaRPr lang="es-ES" sz="2000" dirty="0" smtClean="0">
              <a:ea typeface="Times New Roman" panose="02020603050405020304" pitchFamily="18" charset="0"/>
            </a:endParaRPr>
          </a:p>
          <a:p>
            <a:pPr marL="342900" lvl="0" indent="-342900" algn="just">
              <a:spcAft>
                <a:spcPts val="1200"/>
              </a:spcAft>
              <a:buFont typeface="Wingdings" panose="05000000000000000000" pitchFamily="2" charset="2"/>
              <a:buChar char="§"/>
            </a:pPr>
            <a:r>
              <a:rPr lang="es-ES" sz="2000" dirty="0" smtClean="0">
                <a:ea typeface="Times New Roman" panose="02020603050405020304" pitchFamily="18" charset="0"/>
              </a:rPr>
              <a:t>Calcula </a:t>
            </a:r>
            <a:r>
              <a:rPr lang="es-ES" sz="2000" dirty="0">
                <a:ea typeface="Times New Roman" panose="02020603050405020304" pitchFamily="18" charset="0"/>
              </a:rPr>
              <a:t>y </a:t>
            </a:r>
            <a:r>
              <a:rPr lang="es-ES" sz="2000" dirty="0" smtClean="0">
                <a:ea typeface="Times New Roman" panose="02020603050405020304" pitchFamily="18" charset="0"/>
              </a:rPr>
              <a:t>envía </a:t>
            </a:r>
            <a:r>
              <a:rPr lang="es-ES" sz="2000" dirty="0">
                <a:ea typeface="Times New Roman" panose="02020603050405020304" pitchFamily="18" charset="0"/>
              </a:rPr>
              <a:t>datos a la placa Arduino Mega 2560 para definir el tratamiento.</a:t>
            </a:r>
          </a:p>
          <a:p>
            <a:pPr marL="342900" lvl="0" indent="-342900" algn="just">
              <a:spcAft>
                <a:spcPts val="1200"/>
              </a:spcAft>
              <a:buFont typeface="Wingdings" panose="05000000000000000000" pitchFamily="2" charset="2"/>
              <a:buChar char="§"/>
            </a:pPr>
            <a:r>
              <a:rPr lang="es-ES" sz="2000" dirty="0" smtClean="0">
                <a:ea typeface="Times New Roman" panose="02020603050405020304" pitchFamily="18" charset="0"/>
              </a:rPr>
              <a:t>Mantiene </a:t>
            </a:r>
            <a:r>
              <a:rPr lang="es-ES" sz="2000" dirty="0">
                <a:ea typeface="Times New Roman" panose="02020603050405020304" pitchFamily="18" charset="0"/>
              </a:rPr>
              <a:t>la comunicación el Arduino.</a:t>
            </a:r>
          </a:p>
          <a:p>
            <a:pPr marL="342900" lvl="0" indent="-342900" algn="just">
              <a:spcAft>
                <a:spcPts val="1200"/>
              </a:spcAft>
              <a:buFont typeface="Wingdings" panose="05000000000000000000" pitchFamily="2" charset="2"/>
              <a:buChar char="§"/>
            </a:pPr>
            <a:r>
              <a:rPr lang="es-ES" sz="2000" dirty="0" smtClean="0">
                <a:ea typeface="Times New Roman" panose="02020603050405020304" pitchFamily="18" charset="0"/>
              </a:rPr>
              <a:t>Recepta los </a:t>
            </a:r>
            <a:r>
              <a:rPr lang="es-ES" sz="2000" dirty="0">
                <a:ea typeface="Times New Roman" panose="02020603050405020304" pitchFamily="18" charset="0"/>
              </a:rPr>
              <a:t>datos enviados por el sensor de distancia, sensor de bilirrubina, módulo RTC y microSD a través de Arduino.</a:t>
            </a:r>
          </a:p>
          <a:p>
            <a:pPr marL="342900" lvl="0" indent="-342900" algn="just">
              <a:spcAft>
                <a:spcPts val="0"/>
              </a:spcAft>
              <a:buFont typeface="Wingdings" panose="05000000000000000000" pitchFamily="2" charset="2"/>
              <a:buChar char="§"/>
            </a:pPr>
            <a:r>
              <a:rPr lang="es-EC" sz="2000" dirty="0">
                <a:ea typeface="Times New Roman" panose="02020603050405020304" pitchFamily="18" charset="0"/>
              </a:rPr>
              <a:t>Interfaz de </a:t>
            </a:r>
            <a:r>
              <a:rPr lang="es-EC" sz="2000" dirty="0" smtClean="0">
                <a:ea typeface="Times New Roman" panose="02020603050405020304" pitchFamily="18" charset="0"/>
              </a:rPr>
              <a:t>usuario: datos </a:t>
            </a:r>
            <a:r>
              <a:rPr lang="es-EC" sz="2000" dirty="0">
                <a:ea typeface="Times New Roman" panose="02020603050405020304" pitchFamily="18" charset="0"/>
              </a:rPr>
              <a:t>obtenidos de los sensores de distancia y bilirrubina, y parámetros del tratamiento.</a:t>
            </a:r>
            <a:endParaRPr lang="es-ES" sz="2000" dirty="0">
              <a:ea typeface="Times New Roman" panose="02020603050405020304" pitchFamily="18" charset="0"/>
            </a:endParaRPr>
          </a:p>
          <a:p>
            <a:pPr marL="342900" lvl="0" indent="-342900" algn="just">
              <a:spcAft>
                <a:spcPts val="0"/>
              </a:spcAft>
              <a:buFont typeface="Wingdings" panose="05000000000000000000" pitchFamily="2" charset="2"/>
              <a:buChar char="§"/>
            </a:pPr>
            <a:r>
              <a:rPr lang="es-ES" sz="2000" dirty="0" smtClean="0">
                <a:ea typeface="Times New Roman" panose="02020603050405020304" pitchFamily="18" charset="0"/>
              </a:rPr>
              <a:t>Ejecuta </a:t>
            </a:r>
            <a:r>
              <a:rPr lang="es-ES" sz="2000" dirty="0">
                <a:ea typeface="Times New Roman" panose="02020603050405020304" pitchFamily="18" charset="0"/>
              </a:rPr>
              <a:t>sobre el sistema operativo D Android </a:t>
            </a:r>
            <a:r>
              <a:rPr lang="es-ES" sz="2000" dirty="0" smtClean="0">
                <a:ea typeface="Times New Roman" panose="02020603050405020304" pitchFamily="18" charset="0"/>
              </a:rPr>
              <a:t>4.0.</a:t>
            </a:r>
            <a:endParaRPr lang="es-ES" sz="2000" dirty="0">
              <a:ea typeface="Times New Roman" panose="02020603050405020304" pitchFamily="18" charset="0"/>
            </a:endParaRPr>
          </a:p>
          <a:p>
            <a:pPr marL="342900" lvl="0" indent="-342900" algn="just">
              <a:spcAft>
                <a:spcPts val="1200"/>
              </a:spcAft>
              <a:buFont typeface="Wingdings" panose="05000000000000000000" pitchFamily="2" charset="2"/>
              <a:buChar char="§"/>
            </a:pPr>
            <a:r>
              <a:rPr lang="es-EC" sz="2000" dirty="0">
                <a:ea typeface="Times New Roman" panose="02020603050405020304" pitchFamily="18" charset="0"/>
              </a:rPr>
              <a:t>Arduino 1.0.6 u otro compatible con Android.</a:t>
            </a:r>
            <a:endParaRPr lang="es-ES" sz="2000" dirty="0">
              <a:effectLst/>
              <a:ea typeface="Times New Roman" panose="02020603050405020304" pitchFamily="18" charset="0"/>
            </a:endParaRPr>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9491980" y="584200"/>
            <a:ext cx="1663700" cy="5588953"/>
          </a:xfrm>
          <a:prstGeom prst="rect">
            <a:avLst/>
          </a:prstGeom>
          <a:noFill/>
        </p:spPr>
      </p:pic>
    </p:spTree>
    <p:extLst>
      <p:ext uri="{BB962C8B-B14F-4D97-AF65-F5344CB8AC3E}">
        <p14:creationId xmlns:p14="http://schemas.microsoft.com/office/powerpoint/2010/main" val="16336654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Diseño electrónico </a:t>
            </a:r>
            <a:r>
              <a:rPr lang="es-EC" dirty="0" smtClean="0"/>
              <a:t>software</a:t>
            </a:r>
            <a:r>
              <a:rPr lang="es-EC" dirty="0"/>
              <a:t/>
            </a:r>
            <a:br>
              <a:rPr lang="es-EC" dirty="0"/>
            </a:br>
            <a:endParaRPr lang="es-EC" dirty="0"/>
          </a:p>
        </p:txBody>
      </p:sp>
      <p:pic>
        <p:nvPicPr>
          <p:cNvPr id="4" name="Marcador de contenido 3" descr="C:\Users\USER\Downloads\Flowchart (1).png"/>
          <p:cNvPicPr>
            <a:picLocks noGrp="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2154813" y="1267460"/>
            <a:ext cx="7943333" cy="54254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152748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Objetivo general</a:t>
            </a:r>
            <a:endParaRPr lang="es-EC" dirty="0"/>
          </a:p>
        </p:txBody>
      </p:sp>
      <p:pic>
        <p:nvPicPr>
          <p:cNvPr id="4" name="Marcador de contenido 3"/>
          <p:cNvPicPr>
            <a:picLocks noGrp="1" noChangeAspect="1"/>
          </p:cNvPicPr>
          <p:nvPr>
            <p:ph idx="1"/>
          </p:nvPr>
        </p:nvPicPr>
        <p:blipFill rotWithShape="1">
          <a:blip r:embed="rId2"/>
          <a:srcRect l="-409" b="9155"/>
          <a:stretch/>
        </p:blipFill>
        <p:spPr>
          <a:xfrm rot="5400000">
            <a:off x="7221194" y="2323646"/>
            <a:ext cx="3925023" cy="3120985"/>
          </a:xfrm>
          <a:prstGeom prst="rect">
            <a:avLst/>
          </a:prstGeom>
        </p:spPr>
      </p:pic>
      <p:sp>
        <p:nvSpPr>
          <p:cNvPr id="5" name="Rectángulo 4"/>
          <p:cNvSpPr/>
          <p:nvPr/>
        </p:nvSpPr>
        <p:spPr>
          <a:xfrm>
            <a:off x="1252751" y="2683809"/>
            <a:ext cx="5554449" cy="2352952"/>
          </a:xfrm>
          <a:prstGeom prst="rect">
            <a:avLst/>
          </a:prstGeom>
        </p:spPr>
        <p:txBody>
          <a:bodyPr wrap="square">
            <a:spAutoFit/>
          </a:bodyPr>
          <a:lstStyle/>
          <a:p>
            <a:pPr indent="252095" algn="just">
              <a:lnSpc>
                <a:spcPct val="150000"/>
              </a:lnSpc>
              <a:spcAft>
                <a:spcPts val="1200"/>
              </a:spcAft>
            </a:pPr>
            <a:r>
              <a:rPr lang="es-ES" sz="2000" dirty="0" smtClean="0">
                <a:effectLst/>
                <a:ea typeface="Times New Roman" panose="02020603050405020304" pitchFamily="18" charset="0"/>
              </a:rPr>
              <a:t>Diseñar y construir un equipo de fototerapia con control de intensidad de luz, posicionamiento y evaluación de cambios de bilirrubina para el tratamiento de bilirrubinosis de neonatos en el área de neonatología del Hospital Carlos Andrade Marín.</a:t>
            </a:r>
            <a:endParaRPr lang="es-EC" sz="2000" dirty="0">
              <a:effectLst/>
              <a:ea typeface="Times New Roman" panose="02020603050405020304" pitchFamily="18" charset="0"/>
            </a:endParaRPr>
          </a:p>
        </p:txBody>
      </p:sp>
    </p:spTree>
    <p:extLst>
      <p:ext uri="{BB962C8B-B14F-4D97-AF65-F5344CB8AC3E}">
        <p14:creationId xmlns:p14="http://schemas.microsoft.com/office/powerpoint/2010/main" val="17876434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3" descr="C:\Users\USER\Downloads\Flowchart (1).png"/>
          <p:cNvPicPr>
            <a:picLocks/>
          </p:cNvPicPr>
          <p:nvPr/>
        </p:nvPicPr>
        <p:blipFill rotWithShape="1">
          <a:blip r:embed="rId2" cstate="screen">
            <a:extLst>
              <a:ext uri="{28A0092B-C50C-407E-A947-70E740481C1C}">
                <a14:useLocalDpi xmlns:a14="http://schemas.microsoft.com/office/drawing/2010/main"/>
              </a:ext>
            </a:extLst>
          </a:blip>
          <a:srcRect/>
          <a:stretch/>
        </p:blipFill>
        <p:spPr bwMode="auto">
          <a:xfrm>
            <a:off x="2157162" y="0"/>
            <a:ext cx="8053638" cy="3124200"/>
          </a:xfrm>
          <a:prstGeom prst="rect">
            <a:avLst/>
          </a:prstGeom>
          <a:noFill/>
          <a:ln>
            <a:noFill/>
          </a:ln>
          <a:extLst>
            <a:ext uri="{53640926-AAD7-44D8-BBD7-CCE9431645EC}">
              <a14:shadowObscured xmlns:a14="http://schemas.microsoft.com/office/drawing/2010/main"/>
            </a:ext>
          </a:extLst>
        </p:spPr>
      </p:pic>
      <p:pic>
        <p:nvPicPr>
          <p:cNvPr id="4" name="Imagen 3" descr="C:\Users\USER\Downloads\Flowchart (1).png"/>
          <p:cNvPicPr/>
          <p:nvPr/>
        </p:nvPicPr>
        <p:blipFill rotWithShape="1">
          <a:blip r:embed="rId3" cstate="screen">
            <a:extLst>
              <a:ext uri="{28A0092B-C50C-407E-A947-70E740481C1C}">
                <a14:useLocalDpi xmlns:a14="http://schemas.microsoft.com/office/drawing/2010/main"/>
              </a:ext>
            </a:extLst>
          </a:blip>
          <a:srcRect/>
          <a:stretch/>
        </p:blipFill>
        <p:spPr bwMode="auto">
          <a:xfrm>
            <a:off x="2157162" y="2832100"/>
            <a:ext cx="8053638" cy="3733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34655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USER\Downloads\Flowchart (1).png"/>
          <p:cNvPicPr/>
          <p:nvPr/>
        </p:nvPicPr>
        <p:blipFill rotWithShape="1">
          <a:blip r:embed="rId2" cstate="screen">
            <a:extLst>
              <a:ext uri="{28A0092B-C50C-407E-A947-70E740481C1C}">
                <a14:useLocalDpi xmlns:a14="http://schemas.microsoft.com/office/drawing/2010/main"/>
              </a:ext>
            </a:extLst>
          </a:blip>
          <a:srcRect b="857"/>
          <a:stretch/>
        </p:blipFill>
        <p:spPr bwMode="auto">
          <a:xfrm>
            <a:off x="1796387" y="177800"/>
            <a:ext cx="8439813" cy="58801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50739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USER\Downloads\Flowchart (1).png"/>
          <p:cNvPicPr/>
          <p:nvPr/>
        </p:nvPicPr>
        <p:blipFill rotWithShape="1">
          <a:blip r:embed="rId2" cstate="screen">
            <a:extLst>
              <a:ext uri="{28A0092B-C50C-407E-A947-70E740481C1C}">
                <a14:useLocalDpi xmlns:a14="http://schemas.microsoft.com/office/drawing/2010/main"/>
              </a:ext>
            </a:extLst>
          </a:blip>
          <a:srcRect r="-2636"/>
          <a:stretch/>
        </p:blipFill>
        <p:spPr bwMode="auto">
          <a:xfrm>
            <a:off x="2576202" y="0"/>
            <a:ext cx="8269598" cy="63272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014741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Construcción</a:t>
            </a:r>
            <a:endParaRPr lang="es-EC" dirty="0"/>
          </a:p>
        </p:txBody>
      </p:sp>
      <p:pic>
        <p:nvPicPr>
          <p:cNvPr id="4" name="Imagen 3" descr="C:\Users\Romi\Desktop\fotos lampara estructura\P1120636.JPG"/>
          <p:cNvPicPr/>
          <p:nvPr/>
        </p:nvPicPr>
        <p:blipFill rotWithShape="1">
          <a:blip r:embed="rId2" cstate="print">
            <a:extLst>
              <a:ext uri="{28A0092B-C50C-407E-A947-70E740481C1C}">
                <a14:useLocalDpi xmlns:a14="http://schemas.microsoft.com/office/drawing/2010/main" val="0"/>
              </a:ext>
            </a:extLst>
          </a:blip>
          <a:srcRect t="27949"/>
          <a:stretch/>
        </p:blipFill>
        <p:spPr bwMode="auto">
          <a:xfrm>
            <a:off x="1343608" y="1737360"/>
            <a:ext cx="9565743" cy="42316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7388415"/>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USER\Desktop\fotos fototerapia\2015-05-21 17.41.27.jpg"/>
          <p:cNvPicPr/>
          <p:nvPr/>
        </p:nvPicPr>
        <p:blipFill rotWithShape="1">
          <a:blip r:embed="rId2" cstate="print">
            <a:extLst>
              <a:ext uri="{28A0092B-C50C-407E-A947-70E740481C1C}">
                <a14:useLocalDpi xmlns:a14="http://schemas.microsoft.com/office/drawing/2010/main" val="0"/>
              </a:ext>
            </a:extLst>
          </a:blip>
          <a:srcRect l="21632" r="1" b="23847"/>
          <a:stretch/>
        </p:blipFill>
        <p:spPr bwMode="auto">
          <a:xfrm>
            <a:off x="1739900" y="1005250"/>
            <a:ext cx="8978900" cy="41763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6046174"/>
      </p:ext>
    </p:extLst>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USER\Desktop\fotos fototerapia\2015-05-21 17.41.39.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1206500" y="923081"/>
            <a:ext cx="9941495" cy="442361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43002640"/>
      </p:ext>
    </p:extLst>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USER\Desktop\fotos fototerapia\equi´po\IMG_3708.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1689100" y="738546"/>
            <a:ext cx="8695939" cy="491295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46887"/>
      </p:ext>
    </p:extLst>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Romi\Desktop\TESIS FOTOTERAPIA\fotos placa\2014-10-24 12.35.25.jpg"/>
          <p:cNvPicPr/>
          <p:nvPr/>
        </p:nvPicPr>
        <p:blipFill rotWithShape="1">
          <a:blip r:embed="rId2" cstate="print">
            <a:extLst>
              <a:ext uri="{28A0092B-C50C-407E-A947-70E740481C1C}">
                <a14:useLocalDpi xmlns:a14="http://schemas.microsoft.com/office/drawing/2010/main" val="0"/>
              </a:ext>
            </a:extLst>
          </a:blip>
          <a:srcRect l="10360" t="69002" r="24581" b="2881"/>
          <a:stretch/>
        </p:blipFill>
        <p:spPr bwMode="auto">
          <a:xfrm>
            <a:off x="2171700" y="968270"/>
            <a:ext cx="8138889" cy="437842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23998253"/>
      </p:ext>
    </p:extLst>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Romi\Desktop\TESIS FOTOTERAPIA\fotos placa\2014-10-24 12.35.25.jpg"/>
          <p:cNvPicPr/>
          <p:nvPr/>
        </p:nvPicPr>
        <p:blipFill rotWithShape="1">
          <a:blip r:embed="rId2" cstate="print">
            <a:extLst>
              <a:ext uri="{28A0092B-C50C-407E-A947-70E740481C1C}">
                <a14:useLocalDpi xmlns:a14="http://schemas.microsoft.com/office/drawing/2010/main" val="0"/>
              </a:ext>
            </a:extLst>
          </a:blip>
          <a:srcRect l="29722" t="-1485" r="9844" b="16014"/>
          <a:stretch/>
        </p:blipFill>
        <p:spPr bwMode="auto">
          <a:xfrm>
            <a:off x="4203700" y="506559"/>
            <a:ext cx="4103057" cy="539894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37532153"/>
      </p:ext>
    </p:extLst>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USER\Desktop\fotos fototerapia\2015-05-11 00.26.40.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2097479" y="596900"/>
            <a:ext cx="7960921" cy="53995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4050338"/>
      </p:ext>
    </p:extLst>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7091" y="292698"/>
            <a:ext cx="9404723" cy="1400530"/>
          </a:xfrm>
        </p:spPr>
        <p:txBody>
          <a:bodyPr/>
          <a:lstStyle/>
          <a:p>
            <a:r>
              <a:rPr lang="es-EC" dirty="0" smtClean="0"/>
              <a:t>Objetivos específicos</a:t>
            </a:r>
            <a:endParaRPr lang="es-EC" dirty="0"/>
          </a:p>
        </p:txBody>
      </p:sp>
      <p:pic>
        <p:nvPicPr>
          <p:cNvPr id="4" name="Marcador de contenido 3"/>
          <p:cNvPicPr>
            <a:picLocks noGrp="1" noChangeAspect="1"/>
          </p:cNvPicPr>
          <p:nvPr>
            <p:ph idx="1"/>
          </p:nvPr>
        </p:nvPicPr>
        <p:blipFill rotWithShape="1">
          <a:blip r:embed="rId2"/>
          <a:srcRect l="-409" b="9155"/>
          <a:stretch/>
        </p:blipFill>
        <p:spPr>
          <a:xfrm rot="5400000">
            <a:off x="8590158" y="2637727"/>
            <a:ext cx="3363311" cy="2355063"/>
          </a:xfrm>
          <a:prstGeom prst="rect">
            <a:avLst/>
          </a:prstGeom>
        </p:spPr>
      </p:pic>
      <p:sp>
        <p:nvSpPr>
          <p:cNvPr id="3" name="Rectángulo 2"/>
          <p:cNvSpPr/>
          <p:nvPr/>
        </p:nvSpPr>
        <p:spPr>
          <a:xfrm>
            <a:off x="999197" y="1972628"/>
            <a:ext cx="7509803" cy="3970318"/>
          </a:xfrm>
          <a:prstGeom prst="rect">
            <a:avLst/>
          </a:prstGeom>
        </p:spPr>
        <p:txBody>
          <a:bodyPr wrap="square">
            <a:spAutoFit/>
          </a:bodyPr>
          <a:lstStyle/>
          <a:p>
            <a:pPr marL="342900" lvl="0" indent="-342900" algn="just">
              <a:lnSpc>
                <a:spcPct val="150000"/>
              </a:lnSpc>
              <a:spcAft>
                <a:spcPts val="0"/>
              </a:spcAft>
              <a:buFont typeface="Wingdings" panose="05000000000000000000" pitchFamily="2" charset="2"/>
              <a:buChar char="§"/>
            </a:pPr>
            <a:r>
              <a:rPr lang="es-ES" sz="2400" dirty="0" smtClean="0">
                <a:effectLst/>
                <a:latin typeface="Times New Roman" panose="02020603050405020304" pitchFamily="18" charset="0"/>
                <a:ea typeface="Times New Roman" panose="02020603050405020304" pitchFamily="18" charset="0"/>
              </a:rPr>
              <a:t>Determinar las características del equipo de fototerapia para un tratamiento óptimo de bilirrubinosis en neonatos. </a:t>
            </a:r>
            <a:endParaRPr lang="es-EC" sz="2400" dirty="0" smtClean="0">
              <a:effectLst/>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2400" dirty="0" smtClean="0">
                <a:effectLst/>
                <a:latin typeface="Times New Roman" panose="02020603050405020304" pitchFamily="18" charset="0"/>
                <a:ea typeface="Times New Roman" panose="02020603050405020304" pitchFamily="18" charset="0"/>
              </a:rPr>
              <a:t>Diseñar un equipo de fototerapia funcional con capacidad de medir los valores de bilirrubina, controlar la intensidad de luz y posicionamiento para establecer el área de exposición del paciente en el tratamiento de la bilirrubinosis.</a:t>
            </a:r>
            <a:endParaRPr lang="es-EC" sz="2400" dirty="0" smtClean="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85621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USER\Desktop\fotos fototerapia\equi´po\IMG_3721.JPG"/>
          <p:cNvPicPr/>
          <p:nvPr/>
        </p:nvPicPr>
        <p:blipFill rotWithShape="1">
          <a:blip r:embed="rId2" cstate="print">
            <a:extLst>
              <a:ext uri="{28A0092B-C50C-407E-A947-70E740481C1C}">
                <a14:useLocalDpi xmlns:a14="http://schemas.microsoft.com/office/drawing/2010/main" val="0"/>
              </a:ext>
            </a:extLst>
          </a:blip>
          <a:srcRect t="5438"/>
          <a:stretch/>
        </p:blipFill>
        <p:spPr bwMode="auto">
          <a:xfrm>
            <a:off x="2752754" y="571500"/>
            <a:ext cx="7864445" cy="49412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1022592"/>
      </p:ext>
    </p:extLst>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USER\Desktop\fotos fototerapia\equi´po\IMG_3675.JPG"/>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3136" r="24121"/>
          <a:stretch/>
        </p:blipFill>
        <p:spPr bwMode="auto">
          <a:xfrm>
            <a:off x="3530600" y="736600"/>
            <a:ext cx="5934077" cy="4673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5018614"/>
      </p:ext>
    </p:extLst>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USER\Desktop\fotos fototerapia\equi´po\IMG_3673.JPG"/>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4183" r="10155"/>
          <a:stretch/>
        </p:blipFill>
        <p:spPr bwMode="auto">
          <a:xfrm>
            <a:off x="3048000" y="469901"/>
            <a:ext cx="6242082" cy="4749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11820084"/>
      </p:ext>
    </p:extLst>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extLst>
              <a:ext uri="{28A0092B-C50C-407E-A947-70E740481C1C}">
                <a14:useLocalDpi xmlns:a14="http://schemas.microsoft.com/office/drawing/2010/main" val="0"/>
              </a:ext>
            </a:extLst>
          </a:blip>
          <a:stretch>
            <a:fillRect/>
          </a:stretch>
        </p:blipFill>
        <p:spPr>
          <a:xfrm>
            <a:off x="4330701" y="406400"/>
            <a:ext cx="3770314" cy="5740400"/>
          </a:xfrm>
          <a:prstGeom prst="rect">
            <a:avLst/>
          </a:prstGeom>
        </p:spPr>
      </p:pic>
    </p:spTree>
    <p:extLst>
      <p:ext uri="{BB962C8B-B14F-4D97-AF65-F5344CB8AC3E}">
        <p14:creationId xmlns:p14="http://schemas.microsoft.com/office/powerpoint/2010/main" val="1971142988"/>
      </p:ext>
    </p:extLst>
  </p:cSld>
  <p:clrMapOvr>
    <a:masterClrMapping/>
  </p:clrMapOvr>
  <mc:AlternateContent xmlns:mc="http://schemas.openxmlformats.org/markup-compatibility/2006">
    <mc:Choice xmlns:p14="http://schemas.microsoft.com/office/powerpoint/2010/main" Requires="p14">
      <p:transition spd="slow" p14:dur="1600" advClick="0" advTm="1000">
        <p14:gallery dir="l"/>
      </p:transition>
    </mc:Choice>
    <mc:Fallback>
      <p:transition spd="slow" advClick="0" advTm="1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Pruebas de funcionamiento</a:t>
            </a:r>
            <a:endParaRPr lang="es-EC" dirty="0"/>
          </a:p>
        </p:txBody>
      </p:sp>
      <p:sp>
        <p:nvSpPr>
          <p:cNvPr id="3" name="Marcador de contenido 2"/>
          <p:cNvSpPr>
            <a:spLocks noGrp="1"/>
          </p:cNvSpPr>
          <p:nvPr>
            <p:ph idx="1"/>
          </p:nvPr>
        </p:nvSpPr>
        <p:spPr>
          <a:xfrm>
            <a:off x="1097280" y="2116419"/>
            <a:ext cx="4135120" cy="4195481"/>
          </a:xfrm>
        </p:spPr>
        <p:txBody>
          <a:bodyPr>
            <a:normAutofit lnSpcReduction="10000"/>
          </a:bodyPr>
          <a:lstStyle/>
          <a:p>
            <a:pPr algn="just">
              <a:buFont typeface="Wingdings" panose="05000000000000000000" pitchFamily="2" charset="2"/>
              <a:buChar char="§"/>
            </a:pPr>
            <a:r>
              <a:rPr lang="es-ES" dirty="0" smtClean="0">
                <a:ea typeface="Times New Roman" panose="02020603050405020304" pitchFamily="18" charset="0"/>
              </a:rPr>
              <a:t>Ingresa </a:t>
            </a:r>
            <a:r>
              <a:rPr lang="es-ES" dirty="0">
                <a:ea typeface="Times New Roman" panose="02020603050405020304" pitchFamily="18" charset="0"/>
              </a:rPr>
              <a:t>los datos del </a:t>
            </a:r>
            <a:r>
              <a:rPr lang="es-ES" dirty="0" smtClean="0">
                <a:ea typeface="Times New Roman" panose="02020603050405020304" pitchFamily="18" charset="0"/>
              </a:rPr>
              <a:t>paciente.</a:t>
            </a:r>
          </a:p>
          <a:p>
            <a:pPr algn="just">
              <a:buFont typeface="Wingdings" panose="05000000000000000000" pitchFamily="2" charset="2"/>
              <a:buChar char="§"/>
            </a:pPr>
            <a:r>
              <a:rPr lang="es-ES" dirty="0" smtClean="0">
                <a:ea typeface="Times New Roman" panose="02020603050405020304" pitchFamily="18" charset="0"/>
              </a:rPr>
              <a:t>Cálculo </a:t>
            </a:r>
            <a:r>
              <a:rPr lang="es-ES" dirty="0">
                <a:ea typeface="Times New Roman" panose="02020603050405020304" pitchFamily="18" charset="0"/>
              </a:rPr>
              <a:t>de la intensidad de luz y duración del tratamiento</a:t>
            </a:r>
            <a:r>
              <a:rPr lang="es-ES" dirty="0" smtClean="0">
                <a:ea typeface="Times New Roman" panose="02020603050405020304" pitchFamily="18" charset="0"/>
              </a:rPr>
              <a:t>.</a:t>
            </a:r>
          </a:p>
          <a:p>
            <a:pPr algn="just">
              <a:buFont typeface="Wingdings" panose="05000000000000000000" pitchFamily="2" charset="2"/>
              <a:buChar char="§"/>
            </a:pPr>
            <a:r>
              <a:rPr lang="es-ES" dirty="0" smtClean="0">
                <a:ea typeface="Times New Roman" panose="02020603050405020304" pitchFamily="18" charset="0"/>
              </a:rPr>
              <a:t>Medición </a:t>
            </a:r>
            <a:r>
              <a:rPr lang="es-ES" dirty="0">
                <a:ea typeface="Times New Roman" panose="02020603050405020304" pitchFamily="18" charset="0"/>
              </a:rPr>
              <a:t>de bilirrubina, de acuerdo al diagnóstico se inicia la fototerapia. </a:t>
            </a:r>
            <a:endParaRPr lang="es-ES" dirty="0" smtClean="0">
              <a:ea typeface="Times New Roman" panose="02020603050405020304" pitchFamily="18" charset="0"/>
            </a:endParaRPr>
          </a:p>
          <a:p>
            <a:pPr algn="just">
              <a:buFont typeface="Wingdings" panose="05000000000000000000" pitchFamily="2" charset="2"/>
              <a:buChar char="§"/>
            </a:pPr>
            <a:r>
              <a:rPr lang="es-ES" dirty="0" smtClean="0">
                <a:ea typeface="Times New Roman" panose="02020603050405020304" pitchFamily="18" charset="0"/>
              </a:rPr>
              <a:t>La </a:t>
            </a:r>
            <a:r>
              <a:rPr lang="es-ES" dirty="0">
                <a:ea typeface="Times New Roman" panose="02020603050405020304" pitchFamily="18" charset="0"/>
              </a:rPr>
              <a:t>valoración de las bilirrubinas se realiza cada 12 horas </a:t>
            </a:r>
            <a:r>
              <a:rPr lang="es-ES" dirty="0" smtClean="0">
                <a:ea typeface="Times New Roman" panose="02020603050405020304" pitchFamily="18" charset="0"/>
              </a:rPr>
              <a:t>dependiendo del rango. </a:t>
            </a:r>
            <a:endParaRPr lang="es-ES" dirty="0" smtClean="0">
              <a:ea typeface="Times New Roman" panose="02020603050405020304" pitchFamily="18" charset="0"/>
            </a:endParaRPr>
          </a:p>
          <a:p>
            <a:pPr algn="just">
              <a:buFont typeface="Wingdings" panose="05000000000000000000" pitchFamily="2" charset="2"/>
              <a:buChar char="§"/>
            </a:pPr>
            <a:r>
              <a:rPr lang="es-ES" dirty="0" smtClean="0">
                <a:ea typeface="Times New Roman" panose="02020603050405020304" pitchFamily="18" charset="0"/>
              </a:rPr>
              <a:t>Si </a:t>
            </a:r>
            <a:r>
              <a:rPr lang="es-ES" dirty="0">
                <a:ea typeface="Times New Roman" panose="02020603050405020304" pitchFamily="18" charset="0"/>
              </a:rPr>
              <a:t>el descenso de la concentración es el esperado se finaliza la fototerapia. </a:t>
            </a:r>
            <a:endParaRPr lang="es-ES" dirty="0" smtClean="0">
              <a:ea typeface="Times New Roman" panose="02020603050405020304" pitchFamily="18" charset="0"/>
            </a:endParaRPr>
          </a:p>
          <a:p>
            <a:pPr algn="just">
              <a:buFont typeface="Wingdings" panose="05000000000000000000" pitchFamily="2" charset="2"/>
              <a:buChar char="§"/>
            </a:pPr>
            <a:r>
              <a:rPr lang="es-ES" dirty="0" smtClean="0">
                <a:ea typeface="Times New Roman" panose="02020603050405020304" pitchFamily="18" charset="0"/>
              </a:rPr>
              <a:t>Medición de bilirrubina para </a:t>
            </a:r>
            <a:r>
              <a:rPr lang="es-ES" dirty="0" smtClean="0">
                <a:ea typeface="Times New Roman" panose="02020603050405020304" pitchFamily="18" charset="0"/>
              </a:rPr>
              <a:t>la evaluación del </a:t>
            </a:r>
            <a:r>
              <a:rPr lang="es-ES" dirty="0" smtClean="0">
                <a:ea typeface="Times New Roman" panose="02020603050405020304" pitchFamily="18" charset="0"/>
              </a:rPr>
              <a:t>tratamiento</a:t>
            </a:r>
            <a:r>
              <a:rPr lang="es-ES" dirty="0"/>
              <a:t>.</a:t>
            </a:r>
            <a:endParaRPr lang="es-EC" dirty="0" smtClean="0"/>
          </a:p>
        </p:txBody>
      </p:sp>
      <p:pic>
        <p:nvPicPr>
          <p:cNvPr id="4" name="Imagen 3"/>
          <p:cNvPicPr/>
          <p:nvPr/>
        </p:nvPicPr>
        <p:blipFill>
          <a:blip r:embed="rId2">
            <a:extLst>
              <a:ext uri="{28A0092B-C50C-407E-A947-70E740481C1C}">
                <a14:useLocalDpi xmlns:a14="http://schemas.microsoft.com/office/drawing/2010/main" val="0"/>
              </a:ext>
            </a:extLst>
          </a:blip>
          <a:stretch>
            <a:fillRect/>
          </a:stretch>
        </p:blipFill>
        <p:spPr>
          <a:xfrm>
            <a:off x="5905499" y="2116419"/>
            <a:ext cx="5820961" cy="3795432"/>
          </a:xfrm>
          <a:prstGeom prst="rect">
            <a:avLst/>
          </a:prstGeom>
        </p:spPr>
      </p:pic>
    </p:spTree>
    <p:extLst>
      <p:ext uri="{BB962C8B-B14F-4D97-AF65-F5344CB8AC3E}">
        <p14:creationId xmlns:p14="http://schemas.microsoft.com/office/powerpoint/2010/main" val="41156934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751742" y="2018355"/>
            <a:ext cx="5409899" cy="2386172"/>
          </a:xfrm>
          <a:prstGeom prst="rect">
            <a:avLst/>
          </a:prstGeom>
        </p:spPr>
      </p:pic>
      <p:sp>
        <p:nvSpPr>
          <p:cNvPr id="21" name="Rectángulo 20"/>
          <p:cNvSpPr/>
          <p:nvPr/>
        </p:nvSpPr>
        <p:spPr>
          <a:xfrm>
            <a:off x="905040" y="4698222"/>
            <a:ext cx="5411789"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Wingdings" panose="05000000000000000000" pitchFamily="2" charset="2"/>
              <a:buChar char="§"/>
            </a:pPr>
            <a:r>
              <a:rPr lang="es-ES" sz="2000" dirty="0" smtClean="0"/>
              <a:t>Medición </a:t>
            </a:r>
            <a:r>
              <a:rPr lang="es-ES" sz="2000" dirty="0"/>
              <a:t>de la bilirrubina transcutánea con el sensor propuesto. </a:t>
            </a:r>
            <a:endParaRPr lang="es-ES" sz="2000" dirty="0" smtClean="0"/>
          </a:p>
          <a:p>
            <a:pPr marL="285750" indent="-285750">
              <a:buFont typeface="Wingdings" panose="05000000000000000000" pitchFamily="2" charset="2"/>
              <a:buChar char="§"/>
            </a:pPr>
            <a:r>
              <a:rPr lang="es-ES" sz="2000" dirty="0" smtClean="0"/>
              <a:t>Se </a:t>
            </a:r>
            <a:r>
              <a:rPr lang="es-ES" sz="2000" dirty="0"/>
              <a:t>comprueba la fiabilidad de la medición. </a:t>
            </a:r>
            <a:endParaRPr lang="es-EC" sz="2000" dirty="0">
              <a:latin typeface="+mj-lt"/>
            </a:endParaRPr>
          </a:p>
        </p:txBody>
      </p:sp>
      <p:sp>
        <p:nvSpPr>
          <p:cNvPr id="6" name="Rectángulo 5"/>
          <p:cNvSpPr/>
          <p:nvPr/>
        </p:nvSpPr>
        <p:spPr>
          <a:xfrm>
            <a:off x="6697679" y="1724660"/>
            <a:ext cx="4683662" cy="4662815"/>
          </a:xfrm>
          <a:prstGeom prst="rect">
            <a:avLst/>
          </a:prstGeom>
        </p:spPr>
        <p:txBody>
          <a:bodyPr wrap="square">
            <a:spAutoFit/>
          </a:bodyPr>
          <a:lstStyle/>
          <a:p>
            <a:pPr lvl="0" algn="just">
              <a:lnSpc>
                <a:spcPct val="150000"/>
              </a:lnSpc>
              <a:spcAft>
                <a:spcPts val="0"/>
              </a:spcAft>
            </a:pPr>
            <a:r>
              <a:rPr lang="es-ES" i="1" dirty="0" smtClean="0">
                <a:latin typeface="Times New Roman" panose="02020603050405020304" pitchFamily="18" charset="0"/>
                <a:ea typeface="Times New Roman" panose="02020603050405020304" pitchFamily="18" charset="0"/>
              </a:rPr>
              <a:t>PROTOCOLO:</a:t>
            </a:r>
          </a:p>
          <a:p>
            <a:pPr marL="342900" lvl="0" indent="-342900" algn="just">
              <a:lnSpc>
                <a:spcPct val="150000"/>
              </a:lnSpc>
              <a:spcAft>
                <a:spcPts val="0"/>
              </a:spcAft>
              <a:buFont typeface="Symbol" panose="05050102010706020507" pitchFamily="18" charset="2"/>
              <a:buChar char=""/>
            </a:pPr>
            <a:r>
              <a:rPr lang="es-ES" i="1" dirty="0" smtClean="0">
                <a:latin typeface="Times New Roman" panose="02020603050405020304" pitchFamily="18" charset="0"/>
                <a:ea typeface="Times New Roman" panose="02020603050405020304" pitchFamily="18" charset="0"/>
              </a:rPr>
              <a:t>Sujetos</a:t>
            </a:r>
            <a:r>
              <a:rPr lang="es-ES" dirty="0" smtClean="0">
                <a:latin typeface="Times New Roman" panose="02020603050405020304" pitchFamily="18" charset="0"/>
                <a:ea typeface="Times New Roman" panose="02020603050405020304" pitchFamily="18" charset="0"/>
              </a:rPr>
              <a:t>: 4 </a:t>
            </a:r>
            <a:r>
              <a:rPr lang="es-ES" dirty="0">
                <a:latin typeface="Times New Roman" panose="02020603050405020304" pitchFamily="18" charset="0"/>
                <a:ea typeface="Times New Roman" panose="02020603050405020304" pitchFamily="18" charset="0"/>
              </a:rPr>
              <a:t>neonatos a término </a:t>
            </a:r>
            <a:r>
              <a:rPr lang="es-ES" dirty="0" smtClean="0">
                <a:latin typeface="Times New Roman" panose="02020603050405020304" pitchFamily="18" charset="0"/>
                <a:ea typeface="Times New Roman" panose="02020603050405020304" pitchFamily="18" charset="0"/>
              </a:rPr>
              <a:t>sanos. </a:t>
            </a:r>
          </a:p>
          <a:p>
            <a:pPr lvl="1" algn="just">
              <a:lnSpc>
                <a:spcPct val="150000"/>
              </a:lnSpc>
            </a:pPr>
            <a:r>
              <a:rPr lang="es-ES" dirty="0">
                <a:latin typeface="Times New Roman" panose="02020603050405020304" pitchFamily="18" charset="0"/>
                <a:ea typeface="Times New Roman" panose="02020603050405020304" pitchFamily="18" charset="0"/>
              </a:rPr>
              <a:t>	</a:t>
            </a:r>
            <a:r>
              <a:rPr lang="es-ES" dirty="0" smtClean="0">
                <a:latin typeface="Times New Roman" panose="02020603050405020304" pitchFamily="18" charset="0"/>
                <a:ea typeface="Times New Roman" panose="02020603050405020304" pitchFamily="18" charset="0"/>
              </a:rPr>
              <a:t>Edad </a:t>
            </a:r>
            <a:r>
              <a:rPr lang="es-ES" dirty="0">
                <a:latin typeface="Times New Roman" panose="02020603050405020304" pitchFamily="18" charset="0"/>
                <a:ea typeface="Times New Roman" panose="02020603050405020304" pitchFamily="18" charset="0"/>
              </a:rPr>
              <a:t>gestacional ≥ 38 semanas.</a:t>
            </a:r>
          </a:p>
          <a:p>
            <a:pPr marL="342900" lvl="0" indent="-342900" algn="just">
              <a:lnSpc>
                <a:spcPct val="150000"/>
              </a:lnSpc>
              <a:spcAft>
                <a:spcPts val="0"/>
              </a:spcAft>
              <a:buFont typeface="Symbol" panose="05050102010706020507" pitchFamily="18" charset="2"/>
              <a:buChar char=""/>
            </a:pPr>
            <a:r>
              <a:rPr lang="es-ES" i="1" dirty="0">
                <a:latin typeface="Times New Roman" panose="02020603050405020304" pitchFamily="18" charset="0"/>
                <a:ea typeface="Times New Roman" panose="02020603050405020304" pitchFamily="18" charset="0"/>
              </a:rPr>
              <a:t>Medición de la bilirrubina </a:t>
            </a:r>
            <a:r>
              <a:rPr lang="es-ES" i="1" dirty="0" smtClean="0">
                <a:latin typeface="Times New Roman" panose="02020603050405020304" pitchFamily="18" charset="0"/>
                <a:ea typeface="Times New Roman" panose="02020603050405020304" pitchFamily="18" charset="0"/>
              </a:rPr>
              <a:t>transcutánea: </a:t>
            </a:r>
            <a:r>
              <a:rPr lang="es-ES" dirty="0" smtClean="0">
                <a:latin typeface="Times New Roman" panose="02020603050405020304" pitchFamily="18" charset="0"/>
                <a:ea typeface="Times New Roman" panose="02020603050405020304" pitchFamily="18" charset="0"/>
              </a:rPr>
              <a:t>3 por sujeto. </a:t>
            </a:r>
            <a:endParaRPr lang="es-ES"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i="1" dirty="0">
                <a:latin typeface="Times New Roman" panose="02020603050405020304" pitchFamily="18" charset="0"/>
                <a:ea typeface="Times New Roman" panose="02020603050405020304" pitchFamily="18" charset="0"/>
              </a:rPr>
              <a:t>Medición de la bilirrubina </a:t>
            </a:r>
            <a:r>
              <a:rPr lang="es-ES" i="1" dirty="0" smtClean="0">
                <a:latin typeface="Times New Roman" panose="02020603050405020304" pitchFamily="18" charset="0"/>
                <a:ea typeface="Times New Roman" panose="02020603050405020304" pitchFamily="18" charset="0"/>
              </a:rPr>
              <a:t>sanguínea:</a:t>
            </a:r>
            <a:r>
              <a:rPr lang="es-ES" dirty="0" smtClean="0">
                <a:latin typeface="Times New Roman" panose="02020603050405020304" pitchFamily="18" charset="0"/>
                <a:ea typeface="Times New Roman" panose="02020603050405020304" pitchFamily="18" charset="0"/>
              </a:rPr>
              <a:t> en </a:t>
            </a:r>
            <a:r>
              <a:rPr lang="es-ES" dirty="0">
                <a:latin typeface="Times New Roman" panose="02020603050405020304" pitchFamily="18" charset="0"/>
                <a:ea typeface="Times New Roman" panose="02020603050405020304" pitchFamily="18" charset="0"/>
              </a:rPr>
              <a:t>1 ml de sangre venosa. </a:t>
            </a:r>
            <a:endParaRPr lang="es-ES" dirty="0" smtClean="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i="1" dirty="0" smtClean="0">
                <a:latin typeface="Times New Roman" panose="02020603050405020304" pitchFamily="18" charset="0"/>
                <a:ea typeface="Times New Roman" panose="02020603050405020304" pitchFamily="18" charset="0"/>
              </a:rPr>
              <a:t>Control </a:t>
            </a:r>
            <a:r>
              <a:rPr lang="es-ES" i="1" dirty="0">
                <a:latin typeface="Times New Roman" panose="02020603050405020304" pitchFamily="18" charset="0"/>
                <a:ea typeface="Times New Roman" panose="02020603050405020304" pitchFamily="18" charset="0"/>
              </a:rPr>
              <a:t>de seguimiento del recién </a:t>
            </a:r>
            <a:r>
              <a:rPr lang="es-ES" i="1" dirty="0" smtClean="0">
                <a:latin typeface="Times New Roman" panose="02020603050405020304" pitchFamily="18" charset="0"/>
                <a:ea typeface="Times New Roman" panose="02020603050405020304" pitchFamily="18" charset="0"/>
              </a:rPr>
              <a:t>nacido</a:t>
            </a:r>
            <a:r>
              <a:rPr lang="es-ES" dirty="0" smtClean="0">
                <a:latin typeface="Times New Roman" panose="02020603050405020304" pitchFamily="18" charset="0"/>
                <a:ea typeface="Times New Roman" panose="02020603050405020304" pitchFamily="18" charset="0"/>
              </a:rPr>
              <a:t>: medición de bilirrubina durante </a:t>
            </a:r>
            <a:r>
              <a:rPr lang="es-ES" dirty="0">
                <a:latin typeface="Times New Roman" panose="02020603050405020304" pitchFamily="18" charset="0"/>
                <a:ea typeface="Times New Roman" panose="02020603050405020304" pitchFamily="18" charset="0"/>
              </a:rPr>
              <a:t>el primer día de valoración. En </a:t>
            </a:r>
            <a:r>
              <a:rPr lang="es-ES" dirty="0" smtClean="0">
                <a:latin typeface="Times New Roman" panose="02020603050405020304" pitchFamily="18" charset="0"/>
                <a:ea typeface="Times New Roman" panose="02020603050405020304" pitchFamily="18" charset="0"/>
              </a:rPr>
              <a:t>fototerapia una </a:t>
            </a:r>
            <a:r>
              <a:rPr lang="es-ES" dirty="0">
                <a:latin typeface="Times New Roman" panose="02020603050405020304" pitchFamily="18" charset="0"/>
                <a:ea typeface="Times New Roman" panose="02020603050405020304" pitchFamily="18" charset="0"/>
              </a:rPr>
              <a:t>medición final a las 24 </a:t>
            </a:r>
            <a:r>
              <a:rPr lang="es-ES" dirty="0" smtClean="0">
                <a:latin typeface="Times New Roman" panose="02020603050405020304" pitchFamily="18" charset="0"/>
                <a:ea typeface="Times New Roman" panose="02020603050405020304" pitchFamily="18" charset="0"/>
              </a:rPr>
              <a:t>horas. </a:t>
            </a:r>
            <a:endParaRPr lang="es-ES" dirty="0">
              <a:effectLst/>
              <a:latin typeface="Times New Roman" panose="02020603050405020304" pitchFamily="18" charset="0"/>
              <a:ea typeface="Times New Roman" panose="02020603050405020304" pitchFamily="18" charset="0"/>
            </a:endParaRPr>
          </a:p>
        </p:txBody>
      </p:sp>
      <p:sp>
        <p:nvSpPr>
          <p:cNvPr id="7" name="Título 1"/>
          <p:cNvSpPr txBox="1">
            <a:spLocks/>
          </p:cNvSpPr>
          <p:nvPr/>
        </p:nvSpPr>
        <p:spPr>
          <a:xfrm>
            <a:off x="1132441" y="2739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smtClean="0"/>
              <a:t>Pruebas de funcionamiento</a:t>
            </a:r>
            <a:br>
              <a:rPr lang="es-EC" dirty="0" smtClean="0"/>
            </a:br>
            <a:r>
              <a:rPr lang="es-EC" sz="2800" b="1" dirty="0" smtClean="0">
                <a:solidFill>
                  <a:srgbClr val="7030A0"/>
                </a:solidFill>
              </a:rPr>
              <a:t>ESCENARIO 1</a:t>
            </a:r>
            <a:endParaRPr lang="es-EC" sz="2800" b="1" dirty="0">
              <a:solidFill>
                <a:srgbClr val="7030A0"/>
              </a:solidFill>
            </a:endParaRPr>
          </a:p>
        </p:txBody>
      </p:sp>
    </p:spTree>
    <p:extLst>
      <p:ext uri="{BB962C8B-B14F-4D97-AF65-F5344CB8AC3E}">
        <p14:creationId xmlns:p14="http://schemas.microsoft.com/office/powerpoint/2010/main" val="16801584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764157479"/>
              </p:ext>
            </p:extLst>
          </p:nvPr>
        </p:nvGraphicFramePr>
        <p:xfrm>
          <a:off x="1893888" y="2161699"/>
          <a:ext cx="8875711" cy="3931432"/>
        </p:xfrm>
        <a:graphic>
          <a:graphicData uri="http://schemas.openxmlformats.org/drawingml/2006/table">
            <a:tbl>
              <a:tblPr firstRow="1" firstCol="1" lastCol="1" bandRow="1" bandCol="1">
                <a:tableStyleId>{72833802-FEF1-4C79-8D5D-14CF1EAF98D9}</a:tableStyleId>
              </a:tblPr>
              <a:tblGrid>
                <a:gridCol w="1420812"/>
                <a:gridCol w="1588335"/>
                <a:gridCol w="1655244"/>
                <a:gridCol w="1053625"/>
                <a:gridCol w="1052565"/>
                <a:gridCol w="1052565"/>
                <a:gridCol w="1052565"/>
              </a:tblGrid>
              <a:tr h="395587">
                <a:tc rowSpan="2">
                  <a:txBody>
                    <a:bodyPr/>
                    <a:lstStyle/>
                    <a:p>
                      <a:pPr indent="252095" algn="l">
                        <a:lnSpc>
                          <a:spcPct val="150000"/>
                        </a:lnSpc>
                        <a:spcAft>
                          <a:spcPts val="0"/>
                        </a:spcAft>
                      </a:pPr>
                      <a:r>
                        <a:rPr lang="es-ES" sz="1800" dirty="0">
                          <a:effectLst/>
                        </a:rPr>
                        <a:t>Paciente </a:t>
                      </a:r>
                      <a:endParaRPr lang="es-ES" sz="3200" dirty="0">
                        <a:effectLst/>
                        <a:latin typeface="Times New Roman" panose="02020603050405020304" pitchFamily="18" charset="0"/>
                        <a:ea typeface="Times New Roman" panose="02020603050405020304" pitchFamily="18" charset="0"/>
                      </a:endParaRPr>
                    </a:p>
                  </a:txBody>
                  <a:tcPr marL="68580" marR="68580" marT="0" marB="0" anchor="ctr"/>
                </a:tc>
                <a:tc rowSpan="2">
                  <a:txBody>
                    <a:bodyPr/>
                    <a:lstStyle/>
                    <a:p>
                      <a:pPr indent="252095" algn="ctr">
                        <a:lnSpc>
                          <a:spcPct val="150000"/>
                        </a:lnSpc>
                        <a:spcAft>
                          <a:spcPts val="0"/>
                        </a:spcAft>
                      </a:pPr>
                      <a:r>
                        <a:rPr lang="es-ES" sz="1800" dirty="0">
                          <a:effectLst/>
                        </a:rPr>
                        <a:t>Edad Gestacional </a:t>
                      </a:r>
                      <a:endParaRPr lang="es-ES" sz="3200" dirty="0">
                        <a:effectLst/>
                      </a:endParaRPr>
                    </a:p>
                    <a:p>
                      <a:pPr indent="252095" algn="ctr">
                        <a:lnSpc>
                          <a:spcPct val="150000"/>
                        </a:lnSpc>
                        <a:spcAft>
                          <a:spcPts val="0"/>
                        </a:spcAft>
                      </a:pPr>
                      <a:r>
                        <a:rPr lang="es-ES" sz="1800" dirty="0">
                          <a:effectLst/>
                        </a:rPr>
                        <a:t>(semanas)</a:t>
                      </a:r>
                      <a:endParaRPr lang="es-ES" sz="3200" dirty="0">
                        <a:effectLst/>
                        <a:latin typeface="Times New Roman" panose="02020603050405020304" pitchFamily="18" charset="0"/>
                        <a:ea typeface="Times New Roman" panose="02020603050405020304" pitchFamily="18" charset="0"/>
                      </a:endParaRPr>
                    </a:p>
                  </a:txBody>
                  <a:tcPr marL="68580" marR="68580" marT="0" marB="0" anchor="ctr"/>
                </a:tc>
                <a:tc rowSpan="2">
                  <a:txBody>
                    <a:bodyPr/>
                    <a:lstStyle/>
                    <a:p>
                      <a:pPr indent="252095" algn="ctr">
                        <a:lnSpc>
                          <a:spcPct val="150000"/>
                        </a:lnSpc>
                        <a:spcAft>
                          <a:spcPts val="0"/>
                        </a:spcAft>
                      </a:pPr>
                      <a:r>
                        <a:rPr lang="es-ES" sz="1800" dirty="0">
                          <a:effectLst/>
                        </a:rPr>
                        <a:t>Edad del recién nacido</a:t>
                      </a:r>
                      <a:endParaRPr lang="es-ES" sz="3200" dirty="0">
                        <a:effectLst/>
                      </a:endParaRPr>
                    </a:p>
                    <a:p>
                      <a:pPr indent="252095" algn="ctr">
                        <a:lnSpc>
                          <a:spcPct val="150000"/>
                        </a:lnSpc>
                        <a:spcAft>
                          <a:spcPts val="0"/>
                        </a:spcAft>
                      </a:pPr>
                      <a:r>
                        <a:rPr lang="es-ES" sz="1800" dirty="0">
                          <a:effectLst/>
                        </a:rPr>
                        <a:t>(horas)</a:t>
                      </a:r>
                      <a:endParaRPr lang="es-ES" sz="3200" dirty="0">
                        <a:effectLst/>
                        <a:latin typeface="Times New Roman" panose="02020603050405020304" pitchFamily="18" charset="0"/>
                        <a:ea typeface="Times New Roman" panose="02020603050405020304" pitchFamily="18" charset="0"/>
                      </a:endParaRPr>
                    </a:p>
                  </a:txBody>
                  <a:tcPr marL="68580" marR="68580" marT="0" marB="0" anchor="ctr"/>
                </a:tc>
                <a:tc gridSpan="4">
                  <a:txBody>
                    <a:bodyPr/>
                    <a:lstStyle/>
                    <a:p>
                      <a:pPr indent="252095" algn="ctr">
                        <a:lnSpc>
                          <a:spcPct val="150000"/>
                        </a:lnSpc>
                        <a:spcAft>
                          <a:spcPts val="0"/>
                        </a:spcAft>
                      </a:pPr>
                      <a:r>
                        <a:rPr lang="es-ES" sz="1800">
                          <a:effectLst/>
                        </a:rPr>
                        <a:t>Concentración de bilirrubina transcutánea (mg/dl)</a:t>
                      </a:r>
                      <a:endParaRPr lang="es-ES" sz="3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r>
              <a:tr h="631794">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800" dirty="0">
                          <a:effectLst/>
                        </a:rPr>
                        <a:t>Medición 1</a:t>
                      </a:r>
                      <a:endParaRPr lang="es-ES" sz="3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dirty="0">
                          <a:effectLst/>
                        </a:rPr>
                        <a:t>Medición 2</a:t>
                      </a:r>
                      <a:endParaRPr lang="es-ES" sz="3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Medición 3</a:t>
                      </a:r>
                      <a:endParaRPr lang="es-ES" sz="3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1800" dirty="0">
                          <a:effectLst/>
                        </a:rPr>
                        <a:t>Media </a:t>
                      </a:r>
                      <a:endParaRPr lang="es-ES" sz="3200" dirty="0">
                        <a:effectLst/>
                        <a:latin typeface="Times New Roman" panose="02020603050405020304" pitchFamily="18" charset="0"/>
                        <a:ea typeface="Times New Roman" panose="02020603050405020304" pitchFamily="18" charset="0"/>
                      </a:endParaRPr>
                    </a:p>
                  </a:txBody>
                  <a:tcPr marL="68580" marR="68580" marT="0" marB="0"/>
                </a:tc>
              </a:tr>
              <a:tr h="395587">
                <a:tc>
                  <a:txBody>
                    <a:bodyPr/>
                    <a:lstStyle/>
                    <a:p>
                      <a:pPr indent="252095" algn="ctr">
                        <a:lnSpc>
                          <a:spcPct val="150000"/>
                        </a:lnSpc>
                        <a:spcAft>
                          <a:spcPts val="0"/>
                        </a:spcAft>
                      </a:pPr>
                      <a:r>
                        <a:rPr lang="es-ES" sz="1800">
                          <a:effectLst/>
                        </a:rPr>
                        <a:t>1</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39</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124</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13</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14</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dirty="0">
                          <a:effectLst/>
                        </a:rPr>
                        <a:t>13</a:t>
                      </a:r>
                      <a:endParaRPr lang="es-ES" sz="3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13.33</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r>
              <a:tr h="395587">
                <a:tc>
                  <a:txBody>
                    <a:bodyPr/>
                    <a:lstStyle/>
                    <a:p>
                      <a:pPr indent="252095" algn="ctr">
                        <a:lnSpc>
                          <a:spcPct val="150000"/>
                        </a:lnSpc>
                        <a:spcAft>
                          <a:spcPts val="0"/>
                        </a:spcAft>
                      </a:pPr>
                      <a:r>
                        <a:rPr lang="es-ES" sz="1800">
                          <a:effectLst/>
                        </a:rPr>
                        <a:t>2</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40</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76</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11</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11</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dirty="0">
                          <a:effectLst/>
                        </a:rPr>
                        <a:t>9</a:t>
                      </a:r>
                      <a:endParaRPr lang="es-ES" sz="3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10.33</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r>
              <a:tr h="395587">
                <a:tc rowSpan="2">
                  <a:txBody>
                    <a:bodyPr/>
                    <a:lstStyle/>
                    <a:p>
                      <a:pPr indent="252095" algn="ctr">
                        <a:lnSpc>
                          <a:spcPct val="150000"/>
                        </a:lnSpc>
                        <a:spcAft>
                          <a:spcPts val="0"/>
                        </a:spcAft>
                      </a:pPr>
                      <a:r>
                        <a:rPr lang="es-ES" sz="1800">
                          <a:effectLst/>
                        </a:rPr>
                        <a:t>3</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rowSpan="2">
                  <a:txBody>
                    <a:bodyPr/>
                    <a:lstStyle/>
                    <a:p>
                      <a:pPr indent="252095" algn="ctr">
                        <a:lnSpc>
                          <a:spcPct val="150000"/>
                        </a:lnSpc>
                        <a:spcAft>
                          <a:spcPts val="0"/>
                        </a:spcAft>
                      </a:pPr>
                      <a:r>
                        <a:rPr lang="es-ES" sz="1800">
                          <a:effectLst/>
                        </a:rPr>
                        <a:t>40</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48</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14</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14</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dirty="0">
                          <a:effectLst/>
                        </a:rPr>
                        <a:t>13</a:t>
                      </a:r>
                      <a:endParaRPr lang="es-ES" sz="3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dirty="0">
                          <a:effectLst/>
                        </a:rPr>
                        <a:t>13.67</a:t>
                      </a:r>
                      <a:endParaRPr lang="es-ES" sz="3200" dirty="0">
                        <a:effectLst/>
                        <a:latin typeface="Times New Roman" panose="02020603050405020304" pitchFamily="18" charset="0"/>
                        <a:ea typeface="Times New Roman" panose="02020603050405020304" pitchFamily="18" charset="0"/>
                      </a:endParaRPr>
                    </a:p>
                  </a:txBody>
                  <a:tcPr marL="68580" marR="68580" marT="0" marB="0" anchor="ctr"/>
                </a:tc>
              </a:tr>
              <a:tr h="395587">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800">
                          <a:effectLst/>
                        </a:rPr>
                        <a:t>76</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10</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11</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11</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dirty="0">
                          <a:effectLst/>
                        </a:rPr>
                        <a:t>10.67</a:t>
                      </a:r>
                      <a:endParaRPr lang="es-ES" sz="3200" dirty="0">
                        <a:effectLst/>
                        <a:latin typeface="Times New Roman" panose="02020603050405020304" pitchFamily="18" charset="0"/>
                        <a:ea typeface="Times New Roman" panose="02020603050405020304" pitchFamily="18" charset="0"/>
                      </a:endParaRPr>
                    </a:p>
                  </a:txBody>
                  <a:tcPr marL="68580" marR="68580" marT="0" marB="0" anchor="ctr"/>
                </a:tc>
              </a:tr>
              <a:tr h="395587">
                <a:tc rowSpan="2">
                  <a:txBody>
                    <a:bodyPr/>
                    <a:lstStyle/>
                    <a:p>
                      <a:pPr indent="252095" algn="ctr">
                        <a:lnSpc>
                          <a:spcPct val="150000"/>
                        </a:lnSpc>
                        <a:spcAft>
                          <a:spcPts val="0"/>
                        </a:spcAft>
                      </a:pPr>
                      <a:r>
                        <a:rPr lang="es-ES" sz="1800">
                          <a:effectLst/>
                        </a:rPr>
                        <a:t>4</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rowSpan="2">
                  <a:txBody>
                    <a:bodyPr/>
                    <a:lstStyle/>
                    <a:p>
                      <a:pPr indent="252095" algn="ctr">
                        <a:lnSpc>
                          <a:spcPct val="150000"/>
                        </a:lnSpc>
                        <a:spcAft>
                          <a:spcPts val="0"/>
                        </a:spcAft>
                      </a:pPr>
                      <a:r>
                        <a:rPr lang="es-ES" sz="1800">
                          <a:effectLst/>
                        </a:rPr>
                        <a:t>38</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24</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14</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13</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15</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dirty="0">
                          <a:effectLst/>
                        </a:rPr>
                        <a:t>14.00</a:t>
                      </a:r>
                      <a:endParaRPr lang="es-ES" sz="3200" dirty="0">
                        <a:effectLst/>
                        <a:latin typeface="Times New Roman" panose="02020603050405020304" pitchFamily="18" charset="0"/>
                        <a:ea typeface="Times New Roman" panose="02020603050405020304" pitchFamily="18" charset="0"/>
                      </a:endParaRPr>
                    </a:p>
                  </a:txBody>
                  <a:tcPr marL="68580" marR="68580" marT="0" marB="0" anchor="ctr"/>
                </a:tc>
              </a:tr>
              <a:tr h="395587">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800">
                          <a:effectLst/>
                        </a:rPr>
                        <a:t>53</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dirty="0">
                          <a:effectLst/>
                        </a:rPr>
                        <a:t>8</a:t>
                      </a:r>
                      <a:endParaRPr lang="es-ES" sz="3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9</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effectLst/>
                        </a:rPr>
                        <a:t>8</a:t>
                      </a:r>
                      <a:endParaRPr lang="es-ES" sz="3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dirty="0">
                          <a:effectLst/>
                        </a:rPr>
                        <a:t>8.33</a:t>
                      </a:r>
                      <a:endParaRPr lang="es-ES" sz="3200" dirty="0">
                        <a:effectLst/>
                        <a:latin typeface="Times New Roman" panose="02020603050405020304" pitchFamily="18" charset="0"/>
                        <a:ea typeface="Times New Roman" panose="02020603050405020304" pitchFamily="18" charset="0"/>
                      </a:endParaRPr>
                    </a:p>
                  </a:txBody>
                  <a:tcPr marL="68580" marR="68580" marT="0" marB="0" anchor="ctr"/>
                </a:tc>
              </a:tr>
            </a:tbl>
          </a:graphicData>
        </a:graphic>
      </p:graphicFrame>
      <p:sp>
        <p:nvSpPr>
          <p:cNvPr id="6" name="Título 1"/>
          <p:cNvSpPr txBox="1">
            <a:spLocks/>
          </p:cNvSpPr>
          <p:nvPr/>
        </p:nvSpPr>
        <p:spPr>
          <a:xfrm>
            <a:off x="1132441" y="2739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smtClean="0"/>
              <a:t>Pruebas de funcionamiento</a:t>
            </a:r>
            <a:br>
              <a:rPr lang="es-EC" dirty="0" smtClean="0"/>
            </a:br>
            <a:r>
              <a:rPr lang="es-EC" dirty="0" smtClean="0"/>
              <a:t> </a:t>
            </a:r>
            <a:r>
              <a:rPr lang="es-EC" sz="2800" b="1" dirty="0" smtClean="0">
                <a:solidFill>
                  <a:srgbClr val="7030A0"/>
                </a:solidFill>
              </a:rPr>
              <a:t>RESULTADOS - ESCENARIO 1</a:t>
            </a:r>
            <a:endParaRPr lang="es-EC" sz="2800" b="1" dirty="0">
              <a:solidFill>
                <a:srgbClr val="7030A0"/>
              </a:solidFill>
            </a:endParaRPr>
          </a:p>
        </p:txBody>
      </p:sp>
    </p:spTree>
    <p:extLst>
      <p:ext uri="{BB962C8B-B14F-4D97-AF65-F5344CB8AC3E}">
        <p14:creationId xmlns:p14="http://schemas.microsoft.com/office/powerpoint/2010/main" val="14198168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32441" y="1670591"/>
            <a:ext cx="10058400" cy="618740"/>
          </a:xfrm>
        </p:spPr>
        <p:txBody>
          <a:bodyPr/>
          <a:lstStyle/>
          <a:p>
            <a:r>
              <a:rPr lang="es-EC" sz="2800" b="1" i="1" dirty="0" smtClean="0"/>
              <a:t>Estimación </a:t>
            </a:r>
            <a:r>
              <a:rPr lang="es-EC" sz="2800" b="1" i="1" dirty="0" smtClean="0"/>
              <a:t>del error de la medición de bilirrubina</a:t>
            </a:r>
            <a:endParaRPr lang="es-ES" sz="2800" b="1" i="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178438893"/>
              </p:ext>
            </p:extLst>
          </p:nvPr>
        </p:nvGraphicFramePr>
        <p:xfrm>
          <a:off x="1068152" y="2470378"/>
          <a:ext cx="6465891" cy="3586073"/>
        </p:xfrm>
        <a:graphic>
          <a:graphicData uri="http://schemas.openxmlformats.org/drawingml/2006/table">
            <a:tbl>
              <a:tblPr firstRow="1" firstCol="1" bandRow="1">
                <a:tableStyleId>{1FECB4D8-DB02-4DC6-A0A2-4F2EBAE1DC90}</a:tableStyleId>
              </a:tblPr>
              <a:tblGrid>
                <a:gridCol w="839792"/>
                <a:gridCol w="1819348"/>
                <a:gridCol w="1349789"/>
                <a:gridCol w="1228481"/>
                <a:gridCol w="1228481"/>
              </a:tblGrid>
              <a:tr h="755160">
                <a:tc gridSpan="2">
                  <a:txBody>
                    <a:bodyPr/>
                    <a:lstStyle/>
                    <a:p>
                      <a:pPr indent="252095" algn="ctr">
                        <a:lnSpc>
                          <a:spcPct val="150000"/>
                        </a:lnSpc>
                        <a:spcAft>
                          <a:spcPts val="0"/>
                        </a:spcAft>
                      </a:pPr>
                      <a:r>
                        <a:rPr lang="es-ES" sz="1600" dirty="0">
                          <a:effectLst/>
                        </a:rPr>
                        <a:t>Fuente de variación</a:t>
                      </a:r>
                      <a:endParaRPr lang="es-ES" sz="2800" dirty="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es-ES"/>
                    </a:p>
                  </a:txBody>
                  <a:tcPr/>
                </a:tc>
                <a:tc>
                  <a:txBody>
                    <a:bodyPr/>
                    <a:lstStyle/>
                    <a:p>
                      <a:pPr indent="252095" algn="ctr">
                        <a:lnSpc>
                          <a:spcPct val="150000"/>
                        </a:lnSpc>
                        <a:spcAft>
                          <a:spcPts val="0"/>
                        </a:spcAft>
                      </a:pPr>
                      <a:r>
                        <a:rPr lang="es-ES" sz="1600" dirty="0">
                          <a:effectLst/>
                        </a:rPr>
                        <a:t>Grados de libertad</a:t>
                      </a:r>
                      <a:endParaRPr lang="es-ES" sz="2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S" sz="1600" dirty="0">
                          <a:effectLst/>
                        </a:rPr>
                        <a:t>Suma de cuadrados</a:t>
                      </a:r>
                      <a:endParaRPr lang="es-ES" sz="28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S" sz="1600" dirty="0">
                          <a:effectLst/>
                        </a:rPr>
                        <a:t>Media cuadrática</a:t>
                      </a:r>
                      <a:endParaRPr lang="es-ES" sz="2800" dirty="0">
                        <a:effectLst/>
                        <a:latin typeface="Times New Roman" panose="02020603050405020304" pitchFamily="18" charset="0"/>
                        <a:ea typeface="Times New Roman" panose="02020603050405020304" pitchFamily="18" charset="0"/>
                      </a:endParaRPr>
                    </a:p>
                  </a:txBody>
                  <a:tcPr marL="44450" marR="44450" marT="0" marB="0" anchor="ctr"/>
                </a:tc>
              </a:tr>
              <a:tr h="242921">
                <a:tc gridSpan="2">
                  <a:txBody>
                    <a:bodyPr/>
                    <a:lstStyle/>
                    <a:p>
                      <a:pPr indent="252095" algn="ctr">
                        <a:lnSpc>
                          <a:spcPct val="150000"/>
                        </a:lnSpc>
                        <a:spcAft>
                          <a:spcPts val="0"/>
                        </a:spcAft>
                      </a:pPr>
                      <a:r>
                        <a:rPr lang="es-ES" sz="1800">
                          <a:effectLst/>
                        </a:rPr>
                        <a:t>Entre sujetos</a:t>
                      </a:r>
                      <a:endParaRPr lang="es-ES" sz="3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es-ES"/>
                    </a:p>
                  </a:txBody>
                  <a:tcPr/>
                </a:tc>
                <a:tc>
                  <a:txBody>
                    <a:bodyPr/>
                    <a:lstStyle/>
                    <a:p>
                      <a:pPr indent="252095" algn="ctr">
                        <a:lnSpc>
                          <a:spcPct val="150000"/>
                        </a:lnSpc>
                        <a:spcAft>
                          <a:spcPts val="0"/>
                        </a:spcAft>
                      </a:pPr>
                      <a:r>
                        <a:rPr lang="es-ES" sz="1800">
                          <a:effectLst/>
                        </a:rPr>
                        <a:t>5</a:t>
                      </a:r>
                      <a:endParaRPr lang="es-ES" sz="3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S" sz="1800" dirty="0">
                          <a:effectLst/>
                        </a:rPr>
                        <a:t>78,278</a:t>
                      </a:r>
                      <a:endParaRPr lang="es-ES" sz="3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S" sz="1800">
                          <a:effectLst/>
                        </a:rPr>
                        <a:t>15,656</a:t>
                      </a:r>
                      <a:endParaRPr lang="es-ES" sz="3200">
                        <a:effectLst/>
                        <a:latin typeface="Times New Roman" panose="02020603050405020304" pitchFamily="18" charset="0"/>
                        <a:ea typeface="Times New Roman" panose="02020603050405020304" pitchFamily="18" charset="0"/>
                      </a:endParaRPr>
                    </a:p>
                  </a:txBody>
                  <a:tcPr marL="44450" marR="44450" marT="0" marB="0" anchor="ctr"/>
                </a:tc>
              </a:tr>
              <a:tr h="492968">
                <a:tc rowSpan="2">
                  <a:txBody>
                    <a:bodyPr/>
                    <a:lstStyle/>
                    <a:p>
                      <a:pPr indent="252095" algn="l">
                        <a:lnSpc>
                          <a:spcPct val="150000"/>
                        </a:lnSpc>
                        <a:spcAft>
                          <a:spcPts val="0"/>
                        </a:spcAft>
                      </a:pPr>
                      <a:r>
                        <a:rPr lang="es-ES" sz="1800" dirty="0" err="1" smtClean="0">
                          <a:effectLst/>
                        </a:rPr>
                        <a:t>Intra</a:t>
                      </a:r>
                      <a:r>
                        <a:rPr lang="es-ES" sz="1800" dirty="0" smtClean="0">
                          <a:effectLst/>
                        </a:rPr>
                        <a:t> sujetos</a:t>
                      </a:r>
                      <a:endParaRPr lang="es-ES" sz="3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S" sz="1800" dirty="0">
                          <a:effectLst/>
                        </a:rPr>
                        <a:t>Observador</a:t>
                      </a:r>
                      <a:endParaRPr lang="es-ES" sz="3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S" sz="1800" dirty="0">
                          <a:effectLst/>
                        </a:rPr>
                        <a:t>2</a:t>
                      </a:r>
                      <a:endParaRPr lang="es-ES" sz="3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S" sz="1800" dirty="0">
                          <a:effectLst/>
                        </a:rPr>
                        <a:t>0,333</a:t>
                      </a:r>
                      <a:endParaRPr lang="es-ES" sz="3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S" sz="1800" dirty="0">
                          <a:effectLst/>
                        </a:rPr>
                        <a:t>0,167</a:t>
                      </a:r>
                      <a:endParaRPr lang="es-ES" sz="3200" dirty="0">
                        <a:effectLst/>
                        <a:latin typeface="Times New Roman" panose="02020603050405020304" pitchFamily="18" charset="0"/>
                        <a:ea typeface="Times New Roman" panose="02020603050405020304" pitchFamily="18" charset="0"/>
                      </a:endParaRPr>
                    </a:p>
                  </a:txBody>
                  <a:tcPr marL="44450" marR="44450" marT="0" marB="0" anchor="ctr"/>
                </a:tc>
              </a:tr>
              <a:tr h="242921">
                <a:tc vMerge="1">
                  <a:txBody>
                    <a:bodyPr/>
                    <a:lstStyle/>
                    <a:p>
                      <a:endParaRPr lang="es-ES"/>
                    </a:p>
                  </a:txBody>
                  <a:tcPr/>
                </a:tc>
                <a:tc>
                  <a:txBody>
                    <a:bodyPr/>
                    <a:lstStyle/>
                    <a:p>
                      <a:pPr indent="252095" algn="ctr">
                        <a:lnSpc>
                          <a:spcPct val="150000"/>
                        </a:lnSpc>
                        <a:spcAft>
                          <a:spcPts val="0"/>
                        </a:spcAft>
                      </a:pPr>
                      <a:r>
                        <a:rPr lang="es-ES" sz="1800">
                          <a:effectLst/>
                        </a:rPr>
                        <a:t>Residual</a:t>
                      </a:r>
                      <a:endParaRPr lang="es-ES" sz="3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S" sz="1800">
                          <a:effectLst/>
                        </a:rPr>
                        <a:t>10</a:t>
                      </a:r>
                      <a:endParaRPr lang="es-ES" sz="3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S" sz="1800">
                          <a:effectLst/>
                        </a:rPr>
                        <a:t>6,556</a:t>
                      </a:r>
                      <a:endParaRPr lang="es-ES" sz="3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S" sz="1800" dirty="0">
                          <a:effectLst/>
                        </a:rPr>
                        <a:t>0,656</a:t>
                      </a:r>
                      <a:endParaRPr lang="es-ES" sz="3200" dirty="0">
                        <a:effectLst/>
                        <a:latin typeface="Times New Roman" panose="02020603050405020304" pitchFamily="18" charset="0"/>
                        <a:ea typeface="Times New Roman" panose="02020603050405020304" pitchFamily="18" charset="0"/>
                      </a:endParaRPr>
                    </a:p>
                  </a:txBody>
                  <a:tcPr marL="44450" marR="44450" marT="0" marB="0" anchor="ctr"/>
                </a:tc>
              </a:tr>
              <a:tr h="242921">
                <a:tc gridSpan="2">
                  <a:txBody>
                    <a:bodyPr/>
                    <a:lstStyle/>
                    <a:p>
                      <a:pPr indent="252095" algn="ctr">
                        <a:lnSpc>
                          <a:spcPct val="150000"/>
                        </a:lnSpc>
                        <a:spcAft>
                          <a:spcPts val="0"/>
                        </a:spcAft>
                      </a:pPr>
                      <a:r>
                        <a:rPr lang="es-ES" sz="1800">
                          <a:effectLst/>
                        </a:rPr>
                        <a:t>Total</a:t>
                      </a:r>
                      <a:endParaRPr lang="es-ES" sz="3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es-ES"/>
                    </a:p>
                  </a:txBody>
                  <a:tcPr/>
                </a:tc>
                <a:tc>
                  <a:txBody>
                    <a:bodyPr/>
                    <a:lstStyle/>
                    <a:p>
                      <a:pPr indent="252095" algn="ctr">
                        <a:lnSpc>
                          <a:spcPct val="150000"/>
                        </a:lnSpc>
                        <a:spcAft>
                          <a:spcPts val="0"/>
                        </a:spcAft>
                      </a:pPr>
                      <a:r>
                        <a:rPr lang="es-ES" sz="1800">
                          <a:effectLst/>
                        </a:rPr>
                        <a:t>17</a:t>
                      </a:r>
                      <a:endParaRPr lang="es-ES" sz="3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S" sz="1800">
                          <a:effectLst/>
                        </a:rPr>
                        <a:t>85,167</a:t>
                      </a:r>
                      <a:endParaRPr lang="es-ES" sz="3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S" sz="1800" dirty="0">
                          <a:effectLst/>
                        </a:rPr>
                        <a:t>5,010</a:t>
                      </a:r>
                      <a:endParaRPr lang="es-ES" sz="3200" dirty="0">
                        <a:effectLst/>
                        <a:latin typeface="Times New Roman" panose="02020603050405020304" pitchFamily="18" charset="0"/>
                        <a:ea typeface="Times New Roman" panose="02020603050405020304" pitchFamily="18" charset="0"/>
                      </a:endParaRPr>
                    </a:p>
                  </a:txBody>
                  <a:tcPr marL="44450" marR="44450" marT="0" marB="0" anchor="ctr"/>
                </a:tc>
              </a:tr>
              <a:tr h="242921">
                <a:tc gridSpan="2">
                  <a:txBody>
                    <a:bodyPr/>
                    <a:lstStyle/>
                    <a:p>
                      <a:pPr>
                        <a:lnSpc>
                          <a:spcPct val="107000"/>
                        </a:lnSpc>
                      </a:pPr>
                      <a:endParaRPr lang="es-ES" sz="2800">
                        <a:effectLst/>
                        <a:latin typeface="Calibri" panose="020F0502020204030204" pitchFamily="34" charset="0"/>
                      </a:endParaRPr>
                    </a:p>
                  </a:txBody>
                  <a:tcPr marL="44450" marR="44450" marT="0" marB="0" anchor="ctr"/>
                </a:tc>
                <a:tc hMerge="1">
                  <a:txBody>
                    <a:bodyPr/>
                    <a:lstStyle/>
                    <a:p>
                      <a:endParaRPr lang="es-ES"/>
                    </a:p>
                  </a:txBody>
                  <a:tcPr/>
                </a:tc>
                <a:tc>
                  <a:txBody>
                    <a:bodyPr/>
                    <a:lstStyle/>
                    <a:p>
                      <a:pPr>
                        <a:lnSpc>
                          <a:spcPct val="107000"/>
                        </a:lnSpc>
                      </a:pPr>
                      <a:endParaRPr lang="es-ES" sz="2800">
                        <a:effectLst/>
                        <a:latin typeface="Calibri" panose="020F0502020204030204" pitchFamily="34" charset="0"/>
                      </a:endParaRPr>
                    </a:p>
                  </a:txBody>
                  <a:tcPr marL="44450" marR="44450" marT="0" marB="0" anchor="ctr"/>
                </a:tc>
                <a:tc>
                  <a:txBody>
                    <a:bodyPr/>
                    <a:lstStyle/>
                    <a:p>
                      <a:pPr>
                        <a:lnSpc>
                          <a:spcPct val="107000"/>
                        </a:lnSpc>
                      </a:pPr>
                      <a:endParaRPr lang="es-ES" sz="2800">
                        <a:effectLst/>
                        <a:latin typeface="Calibri" panose="020F0502020204030204" pitchFamily="34" charset="0"/>
                      </a:endParaRPr>
                    </a:p>
                  </a:txBody>
                  <a:tcPr marL="44450" marR="44450" marT="0" marB="0" anchor="ctr"/>
                </a:tc>
                <a:tc>
                  <a:txBody>
                    <a:bodyPr/>
                    <a:lstStyle/>
                    <a:p>
                      <a:pPr>
                        <a:lnSpc>
                          <a:spcPct val="107000"/>
                        </a:lnSpc>
                      </a:pPr>
                      <a:endParaRPr lang="es-ES" sz="2800" dirty="0">
                        <a:effectLst/>
                        <a:latin typeface="Calibri" panose="020F0502020204030204" pitchFamily="34" charset="0"/>
                      </a:endParaRPr>
                    </a:p>
                  </a:txBody>
                  <a:tcPr marL="44450" marR="44450" marT="0" marB="0" anchor="ctr"/>
                </a:tc>
              </a:tr>
              <a:tr h="242921">
                <a:tc gridSpan="5">
                  <a:txBody>
                    <a:bodyPr/>
                    <a:lstStyle/>
                    <a:p>
                      <a:pPr indent="252095" algn="l">
                        <a:lnSpc>
                          <a:spcPct val="150000"/>
                        </a:lnSpc>
                        <a:spcAft>
                          <a:spcPts val="0"/>
                        </a:spcAft>
                      </a:pPr>
                      <a:r>
                        <a:rPr lang="es-ES" sz="1800" dirty="0">
                          <a:effectLst/>
                        </a:rPr>
                        <a:t>Número de sujetos:  6</a:t>
                      </a:r>
                      <a:endParaRPr lang="es-ES" sz="3200" dirty="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55067">
                <a:tc gridSpan="5">
                  <a:txBody>
                    <a:bodyPr/>
                    <a:lstStyle/>
                    <a:p>
                      <a:pPr indent="252095" algn="l">
                        <a:lnSpc>
                          <a:spcPct val="150000"/>
                        </a:lnSpc>
                        <a:spcAft>
                          <a:spcPts val="0"/>
                        </a:spcAft>
                      </a:pPr>
                      <a:r>
                        <a:rPr lang="es-ES" sz="1800" dirty="0">
                          <a:effectLst/>
                        </a:rPr>
                        <a:t>Número de observaciones por sujeto:  3</a:t>
                      </a:r>
                      <a:endParaRPr lang="es-ES" sz="3200" dirty="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sp>
        <p:nvSpPr>
          <p:cNvPr id="5" name="Rectangle 1"/>
          <p:cNvSpPr>
            <a:spLocks noChangeArrowheads="1"/>
          </p:cNvSpPr>
          <p:nvPr/>
        </p:nvSpPr>
        <p:spPr bwMode="auto">
          <a:xfrm>
            <a:off x="7682091" y="3653937"/>
            <a:ext cx="4128909"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52413" algn="just" defTabSz="914400" rtl="0" eaLnBrk="0" fontAlgn="base" latinLnBrk="0" hangingPunct="0">
              <a:lnSpc>
                <a:spcPct val="100000"/>
              </a:lnSpc>
              <a:spcBef>
                <a:spcPct val="0"/>
              </a:spcBef>
              <a:spcAft>
                <a:spcPct val="0"/>
              </a:spcAft>
              <a:buClrTx/>
              <a:buSzTx/>
              <a:buFontTx/>
              <a:buNone/>
              <a:tabLst/>
            </a:pPr>
            <a:r>
              <a:rPr kumimoji="0" lang="es-ES" altLang="es-ES"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El coeficiente CCI de 0.88:</a:t>
            </a:r>
          </a:p>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s-ES" altLang="es-E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Buena </a:t>
            </a:r>
            <a:r>
              <a:rPr kumimoji="0" lang="es-ES" altLang="es-E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reproducibilidad de los datos. </a:t>
            </a:r>
          </a:p>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s-ES" altLang="es-E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Variabilidad debida a </a:t>
            </a:r>
            <a:r>
              <a:rPr kumimoji="0" lang="es-ES" altLang="es-E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las diferencias entre los sujetos, y no a las diferencias entre los métodos de medición. </a:t>
            </a:r>
          </a:p>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s-ES" altLang="es-E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Escala de </a:t>
            </a:r>
            <a:r>
              <a:rPr kumimoji="0" lang="es-ES" altLang="es-E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Fleiss</a:t>
            </a:r>
            <a:r>
              <a:rPr kumimoji="0" lang="es-ES" altLang="es-E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s-ES" altLang="es-E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indica buena reproducibilidad. </a:t>
            </a:r>
            <a:endParaRPr kumimoji="0" lang="es-ES" altLang="es-ES" sz="2800" b="0" i="0" u="none" strike="noStrike" cap="none" normalizeH="0" baseline="0" dirty="0" smtClean="0">
              <a:ln>
                <a:noFill/>
              </a:ln>
              <a:solidFill>
                <a:schemeClr val="tx1"/>
              </a:solidFill>
              <a:effectLst/>
              <a:latin typeface="Arial" panose="020B0604020202020204" pitchFamily="34" charset="0"/>
            </a:endParaRPr>
          </a:p>
        </p:txBody>
      </p:sp>
      <p:pic>
        <p:nvPicPr>
          <p:cNvPr id="6" name="Imagen 5"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4429" y="2183448"/>
            <a:ext cx="2562583" cy="1267002"/>
          </a:xfrm>
          <a:prstGeom prst="rect">
            <a:avLst/>
          </a:prstGeom>
        </p:spPr>
      </p:pic>
      <p:sp>
        <p:nvSpPr>
          <p:cNvPr id="7" name="Título 1"/>
          <p:cNvSpPr txBox="1">
            <a:spLocks/>
          </p:cNvSpPr>
          <p:nvPr/>
        </p:nvSpPr>
        <p:spPr>
          <a:xfrm>
            <a:off x="1132441" y="2739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smtClean="0"/>
              <a:t>Pruebas de funcionamiento</a:t>
            </a:r>
            <a:br>
              <a:rPr lang="es-EC" dirty="0" smtClean="0"/>
            </a:br>
            <a:r>
              <a:rPr lang="es-EC" dirty="0" smtClean="0"/>
              <a:t> </a:t>
            </a:r>
            <a:r>
              <a:rPr lang="es-EC" sz="2800" b="1" dirty="0" smtClean="0">
                <a:solidFill>
                  <a:srgbClr val="7030A0"/>
                </a:solidFill>
              </a:rPr>
              <a:t>RESULTADOS - ESCENARIO 1</a:t>
            </a:r>
            <a:endParaRPr lang="es-EC" sz="2800" b="1" dirty="0">
              <a:solidFill>
                <a:srgbClr val="7030A0"/>
              </a:solidFill>
            </a:endParaRPr>
          </a:p>
        </p:txBody>
      </p:sp>
    </p:spTree>
    <p:extLst>
      <p:ext uri="{BB962C8B-B14F-4D97-AF65-F5344CB8AC3E}">
        <p14:creationId xmlns:p14="http://schemas.microsoft.com/office/powerpoint/2010/main" val="33810940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32441" y="1724660"/>
            <a:ext cx="9404723" cy="824548"/>
          </a:xfrm>
        </p:spPr>
        <p:txBody>
          <a:bodyPr>
            <a:normAutofit fontScale="90000"/>
          </a:bodyPr>
          <a:lstStyle/>
          <a:p>
            <a:r>
              <a:rPr lang="es-EC" b="1" i="1" dirty="0"/>
              <a:t/>
            </a:r>
            <a:br>
              <a:rPr lang="es-EC" b="1" i="1" dirty="0"/>
            </a:br>
            <a:r>
              <a:rPr lang="es-ES" sz="2800" b="1" i="1" dirty="0" smtClean="0"/>
              <a:t>Concordancia </a:t>
            </a:r>
            <a:r>
              <a:rPr lang="es-ES" sz="2800" b="1" i="1" dirty="0"/>
              <a:t>entre la medición transcutánea y sanguínea</a:t>
            </a:r>
            <a:br>
              <a:rPr lang="es-ES" sz="2800" b="1" i="1" dirty="0"/>
            </a:br>
            <a:endParaRPr lang="es-ES" sz="2800" b="1" i="1" dirty="0"/>
          </a:p>
        </p:txBody>
      </p:sp>
      <p:graphicFrame>
        <p:nvGraphicFramePr>
          <p:cNvPr id="4" name="Tabla 3"/>
          <p:cNvGraphicFramePr>
            <a:graphicFrameLocks noGrp="1"/>
          </p:cNvGraphicFramePr>
          <p:nvPr>
            <p:extLst>
              <p:ext uri="{D42A27DB-BD31-4B8C-83A1-F6EECF244321}">
                <p14:modId xmlns:p14="http://schemas.microsoft.com/office/powerpoint/2010/main" val="4115038768"/>
              </p:ext>
            </p:extLst>
          </p:nvPr>
        </p:nvGraphicFramePr>
        <p:xfrm>
          <a:off x="1132441" y="2449990"/>
          <a:ext cx="4866671" cy="3709509"/>
        </p:xfrm>
        <a:graphic>
          <a:graphicData uri="http://schemas.openxmlformats.org/drawingml/2006/table">
            <a:tbl>
              <a:tblPr firstRow="1" firstCol="1" bandRow="1">
                <a:tableStyleId>{93296810-A885-4BE3-A3E7-6D5BEEA58F35}</a:tableStyleId>
              </a:tblPr>
              <a:tblGrid>
                <a:gridCol w="881539"/>
                <a:gridCol w="994576"/>
                <a:gridCol w="994576"/>
                <a:gridCol w="766984"/>
                <a:gridCol w="1228996"/>
              </a:tblGrid>
              <a:tr h="405027">
                <a:tc rowSpan="2">
                  <a:txBody>
                    <a:bodyPr/>
                    <a:lstStyle/>
                    <a:p>
                      <a:pPr indent="252095" algn="ctr">
                        <a:lnSpc>
                          <a:spcPct val="150000"/>
                        </a:lnSpc>
                        <a:spcAft>
                          <a:spcPts val="0"/>
                        </a:spcAft>
                      </a:pPr>
                      <a:r>
                        <a:rPr lang="es-ES" sz="1400" dirty="0">
                          <a:effectLst/>
                        </a:rPr>
                        <a:t>Paciente</a:t>
                      </a:r>
                      <a:endParaRPr lang="es-ES" sz="2400" dirty="0">
                        <a:effectLst/>
                        <a:latin typeface="Times New Roman" panose="02020603050405020304" pitchFamily="18" charset="0"/>
                        <a:ea typeface="Times New Roman" panose="02020603050405020304" pitchFamily="18" charset="0"/>
                      </a:endParaRPr>
                    </a:p>
                  </a:txBody>
                  <a:tcPr marL="44450" marR="44450" marT="0" marB="0" anchor="ctr"/>
                </a:tc>
                <a:tc gridSpan="2">
                  <a:txBody>
                    <a:bodyPr/>
                    <a:lstStyle/>
                    <a:p>
                      <a:pPr indent="252095" algn="ctr">
                        <a:lnSpc>
                          <a:spcPct val="150000"/>
                        </a:lnSpc>
                        <a:spcAft>
                          <a:spcPts val="0"/>
                        </a:spcAft>
                      </a:pPr>
                      <a:r>
                        <a:rPr lang="es-ES" sz="1400" dirty="0">
                          <a:effectLst/>
                        </a:rPr>
                        <a:t>Bilirrubina (mg/dl)</a:t>
                      </a:r>
                      <a:endParaRPr lang="es-ES" sz="2400" dirty="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es-ES"/>
                    </a:p>
                  </a:txBody>
                  <a:tcPr/>
                </a:tc>
                <a:tc rowSpan="2">
                  <a:txBody>
                    <a:bodyPr/>
                    <a:lstStyle/>
                    <a:p>
                      <a:pPr indent="252095" algn="ctr">
                        <a:lnSpc>
                          <a:spcPct val="150000"/>
                        </a:lnSpc>
                        <a:spcAft>
                          <a:spcPts val="0"/>
                        </a:spcAft>
                      </a:pPr>
                      <a:r>
                        <a:rPr lang="es-ES" sz="1400">
                          <a:effectLst/>
                        </a:rPr>
                        <a:t>Diferencia (mg/dl) </a:t>
                      </a:r>
                      <a:endParaRPr lang="es-ES" sz="2400">
                        <a:effectLst/>
                        <a:latin typeface="Times New Roman" panose="02020603050405020304" pitchFamily="18" charset="0"/>
                        <a:ea typeface="Times New Roman" panose="02020603050405020304" pitchFamily="18" charset="0"/>
                      </a:endParaRPr>
                    </a:p>
                  </a:txBody>
                  <a:tcPr marL="44450" marR="44450" marT="0" marB="0" anchor="ctr"/>
                </a:tc>
                <a:tc rowSpan="2">
                  <a:txBody>
                    <a:bodyPr/>
                    <a:lstStyle/>
                    <a:p>
                      <a:pPr indent="252095" algn="ctr">
                        <a:lnSpc>
                          <a:spcPct val="150000"/>
                        </a:lnSpc>
                        <a:spcAft>
                          <a:spcPts val="0"/>
                        </a:spcAft>
                      </a:pPr>
                      <a:r>
                        <a:rPr lang="es-ES" sz="1400">
                          <a:effectLst/>
                        </a:rPr>
                        <a:t>Media intrasujeto (mg/dl)</a:t>
                      </a:r>
                      <a:endParaRPr lang="es-ES" sz="2400">
                        <a:effectLst/>
                        <a:latin typeface="Times New Roman" panose="02020603050405020304" pitchFamily="18" charset="0"/>
                        <a:ea typeface="Times New Roman" panose="02020603050405020304" pitchFamily="18" charset="0"/>
                      </a:endParaRPr>
                    </a:p>
                  </a:txBody>
                  <a:tcPr marL="44450" marR="44450" marT="0" marB="0" anchor="ctr"/>
                </a:tc>
              </a:tr>
              <a:tr h="854068">
                <a:tc vMerge="1">
                  <a:txBody>
                    <a:bodyPr/>
                    <a:lstStyle/>
                    <a:p>
                      <a:endParaRPr lang="es-ES"/>
                    </a:p>
                  </a:txBody>
                  <a:tcPr/>
                </a:tc>
                <a:tc>
                  <a:txBody>
                    <a:bodyPr/>
                    <a:lstStyle/>
                    <a:p>
                      <a:pPr indent="252095" algn="ctr">
                        <a:lnSpc>
                          <a:spcPct val="150000"/>
                        </a:lnSpc>
                        <a:spcAft>
                          <a:spcPts val="0"/>
                        </a:spcAft>
                      </a:pPr>
                      <a:r>
                        <a:rPr lang="es-ES" sz="1400" dirty="0">
                          <a:effectLst/>
                        </a:rPr>
                        <a:t>Sanguínea</a:t>
                      </a:r>
                      <a:endParaRPr lang="es-ES" sz="24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S" sz="1400" dirty="0">
                          <a:effectLst/>
                        </a:rPr>
                        <a:t>Transcutánea</a:t>
                      </a:r>
                      <a:endParaRPr lang="es-ES" sz="2400" dirty="0">
                        <a:effectLst/>
                        <a:latin typeface="Times New Roman" panose="02020603050405020304" pitchFamily="18" charset="0"/>
                        <a:ea typeface="Times New Roman" panose="02020603050405020304" pitchFamily="18" charset="0"/>
                      </a:endParaRPr>
                    </a:p>
                  </a:txBody>
                  <a:tcPr marL="44450" marR="44450" marT="0" marB="0" anchor="ctr"/>
                </a:tc>
                <a:tc vMerge="1">
                  <a:txBody>
                    <a:bodyPr/>
                    <a:lstStyle/>
                    <a:p>
                      <a:endParaRPr lang="es-ES"/>
                    </a:p>
                  </a:txBody>
                  <a:tcPr/>
                </a:tc>
                <a:tc vMerge="1">
                  <a:txBody>
                    <a:bodyPr/>
                    <a:lstStyle/>
                    <a:p>
                      <a:endParaRPr lang="es-ES"/>
                    </a:p>
                  </a:txBody>
                  <a:tcPr/>
                </a:tc>
              </a:tr>
              <a:tr h="405027">
                <a:tc>
                  <a:txBody>
                    <a:bodyPr/>
                    <a:lstStyle/>
                    <a:p>
                      <a:pPr indent="252095" algn="ctr">
                        <a:lnSpc>
                          <a:spcPct val="150000"/>
                        </a:lnSpc>
                        <a:spcAft>
                          <a:spcPts val="0"/>
                        </a:spcAft>
                      </a:pPr>
                      <a:r>
                        <a:rPr lang="es-ES" sz="1600">
                          <a:effectLst/>
                        </a:rPr>
                        <a:t>1</a:t>
                      </a:r>
                      <a:endParaRPr lang="es-ES" sz="28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a:effectLst/>
                        </a:rPr>
                        <a:t>15,20</a:t>
                      </a:r>
                      <a:endParaRPr lang="es-ES" sz="28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dirty="0">
                          <a:effectLst/>
                        </a:rPr>
                        <a:t>13,33</a:t>
                      </a:r>
                      <a:endParaRPr lang="es-ES" sz="28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dirty="0">
                          <a:effectLst/>
                        </a:rPr>
                        <a:t>1,87</a:t>
                      </a:r>
                      <a:endParaRPr lang="es-ES" sz="28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a:effectLst/>
                        </a:rPr>
                        <a:t>14,27</a:t>
                      </a:r>
                      <a:endParaRPr lang="es-ES" sz="2800">
                        <a:effectLst/>
                        <a:latin typeface="Times New Roman" panose="02020603050405020304" pitchFamily="18" charset="0"/>
                        <a:ea typeface="Times New Roman" panose="02020603050405020304" pitchFamily="18" charset="0"/>
                      </a:endParaRPr>
                    </a:p>
                  </a:txBody>
                  <a:tcPr marL="44450" marR="44450" marT="0" marB="0" anchor="b"/>
                </a:tc>
              </a:tr>
              <a:tr h="405027">
                <a:tc>
                  <a:txBody>
                    <a:bodyPr/>
                    <a:lstStyle/>
                    <a:p>
                      <a:pPr indent="252095" algn="ctr">
                        <a:lnSpc>
                          <a:spcPct val="150000"/>
                        </a:lnSpc>
                        <a:spcAft>
                          <a:spcPts val="0"/>
                        </a:spcAft>
                      </a:pPr>
                      <a:r>
                        <a:rPr lang="es-ES" sz="1600">
                          <a:effectLst/>
                        </a:rPr>
                        <a:t>2</a:t>
                      </a:r>
                      <a:endParaRPr lang="es-ES" sz="28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a:effectLst/>
                        </a:rPr>
                        <a:t>11,16</a:t>
                      </a:r>
                      <a:endParaRPr lang="es-ES" sz="28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a:effectLst/>
                        </a:rPr>
                        <a:t>10,33</a:t>
                      </a:r>
                      <a:endParaRPr lang="es-ES" sz="28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dirty="0">
                          <a:effectLst/>
                        </a:rPr>
                        <a:t>0,83</a:t>
                      </a:r>
                      <a:endParaRPr lang="es-ES" sz="28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a:effectLst/>
                        </a:rPr>
                        <a:t>10,75</a:t>
                      </a:r>
                      <a:endParaRPr lang="es-ES" sz="2800">
                        <a:effectLst/>
                        <a:latin typeface="Times New Roman" panose="02020603050405020304" pitchFamily="18" charset="0"/>
                        <a:ea typeface="Times New Roman" panose="02020603050405020304" pitchFamily="18" charset="0"/>
                      </a:endParaRPr>
                    </a:p>
                  </a:txBody>
                  <a:tcPr marL="44450" marR="44450" marT="0" marB="0" anchor="b"/>
                </a:tc>
              </a:tr>
              <a:tr h="405027">
                <a:tc>
                  <a:txBody>
                    <a:bodyPr/>
                    <a:lstStyle/>
                    <a:p>
                      <a:pPr indent="252095" algn="ctr">
                        <a:lnSpc>
                          <a:spcPct val="150000"/>
                        </a:lnSpc>
                        <a:spcAft>
                          <a:spcPts val="0"/>
                        </a:spcAft>
                      </a:pPr>
                      <a:r>
                        <a:rPr lang="es-ES" sz="1600">
                          <a:effectLst/>
                        </a:rPr>
                        <a:t>3</a:t>
                      </a:r>
                      <a:endParaRPr lang="es-ES" sz="28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a:effectLst/>
                        </a:rPr>
                        <a:t>15,57</a:t>
                      </a:r>
                      <a:endParaRPr lang="es-ES" sz="28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a:effectLst/>
                        </a:rPr>
                        <a:t>13,67</a:t>
                      </a:r>
                      <a:endParaRPr lang="es-ES" sz="28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dirty="0">
                          <a:effectLst/>
                        </a:rPr>
                        <a:t>1,90</a:t>
                      </a:r>
                      <a:endParaRPr lang="es-ES" sz="28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dirty="0">
                          <a:effectLst/>
                        </a:rPr>
                        <a:t>14,62</a:t>
                      </a:r>
                      <a:endParaRPr lang="es-ES" sz="2800" dirty="0">
                        <a:effectLst/>
                        <a:latin typeface="Times New Roman" panose="02020603050405020304" pitchFamily="18" charset="0"/>
                        <a:ea typeface="Times New Roman" panose="02020603050405020304" pitchFamily="18" charset="0"/>
                      </a:endParaRPr>
                    </a:p>
                  </a:txBody>
                  <a:tcPr marL="44450" marR="44450" marT="0" marB="0" anchor="b"/>
                </a:tc>
              </a:tr>
              <a:tr h="405027">
                <a:tc>
                  <a:txBody>
                    <a:bodyPr/>
                    <a:lstStyle/>
                    <a:p>
                      <a:pPr indent="252095" algn="ctr">
                        <a:lnSpc>
                          <a:spcPct val="150000"/>
                        </a:lnSpc>
                        <a:spcAft>
                          <a:spcPts val="0"/>
                        </a:spcAft>
                      </a:pPr>
                      <a:r>
                        <a:rPr lang="es-ES" sz="1600">
                          <a:effectLst/>
                        </a:rPr>
                        <a:t>3</a:t>
                      </a:r>
                      <a:endParaRPr lang="es-ES" sz="28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a:effectLst/>
                        </a:rPr>
                        <a:t>12,75</a:t>
                      </a:r>
                      <a:endParaRPr lang="es-ES" sz="28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a:effectLst/>
                        </a:rPr>
                        <a:t>10,67</a:t>
                      </a:r>
                      <a:endParaRPr lang="es-ES" sz="28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dirty="0">
                          <a:effectLst/>
                        </a:rPr>
                        <a:t>2,08</a:t>
                      </a:r>
                      <a:endParaRPr lang="es-ES" sz="28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dirty="0">
                          <a:effectLst/>
                        </a:rPr>
                        <a:t>11,71</a:t>
                      </a:r>
                      <a:endParaRPr lang="es-ES" sz="2800" dirty="0">
                        <a:effectLst/>
                        <a:latin typeface="Times New Roman" panose="02020603050405020304" pitchFamily="18" charset="0"/>
                        <a:ea typeface="Times New Roman" panose="02020603050405020304" pitchFamily="18" charset="0"/>
                      </a:endParaRPr>
                    </a:p>
                  </a:txBody>
                  <a:tcPr marL="44450" marR="44450" marT="0" marB="0" anchor="b"/>
                </a:tc>
              </a:tr>
              <a:tr h="405027">
                <a:tc>
                  <a:txBody>
                    <a:bodyPr/>
                    <a:lstStyle/>
                    <a:p>
                      <a:pPr indent="252095" algn="ctr">
                        <a:lnSpc>
                          <a:spcPct val="150000"/>
                        </a:lnSpc>
                        <a:spcAft>
                          <a:spcPts val="0"/>
                        </a:spcAft>
                      </a:pPr>
                      <a:r>
                        <a:rPr lang="es-ES" sz="1600">
                          <a:effectLst/>
                        </a:rPr>
                        <a:t>4</a:t>
                      </a:r>
                      <a:endParaRPr lang="es-ES" sz="28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a:effectLst/>
                        </a:rPr>
                        <a:t>16,24</a:t>
                      </a:r>
                      <a:endParaRPr lang="es-ES" sz="28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a:effectLst/>
                        </a:rPr>
                        <a:t>14,00</a:t>
                      </a:r>
                      <a:endParaRPr lang="es-ES" sz="28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dirty="0">
                          <a:effectLst/>
                        </a:rPr>
                        <a:t>2,24</a:t>
                      </a:r>
                      <a:endParaRPr lang="es-ES" sz="28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dirty="0">
                          <a:effectLst/>
                        </a:rPr>
                        <a:t>15,12</a:t>
                      </a:r>
                      <a:endParaRPr lang="es-ES" sz="2800" dirty="0">
                        <a:effectLst/>
                        <a:latin typeface="Times New Roman" panose="02020603050405020304" pitchFamily="18" charset="0"/>
                        <a:ea typeface="Times New Roman" panose="02020603050405020304" pitchFamily="18" charset="0"/>
                      </a:endParaRPr>
                    </a:p>
                  </a:txBody>
                  <a:tcPr marL="44450" marR="44450" marT="0" marB="0" anchor="b"/>
                </a:tc>
              </a:tr>
              <a:tr h="425279">
                <a:tc>
                  <a:txBody>
                    <a:bodyPr/>
                    <a:lstStyle/>
                    <a:p>
                      <a:pPr indent="252095" algn="ctr">
                        <a:lnSpc>
                          <a:spcPct val="150000"/>
                        </a:lnSpc>
                        <a:spcAft>
                          <a:spcPts val="0"/>
                        </a:spcAft>
                      </a:pPr>
                      <a:r>
                        <a:rPr lang="es-ES" sz="1600">
                          <a:effectLst/>
                        </a:rPr>
                        <a:t>4</a:t>
                      </a:r>
                      <a:endParaRPr lang="es-ES" sz="28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a:effectLst/>
                        </a:rPr>
                        <a:t>8,41</a:t>
                      </a:r>
                      <a:endParaRPr lang="es-ES" sz="28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a:effectLst/>
                        </a:rPr>
                        <a:t>8,33</a:t>
                      </a:r>
                      <a:endParaRPr lang="es-ES" sz="28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a:effectLst/>
                        </a:rPr>
                        <a:t>0,08</a:t>
                      </a:r>
                      <a:endParaRPr lang="es-ES" sz="28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S" sz="1600" dirty="0">
                          <a:effectLst/>
                        </a:rPr>
                        <a:t>8,37</a:t>
                      </a:r>
                      <a:endParaRPr lang="es-ES" sz="2800" dirty="0">
                        <a:effectLst/>
                        <a:latin typeface="Times New Roman" panose="02020603050405020304" pitchFamily="18" charset="0"/>
                        <a:ea typeface="Times New Roman" panose="02020603050405020304" pitchFamily="18" charset="0"/>
                      </a:endParaRPr>
                    </a:p>
                  </a:txBody>
                  <a:tcPr marL="44450" marR="44450" marT="0" marB="0" anchor="b"/>
                </a:tc>
              </a:tr>
            </a:tbl>
          </a:graphicData>
        </a:graphic>
      </p:graphicFrame>
      <p:graphicFrame>
        <p:nvGraphicFramePr>
          <p:cNvPr id="5" name="Gráfico 4"/>
          <p:cNvGraphicFramePr/>
          <p:nvPr>
            <p:extLst>
              <p:ext uri="{D42A27DB-BD31-4B8C-83A1-F6EECF244321}">
                <p14:modId xmlns:p14="http://schemas.microsoft.com/office/powerpoint/2010/main" val="672730254"/>
              </p:ext>
            </p:extLst>
          </p:nvPr>
        </p:nvGraphicFramePr>
        <p:xfrm>
          <a:off x="6161641" y="2413000"/>
          <a:ext cx="5500688" cy="3801586"/>
        </p:xfrm>
        <a:graphic>
          <a:graphicData uri="http://schemas.openxmlformats.org/drawingml/2006/chart">
            <c:chart xmlns:c="http://schemas.openxmlformats.org/drawingml/2006/chart" xmlns:r="http://schemas.openxmlformats.org/officeDocument/2006/relationships" r:id="rId2"/>
          </a:graphicData>
        </a:graphic>
      </p:graphicFrame>
      <p:sp>
        <p:nvSpPr>
          <p:cNvPr id="6" name="Título 1"/>
          <p:cNvSpPr txBox="1">
            <a:spLocks/>
          </p:cNvSpPr>
          <p:nvPr/>
        </p:nvSpPr>
        <p:spPr>
          <a:xfrm>
            <a:off x="1132441" y="2739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smtClean="0"/>
              <a:t>Pruebas de funcionamiento</a:t>
            </a:r>
            <a:br>
              <a:rPr lang="es-EC" dirty="0" smtClean="0"/>
            </a:br>
            <a:r>
              <a:rPr lang="es-EC" dirty="0" smtClean="0"/>
              <a:t> </a:t>
            </a:r>
            <a:r>
              <a:rPr lang="es-EC" sz="2800" b="1" dirty="0" smtClean="0">
                <a:solidFill>
                  <a:srgbClr val="7030A0"/>
                </a:solidFill>
              </a:rPr>
              <a:t>RESULTADOS - ESCENARIO 1</a:t>
            </a:r>
            <a:endParaRPr lang="es-EC" sz="2800" b="1" dirty="0">
              <a:solidFill>
                <a:srgbClr val="7030A0"/>
              </a:solidFill>
            </a:endParaRPr>
          </a:p>
        </p:txBody>
      </p:sp>
    </p:spTree>
    <p:extLst>
      <p:ext uri="{BB962C8B-B14F-4D97-AF65-F5344CB8AC3E}">
        <p14:creationId xmlns:p14="http://schemas.microsoft.com/office/powerpoint/2010/main" val="12354408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32441" y="1804720"/>
            <a:ext cx="10058400" cy="683260"/>
          </a:xfrm>
        </p:spPr>
        <p:txBody>
          <a:bodyPr>
            <a:normAutofit fontScale="90000"/>
          </a:bodyPr>
          <a:lstStyle/>
          <a:p>
            <a:r>
              <a:rPr lang="es-EC" dirty="0"/>
              <a:t/>
            </a:r>
            <a:br>
              <a:rPr lang="es-EC" dirty="0"/>
            </a:br>
            <a:r>
              <a:rPr lang="es-ES" sz="3200" b="1" i="1" dirty="0"/>
              <a:t>Concordancia entre la medición transcutánea y sanguínea</a:t>
            </a:r>
          </a:p>
        </p:txBody>
      </p:sp>
      <p:sp>
        <p:nvSpPr>
          <p:cNvPr id="6" name="Rectangle 2"/>
          <p:cNvSpPr>
            <a:spLocks noChangeArrowheads="1"/>
          </p:cNvSpPr>
          <p:nvPr/>
        </p:nvSpPr>
        <p:spPr bwMode="auto">
          <a:xfrm>
            <a:off x="1132441" y="2724904"/>
            <a:ext cx="10529889"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524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nSpc>
                <a:spcPct val="150000"/>
              </a:lnSpc>
              <a:buFont typeface="Arial" panose="020B0604020202020204" pitchFamily="34" charset="0"/>
              <a:buChar char="•"/>
            </a:pPr>
            <a:r>
              <a:rPr kumimoji="0" lang="es-ES" altLang="es-ES" sz="2000" b="0" i="0" u="none" strike="noStrike" cap="none" normalizeH="0" baseline="0" dirty="0" smtClean="0">
                <a:ln>
                  <a:noFill/>
                </a:ln>
                <a:solidFill>
                  <a:schemeClr val="tx1"/>
                </a:solidFill>
                <a:effectLst/>
                <a:ea typeface="Times New Roman" panose="02020603050405020304" pitchFamily="18" charset="0"/>
              </a:rPr>
              <a:t>Error sistemático de </a:t>
            </a:r>
            <a:r>
              <a:rPr lang="es-ES" altLang="es-ES" sz="2000" dirty="0">
                <a:ea typeface="Times New Roman" panose="02020603050405020304" pitchFamily="18" charset="0"/>
              </a:rPr>
              <a:t>± </a:t>
            </a:r>
            <a:r>
              <a:rPr kumimoji="0" lang="es-ES" altLang="es-ES" sz="2000" b="0" i="0" u="none" strike="noStrike" cap="none" normalizeH="0" baseline="0" dirty="0" smtClean="0">
                <a:ln>
                  <a:noFill/>
                </a:ln>
                <a:solidFill>
                  <a:schemeClr val="tx1"/>
                </a:solidFill>
                <a:effectLst/>
                <a:ea typeface="Times New Roman" panose="02020603050405020304" pitchFamily="18" charset="0"/>
              </a:rPr>
              <a:t>1.50 mg/dl del método transcutáneo respecto al de laboratorio. </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es-ES" altLang="es-ES" sz="2000" dirty="0" smtClean="0">
                <a:ea typeface="Times New Roman" panose="02020603050405020304" pitchFamily="18" charset="0"/>
              </a:rPr>
              <a:t>Los valores no </a:t>
            </a:r>
            <a:r>
              <a:rPr kumimoji="0" lang="es-ES" altLang="es-ES" sz="2000" b="0" i="0" u="none" strike="noStrike" cap="none" normalizeH="0" baseline="0" dirty="0" smtClean="0">
                <a:ln>
                  <a:noFill/>
                </a:ln>
                <a:solidFill>
                  <a:schemeClr val="tx1"/>
                </a:solidFill>
                <a:effectLst/>
                <a:ea typeface="Times New Roman" panose="02020603050405020304" pitchFamily="18" charset="0"/>
              </a:rPr>
              <a:t>sobrepasan los límites de concordancia de 95%, estos indican que los valores el sensor de bilirrubina están entre 3.18 mg/dl por encima del método sérico y 0.18 mg/dl por debajo. </a:t>
            </a:r>
          </a:p>
          <a:p>
            <a:pPr marR="0" lvl="0" indent="0" algn="l" defTabSz="914400" rtl="0" eaLnBrk="0" fontAlgn="base" latinLnBrk="0" hangingPunct="0">
              <a:lnSpc>
                <a:spcPct val="150000"/>
              </a:lnSpc>
              <a:spcBef>
                <a:spcPct val="0"/>
              </a:spcBef>
              <a:spcAft>
                <a:spcPct val="0"/>
              </a:spcAft>
              <a:buClrTx/>
              <a:buSzTx/>
              <a:tabLst/>
            </a:pPr>
            <a:endParaRPr kumimoji="0" lang="es-ES" altLang="es-ES" sz="2000" b="0" i="0" u="none" strike="noStrike" cap="none" normalizeH="0" baseline="0" dirty="0" smtClean="0">
              <a:ln>
                <a:noFill/>
              </a:ln>
              <a:solidFill>
                <a:schemeClr val="tx1"/>
              </a:solidFill>
              <a:effectLst/>
              <a:ea typeface="Times New Roman" panose="02020603050405020304" pitchFamily="18" charset="0"/>
            </a:endParaRPr>
          </a:p>
          <a:p>
            <a:pPr marR="0" lvl="0" indent="0" algn="l" defTabSz="914400" rtl="0" eaLnBrk="0" fontAlgn="base" latinLnBrk="0" hangingPunct="0">
              <a:lnSpc>
                <a:spcPct val="150000"/>
              </a:lnSpc>
              <a:spcBef>
                <a:spcPct val="0"/>
              </a:spcBef>
              <a:spcAft>
                <a:spcPct val="0"/>
              </a:spcAft>
              <a:buClrTx/>
              <a:buSzTx/>
              <a:tabLst/>
            </a:pPr>
            <a:r>
              <a:rPr kumimoji="0" lang="es-ES" altLang="es-ES" sz="2000" b="1" i="1" u="none" strike="noStrike" cap="none" normalizeH="0" baseline="0" dirty="0" smtClean="0">
                <a:ln>
                  <a:noFill/>
                </a:ln>
                <a:solidFill>
                  <a:srgbClr val="0070C0"/>
                </a:solidFill>
                <a:effectLst/>
                <a:ea typeface="Times New Roman" panose="02020603050405020304" pitchFamily="18" charset="0"/>
              </a:rPr>
              <a:t>Se demuestra la fiabilidad de la medición, aunque el intervalo de confianza es muy ancho debido al tamaño reducido de la población</a:t>
            </a:r>
            <a:r>
              <a:rPr kumimoji="0" lang="es-ES" altLang="es-ES" sz="2000" b="1" i="1" u="none" strike="noStrike" cap="none" normalizeH="0" baseline="0" dirty="0" smtClean="0">
                <a:ln>
                  <a:noFill/>
                </a:ln>
                <a:solidFill>
                  <a:srgbClr val="0070C0"/>
                </a:solidFill>
                <a:effectLst/>
                <a:ea typeface="Times New Roman" panose="02020603050405020304" pitchFamily="18" charset="0"/>
              </a:rPr>
              <a:t>.</a:t>
            </a:r>
            <a:endParaRPr kumimoji="0" lang="es-ES" altLang="es-ES" sz="2000" b="1" i="1" u="none" strike="noStrike" cap="none" normalizeH="0" baseline="0" dirty="0" smtClean="0">
              <a:ln>
                <a:noFill/>
              </a:ln>
              <a:solidFill>
                <a:srgbClr val="0070C0"/>
              </a:solidFill>
              <a:effectLst/>
              <a:ea typeface="Times New Roman" panose="02020603050405020304" pitchFamily="18" charset="0"/>
            </a:endParaRPr>
          </a:p>
        </p:txBody>
      </p:sp>
      <p:sp>
        <p:nvSpPr>
          <p:cNvPr id="4" name="Título 1"/>
          <p:cNvSpPr txBox="1">
            <a:spLocks/>
          </p:cNvSpPr>
          <p:nvPr/>
        </p:nvSpPr>
        <p:spPr>
          <a:xfrm>
            <a:off x="1132441" y="2739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smtClean="0"/>
              <a:t>Pruebas de funcionamiento</a:t>
            </a:r>
            <a:br>
              <a:rPr lang="es-EC" dirty="0" smtClean="0"/>
            </a:br>
            <a:r>
              <a:rPr lang="es-EC" dirty="0" smtClean="0"/>
              <a:t> </a:t>
            </a:r>
            <a:r>
              <a:rPr lang="es-EC" sz="2800" b="1" dirty="0" smtClean="0">
                <a:solidFill>
                  <a:srgbClr val="7030A0"/>
                </a:solidFill>
              </a:rPr>
              <a:t>RESULTADOS - ESCENARIO 1</a:t>
            </a:r>
            <a:endParaRPr lang="es-EC" sz="2800" b="1" dirty="0">
              <a:solidFill>
                <a:srgbClr val="7030A0"/>
              </a:solidFill>
            </a:endParaRPr>
          </a:p>
        </p:txBody>
      </p:sp>
    </p:spTree>
    <p:extLst>
      <p:ext uri="{BB962C8B-B14F-4D97-AF65-F5344CB8AC3E}">
        <p14:creationId xmlns:p14="http://schemas.microsoft.com/office/powerpoint/2010/main" val="25291675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7091" y="292698"/>
            <a:ext cx="9404723" cy="1400530"/>
          </a:xfrm>
        </p:spPr>
        <p:txBody>
          <a:bodyPr/>
          <a:lstStyle/>
          <a:p>
            <a:r>
              <a:rPr lang="es-EC" dirty="0" smtClean="0"/>
              <a:t>Objetivos específicos</a:t>
            </a:r>
            <a:endParaRPr lang="es-EC" dirty="0"/>
          </a:p>
        </p:txBody>
      </p:sp>
      <p:pic>
        <p:nvPicPr>
          <p:cNvPr id="4" name="Marcador de contenido 3"/>
          <p:cNvPicPr>
            <a:picLocks noGrp="1" noChangeAspect="1"/>
          </p:cNvPicPr>
          <p:nvPr>
            <p:ph idx="1"/>
          </p:nvPr>
        </p:nvPicPr>
        <p:blipFill rotWithShape="1">
          <a:blip r:embed="rId2"/>
          <a:srcRect l="-409" b="9155"/>
          <a:stretch/>
        </p:blipFill>
        <p:spPr>
          <a:xfrm rot="5400000">
            <a:off x="8590158" y="2805728"/>
            <a:ext cx="3363311" cy="2355063"/>
          </a:xfrm>
          <a:prstGeom prst="rect">
            <a:avLst/>
          </a:prstGeom>
        </p:spPr>
      </p:pic>
      <p:sp>
        <p:nvSpPr>
          <p:cNvPr id="3" name="Rectángulo 2"/>
          <p:cNvSpPr/>
          <p:nvPr/>
        </p:nvSpPr>
        <p:spPr>
          <a:xfrm>
            <a:off x="867091" y="2099628"/>
            <a:ext cx="7400609" cy="3970318"/>
          </a:xfrm>
          <a:prstGeom prst="rect">
            <a:avLst/>
          </a:prstGeom>
        </p:spPr>
        <p:txBody>
          <a:bodyPr wrap="square">
            <a:spAutoFit/>
          </a:bodyPr>
          <a:lstStyle/>
          <a:p>
            <a:pPr marL="342900" lvl="0" indent="-342900" algn="just">
              <a:lnSpc>
                <a:spcPct val="150000"/>
              </a:lnSpc>
              <a:spcAft>
                <a:spcPts val="0"/>
              </a:spcAft>
              <a:buFont typeface="Wingdings" panose="05000000000000000000" pitchFamily="2" charset="2"/>
              <a:buChar char="§"/>
            </a:pPr>
            <a:r>
              <a:rPr lang="es-ES" sz="2400" dirty="0" smtClean="0">
                <a:effectLst/>
                <a:latin typeface="Times New Roman" panose="02020603050405020304" pitchFamily="18" charset="0"/>
                <a:ea typeface="Times New Roman" panose="02020603050405020304" pitchFamily="18" charset="0"/>
              </a:rPr>
              <a:t>Demostrar la efectividad de la fototerapia en el tratamiento de bilirrubinosis a través de la valoración del descenso gradual de la bilirrubina.</a:t>
            </a:r>
            <a:endParaRPr lang="es-EC" sz="2400" dirty="0" smtClean="0">
              <a:effectLst/>
              <a:latin typeface="Times New Roman" panose="02020603050405020304" pitchFamily="18" charset="0"/>
              <a:ea typeface="Times New Roman" panose="02020603050405020304" pitchFamily="18" charset="0"/>
            </a:endParaRPr>
          </a:p>
          <a:p>
            <a:pPr marL="342900" lvl="0" indent="-342900" algn="just">
              <a:lnSpc>
                <a:spcPct val="150000"/>
              </a:lnSpc>
              <a:spcAft>
                <a:spcPts val="1200"/>
              </a:spcAft>
              <a:buFont typeface="Wingdings" panose="05000000000000000000" pitchFamily="2" charset="2"/>
              <a:buChar char="§"/>
            </a:pPr>
            <a:r>
              <a:rPr lang="es-ES" sz="2400" dirty="0" smtClean="0">
                <a:effectLst/>
                <a:latin typeface="Times New Roman" panose="02020603050405020304" pitchFamily="18" charset="0"/>
                <a:ea typeface="Times New Roman" panose="02020603050405020304" pitchFamily="18" charset="0"/>
              </a:rPr>
              <a:t>Considerar la viabilidad de implementación del equipo de fototerapia mediante un análisis económico y financiero de los costos de fabricación para la reproducción en áreas de salud con recursos limitados.</a:t>
            </a:r>
            <a:endParaRPr lang="es-EC"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613390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32441" y="1909562"/>
            <a:ext cx="5596228" cy="2064932"/>
          </a:xfrm>
          <a:prstGeom prst="rect">
            <a:avLst/>
          </a:prstGeom>
        </p:spPr>
      </p:pic>
      <p:sp>
        <p:nvSpPr>
          <p:cNvPr id="12" name="Rectángulo 11"/>
          <p:cNvSpPr/>
          <p:nvPr/>
        </p:nvSpPr>
        <p:spPr>
          <a:xfrm>
            <a:off x="1132441" y="4520594"/>
            <a:ext cx="6592540" cy="16312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Clr>
                <a:schemeClr val="accent1"/>
              </a:buClr>
              <a:buFont typeface="Wingdings" panose="05000000000000000000" pitchFamily="2" charset="2"/>
              <a:buChar char="§"/>
            </a:pPr>
            <a:r>
              <a:rPr lang="es-ES" sz="2000" dirty="0" smtClean="0">
                <a:ea typeface="Times New Roman" panose="02020603050405020304" pitchFamily="18" charset="0"/>
              </a:rPr>
              <a:t>Zona </a:t>
            </a:r>
            <a:r>
              <a:rPr lang="es-ES" sz="2000" dirty="0">
                <a:ea typeface="Times New Roman" panose="02020603050405020304" pitchFamily="18" charset="0"/>
              </a:rPr>
              <a:t>de riesgo intermedio </a:t>
            </a:r>
            <a:r>
              <a:rPr lang="es-ES" sz="2000" dirty="0" smtClean="0">
                <a:ea typeface="Times New Roman" panose="02020603050405020304" pitchFamily="18" charset="0"/>
              </a:rPr>
              <a:t>- </a:t>
            </a:r>
            <a:r>
              <a:rPr lang="es-ES" sz="2000" dirty="0" smtClean="0">
                <a:ea typeface="Times New Roman" panose="02020603050405020304" pitchFamily="18" charset="0"/>
              </a:rPr>
              <a:t>F</a:t>
            </a:r>
            <a:r>
              <a:rPr lang="es-ES" sz="2000" dirty="0" smtClean="0">
                <a:ea typeface="Times New Roman" panose="02020603050405020304" pitchFamily="18" charset="0"/>
              </a:rPr>
              <a:t>ototerapia moderada-  RN en </a:t>
            </a:r>
            <a:r>
              <a:rPr lang="es-ES" sz="2000" dirty="0">
                <a:ea typeface="Times New Roman" panose="02020603050405020304" pitchFamily="18" charset="0"/>
              </a:rPr>
              <a:t>el Rango </a:t>
            </a:r>
            <a:r>
              <a:rPr lang="es-ES" sz="2000" dirty="0" smtClean="0">
                <a:ea typeface="Times New Roman" panose="02020603050405020304" pitchFamily="18" charset="0"/>
              </a:rPr>
              <a:t>3</a:t>
            </a:r>
          </a:p>
          <a:p>
            <a:pPr marL="342900" indent="-342900">
              <a:buClr>
                <a:schemeClr val="accent1"/>
              </a:buClr>
              <a:buFont typeface="Wingdings" panose="05000000000000000000" pitchFamily="2" charset="2"/>
              <a:buChar char="§"/>
            </a:pPr>
            <a:r>
              <a:rPr lang="es-ES" sz="2000" dirty="0" smtClean="0"/>
              <a:t>Efectividad </a:t>
            </a:r>
            <a:r>
              <a:rPr lang="es-ES" sz="2000" dirty="0"/>
              <a:t>de la fototerapia para el tratamiento de bilirrubinosis con una intensidad de luz </a:t>
            </a:r>
            <a:r>
              <a:rPr lang="es-ES" sz="2000" dirty="0" smtClean="0"/>
              <a:t>moderada, a </a:t>
            </a:r>
            <a:r>
              <a:rPr lang="es-ES" sz="2000" dirty="0"/>
              <a:t>30 cm del paciente. </a:t>
            </a:r>
            <a:endParaRPr lang="es-EC" sz="2000" dirty="0"/>
          </a:p>
        </p:txBody>
      </p:sp>
      <p:sp>
        <p:nvSpPr>
          <p:cNvPr id="6" name="Título 1"/>
          <p:cNvSpPr txBox="1">
            <a:spLocks/>
          </p:cNvSpPr>
          <p:nvPr/>
        </p:nvSpPr>
        <p:spPr>
          <a:xfrm>
            <a:off x="1132441" y="2739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smtClean="0"/>
              <a:t>Pruebas de funcionamiento</a:t>
            </a:r>
            <a:br>
              <a:rPr lang="es-EC" dirty="0" smtClean="0"/>
            </a:br>
            <a:r>
              <a:rPr lang="es-EC" sz="2800" b="1" dirty="0" smtClean="0">
                <a:solidFill>
                  <a:srgbClr val="7030A0"/>
                </a:solidFill>
              </a:rPr>
              <a:t>ESCENARIO </a:t>
            </a:r>
            <a:r>
              <a:rPr lang="es-EC" sz="2800" b="1" dirty="0">
                <a:solidFill>
                  <a:srgbClr val="7030A0"/>
                </a:solidFill>
              </a:rPr>
              <a:t>2</a:t>
            </a:r>
          </a:p>
        </p:txBody>
      </p:sp>
      <p:pic>
        <p:nvPicPr>
          <p:cNvPr id="7" name="Imagen 6" descr="C:\Users\USER\Desktop\Equipo fototerapia\20150506_122727.jpg"/>
          <p:cNvPicPr/>
          <p:nvPr/>
        </p:nvPicPr>
        <p:blipFill rotWithShape="1">
          <a:blip r:embed="rId3" cstate="print">
            <a:extLst>
              <a:ext uri="{28A0092B-C50C-407E-A947-70E740481C1C}">
                <a14:useLocalDpi xmlns:a14="http://schemas.microsoft.com/office/drawing/2010/main" val="0"/>
              </a:ext>
            </a:extLst>
          </a:blip>
          <a:srcRect/>
          <a:stretch/>
        </p:blipFill>
        <p:spPr bwMode="auto">
          <a:xfrm>
            <a:off x="8039100" y="2736244"/>
            <a:ext cx="2973387" cy="24765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59666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132441" y="3875703"/>
            <a:ext cx="4141924" cy="1477328"/>
          </a:xfrm>
          <a:prstGeom prst="rect">
            <a:avLst/>
          </a:prstGeom>
        </p:spPr>
        <p:txBody>
          <a:bodyPr wrap="square">
            <a:spAutoFit/>
          </a:bodyPr>
          <a:lstStyle/>
          <a:p>
            <a:pPr>
              <a:lnSpc>
                <a:spcPct val="150000"/>
              </a:lnSpc>
            </a:pPr>
            <a:r>
              <a:rPr lang="es-ES" sz="2000" dirty="0">
                <a:ea typeface="Times New Roman" panose="02020603050405020304" pitchFamily="18" charset="0"/>
              </a:rPr>
              <a:t>V</a:t>
            </a:r>
            <a:r>
              <a:rPr lang="es-ES" sz="2000" dirty="0" smtClean="0">
                <a:ea typeface="Times New Roman" panose="02020603050405020304" pitchFamily="18" charset="0"/>
              </a:rPr>
              <a:t>alor </a:t>
            </a:r>
            <a:r>
              <a:rPr lang="es-ES" sz="2000" dirty="0">
                <a:ea typeface="Times New Roman" panose="02020603050405020304" pitchFamily="18" charset="0"/>
              </a:rPr>
              <a:t>de bilirrubina </a:t>
            </a:r>
            <a:r>
              <a:rPr lang="es-ES" sz="2000" dirty="0" smtClean="0">
                <a:ea typeface="Times New Roman" panose="02020603050405020304" pitchFamily="18" charset="0"/>
              </a:rPr>
              <a:t>inicial </a:t>
            </a:r>
            <a:r>
              <a:rPr lang="es-ES" sz="2000" dirty="0">
                <a:ea typeface="Times New Roman" panose="02020603050405020304" pitchFamily="18" charset="0"/>
              </a:rPr>
              <a:t>15.57 mg/dl </a:t>
            </a:r>
            <a:endParaRPr lang="es-ES" sz="2000" dirty="0" smtClean="0">
              <a:ea typeface="Times New Roman" panose="02020603050405020304" pitchFamily="18" charset="0"/>
            </a:endParaRPr>
          </a:p>
          <a:p>
            <a:pPr marL="285750" indent="-285750">
              <a:lnSpc>
                <a:spcPct val="150000"/>
              </a:lnSpc>
              <a:buClr>
                <a:schemeClr val="accent1"/>
              </a:buClr>
              <a:buFont typeface="Wingdings" panose="05000000000000000000" pitchFamily="2" charset="2"/>
              <a:buChar char="§"/>
            </a:pPr>
            <a:r>
              <a:rPr lang="es-ES" sz="2000" dirty="0" smtClean="0">
                <a:ea typeface="Times New Roman" panose="02020603050405020304" pitchFamily="18" charset="0"/>
              </a:rPr>
              <a:t> Estimado: 1.56 a 3.11 mg/dl </a:t>
            </a:r>
          </a:p>
          <a:p>
            <a:pPr marL="285750" indent="-285750">
              <a:lnSpc>
                <a:spcPct val="150000"/>
              </a:lnSpc>
              <a:buClr>
                <a:schemeClr val="accent1"/>
              </a:buClr>
              <a:buFont typeface="Wingdings" panose="05000000000000000000" pitchFamily="2" charset="2"/>
              <a:buChar char="§"/>
            </a:pPr>
            <a:r>
              <a:rPr lang="es-ES" sz="2000" dirty="0" smtClean="0">
                <a:ea typeface="Times New Roman" panose="02020603050405020304" pitchFamily="18" charset="0"/>
              </a:rPr>
              <a:t> Real: </a:t>
            </a:r>
            <a:r>
              <a:rPr lang="es-ES" sz="2000" b="1" dirty="0" smtClean="0">
                <a:ea typeface="Times New Roman" panose="02020603050405020304" pitchFamily="18" charset="0"/>
              </a:rPr>
              <a:t>2.82 mg/dl , 18.11</a:t>
            </a:r>
            <a:r>
              <a:rPr lang="es-ES" sz="2000" b="1" dirty="0">
                <a:ea typeface="Times New Roman" panose="02020603050405020304" pitchFamily="18" charset="0"/>
              </a:rPr>
              <a:t>%. </a:t>
            </a:r>
            <a:endParaRPr lang="es-EC" sz="2000" b="1" dirty="0"/>
          </a:p>
        </p:txBody>
      </p:sp>
      <p:graphicFrame>
        <p:nvGraphicFramePr>
          <p:cNvPr id="6" name="Gráfico 5"/>
          <p:cNvGraphicFramePr/>
          <p:nvPr>
            <p:extLst>
              <p:ext uri="{D42A27DB-BD31-4B8C-83A1-F6EECF244321}">
                <p14:modId xmlns:p14="http://schemas.microsoft.com/office/powerpoint/2010/main" val="2975307452"/>
              </p:ext>
            </p:extLst>
          </p:nvPr>
        </p:nvGraphicFramePr>
        <p:xfrm>
          <a:off x="5751443" y="2093843"/>
          <a:ext cx="5767458" cy="3868256"/>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ángulo 2"/>
          <p:cNvSpPr/>
          <p:nvPr/>
        </p:nvSpPr>
        <p:spPr>
          <a:xfrm>
            <a:off x="1132441" y="2292350"/>
            <a:ext cx="3744359" cy="1015663"/>
          </a:xfrm>
          <a:prstGeom prst="rect">
            <a:avLst/>
          </a:prstGeom>
        </p:spPr>
        <p:txBody>
          <a:bodyPr wrap="square">
            <a:spAutoFit/>
          </a:bodyPr>
          <a:lstStyle/>
          <a:p>
            <a:r>
              <a:rPr lang="es-ES" sz="2000" dirty="0" smtClean="0">
                <a:ea typeface="Times New Roman" panose="02020603050405020304" pitchFamily="18" charset="0"/>
              </a:rPr>
              <a:t>Fototerapia moderada: descenso </a:t>
            </a:r>
            <a:r>
              <a:rPr lang="es-ES" sz="2000" dirty="0">
                <a:ea typeface="Times New Roman" panose="02020603050405020304" pitchFamily="18" charset="0"/>
              </a:rPr>
              <a:t>del 10 % a 20 </a:t>
            </a:r>
            <a:r>
              <a:rPr lang="es-ES" sz="2000" dirty="0" smtClean="0">
                <a:ea typeface="Times New Roman" panose="02020603050405020304" pitchFamily="18" charset="0"/>
              </a:rPr>
              <a:t>%, primeras 24 horas </a:t>
            </a:r>
            <a:endParaRPr lang="es-ES" sz="2000" dirty="0"/>
          </a:p>
        </p:txBody>
      </p:sp>
      <p:sp>
        <p:nvSpPr>
          <p:cNvPr id="8" name="Título 1"/>
          <p:cNvSpPr txBox="1">
            <a:spLocks/>
          </p:cNvSpPr>
          <p:nvPr/>
        </p:nvSpPr>
        <p:spPr>
          <a:xfrm>
            <a:off x="1132441" y="2739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smtClean="0"/>
              <a:t>Pruebas de funcionamiento</a:t>
            </a:r>
            <a:br>
              <a:rPr lang="es-EC" dirty="0" smtClean="0"/>
            </a:br>
            <a:r>
              <a:rPr lang="es-EC" dirty="0" smtClean="0"/>
              <a:t> </a:t>
            </a:r>
            <a:r>
              <a:rPr lang="es-EC" sz="2800" b="1" dirty="0" smtClean="0">
                <a:solidFill>
                  <a:srgbClr val="7030A0"/>
                </a:solidFill>
              </a:rPr>
              <a:t>RESULTADOS - ESCENARIO 2</a:t>
            </a:r>
            <a:endParaRPr lang="es-EC" sz="2800" b="1" dirty="0">
              <a:solidFill>
                <a:srgbClr val="7030A0"/>
              </a:solidFill>
            </a:endParaRPr>
          </a:p>
        </p:txBody>
      </p:sp>
      <p:cxnSp>
        <p:nvCxnSpPr>
          <p:cNvPr id="12" name="Conector recto 11"/>
          <p:cNvCxnSpPr/>
          <p:nvPr/>
        </p:nvCxnSpPr>
        <p:spPr>
          <a:xfrm>
            <a:off x="1132441" y="3511826"/>
            <a:ext cx="3651594" cy="0"/>
          </a:xfrm>
          <a:prstGeom prst="line">
            <a:avLst/>
          </a:prstGeom>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7713356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32441" y="4693107"/>
            <a:ext cx="6372335" cy="1466394"/>
          </a:xfrm>
        </p:spPr>
        <p:style>
          <a:lnRef idx="2">
            <a:schemeClr val="accent1"/>
          </a:lnRef>
          <a:fillRef idx="1">
            <a:schemeClr val="lt1"/>
          </a:fillRef>
          <a:effectRef idx="0">
            <a:schemeClr val="accent1"/>
          </a:effectRef>
          <a:fontRef idx="minor">
            <a:schemeClr val="dk1"/>
          </a:fontRef>
        </p:style>
        <p:txBody>
          <a:bodyPr>
            <a:noAutofit/>
          </a:bodyPr>
          <a:lstStyle/>
          <a:p>
            <a:pPr>
              <a:lnSpc>
                <a:spcPct val="100000"/>
              </a:lnSpc>
              <a:buFont typeface="Wingdings" panose="05000000000000000000" pitchFamily="2" charset="2"/>
              <a:buChar char="§"/>
            </a:pPr>
            <a:r>
              <a:rPr lang="es-ES" dirty="0" smtClean="0"/>
              <a:t>Zona </a:t>
            </a:r>
            <a:r>
              <a:rPr lang="es-ES" dirty="0"/>
              <a:t>de alto </a:t>
            </a:r>
            <a:r>
              <a:rPr lang="es-ES" dirty="0" smtClean="0"/>
              <a:t>riesgo -  Fototerapia intensiva - Rangos </a:t>
            </a:r>
            <a:r>
              <a:rPr lang="es-ES" dirty="0"/>
              <a:t>4, 5 y </a:t>
            </a:r>
            <a:r>
              <a:rPr lang="es-ES" dirty="0" smtClean="0"/>
              <a:t>6. </a:t>
            </a:r>
            <a:endParaRPr lang="es-ES" dirty="0" smtClean="0"/>
          </a:p>
          <a:p>
            <a:pPr>
              <a:lnSpc>
                <a:spcPct val="100000"/>
              </a:lnSpc>
              <a:buFont typeface="Wingdings" panose="05000000000000000000" pitchFamily="2" charset="2"/>
              <a:buChar char="§"/>
            </a:pPr>
            <a:r>
              <a:rPr lang="es-ES" dirty="0" smtClean="0"/>
              <a:t>Efectividad </a:t>
            </a:r>
            <a:r>
              <a:rPr lang="es-ES" dirty="0"/>
              <a:t>del equipo para el tratamiento de bilirrubinosis con una intensidad de luz alta, </a:t>
            </a:r>
            <a:r>
              <a:rPr lang="es-ES" dirty="0" smtClean="0"/>
              <a:t>a </a:t>
            </a:r>
            <a:r>
              <a:rPr lang="es-ES" dirty="0"/>
              <a:t>30 cm del paciente</a:t>
            </a:r>
            <a:endParaRPr lang="es-EC" dirty="0"/>
          </a:p>
        </p:txBody>
      </p:sp>
      <p:pic>
        <p:nvPicPr>
          <p:cNvPr id="4" name="Imagen 3"/>
          <p:cNvPicPr/>
          <p:nvPr/>
        </p:nvPicPr>
        <p:blipFill>
          <a:blip r:embed="rId2" cstate="print">
            <a:extLst>
              <a:ext uri="{28A0092B-C50C-407E-A947-70E740481C1C}">
                <a14:useLocalDpi xmlns:a14="http://schemas.microsoft.com/office/drawing/2010/main" val="0"/>
              </a:ext>
            </a:extLst>
          </a:blip>
          <a:stretch>
            <a:fillRect/>
          </a:stretch>
        </p:blipFill>
        <p:spPr>
          <a:xfrm>
            <a:off x="1132441" y="2082800"/>
            <a:ext cx="6144659" cy="2064468"/>
          </a:xfrm>
          <a:prstGeom prst="rect">
            <a:avLst/>
          </a:prstGeom>
        </p:spPr>
      </p:pic>
      <p:sp>
        <p:nvSpPr>
          <p:cNvPr id="13" name="Título 1"/>
          <p:cNvSpPr txBox="1">
            <a:spLocks/>
          </p:cNvSpPr>
          <p:nvPr/>
        </p:nvSpPr>
        <p:spPr>
          <a:xfrm>
            <a:off x="1132441" y="2739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smtClean="0"/>
              <a:t>Pruebas de funcionamiento</a:t>
            </a:r>
            <a:br>
              <a:rPr lang="es-EC" dirty="0" smtClean="0"/>
            </a:br>
            <a:r>
              <a:rPr lang="es-EC" sz="2800" b="1" dirty="0" smtClean="0">
                <a:solidFill>
                  <a:srgbClr val="7030A0"/>
                </a:solidFill>
              </a:rPr>
              <a:t>ESCENARIO 3</a:t>
            </a:r>
            <a:endParaRPr lang="es-EC" sz="2800" b="1" dirty="0">
              <a:solidFill>
                <a:srgbClr val="7030A0"/>
              </a:solidFill>
            </a:endParaRPr>
          </a:p>
        </p:txBody>
      </p:sp>
      <p:pic>
        <p:nvPicPr>
          <p:cNvPr id="14" name="Imagen 13" descr="C:\Users\USER\Desktop\Equipo fototerapia\20150527_102935.jpg"/>
          <p:cNvPicPr/>
          <p:nvPr/>
        </p:nvPicPr>
        <p:blipFill rotWithShape="1">
          <a:blip r:embed="rId3" cstate="print">
            <a:extLst>
              <a:ext uri="{28A0092B-C50C-407E-A947-70E740481C1C}">
                <a14:useLocalDpi xmlns:a14="http://schemas.microsoft.com/office/drawing/2010/main" val="0"/>
              </a:ext>
            </a:extLst>
          </a:blip>
          <a:srcRect/>
          <a:stretch/>
        </p:blipFill>
        <p:spPr bwMode="auto">
          <a:xfrm>
            <a:off x="7828833" y="3322879"/>
            <a:ext cx="3514408" cy="164877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334828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áfico 6"/>
          <p:cNvGraphicFramePr/>
          <p:nvPr>
            <p:extLst>
              <p:ext uri="{D42A27DB-BD31-4B8C-83A1-F6EECF244321}">
                <p14:modId xmlns:p14="http://schemas.microsoft.com/office/powerpoint/2010/main" val="1327823114"/>
              </p:ext>
            </p:extLst>
          </p:nvPr>
        </p:nvGraphicFramePr>
        <p:xfrm>
          <a:off x="6138448" y="2019300"/>
          <a:ext cx="5380451" cy="3912912"/>
        </p:xfrm>
        <a:graphic>
          <a:graphicData uri="http://schemas.openxmlformats.org/drawingml/2006/chart">
            <c:chart xmlns:c="http://schemas.openxmlformats.org/drawingml/2006/chart" xmlns:r="http://schemas.openxmlformats.org/officeDocument/2006/relationships" r:id="rId2"/>
          </a:graphicData>
        </a:graphic>
      </p:graphicFrame>
      <p:sp>
        <p:nvSpPr>
          <p:cNvPr id="8" name="Título 1"/>
          <p:cNvSpPr txBox="1">
            <a:spLocks/>
          </p:cNvSpPr>
          <p:nvPr/>
        </p:nvSpPr>
        <p:spPr>
          <a:xfrm>
            <a:off x="1132441" y="2739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smtClean="0"/>
              <a:t>Pruebas de funcionamiento</a:t>
            </a:r>
            <a:br>
              <a:rPr lang="es-EC" dirty="0" smtClean="0"/>
            </a:br>
            <a:r>
              <a:rPr lang="es-EC" dirty="0" smtClean="0"/>
              <a:t> </a:t>
            </a:r>
            <a:r>
              <a:rPr lang="es-EC" sz="2800" b="1" dirty="0" smtClean="0">
                <a:solidFill>
                  <a:srgbClr val="7030A0"/>
                </a:solidFill>
              </a:rPr>
              <a:t>RESULTADOS - ESCENARIO 3</a:t>
            </a:r>
            <a:endParaRPr lang="es-EC" sz="2800" b="1" dirty="0">
              <a:solidFill>
                <a:srgbClr val="7030A0"/>
              </a:solidFill>
            </a:endParaRPr>
          </a:p>
        </p:txBody>
      </p:sp>
      <p:sp>
        <p:nvSpPr>
          <p:cNvPr id="9" name="Rectángulo 8"/>
          <p:cNvSpPr/>
          <p:nvPr/>
        </p:nvSpPr>
        <p:spPr>
          <a:xfrm>
            <a:off x="1132441" y="1913788"/>
            <a:ext cx="4367212" cy="1323439"/>
          </a:xfrm>
          <a:prstGeom prst="rect">
            <a:avLst/>
          </a:prstGeom>
        </p:spPr>
        <p:txBody>
          <a:bodyPr wrap="square">
            <a:spAutoFit/>
          </a:bodyPr>
          <a:lstStyle/>
          <a:p>
            <a:r>
              <a:rPr lang="es-ES" sz="2000" dirty="0" smtClean="0">
                <a:ea typeface="Times New Roman" panose="02020603050405020304" pitchFamily="18" charset="0"/>
              </a:rPr>
              <a:t>Fototerapia intensiva - descenso:</a:t>
            </a:r>
          </a:p>
          <a:p>
            <a:pPr marL="342900" indent="-342900">
              <a:buClr>
                <a:schemeClr val="accent1"/>
              </a:buClr>
              <a:buFont typeface="Wingdings" panose="05000000000000000000" pitchFamily="2" charset="2"/>
              <a:buChar char="§"/>
            </a:pPr>
            <a:r>
              <a:rPr lang="es-ES" sz="2000" dirty="0" smtClean="0">
                <a:ea typeface="Times New Roman" panose="02020603050405020304" pitchFamily="18" charset="0"/>
              </a:rPr>
              <a:t>0.5 mg/dl por hora las primeras 4 a 8 horas</a:t>
            </a:r>
          </a:p>
          <a:p>
            <a:pPr marL="342900" indent="-342900">
              <a:buClr>
                <a:schemeClr val="accent1"/>
              </a:buClr>
              <a:buFont typeface="Wingdings" panose="05000000000000000000" pitchFamily="2" charset="2"/>
              <a:buChar char="§"/>
            </a:pPr>
            <a:r>
              <a:rPr lang="es-ES" sz="2000" dirty="0" smtClean="0">
                <a:ea typeface="Times New Roman" panose="02020603050405020304" pitchFamily="18" charset="0"/>
              </a:rPr>
              <a:t>30 </a:t>
            </a:r>
            <a:r>
              <a:rPr lang="es-ES" sz="2000" dirty="0">
                <a:ea typeface="Times New Roman" panose="02020603050405020304" pitchFamily="18" charset="0"/>
              </a:rPr>
              <a:t>% a </a:t>
            </a:r>
            <a:r>
              <a:rPr lang="es-ES" sz="2000" dirty="0" smtClean="0">
                <a:ea typeface="Times New Roman" panose="02020603050405020304" pitchFamily="18" charset="0"/>
              </a:rPr>
              <a:t>40 %, primeras 24 horas </a:t>
            </a:r>
            <a:endParaRPr lang="es-ES" sz="2000" dirty="0"/>
          </a:p>
        </p:txBody>
      </p:sp>
      <p:sp>
        <p:nvSpPr>
          <p:cNvPr id="10" name="Rectángulo 9"/>
          <p:cNvSpPr/>
          <p:nvPr/>
        </p:nvSpPr>
        <p:spPr>
          <a:xfrm>
            <a:off x="1132441" y="3784165"/>
            <a:ext cx="4360584" cy="2554545"/>
          </a:xfrm>
          <a:prstGeom prst="rect">
            <a:avLst/>
          </a:prstGeom>
        </p:spPr>
        <p:txBody>
          <a:bodyPr wrap="square">
            <a:spAutoFit/>
          </a:bodyPr>
          <a:lstStyle/>
          <a:p>
            <a:r>
              <a:rPr lang="es-ES" sz="2000" dirty="0">
                <a:ea typeface="Times New Roman" panose="02020603050405020304" pitchFamily="18" charset="0"/>
              </a:rPr>
              <a:t>V</a:t>
            </a:r>
            <a:r>
              <a:rPr lang="es-ES" sz="2000" dirty="0" smtClean="0">
                <a:ea typeface="Times New Roman" panose="02020603050405020304" pitchFamily="18" charset="0"/>
              </a:rPr>
              <a:t>alor </a:t>
            </a:r>
            <a:r>
              <a:rPr lang="es-ES" sz="2000" dirty="0">
                <a:ea typeface="Times New Roman" panose="02020603050405020304" pitchFamily="18" charset="0"/>
              </a:rPr>
              <a:t>de bilirrubina </a:t>
            </a:r>
            <a:r>
              <a:rPr lang="es-ES" sz="2000" dirty="0" smtClean="0">
                <a:ea typeface="Times New Roman" panose="02020603050405020304" pitchFamily="18" charset="0"/>
              </a:rPr>
              <a:t>inicial 16.24 </a:t>
            </a:r>
            <a:r>
              <a:rPr lang="es-ES" sz="2000" dirty="0">
                <a:ea typeface="Times New Roman" panose="02020603050405020304" pitchFamily="18" charset="0"/>
              </a:rPr>
              <a:t>mg/dl </a:t>
            </a:r>
            <a:endParaRPr lang="es-ES" sz="2000" dirty="0" smtClean="0">
              <a:ea typeface="Times New Roman" panose="02020603050405020304" pitchFamily="18" charset="0"/>
            </a:endParaRPr>
          </a:p>
          <a:p>
            <a:pPr>
              <a:buClr>
                <a:schemeClr val="accent1"/>
              </a:buClr>
            </a:pPr>
            <a:r>
              <a:rPr lang="es-ES" sz="2000" b="1" dirty="0" smtClean="0">
                <a:ea typeface="Times New Roman" panose="02020603050405020304" pitchFamily="18" charset="0"/>
              </a:rPr>
              <a:t>8 horas: </a:t>
            </a:r>
          </a:p>
          <a:p>
            <a:pPr marL="285750" indent="-285750">
              <a:buClr>
                <a:schemeClr val="accent1"/>
              </a:buClr>
              <a:buFont typeface="Wingdings" panose="05000000000000000000" pitchFamily="2" charset="2"/>
              <a:buChar char="§"/>
            </a:pPr>
            <a:r>
              <a:rPr lang="es-ES" sz="2000" dirty="0" smtClean="0">
                <a:ea typeface="Times New Roman" panose="02020603050405020304" pitchFamily="18" charset="0"/>
              </a:rPr>
              <a:t>Estimado 15.74 mg/dl</a:t>
            </a:r>
          </a:p>
          <a:p>
            <a:pPr marL="285750" indent="-285750">
              <a:buClr>
                <a:schemeClr val="accent1"/>
              </a:buClr>
              <a:buFont typeface="Wingdings" panose="05000000000000000000" pitchFamily="2" charset="2"/>
              <a:buChar char="§"/>
            </a:pPr>
            <a:r>
              <a:rPr lang="es-ES" sz="2000" dirty="0" smtClean="0">
                <a:ea typeface="Times New Roman" panose="02020603050405020304" pitchFamily="18" charset="0"/>
              </a:rPr>
              <a:t>Real </a:t>
            </a:r>
            <a:r>
              <a:rPr lang="es-ES" sz="2000" b="1" dirty="0" smtClean="0">
                <a:ea typeface="Times New Roman" panose="02020603050405020304" pitchFamily="18" charset="0"/>
              </a:rPr>
              <a:t>15.65 mg/dl</a:t>
            </a:r>
          </a:p>
          <a:p>
            <a:pPr>
              <a:buClr>
                <a:schemeClr val="accent1"/>
              </a:buClr>
            </a:pPr>
            <a:endParaRPr lang="es-ES" sz="2000" b="1" dirty="0" smtClean="0">
              <a:ea typeface="Times New Roman" panose="02020603050405020304" pitchFamily="18" charset="0"/>
            </a:endParaRPr>
          </a:p>
          <a:p>
            <a:pPr>
              <a:buClr>
                <a:schemeClr val="accent1"/>
              </a:buClr>
            </a:pPr>
            <a:r>
              <a:rPr lang="es-ES" sz="2000" b="1" dirty="0" smtClean="0">
                <a:ea typeface="Times New Roman" panose="02020603050405020304" pitchFamily="18" charset="0"/>
              </a:rPr>
              <a:t>24 horas: </a:t>
            </a:r>
          </a:p>
          <a:p>
            <a:pPr marL="285750" indent="-285750">
              <a:buClr>
                <a:schemeClr val="accent1"/>
              </a:buClr>
              <a:buFont typeface="Wingdings" panose="05000000000000000000" pitchFamily="2" charset="2"/>
              <a:buChar char="§"/>
            </a:pPr>
            <a:r>
              <a:rPr lang="es-ES" sz="2000" dirty="0" smtClean="0">
                <a:ea typeface="Times New Roman" panose="02020603050405020304" pitchFamily="18" charset="0"/>
              </a:rPr>
              <a:t>Estimado 4.87 a 6.50 mg/dl</a:t>
            </a:r>
            <a:endParaRPr lang="es-ES" sz="2000" dirty="0" smtClean="0">
              <a:ea typeface="Times New Roman" panose="02020603050405020304" pitchFamily="18" charset="0"/>
            </a:endParaRPr>
          </a:p>
          <a:p>
            <a:pPr marL="285750" indent="-285750">
              <a:buClr>
                <a:schemeClr val="accent1"/>
              </a:buClr>
              <a:buFont typeface="Wingdings" panose="05000000000000000000" pitchFamily="2" charset="2"/>
              <a:buChar char="§"/>
            </a:pPr>
            <a:r>
              <a:rPr lang="es-ES" sz="2000" dirty="0" smtClean="0">
                <a:ea typeface="Times New Roman" panose="02020603050405020304" pitchFamily="18" charset="0"/>
              </a:rPr>
              <a:t> Real  </a:t>
            </a:r>
            <a:r>
              <a:rPr lang="es-ES" sz="2000" b="1" dirty="0" smtClean="0">
                <a:ea typeface="Times New Roman" panose="02020603050405020304" pitchFamily="18" charset="0"/>
              </a:rPr>
              <a:t>7.83</a:t>
            </a:r>
            <a:r>
              <a:rPr lang="es-ES" sz="2000" b="1" dirty="0" smtClean="0">
                <a:ea typeface="Times New Roman" panose="02020603050405020304" pitchFamily="18" charset="0"/>
              </a:rPr>
              <a:t> mg/dl , 48.21</a:t>
            </a:r>
            <a:r>
              <a:rPr lang="es-ES" sz="2000" b="1" dirty="0">
                <a:ea typeface="Times New Roman" panose="02020603050405020304" pitchFamily="18" charset="0"/>
              </a:rPr>
              <a:t>%. </a:t>
            </a:r>
            <a:endParaRPr lang="es-EC" sz="2000" b="1" dirty="0"/>
          </a:p>
        </p:txBody>
      </p:sp>
      <p:cxnSp>
        <p:nvCxnSpPr>
          <p:cNvPr id="12" name="Conector recto 11"/>
          <p:cNvCxnSpPr/>
          <p:nvPr/>
        </p:nvCxnSpPr>
        <p:spPr>
          <a:xfrm flipV="1">
            <a:off x="1132441" y="3472070"/>
            <a:ext cx="4360584" cy="26504"/>
          </a:xfrm>
          <a:prstGeom prst="line">
            <a:avLst/>
          </a:prstGeom>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2135305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a:t>
            </a:r>
            <a:endParaRPr lang="es-EC" dirty="0"/>
          </a:p>
        </p:txBody>
      </p:sp>
      <p:sp>
        <p:nvSpPr>
          <p:cNvPr id="3" name="Marcador de contenido 2"/>
          <p:cNvSpPr>
            <a:spLocks noGrp="1"/>
          </p:cNvSpPr>
          <p:nvPr>
            <p:ph idx="1"/>
          </p:nvPr>
        </p:nvSpPr>
        <p:spPr>
          <a:xfrm>
            <a:off x="1273622" y="1866901"/>
            <a:ext cx="9705715" cy="3403600"/>
          </a:xfrm>
        </p:spPr>
        <p:txBody>
          <a:bodyPr>
            <a:normAutofit/>
          </a:bodyPr>
          <a:lstStyle/>
          <a:p>
            <a:pPr algn="just">
              <a:buFont typeface="Wingdings" panose="05000000000000000000" pitchFamily="2" charset="2"/>
              <a:buChar char="q"/>
            </a:pPr>
            <a:r>
              <a:rPr lang="es-ES" sz="2400" dirty="0"/>
              <a:t>Se ha considerado que la fototerapia con led es una mediada terapéutica eficaz en el tratamiento de bilirrubinemia. Para el efecto, el prototipo reunió las siguientes características: longitud de onda en el espectro azul de 460 a 480 nm, radiación de 35 µW/cm</a:t>
            </a:r>
            <a:r>
              <a:rPr lang="es-ES" sz="2400" baseline="30000" dirty="0"/>
              <a:t>2</a:t>
            </a:r>
            <a:r>
              <a:rPr lang="es-ES" sz="2400" dirty="0"/>
              <a:t>/nm, y cobertura integral de la piel expuesta del recién nacido.</a:t>
            </a:r>
          </a:p>
          <a:p>
            <a:pPr algn="just">
              <a:buFont typeface="Wingdings" panose="05000000000000000000" pitchFamily="2" charset="2"/>
              <a:buChar char="q"/>
            </a:pPr>
            <a:r>
              <a:rPr lang="es-ES" sz="2400" dirty="0" smtClean="0"/>
              <a:t>Se </a:t>
            </a:r>
            <a:r>
              <a:rPr lang="es-ES" sz="2400" dirty="0"/>
              <a:t>ha logrado un ajuste óptimo de altura al piso del prototipo por medio de un actuador lineal eléctrico ensamblado al  pedestal de la lámpara. Permitiendo que el médico tenga facilidad en el manejo del paciente apoyado por la estimación de la distancia entre la fuente de luz y el recién nacido. </a:t>
            </a:r>
          </a:p>
          <a:p>
            <a:endParaRPr lang="es-EC" dirty="0"/>
          </a:p>
        </p:txBody>
      </p:sp>
    </p:spTree>
    <p:extLst>
      <p:ext uri="{BB962C8B-B14F-4D97-AF65-F5344CB8AC3E}">
        <p14:creationId xmlns:p14="http://schemas.microsoft.com/office/powerpoint/2010/main" val="29933142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a:t>
            </a:r>
            <a:endParaRPr lang="es-EC" dirty="0"/>
          </a:p>
        </p:txBody>
      </p:sp>
      <p:sp>
        <p:nvSpPr>
          <p:cNvPr id="3" name="Marcador de contenido 2"/>
          <p:cNvSpPr>
            <a:spLocks noGrp="1"/>
          </p:cNvSpPr>
          <p:nvPr>
            <p:ph idx="1"/>
          </p:nvPr>
        </p:nvSpPr>
        <p:spPr>
          <a:xfrm>
            <a:off x="1306512" y="1981201"/>
            <a:ext cx="10009188" cy="3733800"/>
          </a:xfrm>
        </p:spPr>
        <p:txBody>
          <a:bodyPr>
            <a:normAutofit/>
          </a:bodyPr>
          <a:lstStyle/>
          <a:p>
            <a:pPr algn="just">
              <a:buFont typeface="Wingdings" panose="05000000000000000000" pitchFamily="2" charset="2"/>
              <a:buChar char="q"/>
            </a:pPr>
            <a:r>
              <a:rPr lang="es-ES" dirty="0"/>
              <a:t>Para un abordaje más seguro y garantizar el efecto terapéutico de las luces; se asignó al equipo tres intensidades de luz: leve, moderado e intensivo; y con un tiempo de tratamiento máximo de 120 horas. </a:t>
            </a:r>
            <a:r>
              <a:rPr lang="es-ES_tradnl" dirty="0"/>
              <a:t>La intensidad de luz y la duración del tratamiento se desarrolló un programa basado en </a:t>
            </a:r>
            <a:r>
              <a:rPr lang="es-ES" dirty="0"/>
              <a:t>la Guía 1 para el manejo de la bilirrubinemia en recién nacidos a término sanos sin factores de riesgo de los Anales de Pediatría Continuada, </a:t>
            </a:r>
            <a:r>
              <a:rPr lang="es-ES_tradnl" dirty="0"/>
              <a:t>estos parámetros dependen del valor de bilirrubina y edad del recién nacido, en un rango comprendido de 0 mg/dl a 35 mg/dl y de</a:t>
            </a:r>
            <a:r>
              <a:rPr lang="es-ES" dirty="0"/>
              <a:t> 24 horas a 168 horas, respectivamente. </a:t>
            </a:r>
          </a:p>
          <a:p>
            <a:pPr algn="just">
              <a:buFont typeface="Wingdings" panose="05000000000000000000" pitchFamily="2" charset="2"/>
              <a:buChar char="q"/>
            </a:pPr>
            <a:r>
              <a:rPr lang="es-ES" dirty="0"/>
              <a:t>El dispositivo de medición transcutánea de la bilirrubina demostró alta precisión, pero su validez debe ser cuestionada por la existencia de un importante margen de error ±1.50 mg/dl respecto a la bilirrubina en sangre. </a:t>
            </a:r>
          </a:p>
          <a:p>
            <a:endParaRPr lang="es-EC" dirty="0"/>
          </a:p>
        </p:txBody>
      </p:sp>
    </p:spTree>
    <p:extLst>
      <p:ext uri="{BB962C8B-B14F-4D97-AF65-F5344CB8AC3E}">
        <p14:creationId xmlns:p14="http://schemas.microsoft.com/office/powerpoint/2010/main" val="22691823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Conclusiones</a:t>
            </a:r>
            <a:endParaRPr lang="es-ES" dirty="0"/>
          </a:p>
        </p:txBody>
      </p:sp>
      <p:sp>
        <p:nvSpPr>
          <p:cNvPr id="3" name="Marcador de contenido 2"/>
          <p:cNvSpPr>
            <a:spLocks noGrp="1"/>
          </p:cNvSpPr>
          <p:nvPr>
            <p:ph idx="1"/>
          </p:nvPr>
        </p:nvSpPr>
        <p:spPr>
          <a:xfrm>
            <a:off x="1097280" y="2302934"/>
            <a:ext cx="10058400" cy="3043766"/>
          </a:xfrm>
        </p:spPr>
        <p:txBody>
          <a:bodyPr/>
          <a:lstStyle/>
          <a:p>
            <a:pPr algn="just">
              <a:buFont typeface="Wingdings" panose="05000000000000000000" pitchFamily="2" charset="2"/>
              <a:buChar char="q"/>
            </a:pPr>
            <a:r>
              <a:rPr lang="es-ES" sz="2400" dirty="0"/>
              <a:t>Se demostró la efectividad de la fototerapia como medida terapéutica de bilirrubinosis a través de la valoración del descenso gradual de la bilirrubina en un periodo de 24 horas. Se obtuvo un descenso de 18.11% del valor inicial de bilirrubina de 15.57 mg/dl con un tratamiento moderado, y 48.21% del valor inicial de 16.24 mg/dl con un tratamiento intensivo.</a:t>
            </a:r>
          </a:p>
          <a:p>
            <a:pPr algn="just">
              <a:buFont typeface="Wingdings" panose="05000000000000000000" pitchFamily="2" charset="2"/>
              <a:buChar char="q"/>
            </a:pPr>
            <a:r>
              <a:rPr lang="es-ES" sz="2400" dirty="0"/>
              <a:t>Se consideró la viabilidad para la implementación del equipo de fototerapia, ya que el costo final del prototipo fue de $980, es decir, un 30 %  menor al costo usual de los equipos existentes, que es de aproximadamente $3 200. </a:t>
            </a:r>
          </a:p>
          <a:p>
            <a:endParaRPr lang="es-ES" dirty="0"/>
          </a:p>
        </p:txBody>
      </p:sp>
    </p:spTree>
    <p:extLst>
      <p:ext uri="{BB962C8B-B14F-4D97-AF65-F5344CB8AC3E}">
        <p14:creationId xmlns:p14="http://schemas.microsoft.com/office/powerpoint/2010/main" val="24513643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Recomendaciones</a:t>
            </a:r>
            <a:endParaRPr lang="es-EC" dirty="0"/>
          </a:p>
        </p:txBody>
      </p:sp>
      <p:sp>
        <p:nvSpPr>
          <p:cNvPr id="3" name="Marcador de contenido 2"/>
          <p:cNvSpPr>
            <a:spLocks noGrp="1"/>
          </p:cNvSpPr>
          <p:nvPr>
            <p:ph idx="1"/>
          </p:nvPr>
        </p:nvSpPr>
        <p:spPr>
          <a:xfrm>
            <a:off x="1097280" y="1845734"/>
            <a:ext cx="10058400" cy="3488266"/>
          </a:xfrm>
        </p:spPr>
        <p:txBody>
          <a:bodyPr>
            <a:normAutofit/>
          </a:bodyPr>
          <a:lstStyle/>
          <a:p>
            <a:pPr algn="just">
              <a:buFont typeface="Wingdings" panose="05000000000000000000" pitchFamily="2" charset="2"/>
              <a:buChar char="q"/>
            </a:pPr>
            <a:r>
              <a:rPr lang="es-ES" sz="2400" dirty="0"/>
              <a:t>Por la manera en que se conformó la muestra, la aplicabilidad de los resultados no solo se limita a las características del equipo de fototerapia, sino también a la respuesta individual del neonato a otros factores como la alimentación y cuidado durante el tratamiento. Por tanto, se recomienda un análisis con un tamaño de muestra mayor que permita realizar inferencias en nuestra población con menor grado de error.</a:t>
            </a:r>
          </a:p>
          <a:p>
            <a:pPr algn="just">
              <a:buFont typeface="Wingdings" panose="05000000000000000000" pitchFamily="2" charset="2"/>
              <a:buChar char="q"/>
            </a:pPr>
            <a:r>
              <a:rPr lang="es-ES" sz="2400" dirty="0"/>
              <a:t>Nuevos estudios para optimizar el funcionamiento del sensor de bilirrubina, de forma que disminuya el margen de error, pues su empleo es una adyuvante de la evaluación de la enfermedad en el recién nacido y evita la extracción sanguínea</a:t>
            </a:r>
            <a:r>
              <a:rPr lang="es-ES" sz="2400" dirty="0" smtClean="0"/>
              <a:t>.</a:t>
            </a:r>
            <a:endParaRPr lang="es-ES" sz="2400" dirty="0"/>
          </a:p>
        </p:txBody>
      </p:sp>
    </p:spTree>
    <p:extLst>
      <p:ext uri="{BB962C8B-B14F-4D97-AF65-F5344CB8AC3E}">
        <p14:creationId xmlns:p14="http://schemas.microsoft.com/office/powerpoint/2010/main" val="12226723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Recomendaciones</a:t>
            </a:r>
            <a:endParaRPr lang="es-ES" dirty="0"/>
          </a:p>
        </p:txBody>
      </p:sp>
      <p:sp>
        <p:nvSpPr>
          <p:cNvPr id="3" name="Marcador de contenido 2"/>
          <p:cNvSpPr>
            <a:spLocks noGrp="1"/>
          </p:cNvSpPr>
          <p:nvPr>
            <p:ph idx="1"/>
          </p:nvPr>
        </p:nvSpPr>
        <p:spPr>
          <a:xfrm>
            <a:off x="1485293" y="1964018"/>
            <a:ext cx="9670387" cy="4411382"/>
          </a:xfrm>
        </p:spPr>
        <p:txBody>
          <a:bodyPr>
            <a:normAutofit lnSpcReduction="10000"/>
          </a:bodyPr>
          <a:lstStyle/>
          <a:p>
            <a:pPr algn="just">
              <a:buFont typeface="Wingdings" panose="05000000000000000000" pitchFamily="2" charset="2"/>
              <a:buChar char="q"/>
            </a:pPr>
            <a:r>
              <a:rPr lang="es-ES" sz="2400" dirty="0"/>
              <a:t>El sensor de medición transcutánea de bilirrubina como un mejor predictor del daño cerebral que las determinaciones séricas de bilirrubina, dado que la principal preocupación relacionada a la toxicidad de la bilirrubina es la cantidad de bilirrubina en la piel más que en la sangre.</a:t>
            </a:r>
          </a:p>
          <a:p>
            <a:pPr algn="just">
              <a:buFont typeface="Wingdings" panose="05000000000000000000" pitchFamily="2" charset="2"/>
              <a:buChar char="q"/>
            </a:pPr>
            <a:r>
              <a:rPr lang="es-ES" sz="2400" dirty="0"/>
              <a:t>Se recomienda un estudio para la evaluación de la aplicabilidad del sensor de bilirrubina en distintos grupos raciales, para evaluar la afectación del instrumento por la pigmentación cutánea; debido a que la raza del recién nacido limita el empleo del sensor en poblaciones heterogéneas.</a:t>
            </a:r>
          </a:p>
          <a:p>
            <a:pPr algn="just">
              <a:buFont typeface="Wingdings" panose="05000000000000000000" pitchFamily="2" charset="2"/>
              <a:buChar char="q"/>
            </a:pPr>
            <a:r>
              <a:rPr lang="es-ES" sz="2400" dirty="0"/>
              <a:t>A las unidades de salud de los servicios de neonatología implementar el equipo de fototerapia con tecnología led como</a:t>
            </a:r>
            <a:r>
              <a:rPr lang="es-EC" sz="2400" dirty="0"/>
              <a:t> un método terapéutico en recién nacidos con bilirrubinemia para reducir sus niveles elevados de bilirrubina y prevención de otras patologías. </a:t>
            </a:r>
            <a:endParaRPr lang="es-ES" sz="2400" dirty="0"/>
          </a:p>
          <a:p>
            <a:endParaRPr lang="es-ES" dirty="0"/>
          </a:p>
        </p:txBody>
      </p:sp>
    </p:spTree>
    <p:extLst>
      <p:ext uri="{BB962C8B-B14F-4D97-AF65-F5344CB8AC3E}">
        <p14:creationId xmlns:p14="http://schemas.microsoft.com/office/powerpoint/2010/main" val="29154701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19211" y="2611718"/>
            <a:ext cx="9404723" cy="1400530"/>
          </a:xfrm>
        </p:spPr>
        <p:txBody>
          <a:bodyPr/>
          <a:lstStyle/>
          <a:p>
            <a:pPr algn="ctr"/>
            <a:r>
              <a:rPr lang="es-ES" sz="9600" dirty="0" smtClean="0"/>
              <a:t>GRACIAS</a:t>
            </a:r>
            <a:endParaRPr lang="es-ES" sz="9600" dirty="0"/>
          </a:p>
        </p:txBody>
      </p:sp>
    </p:spTree>
    <p:extLst>
      <p:ext uri="{BB962C8B-B14F-4D97-AF65-F5344CB8AC3E}">
        <p14:creationId xmlns:p14="http://schemas.microsoft.com/office/powerpoint/2010/main" val="4237079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Alcance</a:t>
            </a:r>
            <a:endParaRPr lang="es-EC" dirty="0"/>
          </a:p>
        </p:txBody>
      </p:sp>
      <p:sp>
        <p:nvSpPr>
          <p:cNvPr id="3" name="Marcador de contenido 2"/>
          <p:cNvSpPr>
            <a:spLocks noGrp="1"/>
          </p:cNvSpPr>
          <p:nvPr>
            <p:ph idx="1"/>
          </p:nvPr>
        </p:nvSpPr>
        <p:spPr>
          <a:xfrm>
            <a:off x="1141730" y="2951772"/>
            <a:ext cx="10147300" cy="3537928"/>
          </a:xfrm>
        </p:spPr>
        <p:txBody>
          <a:bodyPr>
            <a:normAutofit/>
          </a:bodyPr>
          <a:lstStyle/>
          <a:p>
            <a:pPr algn="just"/>
            <a:r>
              <a:rPr lang="es-ES" sz="2400" dirty="0" smtClean="0"/>
              <a:t>Con </a:t>
            </a:r>
            <a:r>
              <a:rPr lang="es-ES" sz="2400" dirty="0"/>
              <a:t>las siguientes características:</a:t>
            </a:r>
            <a:endParaRPr lang="es-ES" sz="2400" dirty="0" smtClean="0"/>
          </a:p>
          <a:p>
            <a:pPr algn="just">
              <a:buFont typeface="Wingdings" panose="05000000000000000000" pitchFamily="2" charset="2"/>
              <a:buChar char="§"/>
            </a:pPr>
            <a:r>
              <a:rPr lang="es-ES" sz="2400" dirty="0" smtClean="0"/>
              <a:t> Intensidad </a:t>
            </a:r>
            <a:r>
              <a:rPr lang="es-ES" sz="2400" dirty="0"/>
              <a:t>de </a:t>
            </a:r>
            <a:r>
              <a:rPr lang="es-ES" sz="2400" dirty="0" smtClean="0"/>
              <a:t>luz y tiempo: concentración de bilirrubina y edad del neonato.</a:t>
            </a:r>
          </a:p>
          <a:p>
            <a:pPr lvl="0" algn="just">
              <a:buFont typeface="Wingdings" panose="05000000000000000000" pitchFamily="2" charset="2"/>
              <a:buChar char="§"/>
            </a:pPr>
            <a:r>
              <a:rPr lang="es-ES" sz="2400" dirty="0" smtClean="0"/>
              <a:t> Distancia al neonato: ubicación de la lámpara </a:t>
            </a:r>
          </a:p>
          <a:p>
            <a:pPr lvl="0" algn="just">
              <a:buFont typeface="Wingdings" panose="05000000000000000000" pitchFamily="2" charset="2"/>
              <a:buChar char="§"/>
            </a:pPr>
            <a:r>
              <a:rPr lang="es-ES" sz="2400" dirty="0"/>
              <a:t> </a:t>
            </a:r>
            <a:r>
              <a:rPr lang="es-ES" sz="2400" dirty="0" smtClean="0"/>
              <a:t>Mayor </a:t>
            </a:r>
            <a:r>
              <a:rPr lang="es-ES" sz="2400" dirty="0"/>
              <a:t>área de </a:t>
            </a:r>
            <a:r>
              <a:rPr lang="es-ES" sz="2400" dirty="0" smtClean="0"/>
              <a:t>exposición del neonato.</a:t>
            </a:r>
          </a:p>
          <a:p>
            <a:pPr lvl="0" algn="just">
              <a:buFont typeface="Wingdings" panose="05000000000000000000" pitchFamily="2" charset="2"/>
              <a:buChar char="§"/>
            </a:pPr>
            <a:r>
              <a:rPr lang="es-ES" sz="2400" dirty="0" smtClean="0"/>
              <a:t> Medición de bilirrubina  transcutánea: valoración de la coloración de la piel. </a:t>
            </a:r>
          </a:p>
          <a:p>
            <a:pPr lvl="0" algn="just">
              <a:buFont typeface="Wingdings" panose="05000000000000000000" pitchFamily="2" charset="2"/>
              <a:buChar char="§"/>
            </a:pPr>
            <a:r>
              <a:rPr lang="es-ES" sz="2400" dirty="0" smtClean="0"/>
              <a:t> Posibilidad de continuar </a:t>
            </a:r>
            <a:r>
              <a:rPr lang="es-ES" sz="2400" dirty="0"/>
              <a:t>o modificar la </a:t>
            </a:r>
            <a:r>
              <a:rPr lang="es-ES" sz="2400" dirty="0" smtClean="0"/>
              <a:t>dosis.</a:t>
            </a:r>
            <a:endParaRPr lang="es-EC" sz="2400" dirty="0" smtClean="0"/>
          </a:p>
          <a:p>
            <a:pPr lvl="0" algn="just">
              <a:buFont typeface="Wingdings" panose="05000000000000000000" pitchFamily="2" charset="2"/>
              <a:buChar char="§"/>
            </a:pPr>
            <a:r>
              <a:rPr lang="es-ES" sz="2400" dirty="0"/>
              <a:t> </a:t>
            </a:r>
            <a:r>
              <a:rPr lang="es-ES" sz="2400" dirty="0" smtClean="0"/>
              <a:t>Facilidad de ingreso y  visualización de información del tratamiento.</a:t>
            </a:r>
          </a:p>
        </p:txBody>
      </p:sp>
      <p:sp>
        <p:nvSpPr>
          <p:cNvPr id="5" name="Rectángulo 4"/>
          <p:cNvSpPr/>
          <p:nvPr/>
        </p:nvSpPr>
        <p:spPr>
          <a:xfrm>
            <a:off x="1141730" y="1863027"/>
            <a:ext cx="10058400" cy="830997"/>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400" b="1" dirty="0">
                <a:solidFill>
                  <a:schemeClr val="accent5">
                    <a:lumMod val="50000"/>
                  </a:schemeClr>
                </a:solidFill>
              </a:rPr>
              <a:t>Se diseñará e implementará un equipo de fototerapia especializado para el tratamiento de la bilirrubinosis en neonatos. </a:t>
            </a:r>
          </a:p>
        </p:txBody>
      </p:sp>
    </p:spTree>
    <p:extLst>
      <p:ext uri="{BB962C8B-B14F-4D97-AF65-F5344CB8AC3E}">
        <p14:creationId xmlns:p14="http://schemas.microsoft.com/office/powerpoint/2010/main" val="42027577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Justificación</a:t>
            </a:r>
            <a:endParaRPr lang="es-ES" dirty="0"/>
          </a:p>
        </p:txBody>
      </p:sp>
      <p:sp>
        <p:nvSpPr>
          <p:cNvPr id="3" name="Marcador de contenido 2"/>
          <p:cNvSpPr>
            <a:spLocks noGrp="1"/>
          </p:cNvSpPr>
          <p:nvPr>
            <p:ph idx="1"/>
          </p:nvPr>
        </p:nvSpPr>
        <p:spPr>
          <a:xfrm>
            <a:off x="1097280" y="2125134"/>
            <a:ext cx="7386320" cy="3043766"/>
          </a:xfrm>
        </p:spPr>
        <p:txBody>
          <a:bodyPr>
            <a:normAutofit/>
          </a:bodyPr>
          <a:lstStyle/>
          <a:p>
            <a:pPr algn="just">
              <a:buFont typeface="Wingdings" panose="05000000000000000000" pitchFamily="2" charset="2"/>
              <a:buChar char="§"/>
            </a:pPr>
            <a:r>
              <a:rPr lang="es-ES" sz="2400" dirty="0" smtClean="0"/>
              <a:t> Reducción del tiempo de tratamiento.</a:t>
            </a:r>
          </a:p>
          <a:p>
            <a:pPr algn="just">
              <a:buFont typeface="Wingdings" panose="05000000000000000000" pitchFamily="2" charset="2"/>
              <a:buChar char="§"/>
            </a:pPr>
            <a:r>
              <a:rPr lang="es-ES" sz="2400" dirty="0"/>
              <a:t> </a:t>
            </a:r>
            <a:r>
              <a:rPr lang="es-ES" sz="2400" dirty="0" smtClean="0"/>
              <a:t>Mayor aérea de exposición-&gt;  tratamiento más efectivo.</a:t>
            </a:r>
          </a:p>
          <a:p>
            <a:pPr algn="just">
              <a:buFont typeface="Wingdings" panose="05000000000000000000" pitchFamily="2" charset="2"/>
              <a:buChar char="§"/>
            </a:pPr>
            <a:r>
              <a:rPr lang="es-ES" sz="2400" dirty="0"/>
              <a:t> </a:t>
            </a:r>
            <a:r>
              <a:rPr lang="es-ES" sz="2400" dirty="0" smtClean="0"/>
              <a:t>Considera condiciones particulares del paciente.</a:t>
            </a:r>
          </a:p>
          <a:p>
            <a:pPr algn="just">
              <a:buFont typeface="Wingdings" panose="05000000000000000000" pitchFamily="2" charset="2"/>
              <a:buChar char="§"/>
            </a:pPr>
            <a:r>
              <a:rPr lang="es-ES" sz="2400" dirty="0"/>
              <a:t> </a:t>
            </a:r>
            <a:r>
              <a:rPr lang="es-ES" sz="2400" dirty="0" smtClean="0"/>
              <a:t>Facilidad de mantenimiento.</a:t>
            </a:r>
          </a:p>
          <a:p>
            <a:pPr algn="just">
              <a:buFont typeface="Wingdings" panose="05000000000000000000" pitchFamily="2" charset="2"/>
              <a:buChar char="§"/>
            </a:pPr>
            <a:r>
              <a:rPr lang="es-ES" sz="2400" dirty="0"/>
              <a:t> </a:t>
            </a:r>
            <a:r>
              <a:rPr lang="es-ES" sz="2400" dirty="0" smtClean="0"/>
              <a:t>Medición de bilirrubina sin pruebas invasivas.</a:t>
            </a:r>
            <a:endParaRPr lang="es-ES" sz="2400" dirty="0"/>
          </a:p>
        </p:txBody>
      </p:sp>
    </p:spTree>
    <p:extLst>
      <p:ext uri="{BB962C8B-B14F-4D97-AF65-F5344CB8AC3E}">
        <p14:creationId xmlns:p14="http://schemas.microsoft.com/office/powerpoint/2010/main" val="18970261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349687"/>
            <a:ext cx="9404723" cy="1182899"/>
          </a:xfrm>
        </p:spPr>
        <p:txBody>
          <a:bodyPr>
            <a:normAutofit/>
          </a:bodyPr>
          <a:lstStyle/>
          <a:p>
            <a:r>
              <a:rPr lang="es-EC" dirty="0"/>
              <a:t>Fundamento teórico</a:t>
            </a:r>
          </a:p>
        </p:txBody>
      </p:sp>
      <p:sp>
        <p:nvSpPr>
          <p:cNvPr id="3" name="Marcador de contenido 2"/>
          <p:cNvSpPr>
            <a:spLocks noGrp="1"/>
          </p:cNvSpPr>
          <p:nvPr>
            <p:ph idx="1"/>
          </p:nvPr>
        </p:nvSpPr>
        <p:spPr>
          <a:xfrm>
            <a:off x="858613" y="1888186"/>
            <a:ext cx="7115915" cy="4195481"/>
          </a:xfrm>
        </p:spPr>
        <p:txBody>
          <a:bodyPr>
            <a:normAutofit fontScale="92500" lnSpcReduction="10000"/>
          </a:bodyPr>
          <a:lstStyle/>
          <a:p>
            <a:pPr marL="0" indent="0" algn="just">
              <a:buNone/>
            </a:pPr>
            <a:r>
              <a:rPr lang="es-EC" sz="2600" b="1" dirty="0">
                <a:solidFill>
                  <a:srgbClr val="7030A0"/>
                </a:solidFill>
              </a:rPr>
              <a:t>BILIRRUBINOSIS O HIPERBILIRRUBINEMIA</a:t>
            </a:r>
          </a:p>
          <a:p>
            <a:pPr algn="just">
              <a:buFont typeface="Wingdings" panose="05000000000000000000" pitchFamily="2" charset="2"/>
              <a:buChar char="q"/>
            </a:pPr>
            <a:r>
              <a:rPr lang="es-EC" dirty="0" smtClean="0"/>
              <a:t>Alta concentración </a:t>
            </a:r>
            <a:r>
              <a:rPr lang="es-EC" dirty="0"/>
              <a:t>de bilirrubina en la sangre que no ha podido </a:t>
            </a:r>
            <a:r>
              <a:rPr lang="es-EC" dirty="0" smtClean="0"/>
              <a:t>ser procesada. </a:t>
            </a:r>
          </a:p>
          <a:p>
            <a:pPr algn="just">
              <a:buFont typeface="Wingdings" panose="05000000000000000000" pitchFamily="2" charset="2"/>
              <a:buChar char="q"/>
            </a:pPr>
            <a:r>
              <a:rPr lang="es-EC" dirty="0"/>
              <a:t> </a:t>
            </a:r>
            <a:r>
              <a:rPr lang="es-EC" dirty="0" smtClean="0"/>
              <a:t>&gt;</a:t>
            </a:r>
            <a:r>
              <a:rPr lang="es-ES" dirty="0" smtClean="0"/>
              <a:t>5 </a:t>
            </a:r>
            <a:r>
              <a:rPr lang="es-ES" dirty="0"/>
              <a:t>mg/dl del valor esperado para la edad en el recién </a:t>
            </a:r>
            <a:r>
              <a:rPr lang="es-ES" dirty="0" smtClean="0"/>
              <a:t>nacido.</a:t>
            </a:r>
            <a:endParaRPr lang="es-EC" dirty="0" smtClean="0"/>
          </a:p>
          <a:p>
            <a:pPr algn="just">
              <a:buFont typeface="Wingdings" panose="05000000000000000000" pitchFamily="2" charset="2"/>
              <a:buChar char="q"/>
            </a:pPr>
            <a:r>
              <a:rPr lang="es-EC" dirty="0" smtClean="0"/>
              <a:t>Condición </a:t>
            </a:r>
            <a:r>
              <a:rPr lang="es-EC" dirty="0"/>
              <a:t>clínica </a:t>
            </a:r>
            <a:r>
              <a:rPr lang="es-EC" dirty="0" smtClean="0"/>
              <a:t>común en neonatos (RN </a:t>
            </a:r>
            <a:r>
              <a:rPr lang="es-EC" dirty="0"/>
              <a:t>&gt; 35 semanas gestación). </a:t>
            </a:r>
            <a:endParaRPr lang="es-EC" dirty="0" smtClean="0"/>
          </a:p>
          <a:p>
            <a:pPr algn="just">
              <a:buFont typeface="Wingdings" panose="05000000000000000000" pitchFamily="2" charset="2"/>
              <a:buChar char="q"/>
            </a:pPr>
            <a:r>
              <a:rPr lang="es-EC" dirty="0"/>
              <a:t>Coloración amarillenta de la piel y ojos (ictericia) </a:t>
            </a:r>
          </a:p>
          <a:p>
            <a:pPr marL="0" indent="0" algn="just">
              <a:buNone/>
            </a:pPr>
            <a:endParaRPr lang="es-EC" dirty="0" smtClean="0"/>
          </a:p>
          <a:p>
            <a:pPr marL="0" indent="0" algn="just">
              <a:buNone/>
            </a:pPr>
            <a:r>
              <a:rPr lang="es-EC" sz="2800" b="1" dirty="0" smtClean="0"/>
              <a:t>RNT sanos: </a:t>
            </a:r>
          </a:p>
          <a:p>
            <a:pPr algn="just">
              <a:buFont typeface="Wingdings" panose="05000000000000000000" pitchFamily="2" charset="2"/>
              <a:buChar char="q"/>
            </a:pPr>
            <a:r>
              <a:rPr lang="es-EC" dirty="0"/>
              <a:t> </a:t>
            </a:r>
            <a:r>
              <a:rPr lang="es-EC" dirty="0" smtClean="0"/>
              <a:t>Incremento de 5 </a:t>
            </a:r>
            <a:r>
              <a:rPr lang="es-EC" dirty="0"/>
              <a:t>mg/dl a 13 mg/dl entre el segundo y quinto </a:t>
            </a:r>
            <a:r>
              <a:rPr lang="es-EC" dirty="0" smtClean="0"/>
              <a:t>día,</a:t>
            </a:r>
          </a:p>
          <a:p>
            <a:pPr algn="just">
              <a:buFont typeface="Wingdings" panose="05000000000000000000" pitchFamily="2" charset="2"/>
              <a:buChar char="q"/>
            </a:pPr>
            <a:r>
              <a:rPr lang="es-EC" dirty="0" smtClean="0"/>
              <a:t> Vuelve normal </a:t>
            </a:r>
            <a:r>
              <a:rPr lang="es-EC" dirty="0"/>
              <a:t>entre los cinco y </a:t>
            </a:r>
            <a:r>
              <a:rPr lang="es-EC" dirty="0" smtClean="0"/>
              <a:t>siete días.</a:t>
            </a:r>
            <a:r>
              <a:rPr lang="es-ES" dirty="0"/>
              <a:t> </a:t>
            </a:r>
            <a:endParaRPr lang="es-ES" dirty="0" smtClean="0"/>
          </a:p>
          <a:p>
            <a:pPr marL="0" indent="0">
              <a:buNone/>
            </a:pPr>
            <a:endParaRPr lang="es-EC" dirty="0" smtClean="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434535" y="2009544"/>
            <a:ext cx="3232598" cy="3952763"/>
          </a:xfrm>
          <a:prstGeom prst="rect">
            <a:avLst/>
          </a:prstGeom>
          <a:effectLst>
            <a:softEdge rad="63500"/>
          </a:effectLst>
        </p:spPr>
      </p:pic>
    </p:spTree>
    <p:extLst>
      <p:ext uri="{BB962C8B-B14F-4D97-AF65-F5344CB8AC3E}">
        <p14:creationId xmlns:p14="http://schemas.microsoft.com/office/powerpoint/2010/main" val="118469698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ción">
  <a:themeElements>
    <a:clrScheme name="Azul cáli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1514</TotalTime>
  <Words>3273</Words>
  <Application>Microsoft Office PowerPoint</Application>
  <PresentationFormat>Panorámica</PresentationFormat>
  <Paragraphs>507</Paragraphs>
  <Slides>69</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69</vt:i4>
      </vt:variant>
    </vt:vector>
  </HeadingPairs>
  <TitlesOfParts>
    <vt:vector size="79" baseType="lpstr">
      <vt:lpstr>SimSun</vt:lpstr>
      <vt:lpstr>Arial</vt:lpstr>
      <vt:lpstr>Calibri</vt:lpstr>
      <vt:lpstr>Calibri Light</vt:lpstr>
      <vt:lpstr>Cambria Math</vt:lpstr>
      <vt:lpstr>Symbol</vt:lpstr>
      <vt:lpstr>Times New Roman</vt:lpstr>
      <vt:lpstr>Wingdings</vt:lpstr>
      <vt:lpstr>Wingdings 3</vt:lpstr>
      <vt:lpstr>Retrospección</vt:lpstr>
      <vt:lpstr> “DISEÑO Y  CONSTRUCCIÓN DE UN EQUIPO DE FOTOTERAPIA CON CONTROL DE INTENSIDAD DE LUZ, POSICIONAMIENTO Y EVALUACIÓN DE CAMBIOS DE BILIRRUBINA PARA  EL TRATAMIENTO DE BILIRRUBINOSIS EN NEONATOS.”</vt:lpstr>
      <vt:lpstr>Antecedentes</vt:lpstr>
      <vt:lpstr>Antecedentes</vt:lpstr>
      <vt:lpstr>Objetivo general</vt:lpstr>
      <vt:lpstr>Objetivos específicos</vt:lpstr>
      <vt:lpstr>Objetivos específicos</vt:lpstr>
      <vt:lpstr>Alcance</vt:lpstr>
      <vt:lpstr>Justificación</vt:lpstr>
      <vt:lpstr>Fundamento teórico</vt:lpstr>
      <vt:lpstr>Fundamento teórico</vt:lpstr>
      <vt:lpstr>Fundamento teórico</vt:lpstr>
      <vt:lpstr>Fundamento teórico</vt:lpstr>
      <vt:lpstr>Fundamento teórico</vt:lpstr>
      <vt:lpstr>Diseño del equipo de fototerapia</vt:lpstr>
      <vt:lpstr>Diseño mecánico</vt:lpstr>
      <vt:lpstr>Diseño mecánico  LÁMPARA</vt:lpstr>
      <vt:lpstr>Presentación de PowerPoint</vt:lpstr>
      <vt:lpstr>Presentación de PowerPoint</vt:lpstr>
      <vt:lpstr>Presentación de PowerPoint</vt:lpstr>
      <vt:lpstr>Presentación de PowerPoint</vt:lpstr>
      <vt:lpstr>Presentación de PowerPoint</vt:lpstr>
      <vt:lpstr>Diseño mecánico CABEZAL DE LA LÁMPARA</vt:lpstr>
      <vt:lpstr>Diseño mecánico MECANISMO DE ELEVACIÓN</vt:lpstr>
      <vt:lpstr>Diseño mecánico ACTUADOR LINEAL</vt:lpstr>
      <vt:lpstr>Diseño mecánico SOPORTE DE LA ESTRUCTURA</vt:lpstr>
      <vt:lpstr>Diseño electrónico hardware</vt:lpstr>
      <vt:lpstr>Diseño electrónico MÓDULO RTC</vt:lpstr>
      <vt:lpstr>Diseño electrónico MÓDULO MicroSD</vt:lpstr>
      <vt:lpstr>Diseño electrónico PANTALLA</vt:lpstr>
      <vt:lpstr>Diseño electrónico SENSOR DE BILIRRUBINA</vt:lpstr>
      <vt:lpstr>Diseño electrónico SENSOR ULTRASONIDO</vt:lpstr>
      <vt:lpstr>Diseño electrónico UNIDAD DE CONTROL</vt:lpstr>
      <vt:lpstr>Diseño electrónico UNIDAD DE CONTROL</vt:lpstr>
      <vt:lpstr>Diseño electrónico CONTROL DE LA LÁMPARA</vt:lpstr>
      <vt:lpstr>Diseño electrónico CONTROL DEL ACTUADOR</vt:lpstr>
      <vt:lpstr>Presentación de PowerPoint</vt:lpstr>
      <vt:lpstr>Diseño PCB</vt:lpstr>
      <vt:lpstr>Diseño electrónico software</vt:lpstr>
      <vt:lpstr>Diseño electrónico software </vt:lpstr>
      <vt:lpstr>Presentación de PowerPoint</vt:lpstr>
      <vt:lpstr>Presentación de PowerPoint</vt:lpstr>
      <vt:lpstr>Presentación de PowerPoint</vt:lpstr>
      <vt:lpstr>Construcción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Pruebas de funcionamiento</vt:lpstr>
      <vt:lpstr>Presentación de PowerPoint</vt:lpstr>
      <vt:lpstr>Presentación de PowerPoint</vt:lpstr>
      <vt:lpstr>Estimación del error de la medición de bilirrubina</vt:lpstr>
      <vt:lpstr> Concordancia entre la medición transcutánea y sanguínea </vt:lpstr>
      <vt:lpstr> Concordancia entre la medición transcutánea y sanguínea</vt:lpstr>
      <vt:lpstr>Presentación de PowerPoint</vt:lpstr>
      <vt:lpstr>Presentación de PowerPoint</vt:lpstr>
      <vt:lpstr>Presentación de PowerPoint</vt:lpstr>
      <vt:lpstr>Presentación de PowerPoint</vt:lpstr>
      <vt:lpstr>Conclusiones</vt:lpstr>
      <vt:lpstr>Conclusiones</vt:lpstr>
      <vt:lpstr>Conclusiones</vt:lpstr>
      <vt:lpstr>Recomendaciones</vt:lpstr>
      <vt:lpstr>Recomendaciones</vt:lpstr>
      <vt:lpstr>GRACIAS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kat c</dc:creator>
  <cp:lastModifiedBy>Romi</cp:lastModifiedBy>
  <cp:revision>154</cp:revision>
  <dcterms:created xsi:type="dcterms:W3CDTF">2015-06-25T23:27:46Z</dcterms:created>
  <dcterms:modified xsi:type="dcterms:W3CDTF">2015-07-08T07:17:14Z</dcterms:modified>
</cp:coreProperties>
</file>