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1"/>
  </p:notesMasterIdLst>
  <p:sldIdLst>
    <p:sldId id="256" r:id="rId2"/>
    <p:sldId id="257" r:id="rId3"/>
    <p:sldId id="258" r:id="rId4"/>
    <p:sldId id="278" r:id="rId5"/>
    <p:sldId id="259" r:id="rId6"/>
    <p:sldId id="260" r:id="rId7"/>
    <p:sldId id="279" r:id="rId8"/>
    <p:sldId id="261" r:id="rId9"/>
    <p:sldId id="262" r:id="rId10"/>
    <p:sldId id="263" r:id="rId11"/>
    <p:sldId id="264" r:id="rId12"/>
    <p:sldId id="265" r:id="rId13"/>
    <p:sldId id="266" r:id="rId14"/>
    <p:sldId id="269" r:id="rId15"/>
    <p:sldId id="268" r:id="rId16"/>
    <p:sldId id="270" r:id="rId17"/>
    <p:sldId id="272" r:id="rId18"/>
    <p:sldId id="273" r:id="rId19"/>
    <p:sldId id="274" r:id="rId20"/>
    <p:sldId id="276" r:id="rId21"/>
    <p:sldId id="275" r:id="rId22"/>
    <p:sldId id="280" r:id="rId23"/>
    <p:sldId id="277" r:id="rId24"/>
    <p:sldId id="281" r:id="rId25"/>
    <p:sldId id="286" r:id="rId26"/>
    <p:sldId id="283" r:id="rId27"/>
    <p:sldId id="284" r:id="rId28"/>
    <p:sldId id="282" r:id="rId29"/>
    <p:sldId id="285"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E082"/>
    <a:srgbClr val="BCE428"/>
    <a:srgbClr val="4B8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73" d="100"/>
          <a:sy n="73" d="100"/>
        </p:scale>
        <p:origin x="-14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67D11-2310-449C-BBEB-1FF957591A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055413A7-182C-4458-B043-4C0C777CEA34}">
      <dgm:prSet phldrT="[Texto]" custT="1"/>
      <dgm:spPr>
        <a:solidFill>
          <a:schemeClr val="accent6">
            <a:lumMod val="50000"/>
          </a:schemeClr>
        </a:solidFill>
      </dgm:spPr>
      <dgm:t>
        <a:bodyPr/>
        <a:lstStyle/>
        <a:p>
          <a:r>
            <a:rPr lang="es-ES" sz="3200" dirty="0" smtClean="0"/>
            <a:t>GENERAL</a:t>
          </a:r>
          <a:endParaRPr lang="es-ES" sz="3200" dirty="0"/>
        </a:p>
      </dgm:t>
    </dgm:pt>
    <dgm:pt modelId="{30DCE60F-345D-48FB-9943-D5FAF636E22C}" type="parTrans" cxnId="{BF895048-8801-4FE1-8857-24A0E41676B4}">
      <dgm:prSet/>
      <dgm:spPr/>
      <dgm:t>
        <a:bodyPr/>
        <a:lstStyle/>
        <a:p>
          <a:endParaRPr lang="es-ES"/>
        </a:p>
      </dgm:t>
    </dgm:pt>
    <dgm:pt modelId="{73E989E9-5C7F-400B-A323-CFD9AE26A408}" type="sibTrans" cxnId="{BF895048-8801-4FE1-8857-24A0E41676B4}">
      <dgm:prSet/>
      <dgm:spPr/>
      <dgm:t>
        <a:bodyPr/>
        <a:lstStyle/>
        <a:p>
          <a:endParaRPr lang="es-ES"/>
        </a:p>
      </dgm:t>
    </dgm:pt>
    <dgm:pt modelId="{5AA3D52E-BFC5-4377-AEFD-DBA7469338E0}">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smtClean="0"/>
            <a:t>Estudiar la importancia de la aplicación de las nuevas tecnologías educativas web 2.0, para evaluar el rendimiento académico de los estudiantes, empleando un curso virtual en el colegio Instituto Tecnológico  “Benito Juárez”.</a:t>
          </a:r>
          <a:endParaRPr lang="es-ES" dirty="0"/>
        </a:p>
      </dgm:t>
    </dgm:pt>
    <dgm:pt modelId="{079DB96E-5AE4-4289-8EE6-DA3258B3689B}" type="parTrans" cxnId="{F0239DDB-B7D4-49D5-B537-71D84E2FCCD6}">
      <dgm:prSet/>
      <dgm:spPr/>
      <dgm:t>
        <a:bodyPr/>
        <a:lstStyle/>
        <a:p>
          <a:endParaRPr lang="es-ES"/>
        </a:p>
      </dgm:t>
    </dgm:pt>
    <dgm:pt modelId="{05E1D861-751A-4E97-9717-FC62A5A10E98}" type="sibTrans" cxnId="{F0239DDB-B7D4-49D5-B537-71D84E2FCCD6}">
      <dgm:prSet/>
      <dgm:spPr/>
      <dgm:t>
        <a:bodyPr/>
        <a:lstStyle/>
        <a:p>
          <a:endParaRPr lang="es-ES"/>
        </a:p>
      </dgm:t>
    </dgm:pt>
    <dgm:pt modelId="{820FA2F8-5868-4569-A8DC-F4B27412D256}" type="pres">
      <dgm:prSet presAssocID="{A6B67D11-2310-449C-BBEB-1FF957591A63}" presName="Name0" presStyleCnt="0">
        <dgm:presLayoutVars>
          <dgm:dir/>
          <dgm:animLvl val="lvl"/>
          <dgm:resizeHandles/>
        </dgm:presLayoutVars>
      </dgm:prSet>
      <dgm:spPr/>
      <dgm:t>
        <a:bodyPr/>
        <a:lstStyle/>
        <a:p>
          <a:endParaRPr lang="es-ES"/>
        </a:p>
      </dgm:t>
    </dgm:pt>
    <dgm:pt modelId="{D9A1EF62-2615-4258-A6D1-40CC0AF872B0}" type="pres">
      <dgm:prSet presAssocID="{055413A7-182C-4458-B043-4C0C777CEA34}" presName="linNode" presStyleCnt="0"/>
      <dgm:spPr/>
    </dgm:pt>
    <dgm:pt modelId="{5A01AE8F-E057-45CE-A37C-9E9EA52DAB09}" type="pres">
      <dgm:prSet presAssocID="{055413A7-182C-4458-B043-4C0C777CEA34}" presName="parentShp" presStyleLbl="node1" presStyleIdx="0" presStyleCnt="1" custScaleX="83486">
        <dgm:presLayoutVars>
          <dgm:bulletEnabled val="1"/>
        </dgm:presLayoutVars>
      </dgm:prSet>
      <dgm:spPr/>
      <dgm:t>
        <a:bodyPr/>
        <a:lstStyle/>
        <a:p>
          <a:endParaRPr lang="es-ES"/>
        </a:p>
      </dgm:t>
    </dgm:pt>
    <dgm:pt modelId="{F365AB71-5914-433B-A12D-358CB39B2D07}" type="pres">
      <dgm:prSet presAssocID="{055413A7-182C-4458-B043-4C0C777CEA34}" presName="childShp" presStyleLbl="bgAccFollowNode1" presStyleIdx="0" presStyleCnt="1">
        <dgm:presLayoutVars>
          <dgm:bulletEnabled val="1"/>
        </dgm:presLayoutVars>
      </dgm:prSet>
      <dgm:spPr>
        <a:prstGeom prst="flowChartPunchedTape">
          <a:avLst/>
        </a:prstGeom>
      </dgm:spPr>
      <dgm:t>
        <a:bodyPr/>
        <a:lstStyle/>
        <a:p>
          <a:endParaRPr lang="es-ES"/>
        </a:p>
      </dgm:t>
    </dgm:pt>
  </dgm:ptLst>
  <dgm:cxnLst>
    <dgm:cxn modelId="{F0239DDB-B7D4-49D5-B537-71D84E2FCCD6}" srcId="{055413A7-182C-4458-B043-4C0C777CEA34}" destId="{5AA3D52E-BFC5-4377-AEFD-DBA7469338E0}" srcOrd="0" destOrd="0" parTransId="{079DB96E-5AE4-4289-8EE6-DA3258B3689B}" sibTransId="{05E1D861-751A-4E97-9717-FC62A5A10E98}"/>
    <dgm:cxn modelId="{51E3BF59-84A8-4665-AA6B-42A46F7FD877}" type="presOf" srcId="{5AA3D52E-BFC5-4377-AEFD-DBA7469338E0}" destId="{F365AB71-5914-433B-A12D-358CB39B2D07}" srcOrd="0" destOrd="0" presId="urn:microsoft.com/office/officeart/2005/8/layout/vList6"/>
    <dgm:cxn modelId="{BF895048-8801-4FE1-8857-24A0E41676B4}" srcId="{A6B67D11-2310-449C-BBEB-1FF957591A63}" destId="{055413A7-182C-4458-B043-4C0C777CEA34}" srcOrd="0" destOrd="0" parTransId="{30DCE60F-345D-48FB-9943-D5FAF636E22C}" sibTransId="{73E989E9-5C7F-400B-A323-CFD9AE26A408}"/>
    <dgm:cxn modelId="{9EA58443-95EC-4494-90C6-5001589F42BA}" type="presOf" srcId="{055413A7-182C-4458-B043-4C0C777CEA34}" destId="{5A01AE8F-E057-45CE-A37C-9E9EA52DAB09}" srcOrd="0" destOrd="0" presId="urn:microsoft.com/office/officeart/2005/8/layout/vList6"/>
    <dgm:cxn modelId="{520EAEBB-EEBA-44AC-BBD2-310AF04E6CA8}" type="presOf" srcId="{A6B67D11-2310-449C-BBEB-1FF957591A63}" destId="{820FA2F8-5868-4569-A8DC-F4B27412D256}" srcOrd="0" destOrd="0" presId="urn:microsoft.com/office/officeart/2005/8/layout/vList6"/>
    <dgm:cxn modelId="{36BC35E5-8202-41FD-B6D3-2093DD1C4D17}" type="presParOf" srcId="{820FA2F8-5868-4569-A8DC-F4B27412D256}" destId="{D9A1EF62-2615-4258-A6D1-40CC0AF872B0}" srcOrd="0" destOrd="0" presId="urn:microsoft.com/office/officeart/2005/8/layout/vList6"/>
    <dgm:cxn modelId="{AC8B7124-D355-496E-906E-3F96EF1EC78B}" type="presParOf" srcId="{D9A1EF62-2615-4258-A6D1-40CC0AF872B0}" destId="{5A01AE8F-E057-45CE-A37C-9E9EA52DAB09}" srcOrd="0" destOrd="0" presId="urn:microsoft.com/office/officeart/2005/8/layout/vList6"/>
    <dgm:cxn modelId="{EB477B89-A651-4F8A-9BBB-5583BDB9ECAF}" type="presParOf" srcId="{D9A1EF62-2615-4258-A6D1-40CC0AF872B0}" destId="{F365AB71-5914-433B-A12D-358CB39B2D0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47EECB-FE9C-4A3B-8CB7-B4E00C8D7A0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E8C0C49A-FCCC-40EA-8A7C-80027BEEE995}">
      <dgm:prSet phldrT="[Texto]" custT="1"/>
      <dgm:spPr>
        <a:solidFill>
          <a:schemeClr val="accent6">
            <a:lumMod val="50000"/>
          </a:schemeClr>
        </a:solidFill>
      </dgm:spPr>
      <dgm:t>
        <a:bodyPr/>
        <a:lstStyle/>
        <a:p>
          <a:r>
            <a:rPr lang="es-ES" sz="2800" dirty="0" smtClean="0"/>
            <a:t>ESPECÍFICOS</a:t>
          </a:r>
          <a:endParaRPr lang="es-ES" sz="2800" dirty="0"/>
        </a:p>
      </dgm:t>
    </dgm:pt>
    <dgm:pt modelId="{C9F8641A-3D87-4497-848C-7AC414152E4E}" type="parTrans" cxnId="{6C2E1935-EDE1-4E1C-9188-B5423371C6E9}">
      <dgm:prSet/>
      <dgm:spPr/>
      <dgm:t>
        <a:bodyPr/>
        <a:lstStyle/>
        <a:p>
          <a:endParaRPr lang="es-ES" sz="2000"/>
        </a:p>
      </dgm:t>
    </dgm:pt>
    <dgm:pt modelId="{1CA7E2A9-3D90-4F0C-99E0-B43C99E4202D}" type="sibTrans" cxnId="{6C2E1935-EDE1-4E1C-9188-B5423371C6E9}">
      <dgm:prSet/>
      <dgm:spPr/>
      <dgm:t>
        <a:bodyPr/>
        <a:lstStyle/>
        <a:p>
          <a:endParaRPr lang="es-ES" sz="2000"/>
        </a:p>
      </dgm:t>
    </dgm:pt>
    <dgm:pt modelId="{EF4AAF9A-1CB3-4D0E-889A-F2462EFDBA95}">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600" dirty="0" smtClean="0"/>
            <a:t>Realizar una investigación bibliográfica referente a las metodologías  ADDIE y OOHDM  para el desarrollo de cursos virtuales.</a:t>
          </a:r>
          <a:endParaRPr lang="es-ES" sz="1600" dirty="0"/>
        </a:p>
      </dgm:t>
    </dgm:pt>
    <dgm:pt modelId="{6D09BC26-739B-48BA-A7CE-5007D233DC3A}" type="parTrans" cxnId="{EE043365-CFC8-4563-B9AD-DA181D9C6480}">
      <dgm:prSet/>
      <dgm:spPr/>
      <dgm:t>
        <a:bodyPr/>
        <a:lstStyle/>
        <a:p>
          <a:endParaRPr lang="es-ES" sz="2000"/>
        </a:p>
      </dgm:t>
    </dgm:pt>
    <dgm:pt modelId="{6250B2B4-25E1-4557-98D9-318C4CC20AE1}" type="sibTrans" cxnId="{EE043365-CFC8-4563-B9AD-DA181D9C6480}">
      <dgm:prSet/>
      <dgm:spPr/>
      <dgm:t>
        <a:bodyPr/>
        <a:lstStyle/>
        <a:p>
          <a:endParaRPr lang="es-ES" sz="2000"/>
        </a:p>
      </dgm:t>
    </dgm:pt>
    <dgm:pt modelId="{1781AFCE-5D05-4D87-A7AE-9E040ECB8CEA}">
      <dgm:prSet custT="1"/>
      <dgm:spPr/>
      <dgm:t>
        <a:bodyPr/>
        <a:lstStyle/>
        <a:p>
          <a:endParaRPr lang="es-ES" sz="1600" dirty="0"/>
        </a:p>
      </dgm:t>
    </dgm:pt>
    <dgm:pt modelId="{743DAD29-3D0B-4DBC-912B-B807F0705755}" type="parTrans" cxnId="{B0099629-51CC-4F03-A75E-CDC4E2B269D1}">
      <dgm:prSet/>
      <dgm:spPr/>
      <dgm:t>
        <a:bodyPr/>
        <a:lstStyle/>
        <a:p>
          <a:endParaRPr lang="es-ES" sz="2000"/>
        </a:p>
      </dgm:t>
    </dgm:pt>
    <dgm:pt modelId="{D915886C-E0CA-45B0-AFCC-26FC2E366B64}" type="sibTrans" cxnId="{B0099629-51CC-4F03-A75E-CDC4E2B269D1}">
      <dgm:prSet/>
      <dgm:spPr/>
      <dgm:t>
        <a:bodyPr/>
        <a:lstStyle/>
        <a:p>
          <a:endParaRPr lang="es-ES" sz="2000"/>
        </a:p>
      </dgm:t>
    </dgm:pt>
    <dgm:pt modelId="{ACEF2820-2DAE-44B9-A980-358834C48BF6}">
      <dgm:prSet custT="1"/>
      <dgm:spPr/>
      <dgm:t>
        <a:bodyPr/>
        <a:lstStyle/>
        <a:p>
          <a:endParaRPr lang="es-ES" sz="1600" dirty="0"/>
        </a:p>
      </dgm:t>
    </dgm:pt>
    <dgm:pt modelId="{C51A023F-57CC-4297-BC79-99990143376B}" type="parTrans" cxnId="{A6D08FDC-5414-48F3-B2B4-4026D7653538}">
      <dgm:prSet/>
      <dgm:spPr/>
      <dgm:t>
        <a:bodyPr/>
        <a:lstStyle/>
        <a:p>
          <a:endParaRPr lang="es-ES" sz="2000"/>
        </a:p>
      </dgm:t>
    </dgm:pt>
    <dgm:pt modelId="{661800A2-8CE8-4805-B609-DC66C4FB9F23}" type="sibTrans" cxnId="{A6D08FDC-5414-48F3-B2B4-4026D7653538}">
      <dgm:prSet/>
      <dgm:spPr/>
      <dgm:t>
        <a:bodyPr/>
        <a:lstStyle/>
        <a:p>
          <a:endParaRPr lang="es-ES" sz="2000"/>
        </a:p>
      </dgm:t>
    </dgm:pt>
    <dgm:pt modelId="{254CC979-D5D2-4975-B8E6-D5217AF33A4C}">
      <dgm:prSet custT="1"/>
      <dgm:spPr/>
      <dgm:t>
        <a:bodyPr/>
        <a:lstStyle/>
        <a:p>
          <a:endParaRPr lang="es-ES" sz="1600" dirty="0"/>
        </a:p>
      </dgm:t>
    </dgm:pt>
    <dgm:pt modelId="{7B0455C0-AD84-4479-9870-4DB766E1AF04}" type="parTrans" cxnId="{65415AA7-E974-4055-9341-1ACC031B350F}">
      <dgm:prSet/>
      <dgm:spPr/>
      <dgm:t>
        <a:bodyPr/>
        <a:lstStyle/>
        <a:p>
          <a:endParaRPr lang="es-ES" sz="2000"/>
        </a:p>
      </dgm:t>
    </dgm:pt>
    <dgm:pt modelId="{5FF9207D-B346-4A9C-9865-EED8C9835453}" type="sibTrans" cxnId="{65415AA7-E974-4055-9341-1ACC031B350F}">
      <dgm:prSet/>
      <dgm:spPr/>
      <dgm:t>
        <a:bodyPr/>
        <a:lstStyle/>
        <a:p>
          <a:endParaRPr lang="es-ES" sz="2000"/>
        </a:p>
      </dgm:t>
    </dgm:pt>
    <dgm:pt modelId="{1A02FD28-6097-435E-B81B-5638A2376CB0}">
      <dgm:prSet custT="1"/>
      <dgm:spPr/>
      <dgm:t>
        <a:bodyPr/>
        <a:lstStyle/>
        <a:p>
          <a:r>
            <a:rPr lang="es-ES" sz="1600" dirty="0" smtClean="0"/>
            <a:t>Especificar los requerimientos del sistema, aplicando la norma IEEE 830.</a:t>
          </a:r>
          <a:endParaRPr lang="es-ES" sz="1600" dirty="0"/>
        </a:p>
      </dgm:t>
    </dgm:pt>
    <dgm:pt modelId="{B9F36E90-23B8-4B79-A5E8-4D738ED0C329}" type="sibTrans" cxnId="{B0E3F7C0-B8DD-48F7-8FEB-E4CC88B80F66}">
      <dgm:prSet/>
      <dgm:spPr/>
      <dgm:t>
        <a:bodyPr/>
        <a:lstStyle/>
        <a:p>
          <a:endParaRPr lang="es-ES" sz="2000"/>
        </a:p>
      </dgm:t>
    </dgm:pt>
    <dgm:pt modelId="{14C5BD45-2496-4912-B44C-27D96262F055}" type="parTrans" cxnId="{B0E3F7C0-B8DD-48F7-8FEB-E4CC88B80F66}">
      <dgm:prSet/>
      <dgm:spPr/>
      <dgm:t>
        <a:bodyPr/>
        <a:lstStyle/>
        <a:p>
          <a:endParaRPr lang="es-ES" sz="2000"/>
        </a:p>
      </dgm:t>
    </dgm:pt>
    <dgm:pt modelId="{6B964AD8-4D91-4239-A2BF-65CA0E6A5B7E}">
      <dgm:prSet custT="1"/>
      <dgm:spPr/>
      <dgm:t>
        <a:bodyPr/>
        <a:lstStyle/>
        <a:p>
          <a:r>
            <a:rPr lang="es-ES" sz="1600" dirty="0" smtClean="0"/>
            <a:t>Aplicar las metodologías ADDIE y OOHDM para el diseño, desarrollo y pruebas del sistema.</a:t>
          </a:r>
          <a:endParaRPr lang="es-ES" sz="1600" dirty="0"/>
        </a:p>
      </dgm:t>
    </dgm:pt>
    <dgm:pt modelId="{5F7CF6FB-4B1A-40BD-B61B-79BAC98B521D}" type="sibTrans" cxnId="{1CEEDAD4-F4E8-4DEC-8292-91B48ECF795F}">
      <dgm:prSet/>
      <dgm:spPr/>
      <dgm:t>
        <a:bodyPr/>
        <a:lstStyle/>
        <a:p>
          <a:endParaRPr lang="es-ES" sz="2000"/>
        </a:p>
      </dgm:t>
    </dgm:pt>
    <dgm:pt modelId="{2C5D4E35-4B6E-4545-ABF1-5662E1AA1C8B}" type="parTrans" cxnId="{1CEEDAD4-F4E8-4DEC-8292-91B48ECF795F}">
      <dgm:prSet/>
      <dgm:spPr/>
      <dgm:t>
        <a:bodyPr/>
        <a:lstStyle/>
        <a:p>
          <a:endParaRPr lang="es-ES" sz="2000"/>
        </a:p>
      </dgm:t>
    </dgm:pt>
    <dgm:pt modelId="{A16DC5C1-7E89-4121-A8F6-D17AD3953148}">
      <dgm:prSet custT="1"/>
      <dgm:spPr/>
      <dgm:t>
        <a:bodyPr/>
        <a:lstStyle/>
        <a:p>
          <a:r>
            <a:rPr lang="es-ES" sz="1600" dirty="0" smtClean="0"/>
            <a:t>Evaluar los resultados obtenidos del sistema aplicados en el bachillerato de Informática  del colegio Instituto Tecnológico “Benito Juárez”.</a:t>
          </a:r>
          <a:endParaRPr lang="es-ES" sz="1600" dirty="0"/>
        </a:p>
      </dgm:t>
    </dgm:pt>
    <dgm:pt modelId="{F0FCA713-614C-45C4-972F-79D53404335D}" type="sibTrans" cxnId="{51B89739-E57F-4F3D-96D4-63C819E03305}">
      <dgm:prSet/>
      <dgm:spPr/>
      <dgm:t>
        <a:bodyPr/>
        <a:lstStyle/>
        <a:p>
          <a:endParaRPr lang="es-ES" sz="2000"/>
        </a:p>
      </dgm:t>
    </dgm:pt>
    <dgm:pt modelId="{EE935B04-20C9-4462-838B-31C79CE4B74D}" type="parTrans" cxnId="{51B89739-E57F-4F3D-96D4-63C819E03305}">
      <dgm:prSet/>
      <dgm:spPr/>
      <dgm:t>
        <a:bodyPr/>
        <a:lstStyle/>
        <a:p>
          <a:endParaRPr lang="es-ES" sz="2000"/>
        </a:p>
      </dgm:t>
    </dgm:pt>
    <dgm:pt modelId="{02AF313F-1CB4-41FB-BDDA-DBDF7999AE47}" type="pres">
      <dgm:prSet presAssocID="{EA47EECB-FE9C-4A3B-8CB7-B4E00C8D7A07}" presName="Name0" presStyleCnt="0">
        <dgm:presLayoutVars>
          <dgm:dir/>
          <dgm:animLvl val="lvl"/>
          <dgm:resizeHandles/>
        </dgm:presLayoutVars>
      </dgm:prSet>
      <dgm:spPr/>
      <dgm:t>
        <a:bodyPr/>
        <a:lstStyle/>
        <a:p>
          <a:endParaRPr lang="es-ES"/>
        </a:p>
      </dgm:t>
    </dgm:pt>
    <dgm:pt modelId="{165CF014-927D-4A14-95EB-2D6038937E22}" type="pres">
      <dgm:prSet presAssocID="{E8C0C49A-FCCC-40EA-8A7C-80027BEEE995}" presName="linNode" presStyleCnt="0"/>
      <dgm:spPr/>
    </dgm:pt>
    <dgm:pt modelId="{DF277313-8887-45EA-8D0C-357186E138B6}" type="pres">
      <dgm:prSet presAssocID="{E8C0C49A-FCCC-40EA-8A7C-80027BEEE995}" presName="parentShp" presStyleLbl="node1" presStyleIdx="0" presStyleCnt="1" custScaleX="79134">
        <dgm:presLayoutVars>
          <dgm:bulletEnabled val="1"/>
        </dgm:presLayoutVars>
      </dgm:prSet>
      <dgm:spPr/>
      <dgm:t>
        <a:bodyPr/>
        <a:lstStyle/>
        <a:p>
          <a:endParaRPr lang="es-ES"/>
        </a:p>
      </dgm:t>
    </dgm:pt>
    <dgm:pt modelId="{2FFC94B4-9A5F-4F6E-9EAA-41D5DED90E89}" type="pres">
      <dgm:prSet presAssocID="{E8C0C49A-FCCC-40EA-8A7C-80027BEEE995}" presName="childShp" presStyleLbl="bgAccFollowNode1" presStyleIdx="0" presStyleCnt="1" custScaleX="126110">
        <dgm:presLayoutVars>
          <dgm:bulletEnabled val="1"/>
        </dgm:presLayoutVars>
      </dgm:prSet>
      <dgm:spPr>
        <a:prstGeom prst="flowChartPunchedTape">
          <a:avLst/>
        </a:prstGeom>
      </dgm:spPr>
      <dgm:t>
        <a:bodyPr/>
        <a:lstStyle/>
        <a:p>
          <a:endParaRPr lang="es-ES"/>
        </a:p>
      </dgm:t>
    </dgm:pt>
  </dgm:ptLst>
  <dgm:cxnLst>
    <dgm:cxn modelId="{B0E3F7C0-B8DD-48F7-8FEB-E4CC88B80F66}" srcId="{E8C0C49A-FCCC-40EA-8A7C-80027BEEE995}" destId="{1A02FD28-6097-435E-B81B-5638A2376CB0}" srcOrd="1" destOrd="0" parTransId="{14C5BD45-2496-4912-B44C-27D96262F055}" sibTransId="{B9F36E90-23B8-4B79-A5E8-4D738ED0C329}"/>
    <dgm:cxn modelId="{FC465944-FB4B-42D1-A398-B9D615FBBF7F}" type="presOf" srcId="{1A02FD28-6097-435E-B81B-5638A2376CB0}" destId="{2FFC94B4-9A5F-4F6E-9EAA-41D5DED90E89}" srcOrd="0" destOrd="2" presId="urn:microsoft.com/office/officeart/2005/8/layout/vList6"/>
    <dgm:cxn modelId="{1CEEDAD4-F4E8-4DEC-8292-91B48ECF795F}" srcId="{E8C0C49A-FCCC-40EA-8A7C-80027BEEE995}" destId="{6B964AD8-4D91-4239-A2BF-65CA0E6A5B7E}" srcOrd="3" destOrd="0" parTransId="{2C5D4E35-4B6E-4545-ABF1-5662E1AA1C8B}" sibTransId="{5F7CF6FB-4B1A-40BD-B61B-79BAC98B521D}"/>
    <dgm:cxn modelId="{EE043365-CFC8-4563-B9AD-DA181D9C6480}" srcId="{E8C0C49A-FCCC-40EA-8A7C-80027BEEE995}" destId="{EF4AAF9A-1CB3-4D0E-889A-F2462EFDBA95}" srcOrd="0" destOrd="0" parTransId="{6D09BC26-739B-48BA-A7CE-5007D233DC3A}" sibTransId="{6250B2B4-25E1-4557-98D9-318C4CC20AE1}"/>
    <dgm:cxn modelId="{94844C85-BA2B-4E29-A63D-B9E4E26990D7}" type="presOf" srcId="{EF4AAF9A-1CB3-4D0E-889A-F2462EFDBA95}" destId="{2FFC94B4-9A5F-4F6E-9EAA-41D5DED90E89}" srcOrd="0" destOrd="0" presId="urn:microsoft.com/office/officeart/2005/8/layout/vList6"/>
    <dgm:cxn modelId="{1116D751-DDEE-4EB9-95B7-F6F92EBFBD7D}" type="presOf" srcId="{254CC979-D5D2-4975-B8E6-D5217AF33A4C}" destId="{2FFC94B4-9A5F-4F6E-9EAA-41D5DED90E89}" srcOrd="0" destOrd="5" presId="urn:microsoft.com/office/officeart/2005/8/layout/vList6"/>
    <dgm:cxn modelId="{51B89739-E57F-4F3D-96D4-63C819E03305}" srcId="{E8C0C49A-FCCC-40EA-8A7C-80027BEEE995}" destId="{A16DC5C1-7E89-4121-A8F6-D17AD3953148}" srcOrd="5" destOrd="0" parTransId="{EE935B04-20C9-4462-838B-31C79CE4B74D}" sibTransId="{F0FCA713-614C-45C4-972F-79D53404335D}"/>
    <dgm:cxn modelId="{C4EDEC2F-B337-469D-946E-7085D3D30B66}" type="presOf" srcId="{E8C0C49A-FCCC-40EA-8A7C-80027BEEE995}" destId="{DF277313-8887-45EA-8D0C-357186E138B6}" srcOrd="0" destOrd="0" presId="urn:microsoft.com/office/officeart/2005/8/layout/vList6"/>
    <dgm:cxn modelId="{B37E668F-F99C-44D3-8E26-3CDE41CE3D6C}" type="presOf" srcId="{6B964AD8-4D91-4239-A2BF-65CA0E6A5B7E}" destId="{2FFC94B4-9A5F-4F6E-9EAA-41D5DED90E89}" srcOrd="0" destOrd="4" presId="urn:microsoft.com/office/officeart/2005/8/layout/vList6"/>
    <dgm:cxn modelId="{A185EBB6-4DED-4600-B712-866ECFD986EA}" type="presOf" srcId="{EA47EECB-FE9C-4A3B-8CB7-B4E00C8D7A07}" destId="{02AF313F-1CB4-41FB-BDDA-DBDF7999AE47}" srcOrd="0" destOrd="0" presId="urn:microsoft.com/office/officeart/2005/8/layout/vList6"/>
    <dgm:cxn modelId="{6C2E1935-EDE1-4E1C-9188-B5423371C6E9}" srcId="{EA47EECB-FE9C-4A3B-8CB7-B4E00C8D7A07}" destId="{E8C0C49A-FCCC-40EA-8A7C-80027BEEE995}" srcOrd="0" destOrd="0" parTransId="{C9F8641A-3D87-4497-848C-7AC414152E4E}" sibTransId="{1CA7E2A9-3D90-4F0C-99E0-B43C99E4202D}"/>
    <dgm:cxn modelId="{B0099629-51CC-4F03-A75E-CDC4E2B269D1}" srcId="{EF4AAF9A-1CB3-4D0E-889A-F2462EFDBA95}" destId="{1781AFCE-5D05-4D87-A7AE-9E040ECB8CEA}" srcOrd="0" destOrd="0" parTransId="{743DAD29-3D0B-4DBC-912B-B807F0705755}" sibTransId="{D915886C-E0CA-45B0-AFCC-26FC2E366B64}"/>
    <dgm:cxn modelId="{A6D08FDC-5414-48F3-B2B4-4026D7653538}" srcId="{E8C0C49A-FCCC-40EA-8A7C-80027BEEE995}" destId="{ACEF2820-2DAE-44B9-A980-358834C48BF6}" srcOrd="2" destOrd="0" parTransId="{C51A023F-57CC-4297-BC79-99990143376B}" sibTransId="{661800A2-8CE8-4805-B609-DC66C4FB9F23}"/>
    <dgm:cxn modelId="{D87A1DDD-4705-4941-A731-D6FDBB2B6A5F}" type="presOf" srcId="{ACEF2820-2DAE-44B9-A980-358834C48BF6}" destId="{2FFC94B4-9A5F-4F6E-9EAA-41D5DED90E89}" srcOrd="0" destOrd="3" presId="urn:microsoft.com/office/officeart/2005/8/layout/vList6"/>
    <dgm:cxn modelId="{D805B0E4-6D8C-44CE-88A1-22DC3C823DC1}" type="presOf" srcId="{1781AFCE-5D05-4D87-A7AE-9E040ECB8CEA}" destId="{2FFC94B4-9A5F-4F6E-9EAA-41D5DED90E89}" srcOrd="0" destOrd="1" presId="urn:microsoft.com/office/officeart/2005/8/layout/vList6"/>
    <dgm:cxn modelId="{9A8A2C23-5FE4-4B02-ADDD-5E9E52358456}" type="presOf" srcId="{A16DC5C1-7E89-4121-A8F6-D17AD3953148}" destId="{2FFC94B4-9A5F-4F6E-9EAA-41D5DED90E89}" srcOrd="0" destOrd="6" presId="urn:microsoft.com/office/officeart/2005/8/layout/vList6"/>
    <dgm:cxn modelId="{65415AA7-E974-4055-9341-1ACC031B350F}" srcId="{E8C0C49A-FCCC-40EA-8A7C-80027BEEE995}" destId="{254CC979-D5D2-4975-B8E6-D5217AF33A4C}" srcOrd="4" destOrd="0" parTransId="{7B0455C0-AD84-4479-9870-4DB766E1AF04}" sibTransId="{5FF9207D-B346-4A9C-9865-EED8C9835453}"/>
    <dgm:cxn modelId="{6AA4E3C7-D939-4D88-AFC3-3EC1CC8AFAAD}" type="presParOf" srcId="{02AF313F-1CB4-41FB-BDDA-DBDF7999AE47}" destId="{165CF014-927D-4A14-95EB-2D6038937E22}" srcOrd="0" destOrd="0" presId="urn:microsoft.com/office/officeart/2005/8/layout/vList6"/>
    <dgm:cxn modelId="{5CC7B8F0-7417-4875-BBB8-F798BBA95068}" type="presParOf" srcId="{165CF014-927D-4A14-95EB-2D6038937E22}" destId="{DF277313-8887-45EA-8D0C-357186E138B6}" srcOrd="0" destOrd="0" presId="urn:microsoft.com/office/officeart/2005/8/layout/vList6"/>
    <dgm:cxn modelId="{F8F61828-30AC-49A3-A576-9AEEAE73C038}" type="presParOf" srcId="{165CF014-927D-4A14-95EB-2D6038937E22}" destId="{2FFC94B4-9A5F-4F6E-9EAA-41D5DED90E8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68274-6B87-4C31-BA6D-FCFA130E0F6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BA482015-7514-4ED7-99ED-74525F7ED280}">
      <dgm:prSet phldrT="[Texto]"/>
      <dgm:spPr/>
      <dgm:t>
        <a:bodyPr/>
        <a:lstStyle/>
        <a:p>
          <a:r>
            <a:rPr lang="es-ES" dirty="0" smtClean="0">
              <a:solidFill>
                <a:schemeClr val="tx1"/>
              </a:solidFill>
            </a:rPr>
            <a:t>1 Fase: Diseño Conceptual</a:t>
          </a:r>
          <a:endParaRPr lang="es-ES" dirty="0">
            <a:solidFill>
              <a:schemeClr val="tx1"/>
            </a:solidFill>
          </a:endParaRPr>
        </a:p>
      </dgm:t>
    </dgm:pt>
    <dgm:pt modelId="{91C08BC2-3DF0-4301-A95D-D128FCA50F7E}" type="parTrans" cxnId="{075ED7C2-FC2E-4AA8-8CB5-09013CC94B9A}">
      <dgm:prSet/>
      <dgm:spPr/>
      <dgm:t>
        <a:bodyPr/>
        <a:lstStyle/>
        <a:p>
          <a:endParaRPr lang="es-ES">
            <a:solidFill>
              <a:schemeClr val="tx1"/>
            </a:solidFill>
          </a:endParaRPr>
        </a:p>
      </dgm:t>
    </dgm:pt>
    <dgm:pt modelId="{9FB2B6A8-DD58-4F6D-98C0-25954DF25C21}" type="sibTrans" cxnId="{075ED7C2-FC2E-4AA8-8CB5-09013CC94B9A}">
      <dgm:prSet/>
      <dgm:spPr/>
      <dgm:t>
        <a:bodyPr/>
        <a:lstStyle/>
        <a:p>
          <a:endParaRPr lang="es-ES">
            <a:solidFill>
              <a:schemeClr val="tx1"/>
            </a:solidFill>
          </a:endParaRPr>
        </a:p>
      </dgm:t>
    </dgm:pt>
    <dgm:pt modelId="{1C846B4B-E2EE-400B-B867-0F4256839F5F}">
      <dgm:prSet phldrT="[Texto]"/>
      <dgm:spPr/>
      <dgm:t>
        <a:bodyPr/>
        <a:lstStyle/>
        <a:p>
          <a:r>
            <a:rPr lang="es-ES" dirty="0" smtClean="0">
              <a:solidFill>
                <a:schemeClr val="tx1"/>
              </a:solidFill>
            </a:rPr>
            <a:t>3 Fase: Diseño Interfaz Abstracta</a:t>
          </a:r>
          <a:endParaRPr lang="es-ES" dirty="0">
            <a:solidFill>
              <a:schemeClr val="tx1"/>
            </a:solidFill>
          </a:endParaRPr>
        </a:p>
      </dgm:t>
    </dgm:pt>
    <dgm:pt modelId="{CEFE7E97-0362-47B8-8335-217AE782F6C9}" type="parTrans" cxnId="{0D4BBB4A-9393-4357-98BC-AC7EB42EA189}">
      <dgm:prSet/>
      <dgm:spPr/>
      <dgm:t>
        <a:bodyPr/>
        <a:lstStyle/>
        <a:p>
          <a:endParaRPr lang="es-ES">
            <a:solidFill>
              <a:schemeClr val="tx1"/>
            </a:solidFill>
          </a:endParaRPr>
        </a:p>
      </dgm:t>
    </dgm:pt>
    <dgm:pt modelId="{23DC5928-04A9-49C3-9D3E-E28F9F97CC71}" type="sibTrans" cxnId="{0D4BBB4A-9393-4357-98BC-AC7EB42EA189}">
      <dgm:prSet/>
      <dgm:spPr/>
      <dgm:t>
        <a:bodyPr/>
        <a:lstStyle/>
        <a:p>
          <a:endParaRPr lang="es-ES">
            <a:solidFill>
              <a:schemeClr val="tx1"/>
            </a:solidFill>
          </a:endParaRPr>
        </a:p>
      </dgm:t>
    </dgm:pt>
    <dgm:pt modelId="{747EA106-AA9D-4F04-92FB-673476EC0912}">
      <dgm:prSet phldrT="[Texto]"/>
      <dgm:spPr/>
      <dgm:t>
        <a:bodyPr/>
        <a:lstStyle/>
        <a:p>
          <a:r>
            <a:rPr lang="es-ES" dirty="0" smtClean="0">
              <a:solidFill>
                <a:schemeClr val="tx1"/>
              </a:solidFill>
            </a:rPr>
            <a:t>4 Fase: Implementación</a:t>
          </a:r>
          <a:endParaRPr lang="es-ES" dirty="0">
            <a:solidFill>
              <a:schemeClr val="tx1"/>
            </a:solidFill>
          </a:endParaRPr>
        </a:p>
      </dgm:t>
    </dgm:pt>
    <dgm:pt modelId="{53563913-F303-44E6-9496-407DCE56EF41}" type="parTrans" cxnId="{DAC196AB-B62C-496C-91E0-0FAA0974BBCA}">
      <dgm:prSet/>
      <dgm:spPr/>
      <dgm:t>
        <a:bodyPr/>
        <a:lstStyle/>
        <a:p>
          <a:endParaRPr lang="es-ES">
            <a:solidFill>
              <a:schemeClr val="tx1"/>
            </a:solidFill>
          </a:endParaRPr>
        </a:p>
      </dgm:t>
    </dgm:pt>
    <dgm:pt modelId="{465E9E7F-0165-4BDA-8462-22DF5814D323}" type="sibTrans" cxnId="{DAC196AB-B62C-496C-91E0-0FAA0974BBCA}">
      <dgm:prSet/>
      <dgm:spPr/>
      <dgm:t>
        <a:bodyPr/>
        <a:lstStyle/>
        <a:p>
          <a:endParaRPr lang="es-ES">
            <a:solidFill>
              <a:schemeClr val="tx1"/>
            </a:solidFill>
          </a:endParaRPr>
        </a:p>
      </dgm:t>
    </dgm:pt>
    <dgm:pt modelId="{5D26F9F5-622F-497F-A180-D59A66AC68EE}">
      <dgm:prSet/>
      <dgm:spPr/>
      <dgm:t>
        <a:bodyPr/>
        <a:lstStyle/>
        <a:p>
          <a:r>
            <a:rPr lang="es-ES" dirty="0" smtClean="0">
              <a:solidFill>
                <a:schemeClr val="tx1"/>
              </a:solidFill>
            </a:rPr>
            <a:t>2 Fase: Diseño Navegacional</a:t>
          </a:r>
          <a:endParaRPr lang="es-ES" dirty="0">
            <a:solidFill>
              <a:schemeClr val="tx1"/>
            </a:solidFill>
          </a:endParaRPr>
        </a:p>
      </dgm:t>
    </dgm:pt>
    <dgm:pt modelId="{BDD92343-9F2B-4B88-AC39-3BAAA2D37F00}" type="parTrans" cxnId="{8585FB7B-9287-4EBC-9799-59776D849E65}">
      <dgm:prSet/>
      <dgm:spPr/>
      <dgm:t>
        <a:bodyPr/>
        <a:lstStyle/>
        <a:p>
          <a:endParaRPr lang="es-ES">
            <a:solidFill>
              <a:schemeClr val="tx1"/>
            </a:solidFill>
          </a:endParaRPr>
        </a:p>
      </dgm:t>
    </dgm:pt>
    <dgm:pt modelId="{44951905-A88D-4268-B959-5568FDF93514}" type="sibTrans" cxnId="{8585FB7B-9287-4EBC-9799-59776D849E65}">
      <dgm:prSet/>
      <dgm:spPr/>
      <dgm:t>
        <a:bodyPr/>
        <a:lstStyle/>
        <a:p>
          <a:endParaRPr lang="es-ES">
            <a:solidFill>
              <a:schemeClr val="tx1"/>
            </a:solidFill>
          </a:endParaRPr>
        </a:p>
      </dgm:t>
    </dgm:pt>
    <dgm:pt modelId="{AAFBF46B-64C5-41FA-913D-C415BBD7E588}" type="pres">
      <dgm:prSet presAssocID="{E1768274-6B87-4C31-BA6D-FCFA130E0F6E}" presName="outerComposite" presStyleCnt="0">
        <dgm:presLayoutVars>
          <dgm:chMax val="5"/>
          <dgm:dir/>
          <dgm:resizeHandles val="exact"/>
        </dgm:presLayoutVars>
      </dgm:prSet>
      <dgm:spPr/>
      <dgm:t>
        <a:bodyPr/>
        <a:lstStyle/>
        <a:p>
          <a:endParaRPr lang="es-ES"/>
        </a:p>
      </dgm:t>
    </dgm:pt>
    <dgm:pt modelId="{BE282DE9-90D8-4528-A57C-D03C75236A70}" type="pres">
      <dgm:prSet presAssocID="{E1768274-6B87-4C31-BA6D-FCFA130E0F6E}" presName="dummyMaxCanvas" presStyleCnt="0">
        <dgm:presLayoutVars/>
      </dgm:prSet>
      <dgm:spPr/>
    </dgm:pt>
    <dgm:pt modelId="{BDA617CB-363E-46DF-8FED-C38949829976}" type="pres">
      <dgm:prSet presAssocID="{E1768274-6B87-4C31-BA6D-FCFA130E0F6E}" presName="FourNodes_1" presStyleLbl="node1" presStyleIdx="0" presStyleCnt="4">
        <dgm:presLayoutVars>
          <dgm:bulletEnabled val="1"/>
        </dgm:presLayoutVars>
      </dgm:prSet>
      <dgm:spPr/>
      <dgm:t>
        <a:bodyPr/>
        <a:lstStyle/>
        <a:p>
          <a:endParaRPr lang="es-ES"/>
        </a:p>
      </dgm:t>
    </dgm:pt>
    <dgm:pt modelId="{C4E51ECF-52C2-4669-AE86-AC87CA270545}" type="pres">
      <dgm:prSet presAssocID="{E1768274-6B87-4C31-BA6D-FCFA130E0F6E}" presName="FourNodes_2" presStyleLbl="node1" presStyleIdx="1" presStyleCnt="4">
        <dgm:presLayoutVars>
          <dgm:bulletEnabled val="1"/>
        </dgm:presLayoutVars>
      </dgm:prSet>
      <dgm:spPr/>
      <dgm:t>
        <a:bodyPr/>
        <a:lstStyle/>
        <a:p>
          <a:endParaRPr lang="es-ES"/>
        </a:p>
      </dgm:t>
    </dgm:pt>
    <dgm:pt modelId="{DC72E513-CA38-4C18-9A99-5C30A4C5770A}" type="pres">
      <dgm:prSet presAssocID="{E1768274-6B87-4C31-BA6D-FCFA130E0F6E}" presName="FourNodes_3" presStyleLbl="node1" presStyleIdx="2" presStyleCnt="4">
        <dgm:presLayoutVars>
          <dgm:bulletEnabled val="1"/>
        </dgm:presLayoutVars>
      </dgm:prSet>
      <dgm:spPr/>
      <dgm:t>
        <a:bodyPr/>
        <a:lstStyle/>
        <a:p>
          <a:endParaRPr lang="es-ES"/>
        </a:p>
      </dgm:t>
    </dgm:pt>
    <dgm:pt modelId="{E1D6BD7C-96CC-49D3-AFCD-B39A449B4C84}" type="pres">
      <dgm:prSet presAssocID="{E1768274-6B87-4C31-BA6D-FCFA130E0F6E}" presName="FourNodes_4" presStyleLbl="node1" presStyleIdx="3" presStyleCnt="4">
        <dgm:presLayoutVars>
          <dgm:bulletEnabled val="1"/>
        </dgm:presLayoutVars>
      </dgm:prSet>
      <dgm:spPr/>
      <dgm:t>
        <a:bodyPr/>
        <a:lstStyle/>
        <a:p>
          <a:endParaRPr lang="es-ES"/>
        </a:p>
      </dgm:t>
    </dgm:pt>
    <dgm:pt modelId="{5539FB7C-EFAB-4A12-BE58-701DDCF2365B}" type="pres">
      <dgm:prSet presAssocID="{E1768274-6B87-4C31-BA6D-FCFA130E0F6E}" presName="FourConn_1-2" presStyleLbl="fgAccFollowNode1" presStyleIdx="0" presStyleCnt="3">
        <dgm:presLayoutVars>
          <dgm:bulletEnabled val="1"/>
        </dgm:presLayoutVars>
      </dgm:prSet>
      <dgm:spPr/>
      <dgm:t>
        <a:bodyPr/>
        <a:lstStyle/>
        <a:p>
          <a:endParaRPr lang="es-ES"/>
        </a:p>
      </dgm:t>
    </dgm:pt>
    <dgm:pt modelId="{50DA2EB0-F693-4E20-B8CE-AA32F56573DE}" type="pres">
      <dgm:prSet presAssocID="{E1768274-6B87-4C31-BA6D-FCFA130E0F6E}" presName="FourConn_2-3" presStyleLbl="fgAccFollowNode1" presStyleIdx="1" presStyleCnt="3">
        <dgm:presLayoutVars>
          <dgm:bulletEnabled val="1"/>
        </dgm:presLayoutVars>
      </dgm:prSet>
      <dgm:spPr/>
      <dgm:t>
        <a:bodyPr/>
        <a:lstStyle/>
        <a:p>
          <a:endParaRPr lang="es-ES"/>
        </a:p>
      </dgm:t>
    </dgm:pt>
    <dgm:pt modelId="{FB000C36-FBF0-4CAC-BCA0-D8FC588F618E}" type="pres">
      <dgm:prSet presAssocID="{E1768274-6B87-4C31-BA6D-FCFA130E0F6E}" presName="FourConn_3-4" presStyleLbl="fgAccFollowNode1" presStyleIdx="2" presStyleCnt="3">
        <dgm:presLayoutVars>
          <dgm:bulletEnabled val="1"/>
        </dgm:presLayoutVars>
      </dgm:prSet>
      <dgm:spPr/>
      <dgm:t>
        <a:bodyPr/>
        <a:lstStyle/>
        <a:p>
          <a:endParaRPr lang="es-ES"/>
        </a:p>
      </dgm:t>
    </dgm:pt>
    <dgm:pt modelId="{903EC7A7-5E87-422A-837A-BF9C81D921B7}" type="pres">
      <dgm:prSet presAssocID="{E1768274-6B87-4C31-BA6D-FCFA130E0F6E}" presName="FourNodes_1_text" presStyleLbl="node1" presStyleIdx="3" presStyleCnt="4">
        <dgm:presLayoutVars>
          <dgm:bulletEnabled val="1"/>
        </dgm:presLayoutVars>
      </dgm:prSet>
      <dgm:spPr/>
      <dgm:t>
        <a:bodyPr/>
        <a:lstStyle/>
        <a:p>
          <a:endParaRPr lang="es-ES"/>
        </a:p>
      </dgm:t>
    </dgm:pt>
    <dgm:pt modelId="{4C73BB60-C77B-4D18-B68C-B3AC79190EF6}" type="pres">
      <dgm:prSet presAssocID="{E1768274-6B87-4C31-BA6D-FCFA130E0F6E}" presName="FourNodes_2_text" presStyleLbl="node1" presStyleIdx="3" presStyleCnt="4">
        <dgm:presLayoutVars>
          <dgm:bulletEnabled val="1"/>
        </dgm:presLayoutVars>
      </dgm:prSet>
      <dgm:spPr/>
      <dgm:t>
        <a:bodyPr/>
        <a:lstStyle/>
        <a:p>
          <a:endParaRPr lang="es-ES"/>
        </a:p>
      </dgm:t>
    </dgm:pt>
    <dgm:pt modelId="{962C2B65-3BEE-4FFC-AF6E-493ACB0A5E92}" type="pres">
      <dgm:prSet presAssocID="{E1768274-6B87-4C31-BA6D-FCFA130E0F6E}" presName="FourNodes_3_text" presStyleLbl="node1" presStyleIdx="3" presStyleCnt="4">
        <dgm:presLayoutVars>
          <dgm:bulletEnabled val="1"/>
        </dgm:presLayoutVars>
      </dgm:prSet>
      <dgm:spPr/>
      <dgm:t>
        <a:bodyPr/>
        <a:lstStyle/>
        <a:p>
          <a:endParaRPr lang="es-ES"/>
        </a:p>
      </dgm:t>
    </dgm:pt>
    <dgm:pt modelId="{B46BA7D3-0EAA-483F-B280-41570EF5D341}" type="pres">
      <dgm:prSet presAssocID="{E1768274-6B87-4C31-BA6D-FCFA130E0F6E}" presName="FourNodes_4_text" presStyleLbl="node1" presStyleIdx="3" presStyleCnt="4">
        <dgm:presLayoutVars>
          <dgm:bulletEnabled val="1"/>
        </dgm:presLayoutVars>
      </dgm:prSet>
      <dgm:spPr/>
      <dgm:t>
        <a:bodyPr/>
        <a:lstStyle/>
        <a:p>
          <a:endParaRPr lang="es-ES"/>
        </a:p>
      </dgm:t>
    </dgm:pt>
  </dgm:ptLst>
  <dgm:cxnLst>
    <dgm:cxn modelId="{8B7492FE-DB9B-4873-9B39-31C62FAAFDFB}" type="presOf" srcId="{5D26F9F5-622F-497F-A180-D59A66AC68EE}" destId="{4C73BB60-C77B-4D18-B68C-B3AC79190EF6}" srcOrd="1" destOrd="0" presId="urn:microsoft.com/office/officeart/2005/8/layout/vProcess5"/>
    <dgm:cxn modelId="{A86B1818-37B8-4492-8BFA-37687E2BCD90}" type="presOf" srcId="{44951905-A88D-4268-B959-5568FDF93514}" destId="{50DA2EB0-F693-4E20-B8CE-AA32F56573DE}" srcOrd="0" destOrd="0" presId="urn:microsoft.com/office/officeart/2005/8/layout/vProcess5"/>
    <dgm:cxn modelId="{CD36252D-3D31-42C9-89D5-2447CCD0E25F}" type="presOf" srcId="{E1768274-6B87-4C31-BA6D-FCFA130E0F6E}" destId="{AAFBF46B-64C5-41FA-913D-C415BBD7E588}" srcOrd="0" destOrd="0" presId="urn:microsoft.com/office/officeart/2005/8/layout/vProcess5"/>
    <dgm:cxn modelId="{58057343-A373-4166-B0F3-B7E03FCC7836}" type="presOf" srcId="{1C846B4B-E2EE-400B-B867-0F4256839F5F}" destId="{962C2B65-3BEE-4FFC-AF6E-493ACB0A5E92}" srcOrd="1" destOrd="0" presId="urn:microsoft.com/office/officeart/2005/8/layout/vProcess5"/>
    <dgm:cxn modelId="{9730A41A-9022-4F50-A271-7AC8CEEED086}" type="presOf" srcId="{1C846B4B-E2EE-400B-B867-0F4256839F5F}" destId="{DC72E513-CA38-4C18-9A99-5C30A4C5770A}" srcOrd="0" destOrd="0" presId="urn:microsoft.com/office/officeart/2005/8/layout/vProcess5"/>
    <dgm:cxn modelId="{DAC196AB-B62C-496C-91E0-0FAA0974BBCA}" srcId="{E1768274-6B87-4C31-BA6D-FCFA130E0F6E}" destId="{747EA106-AA9D-4F04-92FB-673476EC0912}" srcOrd="3" destOrd="0" parTransId="{53563913-F303-44E6-9496-407DCE56EF41}" sibTransId="{465E9E7F-0165-4BDA-8462-22DF5814D323}"/>
    <dgm:cxn modelId="{A4CDAE29-B374-471C-A3AB-3CD109344E48}" type="presOf" srcId="{23DC5928-04A9-49C3-9D3E-E28F9F97CC71}" destId="{FB000C36-FBF0-4CAC-BCA0-D8FC588F618E}" srcOrd="0" destOrd="0" presId="urn:microsoft.com/office/officeart/2005/8/layout/vProcess5"/>
    <dgm:cxn modelId="{29105874-78D2-4C3C-85F1-1AB04886FDBE}" type="presOf" srcId="{747EA106-AA9D-4F04-92FB-673476EC0912}" destId="{B46BA7D3-0EAA-483F-B280-41570EF5D341}" srcOrd="1" destOrd="0" presId="urn:microsoft.com/office/officeart/2005/8/layout/vProcess5"/>
    <dgm:cxn modelId="{A1274BBD-3D3D-4E01-9EF4-D8B9FFEF20B7}" type="presOf" srcId="{BA482015-7514-4ED7-99ED-74525F7ED280}" destId="{903EC7A7-5E87-422A-837A-BF9C81D921B7}" srcOrd="1" destOrd="0" presId="urn:microsoft.com/office/officeart/2005/8/layout/vProcess5"/>
    <dgm:cxn modelId="{0D4BBB4A-9393-4357-98BC-AC7EB42EA189}" srcId="{E1768274-6B87-4C31-BA6D-FCFA130E0F6E}" destId="{1C846B4B-E2EE-400B-B867-0F4256839F5F}" srcOrd="2" destOrd="0" parTransId="{CEFE7E97-0362-47B8-8335-217AE782F6C9}" sibTransId="{23DC5928-04A9-49C3-9D3E-E28F9F97CC71}"/>
    <dgm:cxn modelId="{B39DF5CC-03F6-4DE1-B2B9-4B6FACCD355A}" type="presOf" srcId="{9FB2B6A8-DD58-4F6D-98C0-25954DF25C21}" destId="{5539FB7C-EFAB-4A12-BE58-701DDCF2365B}" srcOrd="0" destOrd="0" presId="urn:microsoft.com/office/officeart/2005/8/layout/vProcess5"/>
    <dgm:cxn modelId="{FD77B65C-4689-4751-916C-287D559D91DD}" type="presOf" srcId="{BA482015-7514-4ED7-99ED-74525F7ED280}" destId="{BDA617CB-363E-46DF-8FED-C38949829976}" srcOrd="0" destOrd="0" presId="urn:microsoft.com/office/officeart/2005/8/layout/vProcess5"/>
    <dgm:cxn modelId="{F9985F3A-3CFF-4FE5-BB08-2BB779B322E7}" type="presOf" srcId="{5D26F9F5-622F-497F-A180-D59A66AC68EE}" destId="{C4E51ECF-52C2-4669-AE86-AC87CA270545}" srcOrd="0" destOrd="0" presId="urn:microsoft.com/office/officeart/2005/8/layout/vProcess5"/>
    <dgm:cxn modelId="{8585FB7B-9287-4EBC-9799-59776D849E65}" srcId="{E1768274-6B87-4C31-BA6D-FCFA130E0F6E}" destId="{5D26F9F5-622F-497F-A180-D59A66AC68EE}" srcOrd="1" destOrd="0" parTransId="{BDD92343-9F2B-4B88-AC39-3BAAA2D37F00}" sibTransId="{44951905-A88D-4268-B959-5568FDF93514}"/>
    <dgm:cxn modelId="{630163CD-0F52-41F7-9C8E-A362BFC17254}" type="presOf" srcId="{747EA106-AA9D-4F04-92FB-673476EC0912}" destId="{E1D6BD7C-96CC-49D3-AFCD-B39A449B4C84}" srcOrd="0" destOrd="0" presId="urn:microsoft.com/office/officeart/2005/8/layout/vProcess5"/>
    <dgm:cxn modelId="{075ED7C2-FC2E-4AA8-8CB5-09013CC94B9A}" srcId="{E1768274-6B87-4C31-BA6D-FCFA130E0F6E}" destId="{BA482015-7514-4ED7-99ED-74525F7ED280}" srcOrd="0" destOrd="0" parTransId="{91C08BC2-3DF0-4301-A95D-D128FCA50F7E}" sibTransId="{9FB2B6A8-DD58-4F6D-98C0-25954DF25C21}"/>
    <dgm:cxn modelId="{75C24056-31F0-4340-AAEB-33D7CE22E1FF}" type="presParOf" srcId="{AAFBF46B-64C5-41FA-913D-C415BBD7E588}" destId="{BE282DE9-90D8-4528-A57C-D03C75236A70}" srcOrd="0" destOrd="0" presId="urn:microsoft.com/office/officeart/2005/8/layout/vProcess5"/>
    <dgm:cxn modelId="{2CE32A8C-7DE2-49C0-8235-B30EAE66AAA0}" type="presParOf" srcId="{AAFBF46B-64C5-41FA-913D-C415BBD7E588}" destId="{BDA617CB-363E-46DF-8FED-C38949829976}" srcOrd="1" destOrd="0" presId="urn:microsoft.com/office/officeart/2005/8/layout/vProcess5"/>
    <dgm:cxn modelId="{99ADC850-A247-41FE-8782-B44774524584}" type="presParOf" srcId="{AAFBF46B-64C5-41FA-913D-C415BBD7E588}" destId="{C4E51ECF-52C2-4669-AE86-AC87CA270545}" srcOrd="2" destOrd="0" presId="urn:microsoft.com/office/officeart/2005/8/layout/vProcess5"/>
    <dgm:cxn modelId="{8D9705DC-3146-4838-A955-22419A77D5A7}" type="presParOf" srcId="{AAFBF46B-64C5-41FA-913D-C415BBD7E588}" destId="{DC72E513-CA38-4C18-9A99-5C30A4C5770A}" srcOrd="3" destOrd="0" presId="urn:microsoft.com/office/officeart/2005/8/layout/vProcess5"/>
    <dgm:cxn modelId="{5612173D-BA98-45B0-8741-BAB952301709}" type="presParOf" srcId="{AAFBF46B-64C5-41FA-913D-C415BBD7E588}" destId="{E1D6BD7C-96CC-49D3-AFCD-B39A449B4C84}" srcOrd="4" destOrd="0" presId="urn:microsoft.com/office/officeart/2005/8/layout/vProcess5"/>
    <dgm:cxn modelId="{6608E993-A891-4EC2-891C-DD14B03F076A}" type="presParOf" srcId="{AAFBF46B-64C5-41FA-913D-C415BBD7E588}" destId="{5539FB7C-EFAB-4A12-BE58-701DDCF2365B}" srcOrd="5" destOrd="0" presId="urn:microsoft.com/office/officeart/2005/8/layout/vProcess5"/>
    <dgm:cxn modelId="{7C938142-2654-4A2D-AD46-43561B4FE32E}" type="presParOf" srcId="{AAFBF46B-64C5-41FA-913D-C415BBD7E588}" destId="{50DA2EB0-F693-4E20-B8CE-AA32F56573DE}" srcOrd="6" destOrd="0" presId="urn:microsoft.com/office/officeart/2005/8/layout/vProcess5"/>
    <dgm:cxn modelId="{AB5B5FAE-C073-49C7-9C27-FAD622173DE3}" type="presParOf" srcId="{AAFBF46B-64C5-41FA-913D-C415BBD7E588}" destId="{FB000C36-FBF0-4CAC-BCA0-D8FC588F618E}" srcOrd="7" destOrd="0" presId="urn:microsoft.com/office/officeart/2005/8/layout/vProcess5"/>
    <dgm:cxn modelId="{80C0E187-9463-4AD6-BB95-53A70FD9DCEC}" type="presParOf" srcId="{AAFBF46B-64C5-41FA-913D-C415BBD7E588}" destId="{903EC7A7-5E87-422A-837A-BF9C81D921B7}" srcOrd="8" destOrd="0" presId="urn:microsoft.com/office/officeart/2005/8/layout/vProcess5"/>
    <dgm:cxn modelId="{5923DD82-4903-4095-9663-C5D3E65DE8D7}" type="presParOf" srcId="{AAFBF46B-64C5-41FA-913D-C415BBD7E588}" destId="{4C73BB60-C77B-4D18-B68C-B3AC79190EF6}" srcOrd="9" destOrd="0" presId="urn:microsoft.com/office/officeart/2005/8/layout/vProcess5"/>
    <dgm:cxn modelId="{BD56CA6F-0709-4FE3-B9EC-7393A7D58D00}" type="presParOf" srcId="{AAFBF46B-64C5-41FA-913D-C415BBD7E588}" destId="{962C2B65-3BEE-4FFC-AF6E-493ACB0A5E92}" srcOrd="10" destOrd="0" presId="urn:microsoft.com/office/officeart/2005/8/layout/vProcess5"/>
    <dgm:cxn modelId="{09B4F642-CCA0-4BCD-B293-C0999BFD67A4}" type="presParOf" srcId="{AAFBF46B-64C5-41FA-913D-C415BBD7E588}" destId="{B46BA7D3-0EAA-483F-B280-41570EF5D3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B0EF9-8BE0-4507-9CED-A56B55881346}" type="doc">
      <dgm:prSet loTypeId="urn:microsoft.com/office/officeart/2005/8/layout/vList2" loCatId="list" qsTypeId="urn:microsoft.com/office/officeart/2005/8/quickstyle/3d4" qsCatId="3D" csTypeId="urn:microsoft.com/office/officeart/2005/8/colors/accent2_5" csCatId="accent2" phldr="1"/>
      <dgm:spPr/>
      <dgm:t>
        <a:bodyPr/>
        <a:lstStyle/>
        <a:p>
          <a:endParaRPr lang="es-ES"/>
        </a:p>
      </dgm:t>
    </dgm:pt>
    <dgm:pt modelId="{77E3A278-2DA7-4C79-BB08-72D8C22406AC}">
      <dgm:prSet phldrT="[Texto]"/>
      <dgm:spPr/>
      <dgm:t>
        <a:bodyPr/>
        <a:lstStyle/>
        <a:p>
          <a:r>
            <a:rPr lang="es-ES" dirty="0" smtClean="0"/>
            <a:t>Objetivos educativos del Bloque 1</a:t>
          </a:r>
          <a:endParaRPr lang="es-ES" dirty="0"/>
        </a:p>
      </dgm:t>
    </dgm:pt>
    <dgm:pt modelId="{010F5B17-99E0-40A2-AC87-A3E77742605C}" type="parTrans" cxnId="{FAF019D4-4D3A-47FF-B3AD-0AC86270DC12}">
      <dgm:prSet/>
      <dgm:spPr/>
      <dgm:t>
        <a:bodyPr/>
        <a:lstStyle/>
        <a:p>
          <a:endParaRPr lang="es-ES"/>
        </a:p>
      </dgm:t>
    </dgm:pt>
    <dgm:pt modelId="{9B2AD2F0-49AD-46F3-9A78-EDC631A227D2}" type="sibTrans" cxnId="{FAF019D4-4D3A-47FF-B3AD-0AC86270DC12}">
      <dgm:prSet/>
      <dgm:spPr/>
      <dgm:t>
        <a:bodyPr/>
        <a:lstStyle/>
        <a:p>
          <a:endParaRPr lang="es-ES"/>
        </a:p>
      </dgm:t>
    </dgm:pt>
    <dgm:pt modelId="{DA1C0C11-E645-4376-9BD9-D07946803D94}">
      <dgm:prSet phldrT="[Texto]"/>
      <dgm:spPr/>
      <dgm:t>
        <a:bodyPr/>
        <a:lstStyle/>
        <a:p>
          <a:r>
            <a:rPr lang="es-MX" dirty="0" smtClean="0"/>
            <a:t>Identificar, aplicar, aceptar los elementos principales de Entornos Gráficos.</a:t>
          </a:r>
          <a:endParaRPr lang="es-ES" dirty="0"/>
        </a:p>
      </dgm:t>
    </dgm:pt>
    <dgm:pt modelId="{F87728B8-EF1D-4906-A809-B2F8637A9A72}" type="parTrans" cxnId="{AF7B17CA-186B-4682-8B66-B44BE351E35F}">
      <dgm:prSet/>
      <dgm:spPr/>
      <dgm:t>
        <a:bodyPr/>
        <a:lstStyle/>
        <a:p>
          <a:endParaRPr lang="es-ES"/>
        </a:p>
      </dgm:t>
    </dgm:pt>
    <dgm:pt modelId="{F4AFD5BD-6906-4A4D-BFBC-2B16450BF2B9}" type="sibTrans" cxnId="{AF7B17CA-186B-4682-8B66-B44BE351E35F}">
      <dgm:prSet/>
      <dgm:spPr/>
      <dgm:t>
        <a:bodyPr/>
        <a:lstStyle/>
        <a:p>
          <a:endParaRPr lang="es-ES"/>
        </a:p>
      </dgm:t>
    </dgm:pt>
    <dgm:pt modelId="{3C8FF87C-AF7B-4ABD-B12F-703A4F18E2BF}">
      <dgm:prSet phldrT="[Texto]"/>
      <dgm:spPr/>
      <dgm:t>
        <a:bodyPr/>
        <a:lstStyle/>
        <a:p>
          <a:r>
            <a:rPr lang="es-ES" dirty="0" smtClean="0"/>
            <a:t>Objetivos educativos del Bloque 2</a:t>
          </a:r>
          <a:endParaRPr lang="es-ES" dirty="0"/>
        </a:p>
      </dgm:t>
    </dgm:pt>
    <dgm:pt modelId="{8B7AC8F8-67D3-4569-8A96-7340F63FF67C}" type="parTrans" cxnId="{74E434A1-EDF8-4E3C-9FD4-7802C27F007E}">
      <dgm:prSet/>
      <dgm:spPr/>
      <dgm:t>
        <a:bodyPr/>
        <a:lstStyle/>
        <a:p>
          <a:endParaRPr lang="es-ES"/>
        </a:p>
      </dgm:t>
    </dgm:pt>
    <dgm:pt modelId="{6F94BEF3-A7DE-444C-B3E9-BFF0225FFC19}" type="sibTrans" cxnId="{74E434A1-EDF8-4E3C-9FD4-7802C27F007E}">
      <dgm:prSet/>
      <dgm:spPr/>
      <dgm:t>
        <a:bodyPr/>
        <a:lstStyle/>
        <a:p>
          <a:endParaRPr lang="es-ES"/>
        </a:p>
      </dgm:t>
    </dgm:pt>
    <dgm:pt modelId="{361700B5-903E-4AC7-A30F-8587605A116B}">
      <dgm:prSet phldrT="[Texto]"/>
      <dgm:spPr/>
      <dgm:t>
        <a:bodyPr/>
        <a:lstStyle/>
        <a:p>
          <a:r>
            <a:rPr lang="es-ES" dirty="0" smtClean="0"/>
            <a:t>Utilizar los elementos principales de Visual Basic.</a:t>
          </a:r>
          <a:endParaRPr lang="es-ES" dirty="0"/>
        </a:p>
      </dgm:t>
    </dgm:pt>
    <dgm:pt modelId="{BBBCA5CD-E3AD-467C-A2BB-9045C6A3C8AC}" type="parTrans" cxnId="{E7F7DED0-B43C-4654-9077-E65EE786A585}">
      <dgm:prSet/>
      <dgm:spPr/>
      <dgm:t>
        <a:bodyPr/>
        <a:lstStyle/>
        <a:p>
          <a:endParaRPr lang="es-ES"/>
        </a:p>
      </dgm:t>
    </dgm:pt>
    <dgm:pt modelId="{11A2CDA4-4901-435A-BA82-4283071E1700}" type="sibTrans" cxnId="{E7F7DED0-B43C-4654-9077-E65EE786A585}">
      <dgm:prSet/>
      <dgm:spPr/>
      <dgm:t>
        <a:bodyPr/>
        <a:lstStyle/>
        <a:p>
          <a:endParaRPr lang="es-ES"/>
        </a:p>
      </dgm:t>
    </dgm:pt>
    <dgm:pt modelId="{293B8731-87A2-42A4-BDF9-90379A9E26F2}">
      <dgm:prSet/>
      <dgm:spPr/>
      <dgm:t>
        <a:bodyPr/>
        <a:lstStyle/>
        <a:p>
          <a:r>
            <a:rPr lang="es-ES" dirty="0" smtClean="0"/>
            <a:t>Utilizar adecuadamente la estructura de los elementos de un programa en Visual Basic.</a:t>
          </a:r>
          <a:endParaRPr lang="es-ES" dirty="0"/>
        </a:p>
      </dgm:t>
    </dgm:pt>
    <dgm:pt modelId="{E0292162-7352-4E27-B65F-7F5CFF691824}" type="parTrans" cxnId="{B36DB93A-98DA-4064-9162-6E2872F65E61}">
      <dgm:prSet/>
      <dgm:spPr/>
      <dgm:t>
        <a:bodyPr/>
        <a:lstStyle/>
        <a:p>
          <a:endParaRPr lang="es-ES"/>
        </a:p>
      </dgm:t>
    </dgm:pt>
    <dgm:pt modelId="{4C018B0C-1E93-4615-8CEF-9FDD3D357DA3}" type="sibTrans" cxnId="{B36DB93A-98DA-4064-9162-6E2872F65E61}">
      <dgm:prSet/>
      <dgm:spPr/>
      <dgm:t>
        <a:bodyPr/>
        <a:lstStyle/>
        <a:p>
          <a:endParaRPr lang="es-ES"/>
        </a:p>
      </dgm:t>
    </dgm:pt>
    <dgm:pt modelId="{F4025C80-37F0-4CC6-A6D9-F78B706CABDB}">
      <dgm:prSet/>
      <dgm:spPr/>
      <dgm:t>
        <a:bodyPr/>
        <a:lstStyle/>
        <a:p>
          <a:r>
            <a:rPr lang="es-ES" dirty="0" smtClean="0"/>
            <a:t>Objetivos educativos del Bloque 3</a:t>
          </a:r>
          <a:endParaRPr lang="es-ES" dirty="0"/>
        </a:p>
      </dgm:t>
    </dgm:pt>
    <dgm:pt modelId="{486D9016-0E59-4722-9004-E6E1CB33F0B7}" type="parTrans" cxnId="{9277CE96-A0D1-48BA-86AD-8A284BA053AF}">
      <dgm:prSet/>
      <dgm:spPr/>
      <dgm:t>
        <a:bodyPr/>
        <a:lstStyle/>
        <a:p>
          <a:endParaRPr lang="es-ES"/>
        </a:p>
      </dgm:t>
    </dgm:pt>
    <dgm:pt modelId="{58A993AD-9AF8-45CB-AF93-59033E59272E}" type="sibTrans" cxnId="{9277CE96-A0D1-48BA-86AD-8A284BA053AF}">
      <dgm:prSet/>
      <dgm:spPr/>
      <dgm:t>
        <a:bodyPr/>
        <a:lstStyle/>
        <a:p>
          <a:endParaRPr lang="es-ES"/>
        </a:p>
      </dgm:t>
    </dgm:pt>
    <dgm:pt modelId="{C0B609EA-458E-4EF3-B955-7291A5E70167}" type="pres">
      <dgm:prSet presAssocID="{D76B0EF9-8BE0-4507-9CED-A56B55881346}" presName="linear" presStyleCnt="0">
        <dgm:presLayoutVars>
          <dgm:animLvl val="lvl"/>
          <dgm:resizeHandles val="exact"/>
        </dgm:presLayoutVars>
      </dgm:prSet>
      <dgm:spPr/>
      <dgm:t>
        <a:bodyPr/>
        <a:lstStyle/>
        <a:p>
          <a:endParaRPr lang="es-ES"/>
        </a:p>
      </dgm:t>
    </dgm:pt>
    <dgm:pt modelId="{FC5E3D3D-9A5D-4AF2-BEF6-8599FD9C51A1}" type="pres">
      <dgm:prSet presAssocID="{77E3A278-2DA7-4C79-BB08-72D8C22406AC}" presName="parentText" presStyleLbl="node1" presStyleIdx="0" presStyleCnt="3" custLinFactNeighborX="-875">
        <dgm:presLayoutVars>
          <dgm:chMax val="0"/>
          <dgm:bulletEnabled val="1"/>
        </dgm:presLayoutVars>
      </dgm:prSet>
      <dgm:spPr/>
      <dgm:t>
        <a:bodyPr/>
        <a:lstStyle/>
        <a:p>
          <a:endParaRPr lang="es-ES"/>
        </a:p>
      </dgm:t>
    </dgm:pt>
    <dgm:pt modelId="{7C3227BC-7428-4A2F-895C-CA191DB6C793}" type="pres">
      <dgm:prSet presAssocID="{77E3A278-2DA7-4C79-BB08-72D8C22406AC}" presName="childText" presStyleLbl="revTx" presStyleIdx="0" presStyleCnt="3">
        <dgm:presLayoutVars>
          <dgm:bulletEnabled val="1"/>
        </dgm:presLayoutVars>
      </dgm:prSet>
      <dgm:spPr/>
      <dgm:t>
        <a:bodyPr/>
        <a:lstStyle/>
        <a:p>
          <a:endParaRPr lang="es-ES"/>
        </a:p>
      </dgm:t>
    </dgm:pt>
    <dgm:pt modelId="{EC020D2F-2885-49D1-B6AA-4F91DF90B82B}" type="pres">
      <dgm:prSet presAssocID="{3C8FF87C-AF7B-4ABD-B12F-703A4F18E2BF}" presName="parentText" presStyleLbl="node1" presStyleIdx="1" presStyleCnt="3">
        <dgm:presLayoutVars>
          <dgm:chMax val="0"/>
          <dgm:bulletEnabled val="1"/>
        </dgm:presLayoutVars>
      </dgm:prSet>
      <dgm:spPr/>
      <dgm:t>
        <a:bodyPr/>
        <a:lstStyle/>
        <a:p>
          <a:endParaRPr lang="es-ES"/>
        </a:p>
      </dgm:t>
    </dgm:pt>
    <dgm:pt modelId="{D2CB290D-AE7D-4CC7-BB5F-80F32399AE55}" type="pres">
      <dgm:prSet presAssocID="{3C8FF87C-AF7B-4ABD-B12F-703A4F18E2BF}" presName="childText" presStyleLbl="revTx" presStyleIdx="1" presStyleCnt="3">
        <dgm:presLayoutVars>
          <dgm:bulletEnabled val="1"/>
        </dgm:presLayoutVars>
      </dgm:prSet>
      <dgm:spPr/>
      <dgm:t>
        <a:bodyPr/>
        <a:lstStyle/>
        <a:p>
          <a:endParaRPr lang="es-ES"/>
        </a:p>
      </dgm:t>
    </dgm:pt>
    <dgm:pt modelId="{C1A6F618-46BB-4EED-8F04-AA9F93E3352D}" type="pres">
      <dgm:prSet presAssocID="{F4025C80-37F0-4CC6-A6D9-F78B706CABDB}" presName="parentText" presStyleLbl="node1" presStyleIdx="2" presStyleCnt="3">
        <dgm:presLayoutVars>
          <dgm:chMax val="0"/>
          <dgm:bulletEnabled val="1"/>
        </dgm:presLayoutVars>
      </dgm:prSet>
      <dgm:spPr/>
      <dgm:t>
        <a:bodyPr/>
        <a:lstStyle/>
        <a:p>
          <a:endParaRPr lang="es-ES"/>
        </a:p>
      </dgm:t>
    </dgm:pt>
    <dgm:pt modelId="{171D0A2B-308E-44A7-B9CB-91E1EF68F201}" type="pres">
      <dgm:prSet presAssocID="{F4025C80-37F0-4CC6-A6D9-F78B706CABDB}" presName="childText" presStyleLbl="revTx" presStyleIdx="2" presStyleCnt="3">
        <dgm:presLayoutVars>
          <dgm:bulletEnabled val="1"/>
        </dgm:presLayoutVars>
      </dgm:prSet>
      <dgm:spPr/>
      <dgm:t>
        <a:bodyPr/>
        <a:lstStyle/>
        <a:p>
          <a:endParaRPr lang="es-ES"/>
        </a:p>
      </dgm:t>
    </dgm:pt>
  </dgm:ptLst>
  <dgm:cxnLst>
    <dgm:cxn modelId="{8BEAEF5F-74B7-41CA-9A4F-96B8C3B532E7}" type="presOf" srcId="{293B8731-87A2-42A4-BDF9-90379A9E26F2}" destId="{171D0A2B-308E-44A7-B9CB-91E1EF68F201}" srcOrd="0" destOrd="0" presId="urn:microsoft.com/office/officeart/2005/8/layout/vList2"/>
    <dgm:cxn modelId="{93B572D1-7D57-4FA8-A5C8-47A50CC39C12}" type="presOf" srcId="{77E3A278-2DA7-4C79-BB08-72D8C22406AC}" destId="{FC5E3D3D-9A5D-4AF2-BEF6-8599FD9C51A1}" srcOrd="0" destOrd="0" presId="urn:microsoft.com/office/officeart/2005/8/layout/vList2"/>
    <dgm:cxn modelId="{D45045BC-5021-49A0-9AA3-0FD773A1F7E1}" type="presOf" srcId="{D76B0EF9-8BE0-4507-9CED-A56B55881346}" destId="{C0B609EA-458E-4EF3-B955-7291A5E70167}" srcOrd="0" destOrd="0" presId="urn:microsoft.com/office/officeart/2005/8/layout/vList2"/>
    <dgm:cxn modelId="{99FDBCA6-8CE9-47E1-AD00-75AF5ED535FA}" type="presOf" srcId="{DA1C0C11-E645-4376-9BD9-D07946803D94}" destId="{7C3227BC-7428-4A2F-895C-CA191DB6C793}" srcOrd="0" destOrd="0" presId="urn:microsoft.com/office/officeart/2005/8/layout/vList2"/>
    <dgm:cxn modelId="{4F6D88DE-52B5-4A03-AA3D-C75DC244E367}" type="presOf" srcId="{F4025C80-37F0-4CC6-A6D9-F78B706CABDB}" destId="{C1A6F618-46BB-4EED-8F04-AA9F93E3352D}" srcOrd="0" destOrd="0" presId="urn:microsoft.com/office/officeart/2005/8/layout/vList2"/>
    <dgm:cxn modelId="{E7F7DED0-B43C-4654-9077-E65EE786A585}" srcId="{3C8FF87C-AF7B-4ABD-B12F-703A4F18E2BF}" destId="{361700B5-903E-4AC7-A30F-8587605A116B}" srcOrd="0" destOrd="0" parTransId="{BBBCA5CD-E3AD-467C-A2BB-9045C6A3C8AC}" sibTransId="{11A2CDA4-4901-435A-BA82-4283071E1700}"/>
    <dgm:cxn modelId="{AF7B17CA-186B-4682-8B66-B44BE351E35F}" srcId="{77E3A278-2DA7-4C79-BB08-72D8C22406AC}" destId="{DA1C0C11-E645-4376-9BD9-D07946803D94}" srcOrd="0" destOrd="0" parTransId="{F87728B8-EF1D-4906-A809-B2F8637A9A72}" sibTransId="{F4AFD5BD-6906-4A4D-BFBC-2B16450BF2B9}"/>
    <dgm:cxn modelId="{FAF019D4-4D3A-47FF-B3AD-0AC86270DC12}" srcId="{D76B0EF9-8BE0-4507-9CED-A56B55881346}" destId="{77E3A278-2DA7-4C79-BB08-72D8C22406AC}" srcOrd="0" destOrd="0" parTransId="{010F5B17-99E0-40A2-AC87-A3E77742605C}" sibTransId="{9B2AD2F0-49AD-46F3-9A78-EDC631A227D2}"/>
    <dgm:cxn modelId="{0CB471E5-D1CD-4F81-BC18-4AB981901578}" type="presOf" srcId="{361700B5-903E-4AC7-A30F-8587605A116B}" destId="{D2CB290D-AE7D-4CC7-BB5F-80F32399AE55}" srcOrd="0" destOrd="0" presId="urn:microsoft.com/office/officeart/2005/8/layout/vList2"/>
    <dgm:cxn modelId="{B36DB93A-98DA-4064-9162-6E2872F65E61}" srcId="{F4025C80-37F0-4CC6-A6D9-F78B706CABDB}" destId="{293B8731-87A2-42A4-BDF9-90379A9E26F2}" srcOrd="0" destOrd="0" parTransId="{E0292162-7352-4E27-B65F-7F5CFF691824}" sibTransId="{4C018B0C-1E93-4615-8CEF-9FDD3D357DA3}"/>
    <dgm:cxn modelId="{7FC5D757-284F-44BB-8A8C-4ED58F46C52C}" type="presOf" srcId="{3C8FF87C-AF7B-4ABD-B12F-703A4F18E2BF}" destId="{EC020D2F-2885-49D1-B6AA-4F91DF90B82B}" srcOrd="0" destOrd="0" presId="urn:microsoft.com/office/officeart/2005/8/layout/vList2"/>
    <dgm:cxn modelId="{9277CE96-A0D1-48BA-86AD-8A284BA053AF}" srcId="{D76B0EF9-8BE0-4507-9CED-A56B55881346}" destId="{F4025C80-37F0-4CC6-A6D9-F78B706CABDB}" srcOrd="2" destOrd="0" parTransId="{486D9016-0E59-4722-9004-E6E1CB33F0B7}" sibTransId="{58A993AD-9AF8-45CB-AF93-59033E59272E}"/>
    <dgm:cxn modelId="{74E434A1-EDF8-4E3C-9FD4-7802C27F007E}" srcId="{D76B0EF9-8BE0-4507-9CED-A56B55881346}" destId="{3C8FF87C-AF7B-4ABD-B12F-703A4F18E2BF}" srcOrd="1" destOrd="0" parTransId="{8B7AC8F8-67D3-4569-8A96-7340F63FF67C}" sibTransId="{6F94BEF3-A7DE-444C-B3E9-BFF0225FFC19}"/>
    <dgm:cxn modelId="{BD3D78DE-51A8-4D4A-B964-C2B1D8720D45}" type="presParOf" srcId="{C0B609EA-458E-4EF3-B955-7291A5E70167}" destId="{FC5E3D3D-9A5D-4AF2-BEF6-8599FD9C51A1}" srcOrd="0" destOrd="0" presId="urn:microsoft.com/office/officeart/2005/8/layout/vList2"/>
    <dgm:cxn modelId="{D485778E-28AC-4E75-8DDF-2BA6FFEA3EBB}" type="presParOf" srcId="{C0B609EA-458E-4EF3-B955-7291A5E70167}" destId="{7C3227BC-7428-4A2F-895C-CA191DB6C793}" srcOrd="1" destOrd="0" presId="urn:microsoft.com/office/officeart/2005/8/layout/vList2"/>
    <dgm:cxn modelId="{BC456F6A-2D49-41C4-81F3-2D563FC9257C}" type="presParOf" srcId="{C0B609EA-458E-4EF3-B955-7291A5E70167}" destId="{EC020D2F-2885-49D1-B6AA-4F91DF90B82B}" srcOrd="2" destOrd="0" presId="urn:microsoft.com/office/officeart/2005/8/layout/vList2"/>
    <dgm:cxn modelId="{EF533D78-4C16-4170-A4F6-6F2215B320FD}" type="presParOf" srcId="{C0B609EA-458E-4EF3-B955-7291A5E70167}" destId="{D2CB290D-AE7D-4CC7-BB5F-80F32399AE55}" srcOrd="3" destOrd="0" presId="urn:microsoft.com/office/officeart/2005/8/layout/vList2"/>
    <dgm:cxn modelId="{9481940C-9C0A-4715-9DF9-FF497DEA23D9}" type="presParOf" srcId="{C0B609EA-458E-4EF3-B955-7291A5E70167}" destId="{C1A6F618-46BB-4EED-8F04-AA9F93E3352D}" srcOrd="4" destOrd="0" presId="urn:microsoft.com/office/officeart/2005/8/layout/vList2"/>
    <dgm:cxn modelId="{3EDA36B9-B5B0-49B8-83FB-69A4E2647639}" type="presParOf" srcId="{C0B609EA-458E-4EF3-B955-7291A5E70167}" destId="{171D0A2B-308E-44A7-B9CB-91E1EF68F2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5AB71-5914-433B-A12D-358CB39B2D07}">
      <dsp:nvSpPr>
        <dsp:cNvPr id="0" name=""/>
        <dsp:cNvSpPr/>
      </dsp:nvSpPr>
      <dsp:spPr>
        <a:xfrm>
          <a:off x="2880316" y="0"/>
          <a:ext cx="4709323" cy="4968552"/>
        </a:xfrm>
        <a:prstGeom prst="flowChartPunchedTap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Estudiar la importancia de la aplicación de las nuevas tecnologías educativas web 2.0, para evaluar el rendimiento académico de los estudiantes, empleando un curso virtual en el colegio Instituto Tecnológico  “Benito Juárez”.</a:t>
          </a:r>
          <a:endParaRPr lang="es-ES" sz="2600" kern="1200" dirty="0"/>
        </a:p>
      </dsp:txBody>
      <dsp:txXfrm>
        <a:off x="2880316" y="993710"/>
        <a:ext cx="4709323" cy="2981132"/>
      </dsp:txXfrm>
    </dsp:sp>
    <dsp:sp modelId="{5A01AE8F-E057-45CE-A37C-9E9EA52DAB09}">
      <dsp:nvSpPr>
        <dsp:cNvPr id="0" name=""/>
        <dsp:cNvSpPr/>
      </dsp:nvSpPr>
      <dsp:spPr>
        <a:xfrm>
          <a:off x="259232" y="0"/>
          <a:ext cx="2621083" cy="496855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t>GENERAL</a:t>
          </a:r>
          <a:endParaRPr lang="es-ES" sz="3200" kern="1200" dirty="0"/>
        </a:p>
      </dsp:txBody>
      <dsp:txXfrm>
        <a:off x="387183" y="127951"/>
        <a:ext cx="2365181" cy="4712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C94B4-9A5F-4F6E-9EAA-41D5DED90E89}">
      <dsp:nvSpPr>
        <dsp:cNvPr id="0" name=""/>
        <dsp:cNvSpPr/>
      </dsp:nvSpPr>
      <dsp:spPr>
        <a:xfrm>
          <a:off x="2360803" y="2209"/>
          <a:ext cx="5641759" cy="4521543"/>
        </a:xfrm>
        <a:prstGeom prst="flowChartPunchedTap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Realizar una investigación bibliográfica referente a las metodologías  ADDIE y OOHDM  para el desarrollo de cursos virtuales.</a:t>
          </a:r>
          <a:endParaRPr lang="es-ES" sz="1600" kern="1200" dirty="0"/>
        </a:p>
        <a:p>
          <a:pPr marL="342900" lvl="2"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t>Especificar los requerimientos del sistema, aplicando la norma IEEE 830.</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t>Aplicar las metodologías ADDIE y OOHDM para el diseño, desarrollo y pruebas del sistema.</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t>Evaluar los resultados obtenidos del sistema aplicados en el bachillerato de Informática  del colegio Instituto Tecnológico “Benito Juárez”.</a:t>
          </a:r>
          <a:endParaRPr lang="es-ES" sz="1600" kern="1200" dirty="0"/>
        </a:p>
      </dsp:txBody>
      <dsp:txXfrm>
        <a:off x="2360803" y="906518"/>
        <a:ext cx="5641759" cy="2712925"/>
      </dsp:txXfrm>
    </dsp:sp>
    <dsp:sp modelId="{DF277313-8887-45EA-8D0C-357186E138B6}">
      <dsp:nvSpPr>
        <dsp:cNvPr id="0" name=""/>
        <dsp:cNvSpPr/>
      </dsp:nvSpPr>
      <dsp:spPr>
        <a:xfrm>
          <a:off x="668" y="2209"/>
          <a:ext cx="2360135" cy="4521543"/>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kern="1200" dirty="0" smtClean="0"/>
            <a:t>ESPECÍFICOS</a:t>
          </a:r>
          <a:endParaRPr lang="es-ES" sz="2800" kern="1200" dirty="0"/>
        </a:p>
      </dsp:txBody>
      <dsp:txXfrm>
        <a:off x="115880" y="117421"/>
        <a:ext cx="2129711" cy="4291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17CB-363E-46DF-8FED-C38949829976}">
      <dsp:nvSpPr>
        <dsp:cNvPr id="0" name=""/>
        <dsp:cNvSpPr/>
      </dsp:nvSpPr>
      <dsp:spPr>
        <a:xfrm>
          <a:off x="0" y="0"/>
          <a:ext cx="5184576" cy="7920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1 Fase: Diseño Conceptual</a:t>
          </a:r>
          <a:endParaRPr lang="es-ES" sz="2300" kern="1200" dirty="0">
            <a:solidFill>
              <a:schemeClr val="tx1"/>
            </a:solidFill>
          </a:endParaRPr>
        </a:p>
      </dsp:txBody>
      <dsp:txXfrm>
        <a:off x="23199" y="23199"/>
        <a:ext cx="4262920" cy="745690"/>
      </dsp:txXfrm>
    </dsp:sp>
    <dsp:sp modelId="{C4E51ECF-52C2-4669-AE86-AC87CA270545}">
      <dsp:nvSpPr>
        <dsp:cNvPr id="0" name=""/>
        <dsp:cNvSpPr/>
      </dsp:nvSpPr>
      <dsp:spPr>
        <a:xfrm>
          <a:off x="434208" y="936104"/>
          <a:ext cx="5184576" cy="792088"/>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2 Fase: Diseño Navegacional</a:t>
          </a:r>
          <a:endParaRPr lang="es-ES" sz="2300" kern="1200" dirty="0">
            <a:solidFill>
              <a:schemeClr val="tx1"/>
            </a:solidFill>
          </a:endParaRPr>
        </a:p>
      </dsp:txBody>
      <dsp:txXfrm>
        <a:off x="457407" y="959303"/>
        <a:ext cx="4189112" cy="745690"/>
      </dsp:txXfrm>
    </dsp:sp>
    <dsp:sp modelId="{DC72E513-CA38-4C18-9A99-5C30A4C5770A}">
      <dsp:nvSpPr>
        <dsp:cNvPr id="0" name=""/>
        <dsp:cNvSpPr/>
      </dsp:nvSpPr>
      <dsp:spPr>
        <a:xfrm>
          <a:off x="861935" y="1872208"/>
          <a:ext cx="5184576" cy="792088"/>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3 Fase: Diseño Interfaz Abstracta</a:t>
          </a:r>
          <a:endParaRPr lang="es-ES" sz="2300" kern="1200" dirty="0">
            <a:solidFill>
              <a:schemeClr val="tx1"/>
            </a:solidFill>
          </a:endParaRPr>
        </a:p>
      </dsp:txBody>
      <dsp:txXfrm>
        <a:off x="885134" y="1895407"/>
        <a:ext cx="4195593" cy="745690"/>
      </dsp:txXfrm>
    </dsp:sp>
    <dsp:sp modelId="{E1D6BD7C-96CC-49D3-AFCD-B39A449B4C84}">
      <dsp:nvSpPr>
        <dsp:cNvPr id="0" name=""/>
        <dsp:cNvSpPr/>
      </dsp:nvSpPr>
      <dsp:spPr>
        <a:xfrm>
          <a:off x="1296143" y="2808311"/>
          <a:ext cx="5184576" cy="79208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kern="1200" dirty="0" smtClean="0">
              <a:solidFill>
                <a:schemeClr val="tx1"/>
              </a:solidFill>
            </a:rPr>
            <a:t>4 Fase: Implementación</a:t>
          </a:r>
          <a:endParaRPr lang="es-ES" sz="2300" kern="1200" dirty="0">
            <a:solidFill>
              <a:schemeClr val="tx1"/>
            </a:solidFill>
          </a:endParaRPr>
        </a:p>
      </dsp:txBody>
      <dsp:txXfrm>
        <a:off x="1319342" y="2831510"/>
        <a:ext cx="4189112" cy="745690"/>
      </dsp:txXfrm>
    </dsp:sp>
    <dsp:sp modelId="{5539FB7C-EFAB-4A12-BE58-701DDCF2365B}">
      <dsp:nvSpPr>
        <dsp:cNvPr id="0" name=""/>
        <dsp:cNvSpPr/>
      </dsp:nvSpPr>
      <dsp:spPr>
        <a:xfrm>
          <a:off x="4669718" y="606667"/>
          <a:ext cx="514857" cy="51485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S" sz="2300" kern="1200">
            <a:solidFill>
              <a:schemeClr val="tx1"/>
            </a:solidFill>
          </a:endParaRPr>
        </a:p>
      </dsp:txBody>
      <dsp:txXfrm>
        <a:off x="4785561" y="606667"/>
        <a:ext cx="283171" cy="387430"/>
      </dsp:txXfrm>
    </dsp:sp>
    <dsp:sp modelId="{50DA2EB0-F693-4E20-B8CE-AA32F56573DE}">
      <dsp:nvSpPr>
        <dsp:cNvPr id="0" name=""/>
        <dsp:cNvSpPr/>
      </dsp:nvSpPr>
      <dsp:spPr>
        <a:xfrm>
          <a:off x="5103927" y="1542771"/>
          <a:ext cx="514857" cy="514857"/>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S" sz="2300" kern="1200">
            <a:solidFill>
              <a:schemeClr val="tx1"/>
            </a:solidFill>
          </a:endParaRPr>
        </a:p>
      </dsp:txBody>
      <dsp:txXfrm>
        <a:off x="5219770" y="1542771"/>
        <a:ext cx="283171" cy="387430"/>
      </dsp:txXfrm>
    </dsp:sp>
    <dsp:sp modelId="{FB000C36-FBF0-4CAC-BCA0-D8FC588F618E}">
      <dsp:nvSpPr>
        <dsp:cNvPr id="0" name=""/>
        <dsp:cNvSpPr/>
      </dsp:nvSpPr>
      <dsp:spPr>
        <a:xfrm>
          <a:off x="5531654" y="2478875"/>
          <a:ext cx="514857" cy="514857"/>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S" sz="2300" kern="1200">
            <a:solidFill>
              <a:schemeClr val="tx1"/>
            </a:solidFill>
          </a:endParaRPr>
        </a:p>
      </dsp:txBody>
      <dsp:txXfrm>
        <a:off x="5647497" y="2478875"/>
        <a:ext cx="283171" cy="387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E3D3D-9A5D-4AF2-BEF6-8599FD9C51A1}">
      <dsp:nvSpPr>
        <dsp:cNvPr id="0" name=""/>
        <dsp:cNvSpPr/>
      </dsp:nvSpPr>
      <dsp:spPr>
        <a:xfrm>
          <a:off x="0" y="51861"/>
          <a:ext cx="7776864" cy="767520"/>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Objetivos educativos del Bloque 1</a:t>
          </a:r>
          <a:endParaRPr lang="es-ES" sz="3200" kern="1200" dirty="0"/>
        </a:p>
      </dsp:txBody>
      <dsp:txXfrm>
        <a:off x="37467" y="89328"/>
        <a:ext cx="7701930" cy="692586"/>
      </dsp:txXfrm>
    </dsp:sp>
    <dsp:sp modelId="{7C3227BC-7428-4A2F-895C-CA191DB6C793}">
      <dsp:nvSpPr>
        <dsp:cNvPr id="0" name=""/>
        <dsp:cNvSpPr/>
      </dsp:nvSpPr>
      <dsp:spPr>
        <a:xfrm>
          <a:off x="0" y="819381"/>
          <a:ext cx="7776864"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MX" sz="2500" kern="1200" dirty="0" smtClean="0"/>
            <a:t>Identificar, aplicar, aceptar los elementos principales de Entornos Gráficos.</a:t>
          </a:r>
          <a:endParaRPr lang="es-ES" sz="2500" kern="1200" dirty="0"/>
        </a:p>
      </dsp:txBody>
      <dsp:txXfrm>
        <a:off x="0" y="819381"/>
        <a:ext cx="7776864" cy="794880"/>
      </dsp:txXfrm>
    </dsp:sp>
    <dsp:sp modelId="{EC020D2F-2885-49D1-B6AA-4F91DF90B82B}">
      <dsp:nvSpPr>
        <dsp:cNvPr id="0" name=""/>
        <dsp:cNvSpPr/>
      </dsp:nvSpPr>
      <dsp:spPr>
        <a:xfrm>
          <a:off x="0" y="1614261"/>
          <a:ext cx="7776864" cy="767520"/>
        </a:xfrm>
        <a:prstGeom prst="roundRec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Objetivos educativos del Bloque 2</a:t>
          </a:r>
          <a:endParaRPr lang="es-ES" sz="3200" kern="1200" dirty="0"/>
        </a:p>
      </dsp:txBody>
      <dsp:txXfrm>
        <a:off x="37467" y="1651728"/>
        <a:ext cx="7701930" cy="692586"/>
      </dsp:txXfrm>
    </dsp:sp>
    <dsp:sp modelId="{D2CB290D-AE7D-4CC7-BB5F-80F32399AE55}">
      <dsp:nvSpPr>
        <dsp:cNvPr id="0" name=""/>
        <dsp:cNvSpPr/>
      </dsp:nvSpPr>
      <dsp:spPr>
        <a:xfrm>
          <a:off x="0" y="2381781"/>
          <a:ext cx="7776864"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kern="1200" dirty="0" smtClean="0"/>
            <a:t>Utilizar los elementos principales de Visual Basic.</a:t>
          </a:r>
          <a:endParaRPr lang="es-ES" sz="2500" kern="1200" dirty="0"/>
        </a:p>
      </dsp:txBody>
      <dsp:txXfrm>
        <a:off x="0" y="2381781"/>
        <a:ext cx="7776864" cy="529920"/>
      </dsp:txXfrm>
    </dsp:sp>
    <dsp:sp modelId="{C1A6F618-46BB-4EED-8F04-AA9F93E3352D}">
      <dsp:nvSpPr>
        <dsp:cNvPr id="0" name=""/>
        <dsp:cNvSpPr/>
      </dsp:nvSpPr>
      <dsp:spPr>
        <a:xfrm>
          <a:off x="0" y="2911701"/>
          <a:ext cx="7776864" cy="767520"/>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Objetivos educativos del Bloque 3</a:t>
          </a:r>
          <a:endParaRPr lang="es-ES" sz="3200" kern="1200" dirty="0"/>
        </a:p>
      </dsp:txBody>
      <dsp:txXfrm>
        <a:off x="37467" y="2949168"/>
        <a:ext cx="7701930" cy="692586"/>
      </dsp:txXfrm>
    </dsp:sp>
    <dsp:sp modelId="{171D0A2B-308E-44A7-B9CB-91E1EF68F201}">
      <dsp:nvSpPr>
        <dsp:cNvPr id="0" name=""/>
        <dsp:cNvSpPr/>
      </dsp:nvSpPr>
      <dsp:spPr>
        <a:xfrm>
          <a:off x="0" y="3679221"/>
          <a:ext cx="7776864"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ES" sz="2500" kern="1200" dirty="0" smtClean="0"/>
            <a:t>Utilizar adecuadamente la estructura de los elementos de un programa en Visual Basic.</a:t>
          </a:r>
          <a:endParaRPr lang="es-ES" sz="2500" kern="1200" dirty="0"/>
        </a:p>
      </dsp:txBody>
      <dsp:txXfrm>
        <a:off x="0" y="3679221"/>
        <a:ext cx="7776864" cy="79488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FF0D7-0B2C-4325-8A3E-FDBC77F6D6BF}" type="datetimeFigureOut">
              <a:rPr lang="es-ES" smtClean="0"/>
              <a:t>10/06/2015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74A97-DD57-48A1-ACF4-A6AEB1B8A7C0}" type="slidenum">
              <a:rPr lang="es-ES" smtClean="0"/>
              <a:t>‹Nº›</a:t>
            </a:fld>
            <a:endParaRPr lang="es-ES"/>
          </a:p>
        </p:txBody>
      </p:sp>
    </p:spTree>
    <p:extLst>
      <p:ext uri="{BB962C8B-B14F-4D97-AF65-F5344CB8AC3E}">
        <p14:creationId xmlns:p14="http://schemas.microsoft.com/office/powerpoint/2010/main" val="279399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974A97-DD57-48A1-ACF4-A6AEB1B8A7C0}" type="slidenum">
              <a:rPr lang="es-ES" smtClean="0"/>
              <a:t>8</a:t>
            </a:fld>
            <a:endParaRPr lang="es-ES"/>
          </a:p>
        </p:txBody>
      </p:sp>
    </p:spTree>
    <p:extLst>
      <p:ext uri="{BB962C8B-B14F-4D97-AF65-F5344CB8AC3E}">
        <p14:creationId xmlns:p14="http://schemas.microsoft.com/office/powerpoint/2010/main" val="297259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974A97-DD57-48A1-ACF4-A6AEB1B8A7C0}" type="slidenum">
              <a:rPr lang="es-ES" smtClean="0"/>
              <a:t>20</a:t>
            </a:fld>
            <a:endParaRPr lang="es-ES"/>
          </a:p>
        </p:txBody>
      </p:sp>
    </p:spTree>
    <p:extLst>
      <p:ext uri="{BB962C8B-B14F-4D97-AF65-F5344CB8AC3E}">
        <p14:creationId xmlns:p14="http://schemas.microsoft.com/office/powerpoint/2010/main" val="425521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403351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225550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106629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127934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242109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113712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242833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47637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348419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230597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3BED3A0-81D3-4E14-99C5-A650B6EFBCAC}" type="datetimeFigureOut">
              <a:rPr lang="es-ES" smtClean="0"/>
              <a:t>10/06/2015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7F3FED-599A-4F3C-9799-2F576DA42F35}" type="slidenum">
              <a:rPr lang="es-ES" smtClean="0"/>
              <a:t>‹Nº›</a:t>
            </a:fld>
            <a:endParaRPr lang="es-ES"/>
          </a:p>
        </p:txBody>
      </p:sp>
    </p:spTree>
    <p:extLst>
      <p:ext uri="{BB962C8B-B14F-4D97-AF65-F5344CB8AC3E}">
        <p14:creationId xmlns:p14="http://schemas.microsoft.com/office/powerpoint/2010/main" val="39324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ED3A0-81D3-4E14-99C5-A650B6EFBCAC}" type="datetimeFigureOut">
              <a:rPr lang="es-ES" smtClean="0"/>
              <a:t>10/06/2015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F3FED-599A-4F3C-9799-2F576DA42F35}" type="slidenum">
              <a:rPr lang="es-ES" smtClean="0"/>
              <a:t>‹Nº›</a:t>
            </a:fld>
            <a:endParaRPr lang="es-ES"/>
          </a:p>
        </p:txBody>
      </p:sp>
    </p:spTree>
    <p:extLst>
      <p:ext uri="{BB962C8B-B14F-4D97-AF65-F5344CB8AC3E}">
        <p14:creationId xmlns:p14="http://schemas.microsoft.com/office/powerpoint/2010/main" val="2563159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legiobenitojuarez.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37320" y="1430288"/>
            <a:ext cx="7067128" cy="990600"/>
          </a:xfrm>
        </p:spPr>
        <p:txBody>
          <a:bodyPr>
            <a:noAutofit/>
          </a:bodyPr>
          <a:lstStyle/>
          <a:p>
            <a:r>
              <a:rPr lang="es-ES" sz="3600" dirty="0" smtClean="0">
                <a:effectLst>
                  <a:outerShdw blurRad="38100" dist="38100" dir="2700000" algn="tl">
                    <a:srgbClr val="000000">
                      <a:alpha val="43137"/>
                    </a:srgbClr>
                  </a:outerShdw>
                </a:effectLst>
              </a:rPr>
              <a:t>INGENIERÍA EN SISTEMAS  E INFORMÁTICA</a:t>
            </a:r>
            <a:endParaRPr lang="es-ES" sz="3600" dirty="0">
              <a:effectLst>
                <a:outerShdw blurRad="38100" dist="38100" dir="2700000" algn="tl">
                  <a:srgbClr val="000000">
                    <a:alpha val="43137"/>
                  </a:srgbClr>
                </a:outerShdw>
              </a:effectLst>
            </a:endParaRPr>
          </a:p>
        </p:txBody>
      </p:sp>
      <p:sp>
        <p:nvSpPr>
          <p:cNvPr id="6" name="5 Subtítulo"/>
          <p:cNvSpPr>
            <a:spLocks noGrp="1"/>
          </p:cNvSpPr>
          <p:nvPr>
            <p:ph type="subTitle" idx="4294967295"/>
          </p:nvPr>
        </p:nvSpPr>
        <p:spPr>
          <a:xfrm>
            <a:off x="1475656" y="2582540"/>
            <a:ext cx="6840760" cy="1206500"/>
          </a:xfrm>
        </p:spPr>
        <p:txBody>
          <a:bodyPr>
            <a:noAutofit/>
          </a:bodyPr>
          <a:lstStyle/>
          <a:p>
            <a:pPr marL="0" indent="0" algn="ctr">
              <a:buNone/>
            </a:pPr>
            <a:r>
              <a:rPr lang="es-ES" sz="2000" b="1" dirty="0" smtClean="0"/>
              <a:t>TEMA: </a:t>
            </a:r>
          </a:p>
          <a:p>
            <a:pPr marL="0" indent="0" algn="ctr">
              <a:buNone/>
            </a:pPr>
            <a:r>
              <a:rPr lang="es-ES" sz="2000" dirty="0" smtClean="0"/>
              <a:t>ESTUDIO </a:t>
            </a:r>
            <a:r>
              <a:rPr lang="es-ES" sz="2000" dirty="0"/>
              <a:t>DE LA IMPORTANCIA DE APLICAR NUEVAS TECNOLOGÍAS EDUCATIVAS WEB 2.0 EN LA PLATAFORMA  MOODLE PARA MEDIR EL RENDIMIENTO ACADÉMICO DE LOS ESTUDIANTES, APLICACIÓN PRÁCTICA DE UN CURSO VIRTUAL EN EL COLEGIO INSTITUTO TECNOLÓGICO “BENITO JUÁREZ”</a:t>
            </a:r>
          </a:p>
        </p:txBody>
      </p:sp>
      <p:pic>
        <p:nvPicPr>
          <p:cNvPr id="4" name="Imagen 3"/>
          <p:cNvPicPr/>
          <p:nvPr/>
        </p:nvPicPr>
        <p:blipFill rotWithShape="1">
          <a:blip r:embed="rId2" cstate="print">
            <a:extLst>
              <a:ext uri="{28A0092B-C50C-407E-A947-70E740481C1C}">
                <a14:useLocalDpi xmlns:a14="http://schemas.microsoft.com/office/drawing/2010/main"/>
              </a:ext>
            </a:extLst>
          </a:blip>
          <a:srcRect l="3896"/>
          <a:stretch/>
        </p:blipFill>
        <p:spPr bwMode="auto">
          <a:xfrm>
            <a:off x="2583646" y="260648"/>
            <a:ext cx="5012690" cy="1008112"/>
          </a:xfrm>
          <a:prstGeom prst="rect">
            <a:avLst/>
          </a:prstGeom>
          <a:ln>
            <a:noFill/>
          </a:ln>
          <a:extLst>
            <a:ext uri="{53640926-AAD7-44D8-BBD7-CCE9431645EC}">
              <a14:shadowObscured xmlns:a14="http://schemas.microsoft.com/office/drawing/2010/main"/>
            </a:ext>
          </a:extLst>
        </p:spPr>
      </p:pic>
      <p:sp>
        <p:nvSpPr>
          <p:cNvPr id="7" name="5 Subtítulo"/>
          <p:cNvSpPr txBox="1">
            <a:spLocks/>
          </p:cNvSpPr>
          <p:nvPr/>
        </p:nvSpPr>
        <p:spPr>
          <a:xfrm>
            <a:off x="2167136" y="4797152"/>
            <a:ext cx="5645224" cy="1152128"/>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algn="ctr">
              <a:spcBef>
                <a:spcPts val="0"/>
              </a:spcBef>
            </a:pPr>
            <a:r>
              <a:rPr lang="es-ES" sz="1800" dirty="0" smtClean="0">
                <a:solidFill>
                  <a:schemeClr val="tx1"/>
                </a:solidFill>
              </a:rPr>
              <a:t>Autor: Diego V. Niquinga V.</a:t>
            </a:r>
          </a:p>
          <a:p>
            <a:pPr algn="ctr">
              <a:spcBef>
                <a:spcPts val="0"/>
              </a:spcBef>
            </a:pPr>
            <a:r>
              <a:rPr lang="es-ES" sz="1800" dirty="0" smtClean="0">
                <a:solidFill>
                  <a:schemeClr val="tx1"/>
                </a:solidFill>
              </a:rPr>
              <a:t>Director: Ing. Ramiro Delgado</a:t>
            </a:r>
          </a:p>
          <a:p>
            <a:pPr algn="ctr">
              <a:spcBef>
                <a:spcPts val="0"/>
              </a:spcBef>
            </a:pPr>
            <a:r>
              <a:rPr lang="es-ES" sz="1800" dirty="0" smtClean="0">
                <a:solidFill>
                  <a:schemeClr val="tx1"/>
                </a:solidFill>
              </a:rPr>
              <a:t>Codirector: Ing. César Villacís</a:t>
            </a:r>
          </a:p>
          <a:p>
            <a:pPr algn="ctr">
              <a:spcBef>
                <a:spcPts val="0"/>
              </a:spcBef>
            </a:pPr>
            <a:r>
              <a:rPr lang="es-ES" sz="1800" dirty="0" smtClean="0">
                <a:solidFill>
                  <a:schemeClr val="tx1"/>
                </a:solidFill>
              </a:rPr>
              <a:t>Sangolquí, Mayo 2015 </a:t>
            </a:r>
            <a:endParaRPr lang="es-ES" sz="1800" dirty="0">
              <a:solidFill>
                <a:schemeClr val="tx1"/>
              </a:solidFill>
            </a:endParaRPr>
          </a:p>
        </p:txBody>
      </p:sp>
      <p:sp>
        <p:nvSpPr>
          <p:cNvPr id="9" name="8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Recortar rectángulo de esquina sencilla"/>
          <p:cNvSpPr/>
          <p:nvPr/>
        </p:nvSpPr>
        <p:spPr>
          <a:xfrm>
            <a:off x="539552" y="404664"/>
            <a:ext cx="360040" cy="6453336"/>
          </a:xfrm>
          <a:prstGeom prst="snip1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6791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25152" y="1196752"/>
            <a:ext cx="874440" cy="5170586"/>
          </a:xfrm>
        </p:spPr>
        <p:txBody>
          <a:bodyPr vert="vert270">
            <a:normAutofit/>
          </a:bodyPr>
          <a:lstStyle/>
          <a:p>
            <a:r>
              <a:rPr lang="es-ES" dirty="0" smtClean="0">
                <a:solidFill>
                  <a:schemeClr val="bg1"/>
                </a:solidFill>
              </a:rPr>
              <a:t>REQUERIMIENTOS</a:t>
            </a:r>
            <a:endParaRPr lang="es-ES" dirty="0">
              <a:solidFill>
                <a:schemeClr val="bg1"/>
              </a:solidFill>
            </a:endParaRPr>
          </a:p>
        </p:txBody>
      </p:sp>
      <p:sp>
        <p:nvSpPr>
          <p:cNvPr id="6" name="1 Título"/>
          <p:cNvSpPr txBox="1">
            <a:spLocks/>
          </p:cNvSpPr>
          <p:nvPr/>
        </p:nvSpPr>
        <p:spPr>
          <a:xfrm>
            <a:off x="467544" y="269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-ANÁLISIS-</a:t>
            </a:r>
            <a:endParaRPr lang="es-ES" dirty="0"/>
          </a:p>
        </p:txBody>
      </p:sp>
      <p:pic>
        <p:nvPicPr>
          <p:cNvPr id="7" name="6 Imagen"/>
          <p:cNvPicPr/>
          <p:nvPr/>
        </p:nvPicPr>
        <p:blipFill>
          <a:blip r:embed="rId2"/>
          <a:stretch>
            <a:fillRect/>
          </a:stretch>
        </p:blipFill>
        <p:spPr>
          <a:xfrm>
            <a:off x="1485026" y="1216670"/>
            <a:ext cx="7200800" cy="5627253"/>
          </a:xfrm>
          <a:prstGeom prst="rect">
            <a:avLst/>
          </a:prstGeom>
        </p:spPr>
      </p:pic>
    </p:spTree>
    <p:extLst>
      <p:ext uri="{BB962C8B-B14F-4D97-AF65-F5344CB8AC3E}">
        <p14:creationId xmlns:p14="http://schemas.microsoft.com/office/powerpoint/2010/main" val="529875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rgbClr val="92D050"/>
              </a:solidFill>
            </a:endParaRPr>
          </a:p>
        </p:txBody>
      </p:sp>
      <p:sp>
        <p:nvSpPr>
          <p:cNvPr id="2" name="1 Título"/>
          <p:cNvSpPr>
            <a:spLocks noGrp="1"/>
          </p:cNvSpPr>
          <p:nvPr>
            <p:ph type="title"/>
          </p:nvPr>
        </p:nvSpPr>
        <p:spPr>
          <a:xfrm>
            <a:off x="-252536" y="548680"/>
            <a:ext cx="1440160" cy="6106690"/>
          </a:xfrm>
        </p:spPr>
        <p:txBody>
          <a:bodyPr vert="vert270">
            <a:normAutofit/>
          </a:bodyPr>
          <a:lstStyle/>
          <a:p>
            <a:pPr lvl="2"/>
            <a:r>
              <a:rPr lang="es-EC" sz="3200" dirty="0">
                <a:solidFill>
                  <a:schemeClr val="bg1"/>
                </a:solidFill>
                <a:latin typeface="+mn-lt"/>
              </a:rPr>
              <a:t>SUPOSICIONES Y DEPENDENCIAS</a:t>
            </a:r>
            <a:endParaRPr lang="es-ES" sz="3200" dirty="0">
              <a:solidFill>
                <a:schemeClr val="bg1"/>
              </a:solidFill>
              <a:latin typeface="+mn-lt"/>
            </a:endParaRPr>
          </a:p>
        </p:txBody>
      </p:sp>
      <p:sp>
        <p:nvSpPr>
          <p:cNvPr id="3" name="2 Marcador de contenido"/>
          <p:cNvSpPr>
            <a:spLocks noGrp="1"/>
          </p:cNvSpPr>
          <p:nvPr>
            <p:ph idx="1"/>
          </p:nvPr>
        </p:nvSpPr>
        <p:spPr>
          <a:xfrm>
            <a:off x="890067" y="1628800"/>
            <a:ext cx="5112568" cy="4525963"/>
          </a:xfrm>
        </p:spPr>
        <p:txBody>
          <a:bodyPr/>
          <a:lstStyle/>
          <a:p>
            <a:pPr algn="just"/>
            <a:r>
              <a:rPr lang="es-ES" dirty="0"/>
              <a:t>El </a:t>
            </a:r>
            <a:r>
              <a:rPr lang="es-ES" dirty="0" smtClean="0"/>
              <a:t>sistema </a:t>
            </a:r>
            <a:r>
              <a:rPr lang="es-ES" dirty="0"/>
              <a:t>trabajar en navegadores superiores a V.7.0 de Mozilla, Internet  Explorer, </a:t>
            </a:r>
            <a:r>
              <a:rPr lang="es-ES" dirty="0" err="1"/>
              <a:t>Chrome</a:t>
            </a:r>
            <a:r>
              <a:rPr lang="es-ES" dirty="0"/>
              <a:t>, Safari</a:t>
            </a:r>
            <a:r>
              <a:rPr lang="es-ES" dirty="0" smtClean="0"/>
              <a:t>, </a:t>
            </a:r>
            <a:r>
              <a:rPr lang="es-ES" dirty="0" err="1" smtClean="0"/>
              <a:t>etc</a:t>
            </a:r>
            <a:r>
              <a:rPr lang="es-ES" dirty="0" smtClean="0"/>
              <a:t>, </a:t>
            </a:r>
            <a:r>
              <a:rPr lang="es-ES" dirty="0"/>
              <a:t>pero si trabaja en navegadores inferiores es posible que no todas las  funciones se encuentren disponibles.</a:t>
            </a:r>
          </a:p>
          <a:p>
            <a:pPr algn="just"/>
            <a:endParaRPr lang="es-ES" dirty="0"/>
          </a:p>
        </p:txBody>
      </p:sp>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-ANÁLISIS-</a:t>
            </a:r>
            <a:endParaRPr lang="es-ES"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844824"/>
            <a:ext cx="2736304" cy="1872720"/>
          </a:xfrm>
          <a:prstGeom prst="roundRect">
            <a:avLst>
              <a:gd name="adj" fmla="val 13128"/>
            </a:avLst>
          </a:prstGeom>
          <a:solidFill>
            <a:srgbClr val="FFFFFF">
              <a:shade val="85000"/>
            </a:srgbClr>
          </a:solidFill>
          <a:ln>
            <a:noFill/>
          </a:ln>
          <a:effectLst>
            <a:glow rad="101600">
              <a:schemeClr val="accent1">
                <a:satMod val="175000"/>
                <a:alpha val="40000"/>
              </a:schemeClr>
            </a:glow>
            <a:reflection blurRad="6350" stA="50000" endA="295" endPos="92000" dist="101600" dir="5400000" sy="-100000" algn="bl" rotWithShape="0"/>
          </a:effectLst>
        </p:spPr>
      </p:pic>
    </p:spTree>
    <p:extLst>
      <p:ext uri="{BB962C8B-B14F-4D97-AF65-F5344CB8AC3E}">
        <p14:creationId xmlns:p14="http://schemas.microsoft.com/office/powerpoint/2010/main" val="1653387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600200"/>
            <a:ext cx="7787208" cy="4525963"/>
          </a:xfrm>
        </p:spPr>
        <p:txBody>
          <a:bodyPr/>
          <a:lstStyle/>
          <a:p>
            <a:pPr marL="0" indent="0" algn="just">
              <a:buNone/>
            </a:pPr>
            <a:r>
              <a:rPr lang="es-ES_tradnl" dirty="0"/>
              <a:t>La interfaz con el usuario </a:t>
            </a:r>
            <a:r>
              <a:rPr lang="es-ES" dirty="0"/>
              <a:t>la página  del Colegio Benito Juárez </a:t>
            </a:r>
            <a:r>
              <a:rPr lang="es-ES_tradnl" dirty="0"/>
              <a:t>consistirá en</a:t>
            </a:r>
            <a:r>
              <a:rPr lang="es-ES" dirty="0"/>
              <a:t>: cuatro pestañas de navegación informativa, imagen del escudo del colegio, imagen del patrono Benito Juárez, collage  animado de imágenes del colegio, título convencional, conjunto de nueve botones de pronto acceso,  marco informativo del colegio y accesos al aula virtual.</a:t>
            </a:r>
          </a:p>
          <a:p>
            <a:endParaRPr lang="es-ES" dirty="0"/>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4 Botón de acción: Hacia delante o Siguiente">
            <a:hlinkClick r:id="" action="ppaction://hlinkshowjump?jump=nextslide" highlightClick="1"/>
          </p:cNvPr>
          <p:cNvSpPr/>
          <p:nvPr/>
        </p:nvSpPr>
        <p:spPr>
          <a:xfrm>
            <a:off x="7164288" y="5805264"/>
            <a:ext cx="1152128"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1 Título"/>
          <p:cNvSpPr txBox="1">
            <a:spLocks/>
          </p:cNvSpPr>
          <p:nvPr/>
        </p:nvSpPr>
        <p:spPr>
          <a:xfrm>
            <a:off x="25152" y="1196752"/>
            <a:ext cx="874440" cy="5170586"/>
          </a:xfrm>
          <a:prstGeom prst="rect">
            <a:avLst/>
          </a:prstGeom>
        </p:spPr>
        <p:txBody>
          <a:bodyPr vert="vert270"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a:solidFill>
                  <a:schemeClr val="bg1"/>
                </a:solidFill>
              </a:rPr>
              <a:t>INTERFACES DE USUARIO</a:t>
            </a:r>
            <a:endParaRPr lang="es-ES" dirty="0">
              <a:solidFill>
                <a:schemeClr val="bg1"/>
              </a:solidFill>
            </a:endParaRPr>
          </a:p>
        </p:txBody>
      </p:sp>
      <p:sp>
        <p:nvSpPr>
          <p:cNvPr id="7" name="6 Título"/>
          <p:cNvSpPr>
            <a:spLocks noGrp="1"/>
          </p:cNvSpPr>
          <p:nvPr>
            <p:ph type="title"/>
          </p:nvPr>
        </p:nvSpPr>
        <p:spPr/>
        <p:txBody>
          <a:bodyPr/>
          <a:lstStyle/>
          <a:p>
            <a:r>
              <a:rPr lang="es-ES" dirty="0" smtClean="0"/>
              <a:t>-ANÁLISIS-</a:t>
            </a:r>
            <a:endParaRPr lang="es-ES" dirty="0"/>
          </a:p>
        </p:txBody>
      </p:sp>
    </p:spTree>
    <p:extLst>
      <p:ext uri="{BB962C8B-B14F-4D97-AF65-F5344CB8AC3E}">
        <p14:creationId xmlns:p14="http://schemas.microsoft.com/office/powerpoint/2010/main" val="1892889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1105272" y="5844405"/>
            <a:ext cx="7787208" cy="608931"/>
          </a:xfrm>
        </p:spPr>
        <p:txBody>
          <a:bodyPr/>
          <a:lstStyle/>
          <a:p>
            <a:pPr marL="0" indent="0">
              <a:buNone/>
            </a:pPr>
            <a:r>
              <a:rPr lang="es-ES" dirty="0">
                <a:hlinkClick r:id="rId2"/>
              </a:rPr>
              <a:t>http://www.colegiobenitojuarez.net</a:t>
            </a:r>
            <a:r>
              <a:rPr lang="es-ES" dirty="0" smtClean="0">
                <a:hlinkClick r:id="rId2"/>
              </a:rPr>
              <a:t>/</a:t>
            </a:r>
            <a:endParaRPr lang="es-ES" dirty="0" smtClean="0"/>
          </a:p>
          <a:p>
            <a:pPr marL="0" indent="0">
              <a:buNone/>
            </a:pPr>
            <a:endParaRPr lang="es-ES" dirty="0"/>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pic>
        <p:nvPicPr>
          <p:cNvPr id="5" name="6 Imagen"/>
          <p:cNvPicPr/>
          <p:nvPr/>
        </p:nvPicPr>
        <p:blipFill rotWithShape="1">
          <a:blip r:embed="rId3" cstate="print"/>
          <a:srcRect b="1774"/>
          <a:stretch/>
        </p:blipFill>
        <p:spPr bwMode="auto">
          <a:xfrm>
            <a:off x="1259632" y="548680"/>
            <a:ext cx="7416824" cy="4824536"/>
          </a:xfrm>
          <a:prstGeom prst="rect">
            <a:avLst/>
          </a:prstGeom>
          <a:ln>
            <a:noFill/>
          </a:ln>
          <a:extLst>
            <a:ext uri="{53640926-AAD7-44D8-BBD7-CCE9431645EC}">
              <a14:shadowObscured xmlns:a14="http://schemas.microsoft.com/office/drawing/2010/main"/>
            </a:ext>
          </a:extLst>
        </p:spPr>
      </p:pic>
      <p:sp>
        <p:nvSpPr>
          <p:cNvPr id="6" name="1 Título"/>
          <p:cNvSpPr txBox="1">
            <a:spLocks/>
          </p:cNvSpPr>
          <p:nvPr/>
        </p:nvSpPr>
        <p:spPr>
          <a:xfrm>
            <a:off x="35496" y="1340768"/>
            <a:ext cx="802432" cy="6394722"/>
          </a:xfrm>
          <a:prstGeom prst="rect">
            <a:avLst/>
          </a:prstGeom>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3" algn="ctr"/>
            <a:r>
              <a:rPr lang="es-EC" sz="3200" kern="0" dirty="0" smtClean="0">
                <a:solidFill>
                  <a:schemeClr val="bg1"/>
                </a:solidFill>
                <a:latin typeface="+mn-lt"/>
              </a:rPr>
              <a:t>SITIO WEB DEL COLEGIO</a:t>
            </a:r>
            <a:endParaRPr lang="es-ES" sz="3200" kern="0" dirty="0" smtClean="0">
              <a:solidFill>
                <a:schemeClr val="bg1"/>
              </a:solidFill>
              <a:latin typeface="+mn-lt"/>
            </a:endParaRPr>
          </a:p>
        </p:txBody>
      </p:sp>
    </p:spTree>
    <p:extLst>
      <p:ext uri="{BB962C8B-B14F-4D97-AF65-F5344CB8AC3E}">
        <p14:creationId xmlns:p14="http://schemas.microsoft.com/office/powerpoint/2010/main" val="1341778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35496" y="548680"/>
            <a:ext cx="802432" cy="6394722"/>
          </a:xfrm>
        </p:spPr>
        <p:txBody>
          <a:bodyPr vert="vert270">
            <a:normAutofit/>
          </a:bodyPr>
          <a:lstStyle/>
          <a:p>
            <a:pPr lvl="3" algn="ctr"/>
            <a:r>
              <a:rPr lang="es-EC" sz="3200" dirty="0" smtClean="0">
                <a:solidFill>
                  <a:schemeClr val="bg1"/>
                </a:solidFill>
                <a:latin typeface="+mn-lt"/>
              </a:rPr>
              <a:t>REQUERIMIENTOS </a:t>
            </a:r>
            <a:r>
              <a:rPr lang="es-EC" sz="3200" dirty="0">
                <a:solidFill>
                  <a:schemeClr val="bg1"/>
                </a:solidFill>
                <a:latin typeface="+mn-lt"/>
              </a:rPr>
              <a:t>DE HARDWARE</a:t>
            </a:r>
            <a:endParaRPr lang="es-ES" sz="3200" dirty="0">
              <a:solidFill>
                <a:schemeClr val="bg1"/>
              </a:solidFill>
              <a:latin typeface="+mn-lt"/>
            </a:endParaRPr>
          </a:p>
        </p:txBody>
      </p:sp>
      <p:sp>
        <p:nvSpPr>
          <p:cNvPr id="3" name="2 Marcador de contenido"/>
          <p:cNvSpPr>
            <a:spLocks noGrp="1"/>
          </p:cNvSpPr>
          <p:nvPr>
            <p:ph idx="1"/>
          </p:nvPr>
        </p:nvSpPr>
        <p:spPr>
          <a:xfrm>
            <a:off x="899592" y="1600200"/>
            <a:ext cx="7787208" cy="4525963"/>
          </a:xfrm>
        </p:spPr>
        <p:txBody>
          <a:bodyPr/>
          <a:lstStyle/>
          <a:p>
            <a:pPr lvl="0"/>
            <a:r>
              <a:rPr lang="es-ES_tradnl" dirty="0"/>
              <a:t>Servidor web. </a:t>
            </a:r>
            <a:endParaRPr lang="es-ES" i="1" dirty="0"/>
          </a:p>
          <a:p>
            <a:pPr lvl="0"/>
            <a:r>
              <a:rPr lang="es-ES_tradnl" dirty="0"/>
              <a:t>Disco mayor a 5 Gb</a:t>
            </a:r>
            <a:endParaRPr lang="es-ES" i="1" dirty="0"/>
          </a:p>
          <a:p>
            <a:pPr lvl="0"/>
            <a:r>
              <a:rPr lang="es-ES_tradnl" dirty="0"/>
              <a:t>Procesador de 2.00 GHz o superior.</a:t>
            </a:r>
            <a:endParaRPr lang="es-ES" i="1" dirty="0"/>
          </a:p>
          <a:p>
            <a:pPr lvl="0"/>
            <a:r>
              <a:rPr lang="es-ES_tradnl" dirty="0"/>
              <a:t>Memoria mínima de 2 Gb.</a:t>
            </a:r>
            <a:endParaRPr lang="es-ES" i="1" dirty="0"/>
          </a:p>
          <a:p>
            <a:pPr lvl="0"/>
            <a:r>
              <a:rPr lang="es-ES_tradnl" dirty="0"/>
              <a:t>Access point.</a:t>
            </a:r>
            <a:endParaRPr lang="es-ES" i="1" dirty="0"/>
          </a:p>
          <a:p>
            <a:pPr lvl="0"/>
            <a:r>
              <a:rPr lang="es-ES_tradnl" dirty="0"/>
              <a:t>Mouse.</a:t>
            </a:r>
            <a:endParaRPr lang="es-ES" i="1" dirty="0"/>
          </a:p>
          <a:p>
            <a:pPr lvl="0"/>
            <a:r>
              <a:rPr lang="es-ES_tradnl" dirty="0"/>
              <a:t>Teclado.</a:t>
            </a:r>
            <a:endParaRPr lang="es-ES" i="1" dirty="0"/>
          </a:p>
          <a:p>
            <a:endParaRPr lang="es-ES" dirty="0"/>
          </a:p>
        </p:txBody>
      </p:sp>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-ANÁLISIS-</a:t>
            </a:r>
            <a:endParaRPr lang="es-ES" dirty="0"/>
          </a:p>
        </p:txBody>
      </p:sp>
    </p:spTree>
    <p:extLst>
      <p:ext uri="{BB962C8B-B14F-4D97-AF65-F5344CB8AC3E}">
        <p14:creationId xmlns:p14="http://schemas.microsoft.com/office/powerpoint/2010/main" val="569241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1258"/>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108520" y="778694"/>
            <a:ext cx="1090464" cy="6106690"/>
          </a:xfrm>
        </p:spPr>
        <p:txBody>
          <a:bodyPr vert="vert270">
            <a:normAutofit/>
          </a:bodyPr>
          <a:lstStyle/>
          <a:p>
            <a:r>
              <a:rPr lang="es-EC" sz="3200" dirty="0">
                <a:solidFill>
                  <a:schemeClr val="bg1"/>
                </a:solidFill>
              </a:rPr>
              <a:t>REQUERIMIENTOS DE </a:t>
            </a:r>
            <a:r>
              <a:rPr lang="es-EC" sz="3200" dirty="0" smtClean="0">
                <a:solidFill>
                  <a:schemeClr val="bg1"/>
                </a:solidFill>
              </a:rPr>
              <a:t>SOFTWARE</a:t>
            </a:r>
            <a:endParaRPr lang="es-ES" sz="3200" dirty="0">
              <a:solidFill>
                <a:schemeClr val="bg1"/>
              </a:solidFill>
            </a:endParaRPr>
          </a:p>
        </p:txBody>
      </p:sp>
      <p:sp>
        <p:nvSpPr>
          <p:cNvPr id="3" name="2 Marcador de contenido"/>
          <p:cNvSpPr>
            <a:spLocks noGrp="1"/>
          </p:cNvSpPr>
          <p:nvPr>
            <p:ph idx="1"/>
          </p:nvPr>
        </p:nvSpPr>
        <p:spPr>
          <a:xfrm>
            <a:off x="899592" y="1600200"/>
            <a:ext cx="7787208" cy="4525963"/>
          </a:xfrm>
        </p:spPr>
        <p:txBody>
          <a:bodyPr>
            <a:normAutofit/>
          </a:bodyPr>
          <a:lstStyle/>
          <a:p>
            <a:pPr lvl="0"/>
            <a:r>
              <a:rPr lang="es-ES_tradnl" dirty="0"/>
              <a:t>Sistema Operativo: Windows XP o superior.</a:t>
            </a:r>
            <a:endParaRPr lang="es-ES" i="1" dirty="0"/>
          </a:p>
          <a:p>
            <a:pPr lvl="0"/>
            <a:r>
              <a:rPr lang="es-ES_tradnl" dirty="0"/>
              <a:t>Explorador: Mozilla o </a:t>
            </a:r>
            <a:r>
              <a:rPr lang="es-ES_tradnl" dirty="0" err="1"/>
              <a:t>Chrome</a:t>
            </a:r>
            <a:r>
              <a:rPr lang="es-ES_tradnl" dirty="0"/>
              <a:t>.</a:t>
            </a:r>
            <a:endParaRPr lang="es-ES" i="1" dirty="0"/>
          </a:p>
          <a:p>
            <a:pPr lvl="0"/>
            <a:r>
              <a:rPr lang="es-ES_tradnl" dirty="0"/>
              <a:t>Gestor de </a:t>
            </a:r>
            <a:r>
              <a:rPr lang="es-ES_tradnl" dirty="0" smtClean="0"/>
              <a:t>archivos </a:t>
            </a:r>
            <a:r>
              <a:rPr lang="es-ES_tradnl" dirty="0"/>
              <a:t>PHP.</a:t>
            </a:r>
            <a:endParaRPr lang="es-ES" i="1" dirty="0"/>
          </a:p>
          <a:p>
            <a:pPr lvl="0"/>
            <a:r>
              <a:rPr lang="es-ES_tradnl" dirty="0"/>
              <a:t>Base de datos – </a:t>
            </a:r>
            <a:r>
              <a:rPr lang="es-ES_tradnl" dirty="0" err="1"/>
              <a:t>MySql</a:t>
            </a:r>
            <a:r>
              <a:rPr lang="es-ES_tradnl" dirty="0"/>
              <a:t>.</a:t>
            </a:r>
            <a:endParaRPr lang="es-ES" i="1" dirty="0"/>
          </a:p>
          <a:p>
            <a:pPr lvl="0"/>
            <a:r>
              <a:rPr lang="es-ES_tradnl" dirty="0" smtClean="0"/>
              <a:t>Servicio </a:t>
            </a:r>
            <a:r>
              <a:rPr lang="es-ES_tradnl" dirty="0"/>
              <a:t>de correos.</a:t>
            </a:r>
            <a:endParaRPr lang="es-ES" i="1" dirty="0"/>
          </a:p>
          <a:p>
            <a:pPr lvl="0"/>
            <a:r>
              <a:rPr lang="es-ES_tradnl" dirty="0"/>
              <a:t>Gestión de Archivos.</a:t>
            </a:r>
            <a:endParaRPr lang="es-ES" i="1" dirty="0"/>
          </a:p>
          <a:p>
            <a:pPr lvl="0"/>
            <a:r>
              <a:rPr lang="es-ES_tradnl" dirty="0"/>
              <a:t>Seguridades.</a:t>
            </a:r>
            <a:endParaRPr lang="es-ES" i="1" dirty="0"/>
          </a:p>
          <a:p>
            <a:endParaRPr lang="es-ES" dirty="0"/>
          </a:p>
        </p:txBody>
      </p:sp>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-ANÁLISIS-</a:t>
            </a:r>
            <a:endParaRPr lang="es-ES"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404" y="3431173"/>
            <a:ext cx="1484821" cy="618877"/>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6034350"/>
            <a:ext cx="1476709" cy="638453"/>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404" y="5144522"/>
            <a:ext cx="1484821" cy="758875"/>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2680575"/>
            <a:ext cx="1494913" cy="570777"/>
          </a:xfrm>
          <a:prstGeom prst="rect">
            <a:avLst/>
          </a:prstGeom>
        </p:spPr>
      </p:pic>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0404" y="4210951"/>
            <a:ext cx="1484821" cy="792603"/>
          </a:xfrm>
          <a:prstGeom prst="rect">
            <a:avLst/>
          </a:prstGeom>
        </p:spPr>
      </p:pic>
    </p:spTree>
    <p:extLst>
      <p:ext uri="{BB962C8B-B14F-4D97-AF65-F5344CB8AC3E}">
        <p14:creationId xmlns:p14="http://schemas.microsoft.com/office/powerpoint/2010/main" val="1754235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36512" y="994718"/>
            <a:ext cx="946448" cy="6178698"/>
          </a:xfrm>
        </p:spPr>
        <p:txBody>
          <a:bodyPr vert="vert270">
            <a:normAutofit/>
          </a:bodyPr>
          <a:lstStyle/>
          <a:p>
            <a:r>
              <a:rPr lang="es-ES" sz="3200" dirty="0" smtClean="0">
                <a:solidFill>
                  <a:schemeClr val="bg1"/>
                </a:solidFill>
              </a:rPr>
              <a:t>REQUISITOS DE RENDIMIENTO</a:t>
            </a:r>
            <a:endParaRPr lang="es-ES" sz="3200" dirty="0">
              <a:solidFill>
                <a:schemeClr val="bg1"/>
              </a:solidFill>
            </a:endParaRPr>
          </a:p>
        </p:txBody>
      </p:sp>
      <p:sp>
        <p:nvSpPr>
          <p:cNvPr id="3" name="2 Marcador de contenido"/>
          <p:cNvSpPr>
            <a:spLocks noGrp="1"/>
          </p:cNvSpPr>
          <p:nvPr>
            <p:ph idx="1"/>
          </p:nvPr>
        </p:nvSpPr>
        <p:spPr>
          <a:xfrm>
            <a:off x="899592" y="1600200"/>
            <a:ext cx="7787208" cy="4525963"/>
          </a:xfrm>
        </p:spPr>
        <p:txBody>
          <a:bodyPr/>
          <a:lstStyle/>
          <a:p>
            <a:r>
              <a:rPr lang="es-ES" dirty="0" smtClean="0"/>
              <a:t>Seguridades</a:t>
            </a:r>
          </a:p>
          <a:p>
            <a:r>
              <a:rPr lang="es-ES" dirty="0" smtClean="0"/>
              <a:t>Fiabilidad</a:t>
            </a:r>
          </a:p>
          <a:p>
            <a:r>
              <a:rPr lang="es-ES" dirty="0" smtClean="0"/>
              <a:t>Disponibilidad</a:t>
            </a:r>
          </a:p>
          <a:p>
            <a:r>
              <a:rPr lang="es-ES" dirty="0" smtClean="0"/>
              <a:t>Mantenibilidad</a:t>
            </a:r>
          </a:p>
          <a:p>
            <a:r>
              <a:rPr lang="es-ES" dirty="0" smtClean="0"/>
              <a:t>Portabilidad</a:t>
            </a:r>
          </a:p>
          <a:p>
            <a:endParaRPr lang="es-ES" dirty="0"/>
          </a:p>
        </p:txBody>
      </p:sp>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-ANÁLISIS-</a:t>
            </a:r>
            <a:endParaRPr lang="es-ES" dirty="0"/>
          </a:p>
        </p:txBody>
      </p:sp>
    </p:spTree>
    <p:extLst>
      <p:ext uri="{BB962C8B-B14F-4D97-AF65-F5344CB8AC3E}">
        <p14:creationId xmlns:p14="http://schemas.microsoft.com/office/powerpoint/2010/main" val="606140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600200"/>
            <a:ext cx="7787208" cy="4525963"/>
          </a:xfrm>
        </p:spPr>
        <p:txBody>
          <a:bodyPr/>
          <a:lstStyle/>
          <a:p>
            <a:pPr marL="0" indent="0" algn="just">
              <a:buNone/>
            </a:pPr>
            <a:r>
              <a:rPr lang="es-ES" dirty="0"/>
              <a:t>Para </a:t>
            </a:r>
            <a:r>
              <a:rPr lang="es-ES" dirty="0" smtClean="0"/>
              <a:t>el diseño del </a:t>
            </a:r>
            <a:r>
              <a:rPr lang="es-ES" dirty="0"/>
              <a:t>proyecto de tesis se ha identificado los siguientes participantes</a:t>
            </a:r>
            <a:r>
              <a:rPr lang="es-ES" dirty="0" smtClean="0"/>
              <a:t>:</a:t>
            </a:r>
          </a:p>
          <a:p>
            <a:pPr algn="just"/>
            <a:r>
              <a:rPr lang="es-ES" b="1" dirty="0" smtClean="0"/>
              <a:t>Docente</a:t>
            </a:r>
          </a:p>
          <a:p>
            <a:pPr algn="just"/>
            <a:r>
              <a:rPr lang="es-ES" b="1" dirty="0"/>
              <a:t>Diseñador </a:t>
            </a:r>
            <a:r>
              <a:rPr lang="es-ES" b="1" dirty="0" smtClean="0"/>
              <a:t>Instruccional</a:t>
            </a:r>
          </a:p>
          <a:p>
            <a:pPr algn="just"/>
            <a:r>
              <a:rPr lang="es-ES" b="1" dirty="0"/>
              <a:t>Técnico (Diseño o Tecnología</a:t>
            </a:r>
            <a:r>
              <a:rPr lang="es-ES" b="1" dirty="0" smtClean="0"/>
              <a:t>)</a:t>
            </a:r>
            <a:endParaRPr lang="es-ES" dirty="0"/>
          </a:p>
          <a:p>
            <a:pPr algn="just"/>
            <a:r>
              <a:rPr lang="es-ES" b="1" dirty="0"/>
              <a:t>Evaluadores</a:t>
            </a:r>
            <a:endParaRPr lang="es-ES" dirty="0"/>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a:t>
            </a:r>
            <a:endParaRPr lang="es-ES" dirty="0"/>
          </a:p>
        </p:txBody>
      </p:sp>
    </p:spTree>
    <p:extLst>
      <p:ext uri="{BB962C8B-B14F-4D97-AF65-F5344CB8AC3E}">
        <p14:creationId xmlns:p14="http://schemas.microsoft.com/office/powerpoint/2010/main" val="1981226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3" name="2 Marcador de contenido"/>
          <p:cNvSpPr>
            <a:spLocks noGrp="1"/>
          </p:cNvSpPr>
          <p:nvPr>
            <p:ph idx="1"/>
          </p:nvPr>
        </p:nvSpPr>
        <p:spPr>
          <a:xfrm>
            <a:off x="61622" y="980728"/>
            <a:ext cx="864096" cy="5544616"/>
          </a:xfrm>
        </p:spPr>
        <p:txBody>
          <a:bodyPr vert="vert270">
            <a:noAutofit/>
          </a:bodyPr>
          <a:lstStyle/>
          <a:p>
            <a:pPr marL="0" indent="0">
              <a:buNone/>
            </a:pPr>
            <a:r>
              <a:rPr lang="es-ES" dirty="0" smtClean="0">
                <a:solidFill>
                  <a:schemeClr val="bg1"/>
                </a:solidFill>
              </a:rPr>
              <a:t>ESTRUCTURAR EL CURSO</a:t>
            </a:r>
            <a:endParaRPr lang="es-ES" dirty="0">
              <a:solidFill>
                <a:schemeClr val="bg1"/>
              </a:solidFill>
            </a:endParaRPr>
          </a:p>
        </p:txBody>
      </p:sp>
      <p:sp>
        <p:nvSpPr>
          <p:cNvPr id="5" name="1 Título"/>
          <p:cNvSpPr>
            <a:spLocks noGrp="1"/>
          </p:cNvSpPr>
          <p:nvPr>
            <p:ph type="title"/>
          </p:nvPr>
        </p:nvSpPr>
        <p:spPr>
          <a:xfrm>
            <a:off x="590872" y="274638"/>
            <a:ext cx="8229600" cy="1143000"/>
          </a:xfrm>
        </p:spPr>
        <p:txBody>
          <a:bodyPr/>
          <a:lstStyle/>
          <a:p>
            <a:r>
              <a:rPr lang="es-ES" dirty="0" smtClean="0"/>
              <a:t>-DISEÑO-</a:t>
            </a:r>
            <a:endParaRPr lang="es-ES" dirty="0"/>
          </a:p>
        </p:txBody>
      </p:sp>
      <p:sp>
        <p:nvSpPr>
          <p:cNvPr id="6" name="2 Marcador de contenido"/>
          <p:cNvSpPr txBox="1">
            <a:spLocks/>
          </p:cNvSpPr>
          <p:nvPr/>
        </p:nvSpPr>
        <p:spPr>
          <a:xfrm>
            <a:off x="899592" y="1600200"/>
            <a:ext cx="77872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S" dirty="0" smtClean="0"/>
              <a:t>La planificación estructurada que  el profesor lleva, está bajo los parámetros del plan de clases, los cuales se traducen en objetivos propios de cada objeto de aprendizaje.</a:t>
            </a:r>
          </a:p>
          <a:p>
            <a:endParaRPr lang="es-ES" dirty="0"/>
          </a:p>
        </p:txBody>
      </p:sp>
    </p:spTree>
    <p:extLst>
      <p:ext uri="{BB962C8B-B14F-4D97-AF65-F5344CB8AC3E}">
        <p14:creationId xmlns:p14="http://schemas.microsoft.com/office/powerpoint/2010/main" val="229038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584115740"/>
              </p:ext>
            </p:extLst>
          </p:nvPr>
        </p:nvGraphicFramePr>
        <p:xfrm>
          <a:off x="1581711" y="1124744"/>
          <a:ext cx="6556642" cy="5676696"/>
        </p:xfrm>
        <a:graphic>
          <a:graphicData uri="http://schemas.openxmlformats.org/drawingml/2006/table">
            <a:tbl>
              <a:tblPr firstRow="1" firstCol="1" bandRow="1">
                <a:tableStyleId>{22838BEF-8BB2-4498-84A7-C5851F593DF1}</a:tableStyleId>
              </a:tblPr>
              <a:tblGrid>
                <a:gridCol w="6556642"/>
              </a:tblGrid>
              <a:tr h="177114">
                <a:tc>
                  <a:txBody>
                    <a:bodyPr/>
                    <a:lstStyle/>
                    <a:p>
                      <a:pPr marL="295275" indent="-269875" algn="ctr">
                        <a:lnSpc>
                          <a:spcPct val="150000"/>
                        </a:lnSpc>
                        <a:spcAft>
                          <a:spcPts val="0"/>
                        </a:spcAft>
                      </a:pPr>
                      <a:r>
                        <a:rPr lang="es-ES" sz="1400" dirty="0">
                          <a:effectLst/>
                        </a:rPr>
                        <a:t>OBJETO DE APRENDIZAJE</a:t>
                      </a:r>
                      <a:endParaRPr lang="es-ES" sz="1600" dirty="0">
                        <a:solidFill>
                          <a:srgbClr val="365F91"/>
                        </a:solidFill>
                        <a:effectLst/>
                        <a:latin typeface="Calibri"/>
                        <a:ea typeface="Calibri"/>
                        <a:cs typeface="Times New Roman"/>
                      </a:endParaRPr>
                    </a:p>
                  </a:txBody>
                  <a:tcPr marL="59120" marR="59120" marT="0" marB="0">
                    <a:solidFill>
                      <a:schemeClr val="accent5">
                        <a:lumMod val="20000"/>
                        <a:lumOff val="80000"/>
                      </a:schemeClr>
                    </a:solidFill>
                  </a:tcPr>
                </a:tc>
              </a:tr>
              <a:tr h="177114">
                <a:tc>
                  <a:txBody>
                    <a:bodyPr/>
                    <a:lstStyle/>
                    <a:p>
                      <a:pPr marL="295275" indent="-269875" algn="ctr">
                        <a:lnSpc>
                          <a:spcPct val="150000"/>
                        </a:lnSpc>
                        <a:spcAft>
                          <a:spcPts val="0"/>
                        </a:spcAft>
                      </a:pPr>
                      <a:r>
                        <a:rPr lang="es-ES" sz="1200" dirty="0">
                          <a:effectLst/>
                        </a:rPr>
                        <a:t> NIVEL MEDIO</a:t>
                      </a:r>
                      <a:endParaRPr lang="es-ES" sz="1400" dirty="0">
                        <a:solidFill>
                          <a:srgbClr val="365F91"/>
                        </a:solidFill>
                        <a:effectLst/>
                        <a:latin typeface="Calibri"/>
                        <a:ea typeface="Calibri"/>
                        <a:cs typeface="Times New Roman"/>
                      </a:endParaRPr>
                    </a:p>
                  </a:txBody>
                  <a:tcPr marL="59120" marR="59120" marT="0" marB="0">
                    <a:solidFill>
                      <a:schemeClr val="accent5">
                        <a:lumMod val="20000"/>
                        <a:lumOff val="80000"/>
                      </a:schemeClr>
                    </a:solidFill>
                  </a:tcPr>
                </a:tc>
              </a:tr>
              <a:tr h="177114">
                <a:tc>
                  <a:txBody>
                    <a:bodyPr/>
                    <a:lstStyle/>
                    <a:p>
                      <a:pPr marL="295275" indent="-269875" algn="ctr">
                        <a:lnSpc>
                          <a:spcPct val="150000"/>
                        </a:lnSpc>
                        <a:spcAft>
                          <a:spcPts val="0"/>
                        </a:spcAft>
                      </a:pPr>
                      <a:r>
                        <a:rPr lang="es-ES" sz="1050" dirty="0">
                          <a:effectLst/>
                        </a:rPr>
                        <a:t>BLOQUES(Lección)</a:t>
                      </a:r>
                      <a:endParaRPr lang="es-ES" sz="1100" dirty="0">
                        <a:solidFill>
                          <a:srgbClr val="365F91"/>
                        </a:solidFill>
                        <a:effectLst/>
                        <a:latin typeface="Calibri"/>
                        <a:ea typeface="Calibri"/>
                        <a:cs typeface="Times New Roman"/>
                      </a:endParaRPr>
                    </a:p>
                  </a:txBody>
                  <a:tcPr marL="59120" marR="59120" marT="0" marB="0">
                    <a:solidFill>
                      <a:schemeClr val="accent5">
                        <a:lumMod val="20000"/>
                        <a:lumOff val="80000"/>
                      </a:schemeClr>
                    </a:solidFill>
                  </a:tcPr>
                </a:tc>
              </a:tr>
              <a:tr h="557581">
                <a:tc>
                  <a:txBody>
                    <a:bodyPr/>
                    <a:lstStyle/>
                    <a:p>
                      <a:pPr marL="25400" indent="-269875" algn="l">
                        <a:lnSpc>
                          <a:spcPct val="100000"/>
                        </a:lnSpc>
                        <a:spcAft>
                          <a:spcPts val="0"/>
                        </a:spcAft>
                      </a:pPr>
                      <a:r>
                        <a:rPr lang="es-ES" sz="1400" b="0" dirty="0">
                          <a:effectLst/>
                        </a:rPr>
                        <a:t>Estudio de Visual Basic 6.0</a:t>
                      </a:r>
                      <a:br>
                        <a:rPr lang="es-ES" sz="1400" b="0" dirty="0">
                          <a:effectLst/>
                        </a:rPr>
                      </a:br>
                      <a:r>
                        <a:rPr lang="es-ES" sz="1400" b="0" dirty="0">
                          <a:effectLst/>
                        </a:rPr>
                        <a:t>Elementos de un Programa</a:t>
                      </a:r>
                      <a:br>
                        <a:rPr lang="es-ES" sz="1400" b="0" dirty="0">
                          <a:effectLst/>
                        </a:rPr>
                      </a:br>
                      <a:r>
                        <a:rPr lang="es-ES" sz="1400" b="0" dirty="0">
                          <a:effectLst/>
                        </a:rPr>
                        <a:t>Sentencias de Control</a:t>
                      </a:r>
                      <a:endParaRPr lang="es-ES" sz="1600" b="0" dirty="0">
                        <a:solidFill>
                          <a:srgbClr val="365F91"/>
                        </a:solidFill>
                        <a:effectLst/>
                        <a:latin typeface="Calibri"/>
                        <a:ea typeface="Calibri"/>
                        <a:cs typeface="Times New Roman"/>
                      </a:endParaRPr>
                    </a:p>
                  </a:txBody>
                  <a:tcPr marL="59120" marR="59120" marT="0" marB="0">
                    <a:solidFill>
                      <a:schemeClr val="accent5">
                        <a:lumMod val="20000"/>
                        <a:lumOff val="80000"/>
                      </a:schemeClr>
                    </a:solidFill>
                  </a:tcPr>
                </a:tc>
              </a:tr>
              <a:tr h="177114">
                <a:tc>
                  <a:txBody>
                    <a:bodyPr/>
                    <a:lstStyle/>
                    <a:p>
                      <a:pPr marL="295275" indent="-269875" algn="ctr">
                        <a:lnSpc>
                          <a:spcPct val="150000"/>
                        </a:lnSpc>
                        <a:spcAft>
                          <a:spcPts val="0"/>
                        </a:spcAft>
                      </a:pPr>
                      <a:endParaRPr lang="es-ES" sz="1400" dirty="0" smtClean="0">
                        <a:effectLst/>
                      </a:endParaRPr>
                    </a:p>
                    <a:p>
                      <a:pPr marL="295275" indent="-269875" algn="ctr">
                        <a:lnSpc>
                          <a:spcPct val="150000"/>
                        </a:lnSpc>
                        <a:spcAft>
                          <a:spcPts val="0"/>
                        </a:spcAft>
                      </a:pPr>
                      <a:r>
                        <a:rPr lang="es-ES" sz="1400" dirty="0" smtClean="0">
                          <a:effectLst/>
                        </a:rPr>
                        <a:t>OBJETO </a:t>
                      </a:r>
                      <a:r>
                        <a:rPr lang="es-ES" sz="1400" dirty="0">
                          <a:effectLst/>
                        </a:rPr>
                        <a:t>DE APRENDIZAJE</a:t>
                      </a:r>
                      <a:endParaRPr lang="es-ES" sz="1600" dirty="0">
                        <a:solidFill>
                          <a:srgbClr val="365F91"/>
                        </a:solidFill>
                        <a:effectLst/>
                        <a:latin typeface="Calibri"/>
                        <a:ea typeface="Calibri"/>
                        <a:cs typeface="Times New Roman"/>
                      </a:endParaRPr>
                    </a:p>
                  </a:txBody>
                  <a:tcPr marL="59120" marR="59120" marT="0" marB="0">
                    <a:solidFill>
                      <a:schemeClr val="accent5">
                        <a:lumMod val="60000"/>
                        <a:lumOff val="40000"/>
                      </a:schemeClr>
                    </a:solidFill>
                  </a:tcPr>
                </a:tc>
              </a:tr>
              <a:tr h="177114">
                <a:tc>
                  <a:txBody>
                    <a:bodyPr/>
                    <a:lstStyle/>
                    <a:p>
                      <a:pPr marL="295275" indent="-269875" algn="ctr">
                        <a:lnSpc>
                          <a:spcPct val="150000"/>
                        </a:lnSpc>
                        <a:spcAft>
                          <a:spcPts val="0"/>
                        </a:spcAft>
                      </a:pPr>
                      <a:r>
                        <a:rPr lang="es-ES" sz="1200" dirty="0">
                          <a:effectLst/>
                        </a:rPr>
                        <a:t>NIVEL INFERIOR</a:t>
                      </a:r>
                      <a:endParaRPr lang="es-ES" sz="1400" dirty="0">
                        <a:solidFill>
                          <a:srgbClr val="365F91"/>
                        </a:solidFill>
                        <a:effectLst/>
                        <a:latin typeface="Calibri"/>
                        <a:ea typeface="Calibri"/>
                        <a:cs typeface="Times New Roman"/>
                      </a:endParaRPr>
                    </a:p>
                  </a:txBody>
                  <a:tcPr marL="59120" marR="59120" marT="0" marB="0">
                    <a:solidFill>
                      <a:schemeClr val="accent5">
                        <a:lumMod val="60000"/>
                        <a:lumOff val="40000"/>
                      </a:schemeClr>
                    </a:solidFill>
                  </a:tcPr>
                </a:tc>
              </a:tr>
              <a:tr h="177114">
                <a:tc>
                  <a:txBody>
                    <a:bodyPr/>
                    <a:lstStyle/>
                    <a:p>
                      <a:pPr marL="295275" indent="-269875" algn="ctr">
                        <a:lnSpc>
                          <a:spcPct val="150000"/>
                        </a:lnSpc>
                        <a:spcAft>
                          <a:spcPts val="0"/>
                        </a:spcAft>
                      </a:pPr>
                      <a:r>
                        <a:rPr lang="es-ES" sz="1050" dirty="0">
                          <a:effectLst/>
                        </a:rPr>
                        <a:t>BLOQUE #1</a:t>
                      </a:r>
                      <a:endParaRPr lang="es-ES" sz="1100" dirty="0">
                        <a:solidFill>
                          <a:srgbClr val="365F91"/>
                        </a:solidFill>
                        <a:effectLst/>
                        <a:latin typeface="Calibri"/>
                        <a:ea typeface="Calibri"/>
                        <a:cs typeface="Times New Roman"/>
                      </a:endParaRPr>
                    </a:p>
                  </a:txBody>
                  <a:tcPr marL="59120" marR="59120" marT="0" marB="0">
                    <a:solidFill>
                      <a:schemeClr val="accent5">
                        <a:lumMod val="60000"/>
                        <a:lumOff val="40000"/>
                      </a:schemeClr>
                    </a:solidFill>
                  </a:tcPr>
                </a:tc>
              </a:tr>
              <a:tr h="354228">
                <a:tc>
                  <a:txBody>
                    <a:bodyPr/>
                    <a:lstStyle/>
                    <a:p>
                      <a:pPr marL="295275" indent="-269875" algn="just">
                        <a:lnSpc>
                          <a:spcPct val="100000"/>
                        </a:lnSpc>
                        <a:spcAft>
                          <a:spcPts val="0"/>
                        </a:spcAft>
                      </a:pPr>
                      <a:r>
                        <a:rPr lang="es-ES" sz="1400" b="0" dirty="0">
                          <a:effectLst/>
                        </a:rPr>
                        <a:t>Introducción a Visual Basic 6.0</a:t>
                      </a:r>
                      <a:endParaRPr lang="es-ES" sz="1600" b="0" dirty="0">
                        <a:effectLst/>
                      </a:endParaRPr>
                    </a:p>
                    <a:p>
                      <a:pPr marL="295275" indent="-269875" algn="just">
                        <a:lnSpc>
                          <a:spcPct val="100000"/>
                        </a:lnSpc>
                        <a:spcAft>
                          <a:spcPts val="0"/>
                        </a:spcAft>
                      </a:pPr>
                      <a:r>
                        <a:rPr lang="es-ES" sz="1400" b="0" dirty="0">
                          <a:effectLst/>
                        </a:rPr>
                        <a:t>Entorno de desarrollo de Visual Basic</a:t>
                      </a:r>
                      <a:endParaRPr lang="es-ES" sz="1600" b="0" dirty="0">
                        <a:solidFill>
                          <a:srgbClr val="365F91"/>
                        </a:solidFill>
                        <a:effectLst/>
                        <a:latin typeface="Calibri"/>
                        <a:ea typeface="Calibri"/>
                        <a:cs typeface="Times New Roman"/>
                      </a:endParaRPr>
                    </a:p>
                  </a:txBody>
                  <a:tcPr marL="59120" marR="59120" marT="0" marB="0">
                    <a:solidFill>
                      <a:schemeClr val="accent5">
                        <a:lumMod val="60000"/>
                        <a:lumOff val="40000"/>
                      </a:schemeClr>
                    </a:solidFill>
                  </a:tcPr>
                </a:tc>
              </a:tr>
              <a:tr h="354228">
                <a:tc>
                  <a:txBody>
                    <a:bodyPr/>
                    <a:lstStyle/>
                    <a:p>
                      <a:pPr marL="295275" indent="-269875" algn="ctr">
                        <a:lnSpc>
                          <a:spcPct val="150000"/>
                        </a:lnSpc>
                        <a:spcAft>
                          <a:spcPts val="0"/>
                        </a:spcAft>
                      </a:pPr>
                      <a:r>
                        <a:rPr lang="es-ES" sz="1400" dirty="0" smtClean="0">
                          <a:effectLst/>
                        </a:rPr>
                        <a:t>OBJETO </a:t>
                      </a:r>
                      <a:r>
                        <a:rPr lang="es-ES" sz="1400" dirty="0">
                          <a:effectLst/>
                        </a:rPr>
                        <a:t>DE APRENDIZAJE</a:t>
                      </a:r>
                      <a:endParaRPr lang="es-ES" sz="1600" dirty="0">
                        <a:solidFill>
                          <a:srgbClr val="365F91"/>
                        </a:solidFill>
                        <a:effectLst/>
                        <a:latin typeface="Calibri"/>
                        <a:ea typeface="Calibri"/>
                        <a:cs typeface="Times New Roman"/>
                      </a:endParaRPr>
                    </a:p>
                  </a:txBody>
                  <a:tcPr marL="59120" marR="59120" marT="0" marB="0">
                    <a:solidFill>
                      <a:srgbClr val="00B0F0"/>
                    </a:solidFill>
                  </a:tcPr>
                </a:tc>
              </a:tr>
              <a:tr h="177114">
                <a:tc>
                  <a:txBody>
                    <a:bodyPr/>
                    <a:lstStyle/>
                    <a:p>
                      <a:pPr marL="295275" indent="-269875" algn="ctr">
                        <a:lnSpc>
                          <a:spcPct val="150000"/>
                        </a:lnSpc>
                        <a:spcAft>
                          <a:spcPts val="0"/>
                        </a:spcAft>
                      </a:pPr>
                      <a:r>
                        <a:rPr lang="es-ES" sz="1200" dirty="0">
                          <a:effectLst/>
                        </a:rPr>
                        <a:t>NIVEL INFERIOR</a:t>
                      </a:r>
                      <a:endParaRPr lang="es-ES" sz="1400" dirty="0">
                        <a:solidFill>
                          <a:srgbClr val="365F91"/>
                        </a:solidFill>
                        <a:effectLst/>
                        <a:latin typeface="Calibri"/>
                        <a:ea typeface="Calibri"/>
                        <a:cs typeface="Times New Roman"/>
                      </a:endParaRPr>
                    </a:p>
                  </a:txBody>
                  <a:tcPr marL="59120" marR="59120" marT="0" marB="0">
                    <a:solidFill>
                      <a:srgbClr val="00B0F0"/>
                    </a:solidFill>
                  </a:tcPr>
                </a:tc>
              </a:tr>
              <a:tr h="177114">
                <a:tc>
                  <a:txBody>
                    <a:bodyPr/>
                    <a:lstStyle/>
                    <a:p>
                      <a:pPr marL="295275" indent="-269875" algn="ctr">
                        <a:lnSpc>
                          <a:spcPct val="150000"/>
                        </a:lnSpc>
                        <a:spcAft>
                          <a:spcPts val="0"/>
                        </a:spcAft>
                      </a:pPr>
                      <a:r>
                        <a:rPr lang="es-ES" sz="1050" b="1" dirty="0">
                          <a:effectLst/>
                        </a:rPr>
                        <a:t>BLOQUE #2</a:t>
                      </a:r>
                      <a:endParaRPr lang="es-ES" sz="1100" b="1" dirty="0">
                        <a:solidFill>
                          <a:srgbClr val="365F91"/>
                        </a:solidFill>
                        <a:effectLst/>
                        <a:latin typeface="Calibri"/>
                        <a:ea typeface="Calibri"/>
                        <a:cs typeface="Times New Roman"/>
                      </a:endParaRPr>
                    </a:p>
                  </a:txBody>
                  <a:tcPr marL="59120" marR="59120" marT="0" marB="0">
                    <a:solidFill>
                      <a:srgbClr val="00B0F0"/>
                    </a:solidFill>
                  </a:tcPr>
                </a:tc>
              </a:tr>
              <a:tr h="436469">
                <a:tc>
                  <a:txBody>
                    <a:bodyPr/>
                    <a:lstStyle/>
                    <a:p>
                      <a:pPr marL="295275" indent="-269875" algn="just">
                        <a:lnSpc>
                          <a:spcPct val="100000"/>
                        </a:lnSpc>
                        <a:spcAft>
                          <a:spcPts val="0"/>
                        </a:spcAft>
                        <a:tabLst>
                          <a:tab pos="1492250" algn="l"/>
                        </a:tabLst>
                      </a:pPr>
                      <a:r>
                        <a:rPr lang="es-ES" sz="1400" b="0" dirty="0" smtClean="0">
                          <a:effectLst/>
                        </a:rPr>
                        <a:t>Tipos </a:t>
                      </a:r>
                      <a:r>
                        <a:rPr lang="es-ES" sz="1400" b="0" dirty="0">
                          <a:effectLst/>
                        </a:rPr>
                        <a:t>de Datos	</a:t>
                      </a:r>
                      <a:endParaRPr lang="es-ES" sz="1600" b="0" dirty="0">
                        <a:effectLst/>
                      </a:endParaRPr>
                    </a:p>
                    <a:p>
                      <a:pPr indent="-269875" algn="just">
                        <a:lnSpc>
                          <a:spcPct val="100000"/>
                        </a:lnSpc>
                        <a:spcAft>
                          <a:spcPts val="0"/>
                        </a:spcAft>
                      </a:pPr>
                      <a:r>
                        <a:rPr lang="es-ES" sz="1400" b="0" dirty="0" smtClean="0">
                          <a:effectLst/>
                        </a:rPr>
                        <a:t>Tipos </a:t>
                      </a:r>
                      <a:r>
                        <a:rPr lang="es-ES" sz="1400" b="0" dirty="0">
                          <a:effectLst/>
                        </a:rPr>
                        <a:t>de Operadores</a:t>
                      </a:r>
                      <a:r>
                        <a:rPr lang="es-ES" sz="1600" b="0" dirty="0">
                          <a:effectLst/>
                        </a:rPr>
                        <a:t> </a:t>
                      </a:r>
                      <a:endParaRPr lang="es-ES" sz="1600" b="0" dirty="0">
                        <a:solidFill>
                          <a:srgbClr val="365F91"/>
                        </a:solidFill>
                        <a:effectLst/>
                        <a:latin typeface="Calibri"/>
                      </a:endParaRPr>
                    </a:p>
                  </a:txBody>
                  <a:tcPr marL="59120" marR="59120" marT="0" marB="0">
                    <a:solidFill>
                      <a:srgbClr val="00B0F0"/>
                    </a:solidFill>
                  </a:tcPr>
                </a:tc>
              </a:tr>
              <a:tr h="354228">
                <a:tc>
                  <a:txBody>
                    <a:bodyPr/>
                    <a:lstStyle/>
                    <a:p>
                      <a:pPr marL="295275" indent="-269875" algn="ctr">
                        <a:lnSpc>
                          <a:spcPct val="150000"/>
                        </a:lnSpc>
                        <a:spcAft>
                          <a:spcPts val="0"/>
                        </a:spcAft>
                      </a:pPr>
                      <a:r>
                        <a:rPr lang="es-ES" sz="1400" dirty="0" smtClean="0">
                          <a:effectLst/>
                        </a:rPr>
                        <a:t>OBJETO </a:t>
                      </a:r>
                      <a:r>
                        <a:rPr lang="es-ES" sz="1400" dirty="0">
                          <a:effectLst/>
                        </a:rPr>
                        <a:t>DE APRENDIZAJE</a:t>
                      </a:r>
                      <a:endParaRPr lang="es-ES" sz="1600" dirty="0">
                        <a:solidFill>
                          <a:srgbClr val="365F91"/>
                        </a:solidFill>
                        <a:effectLst/>
                        <a:latin typeface="Calibri"/>
                        <a:ea typeface="Calibri"/>
                        <a:cs typeface="Times New Roman"/>
                      </a:endParaRPr>
                    </a:p>
                  </a:txBody>
                  <a:tcPr marL="59120" marR="59120" marT="0" marB="0">
                    <a:solidFill>
                      <a:schemeClr val="tx2">
                        <a:lumMod val="60000"/>
                        <a:lumOff val="40000"/>
                      </a:schemeClr>
                    </a:solidFill>
                  </a:tcPr>
                </a:tc>
              </a:tr>
              <a:tr h="177114">
                <a:tc>
                  <a:txBody>
                    <a:bodyPr/>
                    <a:lstStyle/>
                    <a:p>
                      <a:pPr marL="295275" indent="-269875" algn="ctr">
                        <a:lnSpc>
                          <a:spcPct val="150000"/>
                        </a:lnSpc>
                        <a:spcAft>
                          <a:spcPts val="0"/>
                        </a:spcAft>
                      </a:pPr>
                      <a:r>
                        <a:rPr lang="es-ES" sz="1200" dirty="0">
                          <a:effectLst/>
                        </a:rPr>
                        <a:t>NIVEL INFERIOR</a:t>
                      </a:r>
                      <a:endParaRPr lang="es-ES" sz="1400" dirty="0">
                        <a:solidFill>
                          <a:srgbClr val="365F91"/>
                        </a:solidFill>
                        <a:effectLst/>
                        <a:latin typeface="Calibri"/>
                        <a:ea typeface="Calibri"/>
                        <a:cs typeface="Times New Roman"/>
                      </a:endParaRPr>
                    </a:p>
                  </a:txBody>
                  <a:tcPr marL="59120" marR="59120" marT="0" marB="0">
                    <a:solidFill>
                      <a:schemeClr val="tx2">
                        <a:lumMod val="60000"/>
                        <a:lumOff val="40000"/>
                      </a:schemeClr>
                    </a:solidFill>
                  </a:tcPr>
                </a:tc>
              </a:tr>
              <a:tr h="177114">
                <a:tc>
                  <a:txBody>
                    <a:bodyPr/>
                    <a:lstStyle/>
                    <a:p>
                      <a:pPr marL="295275" indent="-269875" algn="ctr">
                        <a:lnSpc>
                          <a:spcPct val="150000"/>
                        </a:lnSpc>
                        <a:spcAft>
                          <a:spcPts val="0"/>
                        </a:spcAft>
                      </a:pPr>
                      <a:r>
                        <a:rPr lang="es-ES" sz="1050" dirty="0">
                          <a:effectLst/>
                        </a:rPr>
                        <a:t>BLOQUE #3</a:t>
                      </a:r>
                      <a:endParaRPr lang="es-ES" sz="1100" dirty="0">
                        <a:solidFill>
                          <a:srgbClr val="365F91"/>
                        </a:solidFill>
                        <a:effectLst/>
                        <a:latin typeface="Calibri"/>
                        <a:ea typeface="Calibri"/>
                        <a:cs typeface="Times New Roman"/>
                      </a:endParaRPr>
                    </a:p>
                  </a:txBody>
                  <a:tcPr marL="59120" marR="59120" marT="0" marB="0">
                    <a:solidFill>
                      <a:schemeClr val="tx2">
                        <a:lumMod val="60000"/>
                        <a:lumOff val="40000"/>
                      </a:schemeClr>
                    </a:solidFill>
                  </a:tcPr>
                </a:tc>
              </a:tr>
              <a:tr h="354228">
                <a:tc>
                  <a:txBody>
                    <a:bodyPr/>
                    <a:lstStyle/>
                    <a:p>
                      <a:pPr marL="295275" indent="-269875" algn="just">
                        <a:lnSpc>
                          <a:spcPct val="100000"/>
                        </a:lnSpc>
                        <a:spcAft>
                          <a:spcPts val="0"/>
                        </a:spcAft>
                      </a:pPr>
                      <a:r>
                        <a:rPr lang="es-ES" sz="1400" b="0" dirty="0">
                          <a:effectLst/>
                        </a:rPr>
                        <a:t>Estructuras de Selección</a:t>
                      </a:r>
                      <a:endParaRPr lang="es-ES" sz="1600" b="0" dirty="0">
                        <a:effectLst/>
                      </a:endParaRPr>
                    </a:p>
                    <a:p>
                      <a:pPr marL="295275" indent="-269875" algn="just">
                        <a:lnSpc>
                          <a:spcPct val="100000"/>
                        </a:lnSpc>
                        <a:spcAft>
                          <a:spcPts val="0"/>
                        </a:spcAft>
                      </a:pPr>
                      <a:r>
                        <a:rPr lang="es-ES" sz="1400" b="0" dirty="0">
                          <a:effectLst/>
                        </a:rPr>
                        <a:t>Estructuras de Decisión</a:t>
                      </a:r>
                      <a:endParaRPr lang="es-ES" sz="1600" b="0" dirty="0">
                        <a:solidFill>
                          <a:srgbClr val="365F91"/>
                        </a:solidFill>
                        <a:effectLst/>
                        <a:latin typeface="Calibri"/>
                        <a:ea typeface="Calibri"/>
                        <a:cs typeface="Times New Roman"/>
                      </a:endParaRPr>
                    </a:p>
                  </a:txBody>
                  <a:tcPr marL="59120" marR="59120" marT="0" marB="0">
                    <a:solidFill>
                      <a:schemeClr val="tx2">
                        <a:lumMod val="60000"/>
                        <a:lumOff val="40000"/>
                      </a:schemeClr>
                    </a:solidFill>
                  </a:tcPr>
                </a:tc>
              </a:tr>
            </a:tbl>
          </a:graphicData>
        </a:graphic>
      </p:graphicFrame>
      <p:sp>
        <p:nvSpPr>
          <p:cNvPr id="8" name="Text Box 101"/>
          <p:cNvSpPr txBox="1">
            <a:spLocks noChangeArrowheads="1"/>
          </p:cNvSpPr>
          <p:nvPr/>
        </p:nvSpPr>
        <p:spPr bwMode="auto">
          <a:xfrm>
            <a:off x="5832475" y="11179175"/>
            <a:ext cx="914400" cy="296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95275" indent="-269875" algn="just">
              <a:lnSpc>
                <a:spcPct val="150000"/>
              </a:lnSpc>
              <a:spcAft>
                <a:spcPts val="0"/>
              </a:spcAft>
            </a:pPr>
            <a:r>
              <a:rPr lang="es-ES" sz="1200" b="1">
                <a:effectLst/>
                <a:latin typeface="Arial"/>
                <a:ea typeface="Calibri"/>
                <a:cs typeface="Times New Roman"/>
              </a:rPr>
              <a:t>Continua</a:t>
            </a:r>
            <a:endParaRPr lang="es-ES" sz="1100">
              <a:effectLst/>
              <a:latin typeface="Calibri"/>
              <a:ea typeface="Calibri"/>
              <a:cs typeface="Times New Roman"/>
            </a:endParaRPr>
          </a:p>
        </p:txBody>
      </p:sp>
      <p:sp>
        <p:nvSpPr>
          <p:cNvPr id="9" name="AutoShape 100"/>
          <p:cNvSpPr>
            <a:spLocks noChangeArrowheads="1"/>
          </p:cNvSpPr>
          <p:nvPr/>
        </p:nvSpPr>
        <p:spPr bwMode="auto">
          <a:xfrm>
            <a:off x="6654800" y="11202988"/>
            <a:ext cx="973138" cy="214312"/>
          </a:xfrm>
          <a:prstGeom prst="rightArrow">
            <a:avLst>
              <a:gd name="adj1" fmla="val 50000"/>
              <a:gd name="adj2" fmla="val 113724"/>
            </a:avLst>
          </a:prstGeom>
          <a:gradFill rotWithShape="0">
            <a:gsLst>
              <a:gs pos="0">
                <a:schemeClr val="accent5">
                  <a:lumMod val="60000"/>
                  <a:lumOff val="40000"/>
                </a:schemeClr>
              </a:gs>
              <a:gs pos="50000">
                <a:schemeClr val="accent5">
                  <a:lumMod val="100000"/>
                  <a:lumOff val="0"/>
                </a:schemeClr>
              </a:gs>
              <a:gs pos="100000">
                <a:schemeClr val="accent5">
                  <a:lumMod val="60000"/>
                  <a:lumOff val="40000"/>
                </a:schemeClr>
              </a:gs>
            </a:gsLst>
            <a:lin ang="5400000" scaled="1"/>
          </a:gradFill>
          <a:ln w="12700">
            <a:solidFill>
              <a:schemeClr val="accent5">
                <a:lumMod val="100000"/>
                <a:lumOff val="0"/>
              </a:schemeClr>
            </a:solidFill>
            <a:miter lim="800000"/>
            <a:headEnd/>
            <a:tailEnd/>
          </a:ln>
          <a:effectLst>
            <a:outerShdw dist="28398" dir="3806097" algn="ctr" rotWithShape="0">
              <a:schemeClr val="accent5">
                <a:lumMod val="50000"/>
                <a:lumOff val="0"/>
              </a:schemeClr>
            </a:outerShdw>
          </a:effectLst>
        </p:spPr>
        <p:txBody>
          <a:bodyPr rot="0" vert="horz" wrap="square" lIns="91440" tIns="45720" rIns="91440" bIns="45720" anchor="t" anchorCtr="0" upright="1">
            <a:noAutofit/>
          </a:bodyPr>
          <a:lstStyle/>
          <a:p>
            <a:pPr marL="295275" indent="-269875" algn="just">
              <a:lnSpc>
                <a:spcPct val="150000"/>
              </a:lnSpc>
              <a:spcAft>
                <a:spcPts val="0"/>
              </a:spcAft>
            </a:pPr>
            <a:r>
              <a:rPr lang="es-ES" sz="1100">
                <a:effectLst/>
                <a:latin typeface="Calibri"/>
                <a:ea typeface="Calibri"/>
                <a:cs typeface="Times New Roman"/>
              </a:rPr>
              <a:t> </a:t>
            </a:r>
          </a:p>
        </p:txBody>
      </p:sp>
      <p:graphicFrame>
        <p:nvGraphicFramePr>
          <p:cNvPr id="10" name="9 Tabla"/>
          <p:cNvGraphicFramePr>
            <a:graphicFrameLocks noGrp="1"/>
          </p:cNvGraphicFramePr>
          <p:nvPr>
            <p:extLst>
              <p:ext uri="{D42A27DB-BD31-4B8C-83A1-F6EECF244321}">
                <p14:modId xmlns:p14="http://schemas.microsoft.com/office/powerpoint/2010/main" val="4256783707"/>
              </p:ext>
            </p:extLst>
          </p:nvPr>
        </p:nvGraphicFramePr>
        <p:xfrm>
          <a:off x="1570172" y="260648"/>
          <a:ext cx="6576102" cy="868680"/>
        </p:xfrm>
        <a:graphic>
          <a:graphicData uri="http://schemas.openxmlformats.org/drawingml/2006/table">
            <a:tbl>
              <a:tblPr firstRow="1" firstCol="1" bandRow="1">
                <a:tableStyleId>{22838BEF-8BB2-4498-84A7-C5851F593DF1}</a:tableStyleId>
              </a:tblPr>
              <a:tblGrid>
                <a:gridCol w="6576102"/>
              </a:tblGrid>
              <a:tr h="115351">
                <a:tc>
                  <a:txBody>
                    <a:bodyPr/>
                    <a:lstStyle/>
                    <a:p>
                      <a:pPr marL="295275" indent="-269875" algn="ctr">
                        <a:lnSpc>
                          <a:spcPct val="150000"/>
                        </a:lnSpc>
                        <a:spcAft>
                          <a:spcPts val="0"/>
                        </a:spcAft>
                      </a:pPr>
                      <a:r>
                        <a:rPr lang="es-ES" sz="1400" dirty="0">
                          <a:effectLst/>
                        </a:rPr>
                        <a:t>OBJETO DE APRENDIZAJE</a:t>
                      </a:r>
                      <a:endParaRPr lang="es-ES" sz="2000" dirty="0">
                        <a:solidFill>
                          <a:srgbClr val="365F91"/>
                        </a:solidFill>
                        <a:effectLst/>
                        <a:latin typeface="Calibri"/>
                        <a:ea typeface="Calibri"/>
                        <a:cs typeface="Times New Roman"/>
                      </a:endParaRPr>
                    </a:p>
                  </a:txBody>
                  <a:tcPr marL="68580" marR="68580" marT="0" marB="0">
                    <a:solidFill>
                      <a:schemeClr val="accent5"/>
                    </a:solidFill>
                  </a:tcPr>
                </a:tc>
              </a:tr>
              <a:tr h="200025">
                <a:tc>
                  <a:txBody>
                    <a:bodyPr/>
                    <a:lstStyle/>
                    <a:p>
                      <a:pPr marL="295275" indent="-269875" algn="ctr">
                        <a:lnSpc>
                          <a:spcPct val="150000"/>
                        </a:lnSpc>
                        <a:spcAft>
                          <a:spcPts val="0"/>
                        </a:spcAft>
                      </a:pPr>
                      <a:r>
                        <a:rPr lang="es-ES" sz="1200" dirty="0">
                          <a:effectLst/>
                        </a:rPr>
                        <a:t> NIVEL SUPERIOR</a:t>
                      </a:r>
                      <a:endParaRPr lang="es-ES" sz="1800" dirty="0">
                        <a:solidFill>
                          <a:srgbClr val="365F91"/>
                        </a:solidFill>
                        <a:effectLst/>
                        <a:latin typeface="Calibri"/>
                        <a:ea typeface="Calibri"/>
                        <a:cs typeface="Times New Roman"/>
                      </a:endParaRPr>
                    </a:p>
                  </a:txBody>
                  <a:tcPr marL="68580" marR="68580" marT="0" marB="0">
                    <a:solidFill>
                      <a:schemeClr val="accent5"/>
                    </a:solidFill>
                  </a:tcPr>
                </a:tc>
              </a:tr>
              <a:tr h="200025">
                <a:tc>
                  <a:txBody>
                    <a:bodyPr/>
                    <a:lstStyle/>
                    <a:p>
                      <a:pPr marL="295275" indent="-269875" algn="ctr">
                        <a:lnSpc>
                          <a:spcPct val="150000"/>
                        </a:lnSpc>
                        <a:spcAft>
                          <a:spcPts val="0"/>
                        </a:spcAft>
                      </a:pPr>
                      <a:r>
                        <a:rPr lang="es-ES" sz="1200" dirty="0">
                          <a:effectLst/>
                        </a:rPr>
                        <a:t>Curso de Visual Basic 6.0</a:t>
                      </a:r>
                      <a:endParaRPr lang="es-ES" sz="1800" dirty="0">
                        <a:solidFill>
                          <a:srgbClr val="365F91"/>
                        </a:solidFill>
                        <a:effectLst/>
                        <a:latin typeface="Calibri"/>
                        <a:ea typeface="Calibri"/>
                        <a:cs typeface="Times New Roman"/>
                      </a:endParaRPr>
                    </a:p>
                  </a:txBody>
                  <a:tcPr marL="68580" marR="68580" marT="0" marB="0">
                    <a:solidFill>
                      <a:schemeClr val="accent5"/>
                    </a:solidFill>
                  </a:tcPr>
                </a:tc>
              </a:tr>
            </a:tbl>
          </a:graphicData>
        </a:graphic>
      </p:graphicFrame>
      <p:sp>
        <p:nvSpPr>
          <p:cNvPr id="11" name="2 Marcador de contenido"/>
          <p:cNvSpPr txBox="1">
            <a:spLocks/>
          </p:cNvSpPr>
          <p:nvPr/>
        </p:nvSpPr>
        <p:spPr>
          <a:xfrm>
            <a:off x="61622" y="980728"/>
            <a:ext cx="864096" cy="5544616"/>
          </a:xfrm>
          <a:prstGeom prst="rect">
            <a:avLst/>
          </a:prstGeom>
        </p:spPr>
        <p:txBody>
          <a:bodyPr vert="vert270"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dirty="0" smtClean="0">
                <a:solidFill>
                  <a:schemeClr val="bg1"/>
                </a:solidFill>
              </a:rPr>
              <a:t>ESTRUCTURAR EL CURSO</a:t>
            </a:r>
            <a:endParaRPr lang="es-ES" dirty="0">
              <a:solidFill>
                <a:schemeClr val="bg1"/>
              </a:solidFill>
            </a:endParaRPr>
          </a:p>
        </p:txBody>
      </p:sp>
    </p:spTree>
    <p:extLst>
      <p:ext uri="{BB962C8B-B14F-4D97-AF65-F5344CB8AC3E}">
        <p14:creationId xmlns:p14="http://schemas.microsoft.com/office/powerpoint/2010/main" val="1453644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sp>
        <p:nvSpPr>
          <p:cNvPr id="3" name="2 Marcador de contenido"/>
          <p:cNvSpPr>
            <a:spLocks noGrp="1"/>
          </p:cNvSpPr>
          <p:nvPr>
            <p:ph idx="1"/>
          </p:nvPr>
        </p:nvSpPr>
        <p:spPr>
          <a:xfrm>
            <a:off x="924744" y="1639341"/>
            <a:ext cx="7823720" cy="4525963"/>
          </a:xfrm>
        </p:spPr>
        <p:txBody>
          <a:bodyPr>
            <a:normAutofit fontScale="77500" lnSpcReduction="20000"/>
          </a:bodyPr>
          <a:lstStyle/>
          <a:p>
            <a:pPr marL="514350" indent="-514350">
              <a:buFont typeface="+mj-lt"/>
              <a:buAutoNum type="arabicPeriod"/>
            </a:pPr>
            <a:r>
              <a:rPr lang="es-ES" dirty="0" smtClean="0"/>
              <a:t>Objetivos</a:t>
            </a:r>
          </a:p>
          <a:p>
            <a:pPr marL="514350" indent="-514350">
              <a:buFont typeface="+mj-lt"/>
              <a:buAutoNum type="arabicPeriod"/>
            </a:pPr>
            <a:r>
              <a:rPr lang="es-ES" dirty="0" smtClean="0"/>
              <a:t>Alcance</a:t>
            </a:r>
          </a:p>
          <a:p>
            <a:pPr marL="514350" indent="-514350">
              <a:buFont typeface="+mj-lt"/>
              <a:buAutoNum type="arabicPeriod"/>
            </a:pPr>
            <a:r>
              <a:rPr lang="es-ES" dirty="0" smtClean="0"/>
              <a:t>Metodologías</a:t>
            </a:r>
          </a:p>
          <a:p>
            <a:pPr marL="514350" indent="-514350">
              <a:buFont typeface="+mj-lt"/>
              <a:buAutoNum type="arabicPeriod"/>
            </a:pPr>
            <a:r>
              <a:rPr lang="es-ES" dirty="0" smtClean="0"/>
              <a:t>Herramientas Utilizadas</a:t>
            </a:r>
          </a:p>
          <a:p>
            <a:pPr marL="514350" indent="-514350">
              <a:buFont typeface="+mj-lt"/>
              <a:buAutoNum type="arabicPeriod"/>
            </a:pPr>
            <a:r>
              <a:rPr lang="es-ES" dirty="0" smtClean="0"/>
              <a:t>Análisis</a:t>
            </a:r>
          </a:p>
          <a:p>
            <a:pPr marL="514350" indent="-514350">
              <a:buFont typeface="+mj-lt"/>
              <a:buAutoNum type="arabicPeriod"/>
            </a:pPr>
            <a:r>
              <a:rPr lang="es-ES" dirty="0" smtClean="0"/>
              <a:t>Diseño </a:t>
            </a:r>
          </a:p>
          <a:p>
            <a:pPr marL="514350" indent="-514350">
              <a:buFont typeface="+mj-lt"/>
              <a:buAutoNum type="arabicPeriod"/>
            </a:pPr>
            <a:r>
              <a:rPr lang="es-ES" dirty="0" smtClean="0"/>
              <a:t>Desarrollo</a:t>
            </a:r>
          </a:p>
          <a:p>
            <a:pPr marL="514350" indent="-514350">
              <a:buFont typeface="+mj-lt"/>
              <a:buAutoNum type="arabicPeriod"/>
            </a:pPr>
            <a:r>
              <a:rPr lang="es-ES" dirty="0" smtClean="0"/>
              <a:t>Implantación</a:t>
            </a:r>
          </a:p>
          <a:p>
            <a:pPr marL="514350" indent="-514350">
              <a:buFont typeface="+mj-lt"/>
              <a:buAutoNum type="arabicPeriod"/>
            </a:pPr>
            <a:r>
              <a:rPr lang="es-ES" dirty="0" smtClean="0"/>
              <a:t>Evaluación</a:t>
            </a:r>
          </a:p>
          <a:p>
            <a:pPr marL="514350" indent="-514350">
              <a:buFont typeface="+mj-lt"/>
              <a:buAutoNum type="arabicPeriod"/>
            </a:pPr>
            <a:r>
              <a:rPr lang="es-ES" dirty="0" smtClean="0"/>
              <a:t>Demostración del Prototipo</a:t>
            </a:r>
          </a:p>
          <a:p>
            <a:pPr marL="514350" indent="-514350">
              <a:buFont typeface="+mj-lt"/>
              <a:buAutoNum type="arabicPeriod"/>
            </a:pPr>
            <a:r>
              <a:rPr lang="es-ES" dirty="0" smtClean="0"/>
              <a:t>Conclusiones y Recomendaciones</a:t>
            </a:r>
          </a:p>
          <a:p>
            <a:pPr marL="514350" indent="-514350">
              <a:buFont typeface="+mj-lt"/>
              <a:buAutoNum type="arabicPeriod"/>
            </a:pPr>
            <a:endParaRPr lang="es-ES" dirty="0" smtClean="0"/>
          </a:p>
          <a:p>
            <a:pPr marL="514350" indent="-514350">
              <a:buFont typeface="+mj-lt"/>
              <a:buAutoNum type="arabicPeriod"/>
            </a:pPr>
            <a:endParaRPr lang="es-ES" dirty="0"/>
          </a:p>
        </p:txBody>
      </p:sp>
      <p:sp>
        <p:nvSpPr>
          <p:cNvPr id="4" name="3 Recortar rectángulo de esquina sencilla"/>
          <p:cNvSpPr/>
          <p:nvPr/>
        </p:nvSpPr>
        <p:spPr>
          <a:xfrm>
            <a:off x="-36512"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Tree>
    <p:extLst>
      <p:ext uri="{BB962C8B-B14F-4D97-AF65-F5344CB8AC3E}">
        <p14:creationId xmlns:p14="http://schemas.microsoft.com/office/powerpoint/2010/main" val="136047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600200"/>
            <a:ext cx="7643192" cy="4525963"/>
          </a:xfrm>
        </p:spPr>
        <p:txBody>
          <a:bodyPr/>
          <a:lstStyle/>
          <a:p>
            <a:pPr marL="0" indent="0" algn="just">
              <a:buNone/>
            </a:pPr>
            <a:r>
              <a:rPr lang="es-ES" dirty="0" smtClean="0"/>
              <a:t>Descripción  de </a:t>
            </a:r>
            <a:r>
              <a:rPr lang="es-ES" dirty="0"/>
              <a:t>los propósitos de cada actividad </a:t>
            </a:r>
            <a:r>
              <a:rPr lang="es-ES" dirty="0" smtClean="0"/>
              <a:t>a </a:t>
            </a:r>
            <a:r>
              <a:rPr lang="es-ES" dirty="0"/>
              <a:t>fin de que se cumpla el objetivo de aprendizaje planteado en el anterior análisis</a:t>
            </a:r>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a:t>
            </a:r>
            <a:endParaRPr lang="es-ES" dirty="0"/>
          </a:p>
        </p:txBody>
      </p:sp>
    </p:spTree>
    <p:extLst>
      <p:ext uri="{BB962C8B-B14F-4D97-AF65-F5344CB8AC3E}">
        <p14:creationId xmlns:p14="http://schemas.microsoft.com/office/powerpoint/2010/main" val="1409169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a:t>
            </a:r>
            <a:endParaRPr lang="es-ES"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548073502"/>
              </p:ext>
            </p:extLst>
          </p:nvPr>
        </p:nvGraphicFramePr>
        <p:xfrm>
          <a:off x="1043608" y="1495325"/>
          <a:ext cx="77768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515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77280" y="1412776"/>
            <a:ext cx="7787208" cy="4525963"/>
          </a:xfrm>
        </p:spPr>
        <p:txBody>
          <a:bodyPr/>
          <a:lstStyle/>
          <a:p>
            <a:pPr marL="0" indent="0" algn="just">
              <a:buNone/>
            </a:pPr>
            <a:r>
              <a:rPr lang="es-ES" dirty="0" smtClean="0"/>
              <a:t>Recursos utilizados en el </a:t>
            </a:r>
            <a:r>
              <a:rPr lang="es-ES" dirty="0"/>
              <a:t>plan de </a:t>
            </a:r>
            <a:r>
              <a:rPr lang="es-ES" dirty="0" smtClean="0"/>
              <a:t>Bloques: folletos</a:t>
            </a:r>
            <a:r>
              <a:rPr lang="es-ES" dirty="0"/>
              <a:t>, libro, blogs e internet referentes a Visual </a:t>
            </a:r>
            <a:r>
              <a:rPr lang="es-ES" dirty="0" smtClean="0"/>
              <a:t>Basic.</a:t>
            </a:r>
            <a:endParaRPr lang="es-ES" dirty="0"/>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a:t>
            </a:r>
            <a:endParaRPr lang="es-ES" dirty="0"/>
          </a:p>
        </p:txBody>
      </p:sp>
      <p:sp>
        <p:nvSpPr>
          <p:cNvPr id="6" name="5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986783444"/>
              </p:ext>
            </p:extLst>
          </p:nvPr>
        </p:nvGraphicFramePr>
        <p:xfrm>
          <a:off x="2083941" y="3256248"/>
          <a:ext cx="5800427" cy="3053072"/>
        </p:xfrm>
        <a:graphic>
          <a:graphicData uri="http://schemas.openxmlformats.org/drawingml/2006/table">
            <a:tbl>
              <a:tblPr firstRow="1" firstCol="1" bandRow="1" bandCol="1">
                <a:tableStyleId>{F5AB1C69-6EDB-4FF4-983F-18BD219EF322}</a:tableStyleId>
              </a:tblPr>
              <a:tblGrid>
                <a:gridCol w="1833187"/>
                <a:gridCol w="3967240"/>
              </a:tblGrid>
              <a:tr h="381634">
                <a:tc>
                  <a:txBody>
                    <a:bodyPr/>
                    <a:lstStyle/>
                    <a:p>
                      <a:pPr marL="295275" indent="-269875" algn="just">
                        <a:lnSpc>
                          <a:spcPct val="150000"/>
                        </a:lnSpc>
                        <a:spcAft>
                          <a:spcPts val="0"/>
                        </a:spcAft>
                      </a:pPr>
                      <a:r>
                        <a:rPr lang="es-ES" sz="1600" dirty="0">
                          <a:effectLst/>
                        </a:rPr>
                        <a:t>OBTENCIÓN</a:t>
                      </a:r>
                      <a:endParaRPr lang="es-ES" sz="2400" dirty="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 </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0955" indent="4445" algn="just">
                        <a:lnSpc>
                          <a:spcPct val="150000"/>
                        </a:lnSpc>
                        <a:spcAft>
                          <a:spcPts val="0"/>
                        </a:spcAft>
                      </a:pPr>
                      <a:r>
                        <a:rPr lang="es-ES" sz="1600">
                          <a:effectLst/>
                        </a:rPr>
                        <a:t>Tipo de Material</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Fuente</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95275" indent="-269875" algn="just">
                        <a:lnSpc>
                          <a:spcPct val="150000"/>
                        </a:lnSpc>
                        <a:spcAft>
                          <a:spcPts val="0"/>
                        </a:spcAft>
                      </a:pPr>
                      <a:r>
                        <a:rPr lang="es-ES" sz="1600">
                          <a:effectLst/>
                        </a:rPr>
                        <a:t>Impreso</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Entornos Gráficos</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95275" indent="-269875" algn="just">
                        <a:lnSpc>
                          <a:spcPct val="150000"/>
                        </a:lnSpc>
                        <a:spcAft>
                          <a:spcPts val="0"/>
                        </a:spcAft>
                      </a:pPr>
                      <a:r>
                        <a:rPr lang="es-ES" sz="1600">
                          <a:effectLst/>
                        </a:rPr>
                        <a:t>Impreso</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Manual de programación de Visual Basic</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0955" indent="4445" algn="l">
                        <a:lnSpc>
                          <a:spcPct val="150000"/>
                        </a:lnSpc>
                        <a:spcAft>
                          <a:spcPts val="0"/>
                        </a:spcAft>
                      </a:pPr>
                      <a:r>
                        <a:rPr lang="es-ES" sz="1600">
                          <a:effectLst/>
                        </a:rPr>
                        <a:t>Texto electrónico</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dirty="0">
                          <a:effectLst/>
                        </a:rPr>
                        <a:t>Visual Basic Manual de Usuario</a:t>
                      </a:r>
                      <a:endParaRPr lang="es-ES" sz="2400" dirty="0">
                        <a:solidFill>
                          <a:srgbClr val="365F91"/>
                        </a:solidFill>
                        <a:effectLst/>
                        <a:latin typeface="Calibri"/>
                        <a:ea typeface="Calibri"/>
                        <a:cs typeface="Times New Roman"/>
                      </a:endParaRPr>
                    </a:p>
                  </a:txBody>
                  <a:tcPr marL="68580" marR="68580" marT="0" marB="0"/>
                </a:tc>
              </a:tr>
              <a:tr h="381634">
                <a:tc>
                  <a:txBody>
                    <a:bodyPr/>
                    <a:lstStyle/>
                    <a:p>
                      <a:pPr marL="295275" indent="-269875" algn="just">
                        <a:lnSpc>
                          <a:spcPct val="150000"/>
                        </a:lnSpc>
                        <a:spcAft>
                          <a:spcPts val="0"/>
                        </a:spcAft>
                      </a:pPr>
                      <a:r>
                        <a:rPr lang="es-ES" sz="1600">
                          <a:effectLst/>
                        </a:rPr>
                        <a:t>Blog</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entornosgraficosbj.blogspot.com</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95275" indent="-269875" algn="just">
                        <a:lnSpc>
                          <a:spcPct val="150000"/>
                        </a:lnSpc>
                        <a:spcAft>
                          <a:spcPts val="0"/>
                        </a:spcAft>
                      </a:pPr>
                      <a:r>
                        <a:rPr lang="es-ES" sz="1600">
                          <a:effectLst/>
                        </a:rPr>
                        <a:t>Internet</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600">
                          <a:effectLst/>
                        </a:rPr>
                        <a:t>Google</a:t>
                      </a:r>
                      <a:endParaRPr lang="es-ES" sz="2400">
                        <a:solidFill>
                          <a:srgbClr val="365F91"/>
                        </a:solidFill>
                        <a:effectLst/>
                        <a:latin typeface="Calibri"/>
                        <a:ea typeface="Calibri"/>
                        <a:cs typeface="Times New Roman"/>
                      </a:endParaRPr>
                    </a:p>
                  </a:txBody>
                  <a:tcPr marL="68580" marR="68580" marT="0" marB="0"/>
                </a:tc>
              </a:tr>
              <a:tr h="381634">
                <a:tc>
                  <a:txBody>
                    <a:bodyPr/>
                    <a:lstStyle/>
                    <a:p>
                      <a:pPr marL="295275" indent="-269875" algn="just">
                        <a:lnSpc>
                          <a:spcPct val="150000"/>
                        </a:lnSpc>
                        <a:spcAft>
                          <a:spcPts val="0"/>
                        </a:spcAft>
                      </a:pPr>
                      <a:r>
                        <a:rPr lang="es-ES" sz="1600">
                          <a:effectLst/>
                        </a:rPr>
                        <a:t>Hardware</a:t>
                      </a:r>
                      <a:endParaRPr lang="es-ES" sz="2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15000"/>
                        </a:lnSpc>
                        <a:spcAft>
                          <a:spcPts val="0"/>
                        </a:spcAft>
                      </a:pPr>
                      <a:r>
                        <a:rPr lang="es-ES" sz="1600" dirty="0">
                          <a:effectLst/>
                        </a:rPr>
                        <a:t>Laboratorio de computación.</a:t>
                      </a:r>
                      <a:endParaRPr lang="es-ES" sz="2400" dirty="0">
                        <a:solidFill>
                          <a:srgbClr val="365F91"/>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28416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p:txBody>
          <a:bodyPr vert="horz">
            <a:normAutofit/>
          </a:bodyPr>
          <a:lstStyle/>
          <a:p>
            <a:r>
              <a:rPr lang="es-ES" dirty="0" smtClean="0"/>
              <a:t>-DESARROLLO-</a:t>
            </a:r>
            <a:endParaRPr lang="es-ES" dirty="0"/>
          </a:p>
        </p:txBody>
      </p:sp>
      <p:sp>
        <p:nvSpPr>
          <p:cNvPr id="6" name="5 Marcador de contenido"/>
          <p:cNvSpPr>
            <a:spLocks noGrp="1"/>
          </p:cNvSpPr>
          <p:nvPr>
            <p:ph idx="1"/>
          </p:nvPr>
        </p:nvSpPr>
        <p:spPr>
          <a:xfrm>
            <a:off x="899592" y="1600200"/>
            <a:ext cx="7787208" cy="4525963"/>
          </a:xfrm>
        </p:spPr>
        <p:txBody>
          <a:bodyPr/>
          <a:lstStyle/>
          <a:p>
            <a:pPr marL="0" indent="0">
              <a:buNone/>
            </a:pPr>
            <a:r>
              <a:rPr lang="es-ES" dirty="0"/>
              <a:t>L</a:t>
            </a:r>
            <a:r>
              <a:rPr lang="es-ES" dirty="0" smtClean="0"/>
              <a:t>a </a:t>
            </a:r>
            <a:r>
              <a:rPr lang="es-ES" dirty="0"/>
              <a:t>transición del bosquejo a una herramienta que esté basada en tecnología </a:t>
            </a:r>
            <a:r>
              <a:rPr lang="es-ES" dirty="0" smtClean="0"/>
              <a:t>HTML, </a:t>
            </a:r>
            <a:r>
              <a:rPr lang="es-ES" dirty="0"/>
              <a:t>eXe-Learning</a:t>
            </a:r>
          </a:p>
        </p:txBody>
      </p:sp>
      <p:sp>
        <p:nvSpPr>
          <p:cNvPr id="5" name="1 Título"/>
          <p:cNvSpPr txBox="1">
            <a:spLocks/>
          </p:cNvSpPr>
          <p:nvPr/>
        </p:nvSpPr>
        <p:spPr>
          <a:xfrm>
            <a:off x="-42110" y="2218854"/>
            <a:ext cx="936104" cy="5746650"/>
          </a:xfrm>
          <a:prstGeom prst="rect">
            <a:avLst/>
          </a:prstGeom>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smtClean="0">
                <a:solidFill>
                  <a:schemeClr val="bg1"/>
                </a:solidFill>
              </a:rPr>
              <a:t>EXE - LEARNING</a:t>
            </a:r>
            <a:endParaRPr lang="es-ES" sz="3200" dirty="0">
              <a:solidFill>
                <a:schemeClr val="bg1"/>
              </a:solidFill>
            </a:endParaRPr>
          </a:p>
        </p:txBody>
      </p:sp>
      <p:pic>
        <p:nvPicPr>
          <p:cNvPr id="7" name="6 Imagen" descr="http://blog.educalab.es/intef/wp-content/uploads/sites/4/2013/04/exelearni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429000"/>
            <a:ext cx="2736304" cy="1663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3161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154402" y="2428839"/>
            <a:ext cx="1189835" cy="6237312"/>
          </a:xfrm>
        </p:spPr>
        <p:txBody>
          <a:bodyPr vert="vert270">
            <a:normAutofit/>
          </a:bodyPr>
          <a:lstStyle/>
          <a:p>
            <a:r>
              <a:rPr lang="es-ES" sz="3200" dirty="0" smtClean="0">
                <a:solidFill>
                  <a:schemeClr val="bg1"/>
                </a:solidFill>
              </a:rPr>
              <a:t>MOODLE</a:t>
            </a:r>
            <a:endParaRPr lang="es-ES" sz="3200" dirty="0">
              <a:solidFill>
                <a:schemeClr val="bg1"/>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-IMPLEMENTACIÓN-</a:t>
            </a:r>
            <a:endParaRPr lang="es-ES" dirty="0"/>
          </a:p>
        </p:txBody>
      </p:sp>
      <p:sp>
        <p:nvSpPr>
          <p:cNvPr id="3" name="2 Rectángulo"/>
          <p:cNvSpPr/>
          <p:nvPr/>
        </p:nvSpPr>
        <p:spPr>
          <a:xfrm>
            <a:off x="1259632" y="1268760"/>
            <a:ext cx="7560840" cy="2554545"/>
          </a:xfrm>
          <a:prstGeom prst="rect">
            <a:avLst/>
          </a:prstGeom>
        </p:spPr>
        <p:txBody>
          <a:bodyPr wrap="square">
            <a:spAutoFit/>
          </a:bodyPr>
          <a:lstStyle/>
          <a:p>
            <a:pPr algn="just"/>
            <a:r>
              <a:rPr lang="es-ES" sz="3200" dirty="0" smtClean="0"/>
              <a:t>Estructurado el </a:t>
            </a:r>
            <a:r>
              <a:rPr lang="es-ES" sz="3200" dirty="0"/>
              <a:t>ambiente educativo en </a:t>
            </a:r>
            <a:r>
              <a:rPr lang="es-ES" sz="3200" dirty="0" smtClean="0"/>
              <a:t>eXe Learning</a:t>
            </a:r>
            <a:r>
              <a:rPr lang="es-ES" sz="3200" dirty="0"/>
              <a:t>, </a:t>
            </a:r>
            <a:r>
              <a:rPr lang="es-ES" sz="3200" dirty="0" smtClean="0"/>
              <a:t>lo siguiente es  incorporarlo  al  Sistema </a:t>
            </a:r>
            <a:r>
              <a:rPr lang="es-ES" sz="3200" dirty="0"/>
              <a:t>de Gestión de Aprendizaje (</a:t>
            </a:r>
            <a:r>
              <a:rPr lang="es-ES" sz="3200" dirty="0" err="1"/>
              <a:t>LMS</a:t>
            </a:r>
            <a:r>
              <a:rPr lang="es-ES" sz="3200" dirty="0" smtClean="0"/>
              <a:t>), mismo  </a:t>
            </a:r>
            <a:r>
              <a:rPr lang="es-ES" sz="3200" dirty="0"/>
              <a:t>que </a:t>
            </a:r>
            <a:r>
              <a:rPr lang="es-ES" sz="3200" dirty="0" smtClean="0"/>
              <a:t>facilita </a:t>
            </a:r>
            <a:r>
              <a:rPr lang="es-ES" sz="3200" dirty="0"/>
              <a:t>el uso de futuras cargas de </a:t>
            </a:r>
            <a:r>
              <a:rPr lang="es-ES" sz="3200" dirty="0" smtClean="0"/>
              <a:t>paquetes.</a:t>
            </a:r>
            <a:endParaRPr lang="es-ES" sz="3200" dirty="0"/>
          </a:p>
        </p:txBody>
      </p:sp>
      <p:pic>
        <p:nvPicPr>
          <p:cNvPr id="8194" name="Picture 2" descr="C:\Users\DIEGHO\Pictures\Moodle_4c6dd75d640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03442"/>
            <a:ext cx="3293492" cy="2449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97301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curvada hacia abajo"/>
          <p:cNvSpPr/>
          <p:nvPr/>
        </p:nvSpPr>
        <p:spPr>
          <a:xfrm rot="351193">
            <a:off x="3166943" y="1784621"/>
            <a:ext cx="3130354" cy="1938058"/>
          </a:xfrm>
          <a:prstGeom prst="curvedDownArrow">
            <a:avLst>
              <a:gd name="adj1" fmla="val 25000"/>
              <a:gd name="adj2" fmla="val 49389"/>
              <a:gd name="adj3" fmla="val 27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 name="1 Título"/>
          <p:cNvSpPr>
            <a:spLocks noGrp="1"/>
          </p:cNvSpPr>
          <p:nvPr>
            <p:ph type="title"/>
          </p:nvPr>
        </p:nvSpPr>
        <p:spPr>
          <a:xfrm>
            <a:off x="-154402" y="2428839"/>
            <a:ext cx="1189835" cy="6237312"/>
          </a:xfrm>
        </p:spPr>
        <p:txBody>
          <a:bodyPr vert="vert270">
            <a:normAutofit/>
          </a:bodyPr>
          <a:lstStyle/>
          <a:p>
            <a:r>
              <a:rPr lang="es-ES" sz="3200" dirty="0" smtClean="0">
                <a:solidFill>
                  <a:schemeClr val="bg1"/>
                </a:solidFill>
              </a:rPr>
              <a:t>MOODLE</a:t>
            </a:r>
            <a:endParaRPr lang="es-ES" sz="3200" dirty="0">
              <a:solidFill>
                <a:schemeClr val="bg1"/>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-IMPLEMENTACIÓN-</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7638"/>
            <a:ext cx="2177777" cy="24596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672" y="3933056"/>
            <a:ext cx="3466728" cy="9563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249483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-EVALUACIÓN -</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2924259241"/>
              </p:ext>
            </p:extLst>
          </p:nvPr>
        </p:nvGraphicFramePr>
        <p:xfrm>
          <a:off x="827584" y="980728"/>
          <a:ext cx="6354048" cy="5685859"/>
        </p:xfrm>
        <a:graphic>
          <a:graphicData uri="http://schemas.openxmlformats.org/drawingml/2006/table">
            <a:tbl>
              <a:tblPr firstRow="1" firstCol="1" bandRow="1">
                <a:tableStyleId>{2A488322-F2BA-4B5B-9748-0D474271808F}</a:tableStyleId>
              </a:tblPr>
              <a:tblGrid>
                <a:gridCol w="1046344"/>
                <a:gridCol w="1098373"/>
                <a:gridCol w="1098373"/>
                <a:gridCol w="991014"/>
                <a:gridCol w="1106632"/>
                <a:gridCol w="1013312"/>
              </a:tblGrid>
              <a:tr h="345565">
                <a:tc>
                  <a:txBody>
                    <a:bodyPr/>
                    <a:lstStyle/>
                    <a:p>
                      <a:pPr marL="295275" indent="-269875" algn="ctr">
                        <a:lnSpc>
                          <a:spcPct val="150000"/>
                        </a:lnSpc>
                        <a:spcAft>
                          <a:spcPts val="0"/>
                        </a:spcAft>
                      </a:pPr>
                      <a:r>
                        <a:rPr lang="es-ES" sz="1600" dirty="0">
                          <a:effectLst/>
                        </a:rPr>
                        <a:t>Nº</a:t>
                      </a:r>
                      <a:endParaRPr lang="es-ES" sz="1400" dirty="0">
                        <a:solidFill>
                          <a:srgbClr val="365F91"/>
                        </a:solidFill>
                        <a:effectLst/>
                        <a:latin typeface="Calibri"/>
                        <a:ea typeface="Calibri"/>
                        <a:cs typeface="Times New Roman"/>
                      </a:endParaRPr>
                    </a:p>
                  </a:txBody>
                  <a:tcPr marL="68580" marR="68580" marT="0" marB="0"/>
                </a:tc>
                <a:tc gridSpan="2">
                  <a:txBody>
                    <a:bodyPr/>
                    <a:lstStyle/>
                    <a:p>
                      <a:pPr marL="295275" indent="-269875" algn="ctr">
                        <a:lnSpc>
                          <a:spcPct val="150000"/>
                        </a:lnSpc>
                        <a:spcAft>
                          <a:spcPts val="0"/>
                        </a:spcAft>
                      </a:pPr>
                      <a:r>
                        <a:rPr lang="es-ES" sz="1600">
                          <a:effectLst/>
                        </a:rPr>
                        <a:t>Bloque 1</a:t>
                      </a:r>
                      <a:endParaRPr lang="es-ES" sz="1400">
                        <a:solidFill>
                          <a:srgbClr val="365F9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marL="295275" indent="-269875" algn="just">
                        <a:lnSpc>
                          <a:spcPct val="150000"/>
                        </a:lnSpc>
                        <a:spcAft>
                          <a:spcPts val="0"/>
                        </a:spcAft>
                      </a:pPr>
                      <a:r>
                        <a:rPr lang="es-ES" sz="1600" dirty="0">
                          <a:effectLst/>
                        </a:rPr>
                        <a:t> </a:t>
                      </a:r>
                      <a:endParaRPr lang="es-ES" sz="1400" dirty="0">
                        <a:solidFill>
                          <a:srgbClr val="365F91"/>
                        </a:solidFill>
                        <a:effectLst/>
                        <a:latin typeface="Calibri"/>
                        <a:ea typeface="Calibri"/>
                        <a:cs typeface="Times New Roman"/>
                      </a:endParaRPr>
                    </a:p>
                  </a:txBody>
                  <a:tcPr marL="68580" marR="68580" marT="0" marB="0"/>
                </a:tc>
                <a:tc gridSpan="2">
                  <a:txBody>
                    <a:bodyPr/>
                    <a:lstStyle/>
                    <a:p>
                      <a:pPr marL="295275" indent="-269875" algn="ctr">
                        <a:lnSpc>
                          <a:spcPct val="150000"/>
                        </a:lnSpc>
                        <a:spcAft>
                          <a:spcPts val="0"/>
                        </a:spcAft>
                      </a:pPr>
                      <a:r>
                        <a:rPr lang="es-ES" sz="1600">
                          <a:effectLst/>
                        </a:rPr>
                        <a:t>Bloque 2</a:t>
                      </a:r>
                      <a:endParaRPr lang="es-ES" sz="1400">
                        <a:solidFill>
                          <a:srgbClr val="365F91"/>
                        </a:solidFill>
                        <a:effectLst/>
                        <a:latin typeface="Calibri"/>
                        <a:ea typeface="Calibri"/>
                        <a:cs typeface="Times New Roman"/>
                      </a:endParaRPr>
                    </a:p>
                  </a:txBody>
                  <a:tcPr marL="68580" marR="68580" marT="0" marB="0"/>
                </a:tc>
                <a:tc hMerge="1">
                  <a:txBody>
                    <a:bodyPr/>
                    <a:lstStyle/>
                    <a:p>
                      <a:endParaRPr lang="es-ES"/>
                    </a:p>
                  </a:txBody>
                  <a:tcPr/>
                </a:tc>
              </a:tr>
              <a:tr h="691130">
                <a:tc>
                  <a:txBody>
                    <a:bodyPr/>
                    <a:lstStyle/>
                    <a:p>
                      <a:pPr marL="295275" indent="-269875" algn="just">
                        <a:lnSpc>
                          <a:spcPct val="150000"/>
                        </a:lnSpc>
                        <a:spcAft>
                          <a:spcPts val="0"/>
                        </a:spcAft>
                      </a:pPr>
                      <a:r>
                        <a:rPr lang="es-ES" sz="1400">
                          <a:effectLst/>
                        </a:rPr>
                        <a:t> </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Paralelo "H"</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dirty="0">
                          <a:effectLst/>
                        </a:rPr>
                        <a:t>Paralelo “G”</a:t>
                      </a:r>
                      <a:endParaRPr lang="es-ES" sz="1400" dirty="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Nº</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Paralelo "H"</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Paralelo “G”</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1</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1</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9,14</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7,14</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6,70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6,70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8,68</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3</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3</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6,96</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4</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5,80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4</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dirty="0">
                          <a:effectLst/>
                        </a:rPr>
                        <a:t>7,25</a:t>
                      </a:r>
                      <a:endParaRPr lang="es-ES" sz="1400" dirty="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7,86</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5</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7,62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5,62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5</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6,62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6,66</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6</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6,90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5,80</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7</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7,46</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8</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6,32</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9</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9,25</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7,50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7,80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6,80</a:t>
                      </a:r>
                      <a:endParaRPr lang="es-ES" sz="1400">
                        <a:solidFill>
                          <a:srgbClr val="365F91"/>
                        </a:solidFill>
                        <a:effectLst/>
                        <a:latin typeface="Calibri"/>
                        <a:ea typeface="Calibri"/>
                        <a:cs typeface="Times New Roman"/>
                      </a:endParaRPr>
                    </a:p>
                  </a:txBody>
                  <a:tcPr marL="68580" marR="68580" marT="0" marB="0"/>
                </a:tc>
              </a:tr>
              <a:tr h="345565">
                <a:tc>
                  <a:txBody>
                    <a:bodyPr/>
                    <a:lstStyle/>
                    <a:p>
                      <a:pPr marL="295275" indent="-269875" algn="ctr">
                        <a:lnSpc>
                          <a:spcPct val="150000"/>
                        </a:lnSpc>
                        <a:spcAft>
                          <a:spcPts val="0"/>
                        </a:spcAft>
                      </a:pPr>
                      <a:r>
                        <a:rPr lang="es-ES" sz="1600">
                          <a:effectLst/>
                        </a:rPr>
                        <a:t>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8,43</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8,00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10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9,16</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600">
                          <a:effectLst/>
                        </a:rPr>
                        <a:t>5,68</a:t>
                      </a:r>
                      <a:endParaRPr lang="es-ES" sz="1400">
                        <a:solidFill>
                          <a:srgbClr val="365F91"/>
                        </a:solidFill>
                        <a:effectLst/>
                        <a:latin typeface="Calibri"/>
                        <a:ea typeface="Calibri"/>
                        <a:cs typeface="Times New Roman"/>
                      </a:endParaRPr>
                    </a:p>
                  </a:txBody>
                  <a:tcPr marL="68580" marR="68580" marT="0" marB="0"/>
                </a:tc>
              </a:tr>
              <a:tr h="388761">
                <a:tc>
                  <a:txBody>
                    <a:bodyPr/>
                    <a:lstStyle/>
                    <a:p>
                      <a:pPr marL="295275" indent="-269875" algn="just">
                        <a:lnSpc>
                          <a:spcPct val="150000"/>
                        </a:lnSpc>
                        <a:spcAft>
                          <a:spcPts val="0"/>
                        </a:spcAft>
                      </a:pPr>
                      <a:r>
                        <a:rPr lang="es-ES" sz="1800">
                          <a:effectLst/>
                        </a:rPr>
                        <a:t>Σ</a:t>
                      </a:r>
                      <a:endParaRPr lang="es-ES" sz="1400">
                        <a:solidFill>
                          <a:srgbClr val="365F91"/>
                        </a:solidFill>
                        <a:effectLst/>
                        <a:latin typeface="Calibri"/>
                        <a:ea typeface="Calibri"/>
                        <a:cs typeface="Times New Roman"/>
                      </a:endParaRPr>
                    </a:p>
                  </a:txBody>
                  <a:tcPr marL="68580" marR="68580" marT="0" marB="0"/>
                </a:tc>
                <a:tc>
                  <a:txBody>
                    <a:bodyPr/>
                    <a:lstStyle/>
                    <a:p>
                      <a:pPr marL="25400" indent="-269875" algn="ctr">
                        <a:lnSpc>
                          <a:spcPct val="150000"/>
                        </a:lnSpc>
                        <a:spcAft>
                          <a:spcPts val="0"/>
                        </a:spcAft>
                      </a:pPr>
                      <a:r>
                        <a:rPr lang="es-ES" sz="1400">
                          <a:effectLst/>
                        </a:rPr>
                        <a:t>83,90</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rPr>
                        <a:t>67,42</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400">
                          <a:effectLst/>
                        </a:rPr>
                        <a:t> </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rPr>
                        <a:t>80,37</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rPr>
                        <a:t>69,36</a:t>
                      </a:r>
                      <a:endParaRPr lang="es-ES" sz="1400">
                        <a:solidFill>
                          <a:srgbClr val="365F91"/>
                        </a:solidFill>
                        <a:effectLst/>
                        <a:latin typeface="Calibri"/>
                        <a:ea typeface="Calibri"/>
                        <a:cs typeface="Times New Roman"/>
                      </a:endParaRPr>
                    </a:p>
                  </a:txBody>
                  <a:tcPr marL="68580" marR="68580" marT="0" marB="0"/>
                </a:tc>
              </a:tr>
              <a:tr h="519499">
                <a:tc>
                  <a:txBody>
                    <a:bodyPr/>
                    <a:lstStyle/>
                    <a:p>
                      <a:pPr marL="295275" indent="-269875" algn="just">
                        <a:lnSpc>
                          <a:spcPct val="150000"/>
                        </a:lnSpc>
                        <a:spcAft>
                          <a:spcPts val="0"/>
                        </a:spcAft>
                      </a:pPr>
                      <a:r>
                        <a:rPr lang="es-ES" sz="1400">
                          <a:effectLst/>
                        </a:rPr>
                        <a:t>PROMEDIO</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highlight>
                            <a:srgbClr val="FFFF00"/>
                          </a:highlight>
                        </a:rPr>
                        <a:t>8,39</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rPr>
                        <a:t>6,74</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just">
                        <a:lnSpc>
                          <a:spcPct val="150000"/>
                        </a:lnSpc>
                        <a:spcAft>
                          <a:spcPts val="0"/>
                        </a:spcAft>
                      </a:pPr>
                      <a:r>
                        <a:rPr lang="es-ES" sz="1400">
                          <a:effectLst/>
                        </a:rPr>
                        <a:t> </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a:effectLst/>
                          <a:highlight>
                            <a:srgbClr val="FFFF00"/>
                          </a:highlight>
                        </a:rPr>
                        <a:t>8,04</a:t>
                      </a:r>
                      <a:endParaRPr lang="es-ES" sz="1400">
                        <a:solidFill>
                          <a:srgbClr val="365F91"/>
                        </a:solidFill>
                        <a:effectLst/>
                        <a:latin typeface="Calibri"/>
                        <a:ea typeface="Calibri"/>
                        <a:cs typeface="Times New Roman"/>
                      </a:endParaRPr>
                    </a:p>
                  </a:txBody>
                  <a:tcPr marL="68580" marR="68580" marT="0" marB="0"/>
                </a:tc>
                <a:tc>
                  <a:txBody>
                    <a:bodyPr/>
                    <a:lstStyle/>
                    <a:p>
                      <a:pPr marL="295275" indent="-269875" algn="ctr">
                        <a:lnSpc>
                          <a:spcPct val="150000"/>
                        </a:lnSpc>
                        <a:spcAft>
                          <a:spcPts val="0"/>
                        </a:spcAft>
                      </a:pPr>
                      <a:r>
                        <a:rPr lang="es-ES" sz="1400" dirty="0">
                          <a:effectLst/>
                        </a:rPr>
                        <a:t>6,94</a:t>
                      </a:r>
                      <a:endParaRPr lang="es-ES" sz="1400" dirty="0">
                        <a:solidFill>
                          <a:srgbClr val="365F91"/>
                        </a:solidFill>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8" name="7 Rectángulo"/>
              <p:cNvSpPr/>
              <p:nvPr/>
            </p:nvSpPr>
            <p:spPr>
              <a:xfrm>
                <a:off x="7236296" y="3177361"/>
                <a:ext cx="1865254" cy="864083"/>
              </a:xfrm>
              <a:prstGeom prst="rect">
                <a:avLst/>
              </a:prstGeom>
            </p:spPr>
            <p:txBody>
              <a:bodyPr wrap="none">
                <a:spAutoFit/>
              </a:bodyPr>
              <a:lstStyle/>
              <a:p>
                <a:r>
                  <a:rPr lang="es-EC" sz="2000" b="1" dirty="0" smtClean="0"/>
                  <a:t>Formula :</a:t>
                </a:r>
              </a:p>
              <a:p>
                <a:r>
                  <a:rPr lang="es-EC" sz="2000" b="1" dirty="0" smtClean="0"/>
                  <a:t>    </a:t>
                </a:r>
                <a14:m>
                  <m:oMath xmlns:m="http://schemas.openxmlformats.org/officeDocument/2006/math">
                    <m:sSub>
                      <m:sSubPr>
                        <m:ctrlPr>
                          <a:rPr lang="es-ES" sz="2000" i="1">
                            <a:latin typeface="Cambria Math"/>
                          </a:rPr>
                        </m:ctrlPr>
                      </m:sSubPr>
                      <m:e>
                        <m:r>
                          <a:rPr lang="es-EC" sz="2000">
                            <a:latin typeface="Cambria Math"/>
                          </a:rPr>
                          <m:t>Ā</m:t>
                        </m:r>
                      </m:e>
                      <m:sub>
                        <m:r>
                          <a:rPr lang="es-EC" sz="2000" i="1">
                            <a:latin typeface="Cambria Math"/>
                          </a:rPr>
                          <m:t>𝐵</m:t>
                        </m:r>
                      </m:sub>
                    </m:sSub>
                    <m:r>
                      <a:rPr lang="es-ES" sz="2000" i="1">
                        <a:latin typeface="Cambria Math"/>
                      </a:rPr>
                      <m:t>=</m:t>
                    </m:r>
                    <m:f>
                      <m:fPr>
                        <m:ctrlPr>
                          <a:rPr lang="es-ES" sz="2000" i="1">
                            <a:latin typeface="Cambria Math"/>
                          </a:rPr>
                        </m:ctrlPr>
                      </m:fPr>
                      <m:num>
                        <m:nary>
                          <m:naryPr>
                            <m:chr m:val="∑"/>
                            <m:limLoc m:val="undOvr"/>
                            <m:subHide m:val="on"/>
                            <m:supHide m:val="on"/>
                            <m:ctrlPr>
                              <a:rPr lang="es-ES" sz="2000" i="1">
                                <a:latin typeface="Cambria Math"/>
                              </a:rPr>
                            </m:ctrlPr>
                          </m:naryPr>
                          <m:sub/>
                          <m:sup/>
                          <m:e>
                            <m:r>
                              <a:rPr lang="es-ES" sz="2000" i="1">
                                <a:latin typeface="Cambria Math"/>
                              </a:rPr>
                              <m:t>𝑋</m:t>
                            </m:r>
                          </m:e>
                        </m:nary>
                        <m:r>
                          <a:rPr lang="es-ES" sz="2000" b="0" i="1" smtClean="0">
                            <a:latin typeface="Cambria Math"/>
                          </a:rPr>
                          <m:t> −</m:t>
                        </m:r>
                        <m:nary>
                          <m:naryPr>
                            <m:chr m:val="∑"/>
                            <m:limLoc m:val="undOvr"/>
                            <m:subHide m:val="on"/>
                            <m:supHide m:val="on"/>
                            <m:ctrlPr>
                              <a:rPr lang="es-ES" sz="2000" i="1">
                                <a:latin typeface="Cambria Math"/>
                              </a:rPr>
                            </m:ctrlPr>
                          </m:naryPr>
                          <m:sub/>
                          <m:sup/>
                          <m:e>
                            <m:r>
                              <a:rPr lang="es-ES" sz="2000" b="0" i="1" smtClean="0">
                                <a:latin typeface="Cambria Math"/>
                              </a:rPr>
                              <m:t>𝑦</m:t>
                            </m:r>
                          </m:e>
                        </m:nary>
                      </m:num>
                      <m:den>
                        <m:r>
                          <a:rPr lang="es-ES" sz="2000" i="1">
                            <a:latin typeface="Cambria Math"/>
                          </a:rPr>
                          <m:t>𝑛</m:t>
                        </m:r>
                      </m:den>
                    </m:f>
                  </m:oMath>
                </a14:m>
                <a:endParaRPr lang="es-ES" sz="2000" dirty="0"/>
              </a:p>
            </p:txBody>
          </p:sp>
        </mc:Choice>
        <mc:Fallback xmlns="">
          <p:sp>
            <p:nvSpPr>
              <p:cNvPr id="8" name="7 Rectángulo"/>
              <p:cNvSpPr>
                <a:spLocks noRot="1" noChangeAspect="1" noMove="1" noResize="1" noEditPoints="1" noAdjustHandles="1" noChangeArrowheads="1" noChangeShapeType="1" noTextEdit="1"/>
              </p:cNvSpPr>
              <p:nvPr/>
            </p:nvSpPr>
            <p:spPr>
              <a:xfrm>
                <a:off x="7236296" y="3177361"/>
                <a:ext cx="1865254" cy="864083"/>
              </a:xfrm>
              <a:prstGeom prst="rect">
                <a:avLst/>
              </a:prstGeom>
              <a:blipFill rotWithShape="1">
                <a:blip r:embed="rId2"/>
                <a:stretch>
                  <a:fillRect l="-3268" t="-3521"/>
                </a:stretch>
              </a:blipFill>
            </p:spPr>
            <p:txBody>
              <a:bodyPr/>
              <a:lstStyle/>
              <a:p>
                <a:r>
                  <a:rPr lang="es-ES">
                    <a:noFill/>
                  </a:rPr>
                  <a:t> </a:t>
                </a:r>
              </a:p>
            </p:txBody>
          </p:sp>
        </mc:Fallback>
      </mc:AlternateContent>
    </p:spTree>
    <p:extLst>
      <p:ext uri="{BB962C8B-B14F-4D97-AF65-F5344CB8AC3E}">
        <p14:creationId xmlns:p14="http://schemas.microsoft.com/office/powerpoint/2010/main" val="841755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t>
            </a:r>
            <a:r>
              <a:rPr lang="es-ES" dirty="0"/>
              <a:t> </a:t>
            </a:r>
            <a:r>
              <a:rPr lang="es-ES" dirty="0" smtClean="0"/>
              <a:t>CONCLUSIONES-</a:t>
            </a:r>
            <a:endParaRPr lang="es-ES" dirty="0"/>
          </a:p>
        </p:txBody>
      </p:sp>
      <p:sp>
        <p:nvSpPr>
          <p:cNvPr id="6" name="5 Rectángulo"/>
          <p:cNvSpPr/>
          <p:nvPr/>
        </p:nvSpPr>
        <p:spPr>
          <a:xfrm>
            <a:off x="1043608" y="1124744"/>
            <a:ext cx="7632848" cy="5647700"/>
          </a:xfrm>
          <a:prstGeom prst="rect">
            <a:avLst/>
          </a:prstGeom>
        </p:spPr>
        <p:txBody>
          <a:bodyPr wrap="square">
            <a:spAutoFit/>
          </a:bodyPr>
          <a:lstStyle/>
          <a:p>
            <a:pPr marL="285750" lvl="0" indent="-285750">
              <a:buFont typeface="Arial" panose="020B0604020202020204" pitchFamily="34" charset="0"/>
              <a:buChar char="•"/>
            </a:pPr>
            <a:r>
              <a:rPr lang="es-ES" sz="1900" dirty="0"/>
              <a:t>Se realizó el análisis bibliográfico de las Metodologías OOHDM y ADDIE evidenciándose su utilidad en el desarrollo de cursos virtuales, ya que facilitan la estructuración de contenidos de manera organizada, lógica garantizando la reutilización de contenidos mediante el formato SCORM.</a:t>
            </a:r>
          </a:p>
          <a:p>
            <a:pPr marL="285750" lvl="0" indent="-285750">
              <a:buFont typeface="Arial" panose="020B0604020202020204" pitchFamily="34" charset="0"/>
              <a:buChar char="•"/>
            </a:pPr>
            <a:r>
              <a:rPr lang="es-ES" sz="1900" dirty="0"/>
              <a:t>Para obtener los requerimientos de la plataforma virtual se aplicaron los formatos y procedimientos recomendados por la Norma IEEE 830. El resultado obtenido permitió identificar de manera clara y exacta las necesidades educativas y de contenidos del Colegio Benito Juárez y de la materia con la que se realizó este trabajo.</a:t>
            </a:r>
          </a:p>
          <a:p>
            <a:pPr marL="285750" lvl="0" indent="-285750">
              <a:buFont typeface="Arial" panose="020B0604020202020204" pitchFamily="34" charset="0"/>
              <a:buChar char="•"/>
            </a:pPr>
            <a:r>
              <a:rPr lang="es-ES" sz="1900" dirty="0"/>
              <a:t>Se aplicaron las Metodologías OOHDM y ADDIE en el diseño y desarrollo del curso de Visual Basic 6.0 así como también la herramienta  la eXe-Learning obteniéndose objetos de aprendizaje portables y reusables.</a:t>
            </a:r>
          </a:p>
          <a:p>
            <a:pPr marL="285750" lvl="0" indent="-285750">
              <a:buFont typeface="Arial" panose="020B0604020202020204" pitchFamily="34" charset="0"/>
              <a:buChar char="•"/>
            </a:pPr>
            <a:r>
              <a:rPr lang="es-ES" sz="1900" dirty="0"/>
              <a:t>Para la evaluación de resultados se utilizaron dos grupos de estudiantes el paralelo “H” y el paralelo “G”. En el primero se utilizó la plataforma  como apoyo programa educativo tradicional que  solo se utilizó en el segundo. Se aplicaron las mismas evaluaciones y se pudo evidenciar que el promedio de los estudiantes del paralelo “H” fue superior en 1 punto que el paralelo “G”. Lo que permite concluir que el uso de la plataforma mejora el proceso de enseñanza aprendizaje.</a:t>
            </a:r>
          </a:p>
        </p:txBody>
      </p:sp>
    </p:spTree>
    <p:extLst>
      <p:ext uri="{BB962C8B-B14F-4D97-AF65-F5344CB8AC3E}">
        <p14:creationId xmlns:p14="http://schemas.microsoft.com/office/powerpoint/2010/main" val="196028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a:t>
            </a:r>
            <a:r>
              <a:rPr lang="es-ES" dirty="0"/>
              <a:t> RECOMENDACIONES</a:t>
            </a:r>
            <a:r>
              <a:rPr lang="es-ES" dirty="0" smtClean="0"/>
              <a:t>-</a:t>
            </a:r>
            <a:endParaRPr lang="es-ES" dirty="0"/>
          </a:p>
        </p:txBody>
      </p:sp>
      <p:sp>
        <p:nvSpPr>
          <p:cNvPr id="6" name="5 Rectángulo"/>
          <p:cNvSpPr/>
          <p:nvPr/>
        </p:nvSpPr>
        <p:spPr>
          <a:xfrm>
            <a:off x="1187624" y="1484784"/>
            <a:ext cx="7416824" cy="4293483"/>
          </a:xfrm>
          <a:prstGeom prst="rect">
            <a:avLst/>
          </a:prstGeom>
        </p:spPr>
        <p:txBody>
          <a:bodyPr wrap="square">
            <a:spAutoFit/>
          </a:bodyPr>
          <a:lstStyle/>
          <a:p>
            <a:pPr marL="285750" lvl="0" indent="-285750">
              <a:buFont typeface="Arial" panose="020B0604020202020204" pitchFamily="34" charset="0"/>
              <a:buChar char="•"/>
            </a:pPr>
            <a:r>
              <a:rPr lang="es-ES" sz="2100" dirty="0"/>
              <a:t>Aplicar las metodologías OOHDM y ADDIE en una primera fase en todas las materias del área de computación y en una segunda fase en los restos de áreas de conocimiento y sus respectivos cursos.</a:t>
            </a:r>
          </a:p>
          <a:p>
            <a:pPr marL="285750" lvl="0" indent="-285750">
              <a:buFont typeface="Arial" panose="020B0604020202020204" pitchFamily="34" charset="0"/>
              <a:buChar char="•"/>
            </a:pPr>
            <a:r>
              <a:rPr lang="es-ES" sz="2100" dirty="0"/>
              <a:t>Mantener el contrato de Hosting del sitio Web del colegio,  así como  de la plataforma Moodle donde se desarrollaran todos los cursos virtuales para lo cual deberá la institución designar o contratar a un profesional del área de Sistemas y con conocimiento de Plataformas Virtuales.</a:t>
            </a:r>
          </a:p>
          <a:p>
            <a:pPr marL="285750" lvl="0" indent="-285750">
              <a:buFont typeface="Arial" panose="020B0604020202020204" pitchFamily="34" charset="0"/>
              <a:buChar char="•"/>
            </a:pPr>
            <a:r>
              <a:rPr lang="es-ES" sz="2100" dirty="0"/>
              <a:t>Actualizar la infraestructura de hardware  y software de los laboratorios y de redes del Colegio a fin de garantizar una conectividad global y el acceso de estudiantes y docentes al internet y en particular a la plataforma virtual de aprendizaje.</a:t>
            </a:r>
          </a:p>
        </p:txBody>
      </p:sp>
    </p:spTree>
    <p:extLst>
      <p:ext uri="{BB962C8B-B14F-4D97-AF65-F5344CB8AC3E}">
        <p14:creationId xmlns:p14="http://schemas.microsoft.com/office/powerpoint/2010/main" val="1604205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5" name="1 Título"/>
          <p:cNvSpPr txBox="1">
            <a:spLocks/>
          </p:cNvSpPr>
          <p:nvPr/>
        </p:nvSpPr>
        <p:spPr>
          <a:xfrm>
            <a:off x="590872" y="24300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GRACIAS</a:t>
            </a:r>
            <a:endParaRPr lang="es-ES" dirty="0"/>
          </a:p>
        </p:txBody>
      </p:sp>
    </p:spTree>
    <p:extLst>
      <p:ext uri="{BB962C8B-B14F-4D97-AF65-F5344CB8AC3E}">
        <p14:creationId xmlns:p14="http://schemas.microsoft.com/office/powerpoint/2010/main" val="194040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99513450"/>
              </p:ext>
            </p:extLst>
          </p:nvPr>
        </p:nvGraphicFramePr>
        <p:xfrm>
          <a:off x="755576" y="1556792"/>
          <a:ext cx="78488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Tree>
    <p:extLst>
      <p:ext uri="{BB962C8B-B14F-4D97-AF65-F5344CB8AC3E}">
        <p14:creationId xmlns:p14="http://schemas.microsoft.com/office/powerpoint/2010/main" val="2453202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74638"/>
            <a:ext cx="8229600" cy="1143000"/>
          </a:xfrm>
        </p:spPr>
        <p:txBody>
          <a:bodyPr/>
          <a:lstStyle/>
          <a:p>
            <a:r>
              <a:rPr lang="es-ES" dirty="0" smtClean="0"/>
              <a:t>-OBJETIVOS-</a:t>
            </a:r>
            <a:endParaRPr lang="es-ES" dirty="0"/>
          </a:p>
        </p:txBody>
      </p:sp>
      <p:sp>
        <p:nvSpPr>
          <p:cNvPr id="6" name="5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21171058"/>
              </p:ext>
            </p:extLst>
          </p:nvPr>
        </p:nvGraphicFramePr>
        <p:xfrm>
          <a:off x="1033264" y="1567333"/>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267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51628" y="5085184"/>
            <a:ext cx="3292372" cy="177281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lstStyle/>
          <a:p>
            <a:r>
              <a:rPr lang="es-ES" dirty="0" smtClean="0"/>
              <a:t>-ALCANCE-</a:t>
            </a:r>
            <a:endParaRPr lang="es-ES" dirty="0"/>
          </a:p>
        </p:txBody>
      </p:sp>
      <p:sp>
        <p:nvSpPr>
          <p:cNvPr id="3" name="2 Marcador de contenido"/>
          <p:cNvSpPr>
            <a:spLocks noGrp="1"/>
          </p:cNvSpPr>
          <p:nvPr>
            <p:ph idx="1"/>
          </p:nvPr>
        </p:nvSpPr>
        <p:spPr>
          <a:xfrm>
            <a:off x="899592" y="1556792"/>
            <a:ext cx="7787208" cy="4525963"/>
          </a:xfrm>
        </p:spPr>
        <p:txBody>
          <a:bodyPr>
            <a:normAutofit/>
          </a:bodyPr>
          <a:lstStyle/>
          <a:p>
            <a:pPr algn="just"/>
            <a:r>
              <a:rPr lang="es-ES" dirty="0"/>
              <a:t>El proyecto </a:t>
            </a:r>
            <a:r>
              <a:rPr lang="es-ES" dirty="0" smtClean="0"/>
              <a:t>esta </a:t>
            </a:r>
            <a:r>
              <a:rPr lang="es-ES" dirty="0"/>
              <a:t>dirigido </a:t>
            </a:r>
            <a:r>
              <a:rPr lang="es-ES" dirty="0" smtClean="0"/>
              <a:t>a </a:t>
            </a:r>
            <a:r>
              <a:rPr lang="es-ES" dirty="0"/>
              <a:t>estudiantes del paralelo “G” y “H” de tercer año de bachillerato en  informática del colegio Tecnológico “Benito Juárez”. La ejecución de este proyecto piloto se desarrolló en base a la estructura de los contenidos  de aprendizaje que dicta el Ministerio de Educación los cuales se dividen en bloques (I, II, III). </a:t>
            </a:r>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Tree>
    <p:extLst>
      <p:ext uri="{BB962C8B-B14F-4D97-AF65-F5344CB8AC3E}">
        <p14:creationId xmlns:p14="http://schemas.microsoft.com/office/powerpoint/2010/main" val="130528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-METODOLOGÍAS-</a:t>
            </a:r>
            <a:endParaRPr lang="es-ES" dirty="0"/>
          </a:p>
        </p:txBody>
      </p:sp>
      <p:sp>
        <p:nvSpPr>
          <p:cNvPr id="3" name="2 Marcador de contenido"/>
          <p:cNvSpPr>
            <a:spLocks noGrp="1"/>
          </p:cNvSpPr>
          <p:nvPr>
            <p:ph idx="1"/>
          </p:nvPr>
        </p:nvSpPr>
        <p:spPr>
          <a:xfrm>
            <a:off x="899592" y="1340768"/>
            <a:ext cx="7787208" cy="4525963"/>
          </a:xfrm>
        </p:spPr>
        <p:txBody>
          <a:bodyPr>
            <a:normAutofit/>
          </a:bodyPr>
          <a:lstStyle/>
          <a:p>
            <a:pPr lvl="1" algn="just">
              <a:buFont typeface="Wingdings" panose="05000000000000000000" pitchFamily="2" charset="2"/>
              <a:buChar char="q"/>
            </a:pPr>
            <a:r>
              <a:rPr lang="es-ES" sz="2400" b="1" dirty="0" smtClean="0"/>
              <a:t>ADDIE.- </a:t>
            </a:r>
            <a:r>
              <a:rPr lang="es-ES" sz="2400" dirty="0" smtClean="0"/>
              <a:t>Es un proceso de Diseño Instruccional  Interactivo, representado </a:t>
            </a:r>
            <a:r>
              <a:rPr lang="es-ES" sz="2400" dirty="0"/>
              <a:t>como un flujo de procesos que progresa de izquierda a derecha que representa las inter-relaciones que un modelo sistemático exige.</a:t>
            </a:r>
            <a:endParaRPr lang="es-ES" sz="2400" dirty="0" smtClean="0"/>
          </a:p>
          <a:p>
            <a:pPr marL="457200" lvl="1" indent="0">
              <a:buNone/>
            </a:pPr>
            <a:endParaRPr lang="es-ES" sz="2400" dirty="0"/>
          </a:p>
          <a:p>
            <a:pPr marL="457200" lvl="1" indent="0">
              <a:buNone/>
            </a:pPr>
            <a:endParaRPr lang="es-ES" sz="2400" dirty="0" smtClean="0"/>
          </a:p>
          <a:p>
            <a:pPr marL="457200" lvl="1" indent="0">
              <a:buNone/>
            </a:pPr>
            <a:endParaRPr lang="es-ES" sz="2400" dirty="0"/>
          </a:p>
        </p:txBody>
      </p:sp>
      <p:sp>
        <p:nvSpPr>
          <p:cNvPr id="4" name="3 Recortar rectángulo de esquina sencilla"/>
          <p:cNvSpPr/>
          <p:nvPr/>
        </p:nvSpPr>
        <p:spPr>
          <a:xfrm>
            <a:off x="0" y="-14321"/>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a:off x="2123728" y="2996952"/>
            <a:ext cx="5976664" cy="3528392"/>
          </a:xfrm>
          <a:prstGeom prst="rect">
            <a:avLst/>
          </a:prstGeom>
        </p:spPr>
      </p:pic>
    </p:spTree>
    <p:extLst>
      <p:ext uri="{BB962C8B-B14F-4D97-AF65-F5344CB8AC3E}">
        <p14:creationId xmlns:p14="http://schemas.microsoft.com/office/powerpoint/2010/main" val="1518964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-METODOLOGÍAS-</a:t>
            </a:r>
            <a:endParaRPr lang="es-ES" dirty="0"/>
          </a:p>
        </p:txBody>
      </p:sp>
      <p:sp>
        <p:nvSpPr>
          <p:cNvPr id="3" name="2 Marcador de contenido"/>
          <p:cNvSpPr>
            <a:spLocks noGrp="1"/>
          </p:cNvSpPr>
          <p:nvPr>
            <p:ph idx="1"/>
          </p:nvPr>
        </p:nvSpPr>
        <p:spPr>
          <a:xfrm>
            <a:off x="899592" y="1340768"/>
            <a:ext cx="7787208" cy="4525963"/>
          </a:xfrm>
        </p:spPr>
        <p:txBody>
          <a:bodyPr>
            <a:normAutofit/>
          </a:bodyPr>
          <a:lstStyle/>
          <a:p>
            <a:pPr lvl="1">
              <a:buFont typeface="Wingdings" panose="05000000000000000000" pitchFamily="2" charset="2"/>
              <a:buChar char="q"/>
            </a:pPr>
            <a:r>
              <a:rPr lang="es-ES" sz="2400" b="1" dirty="0" smtClean="0"/>
              <a:t>OOHDM.-</a:t>
            </a:r>
            <a:r>
              <a:rPr lang="es-ES" sz="2400" dirty="0" smtClean="0"/>
              <a:t> </a:t>
            </a:r>
            <a:r>
              <a:rPr lang="es-ES" sz="2400" dirty="0"/>
              <a:t>Es </a:t>
            </a:r>
            <a:r>
              <a:rPr lang="es-ES" sz="2400" dirty="0" smtClean="0"/>
              <a:t>la metodología de </a:t>
            </a:r>
            <a:r>
              <a:rPr lang="es-ES" sz="2400" dirty="0"/>
              <a:t>Diseño de Desarrollo en Hipermedia Orientado </a:t>
            </a:r>
            <a:r>
              <a:rPr lang="es-ES" sz="2400" dirty="0" smtClean="0"/>
              <a:t>a Objetos para elaborar aplicaciones multimedia</a:t>
            </a:r>
            <a:endParaRPr lang="es-ES" sz="2400" b="1" dirty="0" smtClean="0"/>
          </a:p>
          <a:p>
            <a:pPr marL="457200" lvl="1" indent="0">
              <a:buNone/>
            </a:pPr>
            <a:endParaRPr lang="es-ES" sz="2400" dirty="0"/>
          </a:p>
          <a:p>
            <a:pPr marL="457200" lvl="1" indent="0">
              <a:buNone/>
            </a:pPr>
            <a:endParaRPr lang="es-ES" sz="2400" dirty="0" smtClean="0"/>
          </a:p>
          <a:p>
            <a:pPr marL="457200" lvl="1" indent="0">
              <a:buNone/>
            </a:pPr>
            <a:endParaRPr lang="es-ES" sz="2400" dirty="0"/>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graphicFrame>
        <p:nvGraphicFramePr>
          <p:cNvPr id="6" name="5 Diagrama"/>
          <p:cNvGraphicFramePr/>
          <p:nvPr>
            <p:extLst>
              <p:ext uri="{D42A27DB-BD31-4B8C-83A1-F6EECF244321}">
                <p14:modId xmlns:p14="http://schemas.microsoft.com/office/powerpoint/2010/main" val="1594576906"/>
              </p:ext>
            </p:extLst>
          </p:nvPr>
        </p:nvGraphicFramePr>
        <p:xfrm>
          <a:off x="1907704" y="2924944"/>
          <a:ext cx="648072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884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rgbClr val="92D050"/>
              </a:solidFill>
            </a:endParaRPr>
          </a:p>
        </p:txBody>
      </p:sp>
      <p:sp>
        <p:nvSpPr>
          <p:cNvPr id="3" name="2 Marcador de contenido"/>
          <p:cNvSpPr>
            <a:spLocks noGrp="1"/>
          </p:cNvSpPr>
          <p:nvPr>
            <p:ph idx="1"/>
          </p:nvPr>
        </p:nvSpPr>
        <p:spPr>
          <a:xfrm>
            <a:off x="899592" y="1600201"/>
            <a:ext cx="7787208" cy="1066068"/>
          </a:xfrm>
        </p:spPr>
        <p:txBody>
          <a:bodyPr>
            <a:normAutofit lnSpcReduction="10000"/>
          </a:bodyPr>
          <a:lstStyle/>
          <a:p>
            <a:pPr marL="0" indent="0">
              <a:buNone/>
            </a:pPr>
            <a:r>
              <a:rPr lang="es-ES" dirty="0"/>
              <a:t>El sistema </a:t>
            </a:r>
            <a:r>
              <a:rPr lang="es-ES" dirty="0" smtClean="0"/>
              <a:t>se desarrollo  </a:t>
            </a:r>
            <a:r>
              <a:rPr lang="es-ES" dirty="0"/>
              <a:t>con </a:t>
            </a:r>
            <a:r>
              <a:rPr lang="es-ES" dirty="0" smtClean="0"/>
              <a:t>las  siguientes   herramientas: </a:t>
            </a:r>
          </a:p>
        </p:txBody>
      </p:sp>
      <p:sp>
        <p:nvSpPr>
          <p:cNvPr id="2" name="1 Título"/>
          <p:cNvSpPr>
            <a:spLocks noGrp="1"/>
          </p:cNvSpPr>
          <p:nvPr>
            <p:ph type="title"/>
          </p:nvPr>
        </p:nvSpPr>
        <p:spPr>
          <a:xfrm>
            <a:off x="323528" y="188640"/>
            <a:ext cx="8136904" cy="1296144"/>
          </a:xfrm>
        </p:spPr>
        <p:txBody>
          <a:bodyPr vert="horz">
            <a:normAutofit/>
          </a:bodyPr>
          <a:lstStyle/>
          <a:p>
            <a:r>
              <a:rPr lang="es-ES" dirty="0" smtClean="0"/>
              <a:t>-HERRAMIENTAS UTILIZADAS-</a:t>
            </a:r>
            <a:endParaRPr lang="es-ES"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212976"/>
            <a:ext cx="2736304" cy="109452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5229200"/>
            <a:ext cx="2401805" cy="133620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2 Marcador de contenido"/>
          <p:cNvSpPr txBox="1">
            <a:spLocks/>
          </p:cNvSpPr>
          <p:nvPr/>
        </p:nvSpPr>
        <p:spPr>
          <a:xfrm>
            <a:off x="899592" y="2996952"/>
            <a:ext cx="5616624" cy="10934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dirty="0" smtClean="0"/>
              <a:t>eXe Learning para la construcción de los objetos de aprendizaje.</a:t>
            </a:r>
          </a:p>
          <a:p>
            <a:pPr marL="0" indent="0">
              <a:buFont typeface="Arial" panose="020B0604020202020204" pitchFamily="34" charset="0"/>
              <a:buNone/>
            </a:pPr>
            <a:endParaRPr lang="es-ES" dirty="0" smtClean="0"/>
          </a:p>
        </p:txBody>
      </p:sp>
      <p:sp>
        <p:nvSpPr>
          <p:cNvPr id="8" name="2 Marcador de contenido"/>
          <p:cNvSpPr txBox="1">
            <a:spLocks/>
          </p:cNvSpPr>
          <p:nvPr/>
        </p:nvSpPr>
        <p:spPr>
          <a:xfrm>
            <a:off x="902714" y="5301208"/>
            <a:ext cx="6261574"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 dirty="0" smtClean="0"/>
              <a:t>Sistema de Gestión de  Aprendizaje Educativo MOODLE. </a:t>
            </a:r>
          </a:p>
        </p:txBody>
      </p:sp>
    </p:spTree>
    <p:extLst>
      <p:ext uri="{BB962C8B-B14F-4D97-AF65-F5344CB8AC3E}">
        <p14:creationId xmlns:p14="http://schemas.microsoft.com/office/powerpoint/2010/main" val="3687420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-ANÁLISIS-</a:t>
            </a:r>
            <a:endParaRPr lang="es-ES" dirty="0"/>
          </a:p>
        </p:txBody>
      </p:sp>
      <p:sp>
        <p:nvSpPr>
          <p:cNvPr id="3" name="2 Marcador de contenido"/>
          <p:cNvSpPr>
            <a:spLocks noGrp="1"/>
          </p:cNvSpPr>
          <p:nvPr>
            <p:ph idx="1"/>
          </p:nvPr>
        </p:nvSpPr>
        <p:spPr>
          <a:xfrm>
            <a:off x="899592" y="1600200"/>
            <a:ext cx="7787208" cy="4525963"/>
          </a:xfrm>
        </p:spPr>
        <p:txBody>
          <a:bodyPr/>
          <a:lstStyle/>
          <a:p>
            <a:r>
              <a:rPr lang="es-ES" dirty="0"/>
              <a:t>Especificación de Requisitos de Software </a:t>
            </a:r>
            <a:r>
              <a:rPr lang="es-ES" dirty="0" smtClean="0"/>
              <a:t>para </a:t>
            </a:r>
            <a:r>
              <a:rPr lang="es-ES" dirty="0"/>
              <a:t>el Sistema de Gestión de Aprendizaje </a:t>
            </a:r>
            <a:r>
              <a:rPr lang="es-ES" dirty="0" smtClean="0"/>
              <a:t>Moodle,  mismo que permitirá </a:t>
            </a:r>
            <a:r>
              <a:rPr lang="es-ES" dirty="0"/>
              <a:t>medir </a:t>
            </a:r>
            <a:r>
              <a:rPr lang="es-ES" dirty="0" smtClean="0"/>
              <a:t>el nivel de aprendizaje de los estudiantes.</a:t>
            </a:r>
            <a:endParaRPr lang="es-ES" dirty="0"/>
          </a:p>
        </p:txBody>
      </p:sp>
      <p:sp>
        <p:nvSpPr>
          <p:cNvPr id="4" name="3 Recortar rectángulo de esquina sencilla"/>
          <p:cNvSpPr/>
          <p:nvPr/>
        </p:nvSpPr>
        <p:spPr>
          <a:xfrm>
            <a:off x="0" y="0"/>
            <a:ext cx="899592" cy="6858000"/>
          </a:xfrm>
          <a:prstGeom prst="snip1Rect">
            <a:avLst>
              <a:gd name="adj" fmla="val 50000"/>
            </a:avLst>
          </a:prstGeom>
          <a:solidFill>
            <a:srgbClr val="4B85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Tree>
    <p:extLst>
      <p:ext uri="{BB962C8B-B14F-4D97-AF65-F5344CB8AC3E}">
        <p14:creationId xmlns:p14="http://schemas.microsoft.com/office/powerpoint/2010/main" val="1315768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1378</Words>
  <Application>Microsoft Office PowerPoint</Application>
  <PresentationFormat>Presentación en pantalla (4:3)</PresentationFormat>
  <Paragraphs>248</Paragraphs>
  <Slides>29</Slides>
  <Notes>2</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INGENIERÍA EN SISTEMAS  E INFORMÁTICA</vt:lpstr>
      <vt:lpstr>-AGENDA-</vt:lpstr>
      <vt:lpstr>-OBJETIVO-</vt:lpstr>
      <vt:lpstr>-OBJETIVOS-</vt:lpstr>
      <vt:lpstr>-ALCANCE-</vt:lpstr>
      <vt:lpstr>-METODOLOGÍAS-</vt:lpstr>
      <vt:lpstr>-METODOLOGÍAS-</vt:lpstr>
      <vt:lpstr>-HERRAMIENTAS UTILIZADAS-</vt:lpstr>
      <vt:lpstr>-ANÁLISIS-</vt:lpstr>
      <vt:lpstr>REQUERIMIENTOS</vt:lpstr>
      <vt:lpstr>SUPOSICIONES Y DEPENDENCIAS</vt:lpstr>
      <vt:lpstr>-ANÁLISIS-</vt:lpstr>
      <vt:lpstr>Presentación de PowerPoint</vt:lpstr>
      <vt:lpstr>REQUERIMIENTOS DE HARDWARE</vt:lpstr>
      <vt:lpstr>REQUERIMIENTOS DE SOFTWARE</vt:lpstr>
      <vt:lpstr>REQUISITOS DE RENDIMIENTO</vt:lpstr>
      <vt:lpstr>Presentación de PowerPoint</vt:lpstr>
      <vt:lpstr>-DISEÑO-</vt:lpstr>
      <vt:lpstr>Presentación de PowerPoint</vt:lpstr>
      <vt:lpstr>Presentación de PowerPoint</vt:lpstr>
      <vt:lpstr>Presentación de PowerPoint</vt:lpstr>
      <vt:lpstr>Presentación de PowerPoint</vt:lpstr>
      <vt:lpstr>-DESARROLLO-</vt:lpstr>
      <vt:lpstr>MOODLE</vt:lpstr>
      <vt:lpstr>MOODLE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DIEGHO</dc:creator>
  <cp:lastModifiedBy>DIEGHO</cp:lastModifiedBy>
  <cp:revision>46</cp:revision>
  <dcterms:created xsi:type="dcterms:W3CDTF">2015-05-13T18:34:52Z</dcterms:created>
  <dcterms:modified xsi:type="dcterms:W3CDTF">2015-06-10T18:42:45Z</dcterms:modified>
</cp:coreProperties>
</file>