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669" r:id="rId1"/>
  </p:sldMasterIdLst>
  <p:notesMasterIdLst>
    <p:notesMasterId r:id="rId66"/>
  </p:notes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5" r:id="rId37"/>
    <p:sldId id="294" r:id="rId38"/>
    <p:sldId id="292" r:id="rId39"/>
    <p:sldId id="293" r:id="rId40"/>
    <p:sldId id="296" r:id="rId41"/>
    <p:sldId id="297" r:id="rId42"/>
    <p:sldId id="299" r:id="rId43"/>
    <p:sldId id="300" r:id="rId44"/>
    <p:sldId id="301" r:id="rId45"/>
    <p:sldId id="298" r:id="rId46"/>
    <p:sldId id="302" r:id="rId47"/>
    <p:sldId id="303" r:id="rId48"/>
    <p:sldId id="304" r:id="rId49"/>
    <p:sldId id="305" r:id="rId50"/>
    <p:sldId id="306" r:id="rId51"/>
    <p:sldId id="307" r:id="rId52"/>
    <p:sldId id="309" r:id="rId53"/>
    <p:sldId id="308" r:id="rId54"/>
    <p:sldId id="310" r:id="rId55"/>
    <p:sldId id="311" r:id="rId56"/>
    <p:sldId id="312" r:id="rId57"/>
    <p:sldId id="313" r:id="rId58"/>
    <p:sldId id="314" r:id="rId59"/>
    <p:sldId id="315" r:id="rId60"/>
    <p:sldId id="318" r:id="rId61"/>
    <p:sldId id="319" r:id="rId62"/>
    <p:sldId id="320" r:id="rId63"/>
    <p:sldId id="321" r:id="rId64"/>
    <p:sldId id="322"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a Gavilanez" initials="AG" lastIdx="1" clrIdx="0">
    <p:extLst>
      <p:ext uri="{19B8F6BF-5375-455C-9EA6-DF929625EA0E}">
        <p15:presenceInfo xmlns:p15="http://schemas.microsoft.com/office/powerpoint/2012/main" userId="e988cce47d3f5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9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Graficos%20de%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'C.QP-MI'!$B$2</c:f>
              <c:strCache>
                <c:ptCount val="1"/>
                <c:pt idx="0">
                  <c:v>0</c:v>
                </c:pt>
              </c:strCache>
            </c:strRef>
          </c:tx>
          <c:cat>
            <c:numRef>
              <c:f>'C.QP-MI'!$A$3:$A$5</c:f>
              <c:numCache>
                <c:formatCode>General</c:formatCode>
                <c:ptCount val="3"/>
                <c:pt idx="0">
                  <c:v>35</c:v>
                </c:pt>
                <c:pt idx="1">
                  <c:v>45</c:v>
                </c:pt>
                <c:pt idx="2">
                  <c:v>55</c:v>
                </c:pt>
              </c:numCache>
            </c:numRef>
          </c:cat>
          <c:val>
            <c:numRef>
              <c:f>'C.QP-MI'!$B$3:$B$5</c:f>
              <c:numCache>
                <c:formatCode>0.00</c:formatCode>
                <c:ptCount val="3"/>
                <c:pt idx="0">
                  <c:v>15.63</c:v>
                </c:pt>
                <c:pt idx="1">
                  <c:v>17.459999999999987</c:v>
                </c:pt>
                <c:pt idx="2">
                  <c:v>15.14</c:v>
                </c:pt>
              </c:numCache>
            </c:numRef>
          </c:val>
          <c:smooth val="0"/>
        </c:ser>
        <c:ser>
          <c:idx val="1"/>
          <c:order val="1"/>
          <c:tx>
            <c:strRef>
              <c:f>'C.QP-MI'!$C$2</c:f>
              <c:strCache>
                <c:ptCount val="1"/>
                <c:pt idx="0">
                  <c:v>100</c:v>
                </c:pt>
              </c:strCache>
            </c:strRef>
          </c:tx>
          <c:cat>
            <c:numRef>
              <c:f>'C.QP-MI'!$A$3:$A$5</c:f>
              <c:numCache>
                <c:formatCode>General</c:formatCode>
                <c:ptCount val="3"/>
                <c:pt idx="0">
                  <c:v>35</c:v>
                </c:pt>
                <c:pt idx="1">
                  <c:v>45</c:v>
                </c:pt>
                <c:pt idx="2">
                  <c:v>55</c:v>
                </c:pt>
              </c:numCache>
            </c:numRef>
          </c:cat>
          <c:val>
            <c:numRef>
              <c:f>'C.QP-MI'!$C$3:$C$5</c:f>
              <c:numCache>
                <c:formatCode>0.00</c:formatCode>
                <c:ptCount val="3"/>
                <c:pt idx="0">
                  <c:v>17.459999999999987</c:v>
                </c:pt>
                <c:pt idx="1">
                  <c:v>16.04</c:v>
                </c:pt>
                <c:pt idx="2">
                  <c:v>15.28</c:v>
                </c:pt>
              </c:numCache>
            </c:numRef>
          </c:val>
          <c:smooth val="0"/>
        </c:ser>
        <c:ser>
          <c:idx val="2"/>
          <c:order val="2"/>
          <c:tx>
            <c:strRef>
              <c:f>'C.QP-MI'!$D$2</c:f>
              <c:strCache>
                <c:ptCount val="1"/>
                <c:pt idx="0">
                  <c:v>200</c:v>
                </c:pt>
              </c:strCache>
            </c:strRef>
          </c:tx>
          <c:cat>
            <c:numRef>
              <c:f>'C.QP-MI'!$A$3:$A$5</c:f>
              <c:numCache>
                <c:formatCode>General</c:formatCode>
                <c:ptCount val="3"/>
                <c:pt idx="0">
                  <c:v>35</c:v>
                </c:pt>
                <c:pt idx="1">
                  <c:v>45</c:v>
                </c:pt>
                <c:pt idx="2">
                  <c:v>55</c:v>
                </c:pt>
              </c:numCache>
            </c:numRef>
          </c:cat>
          <c:val>
            <c:numRef>
              <c:f>'C.QP-MI'!$D$3:$D$5</c:f>
              <c:numCache>
                <c:formatCode>0.00</c:formatCode>
                <c:ptCount val="3"/>
                <c:pt idx="0">
                  <c:v>15.14</c:v>
                </c:pt>
                <c:pt idx="1">
                  <c:v>16.57</c:v>
                </c:pt>
                <c:pt idx="2">
                  <c:v>16.7</c:v>
                </c:pt>
              </c:numCache>
            </c:numRef>
          </c:val>
          <c:smooth val="0"/>
        </c:ser>
        <c:dLbls>
          <c:showLegendKey val="0"/>
          <c:showVal val="0"/>
          <c:showCatName val="0"/>
          <c:showSerName val="0"/>
          <c:showPercent val="0"/>
          <c:showBubbleSize val="0"/>
        </c:dLbls>
        <c:marker val="1"/>
        <c:smooth val="0"/>
        <c:axId val="1694272"/>
        <c:axId val="1692096"/>
      </c:lineChart>
      <c:catAx>
        <c:axId val="1694272"/>
        <c:scaling>
          <c:orientation val="minMax"/>
        </c:scaling>
        <c:delete val="0"/>
        <c:axPos val="b"/>
        <c:title>
          <c:tx>
            <c:rich>
              <a:bodyPr/>
              <a:lstStyle/>
              <a:p>
                <a:pPr>
                  <a:defRPr>
                    <a:latin typeface="Arial" pitchFamily="34" charset="0"/>
                    <a:cs typeface="Arial" pitchFamily="34" charset="0"/>
                  </a:defRPr>
                </a:pPr>
                <a:r>
                  <a:rPr lang="es-EC" b="0">
                    <a:latin typeface="Arial" pitchFamily="34" charset="0"/>
                    <a:cs typeface="Arial" pitchFamily="34" charset="0"/>
                  </a:rPr>
                  <a:t>Edad</a:t>
                </a:r>
                <a:r>
                  <a:rPr lang="es-EC" b="0" baseline="0">
                    <a:latin typeface="Arial" pitchFamily="34" charset="0"/>
                    <a:cs typeface="Arial" pitchFamily="34" charset="0"/>
                  </a:rPr>
                  <a:t> de corte (días</a:t>
                </a:r>
                <a:r>
                  <a:rPr lang="es-EC" baseline="0">
                    <a:latin typeface="Arial" pitchFamily="34" charset="0"/>
                    <a:cs typeface="Arial" pitchFamily="34" charset="0"/>
                  </a:rPr>
                  <a:t>)</a:t>
                </a:r>
                <a:endParaRPr lang="es-EC">
                  <a:latin typeface="Arial" pitchFamily="34" charset="0"/>
                  <a:cs typeface="Arial" pitchFamily="34" charset="0"/>
                </a:endParaRPr>
              </a:p>
            </c:rich>
          </c:tx>
          <c:layout/>
          <c:overlay val="0"/>
        </c:title>
        <c:numFmt formatCode="General" sourceLinked="0"/>
        <c:majorTickMark val="none"/>
        <c:minorTickMark val="none"/>
        <c:tickLblPos val="nextTo"/>
        <c:txPr>
          <a:bodyPr/>
          <a:lstStyle/>
          <a:p>
            <a:pPr>
              <a:defRPr sz="900">
                <a:latin typeface="Times New Roman" pitchFamily="18" charset="0"/>
                <a:cs typeface="Times New Roman" pitchFamily="18" charset="0"/>
              </a:defRPr>
            </a:pPr>
            <a:endParaRPr lang="es-ES"/>
          </a:p>
        </c:txPr>
        <c:crossAx val="1692096"/>
        <c:crosses val="autoZero"/>
        <c:auto val="1"/>
        <c:lblAlgn val="ctr"/>
        <c:lblOffset val="100"/>
        <c:noMultiLvlLbl val="0"/>
      </c:catAx>
      <c:valAx>
        <c:axId val="1692096"/>
        <c:scaling>
          <c:orientation val="minMax"/>
          <c:max val="20"/>
          <c:min val="14"/>
        </c:scaling>
        <c:delete val="0"/>
        <c:axPos val="l"/>
        <c:majorGridlines>
          <c:spPr>
            <a:ln>
              <a:noFill/>
            </a:ln>
          </c:spPr>
        </c:majorGridlines>
        <c:title>
          <c:tx>
            <c:rich>
              <a:bodyPr rot="-5400000" vert="horz"/>
              <a:lstStyle/>
              <a:p>
                <a:pPr>
                  <a:defRPr sz="1000" b="0">
                    <a:latin typeface="Arial" pitchFamily="34" charset="0"/>
                    <a:cs typeface="Arial" pitchFamily="34" charset="0"/>
                  </a:defRPr>
                </a:pPr>
                <a:r>
                  <a:rPr lang="en-US" sz="1000" b="0" baseline="0">
                    <a:latin typeface="Arial" pitchFamily="34" charset="0"/>
                    <a:cs typeface="Arial" pitchFamily="34" charset="0"/>
                  </a:rPr>
                  <a:t>Ceniza  </a:t>
                </a:r>
                <a:r>
                  <a:rPr lang="en-US" sz="1000" b="0" i="0" baseline="0">
                    <a:latin typeface="Arial" pitchFamily="34" charset="0"/>
                    <a:cs typeface="Arial" pitchFamily="34" charset="0"/>
                  </a:rPr>
                  <a:t>(%)</a:t>
                </a:r>
                <a:endParaRPr lang="en-US" sz="1000" b="0">
                  <a:latin typeface="Arial" pitchFamily="34" charset="0"/>
                  <a:cs typeface="Arial" pitchFamily="34" charset="0"/>
                </a:endParaRPr>
              </a:p>
            </c:rich>
          </c:tx>
          <c:layout>
            <c:manualLayout>
              <c:xMode val="edge"/>
              <c:yMode val="edge"/>
              <c:x val="2.5837758652261487E-2"/>
              <c:y val="0.29470740370052168"/>
            </c:manualLayout>
          </c:layout>
          <c:overlay val="0"/>
        </c:title>
        <c:numFmt formatCode="0.00" sourceLinked="1"/>
        <c:majorTickMark val="none"/>
        <c:minorTickMark val="none"/>
        <c:tickLblPos val="nextTo"/>
        <c:txPr>
          <a:bodyPr/>
          <a:lstStyle/>
          <a:p>
            <a:pPr>
              <a:defRPr sz="900">
                <a:latin typeface="Times New Roman" pitchFamily="18" charset="0"/>
                <a:cs typeface="Times New Roman" pitchFamily="18" charset="0"/>
              </a:defRPr>
            </a:pPr>
            <a:endParaRPr lang="es-ES"/>
          </a:p>
        </c:txPr>
        <c:crossAx val="1694272"/>
        <c:crosses val="autoZero"/>
        <c:crossBetween val="between"/>
      </c:valAx>
    </c:plotArea>
    <c:legend>
      <c:legendPos val="r"/>
      <c:layout>
        <c:manualLayout>
          <c:xMode val="edge"/>
          <c:yMode val="edge"/>
          <c:x val="0.83306591836252064"/>
          <c:y val="7.5864939850007251E-2"/>
          <c:w val="0.13463574469665118"/>
          <c:h val="0.23185945737687141"/>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'C.QP-MO '!$B$2</c:f>
              <c:strCache>
                <c:ptCount val="1"/>
                <c:pt idx="0">
                  <c:v>0</c:v>
                </c:pt>
              </c:strCache>
            </c:strRef>
          </c:tx>
          <c:cat>
            <c:numRef>
              <c:f>'C.QP-MO '!$A$3:$A$5</c:f>
              <c:numCache>
                <c:formatCode>General</c:formatCode>
                <c:ptCount val="3"/>
                <c:pt idx="0">
                  <c:v>35</c:v>
                </c:pt>
                <c:pt idx="1">
                  <c:v>45</c:v>
                </c:pt>
                <c:pt idx="2">
                  <c:v>55</c:v>
                </c:pt>
              </c:numCache>
            </c:numRef>
          </c:cat>
          <c:val>
            <c:numRef>
              <c:f>'C.QP-MO '!$B$3:$B$5</c:f>
              <c:numCache>
                <c:formatCode>0.00</c:formatCode>
                <c:ptCount val="3"/>
                <c:pt idx="0">
                  <c:v>84.36</c:v>
                </c:pt>
                <c:pt idx="1">
                  <c:v>82.54</c:v>
                </c:pt>
                <c:pt idx="2">
                  <c:v>84.81</c:v>
                </c:pt>
              </c:numCache>
            </c:numRef>
          </c:val>
          <c:smooth val="0"/>
        </c:ser>
        <c:ser>
          <c:idx val="1"/>
          <c:order val="1"/>
          <c:tx>
            <c:strRef>
              <c:f>'C.QP-MO '!$C$2</c:f>
              <c:strCache>
                <c:ptCount val="1"/>
                <c:pt idx="0">
                  <c:v>100</c:v>
                </c:pt>
              </c:strCache>
            </c:strRef>
          </c:tx>
          <c:cat>
            <c:numRef>
              <c:f>'C.QP-MO '!$A$3:$A$5</c:f>
              <c:numCache>
                <c:formatCode>General</c:formatCode>
                <c:ptCount val="3"/>
                <c:pt idx="0">
                  <c:v>35</c:v>
                </c:pt>
                <c:pt idx="1">
                  <c:v>45</c:v>
                </c:pt>
                <c:pt idx="2">
                  <c:v>55</c:v>
                </c:pt>
              </c:numCache>
            </c:numRef>
          </c:cat>
          <c:val>
            <c:numRef>
              <c:f>'C.QP-MO '!$C$3:$C$5</c:f>
              <c:numCache>
                <c:formatCode>0.00</c:formatCode>
                <c:ptCount val="3"/>
                <c:pt idx="0">
                  <c:v>85.210000000000022</c:v>
                </c:pt>
                <c:pt idx="1">
                  <c:v>83.960000000000022</c:v>
                </c:pt>
                <c:pt idx="2">
                  <c:v>83.43</c:v>
                </c:pt>
              </c:numCache>
            </c:numRef>
          </c:val>
          <c:smooth val="0"/>
        </c:ser>
        <c:ser>
          <c:idx val="2"/>
          <c:order val="2"/>
          <c:tx>
            <c:strRef>
              <c:f>'C.QP-MO '!$D$2</c:f>
              <c:strCache>
                <c:ptCount val="1"/>
                <c:pt idx="0">
                  <c:v>200</c:v>
                </c:pt>
              </c:strCache>
            </c:strRef>
          </c:tx>
          <c:cat>
            <c:numRef>
              <c:f>'C.QP-MO '!$A$3:$A$5</c:f>
              <c:numCache>
                <c:formatCode>General</c:formatCode>
                <c:ptCount val="3"/>
                <c:pt idx="0">
                  <c:v>35</c:v>
                </c:pt>
                <c:pt idx="1">
                  <c:v>45</c:v>
                </c:pt>
                <c:pt idx="2">
                  <c:v>55</c:v>
                </c:pt>
              </c:numCache>
            </c:numRef>
          </c:cat>
          <c:val>
            <c:numRef>
              <c:f>'C.QP-MO '!$D$3:$D$5</c:f>
              <c:numCache>
                <c:formatCode>0.00</c:formatCode>
                <c:ptCount val="3"/>
                <c:pt idx="0">
                  <c:v>85.82</c:v>
                </c:pt>
                <c:pt idx="1">
                  <c:v>84.72</c:v>
                </c:pt>
                <c:pt idx="2">
                  <c:v>83.3</c:v>
                </c:pt>
              </c:numCache>
            </c:numRef>
          </c:val>
          <c:smooth val="0"/>
        </c:ser>
        <c:ser>
          <c:idx val="3"/>
          <c:order val="3"/>
          <c:cat>
            <c:numRef>
              <c:f>'C.QP-MO '!$A$3:$A$5</c:f>
              <c:numCache>
                <c:formatCode>General</c:formatCode>
                <c:ptCount val="3"/>
                <c:pt idx="0">
                  <c:v>35</c:v>
                </c:pt>
                <c:pt idx="1">
                  <c:v>45</c:v>
                </c:pt>
                <c:pt idx="2">
                  <c:v>55</c:v>
                </c:pt>
              </c:numCache>
            </c:numRef>
          </c:cat>
          <c:val>
            <c:numRef>
              <c:f>'C.QP-MO '!$F$1</c:f>
              <c:numCache>
                <c:formatCode>General</c:formatCode>
                <c:ptCount val="1"/>
              </c:numCache>
            </c:numRef>
          </c:val>
          <c:smooth val="0"/>
        </c:ser>
        <c:dLbls>
          <c:showLegendKey val="0"/>
          <c:showVal val="0"/>
          <c:showCatName val="0"/>
          <c:showSerName val="0"/>
          <c:showPercent val="0"/>
          <c:showBubbleSize val="0"/>
        </c:dLbls>
        <c:marker val="1"/>
        <c:smooth val="0"/>
        <c:axId val="179553904"/>
        <c:axId val="179551728"/>
      </c:lineChart>
      <c:catAx>
        <c:axId val="179553904"/>
        <c:scaling>
          <c:orientation val="minMax"/>
        </c:scaling>
        <c:delete val="0"/>
        <c:axPos val="b"/>
        <c:title>
          <c:tx>
            <c:rich>
              <a:bodyPr/>
              <a:lstStyle/>
              <a:p>
                <a:pPr>
                  <a:defRPr sz="900"/>
                </a:pPr>
                <a:r>
                  <a:rPr lang="es-EC" sz="900" b="0">
                    <a:latin typeface="Times New Roman" pitchFamily="18" charset="0"/>
                    <a:cs typeface="Times New Roman" pitchFamily="18" charset="0"/>
                  </a:rPr>
                  <a:t>Edad</a:t>
                </a:r>
                <a:r>
                  <a:rPr lang="es-EC" sz="900" b="0" baseline="0">
                    <a:latin typeface="Times New Roman" pitchFamily="18" charset="0"/>
                    <a:cs typeface="Times New Roman" pitchFamily="18" charset="0"/>
                  </a:rPr>
                  <a:t> de corte días</a:t>
                </a:r>
                <a:endParaRPr lang="es-EC" sz="900" b="0">
                  <a:latin typeface="Times New Roman" pitchFamily="18" charset="0"/>
                  <a:cs typeface="Times New Roman" pitchFamily="18" charset="0"/>
                </a:endParaRPr>
              </a:p>
            </c:rich>
          </c:tx>
          <c:layout/>
          <c:overlay val="0"/>
        </c:title>
        <c:numFmt formatCode="General" sourceLinked="0"/>
        <c:majorTickMark val="none"/>
        <c:minorTickMark val="none"/>
        <c:tickLblPos val="nextTo"/>
        <c:txPr>
          <a:bodyPr/>
          <a:lstStyle/>
          <a:p>
            <a:pPr>
              <a:defRPr sz="900">
                <a:latin typeface="Times New Roman" pitchFamily="18" charset="0"/>
                <a:cs typeface="Times New Roman" pitchFamily="18" charset="0"/>
              </a:defRPr>
            </a:pPr>
            <a:endParaRPr lang="es-ES"/>
          </a:p>
        </c:txPr>
        <c:crossAx val="179551728"/>
        <c:crosses val="autoZero"/>
        <c:auto val="1"/>
        <c:lblAlgn val="ctr"/>
        <c:lblOffset val="100"/>
        <c:noMultiLvlLbl val="0"/>
      </c:catAx>
      <c:valAx>
        <c:axId val="179551728"/>
        <c:scaling>
          <c:orientation val="minMax"/>
          <c:max val="88"/>
          <c:min val="80"/>
        </c:scaling>
        <c:delete val="0"/>
        <c:axPos val="l"/>
        <c:majorGridlines>
          <c:spPr>
            <a:ln>
              <a:noFill/>
            </a:ln>
          </c:spPr>
        </c:majorGridlines>
        <c:title>
          <c:tx>
            <c:rich>
              <a:bodyPr rot="-5400000" vert="horz"/>
              <a:lstStyle/>
              <a:p>
                <a:pPr>
                  <a:defRPr sz="900" b="0" i="0">
                    <a:latin typeface="Times New Roman" pitchFamily="18" charset="0"/>
                    <a:cs typeface="Times New Roman" pitchFamily="18" charset="0"/>
                  </a:defRPr>
                </a:pPr>
                <a:r>
                  <a:rPr lang="en-US" sz="900" b="0" i="0">
                    <a:latin typeface="Times New Roman" pitchFamily="18" charset="0"/>
                    <a:cs typeface="Times New Roman" pitchFamily="18" charset="0"/>
                  </a:rPr>
                  <a:t>Materia</a:t>
                </a:r>
                <a:r>
                  <a:rPr lang="en-US" sz="900" b="0" i="0" baseline="0">
                    <a:latin typeface="Times New Roman" pitchFamily="18" charset="0"/>
                    <a:cs typeface="Times New Roman" pitchFamily="18" charset="0"/>
                  </a:rPr>
                  <a:t> orgánica </a:t>
                </a:r>
                <a:r>
                  <a:rPr lang="en-US" sz="900" b="0" i="0">
                    <a:latin typeface="Times New Roman" pitchFamily="18" charset="0"/>
                    <a:cs typeface="Times New Roman" pitchFamily="18" charset="0"/>
                  </a:rPr>
                  <a:t> </a:t>
                </a:r>
                <a:r>
                  <a:rPr lang="en-US" sz="900" b="0" i="0" baseline="0">
                    <a:latin typeface="Times New Roman" pitchFamily="18" charset="0"/>
                    <a:cs typeface="Times New Roman" pitchFamily="18" charset="0"/>
                  </a:rPr>
                  <a:t>(%)</a:t>
                </a:r>
                <a:endParaRPr lang="en-US" sz="900" b="0" i="0">
                  <a:latin typeface="Times New Roman" pitchFamily="18" charset="0"/>
                  <a:cs typeface="Times New Roman" pitchFamily="18" charset="0"/>
                </a:endParaRPr>
              </a:p>
            </c:rich>
          </c:tx>
          <c:layout>
            <c:manualLayout>
              <c:xMode val="edge"/>
              <c:yMode val="edge"/>
              <c:x val="3.5528133756626896E-2"/>
              <c:y val="0.25350861662447632"/>
            </c:manualLayout>
          </c:layout>
          <c:overlay val="0"/>
        </c:title>
        <c:numFmt formatCode="0.00" sourceLinked="1"/>
        <c:majorTickMark val="none"/>
        <c:minorTickMark val="none"/>
        <c:tickLblPos val="nextTo"/>
        <c:txPr>
          <a:bodyPr/>
          <a:lstStyle/>
          <a:p>
            <a:pPr>
              <a:defRPr sz="900">
                <a:latin typeface="Times New Roman" pitchFamily="18" charset="0"/>
                <a:cs typeface="Times New Roman" pitchFamily="18" charset="0"/>
              </a:defRPr>
            </a:pPr>
            <a:endParaRPr lang="es-ES"/>
          </a:p>
        </c:txPr>
        <c:crossAx val="179553904"/>
        <c:crosses val="autoZero"/>
        <c:crossBetween val="between"/>
      </c:valAx>
    </c:plotArea>
    <c:legend>
      <c:legendPos val="r"/>
      <c:legendEntry>
        <c:idx val="3"/>
        <c:delete val="1"/>
      </c:legendEntry>
      <c:layout>
        <c:manualLayout>
          <c:xMode val="edge"/>
          <c:yMode val="edge"/>
          <c:x val="0.85002153984677664"/>
          <c:y val="8.5902374998084868E-2"/>
          <c:w val="0.12841435679300794"/>
          <c:h val="0.22282652180500537"/>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75362425491206"/>
          <c:y val="6.8278237372227199E-2"/>
          <c:w val="0.76532993669909644"/>
          <c:h val="0.75221335603238915"/>
        </c:manualLayout>
      </c:layout>
      <c:lineChart>
        <c:grouping val="standard"/>
        <c:varyColors val="0"/>
        <c:ser>
          <c:idx val="0"/>
          <c:order val="0"/>
          <c:tx>
            <c:strRef>
              <c:f>'D-MS-0 horas '!$B$2</c:f>
              <c:strCache>
                <c:ptCount val="1"/>
                <c:pt idx="0">
                  <c:v>0</c:v>
                </c:pt>
              </c:strCache>
            </c:strRef>
          </c:tx>
          <c:cat>
            <c:numRef>
              <c:f>'D-MS-0 horas '!$A$3:$A$5</c:f>
              <c:numCache>
                <c:formatCode>General</c:formatCode>
                <c:ptCount val="3"/>
                <c:pt idx="0">
                  <c:v>35</c:v>
                </c:pt>
                <c:pt idx="1">
                  <c:v>45</c:v>
                </c:pt>
                <c:pt idx="2">
                  <c:v>55</c:v>
                </c:pt>
              </c:numCache>
            </c:numRef>
          </c:cat>
          <c:val>
            <c:numRef>
              <c:f>'D-MS-0 horas '!$B$3:$B$5</c:f>
              <c:numCache>
                <c:formatCode>0.00</c:formatCode>
                <c:ptCount val="3"/>
                <c:pt idx="0">
                  <c:v>35.4</c:v>
                </c:pt>
                <c:pt idx="1">
                  <c:v>29.2</c:v>
                </c:pt>
                <c:pt idx="2">
                  <c:v>28.82</c:v>
                </c:pt>
              </c:numCache>
            </c:numRef>
          </c:val>
          <c:smooth val="0"/>
        </c:ser>
        <c:ser>
          <c:idx val="1"/>
          <c:order val="1"/>
          <c:tx>
            <c:strRef>
              <c:f>'D-MS-0 horas '!$C$2</c:f>
              <c:strCache>
                <c:ptCount val="1"/>
                <c:pt idx="0">
                  <c:v>100</c:v>
                </c:pt>
              </c:strCache>
            </c:strRef>
          </c:tx>
          <c:cat>
            <c:numRef>
              <c:f>'D-MS-0 horas '!$A$3:$A$5</c:f>
              <c:numCache>
                <c:formatCode>General</c:formatCode>
                <c:ptCount val="3"/>
                <c:pt idx="0">
                  <c:v>35</c:v>
                </c:pt>
                <c:pt idx="1">
                  <c:v>45</c:v>
                </c:pt>
                <c:pt idx="2">
                  <c:v>55</c:v>
                </c:pt>
              </c:numCache>
            </c:numRef>
          </c:cat>
          <c:val>
            <c:numRef>
              <c:f>'D-MS-0 horas '!$C$3:$C$5</c:f>
              <c:numCache>
                <c:formatCode>0.00</c:formatCode>
                <c:ptCount val="3"/>
                <c:pt idx="0">
                  <c:v>34.18</c:v>
                </c:pt>
                <c:pt idx="1">
                  <c:v>31.279999999999987</c:v>
                </c:pt>
                <c:pt idx="2">
                  <c:v>28.86</c:v>
                </c:pt>
              </c:numCache>
            </c:numRef>
          </c:val>
          <c:smooth val="0"/>
        </c:ser>
        <c:ser>
          <c:idx val="2"/>
          <c:order val="2"/>
          <c:tx>
            <c:strRef>
              <c:f>'D-MS-0 horas '!$D$2</c:f>
              <c:strCache>
                <c:ptCount val="1"/>
                <c:pt idx="0">
                  <c:v>200</c:v>
                </c:pt>
              </c:strCache>
            </c:strRef>
          </c:tx>
          <c:cat>
            <c:numRef>
              <c:f>'D-MS-0 horas '!$A$3:$A$5</c:f>
              <c:numCache>
                <c:formatCode>General</c:formatCode>
                <c:ptCount val="3"/>
                <c:pt idx="0">
                  <c:v>35</c:v>
                </c:pt>
                <c:pt idx="1">
                  <c:v>45</c:v>
                </c:pt>
                <c:pt idx="2">
                  <c:v>55</c:v>
                </c:pt>
              </c:numCache>
            </c:numRef>
          </c:cat>
          <c:val>
            <c:numRef>
              <c:f>'D-MS-0 horas '!$D$3:$D$5</c:f>
              <c:numCache>
                <c:formatCode>0.00</c:formatCode>
                <c:ptCount val="3"/>
                <c:pt idx="0">
                  <c:v>34.130000000000003</c:v>
                </c:pt>
                <c:pt idx="1">
                  <c:v>31.8</c:v>
                </c:pt>
                <c:pt idx="2">
                  <c:v>29.37</c:v>
                </c:pt>
              </c:numCache>
            </c:numRef>
          </c:val>
          <c:smooth val="0"/>
        </c:ser>
        <c:dLbls>
          <c:showLegendKey val="0"/>
          <c:showVal val="0"/>
          <c:showCatName val="0"/>
          <c:showSerName val="0"/>
          <c:showPercent val="0"/>
          <c:showBubbleSize val="0"/>
        </c:dLbls>
        <c:marker val="1"/>
        <c:smooth val="0"/>
        <c:axId val="2101803440"/>
        <c:axId val="2101803984"/>
      </c:lineChart>
      <c:catAx>
        <c:axId val="2101803440"/>
        <c:scaling>
          <c:orientation val="minMax"/>
        </c:scaling>
        <c:delete val="0"/>
        <c:axPos val="b"/>
        <c:title>
          <c:tx>
            <c:rich>
              <a:bodyPr/>
              <a:lstStyle/>
              <a:p>
                <a:pPr>
                  <a:defRPr sz="900" b="0">
                    <a:latin typeface="Arial" pitchFamily="34" charset="0"/>
                    <a:cs typeface="Arial" pitchFamily="34" charset="0"/>
                  </a:defRPr>
                </a:pPr>
                <a:r>
                  <a:rPr lang="en-US" sz="900" b="0" baseline="0">
                    <a:latin typeface="Arial" pitchFamily="34" charset="0"/>
                    <a:cs typeface="Arial" pitchFamily="34" charset="0"/>
                  </a:rPr>
                  <a:t>Edad de corte (días)</a:t>
                </a:r>
                <a:endParaRPr lang="en-US" sz="900" b="0">
                  <a:latin typeface="Arial" pitchFamily="34" charset="0"/>
                  <a:cs typeface="Arial" pitchFamily="34" charset="0"/>
                </a:endParaRPr>
              </a:p>
            </c:rich>
          </c:tx>
          <c:layout>
            <c:manualLayout>
              <c:xMode val="edge"/>
              <c:yMode val="edge"/>
              <c:x val="0.45531143607815783"/>
              <c:y val="0.90077166473658365"/>
            </c:manualLayout>
          </c:layout>
          <c:overlay val="0"/>
        </c:title>
        <c:numFmt formatCode="General" sourceLinked="0"/>
        <c:majorTickMark val="out"/>
        <c:minorTickMark val="none"/>
        <c:tickLblPos val="nextTo"/>
        <c:txPr>
          <a:bodyPr/>
          <a:lstStyle/>
          <a:p>
            <a:pPr>
              <a:defRPr sz="900">
                <a:latin typeface="Arial" pitchFamily="34" charset="0"/>
                <a:cs typeface="Arial" pitchFamily="34" charset="0"/>
              </a:defRPr>
            </a:pPr>
            <a:endParaRPr lang="es-ES"/>
          </a:p>
        </c:txPr>
        <c:crossAx val="2101803984"/>
        <c:crosses val="autoZero"/>
        <c:auto val="1"/>
        <c:lblAlgn val="ctr"/>
        <c:lblOffset val="100"/>
        <c:noMultiLvlLbl val="0"/>
      </c:catAx>
      <c:valAx>
        <c:axId val="2101803984"/>
        <c:scaling>
          <c:orientation val="minMax"/>
          <c:max val="40"/>
          <c:min val="25"/>
        </c:scaling>
        <c:delete val="0"/>
        <c:axPos val="l"/>
        <c:majorGridlines>
          <c:spPr>
            <a:ln>
              <a:noFill/>
            </a:ln>
          </c:spPr>
        </c:majorGridlines>
        <c:title>
          <c:tx>
            <c:rich>
              <a:bodyPr rot="-5400000" vert="horz"/>
              <a:lstStyle/>
              <a:p>
                <a:pPr>
                  <a:defRPr sz="900" b="0">
                    <a:latin typeface="Times New Roman" pitchFamily="18" charset="0"/>
                    <a:cs typeface="Times New Roman" pitchFamily="18" charset="0"/>
                  </a:defRPr>
                </a:pPr>
                <a:r>
                  <a:rPr lang="en-US" sz="900" b="0">
                    <a:latin typeface="Times New Roman" pitchFamily="18" charset="0"/>
                    <a:cs typeface="Times New Roman" pitchFamily="18" charset="0"/>
                  </a:rPr>
                  <a:t>Degradabilidad </a:t>
                </a:r>
                <a:r>
                  <a:rPr lang="en-US" sz="900" b="0" i="1">
                    <a:latin typeface="Times New Roman" pitchFamily="18" charset="0"/>
                    <a:cs typeface="Times New Roman" pitchFamily="18" charset="0"/>
                  </a:rPr>
                  <a:t>in</a:t>
                </a:r>
                <a:r>
                  <a:rPr lang="en-US" sz="900" b="0" i="1" baseline="0">
                    <a:latin typeface="Times New Roman" pitchFamily="18" charset="0"/>
                    <a:cs typeface="Times New Roman" pitchFamily="18" charset="0"/>
                  </a:rPr>
                  <a:t> situ</a:t>
                </a:r>
                <a:r>
                  <a:rPr lang="en-US" sz="900" b="0" i="0" baseline="0">
                    <a:latin typeface="Times New Roman" pitchFamily="18" charset="0"/>
                    <a:cs typeface="Times New Roman" pitchFamily="18" charset="0"/>
                  </a:rPr>
                  <a:t> MS 0 h (%)</a:t>
                </a:r>
                <a:endParaRPr lang="en-US" sz="900" b="0">
                  <a:latin typeface="Times New Roman" pitchFamily="18" charset="0"/>
                  <a:cs typeface="Times New Roman" pitchFamily="18" charset="0"/>
                </a:endParaRPr>
              </a:p>
            </c:rich>
          </c:tx>
          <c:layout>
            <c:manualLayout>
              <c:xMode val="edge"/>
              <c:yMode val="edge"/>
              <c:x val="1.9296603257656045E-2"/>
              <c:y val="0.12195225642740262"/>
            </c:manualLayout>
          </c:layout>
          <c:overlay val="0"/>
        </c:title>
        <c:numFmt formatCode="0.00" sourceLinked="1"/>
        <c:majorTickMark val="out"/>
        <c:minorTickMark val="none"/>
        <c:tickLblPos val="nextTo"/>
        <c:txPr>
          <a:bodyPr/>
          <a:lstStyle/>
          <a:p>
            <a:pPr>
              <a:defRPr sz="900">
                <a:latin typeface="Arial" pitchFamily="34" charset="0"/>
                <a:cs typeface="Arial" pitchFamily="34" charset="0"/>
              </a:defRPr>
            </a:pPr>
            <a:endParaRPr lang="es-ES"/>
          </a:p>
        </c:txPr>
        <c:crossAx val="2101803440"/>
        <c:crosses val="autoZero"/>
        <c:crossBetween val="between"/>
      </c:valAx>
    </c:plotArea>
    <c:legend>
      <c:legendPos val="r"/>
      <c:layout>
        <c:manualLayout>
          <c:xMode val="edge"/>
          <c:yMode val="edge"/>
          <c:x val="0.84229383297589333"/>
          <c:y val="4.4262777860197139E-3"/>
          <c:w val="0.1478177895679432"/>
          <c:h val="0.29786657396356869"/>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94685039370145"/>
          <c:y val="5.1400554097404488E-2"/>
          <c:w val="0.76532993669909577"/>
          <c:h val="0.75221335603238915"/>
        </c:manualLayout>
      </c:layout>
      <c:lineChart>
        <c:grouping val="standard"/>
        <c:varyColors val="0"/>
        <c:ser>
          <c:idx val="0"/>
          <c:order val="0"/>
          <c:tx>
            <c:strRef>
              <c:f>'D-MS-6 horas'!$B$2</c:f>
              <c:strCache>
                <c:ptCount val="1"/>
                <c:pt idx="0">
                  <c:v>0</c:v>
                </c:pt>
              </c:strCache>
            </c:strRef>
          </c:tx>
          <c:cat>
            <c:numRef>
              <c:f>'D-MS-6 horas'!$A$3:$A$5</c:f>
              <c:numCache>
                <c:formatCode>General</c:formatCode>
                <c:ptCount val="3"/>
                <c:pt idx="0">
                  <c:v>35</c:v>
                </c:pt>
                <c:pt idx="1">
                  <c:v>45</c:v>
                </c:pt>
                <c:pt idx="2">
                  <c:v>55</c:v>
                </c:pt>
              </c:numCache>
            </c:numRef>
          </c:cat>
          <c:val>
            <c:numRef>
              <c:f>'D-MS-6 horas'!$B$3:$B$5</c:f>
              <c:numCache>
                <c:formatCode>0.00</c:formatCode>
                <c:ptCount val="3"/>
                <c:pt idx="0">
                  <c:v>42.15</c:v>
                </c:pt>
                <c:pt idx="1">
                  <c:v>32.730000000000011</c:v>
                </c:pt>
                <c:pt idx="2">
                  <c:v>32.06</c:v>
                </c:pt>
              </c:numCache>
            </c:numRef>
          </c:val>
          <c:smooth val="0"/>
        </c:ser>
        <c:ser>
          <c:idx val="1"/>
          <c:order val="1"/>
          <c:tx>
            <c:strRef>
              <c:f>'D-MS-6 horas'!$C$2</c:f>
              <c:strCache>
                <c:ptCount val="1"/>
                <c:pt idx="0">
                  <c:v>100</c:v>
                </c:pt>
              </c:strCache>
            </c:strRef>
          </c:tx>
          <c:cat>
            <c:numRef>
              <c:f>'D-MS-6 horas'!$A$3:$A$5</c:f>
              <c:numCache>
                <c:formatCode>General</c:formatCode>
                <c:ptCount val="3"/>
                <c:pt idx="0">
                  <c:v>35</c:v>
                </c:pt>
                <c:pt idx="1">
                  <c:v>45</c:v>
                </c:pt>
                <c:pt idx="2">
                  <c:v>55</c:v>
                </c:pt>
              </c:numCache>
            </c:numRef>
          </c:cat>
          <c:val>
            <c:numRef>
              <c:f>'D-MS-6 horas'!$C$3:$C$5</c:f>
              <c:numCache>
                <c:formatCode>0.00</c:formatCode>
                <c:ptCount val="3"/>
                <c:pt idx="0">
                  <c:v>41.31</c:v>
                </c:pt>
                <c:pt idx="1">
                  <c:v>37.67</c:v>
                </c:pt>
                <c:pt idx="2">
                  <c:v>33.08</c:v>
                </c:pt>
              </c:numCache>
            </c:numRef>
          </c:val>
          <c:smooth val="0"/>
        </c:ser>
        <c:ser>
          <c:idx val="2"/>
          <c:order val="2"/>
          <c:tx>
            <c:strRef>
              <c:f>'D-MS-6 horas'!$D$2</c:f>
              <c:strCache>
                <c:ptCount val="1"/>
                <c:pt idx="0">
                  <c:v>200</c:v>
                </c:pt>
              </c:strCache>
            </c:strRef>
          </c:tx>
          <c:cat>
            <c:numRef>
              <c:f>'D-MS-6 horas'!$A$3:$A$5</c:f>
              <c:numCache>
                <c:formatCode>General</c:formatCode>
                <c:ptCount val="3"/>
                <c:pt idx="0">
                  <c:v>35</c:v>
                </c:pt>
                <c:pt idx="1">
                  <c:v>45</c:v>
                </c:pt>
                <c:pt idx="2">
                  <c:v>55</c:v>
                </c:pt>
              </c:numCache>
            </c:numRef>
          </c:cat>
          <c:val>
            <c:numRef>
              <c:f>'D-MS-6 horas'!$D$3:$D$5</c:f>
              <c:numCache>
                <c:formatCode>0.00</c:formatCode>
                <c:ptCount val="3"/>
                <c:pt idx="0">
                  <c:v>42.230000000000011</c:v>
                </c:pt>
                <c:pt idx="1">
                  <c:v>37.15</c:v>
                </c:pt>
                <c:pt idx="2">
                  <c:v>33.800000000000004</c:v>
                </c:pt>
              </c:numCache>
            </c:numRef>
          </c:val>
          <c:smooth val="0"/>
        </c:ser>
        <c:dLbls>
          <c:showLegendKey val="0"/>
          <c:showVal val="0"/>
          <c:showCatName val="0"/>
          <c:showSerName val="0"/>
          <c:showPercent val="0"/>
          <c:showBubbleSize val="0"/>
        </c:dLbls>
        <c:marker val="1"/>
        <c:smooth val="0"/>
        <c:axId val="14953616"/>
        <c:axId val="14954160"/>
      </c:lineChart>
      <c:catAx>
        <c:axId val="14953616"/>
        <c:scaling>
          <c:orientation val="minMax"/>
        </c:scaling>
        <c:delete val="0"/>
        <c:axPos val="b"/>
        <c:title>
          <c:tx>
            <c:rich>
              <a:bodyPr/>
              <a:lstStyle/>
              <a:p>
                <a:pPr>
                  <a:defRPr sz="900" b="0">
                    <a:latin typeface="Arial" pitchFamily="34" charset="0"/>
                    <a:cs typeface="Arial" pitchFamily="34" charset="0"/>
                  </a:defRPr>
                </a:pPr>
                <a:r>
                  <a:rPr lang="en-US" sz="900" b="0">
                    <a:latin typeface="Arial" pitchFamily="34" charset="0"/>
                    <a:cs typeface="Arial" pitchFamily="34" charset="0"/>
                  </a:rPr>
                  <a:t>Dias</a:t>
                </a:r>
                <a:r>
                  <a:rPr lang="en-US" sz="900" b="0" baseline="0">
                    <a:latin typeface="Arial" pitchFamily="34" charset="0"/>
                    <a:cs typeface="Arial" pitchFamily="34" charset="0"/>
                  </a:rPr>
                  <a:t> de corte (días)</a:t>
                </a:r>
                <a:endParaRPr lang="en-US" sz="900" b="0">
                  <a:latin typeface="Arial" pitchFamily="34" charset="0"/>
                  <a:cs typeface="Arial" pitchFamily="34" charset="0"/>
                </a:endParaRPr>
              </a:p>
            </c:rich>
          </c:tx>
          <c:layout>
            <c:manualLayout>
              <c:xMode val="edge"/>
              <c:yMode val="edge"/>
              <c:x val="0.45531143607815783"/>
              <c:y val="0.90077166473658365"/>
            </c:manualLayout>
          </c:layout>
          <c:overlay val="0"/>
        </c:title>
        <c:numFmt formatCode="General" sourceLinked="0"/>
        <c:majorTickMark val="out"/>
        <c:minorTickMark val="none"/>
        <c:tickLblPos val="nextTo"/>
        <c:txPr>
          <a:bodyPr/>
          <a:lstStyle/>
          <a:p>
            <a:pPr>
              <a:defRPr sz="900">
                <a:latin typeface="Arial" pitchFamily="34" charset="0"/>
                <a:cs typeface="Arial" pitchFamily="34" charset="0"/>
              </a:defRPr>
            </a:pPr>
            <a:endParaRPr lang="es-ES"/>
          </a:p>
        </c:txPr>
        <c:crossAx val="14954160"/>
        <c:crosses val="autoZero"/>
        <c:auto val="1"/>
        <c:lblAlgn val="ctr"/>
        <c:lblOffset val="100"/>
        <c:noMultiLvlLbl val="0"/>
      </c:catAx>
      <c:valAx>
        <c:axId val="14954160"/>
        <c:scaling>
          <c:orientation val="minMax"/>
          <c:max val="45"/>
          <c:min val="25"/>
        </c:scaling>
        <c:delete val="0"/>
        <c:axPos val="l"/>
        <c:majorGridlines>
          <c:spPr>
            <a:ln>
              <a:noFill/>
            </a:ln>
          </c:spPr>
        </c:majorGridlines>
        <c:title>
          <c:tx>
            <c:rich>
              <a:bodyPr rot="-5400000" vert="horz"/>
              <a:lstStyle/>
              <a:p>
                <a:pPr>
                  <a:defRPr sz="900" b="0">
                    <a:latin typeface="Arial" pitchFamily="34" charset="0"/>
                    <a:cs typeface="Arial" pitchFamily="34" charset="0"/>
                  </a:defRPr>
                </a:pPr>
                <a:r>
                  <a:rPr lang="en-US" sz="900" b="0">
                    <a:latin typeface="Arial" pitchFamily="34" charset="0"/>
                    <a:cs typeface="Arial" pitchFamily="34" charset="0"/>
                  </a:rPr>
                  <a:t>Degradabilidad </a:t>
                </a:r>
                <a:r>
                  <a:rPr lang="en-US" sz="900" b="0" i="1">
                    <a:latin typeface="Arial" pitchFamily="34" charset="0"/>
                    <a:cs typeface="Arial" pitchFamily="34" charset="0"/>
                  </a:rPr>
                  <a:t>in</a:t>
                </a:r>
                <a:r>
                  <a:rPr lang="en-US" sz="900" b="0" i="1" baseline="0">
                    <a:latin typeface="Arial" pitchFamily="34" charset="0"/>
                    <a:cs typeface="Arial" pitchFamily="34" charset="0"/>
                  </a:rPr>
                  <a:t> situ</a:t>
                </a:r>
                <a:r>
                  <a:rPr lang="en-US" sz="900" b="0" i="0" baseline="0">
                    <a:latin typeface="Arial" pitchFamily="34" charset="0"/>
                    <a:cs typeface="Arial" pitchFamily="34" charset="0"/>
                  </a:rPr>
                  <a:t> MS 6 h (%)</a:t>
                </a:r>
                <a:endParaRPr lang="en-US" sz="900" b="0">
                  <a:latin typeface="Arial" pitchFamily="34" charset="0"/>
                  <a:cs typeface="Arial" pitchFamily="34" charset="0"/>
                </a:endParaRPr>
              </a:p>
            </c:rich>
          </c:tx>
          <c:layout>
            <c:manualLayout>
              <c:xMode val="edge"/>
              <c:yMode val="edge"/>
              <c:x val="2.8986104339904627E-2"/>
              <c:y val="5.4462037859178705E-2"/>
            </c:manualLayout>
          </c:layout>
          <c:overlay val="0"/>
        </c:title>
        <c:numFmt formatCode="0.00" sourceLinked="1"/>
        <c:majorTickMark val="out"/>
        <c:minorTickMark val="none"/>
        <c:tickLblPos val="nextTo"/>
        <c:txPr>
          <a:bodyPr/>
          <a:lstStyle/>
          <a:p>
            <a:pPr>
              <a:defRPr sz="900">
                <a:latin typeface="Arial" pitchFamily="34" charset="0"/>
                <a:cs typeface="Arial" pitchFamily="34" charset="0"/>
              </a:defRPr>
            </a:pPr>
            <a:endParaRPr lang="es-ES"/>
          </a:p>
        </c:txPr>
        <c:crossAx val="14953616"/>
        <c:crosses val="autoZero"/>
        <c:crossBetween val="between"/>
      </c:valAx>
    </c:plotArea>
    <c:legend>
      <c:legendPos val="r"/>
      <c:layout>
        <c:manualLayout>
          <c:xMode val="edge"/>
          <c:yMode val="edge"/>
          <c:x val="0.73893912931012595"/>
          <c:y val="3.2547202189446657E-2"/>
          <c:w val="0.2027250523167422"/>
          <c:h val="0.38222934717384893"/>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94685039370159"/>
          <c:y val="5.1400554097404488E-2"/>
          <c:w val="0.76532993669909744"/>
          <c:h val="0.75221335603238915"/>
        </c:manualLayout>
      </c:layout>
      <c:lineChart>
        <c:grouping val="standard"/>
        <c:varyColors val="0"/>
        <c:ser>
          <c:idx val="0"/>
          <c:order val="0"/>
          <c:tx>
            <c:strRef>
              <c:f>'DMO-0h'!$B$2</c:f>
              <c:strCache>
                <c:ptCount val="1"/>
                <c:pt idx="0">
                  <c:v>0</c:v>
                </c:pt>
              </c:strCache>
            </c:strRef>
          </c:tx>
          <c:cat>
            <c:numRef>
              <c:f>'DMO-0h'!$A$3:$A$5</c:f>
              <c:numCache>
                <c:formatCode>General</c:formatCode>
                <c:ptCount val="3"/>
                <c:pt idx="0">
                  <c:v>35</c:v>
                </c:pt>
                <c:pt idx="1">
                  <c:v>45</c:v>
                </c:pt>
                <c:pt idx="2">
                  <c:v>55</c:v>
                </c:pt>
              </c:numCache>
            </c:numRef>
          </c:cat>
          <c:val>
            <c:numRef>
              <c:f>'DMO-0h'!$B$3:$B$5</c:f>
              <c:numCache>
                <c:formatCode>0.00</c:formatCode>
                <c:ptCount val="3"/>
                <c:pt idx="0">
                  <c:v>26.55</c:v>
                </c:pt>
                <c:pt idx="1">
                  <c:v>19.89</c:v>
                </c:pt>
                <c:pt idx="2">
                  <c:v>17.110000000000031</c:v>
                </c:pt>
              </c:numCache>
            </c:numRef>
          </c:val>
          <c:smooth val="0"/>
        </c:ser>
        <c:ser>
          <c:idx val="1"/>
          <c:order val="1"/>
          <c:tx>
            <c:strRef>
              <c:f>'DMO-0h'!$C$2</c:f>
              <c:strCache>
                <c:ptCount val="1"/>
                <c:pt idx="0">
                  <c:v>100</c:v>
                </c:pt>
              </c:strCache>
            </c:strRef>
          </c:tx>
          <c:cat>
            <c:numRef>
              <c:f>'DMO-0h'!$A$3:$A$5</c:f>
              <c:numCache>
                <c:formatCode>General</c:formatCode>
                <c:ptCount val="3"/>
                <c:pt idx="0">
                  <c:v>35</c:v>
                </c:pt>
                <c:pt idx="1">
                  <c:v>45</c:v>
                </c:pt>
                <c:pt idx="2">
                  <c:v>55</c:v>
                </c:pt>
              </c:numCache>
            </c:numRef>
          </c:cat>
          <c:val>
            <c:numRef>
              <c:f>'DMO-0h'!$C$3:$C$5</c:f>
              <c:numCache>
                <c:formatCode>0.00</c:formatCode>
                <c:ptCount val="3"/>
                <c:pt idx="0">
                  <c:v>22.91</c:v>
                </c:pt>
                <c:pt idx="1">
                  <c:v>20.86</c:v>
                </c:pt>
                <c:pt idx="2">
                  <c:v>18.489999999999956</c:v>
                </c:pt>
              </c:numCache>
            </c:numRef>
          </c:val>
          <c:smooth val="0"/>
        </c:ser>
        <c:ser>
          <c:idx val="2"/>
          <c:order val="2"/>
          <c:tx>
            <c:strRef>
              <c:f>'DMO-0h'!$D$2</c:f>
              <c:strCache>
                <c:ptCount val="1"/>
                <c:pt idx="0">
                  <c:v>200</c:v>
                </c:pt>
              </c:strCache>
            </c:strRef>
          </c:tx>
          <c:cat>
            <c:numRef>
              <c:f>'DMO-0h'!$A$3:$A$5</c:f>
              <c:numCache>
                <c:formatCode>General</c:formatCode>
                <c:ptCount val="3"/>
                <c:pt idx="0">
                  <c:v>35</c:v>
                </c:pt>
                <c:pt idx="1">
                  <c:v>45</c:v>
                </c:pt>
                <c:pt idx="2">
                  <c:v>55</c:v>
                </c:pt>
              </c:numCache>
            </c:numRef>
          </c:cat>
          <c:val>
            <c:numRef>
              <c:f>'DMO-0h'!$D$3:$D$5</c:f>
              <c:numCache>
                <c:formatCode>0.00</c:formatCode>
                <c:ptCount val="3"/>
                <c:pt idx="0">
                  <c:v>26.29</c:v>
                </c:pt>
                <c:pt idx="1">
                  <c:v>22</c:v>
                </c:pt>
                <c:pt idx="2">
                  <c:v>18.829999999999988</c:v>
                </c:pt>
              </c:numCache>
            </c:numRef>
          </c:val>
          <c:smooth val="0"/>
        </c:ser>
        <c:dLbls>
          <c:showLegendKey val="0"/>
          <c:showVal val="0"/>
          <c:showCatName val="0"/>
          <c:showSerName val="0"/>
          <c:showPercent val="0"/>
          <c:showBubbleSize val="0"/>
        </c:dLbls>
        <c:marker val="1"/>
        <c:smooth val="0"/>
        <c:axId val="2101801808"/>
        <c:axId val="2101798000"/>
      </c:lineChart>
      <c:catAx>
        <c:axId val="2101801808"/>
        <c:scaling>
          <c:orientation val="minMax"/>
        </c:scaling>
        <c:delete val="0"/>
        <c:axPos val="b"/>
        <c:title>
          <c:tx>
            <c:rich>
              <a:bodyPr/>
              <a:lstStyle/>
              <a:p>
                <a:pPr>
                  <a:defRPr sz="900" b="0">
                    <a:latin typeface="Arial" pitchFamily="34" charset="0"/>
                    <a:cs typeface="Arial" pitchFamily="34" charset="0"/>
                  </a:defRPr>
                </a:pPr>
                <a:r>
                  <a:rPr lang="en-US" sz="900" b="0" baseline="0">
                    <a:latin typeface="Arial" pitchFamily="34" charset="0"/>
                    <a:cs typeface="Arial" pitchFamily="34" charset="0"/>
                  </a:rPr>
                  <a:t>Edad de corte  (días)</a:t>
                </a:r>
                <a:endParaRPr lang="en-US" sz="900" b="0">
                  <a:latin typeface="Arial" pitchFamily="34" charset="0"/>
                  <a:cs typeface="Arial" pitchFamily="34" charset="0"/>
                </a:endParaRPr>
              </a:p>
            </c:rich>
          </c:tx>
          <c:layout/>
          <c:overlay val="0"/>
        </c:title>
        <c:numFmt formatCode="General" sourceLinked="0"/>
        <c:majorTickMark val="out"/>
        <c:minorTickMark val="none"/>
        <c:tickLblPos val="nextTo"/>
        <c:txPr>
          <a:bodyPr/>
          <a:lstStyle/>
          <a:p>
            <a:pPr>
              <a:defRPr sz="900">
                <a:latin typeface="Times New Roman" pitchFamily="18" charset="0"/>
                <a:cs typeface="Times New Roman" pitchFamily="18" charset="0"/>
              </a:defRPr>
            </a:pPr>
            <a:endParaRPr lang="es-ES"/>
          </a:p>
        </c:txPr>
        <c:crossAx val="2101798000"/>
        <c:crosses val="autoZero"/>
        <c:auto val="1"/>
        <c:lblAlgn val="ctr"/>
        <c:lblOffset val="100"/>
        <c:noMultiLvlLbl val="0"/>
      </c:catAx>
      <c:valAx>
        <c:axId val="2101798000"/>
        <c:scaling>
          <c:orientation val="minMax"/>
          <c:max val="30"/>
          <c:min val="15"/>
        </c:scaling>
        <c:delete val="0"/>
        <c:axPos val="l"/>
        <c:majorGridlines>
          <c:spPr>
            <a:ln>
              <a:noFill/>
            </a:ln>
          </c:spPr>
        </c:majorGridlines>
        <c:title>
          <c:tx>
            <c:rich>
              <a:bodyPr rot="-5400000" vert="horz"/>
              <a:lstStyle/>
              <a:p>
                <a:pPr>
                  <a:defRPr sz="900" b="0">
                    <a:latin typeface="Arial" pitchFamily="34" charset="0"/>
                    <a:cs typeface="Arial" pitchFamily="34" charset="0"/>
                  </a:defRPr>
                </a:pPr>
                <a:r>
                  <a:rPr lang="en-US" sz="900" b="0">
                    <a:latin typeface="Arial" pitchFamily="34" charset="0"/>
                    <a:cs typeface="Arial" pitchFamily="34" charset="0"/>
                  </a:rPr>
                  <a:t>Degradabilidad </a:t>
                </a:r>
                <a:r>
                  <a:rPr lang="en-US" sz="900" b="0" i="1">
                    <a:latin typeface="Arial" pitchFamily="34" charset="0"/>
                    <a:cs typeface="Arial" pitchFamily="34" charset="0"/>
                  </a:rPr>
                  <a:t>in</a:t>
                </a:r>
                <a:r>
                  <a:rPr lang="en-US" sz="900" b="0" i="1" baseline="0">
                    <a:latin typeface="Arial" pitchFamily="34" charset="0"/>
                    <a:cs typeface="Arial" pitchFamily="34" charset="0"/>
                  </a:rPr>
                  <a:t> situ</a:t>
                </a:r>
                <a:r>
                  <a:rPr lang="en-US" sz="900" b="0" i="0" baseline="0">
                    <a:latin typeface="Arial" pitchFamily="34" charset="0"/>
                    <a:cs typeface="Arial" pitchFamily="34" charset="0"/>
                  </a:rPr>
                  <a:t> MO 0 h (%)</a:t>
                </a:r>
                <a:endParaRPr lang="en-US" sz="900" b="0">
                  <a:latin typeface="Arial" pitchFamily="34" charset="0"/>
                  <a:cs typeface="Arial" pitchFamily="34" charset="0"/>
                </a:endParaRPr>
              </a:p>
            </c:rich>
          </c:tx>
          <c:layout>
            <c:manualLayout>
              <c:xMode val="edge"/>
              <c:yMode val="edge"/>
              <c:x val="3.3763352690756733E-2"/>
              <c:y val="8.8207020997375332E-2"/>
            </c:manualLayout>
          </c:layout>
          <c:overlay val="0"/>
        </c:title>
        <c:numFmt formatCode="0.00" sourceLinked="1"/>
        <c:majorTickMark val="out"/>
        <c:minorTickMark val="none"/>
        <c:tickLblPos val="nextTo"/>
        <c:txPr>
          <a:bodyPr/>
          <a:lstStyle/>
          <a:p>
            <a:pPr>
              <a:defRPr sz="900">
                <a:latin typeface="Times New Roman" pitchFamily="18" charset="0"/>
                <a:cs typeface="Times New Roman" pitchFamily="18" charset="0"/>
              </a:defRPr>
            </a:pPr>
            <a:endParaRPr lang="es-ES"/>
          </a:p>
        </c:txPr>
        <c:crossAx val="2101801808"/>
        <c:crosses val="autoZero"/>
        <c:crossBetween val="between"/>
      </c:valAx>
    </c:plotArea>
    <c:legend>
      <c:legendPos val="r"/>
      <c:layout>
        <c:manualLayout>
          <c:xMode val="edge"/>
          <c:yMode val="edge"/>
          <c:x val="0.73893912931012595"/>
          <c:y val="3.2547202189446699E-2"/>
          <c:w val="0.2027250523167422"/>
          <c:h val="0.38222934717384943"/>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94685039370153"/>
          <c:y val="5.1400554097404488E-2"/>
          <c:w val="0.76532993669909677"/>
          <c:h val="0.75221335603238915"/>
        </c:manualLayout>
      </c:layout>
      <c:lineChart>
        <c:grouping val="standard"/>
        <c:varyColors val="0"/>
        <c:ser>
          <c:idx val="0"/>
          <c:order val="0"/>
          <c:tx>
            <c:strRef>
              <c:f>'DMO-6H'!$B$2</c:f>
              <c:strCache>
                <c:ptCount val="1"/>
                <c:pt idx="0">
                  <c:v>0</c:v>
                </c:pt>
              </c:strCache>
            </c:strRef>
          </c:tx>
          <c:cat>
            <c:numRef>
              <c:f>'DMO-6H'!$A$3:$A$5</c:f>
              <c:numCache>
                <c:formatCode>General</c:formatCode>
                <c:ptCount val="3"/>
                <c:pt idx="0">
                  <c:v>35</c:v>
                </c:pt>
                <c:pt idx="1">
                  <c:v>45</c:v>
                </c:pt>
                <c:pt idx="2">
                  <c:v>55</c:v>
                </c:pt>
              </c:numCache>
            </c:numRef>
          </c:cat>
          <c:val>
            <c:numRef>
              <c:f>'DMO-6H'!$B$3:$B$5</c:f>
              <c:numCache>
                <c:formatCode>0.00</c:formatCode>
                <c:ptCount val="3"/>
                <c:pt idx="0">
                  <c:v>33.870000000000005</c:v>
                </c:pt>
                <c:pt idx="1">
                  <c:v>24.09</c:v>
                </c:pt>
                <c:pt idx="2">
                  <c:v>20.130000000000031</c:v>
                </c:pt>
              </c:numCache>
            </c:numRef>
          </c:val>
          <c:smooth val="0"/>
        </c:ser>
        <c:ser>
          <c:idx val="1"/>
          <c:order val="1"/>
          <c:tx>
            <c:strRef>
              <c:f>'DMO-6H'!$C$2</c:f>
              <c:strCache>
                <c:ptCount val="1"/>
                <c:pt idx="0">
                  <c:v>100</c:v>
                </c:pt>
              </c:strCache>
            </c:strRef>
          </c:tx>
          <c:cat>
            <c:numRef>
              <c:f>'DMO-6H'!$A$3:$A$5</c:f>
              <c:numCache>
                <c:formatCode>General</c:formatCode>
                <c:ptCount val="3"/>
                <c:pt idx="0">
                  <c:v>35</c:v>
                </c:pt>
                <c:pt idx="1">
                  <c:v>45</c:v>
                </c:pt>
                <c:pt idx="2">
                  <c:v>55</c:v>
                </c:pt>
              </c:numCache>
            </c:numRef>
          </c:cat>
          <c:val>
            <c:numRef>
              <c:f>'DMO-6H'!$C$3:$C$5</c:f>
              <c:numCache>
                <c:formatCode>0.00</c:formatCode>
                <c:ptCount val="3"/>
                <c:pt idx="0">
                  <c:v>31.2</c:v>
                </c:pt>
                <c:pt idx="1">
                  <c:v>28.150000000000031</c:v>
                </c:pt>
                <c:pt idx="2">
                  <c:v>23.14</c:v>
                </c:pt>
              </c:numCache>
            </c:numRef>
          </c:val>
          <c:smooth val="0"/>
        </c:ser>
        <c:ser>
          <c:idx val="2"/>
          <c:order val="2"/>
          <c:tx>
            <c:strRef>
              <c:f>'DMO-6H'!$D$2</c:f>
              <c:strCache>
                <c:ptCount val="1"/>
                <c:pt idx="0">
                  <c:v>200</c:v>
                </c:pt>
              </c:strCache>
            </c:strRef>
          </c:tx>
          <c:cat>
            <c:numRef>
              <c:f>'DMO-6H'!$A$3:$A$5</c:f>
              <c:numCache>
                <c:formatCode>General</c:formatCode>
                <c:ptCount val="3"/>
                <c:pt idx="0">
                  <c:v>35</c:v>
                </c:pt>
                <c:pt idx="1">
                  <c:v>45</c:v>
                </c:pt>
                <c:pt idx="2">
                  <c:v>55</c:v>
                </c:pt>
              </c:numCache>
            </c:numRef>
          </c:cat>
          <c:val>
            <c:numRef>
              <c:f>'DMO-6H'!$D$3:$D$5</c:f>
              <c:numCache>
                <c:formatCode>0.00</c:formatCode>
                <c:ptCount val="3"/>
                <c:pt idx="0">
                  <c:v>35.160000000000011</c:v>
                </c:pt>
                <c:pt idx="1">
                  <c:v>28.22</c:v>
                </c:pt>
                <c:pt idx="2">
                  <c:v>23.830000000000005</c:v>
                </c:pt>
              </c:numCache>
            </c:numRef>
          </c:val>
          <c:smooth val="0"/>
        </c:ser>
        <c:dLbls>
          <c:showLegendKey val="0"/>
          <c:showVal val="0"/>
          <c:showCatName val="0"/>
          <c:showSerName val="0"/>
          <c:showPercent val="0"/>
          <c:showBubbleSize val="0"/>
        </c:dLbls>
        <c:marker val="1"/>
        <c:smooth val="0"/>
        <c:axId val="179552816"/>
        <c:axId val="179556080"/>
      </c:lineChart>
      <c:catAx>
        <c:axId val="179552816"/>
        <c:scaling>
          <c:orientation val="minMax"/>
        </c:scaling>
        <c:delete val="0"/>
        <c:axPos val="b"/>
        <c:title>
          <c:tx>
            <c:rich>
              <a:bodyPr/>
              <a:lstStyle/>
              <a:p>
                <a:pPr>
                  <a:defRPr sz="900" b="0">
                    <a:latin typeface="Arial" pitchFamily="34" charset="0"/>
                    <a:cs typeface="Arial" pitchFamily="34" charset="0"/>
                  </a:defRPr>
                </a:pPr>
                <a:r>
                  <a:rPr lang="en-US" sz="900" b="0" baseline="0">
                    <a:latin typeface="Arial" pitchFamily="34" charset="0"/>
                    <a:cs typeface="Arial" pitchFamily="34" charset="0"/>
                  </a:rPr>
                  <a:t>Edad de corte (días)</a:t>
                </a:r>
                <a:endParaRPr lang="en-US" sz="900" b="0">
                  <a:latin typeface="Arial" pitchFamily="34" charset="0"/>
                  <a:cs typeface="Arial" pitchFamily="34" charset="0"/>
                </a:endParaRPr>
              </a:p>
            </c:rich>
          </c:tx>
          <c:layout/>
          <c:overlay val="0"/>
        </c:title>
        <c:numFmt formatCode="General" sourceLinked="0"/>
        <c:majorTickMark val="out"/>
        <c:minorTickMark val="none"/>
        <c:tickLblPos val="nextTo"/>
        <c:txPr>
          <a:bodyPr/>
          <a:lstStyle/>
          <a:p>
            <a:pPr>
              <a:defRPr sz="900">
                <a:latin typeface="Times New Roman" pitchFamily="18" charset="0"/>
                <a:cs typeface="Times New Roman" pitchFamily="18" charset="0"/>
              </a:defRPr>
            </a:pPr>
            <a:endParaRPr lang="es-ES"/>
          </a:p>
        </c:txPr>
        <c:crossAx val="179556080"/>
        <c:crosses val="autoZero"/>
        <c:auto val="1"/>
        <c:lblAlgn val="ctr"/>
        <c:lblOffset val="100"/>
        <c:noMultiLvlLbl val="0"/>
      </c:catAx>
      <c:valAx>
        <c:axId val="179556080"/>
        <c:scaling>
          <c:orientation val="minMax"/>
          <c:max val="40"/>
          <c:min val="15"/>
        </c:scaling>
        <c:delete val="0"/>
        <c:axPos val="l"/>
        <c:majorGridlines>
          <c:spPr>
            <a:ln>
              <a:noFill/>
            </a:ln>
          </c:spPr>
        </c:majorGridlines>
        <c:title>
          <c:tx>
            <c:rich>
              <a:bodyPr rot="-5400000" vert="horz"/>
              <a:lstStyle/>
              <a:p>
                <a:pPr>
                  <a:defRPr sz="800" b="0">
                    <a:latin typeface="Arial" pitchFamily="34" charset="0"/>
                    <a:cs typeface="Arial" pitchFamily="34" charset="0"/>
                  </a:defRPr>
                </a:pPr>
                <a:r>
                  <a:rPr lang="en-US" sz="800" b="0">
                    <a:latin typeface="Arial" pitchFamily="34" charset="0"/>
                    <a:cs typeface="Arial" pitchFamily="34" charset="0"/>
                  </a:rPr>
                  <a:t>Degradabilidad </a:t>
                </a:r>
                <a:r>
                  <a:rPr lang="en-US" sz="800" b="0" i="1">
                    <a:latin typeface="Arial" pitchFamily="34" charset="0"/>
                    <a:cs typeface="Arial" pitchFamily="34" charset="0"/>
                  </a:rPr>
                  <a:t>in</a:t>
                </a:r>
                <a:r>
                  <a:rPr lang="en-US" sz="800" b="0" i="1" baseline="0">
                    <a:latin typeface="Arial" pitchFamily="34" charset="0"/>
                    <a:cs typeface="Arial" pitchFamily="34" charset="0"/>
                  </a:rPr>
                  <a:t> situ</a:t>
                </a:r>
                <a:r>
                  <a:rPr lang="en-US" sz="800" b="0" i="0" baseline="0">
                    <a:latin typeface="Arial" pitchFamily="34" charset="0"/>
                    <a:cs typeface="Arial" pitchFamily="34" charset="0"/>
                  </a:rPr>
                  <a:t> MO 6 h (%)</a:t>
                </a:r>
                <a:endParaRPr lang="en-US" sz="800" b="0">
                  <a:latin typeface="Arial" pitchFamily="34" charset="0"/>
                  <a:cs typeface="Arial" pitchFamily="34" charset="0"/>
                </a:endParaRPr>
              </a:p>
            </c:rich>
          </c:tx>
          <c:layout>
            <c:manualLayout>
              <c:xMode val="edge"/>
              <c:yMode val="edge"/>
              <c:x val="4.8365106504401872E-2"/>
              <c:y val="0.12757644130808787"/>
            </c:manualLayout>
          </c:layout>
          <c:overlay val="0"/>
        </c:title>
        <c:numFmt formatCode="0.00" sourceLinked="1"/>
        <c:majorTickMark val="out"/>
        <c:minorTickMark val="none"/>
        <c:tickLblPos val="nextTo"/>
        <c:txPr>
          <a:bodyPr/>
          <a:lstStyle/>
          <a:p>
            <a:pPr>
              <a:defRPr sz="900">
                <a:latin typeface="Times New Roman" pitchFamily="18" charset="0"/>
                <a:cs typeface="Times New Roman" pitchFamily="18" charset="0"/>
              </a:defRPr>
            </a:pPr>
            <a:endParaRPr lang="es-ES"/>
          </a:p>
        </c:txPr>
        <c:crossAx val="179552816"/>
        <c:crosses val="autoZero"/>
        <c:crossBetween val="between"/>
      </c:valAx>
    </c:plotArea>
    <c:legend>
      <c:legendPos val="r"/>
      <c:layout>
        <c:manualLayout>
          <c:xMode val="edge"/>
          <c:yMode val="edge"/>
          <c:x val="0.73893912931012595"/>
          <c:y val="3.2547202189446685E-2"/>
          <c:w val="0.2027250523167422"/>
          <c:h val="0.38222934717384927"/>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94685039370153"/>
          <c:y val="5.1400554097404488E-2"/>
          <c:w val="0.76532993669909677"/>
          <c:h val="0.75221335603238915"/>
        </c:manualLayout>
      </c:layout>
      <c:lineChart>
        <c:grouping val="standard"/>
        <c:varyColors val="0"/>
        <c:ser>
          <c:idx val="0"/>
          <c:order val="0"/>
          <c:tx>
            <c:strRef>
              <c:f>'DMO-48h'!$B$2</c:f>
              <c:strCache>
                <c:ptCount val="1"/>
                <c:pt idx="0">
                  <c:v>0</c:v>
                </c:pt>
              </c:strCache>
            </c:strRef>
          </c:tx>
          <c:cat>
            <c:numRef>
              <c:f>'DMO-48h'!$A$3:$A$5</c:f>
              <c:numCache>
                <c:formatCode>General</c:formatCode>
                <c:ptCount val="3"/>
                <c:pt idx="0">
                  <c:v>35</c:v>
                </c:pt>
                <c:pt idx="1">
                  <c:v>45</c:v>
                </c:pt>
                <c:pt idx="2">
                  <c:v>55</c:v>
                </c:pt>
              </c:numCache>
            </c:numRef>
          </c:cat>
          <c:val>
            <c:numRef>
              <c:f>'DMO-48h'!$B$3:$B$5</c:f>
              <c:numCache>
                <c:formatCode>0.00</c:formatCode>
                <c:ptCount val="3"/>
                <c:pt idx="0">
                  <c:v>78.69</c:v>
                </c:pt>
                <c:pt idx="1">
                  <c:v>72.08</c:v>
                </c:pt>
                <c:pt idx="2">
                  <c:v>71.910000000000025</c:v>
                </c:pt>
              </c:numCache>
            </c:numRef>
          </c:val>
          <c:smooth val="0"/>
        </c:ser>
        <c:ser>
          <c:idx val="1"/>
          <c:order val="1"/>
          <c:tx>
            <c:strRef>
              <c:f>'DMO-48h'!$C$2</c:f>
              <c:strCache>
                <c:ptCount val="1"/>
                <c:pt idx="0">
                  <c:v>100</c:v>
                </c:pt>
              </c:strCache>
            </c:strRef>
          </c:tx>
          <c:cat>
            <c:numRef>
              <c:f>'DMO-48h'!$A$3:$A$5</c:f>
              <c:numCache>
                <c:formatCode>General</c:formatCode>
                <c:ptCount val="3"/>
                <c:pt idx="0">
                  <c:v>35</c:v>
                </c:pt>
                <c:pt idx="1">
                  <c:v>45</c:v>
                </c:pt>
                <c:pt idx="2">
                  <c:v>55</c:v>
                </c:pt>
              </c:numCache>
            </c:numRef>
          </c:cat>
          <c:val>
            <c:numRef>
              <c:f>'DMO-48h'!$C$3:$C$5</c:f>
              <c:numCache>
                <c:formatCode>0.00</c:formatCode>
                <c:ptCount val="3"/>
                <c:pt idx="0">
                  <c:v>79.510000000000005</c:v>
                </c:pt>
                <c:pt idx="1">
                  <c:v>80.78</c:v>
                </c:pt>
                <c:pt idx="2">
                  <c:v>71.959999999999994</c:v>
                </c:pt>
              </c:numCache>
            </c:numRef>
          </c:val>
          <c:smooth val="0"/>
        </c:ser>
        <c:ser>
          <c:idx val="2"/>
          <c:order val="2"/>
          <c:tx>
            <c:strRef>
              <c:f>'DMO-48h'!$D$2</c:f>
              <c:strCache>
                <c:ptCount val="1"/>
                <c:pt idx="0">
                  <c:v>200</c:v>
                </c:pt>
              </c:strCache>
            </c:strRef>
          </c:tx>
          <c:cat>
            <c:numRef>
              <c:f>'DMO-48h'!$A$3:$A$5</c:f>
              <c:numCache>
                <c:formatCode>General</c:formatCode>
                <c:ptCount val="3"/>
                <c:pt idx="0">
                  <c:v>35</c:v>
                </c:pt>
                <c:pt idx="1">
                  <c:v>45</c:v>
                </c:pt>
                <c:pt idx="2">
                  <c:v>55</c:v>
                </c:pt>
              </c:numCache>
            </c:numRef>
          </c:cat>
          <c:val>
            <c:numRef>
              <c:f>'DMO-48h'!$D$3:$D$5</c:f>
              <c:numCache>
                <c:formatCode>0.00</c:formatCode>
                <c:ptCount val="3"/>
                <c:pt idx="0">
                  <c:v>80.86999999999999</c:v>
                </c:pt>
                <c:pt idx="1">
                  <c:v>74.45</c:v>
                </c:pt>
                <c:pt idx="2">
                  <c:v>73.78</c:v>
                </c:pt>
              </c:numCache>
            </c:numRef>
          </c:val>
          <c:smooth val="0"/>
        </c:ser>
        <c:dLbls>
          <c:showLegendKey val="0"/>
          <c:showVal val="0"/>
          <c:showCatName val="0"/>
          <c:showSerName val="0"/>
          <c:showPercent val="0"/>
          <c:showBubbleSize val="0"/>
        </c:dLbls>
        <c:marker val="1"/>
        <c:smooth val="0"/>
        <c:axId val="179553360"/>
        <c:axId val="276662016"/>
      </c:lineChart>
      <c:catAx>
        <c:axId val="179553360"/>
        <c:scaling>
          <c:orientation val="minMax"/>
        </c:scaling>
        <c:delete val="0"/>
        <c:axPos val="b"/>
        <c:title>
          <c:tx>
            <c:rich>
              <a:bodyPr/>
              <a:lstStyle/>
              <a:p>
                <a:pPr>
                  <a:defRPr sz="900" b="0">
                    <a:latin typeface="Times New Roman" pitchFamily="18" charset="0"/>
                    <a:cs typeface="Times New Roman" pitchFamily="18" charset="0"/>
                  </a:defRPr>
                </a:pPr>
                <a:r>
                  <a:rPr lang="en-US" sz="900" b="0">
                    <a:latin typeface="Times New Roman" pitchFamily="18" charset="0"/>
                    <a:cs typeface="Times New Roman" pitchFamily="18" charset="0"/>
                  </a:rPr>
                  <a:t>Dias</a:t>
                </a:r>
                <a:r>
                  <a:rPr lang="en-US" sz="900" b="0" baseline="0">
                    <a:latin typeface="Times New Roman" pitchFamily="18" charset="0"/>
                    <a:cs typeface="Times New Roman" pitchFamily="18" charset="0"/>
                  </a:rPr>
                  <a:t> de corte (días)</a:t>
                </a:r>
                <a:endParaRPr lang="en-US" sz="900" b="0">
                  <a:latin typeface="Times New Roman" pitchFamily="18" charset="0"/>
                  <a:cs typeface="Times New Roman" pitchFamily="18" charset="0"/>
                </a:endParaRPr>
              </a:p>
            </c:rich>
          </c:tx>
          <c:layout/>
          <c:overlay val="0"/>
        </c:title>
        <c:numFmt formatCode="General" sourceLinked="0"/>
        <c:majorTickMark val="out"/>
        <c:minorTickMark val="none"/>
        <c:tickLblPos val="nextTo"/>
        <c:txPr>
          <a:bodyPr/>
          <a:lstStyle/>
          <a:p>
            <a:pPr>
              <a:defRPr sz="900">
                <a:latin typeface="Times New Roman" pitchFamily="18" charset="0"/>
                <a:cs typeface="Times New Roman" pitchFamily="18" charset="0"/>
              </a:defRPr>
            </a:pPr>
            <a:endParaRPr lang="es-ES"/>
          </a:p>
        </c:txPr>
        <c:crossAx val="276662016"/>
        <c:crosses val="autoZero"/>
        <c:auto val="1"/>
        <c:lblAlgn val="ctr"/>
        <c:lblOffset val="100"/>
        <c:noMultiLvlLbl val="0"/>
      </c:catAx>
      <c:valAx>
        <c:axId val="276662016"/>
        <c:scaling>
          <c:orientation val="minMax"/>
          <c:max val="85"/>
          <c:min val="65"/>
        </c:scaling>
        <c:delete val="0"/>
        <c:axPos val="l"/>
        <c:majorGridlines>
          <c:spPr>
            <a:ln>
              <a:noFill/>
            </a:ln>
          </c:spPr>
        </c:majorGridlines>
        <c:title>
          <c:tx>
            <c:rich>
              <a:bodyPr rot="-5400000" vert="horz"/>
              <a:lstStyle/>
              <a:p>
                <a:pPr>
                  <a:defRPr sz="800" b="0">
                    <a:latin typeface="Arial" pitchFamily="34" charset="0"/>
                    <a:cs typeface="Arial" pitchFamily="34" charset="0"/>
                  </a:defRPr>
                </a:pPr>
                <a:r>
                  <a:rPr lang="en-US" sz="800" b="0">
                    <a:latin typeface="Arial" pitchFamily="34" charset="0"/>
                    <a:cs typeface="Arial" pitchFamily="34" charset="0"/>
                  </a:rPr>
                  <a:t>Degradabilidad </a:t>
                </a:r>
                <a:r>
                  <a:rPr lang="en-US" sz="800" b="0" i="1">
                    <a:latin typeface="Arial" pitchFamily="34" charset="0"/>
                    <a:cs typeface="Arial" pitchFamily="34" charset="0"/>
                  </a:rPr>
                  <a:t>in</a:t>
                </a:r>
                <a:r>
                  <a:rPr lang="en-US" sz="800" b="0" i="1" baseline="0">
                    <a:latin typeface="Arial" pitchFamily="34" charset="0"/>
                    <a:cs typeface="Arial" pitchFamily="34" charset="0"/>
                  </a:rPr>
                  <a:t> situ</a:t>
                </a:r>
                <a:r>
                  <a:rPr lang="en-US" sz="800" b="0" i="0" baseline="0">
                    <a:latin typeface="Arial" pitchFamily="34" charset="0"/>
                    <a:cs typeface="Arial" pitchFamily="34" charset="0"/>
                  </a:rPr>
                  <a:t> MO 48 h (%)</a:t>
                </a:r>
                <a:endParaRPr lang="en-US" sz="800" b="0">
                  <a:latin typeface="Arial" pitchFamily="34" charset="0"/>
                  <a:cs typeface="Arial" pitchFamily="34" charset="0"/>
                </a:endParaRPr>
              </a:p>
            </c:rich>
          </c:tx>
          <c:layout>
            <c:manualLayout>
              <c:xMode val="edge"/>
              <c:yMode val="edge"/>
              <c:x val="3.8675510004783496E-2"/>
              <c:y val="2.0716969137417787E-2"/>
            </c:manualLayout>
          </c:layout>
          <c:overlay val="0"/>
        </c:title>
        <c:numFmt formatCode="0.00" sourceLinked="1"/>
        <c:majorTickMark val="out"/>
        <c:minorTickMark val="none"/>
        <c:tickLblPos val="nextTo"/>
        <c:txPr>
          <a:bodyPr/>
          <a:lstStyle/>
          <a:p>
            <a:pPr>
              <a:defRPr sz="900">
                <a:latin typeface="Times New Roman" pitchFamily="18" charset="0"/>
                <a:cs typeface="Times New Roman" pitchFamily="18" charset="0"/>
              </a:defRPr>
            </a:pPr>
            <a:endParaRPr lang="es-ES"/>
          </a:p>
        </c:txPr>
        <c:crossAx val="179553360"/>
        <c:crosses val="autoZero"/>
        <c:crossBetween val="between"/>
      </c:valAx>
    </c:plotArea>
    <c:legend>
      <c:legendPos val="r"/>
      <c:layout>
        <c:manualLayout>
          <c:xMode val="edge"/>
          <c:yMode val="edge"/>
          <c:x val="0.73893912931012595"/>
          <c:y val="3.2547202189446685E-2"/>
          <c:w val="0.2027250523167422"/>
          <c:h val="0.38222934717384927"/>
        </c:manualLayout>
      </c:layout>
      <c:overlay val="0"/>
      <c:txPr>
        <a:bodyPr/>
        <a:lstStyle/>
        <a:p>
          <a:pPr>
            <a:defRPr sz="700">
              <a:latin typeface="Arial" pitchFamily="34" charset="0"/>
              <a:cs typeface="Arial" pitchFamily="34" charset="0"/>
            </a:defRPr>
          </a:pPr>
          <a:endParaRPr lang="es-E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80C9E-011A-4FA6-8144-F17220EB8082}" type="datetimeFigureOut">
              <a:rPr lang="es-ES" smtClean="0"/>
              <a:t>07/05/2015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E5BBB-8F0B-4E4C-85BF-83316B288013}" type="slidenum">
              <a:rPr lang="es-ES" smtClean="0"/>
              <a:t>‹Nº›</a:t>
            </a:fld>
            <a:endParaRPr lang="es-ES"/>
          </a:p>
        </p:txBody>
      </p:sp>
    </p:spTree>
    <p:extLst>
      <p:ext uri="{BB962C8B-B14F-4D97-AF65-F5344CB8AC3E}">
        <p14:creationId xmlns:p14="http://schemas.microsoft.com/office/powerpoint/2010/main" val="43361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36E5BBB-8F0B-4E4C-85BF-83316B288013}" type="slidenum">
              <a:rPr lang="es-ES" smtClean="0"/>
              <a:t>1</a:t>
            </a:fld>
            <a:endParaRPr lang="es-ES"/>
          </a:p>
        </p:txBody>
      </p:sp>
    </p:spTree>
    <p:extLst>
      <p:ext uri="{BB962C8B-B14F-4D97-AF65-F5344CB8AC3E}">
        <p14:creationId xmlns:p14="http://schemas.microsoft.com/office/powerpoint/2010/main" val="72799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36E5BBB-8F0B-4E4C-85BF-83316B288013}" type="slidenum">
              <a:rPr lang="es-ES" smtClean="0"/>
              <a:t>9</a:t>
            </a:fld>
            <a:endParaRPr lang="es-ES"/>
          </a:p>
        </p:txBody>
      </p:sp>
    </p:spTree>
    <p:extLst>
      <p:ext uri="{BB962C8B-B14F-4D97-AF65-F5344CB8AC3E}">
        <p14:creationId xmlns:p14="http://schemas.microsoft.com/office/powerpoint/2010/main" val="71309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B1ED2F-B94A-4051-AFF8-4D17C622A705}"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652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9CCFBA-C9D9-471D-86E3-F7232E8BB42D}"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701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E912156-4A3C-48D8-AEE6-008813802C9F}"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7234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BBBD9B-D474-4EAC-8FFD-F8F29DEE7267}"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81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D4012F-8517-412D-B601-F74D0E8CC336}"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8853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2F762C4-E12B-409B-90CE-C04A4E0256A4}"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203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9744C8-04D1-4C77-AF58-7FFA2B4032AE}"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25542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E6ED19-EC64-4B1A-A6CA-65739A8B37CA}"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666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F243925-3BCF-4C7B-ACD5-BB48B929CBF1}"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62260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D340E39-1CBF-436B-841B-A8619C1E2B19}" type="datetime1">
              <a:rPr lang="en-US" smtClean="0"/>
              <a:t>5/7/2015</a:t>
            </a:fld>
            <a:endParaRPr lang="en-US" dirty="0"/>
          </a:p>
        </p:txBody>
      </p:sp>
      <p:sp>
        <p:nvSpPr>
          <p:cNvPr id="5" name="Footer Placeholder 4"/>
          <p:cNvSpPr>
            <a:spLocks noGrp="1"/>
          </p:cNvSpPr>
          <p:nvPr>
            <p:ph type="ftr" sz="quarter" idx="11"/>
          </p:nvPr>
        </p:nvSpPr>
        <p:spPr/>
        <p:txBody>
          <a:bodyPr/>
          <a:lstStyle/>
          <a:p>
            <a:r>
              <a:rPr lang="en-US" smtClean="0"/>
              <a:t>Rivera,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928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9CCBE0D-6DE3-4314-B576-D4EA85DBEBF8}" type="datetime1">
              <a:rPr lang="en-US" smtClean="0"/>
              <a:t>5/7/2015</a:t>
            </a:fld>
            <a:endParaRPr lang="en-US" dirty="0"/>
          </a:p>
        </p:txBody>
      </p:sp>
      <p:sp>
        <p:nvSpPr>
          <p:cNvPr id="6" name="Footer Placeholder 5"/>
          <p:cNvSpPr>
            <a:spLocks noGrp="1"/>
          </p:cNvSpPr>
          <p:nvPr>
            <p:ph type="ftr" sz="quarter" idx="11"/>
          </p:nvPr>
        </p:nvSpPr>
        <p:spPr/>
        <p:txBody>
          <a:bodyPr/>
          <a:lstStyle/>
          <a:p>
            <a:r>
              <a:rPr lang="en-US" smtClean="0"/>
              <a:t>Rivera, 2015</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44530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F59E033-0D35-4087-A19D-BE6D5F0A6A41}" type="datetime1">
              <a:rPr lang="en-US" smtClean="0"/>
              <a:t>5/7/2015</a:t>
            </a:fld>
            <a:endParaRPr lang="en-US" dirty="0"/>
          </a:p>
        </p:txBody>
      </p:sp>
      <p:sp>
        <p:nvSpPr>
          <p:cNvPr id="8" name="Footer Placeholder 7"/>
          <p:cNvSpPr>
            <a:spLocks noGrp="1"/>
          </p:cNvSpPr>
          <p:nvPr>
            <p:ph type="ftr" sz="quarter" idx="11"/>
          </p:nvPr>
        </p:nvSpPr>
        <p:spPr/>
        <p:txBody>
          <a:bodyPr/>
          <a:lstStyle/>
          <a:p>
            <a:r>
              <a:rPr lang="en-US" smtClean="0"/>
              <a:t>Rivera, 2015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6544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6C9088-105D-4763-82A2-F30E0441372A}" type="datetime1">
              <a:rPr lang="en-US" smtClean="0"/>
              <a:t>5/7/2015</a:t>
            </a:fld>
            <a:endParaRPr lang="en-US" dirty="0"/>
          </a:p>
        </p:txBody>
      </p:sp>
      <p:sp>
        <p:nvSpPr>
          <p:cNvPr id="4" name="Footer Placeholder 3"/>
          <p:cNvSpPr>
            <a:spLocks noGrp="1"/>
          </p:cNvSpPr>
          <p:nvPr>
            <p:ph type="ftr" sz="quarter" idx="11"/>
          </p:nvPr>
        </p:nvSpPr>
        <p:spPr/>
        <p:txBody>
          <a:bodyPr/>
          <a:lstStyle/>
          <a:p>
            <a:r>
              <a:rPr lang="en-US" smtClean="0"/>
              <a:t>Rivera, 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498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938BF-19CB-451F-BF19-7EA2D0385B7D}" type="datetime1">
              <a:rPr lang="en-US" smtClean="0"/>
              <a:t>5/7/2015</a:t>
            </a:fld>
            <a:endParaRPr lang="en-US" dirty="0"/>
          </a:p>
        </p:txBody>
      </p:sp>
      <p:sp>
        <p:nvSpPr>
          <p:cNvPr id="3" name="Footer Placeholder 2"/>
          <p:cNvSpPr>
            <a:spLocks noGrp="1"/>
          </p:cNvSpPr>
          <p:nvPr>
            <p:ph type="ftr" sz="quarter" idx="11"/>
          </p:nvPr>
        </p:nvSpPr>
        <p:spPr/>
        <p:txBody>
          <a:bodyPr/>
          <a:lstStyle/>
          <a:p>
            <a:r>
              <a:rPr lang="en-US" smtClean="0"/>
              <a:t>Rivera, 2015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800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9BE1BD-1BBB-4B80-8858-4187C43628C6}" type="datetime1">
              <a:rPr lang="en-US" smtClean="0"/>
              <a:t>5/7/2015</a:t>
            </a:fld>
            <a:endParaRPr lang="en-US" dirty="0"/>
          </a:p>
        </p:txBody>
      </p:sp>
      <p:sp>
        <p:nvSpPr>
          <p:cNvPr id="6" name="Footer Placeholder 5"/>
          <p:cNvSpPr>
            <a:spLocks noGrp="1"/>
          </p:cNvSpPr>
          <p:nvPr>
            <p:ph type="ftr" sz="quarter" idx="11"/>
          </p:nvPr>
        </p:nvSpPr>
        <p:spPr/>
        <p:txBody>
          <a:bodyPr/>
          <a:lstStyle/>
          <a:p>
            <a:r>
              <a:rPr lang="en-US" smtClean="0"/>
              <a:t>Rivera, 2015</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7340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DCDFAB-B54D-4D2C-A6E1-7886CE57BF67}" type="datetime1">
              <a:rPr lang="en-US" smtClean="0"/>
              <a:t>5/7/2015</a:t>
            </a:fld>
            <a:endParaRPr lang="en-US" dirty="0"/>
          </a:p>
        </p:txBody>
      </p:sp>
      <p:sp>
        <p:nvSpPr>
          <p:cNvPr id="6" name="Footer Placeholder 5"/>
          <p:cNvSpPr>
            <a:spLocks noGrp="1"/>
          </p:cNvSpPr>
          <p:nvPr>
            <p:ph type="ftr" sz="quarter" idx="11"/>
          </p:nvPr>
        </p:nvSpPr>
        <p:spPr/>
        <p:txBody>
          <a:bodyPr/>
          <a:lstStyle/>
          <a:p>
            <a:r>
              <a:rPr lang="en-US" smtClean="0"/>
              <a:t>Rivera, 2015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187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81CC7-7A69-409C-9635-E0D5C5274E1B}" type="datetime1">
              <a:rPr lang="en-US" smtClean="0"/>
              <a:t>5/7/2015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Rivera, 2015</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5315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7" y="1213945"/>
            <a:ext cx="7766936" cy="2836891"/>
          </a:xfrm>
        </p:spPr>
        <p:txBody>
          <a:bodyPr/>
          <a:lstStyle/>
          <a:p>
            <a:pPr algn="ctr">
              <a:lnSpc>
                <a:spcPct val="150000"/>
              </a:lnSpc>
            </a:pPr>
            <a:r>
              <a:rPr lang="es-EC" sz="2000" b="1" dirty="0" smtClean="0">
                <a:solidFill>
                  <a:srgbClr val="90C226"/>
                </a:solidFill>
              </a:rPr>
              <a:t>ESCUELA </a:t>
            </a:r>
            <a:r>
              <a:rPr lang="es-EC" sz="2000" b="1" dirty="0">
                <a:solidFill>
                  <a:srgbClr val="90C226"/>
                </a:solidFill>
              </a:rPr>
              <a:t>POLITÉCNICA DEL EJÉRCITO</a:t>
            </a:r>
            <a:r>
              <a:rPr lang="es-EC" sz="1400" b="1" dirty="0">
                <a:solidFill>
                  <a:srgbClr val="90C226"/>
                </a:solidFill>
              </a:rPr>
              <a:t/>
            </a:r>
            <a:br>
              <a:rPr lang="es-EC" sz="1400" b="1" dirty="0">
                <a:solidFill>
                  <a:srgbClr val="90C226"/>
                </a:solidFill>
              </a:rPr>
            </a:br>
            <a:r>
              <a:rPr lang="es-EC" sz="1400" b="1" dirty="0" smtClean="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UNIDAD </a:t>
            </a:r>
            <a:r>
              <a:rPr lang="es-EC" sz="1400" b="1" dirty="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DE GESTIÓN DE POSGRADOS</a:t>
            </a:r>
            <a:r>
              <a:rPr lang="es-ES" sz="1400" dirty="0">
                <a:solidFill>
                  <a:srgbClr val="90C226"/>
                </a:solidFill>
                <a:latin typeface="Calibri" panose="020F0502020204030204" pitchFamily="34" charset="0"/>
                <a:ea typeface="Times New Roman" panose="02020603050405020304" pitchFamily="18" charset="0"/>
                <a:cs typeface="Times New Roman" panose="02020603050405020304" pitchFamily="18" charset="0"/>
              </a:rPr>
              <a:t/>
            </a:r>
            <a:br>
              <a:rPr lang="es-ES" sz="1400" dirty="0">
                <a:solidFill>
                  <a:srgbClr val="90C226"/>
                </a:solidFill>
                <a:latin typeface="Calibri" panose="020F0502020204030204" pitchFamily="34" charset="0"/>
                <a:ea typeface="Times New Roman" panose="02020603050405020304" pitchFamily="18" charset="0"/>
                <a:cs typeface="Times New Roman" panose="02020603050405020304" pitchFamily="18" charset="0"/>
              </a:rPr>
            </a:br>
            <a:r>
              <a:rPr lang="es-EC" sz="1400" b="1" dirty="0" smtClean="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DEPARTAMENTO </a:t>
            </a:r>
            <a:r>
              <a:rPr lang="es-EC" sz="1400" b="1" dirty="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DE CIENCIAS DE LA VIDA </a:t>
            </a:r>
            <a:r>
              <a:rPr lang="es-ES" sz="1400" dirty="0">
                <a:solidFill>
                  <a:srgbClr val="90C226"/>
                </a:solidFill>
                <a:latin typeface="Calibri" panose="020F0502020204030204" pitchFamily="34" charset="0"/>
                <a:ea typeface="Times New Roman" panose="02020603050405020304" pitchFamily="18" charset="0"/>
                <a:cs typeface="Times New Roman" panose="02020603050405020304" pitchFamily="18" charset="0"/>
              </a:rPr>
              <a:t/>
            </a:r>
            <a:br>
              <a:rPr lang="es-ES" sz="1400" dirty="0">
                <a:solidFill>
                  <a:srgbClr val="90C226"/>
                </a:solidFill>
                <a:latin typeface="Calibri" panose="020F0502020204030204" pitchFamily="34" charset="0"/>
                <a:ea typeface="Times New Roman" panose="02020603050405020304" pitchFamily="18" charset="0"/>
                <a:cs typeface="Times New Roman" panose="02020603050405020304" pitchFamily="18" charset="0"/>
              </a:rPr>
            </a:br>
            <a:r>
              <a:rPr lang="es-EC" sz="1400" b="1" dirty="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MAESTRÍA EN PRODUCCIÓN </a:t>
            </a:r>
            <a:r>
              <a:rPr lang="es-EC" sz="1400" b="1" dirty="0" smtClean="0">
                <a:solidFill>
                  <a:srgbClr val="90C226"/>
                </a:solidFill>
                <a:latin typeface="Times New Roman" panose="02020603050405020304" pitchFamily="18" charset="0"/>
                <a:ea typeface="Times New Roman" panose="02020603050405020304" pitchFamily="18" charset="0"/>
                <a:cs typeface="Times New Roman" panose="02020603050405020304" pitchFamily="18" charset="0"/>
              </a:rPr>
              <a:t>ANIMAL ( III Promoción)</a:t>
            </a:r>
            <a:r>
              <a:rPr lang="es-ES" dirty="0" smtClean="0"/>
              <a:t/>
            </a:r>
            <a:br>
              <a:rPr lang="es-ES" dirty="0" smtClean="0"/>
            </a:br>
            <a:r>
              <a:rPr lang="es-EC" sz="1800" b="1" dirty="0"/>
              <a:t>TESIS</a:t>
            </a:r>
            <a:r>
              <a:rPr lang="es-ES" dirty="0"/>
              <a:t/>
            </a:r>
            <a:br>
              <a:rPr lang="es-ES" dirty="0"/>
            </a:br>
            <a:r>
              <a:rPr lang="es-EC" sz="1600" b="1" dirty="0"/>
              <a:t>Previo a la obtención del título de Magíster, en   Producción </a:t>
            </a:r>
            <a:r>
              <a:rPr lang="es-EC" sz="1600" b="1" dirty="0" smtClean="0"/>
              <a:t>Animal</a:t>
            </a:r>
            <a:endParaRPr lang="es-ES" dirty="0"/>
          </a:p>
        </p:txBody>
      </p:sp>
      <p:sp>
        <p:nvSpPr>
          <p:cNvPr id="5" name="Subtítulo 4"/>
          <p:cNvSpPr>
            <a:spLocks noGrp="1"/>
          </p:cNvSpPr>
          <p:nvPr>
            <p:ph type="subTitle" idx="1"/>
          </p:nvPr>
        </p:nvSpPr>
        <p:spPr>
          <a:xfrm>
            <a:off x="1507066" y="4050833"/>
            <a:ext cx="7904947" cy="883773"/>
          </a:xfrm>
        </p:spPr>
        <p:txBody>
          <a:bodyPr>
            <a:normAutofit fontScale="25000" lnSpcReduction="20000"/>
          </a:bodyPr>
          <a:lstStyle/>
          <a:p>
            <a:pPr algn="ctr"/>
            <a:endParaRPr lang="es-EC" dirty="0" smtClean="0"/>
          </a:p>
          <a:p>
            <a:pPr algn="ctr">
              <a:lnSpc>
                <a:spcPct val="170000"/>
              </a:lnSpc>
            </a:pPr>
            <a:r>
              <a:rPr lang="es-EC" sz="5600" dirty="0" smtClean="0">
                <a:solidFill>
                  <a:schemeClr val="bg2">
                    <a:lumMod val="50000"/>
                  </a:schemeClr>
                </a:solidFill>
              </a:rPr>
              <a:t>“Comportamiento </a:t>
            </a:r>
            <a:r>
              <a:rPr lang="es-EC" sz="5600" dirty="0">
                <a:solidFill>
                  <a:schemeClr val="bg2">
                    <a:lumMod val="50000"/>
                  </a:schemeClr>
                </a:solidFill>
              </a:rPr>
              <a:t>agronómico, composición química y </a:t>
            </a:r>
            <a:r>
              <a:rPr lang="es-EC" sz="5600" dirty="0" err="1">
                <a:solidFill>
                  <a:schemeClr val="bg2">
                    <a:lumMod val="50000"/>
                  </a:schemeClr>
                </a:solidFill>
              </a:rPr>
              <a:t>degradabilidad</a:t>
            </a:r>
            <a:r>
              <a:rPr lang="es-EC" sz="5600" dirty="0">
                <a:solidFill>
                  <a:schemeClr val="bg2">
                    <a:lumMod val="50000"/>
                  </a:schemeClr>
                </a:solidFill>
              </a:rPr>
              <a:t> </a:t>
            </a:r>
            <a:r>
              <a:rPr lang="es-EC" sz="5600" dirty="0" err="1">
                <a:solidFill>
                  <a:schemeClr val="bg2">
                    <a:lumMod val="50000"/>
                  </a:schemeClr>
                </a:solidFill>
              </a:rPr>
              <a:t>ruminal</a:t>
            </a:r>
            <a:r>
              <a:rPr lang="es-EC" sz="5600" dirty="0">
                <a:solidFill>
                  <a:schemeClr val="bg2">
                    <a:lumMod val="50000"/>
                  </a:schemeClr>
                </a:solidFill>
              </a:rPr>
              <a:t> </a:t>
            </a:r>
            <a:r>
              <a:rPr lang="es-EC" sz="5600" b="1" i="1" dirty="0">
                <a:solidFill>
                  <a:schemeClr val="bg2">
                    <a:lumMod val="50000"/>
                  </a:schemeClr>
                </a:solidFill>
              </a:rPr>
              <a:t>in situ</a:t>
            </a:r>
            <a:r>
              <a:rPr lang="es-EC" sz="5600" dirty="0">
                <a:solidFill>
                  <a:schemeClr val="bg2">
                    <a:lumMod val="50000"/>
                  </a:schemeClr>
                </a:solidFill>
              </a:rPr>
              <a:t>  del pasto miel  (</a:t>
            </a:r>
            <a:r>
              <a:rPr lang="es-EC" sz="5600" b="1" i="1" dirty="0" err="1">
                <a:solidFill>
                  <a:schemeClr val="bg2">
                    <a:lumMod val="50000"/>
                  </a:schemeClr>
                </a:solidFill>
              </a:rPr>
              <a:t>Setaria</a:t>
            </a:r>
            <a:r>
              <a:rPr lang="es-EC" sz="5600" b="1" i="1" dirty="0">
                <a:solidFill>
                  <a:schemeClr val="bg2">
                    <a:lumMod val="50000"/>
                  </a:schemeClr>
                </a:solidFill>
              </a:rPr>
              <a:t> </a:t>
            </a:r>
            <a:r>
              <a:rPr lang="es-EC" sz="5600" b="1" i="1" dirty="0" err="1">
                <a:solidFill>
                  <a:schemeClr val="bg2">
                    <a:lumMod val="50000"/>
                  </a:schemeClr>
                </a:solidFill>
              </a:rPr>
              <a:t>sphacelata</a:t>
            </a:r>
            <a:r>
              <a:rPr lang="es-EC" sz="5600" dirty="0" smtClean="0">
                <a:solidFill>
                  <a:schemeClr val="bg2">
                    <a:lumMod val="50000"/>
                  </a:schemeClr>
                </a:solidFill>
              </a:rPr>
              <a:t>)”</a:t>
            </a:r>
            <a:endParaRPr lang="es-ES" dirty="0">
              <a:solidFill>
                <a:schemeClr val="bg2">
                  <a:lumMod val="50000"/>
                </a:schemeClr>
              </a:solidFill>
            </a:endParaRPr>
          </a:p>
          <a:p>
            <a:pPr algn="ctr"/>
            <a:r>
              <a:rPr lang="es-EC"/>
              <a:t> </a:t>
            </a:r>
            <a:endParaRPr lang="es-ES"/>
          </a:p>
          <a:p>
            <a:pPr algn="ctr"/>
            <a:r>
              <a:rPr lang="es-EC" sz="4800" b="1"/>
              <a:t>Director de tesis:</a:t>
            </a:r>
            <a:endParaRPr lang="es-ES" sz="4800"/>
          </a:p>
          <a:p>
            <a:pPr algn="ctr"/>
            <a:r>
              <a:rPr lang="es-EC" sz="4800"/>
              <a:t>                               </a:t>
            </a:r>
            <a:endParaRPr lang="es-EC" sz="4800" smtClean="0"/>
          </a:p>
          <a:p>
            <a:pPr algn="ctr"/>
            <a:r>
              <a:rPr lang="es-EC" sz="4800" dirty="0" smtClean="0"/>
              <a:t> </a:t>
            </a:r>
            <a:r>
              <a:rPr lang="es-EC" sz="4800" dirty="0"/>
              <a:t>Juan Avellaneda Cevallos; M.C.,</a:t>
            </a:r>
            <a:r>
              <a:rPr lang="es-EC" sz="4800" dirty="0" err="1"/>
              <a:t>Dr.C</a:t>
            </a:r>
            <a:r>
              <a:rPr lang="es-EC" sz="4800" dirty="0"/>
              <a:t>.</a:t>
            </a:r>
            <a:endParaRPr lang="es-ES" sz="4800"/>
          </a:p>
          <a:p>
            <a:pPr algn="ctr"/>
            <a:r>
              <a:rPr lang="es-EC" sz="4800"/>
              <a:t>Sangolquí-Ecuador</a:t>
            </a:r>
            <a:endParaRPr lang="es-ES" sz="4800"/>
          </a:p>
          <a:p>
            <a:pPr algn="ctr"/>
            <a:r>
              <a:rPr lang="es-EC" sz="4800"/>
              <a:t>Mayo, 2015</a:t>
            </a:r>
            <a:endParaRPr lang="es-ES" sz="4800"/>
          </a:p>
          <a:p>
            <a:pPr algn="ctr"/>
            <a:endParaRPr lang="es-ES" dirty="0">
              <a:solidFill>
                <a:schemeClr val="tx1"/>
              </a:solidFill>
            </a:endParaRPr>
          </a:p>
          <a:p>
            <a:pPr algn="ctr"/>
            <a:endParaRPr lang="es-ES" dirty="0"/>
          </a:p>
        </p:txBody>
      </p:sp>
      <p:sp>
        <p:nvSpPr>
          <p:cNvPr id="7" name="Marcador de pie de página 6"/>
          <p:cNvSpPr>
            <a:spLocks noGrp="1"/>
          </p:cNvSpPr>
          <p:nvPr>
            <p:ph type="ftr" sz="quarter" idx="11"/>
          </p:nvPr>
        </p:nvSpPr>
        <p:spPr/>
        <p:txBody>
          <a:bodyPr/>
          <a:lstStyle/>
          <a:p>
            <a:r>
              <a:rPr lang="en-US" smtClean="0"/>
              <a:t>Rivera, 2015</a:t>
            </a:r>
            <a:endParaRPr lang="en-US" dirty="0"/>
          </a:p>
        </p:txBody>
      </p:sp>
      <p:pic>
        <p:nvPicPr>
          <p:cNvPr id="6" name="Imagen 5"/>
          <p:cNvPicPr/>
          <p:nvPr/>
        </p:nvPicPr>
        <p:blipFill>
          <a:blip r:embed="rId3" cstate="print"/>
          <a:srcRect/>
          <a:stretch>
            <a:fillRect/>
          </a:stretch>
        </p:blipFill>
        <p:spPr bwMode="auto">
          <a:xfrm>
            <a:off x="3736427" y="0"/>
            <a:ext cx="3981909" cy="1213945"/>
          </a:xfrm>
          <a:prstGeom prst="rect">
            <a:avLst/>
          </a:prstGeom>
          <a:noFill/>
          <a:ln w="9525">
            <a:noFill/>
            <a:miter lim="800000"/>
            <a:headEnd/>
            <a:tailEnd/>
          </a:ln>
        </p:spPr>
      </p:pic>
    </p:spTree>
    <p:extLst>
      <p:ext uri="{BB962C8B-B14F-4D97-AF65-F5344CB8AC3E}">
        <p14:creationId xmlns:p14="http://schemas.microsoft.com/office/powerpoint/2010/main" val="33006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945931"/>
            <a:ext cx="9617549" cy="5095431"/>
          </a:xfrm>
        </p:spPr>
        <p:txBody>
          <a:bodyPr/>
          <a:lstStyle/>
          <a:p>
            <a:r>
              <a:rPr lang="es-ES" dirty="0" smtClean="0"/>
              <a:t>Rumen</a:t>
            </a:r>
          </a:p>
          <a:p>
            <a:endParaRPr lang="es-ES" dirty="0"/>
          </a:p>
        </p:txBody>
      </p:sp>
      <p:pic>
        <p:nvPicPr>
          <p:cNvPr id="5" name="Imagen 4"/>
          <p:cNvPicPr>
            <a:picLocks noChangeAspect="1"/>
          </p:cNvPicPr>
          <p:nvPr/>
        </p:nvPicPr>
        <p:blipFill>
          <a:blip r:embed="rId2"/>
          <a:stretch>
            <a:fillRect/>
          </a:stretch>
        </p:blipFill>
        <p:spPr>
          <a:xfrm>
            <a:off x="677334" y="1608240"/>
            <a:ext cx="4351866" cy="2568662"/>
          </a:xfrm>
          <a:prstGeom prst="rect">
            <a:avLst/>
          </a:prstGeom>
        </p:spPr>
      </p:pic>
      <p:sp>
        <p:nvSpPr>
          <p:cNvPr id="6" name="CuadroTexto 5"/>
          <p:cNvSpPr txBox="1"/>
          <p:nvPr/>
        </p:nvSpPr>
        <p:spPr>
          <a:xfrm>
            <a:off x="6151122" y="1087821"/>
            <a:ext cx="392304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smtClean="0"/>
              <a:t>El rumen cuenta con pliegues que lo dividen en sacos (craneal, dorsal, ciego dorsal, saco ventral, saco ciego ventral.</a:t>
            </a:r>
            <a:endParaRPr lang="es-ES" dirty="0"/>
          </a:p>
        </p:txBody>
      </p:sp>
      <p:sp>
        <p:nvSpPr>
          <p:cNvPr id="7" name="CuadroTexto 6"/>
          <p:cNvSpPr txBox="1"/>
          <p:nvPr/>
        </p:nvSpPr>
        <p:spPr>
          <a:xfrm>
            <a:off x="6151122" y="2963917"/>
            <a:ext cx="392304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dirty="0"/>
              <a:t>Los movimientos del retículo rumen promueven la mezcla de la ingesta y hacen que el líquido </a:t>
            </a:r>
            <a:r>
              <a:rPr lang="es-EC" dirty="0" err="1"/>
              <a:t>ruminal</a:t>
            </a:r>
            <a:r>
              <a:rPr lang="es-EC" dirty="0"/>
              <a:t>  la moje continuamente y la mantenga en contacto con los microbios; también facilitan el eructo, la regurgitación y el paso del alimento hacia el </a:t>
            </a:r>
            <a:r>
              <a:rPr lang="es-EC" dirty="0" smtClean="0"/>
              <a:t>abomaso.</a:t>
            </a:r>
            <a:endParaRPr lang="es-ES" dirty="0"/>
          </a:p>
        </p:txBody>
      </p:sp>
      <p:pic>
        <p:nvPicPr>
          <p:cNvPr id="8" name="Imagen 7"/>
          <p:cNvPicPr/>
          <p:nvPr/>
        </p:nvPicPr>
        <p:blipFill>
          <a:blip r:embed="rId3" cstate="print"/>
          <a:srcRect/>
          <a:stretch>
            <a:fillRect/>
          </a:stretch>
        </p:blipFill>
        <p:spPr bwMode="auto">
          <a:xfrm>
            <a:off x="2993038" y="1"/>
            <a:ext cx="3650134" cy="848818"/>
          </a:xfrm>
          <a:prstGeom prst="rect">
            <a:avLst/>
          </a:prstGeom>
          <a:noFill/>
          <a:ln w="9525">
            <a:noFill/>
            <a:miter lim="800000"/>
            <a:headEnd/>
            <a:tailEnd/>
          </a:ln>
        </p:spPr>
      </p:pic>
      <p:pic>
        <p:nvPicPr>
          <p:cNvPr id="9" name="Imagen 8"/>
          <p:cNvPicPr/>
          <p:nvPr/>
        </p:nvPicPr>
        <p:blipFill>
          <a:blip r:embed="rId3" cstate="print"/>
          <a:srcRect/>
          <a:stretch>
            <a:fillRect/>
          </a:stretch>
        </p:blipFill>
        <p:spPr bwMode="auto">
          <a:xfrm>
            <a:off x="3145438" y="152401"/>
            <a:ext cx="3650134" cy="848818"/>
          </a:xfrm>
          <a:prstGeom prst="rect">
            <a:avLst/>
          </a:prstGeom>
          <a:noFill/>
          <a:ln w="9525">
            <a:noFill/>
            <a:miter lim="800000"/>
            <a:headEnd/>
            <a:tailEnd/>
          </a:ln>
        </p:spPr>
      </p:pic>
      <p:sp>
        <p:nvSpPr>
          <p:cNvPr id="11" name="CuadroTexto 10"/>
          <p:cNvSpPr txBox="1"/>
          <p:nvPr/>
        </p:nvSpPr>
        <p:spPr>
          <a:xfrm>
            <a:off x="1671146" y="4340059"/>
            <a:ext cx="3941379"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dirty="0" smtClean="0"/>
              <a:t>Bacterias : 10</a:t>
            </a:r>
            <a:r>
              <a:rPr lang="es-EC" baseline="30000" dirty="0" smtClean="0"/>
              <a:t>10</a:t>
            </a:r>
            <a:r>
              <a:rPr lang="es-EC" dirty="0" smtClean="0"/>
              <a:t>  </a:t>
            </a:r>
            <a:r>
              <a:rPr lang="es-EC" dirty="0"/>
              <a:t>y 10</a:t>
            </a:r>
            <a:r>
              <a:rPr lang="es-EC" baseline="30000" dirty="0"/>
              <a:t>11</a:t>
            </a:r>
            <a:r>
              <a:rPr lang="es-EC" dirty="0"/>
              <a:t>  por gramo de líquido </a:t>
            </a:r>
            <a:r>
              <a:rPr lang="es-EC" dirty="0" err="1"/>
              <a:t>ruminal</a:t>
            </a:r>
            <a:r>
              <a:rPr lang="es-EC" dirty="0"/>
              <a:t>, </a:t>
            </a:r>
            <a:r>
              <a:rPr lang="es-EC" dirty="0" smtClean="0"/>
              <a:t>3 </a:t>
            </a:r>
            <a:r>
              <a:rPr lang="es-EC" dirty="0"/>
              <a:t>y 8 </a:t>
            </a:r>
            <a:r>
              <a:rPr lang="es-EC" dirty="0" smtClean="0"/>
              <a:t>kilos.</a:t>
            </a:r>
          </a:p>
          <a:p>
            <a:pPr algn="just"/>
            <a:endParaRPr lang="es-EC" dirty="0" smtClean="0"/>
          </a:p>
          <a:p>
            <a:pPr algn="just"/>
            <a:r>
              <a:rPr lang="es-EC" dirty="0" err="1" smtClean="0"/>
              <a:t>Protozzos</a:t>
            </a:r>
            <a:r>
              <a:rPr lang="es-EC" dirty="0" smtClean="0"/>
              <a:t>:  </a:t>
            </a:r>
            <a:r>
              <a:rPr lang="es-EC" dirty="0"/>
              <a:t>10 </a:t>
            </a:r>
            <a:r>
              <a:rPr lang="es-EC" baseline="30000" dirty="0"/>
              <a:t>4  </a:t>
            </a:r>
            <a:r>
              <a:rPr lang="es-EC" dirty="0"/>
              <a:t>a 10 </a:t>
            </a:r>
            <a:r>
              <a:rPr lang="es-EC" baseline="30000" dirty="0"/>
              <a:t>6</a:t>
            </a:r>
            <a:r>
              <a:rPr lang="es-EC" dirty="0"/>
              <a:t> </a:t>
            </a:r>
            <a:endParaRPr lang="es-EC" dirty="0" smtClean="0"/>
          </a:p>
          <a:p>
            <a:pPr algn="just"/>
            <a:endParaRPr lang="es-EC" dirty="0"/>
          </a:p>
          <a:p>
            <a:pPr algn="just"/>
            <a:r>
              <a:rPr lang="es-EC" dirty="0" smtClean="0"/>
              <a:t>Hongos: 8% BR, Poseen </a:t>
            </a:r>
            <a:r>
              <a:rPr lang="es-EC" dirty="0"/>
              <a:t>una importante actividad </a:t>
            </a:r>
            <a:r>
              <a:rPr lang="es-EC" dirty="0" err="1"/>
              <a:t>celulolítica</a:t>
            </a:r>
            <a:r>
              <a:rPr lang="es-EC" dirty="0"/>
              <a:t>, </a:t>
            </a:r>
            <a:endParaRPr lang="es-ES" dirty="0"/>
          </a:p>
        </p:txBody>
      </p:sp>
    </p:spTree>
    <p:extLst>
      <p:ext uri="{BB962C8B-B14F-4D97-AF65-F5344CB8AC3E}">
        <p14:creationId xmlns:p14="http://schemas.microsoft.com/office/powerpoint/2010/main" val="22547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61697"/>
            <a:ext cx="8596668" cy="551794"/>
          </a:xfrm>
        </p:spPr>
        <p:txBody>
          <a:bodyPr>
            <a:normAutofit fontScale="90000"/>
          </a:bodyPr>
          <a:lstStyle/>
          <a:p>
            <a:r>
              <a:rPr lang="es-ES" sz="2400" dirty="0" smtClean="0"/>
              <a:t>Clasificación funcional de las bacterias ruminales.</a:t>
            </a:r>
            <a:br>
              <a:rPr lang="es-ES" sz="2400" dirty="0" smtClean="0"/>
            </a:br>
            <a:endParaRPr lang="es-ES" sz="2400"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
        <p:nvSpPr>
          <p:cNvPr id="7" name="CuadroTexto 6"/>
          <p:cNvSpPr txBox="1"/>
          <p:nvPr/>
        </p:nvSpPr>
        <p:spPr>
          <a:xfrm>
            <a:off x="1923393" y="5600332"/>
            <a:ext cx="2412124" cy="523220"/>
          </a:xfrm>
          <a:prstGeom prst="rect">
            <a:avLst/>
          </a:prstGeom>
          <a:noFill/>
        </p:spPr>
        <p:txBody>
          <a:bodyPr wrap="square" rtlCol="0">
            <a:spAutoFit/>
          </a:bodyPr>
          <a:lstStyle/>
          <a:p>
            <a:r>
              <a:rPr lang="es-EC" sz="1000" dirty="0"/>
              <a:t>Fuente: </a:t>
            </a:r>
            <a:r>
              <a:rPr lang="es-EC" sz="1000" dirty="0" err="1"/>
              <a:t>Relling</a:t>
            </a:r>
            <a:r>
              <a:rPr lang="es-EC" sz="1000" dirty="0"/>
              <a:t> et al (2002-2003)</a:t>
            </a:r>
            <a:endParaRPr lang="es-ES" sz="1000" dirty="0"/>
          </a:p>
          <a:p>
            <a:endParaRPr lang="es-ES" dirty="0"/>
          </a:p>
        </p:txBody>
      </p:sp>
      <p:pic>
        <p:nvPicPr>
          <p:cNvPr id="9" name="Marcador de contenido 5"/>
          <p:cNvPicPr>
            <a:picLocks noGrp="1"/>
          </p:cNvPicPr>
          <p:nvPr>
            <p:ph idx="1"/>
          </p:nvPr>
        </p:nvPicPr>
        <p:blipFill>
          <a:blip r:embed="rId3" cstate="print"/>
          <a:srcRect t="1445" r="1411"/>
          <a:stretch>
            <a:fillRect/>
          </a:stretch>
        </p:blipFill>
        <p:spPr bwMode="auto">
          <a:xfrm>
            <a:off x="1470983" y="2107745"/>
            <a:ext cx="6774383" cy="3492587"/>
          </a:xfrm>
          <a:prstGeom prst="rect">
            <a:avLst/>
          </a:prstGeom>
          <a:noFill/>
          <a:ln w="9525">
            <a:noFill/>
            <a:miter lim="800000"/>
            <a:headEnd/>
            <a:tailEnd/>
          </a:ln>
        </p:spPr>
      </p:pic>
    </p:spTree>
    <p:extLst>
      <p:ext uri="{BB962C8B-B14F-4D97-AF65-F5344CB8AC3E}">
        <p14:creationId xmlns:p14="http://schemas.microsoft.com/office/powerpoint/2010/main" val="3954109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937172"/>
          </a:xfrm>
        </p:spPr>
        <p:txBody>
          <a:bodyPr/>
          <a:lstStyle/>
          <a:p>
            <a:r>
              <a:rPr lang="es-ES" dirty="0" smtClean="0"/>
              <a:t>4. Gramíneas</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pic>
        <p:nvPicPr>
          <p:cNvPr id="7" name="Marcador de contenido 6"/>
          <p:cNvPicPr>
            <a:picLocks noGrp="1"/>
          </p:cNvPicPr>
          <p:nvPr>
            <p:ph idx="1"/>
          </p:nvPr>
        </p:nvPicPr>
        <p:blipFill>
          <a:blip r:embed="rId3" cstate="print"/>
          <a:srcRect/>
          <a:stretch>
            <a:fillRect/>
          </a:stretch>
        </p:blipFill>
        <p:spPr bwMode="auto">
          <a:xfrm>
            <a:off x="1416306" y="2217792"/>
            <a:ext cx="3281817" cy="3268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Proceso alternativo 7"/>
          <p:cNvSpPr/>
          <p:nvPr/>
        </p:nvSpPr>
        <p:spPr>
          <a:xfrm>
            <a:off x="6511159" y="1513490"/>
            <a:ext cx="3184634" cy="11351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Fitómero</a:t>
            </a:r>
            <a:r>
              <a:rPr lang="es-ES" dirty="0" smtClean="0"/>
              <a:t> (</a:t>
            </a:r>
            <a:r>
              <a:rPr lang="es-EC" dirty="0"/>
              <a:t>una hoja, nudo, entrenudo, </a:t>
            </a:r>
            <a:r>
              <a:rPr lang="es-EC" dirty="0" err="1"/>
              <a:t>meristema</a:t>
            </a:r>
            <a:r>
              <a:rPr lang="es-EC" dirty="0"/>
              <a:t> axilar y </a:t>
            </a:r>
            <a:r>
              <a:rPr lang="es-EC" dirty="0" err="1"/>
              <a:t>meristema</a:t>
            </a:r>
            <a:r>
              <a:rPr lang="es-EC" dirty="0"/>
              <a:t> </a:t>
            </a:r>
            <a:r>
              <a:rPr lang="es-EC" dirty="0" smtClean="0"/>
              <a:t>intercalar)</a:t>
            </a:r>
            <a:endParaRPr lang="es-ES" dirty="0"/>
          </a:p>
        </p:txBody>
      </p:sp>
      <p:sp>
        <p:nvSpPr>
          <p:cNvPr id="9" name="Proceso alternativo 8"/>
          <p:cNvSpPr/>
          <p:nvPr/>
        </p:nvSpPr>
        <p:spPr>
          <a:xfrm>
            <a:off x="6682586" y="3393462"/>
            <a:ext cx="2887083" cy="97358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Macollo es la unidad </a:t>
            </a:r>
            <a:r>
              <a:rPr lang="es-ES" dirty="0" err="1" smtClean="0"/>
              <a:t>morfofisiologica</a:t>
            </a:r>
            <a:r>
              <a:rPr lang="es-ES" dirty="0" smtClean="0"/>
              <a:t> de las </a:t>
            </a:r>
            <a:r>
              <a:rPr lang="es-ES" dirty="0" err="1" smtClean="0"/>
              <a:t>gramineas</a:t>
            </a:r>
            <a:endParaRPr lang="es-ES" dirty="0"/>
          </a:p>
        </p:txBody>
      </p:sp>
      <p:sp>
        <p:nvSpPr>
          <p:cNvPr id="10" name="Flecha abajo 9"/>
          <p:cNvSpPr/>
          <p:nvPr/>
        </p:nvSpPr>
        <p:spPr>
          <a:xfrm>
            <a:off x="7882759" y="2737610"/>
            <a:ext cx="394138" cy="542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2750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40524"/>
            <a:ext cx="8596668" cy="889876"/>
          </a:xfrm>
        </p:spPr>
        <p:txBody>
          <a:bodyPr>
            <a:normAutofit fontScale="90000"/>
          </a:bodyPr>
          <a:lstStyle/>
          <a:p>
            <a:r>
              <a:rPr lang="es-ES" dirty="0" smtClean="0"/>
              <a:t>5. Factores que afectan la calidad nutritiva de los pastos.</a:t>
            </a:r>
            <a:br>
              <a:rPr lang="es-ES" dirty="0" smtClean="0"/>
            </a:br>
            <a:r>
              <a:rPr lang="es-ES" dirty="0"/>
              <a:t/>
            </a:r>
            <a:br>
              <a:rPr lang="es-ES" dirty="0"/>
            </a:br>
            <a:r>
              <a:rPr lang="es-ES" dirty="0" smtClean="0"/>
              <a:t/>
            </a:r>
            <a:br>
              <a:rPr lang="es-ES" dirty="0" smtClean="0"/>
            </a:br>
            <a:r>
              <a:rPr lang="es-ES" dirty="0"/>
              <a:t/>
            </a:r>
            <a:br>
              <a:rPr lang="es-ES" dirty="0"/>
            </a:br>
            <a:endParaRPr lang="es-ES" dirty="0"/>
          </a:p>
        </p:txBody>
      </p:sp>
      <p:sp>
        <p:nvSpPr>
          <p:cNvPr id="3" name="Marcador de contenido 2"/>
          <p:cNvSpPr>
            <a:spLocks noGrp="1"/>
          </p:cNvSpPr>
          <p:nvPr>
            <p:ph idx="1"/>
          </p:nvPr>
        </p:nvSpPr>
        <p:spPr/>
        <p:txBody>
          <a:bodyPr/>
          <a:lstStyle/>
          <a:p>
            <a:pPr marL="0" indent="0">
              <a:buNone/>
            </a:pPr>
            <a:endParaRPr lang="es-EC" dirty="0" smtClean="0"/>
          </a:p>
          <a:p>
            <a:r>
              <a:rPr lang="es-EC" dirty="0" smtClean="0"/>
              <a:t>Factores genéticos  </a:t>
            </a:r>
          </a:p>
          <a:p>
            <a:endParaRPr lang="es-EC" dirty="0" smtClean="0"/>
          </a:p>
          <a:p>
            <a:r>
              <a:rPr lang="es-EC" dirty="0" smtClean="0"/>
              <a:t>Factores morfológicos  </a:t>
            </a:r>
          </a:p>
          <a:p>
            <a:endParaRPr lang="es-EC" dirty="0" smtClean="0"/>
          </a:p>
          <a:p>
            <a:r>
              <a:rPr lang="es-EC" dirty="0" smtClean="0"/>
              <a:t>Factores fisiológicos</a:t>
            </a:r>
          </a:p>
          <a:p>
            <a:endParaRPr lang="es-EC" dirty="0" smtClean="0"/>
          </a:p>
          <a:p>
            <a:r>
              <a:rPr lang="es-EC" dirty="0" smtClean="0"/>
              <a:t>Factores </a:t>
            </a:r>
            <a:r>
              <a:rPr lang="es-EC" dirty="0"/>
              <a:t>climáticos</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
        <p:nvSpPr>
          <p:cNvPr id="7" name="Rectángulo redondeado 6"/>
          <p:cNvSpPr/>
          <p:nvPr/>
        </p:nvSpPr>
        <p:spPr>
          <a:xfrm>
            <a:off x="4507444" y="2330639"/>
            <a:ext cx="2265586" cy="67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Diferencias interespecificas</a:t>
            </a:r>
            <a:endParaRPr lang="es-ES" sz="1200" dirty="0"/>
          </a:p>
        </p:txBody>
      </p:sp>
      <p:sp>
        <p:nvSpPr>
          <p:cNvPr id="8" name="Flecha derecha 7"/>
          <p:cNvSpPr/>
          <p:nvPr/>
        </p:nvSpPr>
        <p:spPr>
          <a:xfrm>
            <a:off x="3517506" y="2624956"/>
            <a:ext cx="617265" cy="3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a:off x="3517507" y="3420402"/>
            <a:ext cx="617265" cy="3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3517506" y="4234626"/>
            <a:ext cx="617265" cy="3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derecha 10"/>
          <p:cNvSpPr/>
          <p:nvPr/>
        </p:nvSpPr>
        <p:spPr>
          <a:xfrm>
            <a:off x="3519302" y="5080378"/>
            <a:ext cx="617265" cy="33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4523117" y="3181714"/>
            <a:ext cx="2265586" cy="67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t>Hojas-tallos</a:t>
            </a:r>
          </a:p>
          <a:p>
            <a:r>
              <a:rPr lang="es-ES" sz="1200" dirty="0" smtClean="0"/>
              <a:t>Altura de la planta</a:t>
            </a:r>
          </a:p>
          <a:p>
            <a:r>
              <a:rPr lang="es-ES" sz="1200" dirty="0" smtClean="0"/>
              <a:t>Estructura de la planta</a:t>
            </a:r>
            <a:endParaRPr lang="es-ES" sz="1200" dirty="0"/>
          </a:p>
        </p:txBody>
      </p:sp>
      <p:sp>
        <p:nvSpPr>
          <p:cNvPr id="13" name="Rectángulo redondeado 12"/>
          <p:cNvSpPr/>
          <p:nvPr/>
        </p:nvSpPr>
        <p:spPr>
          <a:xfrm>
            <a:off x="4523117" y="4093696"/>
            <a:ext cx="2265586" cy="67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Edad- madurez d e la planta disminuye su valor nutritivo</a:t>
            </a:r>
            <a:endParaRPr lang="es-ES" sz="1200" dirty="0"/>
          </a:p>
        </p:txBody>
      </p:sp>
      <p:sp>
        <p:nvSpPr>
          <p:cNvPr id="14" name="Rectángulo redondeado 13"/>
          <p:cNvSpPr/>
          <p:nvPr/>
        </p:nvSpPr>
        <p:spPr>
          <a:xfrm>
            <a:off x="4523117" y="5009559"/>
            <a:ext cx="2265586" cy="1326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a:t>
            </a:r>
            <a:r>
              <a:rPr lang="es-ES" sz="1200" dirty="0" smtClean="0"/>
              <a:t>xperimentan </a:t>
            </a:r>
            <a:r>
              <a:rPr lang="es-ES" sz="1200" dirty="0"/>
              <a:t>modificaciones morfológicas en su rendimiento y calidad cuando ocurren cambios en las condiciones climáticas</a:t>
            </a:r>
            <a:endParaRPr lang="es-ES" sz="1200" dirty="0"/>
          </a:p>
        </p:txBody>
      </p:sp>
    </p:spTree>
    <p:extLst>
      <p:ext uri="{BB962C8B-B14F-4D97-AF65-F5344CB8AC3E}">
        <p14:creationId xmlns:p14="http://schemas.microsoft.com/office/powerpoint/2010/main" val="26706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1081581"/>
          </a:xfrm>
        </p:spPr>
        <p:txBody>
          <a:bodyPr/>
          <a:lstStyle/>
          <a:p>
            <a:r>
              <a:rPr lang="es-ES" dirty="0" smtClean="0"/>
              <a:t>Factores climáticos</a:t>
            </a:r>
            <a:endParaRPr lang="es-ES" dirty="0"/>
          </a:p>
        </p:txBody>
      </p:sp>
      <p:pic>
        <p:nvPicPr>
          <p:cNvPr id="7" name="Marcador de contenido 6"/>
          <p:cNvPicPr>
            <a:picLocks noGrp="1" noChangeAspect="1"/>
          </p:cNvPicPr>
          <p:nvPr>
            <p:ph idx="1"/>
          </p:nvPr>
        </p:nvPicPr>
        <p:blipFill>
          <a:blip r:embed="rId2"/>
          <a:stretch>
            <a:fillRect/>
          </a:stretch>
        </p:blipFill>
        <p:spPr>
          <a:xfrm>
            <a:off x="984831" y="1930399"/>
            <a:ext cx="7118645" cy="3556795"/>
          </a:xfrm>
          <a:prstGeom prst="rect">
            <a:avLst/>
          </a:prstGeom>
        </p:spPr>
      </p:pic>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3"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30505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61697"/>
            <a:ext cx="8596668" cy="5079665"/>
          </a:xfrm>
        </p:spPr>
        <p:txBody>
          <a:bodyPr/>
          <a:lstStyle/>
          <a:p>
            <a:endParaRPr lang="es-EC" dirty="0" smtClean="0"/>
          </a:p>
          <a:p>
            <a:r>
              <a:rPr lang="es-EC" dirty="0" smtClean="0"/>
              <a:t>Efecto </a:t>
            </a:r>
            <a:r>
              <a:rPr lang="es-EC" dirty="0"/>
              <a:t>del </a:t>
            </a:r>
            <a:r>
              <a:rPr lang="es-EC" dirty="0" smtClean="0"/>
              <a:t>nitrógeno</a:t>
            </a:r>
          </a:p>
          <a:p>
            <a:endParaRPr lang="es-EC" dirty="0"/>
          </a:p>
          <a:p>
            <a:endParaRPr lang="es-EC" dirty="0" smtClean="0"/>
          </a:p>
          <a:p>
            <a:r>
              <a:rPr lang="es-ES" dirty="0"/>
              <a:t>Factores de manejo</a:t>
            </a:r>
          </a:p>
          <a:p>
            <a:endParaRPr lang="es-ES" dirty="0" smtClean="0"/>
          </a:p>
          <a:p>
            <a:endParaRPr lang="es-ES" dirty="0"/>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sp>
        <p:nvSpPr>
          <p:cNvPr id="6" name="Flecha derecha 5"/>
          <p:cNvSpPr/>
          <p:nvPr/>
        </p:nvSpPr>
        <p:spPr>
          <a:xfrm>
            <a:off x="3594538" y="1403131"/>
            <a:ext cx="930165"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5108028" y="1166647"/>
            <a:ext cx="2711669" cy="819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Tasa de elongación foliar</a:t>
            </a:r>
            <a:endParaRPr lang="es-ES" sz="1200" dirty="0"/>
          </a:p>
        </p:txBody>
      </p:sp>
      <p:sp>
        <p:nvSpPr>
          <p:cNvPr id="8" name="Flecha derecha 7"/>
          <p:cNvSpPr/>
          <p:nvPr/>
        </p:nvSpPr>
        <p:spPr>
          <a:xfrm>
            <a:off x="3570889" y="2643352"/>
            <a:ext cx="930165" cy="346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5108028" y="2406868"/>
            <a:ext cx="2711669" cy="819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Altura de corte</a:t>
            </a:r>
          </a:p>
          <a:p>
            <a:pPr algn="ctr"/>
            <a:r>
              <a:rPr lang="es-ES" sz="1200" dirty="0" smtClean="0"/>
              <a:t>Carga animal</a:t>
            </a:r>
          </a:p>
          <a:p>
            <a:pPr algn="ctr"/>
            <a:r>
              <a:rPr lang="es-ES" sz="1200" dirty="0" smtClean="0"/>
              <a:t>Tiempo de ocupación</a:t>
            </a:r>
            <a:endParaRPr lang="es-ES" sz="1200" dirty="0"/>
          </a:p>
        </p:txBody>
      </p:sp>
      <p:pic>
        <p:nvPicPr>
          <p:cNvPr id="10" name="Imagen 9"/>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1065263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806561"/>
          </a:xfrm>
        </p:spPr>
        <p:txBody>
          <a:bodyPr/>
          <a:lstStyle/>
          <a:p>
            <a:r>
              <a:rPr lang="es-EC" dirty="0" smtClean="0"/>
              <a:t>6. Pasto </a:t>
            </a:r>
            <a:r>
              <a:rPr lang="es-EC" dirty="0"/>
              <a:t>miel (</a:t>
            </a:r>
            <a:r>
              <a:rPr lang="es-EC" dirty="0" err="1"/>
              <a:t>Setaria</a:t>
            </a:r>
            <a:r>
              <a:rPr lang="es-EC" dirty="0"/>
              <a:t> </a:t>
            </a:r>
            <a:r>
              <a:rPr lang="es-EC" dirty="0" err="1"/>
              <a:t>sphacelata</a:t>
            </a:r>
            <a:r>
              <a:rPr lang="es-EC" dirty="0"/>
              <a:t>)</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965772223"/>
              </p:ext>
            </p:extLst>
          </p:nvPr>
        </p:nvGraphicFramePr>
        <p:xfrm>
          <a:off x="1040469" y="2297217"/>
          <a:ext cx="5439158" cy="3324478"/>
        </p:xfrm>
        <a:graphic>
          <a:graphicData uri="http://schemas.openxmlformats.org/drawingml/2006/table">
            <a:tbl>
              <a:tblPr firstRow="1" firstCol="1" bandRow="1">
                <a:tableStyleId>{5C22544A-7EE6-4342-B048-85BDC9FD1C3A}</a:tableStyleId>
              </a:tblPr>
              <a:tblGrid>
                <a:gridCol w="2719579"/>
                <a:gridCol w="2719579"/>
              </a:tblGrid>
              <a:tr h="233967">
                <a:tc>
                  <a:txBody>
                    <a:bodyPr/>
                    <a:lstStyle/>
                    <a:p>
                      <a:pPr algn="l">
                        <a:lnSpc>
                          <a:spcPct val="115000"/>
                        </a:lnSpc>
                        <a:spcAft>
                          <a:spcPts val="0"/>
                        </a:spcAft>
                      </a:pPr>
                      <a:r>
                        <a:rPr lang="es-EC" sz="1200" spc="-15" dirty="0">
                          <a:effectLst/>
                        </a:rPr>
                        <a:t>Reino</a:t>
                      </a:r>
                      <a:endParaRPr lang="es-ES" sz="11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spc="-15">
                          <a:effectLst/>
                        </a:rPr>
                        <a:t>Plantae</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División</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Magnoliophyta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Clase</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Liliopsida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Orden</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Poales</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Familia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Poaceas</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Subfamilia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Panioideas</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Género        </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Setaria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dirty="0">
                          <a:effectLst/>
                        </a:rPr>
                        <a:t>Especie</a:t>
                      </a:r>
                      <a:endParaRPr lang="es-ES" sz="11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sphacelata</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28106">
                <a:tc>
                  <a:txBody>
                    <a:bodyPr/>
                    <a:lstStyle/>
                    <a:p>
                      <a:pPr algn="l">
                        <a:lnSpc>
                          <a:spcPct val="115000"/>
                        </a:lnSpc>
                        <a:spcAft>
                          <a:spcPts val="0"/>
                        </a:spcAft>
                      </a:pPr>
                      <a:r>
                        <a:rPr lang="es-EC" sz="1200" spc="-15">
                          <a:effectLst/>
                        </a:rPr>
                        <a:t>Nombre científico    </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Setaria sphacelata (SCHUM) STAPF y HUBBARD.</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33967">
                <a:tc>
                  <a:txBody>
                    <a:bodyPr/>
                    <a:lstStyle/>
                    <a:p>
                      <a:pPr algn="l">
                        <a:lnSpc>
                          <a:spcPct val="115000"/>
                        </a:lnSpc>
                        <a:spcAft>
                          <a:spcPts val="0"/>
                        </a:spcAft>
                      </a:pPr>
                      <a:r>
                        <a:rPr lang="es-EC" sz="1200" spc="-15">
                          <a:effectLst/>
                        </a:rPr>
                        <a:t>Nombre común         </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a:effectLst/>
                        </a:rPr>
                        <a:t>Pasto miel, mejorado, pasto San Juan.</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83934">
                <a:tc>
                  <a:txBody>
                    <a:bodyPr/>
                    <a:lstStyle/>
                    <a:p>
                      <a:pPr algn="l">
                        <a:lnSpc>
                          <a:spcPct val="115000"/>
                        </a:lnSpc>
                        <a:spcAft>
                          <a:spcPts val="0"/>
                        </a:spcAft>
                      </a:pPr>
                      <a:r>
                        <a:rPr lang="es-EC" sz="1200" spc="-15">
                          <a:effectLst/>
                        </a:rPr>
                        <a:t> </a:t>
                      </a:r>
                      <a:endParaRPr lang="es-ES" sz="1100">
                        <a:effectLst/>
                      </a:endParaRPr>
                    </a:p>
                    <a:p>
                      <a:pPr algn="l">
                        <a:lnSpc>
                          <a:spcPct val="115000"/>
                        </a:lnSpc>
                        <a:spcAft>
                          <a:spcPts val="0"/>
                        </a:spcAft>
                      </a:pPr>
                      <a:r>
                        <a:rPr lang="es-EC" sz="1200" spc="-15">
                          <a:effectLst/>
                        </a:rPr>
                        <a:t>Sinónimos</a:t>
                      </a:r>
                      <a:endParaRPr lang="es-ES" sz="11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200" dirty="0">
                          <a:effectLst/>
                        </a:rPr>
                        <a:t> </a:t>
                      </a:r>
                      <a:endParaRPr lang="es-ES" sz="1100" dirty="0">
                        <a:effectLst/>
                      </a:endParaRPr>
                    </a:p>
                    <a:p>
                      <a:pPr algn="l">
                        <a:lnSpc>
                          <a:spcPct val="115000"/>
                        </a:lnSpc>
                        <a:spcAft>
                          <a:spcPts val="0"/>
                        </a:spcAft>
                      </a:pPr>
                      <a:r>
                        <a:rPr lang="es-EC" sz="1200" dirty="0" err="1">
                          <a:effectLst/>
                        </a:rPr>
                        <a:t>Setaria</a:t>
                      </a:r>
                      <a:r>
                        <a:rPr lang="es-EC" sz="1200" dirty="0">
                          <a:effectLst/>
                        </a:rPr>
                        <a:t> </a:t>
                      </a:r>
                      <a:r>
                        <a:rPr lang="es-EC" sz="1200" dirty="0" err="1">
                          <a:effectLst/>
                        </a:rPr>
                        <a:t>anceps</a:t>
                      </a:r>
                      <a:r>
                        <a:rPr lang="es-EC" sz="1200" dirty="0">
                          <a:effectLst/>
                        </a:rPr>
                        <a:t>, S. aurea, S. </a:t>
                      </a:r>
                      <a:r>
                        <a:rPr lang="es-EC" sz="1200" dirty="0" err="1">
                          <a:effectLst/>
                        </a:rPr>
                        <a:t>spléndida</a:t>
                      </a:r>
                      <a:r>
                        <a:rPr lang="es-EC" sz="1200" dirty="0">
                          <a:effectLst/>
                        </a:rPr>
                        <a:t>.</a:t>
                      </a:r>
                      <a:endParaRPr lang="es-ES" sz="11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Marcador de pie de página 3"/>
          <p:cNvSpPr>
            <a:spLocks noGrp="1"/>
          </p:cNvSpPr>
          <p:nvPr>
            <p:ph type="ftr" sz="quarter" idx="11"/>
          </p:nvPr>
        </p:nvSpPr>
        <p:spPr>
          <a:xfrm>
            <a:off x="345560" y="6057127"/>
            <a:ext cx="6297612" cy="365125"/>
          </a:xfrm>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
        <p:nvSpPr>
          <p:cNvPr id="7" name="Rectangle 1"/>
          <p:cNvSpPr>
            <a:spLocks noChangeArrowheads="1"/>
          </p:cNvSpPr>
          <p:nvPr/>
        </p:nvSpPr>
        <p:spPr bwMode="auto">
          <a:xfrm>
            <a:off x="0" y="71733"/>
            <a:ext cx="8653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t>
            </a:r>
            <a:r>
              <a:rPr kumimoji="0" lang="es-EC" sz="1200" b="1" i="0" u="none" strike="noStrike" cap="none" normalizeH="0" baseline="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abla 2.  Taxonomía de </a:t>
            </a:r>
            <a:r>
              <a:rPr kumimoji="0" lang="es-EC" sz="1200" b="1" i="1" u="none" strike="noStrike" cap="none" normalizeH="0" baseline="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Setaria sphacelata</a:t>
            </a:r>
            <a:endParaRPr kumimoji="0" lang="es-ES" sz="11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8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Adaptado de Alvarez (2003)</a:t>
            </a:r>
            <a:endParaRPr kumimoji="0" lang="es-EC" sz="1800" b="0" i="0" u="none" strike="noStrike" cap="none" normalizeH="0" baseline="0" smtClean="0">
              <a:ln>
                <a:noFill/>
              </a:ln>
              <a:solidFill>
                <a:schemeClr val="tx1"/>
              </a:solidFill>
              <a:effectLst/>
              <a:latin typeface="Arial" panose="020B0604020202020204" pitchFamily="34" charset="0"/>
            </a:endParaRPr>
          </a:p>
        </p:txBody>
      </p:sp>
      <p:sp>
        <p:nvSpPr>
          <p:cNvPr id="8" name="CuadroTexto 7"/>
          <p:cNvSpPr txBox="1"/>
          <p:nvPr/>
        </p:nvSpPr>
        <p:spPr>
          <a:xfrm>
            <a:off x="1277007" y="5754414"/>
            <a:ext cx="2806262" cy="246221"/>
          </a:xfrm>
          <a:prstGeom prst="rect">
            <a:avLst/>
          </a:prstGeom>
          <a:noFill/>
        </p:spPr>
        <p:txBody>
          <a:bodyPr wrap="square" rtlCol="0">
            <a:spAutoFit/>
          </a:bodyPr>
          <a:lstStyle/>
          <a:p>
            <a:r>
              <a:rPr lang="es-EC" sz="1000" b="1" dirty="0"/>
              <a:t>Adaptado de </a:t>
            </a:r>
            <a:r>
              <a:rPr lang="es-EC" sz="1000" b="1" dirty="0" err="1"/>
              <a:t>Alvarez</a:t>
            </a:r>
            <a:r>
              <a:rPr lang="es-EC" sz="1000" b="1" dirty="0"/>
              <a:t> (2003)</a:t>
            </a:r>
            <a:endParaRPr lang="es-ES" sz="1000" dirty="0"/>
          </a:p>
        </p:txBody>
      </p:sp>
      <p:sp>
        <p:nvSpPr>
          <p:cNvPr id="9" name="CuadroTexto 8"/>
          <p:cNvSpPr txBox="1"/>
          <p:nvPr/>
        </p:nvSpPr>
        <p:spPr>
          <a:xfrm>
            <a:off x="1087821" y="1756217"/>
            <a:ext cx="4903076" cy="369332"/>
          </a:xfrm>
          <a:prstGeom prst="rect">
            <a:avLst/>
          </a:prstGeom>
          <a:noFill/>
        </p:spPr>
        <p:txBody>
          <a:bodyPr wrap="square" rtlCol="0">
            <a:spAutoFit/>
          </a:bodyPr>
          <a:lstStyle/>
          <a:p>
            <a:r>
              <a:rPr lang="es-EC" dirty="0"/>
              <a:t>Taxonomía de </a:t>
            </a:r>
            <a:r>
              <a:rPr lang="es-EC" i="1" dirty="0" err="1"/>
              <a:t>Setaria</a:t>
            </a:r>
            <a:r>
              <a:rPr lang="es-EC" i="1" dirty="0"/>
              <a:t> </a:t>
            </a:r>
            <a:r>
              <a:rPr lang="es-EC" i="1" dirty="0" err="1"/>
              <a:t>sphacelata</a:t>
            </a:r>
            <a:endParaRPr lang="es-ES" dirty="0"/>
          </a:p>
        </p:txBody>
      </p:sp>
    </p:spTree>
    <p:extLst>
      <p:ext uri="{BB962C8B-B14F-4D97-AF65-F5344CB8AC3E}">
        <p14:creationId xmlns:p14="http://schemas.microsoft.com/office/powerpoint/2010/main" val="36588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844801100"/>
              </p:ext>
            </p:extLst>
          </p:nvPr>
        </p:nvGraphicFramePr>
        <p:xfrm>
          <a:off x="1135063" y="1360274"/>
          <a:ext cx="7173365" cy="5335122"/>
        </p:xfrm>
        <a:graphic>
          <a:graphicData uri="http://schemas.openxmlformats.org/drawingml/2006/table">
            <a:tbl>
              <a:tblPr firstRow="1" bandRow="1">
                <a:tableStyleId>{5C22544A-7EE6-4342-B048-85BDC9FD1C3A}</a:tableStyleId>
              </a:tblPr>
              <a:tblGrid>
                <a:gridCol w="1558865"/>
                <a:gridCol w="5614500"/>
              </a:tblGrid>
              <a:tr h="351651">
                <a:tc>
                  <a:txBody>
                    <a:bodyPr/>
                    <a:lstStyle/>
                    <a:p>
                      <a:r>
                        <a:rPr lang="es-ES" dirty="0" smtClean="0"/>
                        <a:t>Componentes</a:t>
                      </a:r>
                      <a:endParaRPr lang="es-ES" dirty="0"/>
                    </a:p>
                  </a:txBody>
                  <a:tcPr/>
                </a:tc>
                <a:tc>
                  <a:txBody>
                    <a:bodyPr/>
                    <a:lstStyle/>
                    <a:p>
                      <a:r>
                        <a:rPr lang="es-ES" dirty="0" err="1" smtClean="0"/>
                        <a:t>Caracteristicas</a:t>
                      </a:r>
                      <a:r>
                        <a:rPr lang="es-ES" dirty="0" smtClean="0"/>
                        <a:t>  de </a:t>
                      </a:r>
                      <a:r>
                        <a:rPr lang="es-ES" i="1" dirty="0" err="1" smtClean="0"/>
                        <a:t>Setaria</a:t>
                      </a:r>
                      <a:r>
                        <a:rPr lang="es-ES" i="1" dirty="0" smtClean="0"/>
                        <a:t> </a:t>
                      </a:r>
                      <a:r>
                        <a:rPr lang="es-ES" i="1" dirty="0" err="1" smtClean="0"/>
                        <a:t>sphacelata</a:t>
                      </a:r>
                      <a:endParaRPr lang="es-ES" i="1" dirty="0"/>
                    </a:p>
                  </a:txBody>
                  <a:tcPr/>
                </a:tc>
              </a:tr>
              <a:tr h="634851">
                <a:tc>
                  <a:txBody>
                    <a:bodyPr/>
                    <a:lstStyle/>
                    <a:p>
                      <a:endParaRPr lang="es-ES" sz="1200" dirty="0" smtClean="0"/>
                    </a:p>
                    <a:p>
                      <a:r>
                        <a:rPr lang="es-ES" sz="1200" dirty="0" smtClean="0"/>
                        <a:t>Características</a:t>
                      </a:r>
                      <a:r>
                        <a:rPr lang="es-ES" sz="1200" baseline="0" dirty="0" smtClean="0"/>
                        <a:t> principales</a:t>
                      </a:r>
                      <a:endParaRPr lang="es-ES" sz="1200" dirty="0"/>
                    </a:p>
                  </a:txBody>
                  <a:tcPr/>
                </a:tc>
                <a:tc>
                  <a:txBody>
                    <a:bodyPr/>
                    <a:lstStyle/>
                    <a:p>
                      <a:pPr algn="just"/>
                      <a:r>
                        <a:rPr lang="es-EC" sz="1200" kern="1200" dirty="0" smtClean="0">
                          <a:solidFill>
                            <a:schemeClr val="dk1"/>
                          </a:solidFill>
                          <a:effectLst/>
                          <a:latin typeface="+mn-lt"/>
                          <a:ea typeface="+mn-ea"/>
                          <a:cs typeface="+mn-cs"/>
                        </a:rPr>
                        <a:t>Perenne originaria de África tropical, crecimiento vigoroso, tallos finos que alcanzan de 60-150 cm. de altura, hojas largas y finas, la inflorescencia es una panícula compacta, extiende rápidamente por medio de rizomas y por resiembra natural .</a:t>
                      </a:r>
                      <a:endParaRPr lang="es-ES" sz="1200" dirty="0"/>
                    </a:p>
                  </a:txBody>
                  <a:tcPr/>
                </a:tc>
              </a:tr>
              <a:tr h="967041">
                <a:tc>
                  <a:txBody>
                    <a:bodyPr/>
                    <a:lstStyle/>
                    <a:p>
                      <a:endParaRPr lang="es-ES" sz="1200" dirty="0" smtClean="0"/>
                    </a:p>
                    <a:p>
                      <a:r>
                        <a:rPr lang="es-ES" sz="1200" dirty="0" smtClean="0"/>
                        <a:t>Adaptación</a:t>
                      </a:r>
                      <a:endParaRPr lang="es-ES" sz="1200" dirty="0"/>
                    </a:p>
                  </a:txBody>
                  <a:tcPr/>
                </a:tc>
                <a:tc>
                  <a:txBody>
                    <a:bodyPr/>
                    <a:lstStyle/>
                    <a:p>
                      <a:r>
                        <a:rPr lang="es-ES" sz="1200" dirty="0" smtClean="0"/>
                        <a:t>Crece de 600-2400 msnm</a:t>
                      </a:r>
                    </a:p>
                    <a:p>
                      <a:r>
                        <a:rPr lang="es-ES" sz="1200" dirty="0" smtClean="0"/>
                        <a:t>Crece en cualquier clase de suelos, arcillosos pesados</a:t>
                      </a:r>
                    </a:p>
                    <a:p>
                      <a:r>
                        <a:rPr lang="es-ES" sz="1200" dirty="0" smtClean="0"/>
                        <a:t>Soporta suelos con pH extremos (4-8.5)</a:t>
                      </a:r>
                    </a:p>
                    <a:p>
                      <a:r>
                        <a:rPr lang="es-ES" sz="1200" dirty="0" smtClean="0"/>
                        <a:t>Precipitación</a:t>
                      </a:r>
                      <a:r>
                        <a:rPr lang="es-ES" sz="1200" baseline="0" dirty="0" smtClean="0"/>
                        <a:t> 700-1800 mm</a:t>
                      </a:r>
                    </a:p>
                    <a:p>
                      <a:r>
                        <a:rPr lang="es-ES" sz="1200" baseline="0" dirty="0" smtClean="0"/>
                        <a:t>Temperatura de 18-22  grados </a:t>
                      </a:r>
                      <a:endParaRPr lang="es-ES" sz="1200" dirty="0"/>
                    </a:p>
                  </a:txBody>
                  <a:tcPr/>
                </a:tc>
              </a:tr>
              <a:tr h="791215">
                <a:tc>
                  <a:txBody>
                    <a:bodyPr/>
                    <a:lstStyle/>
                    <a:p>
                      <a:endParaRPr lang="es-ES" sz="1200" dirty="0" smtClean="0"/>
                    </a:p>
                    <a:p>
                      <a:r>
                        <a:rPr lang="es-ES" sz="1200" dirty="0" smtClean="0"/>
                        <a:t>Establecimiento</a:t>
                      </a:r>
                      <a:endParaRPr lang="es-ES" sz="12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dk1"/>
                          </a:solidFill>
                          <a:effectLst/>
                          <a:latin typeface="+mn-lt"/>
                          <a:ea typeface="+mn-ea"/>
                          <a:cs typeface="+mn-cs"/>
                        </a:rPr>
                        <a:t>Por semilla se  requiere 3-6 kg ha</a:t>
                      </a:r>
                      <a:r>
                        <a:rPr lang="es-EC" sz="1200" kern="1200" baseline="30000" dirty="0" smtClean="0">
                          <a:solidFill>
                            <a:schemeClr val="dk1"/>
                          </a:solidFill>
                          <a:effectLst/>
                          <a:latin typeface="+mn-lt"/>
                          <a:ea typeface="+mn-ea"/>
                          <a:cs typeface="+mn-cs"/>
                        </a:rPr>
                        <a:t>-1</a:t>
                      </a:r>
                      <a:r>
                        <a:rPr lang="es-EC" sz="1200" kern="1200" dirty="0" smtClean="0">
                          <a:solidFill>
                            <a:schemeClr val="dk1"/>
                          </a:solidFill>
                          <a:effectLst/>
                          <a:latin typeface="+mn-lt"/>
                          <a:ea typeface="+mn-ea"/>
                          <a:cs typeface="+mn-cs"/>
                        </a:rPr>
                        <a:t> en líneas y 8-10 kg</a:t>
                      </a:r>
                      <a:r>
                        <a:rPr lang="es-EC" sz="1200" kern="1200" baseline="0" dirty="0" smtClean="0">
                          <a:solidFill>
                            <a:schemeClr val="dk1"/>
                          </a:solidFill>
                          <a:effectLst/>
                          <a:latin typeface="+mn-lt"/>
                          <a:ea typeface="+mn-ea"/>
                          <a:cs typeface="+mn-cs"/>
                        </a:rPr>
                        <a:t> </a:t>
                      </a:r>
                      <a:r>
                        <a:rPr lang="es-EC" sz="1200" kern="1200" dirty="0" smtClean="0">
                          <a:solidFill>
                            <a:schemeClr val="dk1"/>
                          </a:solidFill>
                          <a:effectLst/>
                          <a:latin typeface="+mn-lt"/>
                          <a:ea typeface="+mn-ea"/>
                          <a:cs typeface="+mn-cs"/>
                        </a:rPr>
                        <a:t>ha</a:t>
                      </a:r>
                      <a:r>
                        <a:rPr lang="es-EC" sz="1200" kern="1200" baseline="30000" dirty="0" smtClean="0">
                          <a:solidFill>
                            <a:schemeClr val="dk1"/>
                          </a:solidFill>
                          <a:effectLst/>
                          <a:latin typeface="+mn-lt"/>
                          <a:ea typeface="+mn-ea"/>
                          <a:cs typeface="+mn-cs"/>
                        </a:rPr>
                        <a:t>-1</a:t>
                      </a:r>
                      <a:r>
                        <a:rPr lang="es-EC" sz="1200" kern="1200" dirty="0" smtClean="0">
                          <a:solidFill>
                            <a:schemeClr val="dk1"/>
                          </a:solidFill>
                          <a:effectLst/>
                          <a:latin typeface="+mn-lt"/>
                          <a:ea typeface="+mn-ea"/>
                          <a:cs typeface="+mn-cs"/>
                        </a:rPr>
                        <a:t> al voleo; </a:t>
                      </a:r>
                      <a:r>
                        <a:rPr lang="es-EC" sz="1800" kern="1200" dirty="0" smtClean="0">
                          <a:solidFill>
                            <a:schemeClr val="dk1"/>
                          </a:solidFill>
                          <a:effectLst/>
                          <a:latin typeface="+mn-lt"/>
                          <a:ea typeface="+mn-ea"/>
                          <a:cs typeface="+mn-cs"/>
                        </a:rPr>
                        <a:t> </a:t>
                      </a:r>
                      <a:r>
                        <a:rPr lang="es-EC" sz="1200" kern="1200" dirty="0" smtClean="0">
                          <a:solidFill>
                            <a:schemeClr val="dk1"/>
                          </a:solidFill>
                          <a:effectLst/>
                          <a:latin typeface="+mn-lt"/>
                          <a:ea typeface="+mn-ea"/>
                          <a:cs typeface="+mn-cs"/>
                        </a:rPr>
                        <a:t>vegetativamente, se utiliza esquejes o tallos enraizados.  El Tiempo de establecimiento es de  3-4 meses</a:t>
                      </a:r>
                      <a:r>
                        <a:rPr lang="es-EC" sz="1800" kern="1200" dirty="0" smtClean="0">
                          <a:solidFill>
                            <a:schemeClr val="dk1"/>
                          </a:solidFill>
                          <a:effectLst/>
                          <a:latin typeface="+mn-lt"/>
                          <a:ea typeface="+mn-ea"/>
                          <a:cs typeface="+mn-cs"/>
                        </a:rPr>
                        <a:t>.</a:t>
                      </a:r>
                      <a:endParaRPr lang="es-ES" sz="1800" kern="1200" dirty="0" smtClean="0">
                        <a:solidFill>
                          <a:schemeClr val="dk1"/>
                        </a:solidFill>
                        <a:effectLst/>
                        <a:latin typeface="+mn-lt"/>
                        <a:ea typeface="+mn-ea"/>
                        <a:cs typeface="+mn-cs"/>
                      </a:endParaRPr>
                    </a:p>
                    <a:p>
                      <a:endParaRPr lang="es-ES" sz="1200" dirty="0"/>
                    </a:p>
                  </a:txBody>
                  <a:tcPr/>
                </a:tc>
              </a:tr>
              <a:tr h="267174">
                <a:tc>
                  <a:txBody>
                    <a:bodyPr/>
                    <a:lstStyle/>
                    <a:p>
                      <a:r>
                        <a:rPr lang="es-ES" sz="1200" dirty="0" smtClean="0"/>
                        <a:t>Épocas de siembra</a:t>
                      </a:r>
                      <a:endParaRPr lang="es-ES" sz="1200" dirty="0"/>
                    </a:p>
                  </a:txBody>
                  <a:tcPr/>
                </a:tc>
                <a:tc>
                  <a:txBody>
                    <a:bodyPr/>
                    <a:lstStyle/>
                    <a:p>
                      <a:r>
                        <a:rPr lang="es-ES" sz="1200" dirty="0" smtClean="0"/>
                        <a:t>Diciembre-Enero , con</a:t>
                      </a:r>
                      <a:r>
                        <a:rPr lang="es-ES" sz="1200" baseline="0" dirty="0" smtClean="0"/>
                        <a:t> lluvias</a:t>
                      </a:r>
                      <a:endParaRPr lang="es-ES" sz="1200" dirty="0"/>
                    </a:p>
                  </a:txBody>
                  <a:tcPr/>
                </a:tc>
              </a:tr>
              <a:tr h="634851">
                <a:tc>
                  <a:txBody>
                    <a:bodyPr/>
                    <a:lstStyle/>
                    <a:p>
                      <a:endParaRPr lang="es-ES" sz="1200" dirty="0" smtClean="0"/>
                    </a:p>
                    <a:p>
                      <a:r>
                        <a:rPr lang="es-ES" sz="1200" dirty="0" smtClean="0"/>
                        <a:t>Asociación</a:t>
                      </a:r>
                      <a:endParaRPr lang="es-ES" sz="1200" dirty="0"/>
                    </a:p>
                  </a:txBody>
                  <a:tcPr/>
                </a:tc>
                <a:tc>
                  <a:txBody>
                    <a:bodyPr/>
                    <a:lstStyle/>
                    <a:p>
                      <a:r>
                        <a:rPr lang="es-EC" sz="1200" kern="1200" dirty="0" smtClean="0">
                          <a:solidFill>
                            <a:schemeClr val="dk1"/>
                          </a:solidFill>
                          <a:effectLst/>
                          <a:latin typeface="+mn-lt"/>
                          <a:ea typeface="+mn-ea"/>
                          <a:cs typeface="+mn-cs"/>
                        </a:rPr>
                        <a:t>En zonas tropicales secas, con maní forrajero o pega </a:t>
                      </a:r>
                      <a:r>
                        <a:rPr lang="es-EC" sz="1200" kern="1200" dirty="0" err="1" smtClean="0">
                          <a:solidFill>
                            <a:schemeClr val="dk1"/>
                          </a:solidFill>
                          <a:effectLst/>
                          <a:latin typeface="+mn-lt"/>
                          <a:ea typeface="+mn-ea"/>
                          <a:cs typeface="+mn-cs"/>
                        </a:rPr>
                        <a:t>pega</a:t>
                      </a:r>
                      <a:r>
                        <a:rPr lang="es-EC" sz="1200" kern="1200" dirty="0" smtClean="0">
                          <a:solidFill>
                            <a:schemeClr val="dk1"/>
                          </a:solidFill>
                          <a:effectLst/>
                          <a:latin typeface="+mn-lt"/>
                          <a:ea typeface="+mn-ea"/>
                          <a:cs typeface="+mn-cs"/>
                        </a:rPr>
                        <a:t> en </a:t>
                      </a:r>
                      <a:r>
                        <a:rPr lang="es-EC" sz="1200" kern="1200" dirty="0" err="1" smtClean="0">
                          <a:solidFill>
                            <a:schemeClr val="dk1"/>
                          </a:solidFill>
                          <a:effectLst/>
                          <a:latin typeface="+mn-lt"/>
                          <a:ea typeface="+mn-ea"/>
                          <a:cs typeface="+mn-cs"/>
                        </a:rPr>
                        <a:t>subtrópico</a:t>
                      </a:r>
                      <a:r>
                        <a:rPr lang="es-EC" sz="1200" kern="1200" dirty="0" smtClean="0">
                          <a:solidFill>
                            <a:schemeClr val="dk1"/>
                          </a:solidFill>
                          <a:effectLst/>
                          <a:latin typeface="+mn-lt"/>
                          <a:ea typeface="+mn-ea"/>
                          <a:cs typeface="+mn-cs"/>
                        </a:rPr>
                        <a:t> húmedo hasta 1800 msnm, inclusive con trébol blanco y loto sobre los 2000 msnm, , el tratamiento “</a:t>
                      </a:r>
                      <a:r>
                        <a:rPr lang="es-EC" sz="1200" i="1" kern="1200" dirty="0" err="1" smtClean="0">
                          <a:solidFill>
                            <a:schemeClr val="dk1"/>
                          </a:solidFill>
                          <a:effectLst/>
                          <a:latin typeface="+mn-lt"/>
                          <a:ea typeface="+mn-ea"/>
                          <a:cs typeface="+mn-cs"/>
                        </a:rPr>
                        <a:t>Setaria</a:t>
                      </a:r>
                      <a:r>
                        <a:rPr lang="es-EC" sz="1200" i="1" kern="1200" dirty="0" smtClean="0">
                          <a:solidFill>
                            <a:schemeClr val="dk1"/>
                          </a:solidFill>
                          <a:effectLst/>
                          <a:latin typeface="+mn-lt"/>
                          <a:ea typeface="+mn-ea"/>
                          <a:cs typeface="+mn-cs"/>
                        </a:rPr>
                        <a:t> -</a:t>
                      </a:r>
                      <a:r>
                        <a:rPr lang="es-EC" sz="1200" kern="1200" dirty="0" smtClean="0">
                          <a:solidFill>
                            <a:schemeClr val="dk1"/>
                          </a:solidFill>
                          <a:effectLst/>
                          <a:latin typeface="+mn-lt"/>
                          <a:ea typeface="+mn-ea"/>
                          <a:cs typeface="+mn-cs"/>
                        </a:rPr>
                        <a:t> </a:t>
                      </a:r>
                      <a:r>
                        <a:rPr lang="es-EC" sz="1200" i="1" kern="1200" dirty="0" smtClean="0">
                          <a:solidFill>
                            <a:schemeClr val="dk1"/>
                          </a:solidFill>
                          <a:effectLst/>
                          <a:latin typeface="+mn-lt"/>
                          <a:ea typeface="+mn-ea"/>
                          <a:cs typeface="+mn-cs"/>
                        </a:rPr>
                        <a:t>Lotus</a:t>
                      </a:r>
                      <a:r>
                        <a:rPr lang="es-EC" sz="1200" kern="1200" dirty="0" smtClean="0">
                          <a:solidFill>
                            <a:schemeClr val="dk1"/>
                          </a:solidFill>
                          <a:effectLst/>
                          <a:latin typeface="+mn-lt"/>
                          <a:ea typeface="+mn-ea"/>
                          <a:cs typeface="+mn-cs"/>
                        </a:rPr>
                        <a:t>” produjo  6.8; 11.1 y 8.6 toneladas MS ha</a:t>
                      </a:r>
                      <a:r>
                        <a:rPr lang="es-EC" sz="1200" kern="1200" baseline="30000" dirty="0" smtClean="0">
                          <a:solidFill>
                            <a:schemeClr val="dk1"/>
                          </a:solidFill>
                          <a:effectLst/>
                          <a:latin typeface="+mn-lt"/>
                          <a:ea typeface="+mn-ea"/>
                          <a:cs typeface="+mn-cs"/>
                        </a:rPr>
                        <a:t>-1 </a:t>
                      </a:r>
                      <a:r>
                        <a:rPr lang="es-EC" sz="1200" kern="1200" dirty="0" smtClean="0">
                          <a:solidFill>
                            <a:schemeClr val="dk1"/>
                          </a:solidFill>
                          <a:effectLst/>
                          <a:latin typeface="+mn-lt"/>
                          <a:ea typeface="+mn-ea"/>
                          <a:cs typeface="+mn-cs"/>
                        </a:rPr>
                        <a:t>año</a:t>
                      </a:r>
                      <a:endParaRPr lang="es-ES" sz="1200" dirty="0"/>
                    </a:p>
                  </a:txBody>
                  <a:tcPr/>
                </a:tc>
              </a:tr>
              <a:tr h="480966">
                <a:tc>
                  <a:txBody>
                    <a:bodyPr/>
                    <a:lstStyle/>
                    <a:p>
                      <a:r>
                        <a:rPr lang="es-ES" sz="1200" dirty="0" smtClean="0"/>
                        <a:t>Aprovechamiento</a:t>
                      </a:r>
                      <a:endParaRPr lang="es-ES" sz="1200" dirty="0"/>
                    </a:p>
                  </a:txBody>
                  <a:tcPr/>
                </a:tc>
                <a:tc>
                  <a:txBody>
                    <a:bodyPr/>
                    <a:lstStyle/>
                    <a:p>
                      <a:r>
                        <a:rPr lang="es-ES" sz="1200" dirty="0" err="1" smtClean="0"/>
                        <a:t>Patoreo</a:t>
                      </a:r>
                      <a:r>
                        <a:rPr lang="es-ES" sz="1200" dirty="0" smtClean="0"/>
                        <a:t>, heno</a:t>
                      </a:r>
                      <a:endParaRPr lang="es-ES" sz="1200" dirty="0"/>
                    </a:p>
                  </a:txBody>
                  <a:tcPr/>
                </a:tc>
              </a:tr>
              <a:tr h="282156">
                <a:tc>
                  <a:txBody>
                    <a:bodyPr/>
                    <a:lstStyle/>
                    <a:p>
                      <a:r>
                        <a:rPr lang="es-ES" sz="1200" dirty="0" smtClean="0"/>
                        <a:t>Variedades</a:t>
                      </a:r>
                      <a:endParaRPr lang="es-ES" sz="1200" dirty="0"/>
                    </a:p>
                  </a:txBody>
                  <a:tcPr/>
                </a:tc>
                <a:tc>
                  <a:txBody>
                    <a:bodyPr/>
                    <a:lstStyle/>
                    <a:p>
                      <a:r>
                        <a:rPr lang="es-ES" sz="1200" dirty="0" err="1" smtClean="0"/>
                        <a:t>Nandi</a:t>
                      </a:r>
                      <a:r>
                        <a:rPr lang="es-ES" sz="1200" dirty="0" smtClean="0"/>
                        <a:t>, </a:t>
                      </a:r>
                      <a:r>
                        <a:rPr lang="es-ES" sz="1200" dirty="0" err="1" smtClean="0"/>
                        <a:t>Kazangula</a:t>
                      </a:r>
                      <a:r>
                        <a:rPr lang="es-ES" sz="1200" dirty="0" smtClean="0"/>
                        <a:t>, </a:t>
                      </a:r>
                      <a:r>
                        <a:rPr lang="es-ES" sz="1200" dirty="0" err="1" smtClean="0"/>
                        <a:t>Narok</a:t>
                      </a:r>
                      <a:endParaRPr lang="es-ES" sz="1200" dirty="0"/>
                    </a:p>
                  </a:txBody>
                  <a:tcPr/>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8" name="Marcador de contenido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336" y="1635259"/>
            <a:ext cx="2911077" cy="3881437"/>
          </a:xfrm>
          <a:prstGeom prst="rect">
            <a:avLst/>
          </a:prstGeom>
        </p:spPr>
      </p:pic>
    </p:spTree>
    <p:extLst>
      <p:ext uri="{BB962C8B-B14F-4D97-AF65-F5344CB8AC3E}">
        <p14:creationId xmlns:p14="http://schemas.microsoft.com/office/powerpoint/2010/main" val="26123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675155002"/>
              </p:ext>
            </p:extLst>
          </p:nvPr>
        </p:nvGraphicFramePr>
        <p:xfrm>
          <a:off x="3149560" y="1277113"/>
          <a:ext cx="4496715" cy="5129373"/>
        </p:xfrm>
        <a:graphic>
          <a:graphicData uri="http://schemas.openxmlformats.org/drawingml/2006/table">
            <a:tbl>
              <a:tblPr firstRow="1" firstCol="1" bandRow="1">
                <a:tableStyleId>{5C22544A-7EE6-4342-B048-85BDC9FD1C3A}</a:tableStyleId>
              </a:tblPr>
              <a:tblGrid>
                <a:gridCol w="899343"/>
                <a:gridCol w="899343"/>
                <a:gridCol w="899343"/>
                <a:gridCol w="899343"/>
                <a:gridCol w="899343"/>
              </a:tblGrid>
              <a:tr h="292268">
                <a:tc>
                  <a:txBody>
                    <a:bodyPr/>
                    <a:lstStyle/>
                    <a:p>
                      <a:pPr algn="ctr">
                        <a:lnSpc>
                          <a:spcPct val="115000"/>
                        </a:lnSpc>
                        <a:spcAft>
                          <a:spcPts val="1000"/>
                        </a:spcAft>
                      </a:pPr>
                      <a:r>
                        <a:rPr lang="es-EC" sz="800" dirty="0">
                          <a:effectLst/>
                        </a:rPr>
                        <a:t>Análisis Principal</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Unidad</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Promedio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Mínimo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Máximo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292268">
                <a:tc>
                  <a:txBody>
                    <a:bodyPr/>
                    <a:lstStyle/>
                    <a:p>
                      <a:pPr algn="just">
                        <a:lnSpc>
                          <a:spcPct val="115000"/>
                        </a:lnSpc>
                        <a:spcAft>
                          <a:spcPts val="1000"/>
                        </a:spcAft>
                      </a:pPr>
                      <a:r>
                        <a:rPr lang="es-EC" sz="800">
                          <a:effectLst/>
                        </a:rPr>
                        <a:t>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como alimentado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22,2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13,7</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32,4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Proteína cruda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dirty="0">
                          <a:effectLst/>
                        </a:rPr>
                        <a:t>9,1</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3.2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16.9</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Fibra cruda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34,3</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22,56</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45,2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292268">
                <a:tc>
                  <a:txBody>
                    <a:bodyPr/>
                    <a:lstStyle/>
                    <a:p>
                      <a:pPr algn="just">
                        <a:lnSpc>
                          <a:spcPct val="115000"/>
                        </a:lnSpc>
                        <a:spcAft>
                          <a:spcPts val="1000"/>
                        </a:spcAft>
                      </a:pPr>
                      <a:r>
                        <a:rPr lang="es-EC" sz="800">
                          <a:effectLst/>
                        </a:rPr>
                        <a:t>FDN</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como alimentado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69,5</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dirty="0">
                          <a:effectLst/>
                        </a:rPr>
                        <a:t> </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FDA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40</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dirty="0">
                          <a:effectLst/>
                        </a:rPr>
                        <a:t>28,5</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45,1</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Lignina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5,4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Extracto eterio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2,4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1,8</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3,5</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443221">
                <a:tc>
                  <a:txBody>
                    <a:bodyPr/>
                    <a:lstStyle/>
                    <a:p>
                      <a:pPr algn="just">
                        <a:lnSpc>
                          <a:spcPct val="115000"/>
                        </a:lnSpc>
                        <a:spcAft>
                          <a:spcPts val="1000"/>
                        </a:spcAft>
                      </a:pPr>
                      <a:r>
                        <a:rPr lang="es-EC" sz="800">
                          <a:effectLst/>
                        </a:rPr>
                        <a:t>Ceniza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de materia seca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11,1</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7,4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15,3</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292268">
                <a:tc>
                  <a:txBody>
                    <a:bodyPr/>
                    <a:lstStyle/>
                    <a:p>
                      <a:pPr algn="just">
                        <a:lnSpc>
                          <a:spcPct val="115000"/>
                        </a:lnSpc>
                        <a:spcAft>
                          <a:spcPts val="1000"/>
                        </a:spcAft>
                      </a:pPr>
                      <a:r>
                        <a:rPr lang="es-EC" sz="800">
                          <a:effectLst/>
                        </a:rPr>
                        <a:t>Energía bruta</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MJ/Kg/MS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17,8</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gridSpan="5">
                  <a:txBody>
                    <a:bodyPr/>
                    <a:lstStyle/>
                    <a:p>
                      <a:pPr>
                        <a:lnSpc>
                          <a:spcPct val="115000"/>
                        </a:lnSpc>
                        <a:spcAft>
                          <a:spcPts val="1000"/>
                        </a:spcAft>
                      </a:pPr>
                      <a:r>
                        <a:rPr lang="es-EC" sz="800">
                          <a:effectLst/>
                        </a:rPr>
                        <a:t>Minerales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4101">
                <a:tc>
                  <a:txBody>
                    <a:bodyPr/>
                    <a:lstStyle/>
                    <a:p>
                      <a:pPr algn="just">
                        <a:lnSpc>
                          <a:spcPct val="115000"/>
                        </a:lnSpc>
                        <a:spcAft>
                          <a:spcPts val="1000"/>
                        </a:spcAft>
                      </a:pPr>
                      <a:r>
                        <a:rPr lang="es-EC" sz="800">
                          <a:effectLst/>
                        </a:rPr>
                        <a:t>Calcio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g/kg/MS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2,4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4,7</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a:txBody>
                    <a:bodyPr/>
                    <a:lstStyle/>
                    <a:p>
                      <a:pPr algn="just">
                        <a:lnSpc>
                          <a:spcPct val="115000"/>
                        </a:lnSpc>
                        <a:spcAft>
                          <a:spcPts val="1000"/>
                        </a:spcAft>
                      </a:pPr>
                      <a:r>
                        <a:rPr lang="es-EC" sz="800">
                          <a:effectLst/>
                        </a:rPr>
                        <a:t>Fosforo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g/kg/MS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1,9</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6</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a:txBody>
                    <a:bodyPr/>
                    <a:lstStyle/>
                    <a:p>
                      <a:pPr algn="just">
                        <a:lnSpc>
                          <a:spcPct val="115000"/>
                        </a:lnSpc>
                        <a:spcAft>
                          <a:spcPts val="1000"/>
                        </a:spcAft>
                      </a:pPr>
                      <a:r>
                        <a:rPr lang="es-EC" sz="800">
                          <a:effectLst/>
                        </a:rPr>
                        <a:t>Sodio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g/kg/MS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15,8</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0,6</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36</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a:txBody>
                    <a:bodyPr/>
                    <a:lstStyle/>
                    <a:p>
                      <a:pPr algn="just">
                        <a:lnSpc>
                          <a:spcPct val="115000"/>
                        </a:lnSpc>
                        <a:spcAft>
                          <a:spcPts val="1000"/>
                        </a:spcAft>
                      </a:pPr>
                      <a:r>
                        <a:rPr lang="es-EC" sz="800">
                          <a:effectLst/>
                        </a:rPr>
                        <a:t>Potasio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g/kg/MS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0,4</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0,6</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a:txBody>
                    <a:bodyPr/>
                    <a:lstStyle/>
                    <a:p>
                      <a:pPr algn="just">
                        <a:lnSpc>
                          <a:spcPct val="115000"/>
                        </a:lnSpc>
                        <a:spcAft>
                          <a:spcPts val="1000"/>
                        </a:spcAft>
                      </a:pPr>
                      <a:r>
                        <a:rPr lang="es-EC" sz="800">
                          <a:effectLst/>
                        </a:rPr>
                        <a:t>Magnesio</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g/kg/MS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2,1</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0,9</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5,2</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r h="144101">
                <a:tc gridSpan="5">
                  <a:txBody>
                    <a:bodyPr/>
                    <a:lstStyle/>
                    <a:p>
                      <a:pPr algn="just">
                        <a:lnSpc>
                          <a:spcPct val="115000"/>
                        </a:lnSpc>
                        <a:spcAft>
                          <a:spcPts val="1000"/>
                        </a:spcAft>
                      </a:pPr>
                      <a:r>
                        <a:rPr lang="es-EC" sz="800">
                          <a:effectLst/>
                        </a:rPr>
                        <a:t>Valores nutritivos Rumiantes</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2268">
                <a:tc>
                  <a:txBody>
                    <a:bodyPr/>
                    <a:lstStyle/>
                    <a:p>
                      <a:pPr algn="just">
                        <a:lnSpc>
                          <a:spcPct val="115000"/>
                        </a:lnSpc>
                        <a:spcAft>
                          <a:spcPts val="1000"/>
                        </a:spcAft>
                      </a:pPr>
                      <a:r>
                        <a:rPr lang="es-EC" sz="800" dirty="0">
                          <a:effectLst/>
                        </a:rPr>
                        <a:t>Digestibilidad MO</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ctr">
                        <a:lnSpc>
                          <a:spcPct val="115000"/>
                        </a:lnSpc>
                        <a:spcAft>
                          <a:spcPts val="1000"/>
                        </a:spcAft>
                      </a:pPr>
                      <a:r>
                        <a:rPr lang="es-EC" sz="800">
                          <a:effectLst/>
                        </a:rPr>
                        <a:t>62,8</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just">
                        <a:lnSpc>
                          <a:spcPct val="115000"/>
                        </a:lnSpc>
                        <a:spcAft>
                          <a:spcPts val="1000"/>
                        </a:spcAft>
                      </a:pPr>
                      <a:r>
                        <a:rPr lang="es-EC" sz="800">
                          <a:effectLst/>
                        </a:rPr>
                        <a:t> </a:t>
                      </a:r>
                      <a:endParaRPr lang="es-ES" sz="7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c>
                  <a:txBody>
                    <a:bodyPr/>
                    <a:lstStyle/>
                    <a:p>
                      <a:pPr algn="just">
                        <a:lnSpc>
                          <a:spcPct val="115000"/>
                        </a:lnSpc>
                        <a:spcAft>
                          <a:spcPts val="1000"/>
                        </a:spcAft>
                      </a:pPr>
                      <a:r>
                        <a:rPr lang="es-EC" sz="800" dirty="0">
                          <a:effectLst/>
                        </a:rPr>
                        <a:t> </a:t>
                      </a:r>
                      <a:endParaRPr lang="es-ES" sz="7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644" marR="43644" marT="0" marB="0"/>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sp>
        <p:nvSpPr>
          <p:cNvPr id="6" name="Rectangle 1"/>
          <p:cNvSpPr>
            <a:spLocks noChangeArrowheads="1"/>
          </p:cNvSpPr>
          <p:nvPr/>
        </p:nvSpPr>
        <p:spPr bwMode="auto">
          <a:xfrm>
            <a:off x="677333" y="907660"/>
            <a:ext cx="110049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Composición química y digestibilidad de materia orgánica de </a:t>
            </a:r>
            <a:r>
              <a:rPr kumimoji="0" lang="es-EC" sz="1200" b="1" i="1"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setaria</a:t>
            </a:r>
            <a:r>
              <a:rPr kumimoji="0" lang="es-EC" sz="1200" b="1" i="1"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s-EC" sz="1200" b="1"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gigante (</a:t>
            </a:r>
            <a:r>
              <a:rPr kumimoji="0" lang="es-EC" sz="1200" b="1" i="1"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Setaria</a:t>
            </a:r>
            <a:r>
              <a:rPr kumimoji="0" lang="es-EC" sz="1200" b="1" i="1"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s-EC" sz="1200" b="1" i="1"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sphacelata</a:t>
            </a:r>
            <a:r>
              <a:rPr kumimoji="0" lang="es-EC" sz="1200" b="1" i="1"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s-EC" sz="1200" b="1" i="1"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var</a:t>
            </a:r>
            <a:r>
              <a:rPr kumimoji="0" lang="es-EC" sz="1200" b="1" i="1"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a:t>
            </a:r>
            <a:r>
              <a:rPr kumimoji="0" lang="es-EC" sz="1200" b="1" i="1"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Splendida</a:t>
            </a:r>
            <a:r>
              <a:rPr kumimoji="0" lang="es-EC" sz="1200" b="1" i="1"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a:t>
            </a:r>
            <a:endParaRPr kumimoji="0" lang="es-EC" sz="1800" b="0" i="0" u="none" strike="noStrike" cap="none" normalizeH="0" baseline="0" dirty="0" smtClean="0">
              <a:ln>
                <a:noFill/>
              </a:ln>
              <a:solidFill>
                <a:schemeClr val="tx1"/>
              </a:solidFill>
              <a:effectLst/>
              <a:latin typeface="+mj-lt"/>
            </a:endParaRPr>
          </a:p>
        </p:txBody>
      </p:sp>
      <p:pic>
        <p:nvPicPr>
          <p:cNvPr id="9" name="Imagen 8"/>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10" name="CuadroTexto 9"/>
          <p:cNvSpPr txBox="1"/>
          <p:nvPr/>
        </p:nvSpPr>
        <p:spPr>
          <a:xfrm>
            <a:off x="3324811" y="6488668"/>
            <a:ext cx="2114291" cy="492443"/>
          </a:xfrm>
          <a:prstGeom prst="rect">
            <a:avLst/>
          </a:prstGeom>
          <a:noFill/>
        </p:spPr>
        <p:txBody>
          <a:bodyPr wrap="square" rtlCol="0">
            <a:spAutoFit/>
          </a:bodyPr>
          <a:lstStyle/>
          <a:p>
            <a:r>
              <a:rPr lang="es-EC" sz="800" dirty="0"/>
              <a:t>Fuente: (</a:t>
            </a:r>
            <a:r>
              <a:rPr lang="es-ES" sz="800" dirty="0" err="1"/>
              <a:t>Heuzé</a:t>
            </a:r>
            <a:r>
              <a:rPr lang="es-ES" sz="800" dirty="0"/>
              <a:t> </a:t>
            </a:r>
            <a:r>
              <a:rPr lang="es-ES" sz="800" i="1" dirty="0"/>
              <a:t>et al,</a:t>
            </a:r>
            <a:r>
              <a:rPr lang="es-ES" sz="800" dirty="0"/>
              <a:t> 2015)</a:t>
            </a:r>
          </a:p>
          <a:p>
            <a:endParaRPr lang="es-ES" dirty="0"/>
          </a:p>
        </p:txBody>
      </p:sp>
    </p:spTree>
    <p:extLst>
      <p:ext uri="{BB962C8B-B14F-4D97-AF65-F5344CB8AC3E}">
        <p14:creationId xmlns:p14="http://schemas.microsoft.com/office/powerpoint/2010/main" val="23285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680437"/>
          </a:xfrm>
        </p:spPr>
        <p:txBody>
          <a:bodyPr/>
          <a:lstStyle/>
          <a:p>
            <a:r>
              <a:rPr lang="es-ES" dirty="0" smtClean="0"/>
              <a:t>7.</a:t>
            </a:r>
            <a:r>
              <a:rPr lang="es-EC" dirty="0" smtClean="0"/>
              <a:t> </a:t>
            </a:r>
            <a:r>
              <a:rPr lang="es-EC" dirty="0"/>
              <a:t>Fertilización  con nitrógeno (N)</a:t>
            </a:r>
            <a:endParaRPr lang="es-ES" dirty="0"/>
          </a:p>
        </p:txBody>
      </p:sp>
      <p:graphicFrame>
        <p:nvGraphicFramePr>
          <p:cNvPr id="13" name="Marcador de contenido 12"/>
          <p:cNvGraphicFramePr>
            <a:graphicFrameLocks noGrp="1"/>
          </p:cNvGraphicFramePr>
          <p:nvPr>
            <p:ph idx="1"/>
            <p:extLst>
              <p:ext uri="{D42A27DB-BD31-4B8C-83A1-F6EECF244321}">
                <p14:modId xmlns:p14="http://schemas.microsoft.com/office/powerpoint/2010/main" val="754897436"/>
              </p:ext>
            </p:extLst>
          </p:nvPr>
        </p:nvGraphicFramePr>
        <p:xfrm>
          <a:off x="1642684" y="2569214"/>
          <a:ext cx="4713890" cy="2216745"/>
        </p:xfrm>
        <a:graphic>
          <a:graphicData uri="http://schemas.openxmlformats.org/drawingml/2006/table">
            <a:tbl>
              <a:tblPr firstRow="1" firstCol="1" bandRow="1">
                <a:tableStyleId>{5C22544A-7EE6-4342-B048-85BDC9FD1C3A}</a:tableStyleId>
              </a:tblPr>
              <a:tblGrid>
                <a:gridCol w="2171066"/>
                <a:gridCol w="2542824"/>
              </a:tblGrid>
              <a:tr h="283168">
                <a:tc>
                  <a:txBody>
                    <a:bodyPr/>
                    <a:lstStyle/>
                    <a:p>
                      <a:pPr algn="ctr">
                        <a:lnSpc>
                          <a:spcPct val="115000"/>
                        </a:lnSpc>
                        <a:spcAft>
                          <a:spcPts val="0"/>
                        </a:spcAft>
                      </a:pPr>
                      <a:r>
                        <a:rPr lang="es-EC" sz="1200" dirty="0">
                          <a:effectLst/>
                        </a:rPr>
                        <a:t>Fuente de N</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a:effectLst/>
                        </a:rPr>
                        <a:t>Concentración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85700">
                <a:tc>
                  <a:txBody>
                    <a:bodyPr/>
                    <a:lstStyle/>
                    <a:p>
                      <a:pPr>
                        <a:lnSpc>
                          <a:spcPct val="115000"/>
                        </a:lnSpc>
                        <a:spcAft>
                          <a:spcPts val="0"/>
                        </a:spcAft>
                      </a:pPr>
                      <a:r>
                        <a:rPr lang="es-EC" sz="1200" dirty="0">
                          <a:effectLst/>
                        </a:rPr>
                        <a:t>Leguminosas por </a:t>
                      </a:r>
                      <a:r>
                        <a:rPr lang="es-EC" sz="1200" dirty="0" err="1">
                          <a:effectLst/>
                        </a:rPr>
                        <a:t>Rizobios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a:effectLst/>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4033">
                <a:tc>
                  <a:txBody>
                    <a:bodyPr/>
                    <a:lstStyle/>
                    <a:p>
                      <a:pPr>
                        <a:lnSpc>
                          <a:spcPct val="115000"/>
                        </a:lnSpc>
                        <a:spcAft>
                          <a:spcPts val="0"/>
                        </a:spcAft>
                      </a:pPr>
                      <a:r>
                        <a:rPr lang="es-EC" sz="1100">
                          <a:effectLst/>
                        </a:rPr>
                        <a:t>Urea CO(NH2)2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100">
                          <a:effectLst/>
                        </a:rPr>
                        <a:t>46% de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36922">
                <a:tc>
                  <a:txBody>
                    <a:bodyPr/>
                    <a:lstStyle/>
                    <a:p>
                      <a:pPr>
                        <a:lnSpc>
                          <a:spcPct val="115000"/>
                        </a:lnSpc>
                        <a:spcAft>
                          <a:spcPts val="0"/>
                        </a:spcAft>
                      </a:pPr>
                      <a:r>
                        <a:rPr lang="es-EC" sz="1100">
                          <a:effectLst/>
                        </a:rPr>
                        <a:t>Sulfato de amonio SO4(NH4)2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100">
                          <a:effectLst/>
                        </a:rPr>
                        <a:t>N 21% + S24%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36922">
                <a:tc>
                  <a:txBody>
                    <a:bodyPr/>
                    <a:lstStyle/>
                    <a:p>
                      <a:pPr>
                        <a:lnSpc>
                          <a:spcPct val="115000"/>
                        </a:lnSpc>
                        <a:spcAft>
                          <a:spcPts val="0"/>
                        </a:spcAft>
                      </a:pPr>
                      <a:r>
                        <a:rPr lang="es-EC" sz="1100" dirty="0">
                          <a:effectLst/>
                        </a:rPr>
                        <a:t>Nitrato de amonio NO3 NH4</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s-EC" sz="1100" dirty="0">
                          <a:effectLst/>
                        </a:rPr>
                        <a:t>N34 % (</a:t>
                      </a:r>
                      <a:r>
                        <a:rPr lang="es-EC" sz="1100" dirty="0" err="1">
                          <a:effectLst/>
                        </a:rPr>
                        <a:t>nitrico</a:t>
                      </a:r>
                      <a:r>
                        <a:rPr lang="es-EC" sz="1100" dirty="0">
                          <a:effectLst/>
                        </a:rPr>
                        <a:t> 17% + amoniacal 17%)</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6" name="Imagen 5"/>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14" name="CuadroTexto 13"/>
          <p:cNvSpPr txBox="1"/>
          <p:nvPr/>
        </p:nvSpPr>
        <p:spPr>
          <a:xfrm>
            <a:off x="2033752" y="2017986"/>
            <a:ext cx="5312979" cy="378373"/>
          </a:xfrm>
          <a:prstGeom prst="rect">
            <a:avLst/>
          </a:prstGeom>
          <a:noFill/>
        </p:spPr>
        <p:txBody>
          <a:bodyPr wrap="square" rtlCol="0">
            <a:spAutoFit/>
          </a:bodyPr>
          <a:lstStyle/>
          <a:p>
            <a:r>
              <a:rPr lang="es-ES" dirty="0" smtClean="0"/>
              <a:t>  Principales fuentes de N en pastos</a:t>
            </a:r>
            <a:endParaRPr lang="es-ES" dirty="0"/>
          </a:p>
        </p:txBody>
      </p:sp>
      <p:sp>
        <p:nvSpPr>
          <p:cNvPr id="15" name="Rectángulo 14"/>
          <p:cNvSpPr/>
          <p:nvPr/>
        </p:nvSpPr>
        <p:spPr>
          <a:xfrm>
            <a:off x="2763600" y="4958814"/>
            <a:ext cx="1122423" cy="215444"/>
          </a:xfrm>
          <a:prstGeom prst="rect">
            <a:avLst/>
          </a:prstGeom>
        </p:spPr>
        <p:txBody>
          <a:bodyPr wrap="none">
            <a:spAutoFit/>
          </a:bodyPr>
          <a:lstStyle/>
          <a:p>
            <a:r>
              <a:rPr lang="es-EC" sz="800" dirty="0">
                <a:latin typeface="Arial" panose="020B0604020202020204" pitchFamily="34" charset="0"/>
                <a:ea typeface="Times New Roman" panose="02020603050405020304" pitchFamily="18" charset="0"/>
              </a:rPr>
              <a:t>Fuente: León (2003)</a:t>
            </a:r>
            <a:endParaRPr lang="es-ES" sz="800" dirty="0"/>
          </a:p>
        </p:txBody>
      </p:sp>
    </p:spTree>
    <p:extLst>
      <p:ext uri="{BB962C8B-B14F-4D97-AF65-F5344CB8AC3E}">
        <p14:creationId xmlns:p14="http://schemas.microsoft.com/office/powerpoint/2010/main" val="215023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340068"/>
            <a:ext cx="8596668" cy="590331"/>
          </a:xfrm>
        </p:spPr>
        <p:txBody>
          <a:bodyPr>
            <a:normAutofit fontScale="90000"/>
          </a:bodyPr>
          <a:lstStyle/>
          <a:p>
            <a:pPr algn="ctr"/>
            <a:r>
              <a:rPr lang="es-ES" dirty="0" smtClean="0"/>
              <a:t>CONTENIDO</a:t>
            </a:r>
            <a:endParaRPr lang="es-ES" dirty="0"/>
          </a:p>
        </p:txBody>
      </p:sp>
      <p:sp>
        <p:nvSpPr>
          <p:cNvPr id="3" name="Marcador de contenido 2"/>
          <p:cNvSpPr>
            <a:spLocks noGrp="1"/>
          </p:cNvSpPr>
          <p:nvPr>
            <p:ph idx="1"/>
          </p:nvPr>
        </p:nvSpPr>
        <p:spPr>
          <a:xfrm>
            <a:off x="677334" y="2056522"/>
            <a:ext cx="9049990" cy="4155091"/>
          </a:xfrm>
        </p:spPr>
        <p:txBody>
          <a:bodyPr>
            <a:normAutofit fontScale="62500" lnSpcReduction="20000"/>
          </a:bodyPr>
          <a:lstStyle/>
          <a:p>
            <a:pPr>
              <a:lnSpc>
                <a:spcPct val="160000"/>
              </a:lnSpc>
              <a:buFont typeface="+mj-lt"/>
              <a:buAutoNum type="arabicPeriod"/>
            </a:pPr>
            <a:r>
              <a:rPr lang="es-ES" sz="1400" dirty="0" smtClean="0">
                <a:solidFill>
                  <a:schemeClr val="tx1"/>
                </a:solidFill>
              </a:rPr>
              <a:t> Introducción</a:t>
            </a:r>
          </a:p>
          <a:p>
            <a:pPr>
              <a:lnSpc>
                <a:spcPct val="160000"/>
              </a:lnSpc>
              <a:buFont typeface="+mj-lt"/>
              <a:buAutoNum type="arabicPeriod"/>
            </a:pPr>
            <a:r>
              <a:rPr lang="es-ES" sz="1400" dirty="0" smtClean="0">
                <a:solidFill>
                  <a:schemeClr val="tx1"/>
                </a:solidFill>
              </a:rPr>
              <a:t>Investigaciones </a:t>
            </a:r>
            <a:r>
              <a:rPr lang="es-ES" sz="1400" dirty="0" smtClean="0">
                <a:solidFill>
                  <a:schemeClr val="tx1"/>
                </a:solidFill>
              </a:rPr>
              <a:t>similares</a:t>
            </a:r>
          </a:p>
          <a:p>
            <a:pPr>
              <a:lnSpc>
                <a:spcPct val="160000"/>
              </a:lnSpc>
              <a:buFont typeface="+mj-lt"/>
              <a:buAutoNum type="arabicPeriod"/>
            </a:pPr>
            <a:r>
              <a:rPr lang="es-EC" sz="1400" dirty="0" smtClean="0">
                <a:solidFill>
                  <a:schemeClr val="tx1"/>
                </a:solidFill>
              </a:rPr>
              <a:t>Fisiología </a:t>
            </a:r>
            <a:r>
              <a:rPr lang="es-EC" sz="1400" dirty="0">
                <a:solidFill>
                  <a:schemeClr val="tx1"/>
                </a:solidFill>
              </a:rPr>
              <a:t>digestiva en rumiantes</a:t>
            </a:r>
            <a:endParaRPr lang="es-ES" sz="1400" dirty="0" smtClean="0">
              <a:solidFill>
                <a:schemeClr val="tx1"/>
              </a:solidFill>
            </a:endParaRPr>
          </a:p>
          <a:p>
            <a:pPr>
              <a:lnSpc>
                <a:spcPct val="160000"/>
              </a:lnSpc>
              <a:buFont typeface="+mj-lt"/>
              <a:buAutoNum type="arabicPeriod"/>
            </a:pPr>
            <a:r>
              <a:rPr lang="es-ES" sz="1400" dirty="0" smtClean="0">
                <a:solidFill>
                  <a:schemeClr val="tx1"/>
                </a:solidFill>
              </a:rPr>
              <a:t> </a:t>
            </a:r>
            <a:r>
              <a:rPr lang="es-ES" sz="1400" dirty="0" smtClean="0">
                <a:solidFill>
                  <a:schemeClr val="tx1"/>
                </a:solidFill>
              </a:rPr>
              <a:t>Morfología </a:t>
            </a:r>
            <a:r>
              <a:rPr lang="es-ES" sz="1400" dirty="0" smtClean="0">
                <a:solidFill>
                  <a:schemeClr val="tx1"/>
                </a:solidFill>
              </a:rPr>
              <a:t>de una gramínea</a:t>
            </a:r>
          </a:p>
          <a:p>
            <a:pPr>
              <a:lnSpc>
                <a:spcPct val="160000"/>
              </a:lnSpc>
              <a:buFont typeface="+mj-lt"/>
              <a:buAutoNum type="arabicPeriod"/>
            </a:pPr>
            <a:r>
              <a:rPr lang="es-ES" sz="1400" dirty="0" smtClean="0">
                <a:solidFill>
                  <a:schemeClr val="tx1"/>
                </a:solidFill>
              </a:rPr>
              <a:t> </a:t>
            </a:r>
            <a:r>
              <a:rPr lang="es-ES" sz="1400" dirty="0" smtClean="0">
                <a:solidFill>
                  <a:schemeClr val="tx1"/>
                </a:solidFill>
              </a:rPr>
              <a:t>Factores </a:t>
            </a:r>
            <a:r>
              <a:rPr lang="es-ES" sz="1400" dirty="0" smtClean="0">
                <a:solidFill>
                  <a:schemeClr val="tx1"/>
                </a:solidFill>
              </a:rPr>
              <a:t>que afectan la calidad nutritiva de los pastos</a:t>
            </a:r>
          </a:p>
          <a:p>
            <a:pPr>
              <a:lnSpc>
                <a:spcPct val="160000"/>
              </a:lnSpc>
              <a:buFont typeface="+mj-lt"/>
              <a:buAutoNum type="arabicPeriod"/>
            </a:pPr>
            <a:r>
              <a:rPr lang="es-ES" sz="1400" dirty="0" smtClean="0">
                <a:solidFill>
                  <a:schemeClr val="tx1"/>
                </a:solidFill>
              </a:rPr>
              <a:t> </a:t>
            </a:r>
            <a:r>
              <a:rPr lang="es-ES" sz="1400" dirty="0" smtClean="0">
                <a:solidFill>
                  <a:schemeClr val="tx1"/>
                </a:solidFill>
              </a:rPr>
              <a:t>Características  </a:t>
            </a:r>
            <a:r>
              <a:rPr lang="es-ES" sz="1400" dirty="0" smtClean="0">
                <a:solidFill>
                  <a:schemeClr val="tx1"/>
                </a:solidFill>
              </a:rPr>
              <a:t>de </a:t>
            </a:r>
            <a:r>
              <a:rPr lang="es-ES" sz="1400" b="1" i="1" dirty="0" err="1" smtClean="0">
                <a:solidFill>
                  <a:schemeClr val="tx1"/>
                </a:solidFill>
              </a:rPr>
              <a:t>Setaria</a:t>
            </a:r>
            <a:r>
              <a:rPr lang="es-ES" sz="1400" b="1" i="1" dirty="0" smtClean="0">
                <a:solidFill>
                  <a:schemeClr val="tx1"/>
                </a:solidFill>
              </a:rPr>
              <a:t> </a:t>
            </a:r>
            <a:r>
              <a:rPr lang="es-ES" sz="1400" b="1" i="1" dirty="0" err="1" smtClean="0">
                <a:solidFill>
                  <a:schemeClr val="tx1"/>
                </a:solidFill>
              </a:rPr>
              <a:t>sphacelata</a:t>
            </a:r>
            <a:endParaRPr lang="es-ES" sz="1400" b="1" i="1" dirty="0" smtClean="0">
              <a:solidFill>
                <a:schemeClr val="tx1"/>
              </a:solidFill>
            </a:endParaRPr>
          </a:p>
          <a:p>
            <a:pPr>
              <a:lnSpc>
                <a:spcPct val="160000"/>
              </a:lnSpc>
              <a:buFont typeface="+mj-lt"/>
              <a:buAutoNum type="arabicPeriod"/>
            </a:pPr>
            <a:r>
              <a:rPr lang="es-EC" sz="1400" dirty="0" smtClean="0">
                <a:solidFill>
                  <a:schemeClr val="tx1"/>
                </a:solidFill>
              </a:rPr>
              <a:t> </a:t>
            </a:r>
            <a:r>
              <a:rPr lang="es-EC" sz="1400" dirty="0" smtClean="0">
                <a:solidFill>
                  <a:schemeClr val="tx1"/>
                </a:solidFill>
              </a:rPr>
              <a:t>Fertilización  </a:t>
            </a:r>
            <a:r>
              <a:rPr lang="es-EC" sz="1400" dirty="0">
                <a:solidFill>
                  <a:schemeClr val="tx1"/>
                </a:solidFill>
              </a:rPr>
              <a:t>con nitrógeno (N</a:t>
            </a:r>
            <a:r>
              <a:rPr lang="es-EC" sz="1400" dirty="0" smtClean="0">
                <a:solidFill>
                  <a:schemeClr val="tx1"/>
                </a:solidFill>
              </a:rPr>
              <a:t>)</a:t>
            </a:r>
          </a:p>
          <a:p>
            <a:pPr>
              <a:lnSpc>
                <a:spcPct val="160000"/>
              </a:lnSpc>
              <a:buFont typeface="+mj-lt"/>
              <a:buAutoNum type="arabicPeriod"/>
            </a:pPr>
            <a:r>
              <a:rPr lang="es-EC" sz="1400" dirty="0" smtClean="0"/>
              <a:t>  </a:t>
            </a:r>
            <a:r>
              <a:rPr lang="es-EC" sz="1400" dirty="0" smtClean="0"/>
              <a:t>Valoración </a:t>
            </a:r>
            <a:r>
              <a:rPr lang="es-EC" sz="1400" dirty="0"/>
              <a:t>nutricional de </a:t>
            </a:r>
            <a:r>
              <a:rPr lang="es-EC" sz="1400" dirty="0" smtClean="0"/>
              <a:t>forrajes</a:t>
            </a:r>
          </a:p>
          <a:p>
            <a:pPr>
              <a:lnSpc>
                <a:spcPct val="160000"/>
              </a:lnSpc>
              <a:buFont typeface="+mj-lt"/>
              <a:buAutoNum type="arabicPeriod"/>
            </a:pPr>
            <a:r>
              <a:rPr lang="es-EC" sz="1400" dirty="0" smtClean="0"/>
              <a:t>  </a:t>
            </a:r>
            <a:r>
              <a:rPr lang="es-EC" sz="1400" dirty="0" smtClean="0"/>
              <a:t>Técnica </a:t>
            </a:r>
            <a:r>
              <a:rPr lang="es-EC" sz="1400" dirty="0" smtClean="0"/>
              <a:t>de </a:t>
            </a:r>
            <a:r>
              <a:rPr lang="es-EC" sz="1400" dirty="0" err="1" smtClean="0"/>
              <a:t>degradabilidad</a:t>
            </a:r>
            <a:r>
              <a:rPr lang="es-EC" sz="1400" dirty="0" smtClean="0"/>
              <a:t>  </a:t>
            </a:r>
            <a:r>
              <a:rPr lang="es-EC" sz="1400" b="1" i="1" dirty="0" smtClean="0"/>
              <a:t>in situ</a:t>
            </a:r>
          </a:p>
          <a:p>
            <a:pPr>
              <a:lnSpc>
                <a:spcPct val="160000"/>
              </a:lnSpc>
              <a:buFont typeface="+mj-lt"/>
              <a:buAutoNum type="arabicPeriod"/>
            </a:pPr>
            <a:r>
              <a:rPr lang="es-EC" sz="1400" dirty="0" smtClean="0"/>
              <a:t>  </a:t>
            </a:r>
            <a:r>
              <a:rPr lang="es-EC" sz="1400" dirty="0" smtClean="0"/>
              <a:t>Determinación </a:t>
            </a:r>
            <a:r>
              <a:rPr lang="es-EC" sz="1400" dirty="0" smtClean="0"/>
              <a:t>del valor nutritivo de los alimentos (MS, MO,CENIZA,PROTEINA,FDN Y FDA)</a:t>
            </a:r>
          </a:p>
          <a:p>
            <a:pPr>
              <a:lnSpc>
                <a:spcPct val="160000"/>
              </a:lnSpc>
              <a:buFont typeface="+mj-lt"/>
              <a:buAutoNum type="arabicPeriod"/>
            </a:pPr>
            <a:r>
              <a:rPr lang="es-EC" sz="1400" dirty="0"/>
              <a:t> </a:t>
            </a:r>
            <a:r>
              <a:rPr lang="es-EC" sz="1400" dirty="0" smtClean="0"/>
              <a:t> </a:t>
            </a:r>
            <a:r>
              <a:rPr lang="es-EC" sz="1400" dirty="0" smtClean="0"/>
              <a:t>Materiales </a:t>
            </a:r>
            <a:r>
              <a:rPr lang="es-EC" sz="1400" dirty="0" smtClean="0"/>
              <a:t>y Métodos</a:t>
            </a:r>
          </a:p>
          <a:p>
            <a:pPr>
              <a:lnSpc>
                <a:spcPct val="160000"/>
              </a:lnSpc>
              <a:buFont typeface="+mj-lt"/>
              <a:buAutoNum type="arabicPeriod"/>
            </a:pPr>
            <a:r>
              <a:rPr lang="es-EC" sz="1400" dirty="0"/>
              <a:t> </a:t>
            </a:r>
            <a:r>
              <a:rPr lang="es-EC" sz="1400" dirty="0" smtClean="0"/>
              <a:t> </a:t>
            </a:r>
            <a:r>
              <a:rPr lang="es-EC" sz="1400" dirty="0" smtClean="0"/>
              <a:t>Resultados </a:t>
            </a:r>
            <a:r>
              <a:rPr lang="es-EC" sz="1400" dirty="0" smtClean="0"/>
              <a:t>y Discusiones</a:t>
            </a:r>
          </a:p>
          <a:p>
            <a:pPr>
              <a:lnSpc>
                <a:spcPct val="160000"/>
              </a:lnSpc>
              <a:buFont typeface="+mj-lt"/>
              <a:buAutoNum type="arabicPeriod"/>
            </a:pPr>
            <a:r>
              <a:rPr lang="es-EC" sz="1400" dirty="0"/>
              <a:t> </a:t>
            </a:r>
            <a:r>
              <a:rPr lang="es-EC" sz="1400" dirty="0" smtClean="0"/>
              <a:t> </a:t>
            </a:r>
            <a:r>
              <a:rPr lang="es-EC" sz="1400" dirty="0" smtClean="0"/>
              <a:t>Conclusiones </a:t>
            </a:r>
            <a:r>
              <a:rPr lang="es-EC" sz="1400" dirty="0" smtClean="0"/>
              <a:t>y Recomendaciones</a:t>
            </a:r>
          </a:p>
          <a:p>
            <a:pPr marL="0" indent="0">
              <a:buNone/>
            </a:pPr>
            <a:endParaRPr lang="es-EC" sz="1400" dirty="0" smtClean="0"/>
          </a:p>
          <a:p>
            <a:pPr marL="0" indent="0">
              <a:buNone/>
            </a:pPr>
            <a:endParaRPr lang="es-ES" sz="1400" dirty="0"/>
          </a:p>
          <a:p>
            <a:pPr marL="0" indent="0">
              <a:buNone/>
            </a:pPr>
            <a:endParaRPr lang="es-ES" dirty="0">
              <a:solidFill>
                <a:schemeClr val="tx1"/>
              </a:solidFill>
            </a:endParaRPr>
          </a:p>
          <a:p>
            <a:pPr marL="0" indent="0">
              <a:buNone/>
            </a:pPr>
            <a:endParaRPr lang="es-ES" b="1" i="1" dirty="0" smtClean="0"/>
          </a:p>
          <a:p>
            <a:pPr marL="0" indent="0">
              <a:buNone/>
            </a:pPr>
            <a:endParaRPr lang="es-ES" b="1" dirty="0" smtClean="0"/>
          </a:p>
          <a:p>
            <a:pPr marL="0" indent="0">
              <a:buNone/>
            </a:pPr>
            <a:endParaRPr lang="es-ES" dirty="0" smtClean="0"/>
          </a:p>
          <a:p>
            <a:pPr marL="0" indent="0">
              <a:buNone/>
            </a:pPr>
            <a:endParaRPr lang="es-ES" dirty="0" smtClean="0"/>
          </a:p>
          <a:p>
            <a:pPr marL="0" indent="0">
              <a:buNone/>
            </a:pPr>
            <a:endParaRPr lang="es-ES" dirty="0" smtClean="0"/>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7" y="0"/>
            <a:ext cx="3981909" cy="1213945"/>
          </a:xfrm>
          <a:prstGeom prst="rect">
            <a:avLst/>
          </a:prstGeom>
          <a:noFill/>
          <a:ln w="9525">
            <a:noFill/>
            <a:miter lim="800000"/>
            <a:headEnd/>
            <a:tailEnd/>
          </a:ln>
        </p:spPr>
      </p:pic>
    </p:spTree>
    <p:extLst>
      <p:ext uri="{BB962C8B-B14F-4D97-AF65-F5344CB8AC3E}">
        <p14:creationId xmlns:p14="http://schemas.microsoft.com/office/powerpoint/2010/main" val="440315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1081582"/>
          </a:xfrm>
        </p:spPr>
        <p:txBody>
          <a:bodyPr/>
          <a:lstStyle/>
          <a:p>
            <a:endParaRPr lang="es-ES" dirty="0"/>
          </a:p>
        </p:txBody>
      </p:sp>
      <p:sp>
        <p:nvSpPr>
          <p:cNvPr id="3" name="Marcador de contenido 2"/>
          <p:cNvSpPr>
            <a:spLocks noGrp="1"/>
          </p:cNvSpPr>
          <p:nvPr>
            <p:ph idx="1"/>
          </p:nvPr>
        </p:nvSpPr>
        <p:spPr/>
        <p:txBody>
          <a:bodyPr/>
          <a:lstStyle/>
          <a:p>
            <a:pPr marL="0" indent="0" algn="just">
              <a:lnSpc>
                <a:spcPct val="150000"/>
              </a:lnSpc>
              <a:buNone/>
            </a:pPr>
            <a:r>
              <a:rPr lang="es-EC" dirty="0"/>
              <a:t>Incrementos relativos (%) con respecto a los tratamientos testigo de las variables estructurales en respuesta a la fertilización nitrogenada para avena y raigrás anual</a:t>
            </a:r>
            <a:r>
              <a:rPr lang="es-EC" dirty="0" smtClean="0"/>
              <a:t>.</a:t>
            </a:r>
          </a:p>
          <a:p>
            <a:pPr marL="0" indent="0" algn="just">
              <a:lnSpc>
                <a:spcPct val="150000"/>
              </a:lnSpc>
              <a:buNone/>
            </a:pP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Imagen 5"/>
          <p:cNvPicPr/>
          <p:nvPr/>
        </p:nvPicPr>
        <p:blipFill>
          <a:blip r:embed="rId3" cstate="print"/>
          <a:srcRect/>
          <a:stretch>
            <a:fillRect/>
          </a:stretch>
        </p:blipFill>
        <p:spPr bwMode="auto">
          <a:xfrm>
            <a:off x="2035317" y="3326525"/>
            <a:ext cx="4759621" cy="2089998"/>
          </a:xfrm>
          <a:prstGeom prst="rect">
            <a:avLst/>
          </a:prstGeom>
          <a:noFill/>
          <a:ln w="9525">
            <a:noFill/>
            <a:miter lim="800000"/>
            <a:headEnd/>
            <a:tailEnd/>
          </a:ln>
        </p:spPr>
      </p:pic>
      <p:sp>
        <p:nvSpPr>
          <p:cNvPr id="7" name="CuadroTexto 6"/>
          <p:cNvSpPr txBox="1"/>
          <p:nvPr/>
        </p:nvSpPr>
        <p:spPr>
          <a:xfrm>
            <a:off x="1813034" y="5416523"/>
            <a:ext cx="2774732" cy="215444"/>
          </a:xfrm>
          <a:prstGeom prst="rect">
            <a:avLst/>
          </a:prstGeom>
          <a:noFill/>
        </p:spPr>
        <p:txBody>
          <a:bodyPr wrap="square" rtlCol="0">
            <a:spAutoFit/>
          </a:bodyPr>
          <a:lstStyle/>
          <a:p>
            <a:r>
              <a:rPr lang="es-EC" sz="800" b="1" dirty="0"/>
              <a:t>Fuente</a:t>
            </a:r>
            <a:r>
              <a:rPr lang="es-EC" sz="800" b="1" dirty="0" smtClean="0"/>
              <a:t>: </a:t>
            </a:r>
            <a:r>
              <a:rPr lang="es-EC" sz="800" b="1" dirty="0"/>
              <a:t>Adaptado de (</a:t>
            </a:r>
            <a:r>
              <a:rPr lang="es-EC" sz="800" dirty="0" err="1"/>
              <a:t>Mazzanti</a:t>
            </a:r>
            <a:r>
              <a:rPr lang="es-EC" sz="800" dirty="0"/>
              <a:t>   et al, 1997)</a:t>
            </a:r>
            <a:endParaRPr lang="es-ES" sz="800" dirty="0"/>
          </a:p>
        </p:txBody>
      </p:sp>
    </p:spTree>
    <p:extLst>
      <p:ext uri="{BB962C8B-B14F-4D97-AF65-F5344CB8AC3E}">
        <p14:creationId xmlns:p14="http://schemas.microsoft.com/office/powerpoint/2010/main" val="1660349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434663"/>
            <a:ext cx="8596668" cy="4606700"/>
          </a:xfrm>
        </p:spPr>
        <p:txBody>
          <a:bodyPr/>
          <a:lstStyle/>
          <a:p>
            <a:pPr marL="0" indent="0">
              <a:buNone/>
            </a:pPr>
            <a:r>
              <a:rPr lang="es-EC" b="1" dirty="0"/>
              <a:t> </a:t>
            </a:r>
            <a:endParaRPr lang="es-ES" dirty="0"/>
          </a:p>
          <a:p>
            <a:r>
              <a:rPr lang="es-EC" dirty="0" smtClean="0"/>
              <a:t>Acumulación </a:t>
            </a:r>
            <a:r>
              <a:rPr lang="es-EC" dirty="0"/>
              <a:t>de forraje en función de las dosis de nitrógeno aplicado.       </a:t>
            </a:r>
            <a:r>
              <a:rPr lang="es-EC" dirty="0" smtClean="0"/>
              <a:t>(Fernández, 2001)</a:t>
            </a:r>
          </a:p>
          <a:p>
            <a:endParaRPr lang="es-ES" dirty="0"/>
          </a:p>
        </p:txBody>
      </p:sp>
      <p:sp>
        <p:nvSpPr>
          <p:cNvPr id="4" name="Marcador de pie de página 3"/>
          <p:cNvSpPr>
            <a:spLocks noGrp="1"/>
          </p:cNvSpPr>
          <p:nvPr>
            <p:ph type="ftr" sz="quarter" idx="11"/>
          </p:nvPr>
        </p:nvSpPr>
        <p:spPr/>
        <p:txBody>
          <a:bodyPr/>
          <a:lstStyle/>
          <a:p>
            <a:r>
              <a:rPr lang="en-US" dirty="0"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Imagen 5"/>
          <p:cNvPicPr/>
          <p:nvPr/>
        </p:nvPicPr>
        <p:blipFill>
          <a:blip r:embed="rId3" cstate="print"/>
          <a:srcRect/>
          <a:stretch>
            <a:fillRect/>
          </a:stretch>
        </p:blipFill>
        <p:spPr bwMode="auto">
          <a:xfrm>
            <a:off x="2475336" y="2606802"/>
            <a:ext cx="4499610" cy="2864485"/>
          </a:xfrm>
          <a:prstGeom prst="rect">
            <a:avLst/>
          </a:prstGeom>
          <a:noFill/>
          <a:ln w="9525">
            <a:noFill/>
            <a:miter lim="800000"/>
            <a:headEnd/>
            <a:tailEnd/>
          </a:ln>
        </p:spPr>
      </p:pic>
    </p:spTree>
    <p:extLst>
      <p:ext uri="{BB962C8B-B14F-4D97-AF65-F5344CB8AC3E}">
        <p14:creationId xmlns:p14="http://schemas.microsoft.com/office/powerpoint/2010/main" val="3001718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1545" y="1504703"/>
            <a:ext cx="8596668" cy="3880773"/>
          </a:xfrm>
        </p:spPr>
        <p:txBody>
          <a:bodyPr/>
          <a:lstStyle/>
          <a:p>
            <a:r>
              <a:rPr lang="es-EC" dirty="0"/>
              <a:t>Efecto de la fertilización nitrogenada sobre el contenido de fibra detergente neutro de avena y raigrás anual. </a:t>
            </a:r>
            <a:endParaRPr lang="es-EC" dirty="0"/>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4290545533"/>
              </p:ext>
            </p:extLst>
          </p:nvPr>
        </p:nvGraphicFramePr>
        <p:xfrm>
          <a:off x="3123932" y="2680811"/>
          <a:ext cx="4727294" cy="2427214"/>
        </p:xfrm>
        <a:graphic>
          <a:graphicData uri="http://schemas.openxmlformats.org/drawingml/2006/table">
            <a:tbl>
              <a:tblPr firstRow="1" firstCol="1" bandRow="1">
                <a:tableStyleId>{5C22544A-7EE6-4342-B048-85BDC9FD1C3A}</a:tableStyleId>
              </a:tblPr>
              <a:tblGrid>
                <a:gridCol w="1116992"/>
                <a:gridCol w="1426438"/>
                <a:gridCol w="2183864"/>
              </a:tblGrid>
              <a:tr h="337602">
                <a:tc>
                  <a:txBody>
                    <a:bodyPr/>
                    <a:lstStyle/>
                    <a:p>
                      <a:pPr>
                        <a:lnSpc>
                          <a:spcPct val="115000"/>
                        </a:lnSpc>
                        <a:spcAft>
                          <a:spcPts val="1000"/>
                        </a:spcAft>
                      </a:pPr>
                      <a:r>
                        <a:rPr lang="es-EC" sz="1100">
                          <a:effectLst/>
                        </a:rPr>
                        <a:t>Dosis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Avena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Raigras anual</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37602">
                <a:tc>
                  <a:txBody>
                    <a:bodyPr/>
                    <a:lstStyle/>
                    <a:p>
                      <a:pPr>
                        <a:lnSpc>
                          <a:spcPct val="115000"/>
                        </a:lnSpc>
                        <a:spcAft>
                          <a:spcPts val="1000"/>
                        </a:spcAft>
                      </a:pPr>
                      <a:r>
                        <a:rPr lang="es-EC" sz="1100">
                          <a:effectLst/>
                        </a:rPr>
                        <a:t>N0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37.4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35.9a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3602">
                <a:tc>
                  <a:txBody>
                    <a:bodyPr/>
                    <a:lstStyle/>
                    <a:p>
                      <a:pPr>
                        <a:lnSpc>
                          <a:spcPct val="115000"/>
                        </a:lnSpc>
                        <a:spcAft>
                          <a:spcPts val="1000"/>
                        </a:spcAft>
                      </a:pPr>
                      <a:r>
                        <a:rPr lang="es-EC" sz="1100">
                          <a:effectLst/>
                        </a:rPr>
                        <a:t>N50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39.2b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37602">
                <a:tc>
                  <a:txBody>
                    <a:bodyPr/>
                    <a:lstStyle/>
                    <a:p>
                      <a:pPr>
                        <a:lnSpc>
                          <a:spcPct val="115000"/>
                        </a:lnSpc>
                        <a:spcAft>
                          <a:spcPts val="1000"/>
                        </a:spcAft>
                      </a:pPr>
                      <a:r>
                        <a:rPr lang="es-EC" sz="1100">
                          <a:effectLst/>
                        </a:rPr>
                        <a:t>N100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40.3 bc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3602">
                <a:tc>
                  <a:txBody>
                    <a:bodyPr/>
                    <a:lstStyle/>
                    <a:p>
                      <a:pPr>
                        <a:lnSpc>
                          <a:spcPct val="115000"/>
                        </a:lnSpc>
                        <a:spcAft>
                          <a:spcPts val="1000"/>
                        </a:spcAft>
                      </a:pPr>
                      <a:r>
                        <a:rPr lang="es-EC" sz="1100">
                          <a:effectLst/>
                        </a:rPr>
                        <a:t>N150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39.4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42.6 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3602">
                <a:tc>
                  <a:txBody>
                    <a:bodyPr/>
                    <a:lstStyle/>
                    <a:p>
                      <a:pPr>
                        <a:lnSpc>
                          <a:spcPct val="115000"/>
                        </a:lnSpc>
                        <a:spcAft>
                          <a:spcPts val="1000"/>
                        </a:spcAft>
                      </a:pPr>
                      <a:r>
                        <a:rPr lang="es-EC" sz="1100">
                          <a:effectLst/>
                        </a:rPr>
                        <a:t>N200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39.8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41.5 bc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3602">
                <a:tc>
                  <a:txBody>
                    <a:bodyPr/>
                    <a:lstStyle/>
                    <a:p>
                      <a:pPr>
                        <a:lnSpc>
                          <a:spcPct val="115000"/>
                        </a:lnSpc>
                        <a:spcAft>
                          <a:spcPts val="1000"/>
                        </a:spcAft>
                      </a:pPr>
                      <a:r>
                        <a:rPr lang="es-EC" sz="1100">
                          <a:effectLst/>
                        </a:rPr>
                        <a:t>N250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a:effectLst/>
                        </a:rPr>
                        <a:t>39.3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C" sz="1100" dirty="0">
                          <a:effectLst/>
                        </a:rPr>
                        <a:t>41.7 c</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9646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40524"/>
            <a:ext cx="8596668" cy="889876"/>
          </a:xfrm>
        </p:spPr>
        <p:txBody>
          <a:bodyPr/>
          <a:lstStyle/>
          <a:p>
            <a:r>
              <a:rPr lang="es-ES" dirty="0" smtClean="0"/>
              <a:t>8. Valoración nutricional del Forraje</a:t>
            </a:r>
            <a:endParaRPr lang="es-ES" dirty="0"/>
          </a:p>
        </p:txBody>
      </p:sp>
      <p:sp>
        <p:nvSpPr>
          <p:cNvPr id="3" name="Marcador de contenido 2"/>
          <p:cNvSpPr>
            <a:spLocks noGrp="1"/>
          </p:cNvSpPr>
          <p:nvPr>
            <p:ph idx="1"/>
          </p:nvPr>
        </p:nvSpPr>
        <p:spPr/>
        <p:txBody>
          <a:bodyPr>
            <a:normAutofit fontScale="77500" lnSpcReduction="20000"/>
          </a:bodyPr>
          <a:lstStyle/>
          <a:p>
            <a:pPr algn="just">
              <a:lnSpc>
                <a:spcPct val="150000"/>
              </a:lnSpc>
            </a:pPr>
            <a:r>
              <a:rPr lang="es-EC" dirty="0"/>
              <a:t>La digestibilidad de un alimento denota el porcentaje de un nutriente, en particular del alimento, que puede ser absorbido para ser puesto a disposición del organismo animal a través de procesos metabólicos. Existen muchos factores que pueden, directa o indirectamente, afectar la digestibilidad del alimento, como el estado de madurez de la planta (Ramírez, 2003, citado por Cuenca, 2011).</a:t>
            </a:r>
            <a:endParaRPr lang="es-ES" dirty="0"/>
          </a:p>
          <a:p>
            <a:pPr marL="0" indent="0" algn="just">
              <a:lnSpc>
                <a:spcPct val="160000"/>
              </a:lnSpc>
              <a:buNone/>
            </a:pPr>
            <a:r>
              <a:rPr lang="es-EC" sz="3300" b="1" dirty="0" smtClean="0">
                <a:solidFill>
                  <a:srgbClr val="92D050"/>
                </a:solidFill>
              </a:rPr>
              <a:t>9. Técnica de digestión </a:t>
            </a:r>
            <a:r>
              <a:rPr lang="es-EC" sz="3300" b="1" i="1" dirty="0" smtClean="0">
                <a:solidFill>
                  <a:srgbClr val="92D050"/>
                </a:solidFill>
              </a:rPr>
              <a:t>in situ</a:t>
            </a:r>
            <a:r>
              <a:rPr lang="es-EC" sz="3300" b="1" dirty="0" smtClean="0">
                <a:solidFill>
                  <a:srgbClr val="92D050"/>
                </a:solidFill>
              </a:rPr>
              <a:t> </a:t>
            </a:r>
            <a:r>
              <a:rPr lang="es-EC" sz="3300" dirty="0" smtClean="0">
                <a:solidFill>
                  <a:srgbClr val="92D050"/>
                </a:solidFill>
              </a:rPr>
              <a:t>información </a:t>
            </a:r>
            <a:r>
              <a:rPr lang="es-EC" sz="3300" dirty="0">
                <a:solidFill>
                  <a:srgbClr val="92D050"/>
                </a:solidFill>
              </a:rPr>
              <a:t>confiable </a:t>
            </a:r>
            <a:endParaRPr lang="es-EC" sz="3300" dirty="0" smtClean="0">
              <a:solidFill>
                <a:srgbClr val="92D050"/>
              </a:solidFill>
            </a:endParaRPr>
          </a:p>
          <a:p>
            <a:pPr marL="0" indent="0" algn="just">
              <a:lnSpc>
                <a:spcPct val="160000"/>
              </a:lnSpc>
              <a:buNone/>
            </a:pPr>
            <a:r>
              <a:rPr lang="es-EC" dirty="0" smtClean="0"/>
              <a:t>	Según</a:t>
            </a:r>
            <a:r>
              <a:rPr lang="es-EC" dirty="0"/>
              <a:t>; 	</a:t>
            </a:r>
            <a:r>
              <a:rPr lang="es-EC" dirty="0" err="1"/>
              <a:t>Orskov</a:t>
            </a:r>
            <a:r>
              <a:rPr lang="es-EC" dirty="0"/>
              <a:t>, et al (1980); </a:t>
            </a:r>
            <a:r>
              <a:rPr lang="es-EC" dirty="0" err="1"/>
              <a:t>Stern</a:t>
            </a:r>
            <a:r>
              <a:rPr lang="es-EC" dirty="0"/>
              <a:t> y </a:t>
            </a:r>
            <a:r>
              <a:rPr lang="es-EC" dirty="0" err="1"/>
              <a:t>Satter</a:t>
            </a:r>
            <a:r>
              <a:rPr lang="es-EC" dirty="0"/>
              <a:t>, 1982 citado por Villalobos, 2000). Esta técnica </a:t>
            </a:r>
            <a:r>
              <a:rPr lang="es-EC" dirty="0" smtClean="0"/>
              <a:t>	funciona </a:t>
            </a:r>
            <a:r>
              <a:rPr lang="es-EC" dirty="0"/>
              <a:t>suspendiendo bolsas de nylon en el rumen, que contengan las muestras a las que se </a:t>
            </a:r>
            <a:r>
              <a:rPr lang="es-EC" dirty="0" smtClean="0"/>
              <a:t>	les </a:t>
            </a:r>
            <a:r>
              <a:rPr lang="es-EC" dirty="0"/>
              <a:t>tiene que determinar la desaparición de materia orgánica y proteína cruda a diferentes </a:t>
            </a:r>
            <a:r>
              <a:rPr lang="es-EC" dirty="0" smtClean="0"/>
              <a:t>	intervalos  </a:t>
            </a:r>
            <a:r>
              <a:rPr lang="es-EC" dirty="0"/>
              <a:t>de  tiempo. La técnica </a:t>
            </a:r>
            <a:r>
              <a:rPr lang="es-EC" i="1" dirty="0"/>
              <a:t>in situ</a:t>
            </a:r>
            <a:r>
              <a:rPr lang="es-EC" dirty="0"/>
              <a:t>, proporciona </a:t>
            </a:r>
            <a:r>
              <a:rPr lang="es-EC" dirty="0" err="1" smtClean="0"/>
              <a:t>ra</a:t>
            </a:r>
            <a:r>
              <a:rPr lang="es-EC" dirty="0" smtClean="0"/>
              <a:t> </a:t>
            </a:r>
            <a:r>
              <a:rPr lang="es-EC" dirty="0"/>
              <a:t>varios  tipos de alimentos. </a:t>
            </a:r>
            <a:endParaRPr lang="es-ES" dirty="0"/>
          </a:p>
          <a:p>
            <a:pPr marL="0" indent="0">
              <a:buNone/>
            </a:pPr>
            <a:endParaRPr lang="es-ES" b="1"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1360485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734207"/>
            <a:ext cx="8596668" cy="4307155"/>
          </a:xfrm>
        </p:spPr>
        <p:txBody>
          <a:bodyPr/>
          <a:lstStyle/>
          <a:p>
            <a:endParaRPr lang="es-EC" dirty="0" smtClean="0"/>
          </a:p>
          <a:p>
            <a:r>
              <a:rPr lang="es-EC" b="1" dirty="0" smtClean="0"/>
              <a:t>factores </a:t>
            </a:r>
            <a:r>
              <a:rPr lang="es-EC" b="1" dirty="0"/>
              <a:t>que afectan la </a:t>
            </a:r>
            <a:r>
              <a:rPr lang="es-EC" b="1" dirty="0" err="1"/>
              <a:t>degradabilidad</a:t>
            </a:r>
            <a:r>
              <a:rPr lang="es-EC" b="1" dirty="0"/>
              <a:t> en el rumen cuando se utiliza la técnica</a:t>
            </a:r>
            <a:r>
              <a:rPr lang="es-EC" b="1" i="1" dirty="0"/>
              <a:t> in </a:t>
            </a:r>
            <a:r>
              <a:rPr lang="es-EC" b="1" i="1" dirty="0" smtClean="0"/>
              <a:t>situ</a:t>
            </a:r>
          </a:p>
          <a:p>
            <a:pPr>
              <a:buFont typeface="Arial" panose="020B0604020202020204" pitchFamily="34" charset="0"/>
              <a:buChar char="•"/>
            </a:pPr>
            <a:r>
              <a:rPr lang="es-EC" dirty="0"/>
              <a:t>Porosidad de la </a:t>
            </a:r>
            <a:r>
              <a:rPr lang="es-EC" dirty="0" smtClean="0"/>
              <a:t>bolsa</a:t>
            </a:r>
          </a:p>
          <a:p>
            <a:pPr>
              <a:buFont typeface="Arial" panose="020B0604020202020204" pitchFamily="34" charset="0"/>
              <a:buChar char="•"/>
            </a:pPr>
            <a:r>
              <a:rPr lang="es-EC" dirty="0"/>
              <a:t>Tamaño de la </a:t>
            </a:r>
            <a:r>
              <a:rPr lang="es-EC" dirty="0" smtClean="0"/>
              <a:t>muestra</a:t>
            </a:r>
          </a:p>
          <a:p>
            <a:pPr>
              <a:buFont typeface="Arial" panose="020B0604020202020204" pitchFamily="34" charset="0"/>
              <a:buChar char="•"/>
            </a:pPr>
            <a:r>
              <a:rPr lang="es-EC" dirty="0"/>
              <a:t>Tamaño de la </a:t>
            </a:r>
            <a:r>
              <a:rPr lang="es-EC" dirty="0" smtClean="0"/>
              <a:t>partícula</a:t>
            </a:r>
          </a:p>
          <a:p>
            <a:pPr>
              <a:buFont typeface="Arial" panose="020B0604020202020204" pitchFamily="34" charset="0"/>
              <a:buChar char="•"/>
            </a:pPr>
            <a:r>
              <a:rPr lang="es-EC" dirty="0"/>
              <a:t>Efecto de la </a:t>
            </a:r>
            <a:r>
              <a:rPr lang="es-EC" dirty="0" smtClean="0"/>
              <a:t>dieta</a:t>
            </a:r>
          </a:p>
          <a:p>
            <a:pPr>
              <a:buFont typeface="Arial" panose="020B0604020202020204" pitchFamily="34" charset="0"/>
              <a:buChar char="•"/>
            </a:pPr>
            <a:r>
              <a:rPr lang="es-EC" dirty="0"/>
              <a:t>Contaminación </a:t>
            </a:r>
            <a:r>
              <a:rPr lang="es-EC" dirty="0" err="1" smtClean="0"/>
              <a:t>microbial</a:t>
            </a:r>
            <a:endParaRPr lang="es-EC" dirty="0" smtClean="0"/>
          </a:p>
          <a:p>
            <a:pPr>
              <a:buFont typeface="Arial" panose="020B0604020202020204" pitchFamily="34" charset="0"/>
              <a:buChar char="•"/>
            </a:pPr>
            <a:r>
              <a:rPr lang="es-EC" dirty="0"/>
              <a:t>Efecto del </a:t>
            </a:r>
            <a:r>
              <a:rPr lang="es-EC" dirty="0" smtClean="0"/>
              <a:t>lavado</a:t>
            </a:r>
          </a:p>
          <a:p>
            <a:pPr>
              <a:buFont typeface="Arial" panose="020B0604020202020204" pitchFamily="34" charset="0"/>
              <a:buChar char="•"/>
            </a:pPr>
            <a:r>
              <a:rPr lang="es-EC" dirty="0"/>
              <a:t>Periodos de </a:t>
            </a:r>
            <a:r>
              <a:rPr lang="es-EC" dirty="0" smtClean="0"/>
              <a:t>incubación</a:t>
            </a:r>
          </a:p>
          <a:p>
            <a:pPr>
              <a:buFont typeface="Arial" panose="020B0604020202020204" pitchFamily="34" charset="0"/>
              <a:buChar char="•"/>
            </a:pPr>
            <a:r>
              <a:rPr lang="es-EC" dirty="0"/>
              <a:t>Posición de la bolsa en el rumen</a:t>
            </a:r>
            <a:endParaRPr lang="es-EC" b="1" i="1" dirty="0"/>
          </a:p>
          <a:p>
            <a:endParaRPr lang="es-ES" b="1"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3691812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087822"/>
            <a:ext cx="8640087" cy="819806"/>
          </a:xfrm>
        </p:spPr>
        <p:txBody>
          <a:bodyPr>
            <a:normAutofit fontScale="90000"/>
          </a:bodyPr>
          <a:lstStyle/>
          <a:p>
            <a:r>
              <a:rPr lang="es-EC" sz="2700" dirty="0" smtClean="0"/>
              <a:t>10. Determinación del valor nutritivo de los alimentos</a:t>
            </a:r>
            <a:r>
              <a:rPr lang="es-EC" sz="1600" dirty="0" smtClean="0"/>
              <a:t/>
            </a:r>
            <a:br>
              <a:rPr lang="es-EC" sz="1600" dirty="0" smtClean="0"/>
            </a:br>
            <a:r>
              <a:rPr lang="es-EC" sz="1600" dirty="0" smtClean="0"/>
              <a:t/>
            </a:r>
            <a:br>
              <a:rPr lang="es-EC" sz="1600" dirty="0" smtClean="0"/>
            </a:br>
            <a:r>
              <a:rPr lang="es-EC" sz="1600" dirty="0" smtClean="0"/>
              <a:t>Fracciones </a:t>
            </a:r>
            <a:r>
              <a:rPr lang="es-EC" sz="1600" dirty="0"/>
              <a:t>de análisis inmediato de los alimentos</a:t>
            </a:r>
            <a:endParaRPr lang="es-ES" sz="1600"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Marcador de contenido 4"/>
          <p:cNvPicPr>
            <a:picLocks noGrp="1"/>
          </p:cNvPicPr>
          <p:nvPr>
            <p:ph idx="1"/>
          </p:nvPr>
        </p:nvPicPr>
        <p:blipFill>
          <a:blip r:embed="rId2" cstate="print"/>
          <a:srcRect/>
          <a:stretch>
            <a:fillRect/>
          </a:stretch>
        </p:blipFill>
        <p:spPr bwMode="auto">
          <a:xfrm>
            <a:off x="2454309" y="2304934"/>
            <a:ext cx="5391140" cy="373642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p:nvPr/>
        </p:nvPicPr>
        <p:blipFill>
          <a:blip r:embed="rId3"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2707391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61696"/>
            <a:ext cx="8596668" cy="968703"/>
          </a:xfrm>
        </p:spPr>
        <p:txBody>
          <a:bodyPr>
            <a:normAutofit fontScale="90000"/>
          </a:bodyPr>
          <a:lstStyle/>
          <a:p>
            <a:r>
              <a:rPr lang="es-EC" b="1" dirty="0" smtClean="0"/>
              <a:t>11. Materiales y Métodos</a:t>
            </a:r>
            <a:r>
              <a:rPr lang="es-ES" b="1" dirty="0"/>
              <a:t/>
            </a:r>
            <a:br>
              <a:rPr lang="es-ES" b="1" dirty="0"/>
            </a:br>
            <a:endParaRPr lang="es-ES" dirty="0"/>
          </a:p>
        </p:txBody>
      </p:sp>
      <p:sp>
        <p:nvSpPr>
          <p:cNvPr id="3" name="Marcador de contenido 2"/>
          <p:cNvSpPr>
            <a:spLocks noGrp="1"/>
          </p:cNvSpPr>
          <p:nvPr>
            <p:ph idx="1"/>
          </p:nvPr>
        </p:nvSpPr>
        <p:spPr/>
        <p:txBody>
          <a:bodyPr/>
          <a:lstStyle/>
          <a:p>
            <a:pPr marL="0" indent="0">
              <a:buNone/>
            </a:pPr>
            <a:r>
              <a:rPr lang="es-EC" b="1" dirty="0" smtClean="0"/>
              <a:t>Localización </a:t>
            </a:r>
            <a:r>
              <a:rPr lang="es-EC" b="1" dirty="0"/>
              <a:t>geográfica y duración de la investigación</a:t>
            </a:r>
            <a:endParaRPr lang="es-ES" b="1" dirty="0"/>
          </a:p>
          <a:p>
            <a:pPr marL="0" indent="0" algn="just">
              <a:lnSpc>
                <a:spcPct val="150000"/>
              </a:lnSpc>
              <a:buNone/>
            </a:pPr>
            <a:r>
              <a:rPr lang="es-EC" dirty="0" smtClean="0"/>
              <a:t>La </a:t>
            </a:r>
            <a:r>
              <a:rPr lang="es-EC" dirty="0"/>
              <a:t>hacienda se encuentra  ubicada, en la comunidad La Palma de la </a:t>
            </a:r>
            <a:r>
              <a:rPr lang="es-EC" dirty="0" smtClean="0"/>
              <a:t>parroquia </a:t>
            </a:r>
            <a:r>
              <a:rPr lang="es-EC" dirty="0"/>
              <a:t>Ramón Campaña perteneciente  al cantón </a:t>
            </a:r>
            <a:r>
              <a:rPr lang="es-EC" dirty="0" err="1"/>
              <a:t>Pangua</a:t>
            </a:r>
            <a:r>
              <a:rPr lang="es-EC" dirty="0"/>
              <a:t> de la provincia de Cotopaxi, se encuentra  distribuida en una área de 12.000 Has. Ubicado en la zona media con un clima templado. Las condiciones climáticas fueron: Precipitación promedio mensual de 425.13 mm,  durante el tiempo de investigación, y en general  la pluviometría  va desde los 1500 a los 3500 mm por año, temperatura mina de 10° y máxima de 20°. Las características del suelo se  evaluaron mediante análisis, según lo establecido en la siguiente tabla.</a:t>
            </a: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36264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03587"/>
            <a:ext cx="8596668" cy="4937776"/>
          </a:xfrm>
        </p:spPr>
        <p:txBody>
          <a:bodyPr/>
          <a:lstStyle/>
          <a:p>
            <a:pPr algn="just">
              <a:lnSpc>
                <a:spcPct val="150000"/>
              </a:lnSpc>
            </a:pPr>
            <a:r>
              <a:rPr lang="es-EC" dirty="0"/>
              <a:t>Los análisis de laboratorio  se la llevó a cabo en el Laboratorio de </a:t>
            </a:r>
            <a:r>
              <a:rPr lang="es-EC" dirty="0" err="1"/>
              <a:t>Rumiología</a:t>
            </a:r>
            <a:r>
              <a:rPr lang="es-EC" dirty="0"/>
              <a:t> y Metabolismo Nutricional, ubicado en la finca experimental “La María” de la Universidad Técnica Estatal de Quevedo, Facultad de Ciencias Pecuarias, ubicada en el Km. 7 vía Quevedo – El Empalme, provincia de Los Ríos. La ubicación geográfica es de 01° 0.6° de latitud sur y 79° 29° de latitud oeste y a una altura de 73 msnm</a:t>
            </a:r>
            <a:r>
              <a:rPr lang="es-EC" dirty="0" smtClean="0"/>
              <a:t>.</a:t>
            </a:r>
          </a:p>
          <a:p>
            <a:pPr algn="just">
              <a:lnSpc>
                <a:spcPct val="150000"/>
              </a:lnSpc>
            </a:pP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1662995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87820"/>
            <a:ext cx="8596668" cy="842579"/>
          </a:xfrm>
        </p:spPr>
        <p:txBody>
          <a:bodyPr/>
          <a:lstStyle/>
          <a:p>
            <a:r>
              <a:rPr lang="es-EC" dirty="0"/>
              <a:t>Factores de estudio</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285789020"/>
              </p:ext>
            </p:extLst>
          </p:nvPr>
        </p:nvGraphicFramePr>
        <p:xfrm>
          <a:off x="4030526" y="2135215"/>
          <a:ext cx="1913074" cy="1743100"/>
        </p:xfrm>
        <a:graphic>
          <a:graphicData uri="http://schemas.openxmlformats.org/drawingml/2006/table">
            <a:tbl>
              <a:tblPr firstRow="1" firstCol="1" bandRow="1">
                <a:tableStyleId>{5C22544A-7EE6-4342-B048-85BDC9FD1C3A}</a:tableStyleId>
              </a:tblPr>
              <a:tblGrid>
                <a:gridCol w="1239929"/>
                <a:gridCol w="673145"/>
              </a:tblGrid>
              <a:tr h="348620">
                <a:tc gridSpan="2">
                  <a:txBody>
                    <a:bodyPr/>
                    <a:lstStyle/>
                    <a:p>
                      <a:pPr algn="ctr">
                        <a:lnSpc>
                          <a:spcPct val="115000"/>
                        </a:lnSpc>
                        <a:spcAft>
                          <a:spcPts val="1000"/>
                        </a:spcAft>
                      </a:pPr>
                      <a:r>
                        <a:rPr lang="es-EC" sz="1200" dirty="0">
                          <a:effectLst/>
                        </a:rPr>
                        <a:t>     FACTORES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s-ES"/>
                    </a:p>
                  </a:txBody>
                  <a:tcPr/>
                </a:tc>
              </a:tr>
              <a:tr h="348620">
                <a:tc>
                  <a:txBody>
                    <a:bodyPr/>
                    <a:lstStyle/>
                    <a:p>
                      <a:pPr algn="ctr">
                        <a:lnSpc>
                          <a:spcPct val="115000"/>
                        </a:lnSpc>
                        <a:spcAft>
                          <a:spcPts val="1000"/>
                        </a:spcAft>
                      </a:pPr>
                      <a:r>
                        <a:rPr lang="es-EC" sz="1200">
                          <a:effectLst/>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T w="38100" cmpd="sng">
                      <a:noFill/>
                    </a:lnT>
                  </a:tcPr>
                </a:tc>
                <a:tc>
                  <a:txBody>
                    <a:bodyPr/>
                    <a:lstStyle/>
                    <a:p>
                      <a:pPr algn="ctr">
                        <a:lnSpc>
                          <a:spcPct val="115000"/>
                        </a:lnSpc>
                        <a:spcAft>
                          <a:spcPts val="1000"/>
                        </a:spcAft>
                      </a:pPr>
                      <a:r>
                        <a:rPr lang="es-EC" sz="1200">
                          <a:effectLst/>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T w="38100" cmpd="sng">
                      <a:noFill/>
                    </a:lnT>
                  </a:tcPr>
                </a:tc>
              </a:tr>
              <a:tr h="348620">
                <a:tc>
                  <a:txBody>
                    <a:bodyPr/>
                    <a:lstStyle/>
                    <a:p>
                      <a:pPr algn="ctr">
                        <a:lnSpc>
                          <a:spcPct val="115000"/>
                        </a:lnSpc>
                        <a:spcAft>
                          <a:spcPts val="1000"/>
                        </a:spcAft>
                      </a:pPr>
                      <a:r>
                        <a:rPr lang="es-EC" sz="1200">
                          <a:effectLst/>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200">
                          <a:effectLst/>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48620">
                <a:tc>
                  <a:txBody>
                    <a:bodyPr/>
                    <a:lstStyle/>
                    <a:p>
                      <a:pPr algn="ctr">
                        <a:lnSpc>
                          <a:spcPct val="115000"/>
                        </a:lnSpc>
                        <a:spcAft>
                          <a:spcPts val="1000"/>
                        </a:spcAft>
                      </a:pPr>
                      <a:r>
                        <a:rPr lang="es-EC" sz="1200">
                          <a:effectLst/>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200">
                          <a:effectLst/>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48620">
                <a:tc>
                  <a:txBody>
                    <a:bodyPr/>
                    <a:lstStyle/>
                    <a:p>
                      <a:pPr algn="ctr">
                        <a:lnSpc>
                          <a:spcPct val="115000"/>
                        </a:lnSpc>
                        <a:spcAft>
                          <a:spcPts val="1000"/>
                        </a:spcAft>
                      </a:pPr>
                      <a:r>
                        <a:rPr lang="es-EC" sz="1200">
                          <a:effectLst/>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200" dirty="0">
                          <a:effectLst/>
                        </a:rPr>
                        <a:t>200</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sp>
        <p:nvSpPr>
          <p:cNvPr id="7" name="Rectángulo 6"/>
          <p:cNvSpPr/>
          <p:nvPr/>
        </p:nvSpPr>
        <p:spPr>
          <a:xfrm>
            <a:off x="1927668" y="4353643"/>
            <a:ext cx="6096000" cy="1000723"/>
          </a:xfrm>
          <a:prstGeom prst="rect">
            <a:avLst/>
          </a:prstGeom>
        </p:spPr>
        <p:txBody>
          <a:bodyPr>
            <a:spAutoFit/>
          </a:bodyPr>
          <a:lstStyle/>
          <a:p>
            <a:pPr algn="just">
              <a:lnSpc>
                <a:spcPct val="150000"/>
              </a:lnSpc>
              <a:spcAft>
                <a:spcPts val="1000"/>
              </a:spcAft>
              <a:tabLst>
                <a:tab pos="1704975" algn="l"/>
              </a:tabLst>
            </a:pPr>
            <a:r>
              <a:rPr lang="es-EC" dirty="0" smtClean="0">
                <a:latin typeface="+mj-lt"/>
                <a:ea typeface="Times New Roman" panose="02020603050405020304" pitchFamily="18" charset="0"/>
                <a:cs typeface="Times New Roman" panose="02020603050405020304" pitchFamily="18" charset="0"/>
              </a:rPr>
              <a:t>A=  edades de cosecha (días)</a:t>
            </a:r>
            <a:endParaRPr lang="es-ES" sz="1600" dirty="0" smtClean="0">
              <a:latin typeface="+mj-lt"/>
              <a:ea typeface="Times New Roman" panose="02020603050405020304" pitchFamily="18" charset="0"/>
              <a:cs typeface="Times New Roman" panose="02020603050405020304" pitchFamily="18" charset="0"/>
            </a:endParaRPr>
          </a:p>
          <a:p>
            <a:pPr algn="just">
              <a:lnSpc>
                <a:spcPct val="150000"/>
              </a:lnSpc>
              <a:spcAft>
                <a:spcPts val="1000"/>
              </a:spcAft>
              <a:tabLst>
                <a:tab pos="1704975" algn="l"/>
              </a:tabLst>
            </a:pPr>
            <a:r>
              <a:rPr lang="es-EC" dirty="0" smtClean="0">
                <a:latin typeface="+mj-lt"/>
                <a:ea typeface="Times New Roman" panose="02020603050405020304" pitchFamily="18" charset="0"/>
                <a:cs typeface="Times New Roman" panose="02020603050405020304" pitchFamily="18" charset="0"/>
              </a:rPr>
              <a:t>B= Niveles de fertilización Kg de N ha</a:t>
            </a:r>
            <a:r>
              <a:rPr lang="es-EC" baseline="30000" dirty="0" smtClean="0">
                <a:latin typeface="+mj-lt"/>
                <a:ea typeface="Times New Roman" panose="02020603050405020304" pitchFamily="18" charset="0"/>
                <a:cs typeface="Times New Roman" panose="02020603050405020304" pitchFamily="18" charset="0"/>
              </a:rPr>
              <a:t>-1</a:t>
            </a:r>
            <a:endParaRPr lang="es-ES" sz="1600" dirty="0">
              <a:effectLst/>
              <a:latin typeface="+mj-lt"/>
              <a:ea typeface="Times New Roman" panose="02020603050405020304" pitchFamily="18" charset="0"/>
              <a:cs typeface="Times New Roman" panose="02020603050405020304" pitchFamily="18" charset="0"/>
            </a:endParaRPr>
          </a:p>
        </p:txBody>
      </p:sp>
      <p:pic>
        <p:nvPicPr>
          <p:cNvPr id="8" name="Imagen 7"/>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218002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66649"/>
            <a:ext cx="8596668" cy="4874714"/>
          </a:xfrm>
        </p:spPr>
        <p:txBody>
          <a:bodyPr/>
          <a:lstStyle/>
          <a:p>
            <a:r>
              <a:rPr lang="es-EC" b="1" dirty="0"/>
              <a:t>Tratamientos</a:t>
            </a:r>
            <a:endParaRPr lang="es-ES" b="1" dirty="0"/>
          </a:p>
          <a:p>
            <a:pPr marL="0" indent="0" algn="just">
              <a:lnSpc>
                <a:spcPct val="150000"/>
              </a:lnSpc>
              <a:buNone/>
            </a:pPr>
            <a:r>
              <a:rPr lang="es-EC" dirty="0" smtClean="0"/>
              <a:t>	</a:t>
            </a:r>
          </a:p>
          <a:p>
            <a:pPr marL="0" indent="0" algn="just">
              <a:lnSpc>
                <a:spcPct val="150000"/>
              </a:lnSpc>
              <a:buNone/>
            </a:pPr>
            <a:r>
              <a:rPr lang="es-EC" dirty="0"/>
              <a:t>	</a:t>
            </a:r>
            <a:r>
              <a:rPr lang="es-EC" dirty="0" smtClean="0"/>
              <a:t>Dentro </a:t>
            </a:r>
            <a:r>
              <a:rPr lang="es-EC" dirty="0"/>
              <a:t>de la investigación se establecieron 9 tratamientos, que se obtienen </a:t>
            </a:r>
            <a:r>
              <a:rPr lang="es-EC" dirty="0" smtClean="0"/>
              <a:t>	al </a:t>
            </a:r>
            <a:r>
              <a:rPr lang="es-EC" dirty="0"/>
              <a:t>comparar factor A x B; es decir edades de cosecha (35, 45, 55 días) por  </a:t>
            </a:r>
            <a:r>
              <a:rPr lang="es-EC" dirty="0" smtClean="0"/>
              <a:t>	niveles </a:t>
            </a:r>
            <a:r>
              <a:rPr lang="es-EC" dirty="0"/>
              <a:t>de fertilización (0, 100, 200 Kg de N ha</a:t>
            </a:r>
            <a:r>
              <a:rPr lang="es-EC" baseline="30000" dirty="0"/>
              <a:t>-1</a:t>
            </a:r>
            <a:r>
              <a:rPr lang="es-EC" dirty="0" smtClean="0"/>
              <a:t>)</a:t>
            </a:r>
          </a:p>
          <a:p>
            <a:pPr marL="0" indent="0" algn="just">
              <a:lnSpc>
                <a:spcPct val="150000"/>
              </a:lnSpc>
              <a:buNone/>
            </a:pPr>
            <a:r>
              <a:rPr lang="es-EC" dirty="0" smtClean="0"/>
              <a:t>	Cada </a:t>
            </a:r>
            <a:r>
              <a:rPr lang="es-EC" dirty="0"/>
              <a:t>tratamiento se conformó completamente al azar en el cual se definió, </a:t>
            </a:r>
            <a:r>
              <a:rPr lang="es-EC" dirty="0" smtClean="0"/>
              <a:t>	parcela </a:t>
            </a:r>
            <a:r>
              <a:rPr lang="es-EC" dirty="0"/>
              <a:t>grande con el nivel de fertilización y parcela pequeña con la edad de </a:t>
            </a:r>
            <a:r>
              <a:rPr lang="es-EC" dirty="0" smtClean="0"/>
              <a:t>	corte</a:t>
            </a:r>
            <a:r>
              <a:rPr lang="es-EC" dirty="0"/>
              <a:t>; en un espacio total de 35 m de ancho por 21 m de largo en el cual se </a:t>
            </a:r>
            <a:r>
              <a:rPr lang="es-EC" dirty="0" smtClean="0"/>
              <a:t>	estableció </a:t>
            </a:r>
            <a:r>
              <a:rPr lang="es-EC" dirty="0"/>
              <a:t>el diseño.</a:t>
            </a:r>
            <a:endParaRPr lang="es-ES" dirty="0"/>
          </a:p>
          <a:p>
            <a:pPr marL="0" indent="0">
              <a:buNone/>
            </a:pP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3275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69485"/>
            <a:ext cx="8596668" cy="716096"/>
          </a:xfrm>
        </p:spPr>
        <p:txBody>
          <a:bodyPr/>
          <a:lstStyle/>
          <a:p>
            <a:r>
              <a:rPr lang="es-ES" dirty="0" smtClean="0"/>
              <a:t>1. Introducción</a:t>
            </a:r>
            <a:endParaRPr lang="es-ES" dirty="0"/>
          </a:p>
        </p:txBody>
      </p:sp>
      <p:sp>
        <p:nvSpPr>
          <p:cNvPr id="3" name="Marcador de contenido 2"/>
          <p:cNvSpPr>
            <a:spLocks noGrp="1"/>
          </p:cNvSpPr>
          <p:nvPr>
            <p:ph idx="1"/>
          </p:nvPr>
        </p:nvSpPr>
        <p:spPr>
          <a:xfrm>
            <a:off x="677334" y="1685581"/>
            <a:ext cx="8596668" cy="4355781"/>
          </a:xfrm>
        </p:spPr>
        <p:txBody>
          <a:bodyPr>
            <a:normAutofit fontScale="85000" lnSpcReduction="10000"/>
          </a:bodyPr>
          <a:lstStyle/>
          <a:p>
            <a:endParaRPr lang="es-EC" dirty="0" smtClean="0"/>
          </a:p>
          <a:p>
            <a:pPr algn="just">
              <a:lnSpc>
                <a:spcPct val="150000"/>
              </a:lnSpc>
            </a:pPr>
            <a:r>
              <a:rPr lang="es-EC" sz="1600" dirty="0" smtClean="0"/>
              <a:t>Los </a:t>
            </a:r>
            <a:r>
              <a:rPr lang="es-EC" sz="1600" dirty="0"/>
              <a:t>pastos constituyen  la principal fuente de nutrientes  para el ganado bovinos en  las regiones tropicales del </a:t>
            </a:r>
            <a:r>
              <a:rPr lang="es-EC" sz="1600" dirty="0" smtClean="0"/>
              <a:t>Ecuador. La </a:t>
            </a:r>
            <a:r>
              <a:rPr lang="es-EC" sz="1600" dirty="0"/>
              <a:t>gran capacidad  que tienen los forrajes para producir biomasa se debe a que son C4; ósea que sus procesos fotosintético son muy eficientes (Sánchez, 2006</a:t>
            </a:r>
            <a:r>
              <a:rPr lang="es-EC" sz="1600" dirty="0" smtClean="0"/>
              <a:t>)</a:t>
            </a:r>
          </a:p>
          <a:p>
            <a:pPr algn="just">
              <a:lnSpc>
                <a:spcPct val="150000"/>
              </a:lnSpc>
            </a:pPr>
            <a:r>
              <a:rPr lang="es-EC" sz="1600" dirty="0" smtClean="0"/>
              <a:t>Dentro de la región Andina Ecuador es el tercer productor de carne (FAO, 2007)</a:t>
            </a:r>
          </a:p>
          <a:p>
            <a:pPr algn="just">
              <a:lnSpc>
                <a:spcPct val="150000"/>
              </a:lnSpc>
            </a:pPr>
            <a:r>
              <a:rPr lang="es-EC" sz="1600" dirty="0"/>
              <a:t>El sector ganadero del Ecuador es una base muy importante del desarrollo social y económico, debido a que satisface las demandas de la población en alimentos tan esenciales como la </a:t>
            </a:r>
            <a:r>
              <a:rPr lang="es-EC" sz="1600" dirty="0" smtClean="0"/>
              <a:t>carne, leche y otros.</a:t>
            </a:r>
          </a:p>
          <a:p>
            <a:pPr algn="just">
              <a:lnSpc>
                <a:spcPct val="150000"/>
              </a:lnSpc>
            </a:pPr>
            <a:r>
              <a:rPr lang="es-EC" sz="1600" dirty="0" smtClean="0"/>
              <a:t>  El III censo nacional agropecuario (2002) indica que el cantón </a:t>
            </a:r>
            <a:r>
              <a:rPr lang="es-EC" sz="1600" dirty="0" err="1"/>
              <a:t>Pangua</a:t>
            </a:r>
            <a:r>
              <a:rPr lang="es-EC" sz="1600" dirty="0"/>
              <a:t> cuenta con el 10.98% de la población bovina de la provincia de </a:t>
            </a:r>
            <a:r>
              <a:rPr lang="es-EC" sz="1600" dirty="0" smtClean="0"/>
              <a:t>Cotopaxi; mientras que según el SITA del MAGAP (2012) existen  en este cantón 21.000 bovinos, de los cuales 6.000 s encuentran en la parroquia Ramón Campaña.</a:t>
            </a:r>
          </a:p>
          <a:p>
            <a:pPr marL="0" indent="0" algn="just">
              <a:buNone/>
            </a:pPr>
            <a:endParaRPr lang="es-EC" sz="1600" dirty="0" smtClean="0"/>
          </a:p>
          <a:p>
            <a:pPr algn="just"/>
            <a:endParaRPr lang="es-ES" sz="1600" dirty="0"/>
          </a:p>
          <a:p>
            <a:endParaRPr lang="es-EC" dirty="0" smtClean="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1287715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Marcador de contenido 5"/>
          <p:cNvPicPr>
            <a:picLocks noGrp="1"/>
          </p:cNvPicPr>
          <p:nvPr>
            <p:ph idx="1"/>
          </p:nvPr>
        </p:nvPicPr>
        <p:blipFill>
          <a:blip r:embed="rId3" cstate="print"/>
          <a:srcRect/>
          <a:stretch>
            <a:fillRect/>
          </a:stretch>
        </p:blipFill>
        <p:spPr bwMode="auto">
          <a:xfrm>
            <a:off x="2082304" y="961698"/>
            <a:ext cx="5787430" cy="5080328"/>
          </a:xfrm>
          <a:prstGeom prst="rect">
            <a:avLst/>
          </a:prstGeom>
          <a:noFill/>
          <a:ln w="9525">
            <a:noFill/>
            <a:miter lim="800000"/>
            <a:headEnd/>
            <a:tailEnd/>
          </a:ln>
        </p:spPr>
      </p:pic>
    </p:spTree>
    <p:extLst>
      <p:ext uri="{BB962C8B-B14F-4D97-AF65-F5344CB8AC3E}">
        <p14:creationId xmlns:p14="http://schemas.microsoft.com/office/powerpoint/2010/main" val="30196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425673"/>
          </a:xfrm>
        </p:spPr>
        <p:txBody>
          <a:bodyPr>
            <a:normAutofit fontScale="90000"/>
          </a:bodyPr>
          <a:lstStyle/>
          <a:p>
            <a:r>
              <a:rPr lang="es-ES" dirty="0" smtClean="0"/>
              <a:t>Experimento 1</a:t>
            </a:r>
            <a:endParaRPr lang="es-ES" dirty="0"/>
          </a:p>
        </p:txBody>
      </p:sp>
      <p:sp>
        <p:nvSpPr>
          <p:cNvPr id="3" name="Marcador de contenido 2"/>
          <p:cNvSpPr>
            <a:spLocks noGrp="1"/>
          </p:cNvSpPr>
          <p:nvPr>
            <p:ph idx="1"/>
          </p:nvPr>
        </p:nvSpPr>
        <p:spPr>
          <a:xfrm>
            <a:off x="677334" y="1784025"/>
            <a:ext cx="8596668" cy="4257338"/>
          </a:xfrm>
        </p:spPr>
        <p:txBody>
          <a:bodyPr>
            <a:normAutofit fontScale="70000" lnSpcReduction="20000"/>
          </a:bodyPr>
          <a:lstStyle/>
          <a:p>
            <a:pPr algn="just">
              <a:lnSpc>
                <a:spcPct val="150000"/>
              </a:lnSpc>
            </a:pPr>
            <a:r>
              <a:rPr lang="es-EC" sz="1500" dirty="0"/>
              <a:t>S</a:t>
            </a:r>
            <a:r>
              <a:rPr lang="es-EC" sz="1500" dirty="0" smtClean="0"/>
              <a:t>e </a:t>
            </a:r>
            <a:r>
              <a:rPr lang="es-EC" sz="1500" dirty="0"/>
              <a:t>procedió a evaluar las características agronómicas del pasto miel (</a:t>
            </a:r>
            <a:r>
              <a:rPr lang="es-EC" sz="1500" b="1" i="1" dirty="0" err="1"/>
              <a:t>Setaria</a:t>
            </a:r>
            <a:r>
              <a:rPr lang="es-EC" sz="1500" b="1" i="1" dirty="0"/>
              <a:t> </a:t>
            </a:r>
            <a:r>
              <a:rPr lang="es-EC" sz="1500" b="1" i="1" dirty="0" err="1"/>
              <a:t>sphacelata</a:t>
            </a:r>
            <a:r>
              <a:rPr lang="es-EC" sz="1500" dirty="0"/>
              <a:t>) a diferentes edades de cosecha y niveles de fertilización</a:t>
            </a:r>
            <a:r>
              <a:rPr lang="es-EC" sz="1500" dirty="0" smtClean="0"/>
              <a:t>.</a:t>
            </a:r>
            <a:endParaRPr lang="es-EC" sz="1500" dirty="0"/>
          </a:p>
          <a:p>
            <a:pPr algn="just">
              <a:lnSpc>
                <a:spcPct val="150000"/>
              </a:lnSpc>
            </a:pPr>
            <a:r>
              <a:rPr lang="es-EC" sz="1500" dirty="0" smtClean="0"/>
              <a:t>Se implementaron 9 tratamientos, con un diseño experimental completamente al azar </a:t>
            </a:r>
            <a:r>
              <a:rPr lang="es-EC" sz="1500" dirty="0"/>
              <a:t>de parcelas divididas donde la parcela grande fue el nivel de fertilización y la parcela pequeña las edades de cosecha del forraje del pasto miel</a:t>
            </a:r>
            <a:r>
              <a:rPr lang="es-EC" sz="1500" dirty="0" smtClean="0"/>
              <a:t>.</a:t>
            </a:r>
          </a:p>
          <a:p>
            <a:r>
              <a:rPr lang="es-EC" sz="1500" b="1" dirty="0"/>
              <a:t>Variables en </a:t>
            </a:r>
            <a:r>
              <a:rPr lang="es-EC" sz="1500" b="1" dirty="0" smtClean="0"/>
              <a:t>estudio</a:t>
            </a:r>
            <a:endParaRPr lang="es-ES" sz="1500" dirty="0"/>
          </a:p>
          <a:p>
            <a:pPr lvl="2"/>
            <a:r>
              <a:rPr lang="es-EC" sz="1500" dirty="0"/>
              <a:t>Producción de Biomasa (Kg/MS/ha </a:t>
            </a:r>
            <a:r>
              <a:rPr lang="es-EC" sz="1500" baseline="30000" dirty="0"/>
              <a:t>-1</a:t>
            </a:r>
            <a:r>
              <a:rPr lang="es-EC" sz="1500" dirty="0"/>
              <a:t>)</a:t>
            </a:r>
            <a:endParaRPr lang="es-ES" sz="1500" dirty="0"/>
          </a:p>
          <a:p>
            <a:pPr lvl="2"/>
            <a:r>
              <a:rPr lang="es-EC" sz="1500" dirty="0"/>
              <a:t>Altura de la planta ( cm)</a:t>
            </a:r>
            <a:endParaRPr lang="es-ES" sz="1500" dirty="0"/>
          </a:p>
          <a:p>
            <a:pPr lvl="2"/>
            <a:r>
              <a:rPr lang="es-EC" sz="1500" dirty="0"/>
              <a:t>Número de hojas    (unidades)</a:t>
            </a:r>
            <a:endParaRPr lang="es-ES" sz="1500" dirty="0"/>
          </a:p>
          <a:p>
            <a:pPr lvl="2"/>
            <a:r>
              <a:rPr lang="es-EC" sz="1500" dirty="0"/>
              <a:t>Número de tallo     (unidades)</a:t>
            </a:r>
            <a:endParaRPr lang="es-ES" sz="1500" dirty="0"/>
          </a:p>
          <a:p>
            <a:pPr lvl="2"/>
            <a:r>
              <a:rPr lang="es-EC" sz="1500" dirty="0"/>
              <a:t>Relación hoja-tallo  (RH-T)</a:t>
            </a:r>
            <a:endParaRPr lang="es-ES" sz="1500" dirty="0"/>
          </a:p>
          <a:p>
            <a:pPr lvl="2"/>
            <a:r>
              <a:rPr lang="es-EC" sz="1500" dirty="0"/>
              <a:t>Longitud de hoja (cm)</a:t>
            </a:r>
            <a:endParaRPr lang="es-ES" sz="1500" dirty="0"/>
          </a:p>
          <a:p>
            <a:pPr lvl="2"/>
            <a:r>
              <a:rPr lang="es-EC" sz="1500" dirty="0"/>
              <a:t>Longitud de tallo (cm</a:t>
            </a:r>
            <a:r>
              <a:rPr lang="es-EC" sz="1500" dirty="0" smtClean="0"/>
              <a:t>)</a:t>
            </a:r>
          </a:p>
          <a:p>
            <a:pPr algn="just">
              <a:lnSpc>
                <a:spcPct val="170000"/>
              </a:lnSpc>
            </a:pPr>
            <a:r>
              <a:rPr lang="es-EC" b="1" dirty="0"/>
              <a:t>Análisis </a:t>
            </a:r>
            <a:r>
              <a:rPr lang="es-EC" b="1" dirty="0" smtClean="0"/>
              <a:t>estadístico</a:t>
            </a:r>
            <a:r>
              <a:rPr lang="es-ES" sz="1600" dirty="0" smtClean="0"/>
              <a:t>.- </a:t>
            </a:r>
            <a:r>
              <a:rPr lang="es-EC" dirty="0" smtClean="0"/>
              <a:t>Análisis </a:t>
            </a:r>
            <a:r>
              <a:rPr lang="es-EC" dirty="0"/>
              <a:t>de varianza y la prueba de </a:t>
            </a:r>
            <a:r>
              <a:rPr lang="es-EC" dirty="0" err="1"/>
              <a:t>Tukey</a:t>
            </a:r>
            <a:r>
              <a:rPr lang="es-EC" dirty="0"/>
              <a:t> al 5%, para lo cual se utilizó el programa estadístico SAS (1999) versión 8 y la comparación de medias según lo indicado por </a:t>
            </a:r>
            <a:r>
              <a:rPr lang="es-EC" dirty="0" err="1"/>
              <a:t>Steell</a:t>
            </a:r>
            <a:r>
              <a:rPr lang="es-EC" dirty="0"/>
              <a:t> y </a:t>
            </a:r>
            <a:r>
              <a:rPr lang="es-EC" dirty="0" err="1"/>
              <a:t>Terrie</a:t>
            </a:r>
            <a:r>
              <a:rPr lang="es-EC" dirty="0"/>
              <a:t> </a:t>
            </a:r>
            <a:r>
              <a:rPr lang="es-EC" dirty="0" smtClean="0"/>
              <a:t>1980.</a:t>
            </a:r>
            <a:endParaRPr lang="es-ES" sz="1600" dirty="0"/>
          </a:p>
          <a:p>
            <a:pPr lvl="2"/>
            <a:endParaRPr lang="es-EC" sz="1500" dirty="0"/>
          </a:p>
          <a:p>
            <a:pPr lvl="2"/>
            <a:endParaRPr lang="es-EC" sz="1500" dirty="0" smtClean="0"/>
          </a:p>
          <a:p>
            <a:pPr marL="914400" lvl="2" indent="0">
              <a:buNone/>
            </a:pPr>
            <a:endParaRPr lang="es-ES" sz="1200" dirty="0"/>
          </a:p>
          <a:p>
            <a:pPr algn="just">
              <a:lnSpc>
                <a:spcPct val="150000"/>
              </a:lnSpc>
            </a:pP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962012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934" y="1608083"/>
            <a:ext cx="4493756" cy="614855"/>
          </a:xfrm>
        </p:spPr>
        <p:txBody>
          <a:bodyPr>
            <a:normAutofit/>
          </a:bodyPr>
          <a:lstStyle/>
          <a:p>
            <a:r>
              <a:rPr lang="es-ES" sz="1600" dirty="0" smtClean="0"/>
              <a:t> </a:t>
            </a:r>
            <a:r>
              <a:rPr lang="es-ES" sz="1600" dirty="0"/>
              <a:t>A</a:t>
            </a:r>
            <a:r>
              <a:rPr lang="es-ES" sz="1600" dirty="0" smtClean="0"/>
              <a:t>nálisis </a:t>
            </a:r>
            <a:r>
              <a:rPr lang="es-ES" sz="1600" dirty="0"/>
              <a:t>de varianza. ANOVA-ANDEVA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79260560"/>
              </p:ext>
            </p:extLst>
          </p:nvPr>
        </p:nvGraphicFramePr>
        <p:xfrm>
          <a:off x="1497725" y="2445241"/>
          <a:ext cx="4083268" cy="2804674"/>
        </p:xfrm>
        <a:graphic>
          <a:graphicData uri="http://schemas.openxmlformats.org/drawingml/2006/table">
            <a:tbl>
              <a:tblPr firstRow="1" firstCol="1" bandRow="1">
                <a:tableStyleId>{5C22544A-7EE6-4342-B048-85BDC9FD1C3A}</a:tableStyleId>
              </a:tblPr>
              <a:tblGrid>
                <a:gridCol w="1965548"/>
                <a:gridCol w="874985"/>
                <a:gridCol w="1242735"/>
              </a:tblGrid>
              <a:tr h="316884">
                <a:tc>
                  <a:txBody>
                    <a:bodyPr/>
                    <a:lstStyle/>
                    <a:p>
                      <a:pPr algn="ctr">
                        <a:lnSpc>
                          <a:spcPct val="115000"/>
                        </a:lnSpc>
                        <a:spcAft>
                          <a:spcPts val="0"/>
                        </a:spcAft>
                      </a:pPr>
                      <a:r>
                        <a:rPr lang="es-EC" sz="1100" dirty="0">
                          <a:effectLst/>
                        </a:rPr>
                        <a:t>Fuentes de variación</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gl</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51225">
                <a:tc>
                  <a:txBody>
                    <a:bodyPr/>
                    <a:lstStyle/>
                    <a:p>
                      <a:pPr>
                        <a:lnSpc>
                          <a:spcPct val="115000"/>
                        </a:lnSpc>
                        <a:spcAft>
                          <a:spcPts val="0"/>
                        </a:spcAft>
                      </a:pPr>
                      <a:r>
                        <a:rPr lang="es-EC" sz="1200" dirty="0">
                          <a:effectLst/>
                        </a:rPr>
                        <a:t>Parcela grande</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 (3 - 1) = 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67951">
                <a:tc>
                  <a:txBody>
                    <a:bodyPr/>
                    <a:lstStyle/>
                    <a:p>
                      <a:pPr>
                        <a:lnSpc>
                          <a:spcPct val="115000"/>
                        </a:lnSpc>
                        <a:spcAft>
                          <a:spcPts val="0"/>
                        </a:spcAft>
                      </a:pPr>
                      <a:r>
                        <a:rPr lang="es-EC" sz="1200">
                          <a:effectLst/>
                        </a:rPr>
                        <a:t>Error parcela grande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f(n-1)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3 (3-1) = 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51225">
                <a:tc>
                  <a:txBody>
                    <a:bodyPr/>
                    <a:lstStyle/>
                    <a:p>
                      <a:pPr>
                        <a:lnSpc>
                          <a:spcPct val="115000"/>
                        </a:lnSpc>
                        <a:spcAft>
                          <a:spcPts val="0"/>
                        </a:spcAft>
                      </a:pPr>
                      <a:r>
                        <a:rPr lang="es-EC" sz="1200">
                          <a:effectLst/>
                        </a:rPr>
                        <a:t>Parcela pequeña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 (3 - 1) = 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51225">
                <a:tc>
                  <a:txBody>
                    <a:bodyPr/>
                    <a:lstStyle/>
                    <a:p>
                      <a:pPr>
                        <a:lnSpc>
                          <a:spcPct val="115000"/>
                        </a:lnSpc>
                        <a:spcAft>
                          <a:spcPts val="0"/>
                        </a:spcAft>
                      </a:pPr>
                      <a:r>
                        <a:rPr lang="es-EC" sz="1200">
                          <a:effectLst/>
                        </a:rPr>
                        <a:t>Interacción f.e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(f-1)(e-1)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(2x2) = 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714939">
                <a:tc>
                  <a:txBody>
                    <a:bodyPr/>
                    <a:lstStyle/>
                    <a:p>
                      <a:pPr>
                        <a:lnSpc>
                          <a:spcPct val="115000"/>
                        </a:lnSpc>
                        <a:spcAft>
                          <a:spcPts val="0"/>
                        </a:spcAft>
                      </a:pPr>
                      <a:r>
                        <a:rPr lang="es-EC" sz="1200">
                          <a:effectLst/>
                        </a:rPr>
                        <a:t>Erro de la parcela pequeña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f(e-1)(n-1)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dirty="0">
                          <a:effectLst/>
                        </a:rPr>
                        <a:t> 3 (3-1)(3-1)=12</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51225">
                <a:tc>
                  <a:txBody>
                    <a:bodyPr/>
                    <a:lstStyle/>
                    <a:p>
                      <a:pPr>
                        <a:lnSpc>
                          <a:spcPct val="115000"/>
                        </a:lnSpc>
                        <a:spcAft>
                          <a:spcPts val="0"/>
                        </a:spcAft>
                      </a:pPr>
                      <a:r>
                        <a:rPr lang="es-EC" sz="1200">
                          <a:effectLst/>
                        </a:rPr>
                        <a:t>Total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a:effectLst/>
                        </a:rPr>
                        <a:t>f.e.n-1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200" dirty="0">
                          <a:effectLst/>
                        </a:rPr>
                        <a:t>3x3x3-1= 26</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7" name="Rectangle 1"/>
          <p:cNvSpPr>
            <a:spLocks noChangeArrowheads="1"/>
          </p:cNvSpPr>
          <p:nvPr/>
        </p:nvSpPr>
        <p:spPr bwMode="auto">
          <a:xfrm>
            <a:off x="-1453905" y="-47138"/>
            <a:ext cx="16591984"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Cuadro de análisis de varianza.  ANOVA- ANDEVA</a:t>
            </a:r>
            <a:endParaRPr kumimoji="0" lang="es-EC"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pic>
        <p:nvPicPr>
          <p:cNvPr id="8" name="Imagen 7"/>
          <p:cNvPicPr/>
          <p:nvPr/>
        </p:nvPicPr>
        <p:blipFill>
          <a:blip r:embed="rId3" cstate="print"/>
          <a:srcRect/>
          <a:stretch>
            <a:fillRect/>
          </a:stretch>
        </p:blipFill>
        <p:spPr bwMode="auto">
          <a:xfrm>
            <a:off x="6373845" y="2222938"/>
            <a:ext cx="3101231" cy="2887531"/>
          </a:xfrm>
          <a:prstGeom prst="rect">
            <a:avLst/>
          </a:prstGeom>
          <a:noFill/>
          <a:ln w="9525">
            <a:noFill/>
            <a:miter lim="800000"/>
            <a:headEnd/>
            <a:tailEnd/>
          </a:ln>
        </p:spPr>
      </p:pic>
      <p:sp>
        <p:nvSpPr>
          <p:cNvPr id="10" name="Título 1"/>
          <p:cNvSpPr txBox="1">
            <a:spLocks/>
          </p:cNvSpPr>
          <p:nvPr/>
        </p:nvSpPr>
        <p:spPr>
          <a:xfrm>
            <a:off x="6069723" y="1518918"/>
            <a:ext cx="3573911" cy="61485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600" dirty="0" smtClean="0"/>
              <a:t>Características de las unidades experimental</a:t>
            </a:r>
            <a:endParaRPr lang="es-ES" sz="1600" dirty="0"/>
          </a:p>
        </p:txBody>
      </p:sp>
    </p:spTree>
    <p:extLst>
      <p:ext uri="{BB962C8B-B14F-4D97-AF65-F5344CB8AC3E}">
        <p14:creationId xmlns:p14="http://schemas.microsoft.com/office/powerpoint/2010/main" val="31876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937172"/>
          </a:xfrm>
        </p:spPr>
        <p:txBody>
          <a:bodyPr/>
          <a:lstStyle/>
          <a:p>
            <a:r>
              <a:rPr lang="es-ES" dirty="0" smtClean="0"/>
              <a:t>Experimento Dos </a:t>
            </a:r>
            <a:endParaRPr lang="es-ES" dirty="0"/>
          </a:p>
        </p:txBody>
      </p:sp>
      <p:sp>
        <p:nvSpPr>
          <p:cNvPr id="3" name="Marcador de contenido 2"/>
          <p:cNvSpPr>
            <a:spLocks noGrp="1"/>
          </p:cNvSpPr>
          <p:nvPr>
            <p:ph idx="1"/>
          </p:nvPr>
        </p:nvSpPr>
        <p:spPr>
          <a:xfrm>
            <a:off x="677334" y="1718441"/>
            <a:ext cx="8596668" cy="4322921"/>
          </a:xfrm>
        </p:spPr>
        <p:txBody>
          <a:bodyPr>
            <a:normAutofit fontScale="92500" lnSpcReduction="20000"/>
          </a:bodyPr>
          <a:lstStyle/>
          <a:p>
            <a:pPr algn="just">
              <a:lnSpc>
                <a:spcPct val="150000"/>
              </a:lnSpc>
            </a:pPr>
            <a:r>
              <a:rPr lang="es-EC" sz="1600" dirty="0"/>
              <a:t>En este experimento se evaluó la  composición química del pasto miel a tres edades de cosecha y tres niveles de fertilización;  </a:t>
            </a:r>
            <a:r>
              <a:rPr lang="es-EC" sz="1600" dirty="0" err="1"/>
              <a:t>degradabilidad</a:t>
            </a:r>
            <a:r>
              <a:rPr lang="es-EC" sz="1600" dirty="0"/>
              <a:t> </a:t>
            </a:r>
            <a:r>
              <a:rPr lang="es-EC" sz="1600" b="1" i="1" dirty="0"/>
              <a:t>in situ</a:t>
            </a:r>
            <a:r>
              <a:rPr lang="es-EC" sz="1600" dirty="0"/>
              <a:t>  de MS y MO en siete tiempos de incubación (0, 3, 6, 12, 24, 48 y 72 horas). </a:t>
            </a:r>
            <a:endParaRPr lang="es-EC" sz="1600" dirty="0" smtClean="0"/>
          </a:p>
          <a:p>
            <a:pPr algn="just">
              <a:lnSpc>
                <a:spcPct val="150000"/>
              </a:lnSpc>
            </a:pPr>
            <a:r>
              <a:rPr lang="es-EC" sz="1600" dirty="0" smtClean="0"/>
              <a:t>Se implementaron 9 tratamientos, con un diseño  experimental.  </a:t>
            </a:r>
            <a:r>
              <a:rPr lang="es-EC" sz="1600" dirty="0"/>
              <a:t>Arreglo factorial 3 x 3 (Edades de cosecha x niveles de fertilización), en un diseño de bloque completos al azar  donde el criterio de bloqueo serán los animales.</a:t>
            </a:r>
            <a:endParaRPr lang="es-ES" sz="1600" dirty="0"/>
          </a:p>
          <a:p>
            <a:pPr algn="just">
              <a:lnSpc>
                <a:spcPct val="150000"/>
              </a:lnSpc>
            </a:pPr>
            <a:r>
              <a:rPr lang="es-EC" sz="1600" b="1" dirty="0"/>
              <a:t>Variables en </a:t>
            </a:r>
            <a:r>
              <a:rPr lang="es-EC" sz="1600" b="1" dirty="0" smtClean="0"/>
              <a:t>estudio en cuanto a </a:t>
            </a:r>
            <a:r>
              <a:rPr lang="es-ES" sz="1600" b="1" dirty="0" smtClean="0"/>
              <a:t> </a:t>
            </a:r>
            <a:r>
              <a:rPr lang="es-EC" sz="1600" b="1" dirty="0" smtClean="0"/>
              <a:t>Composición </a:t>
            </a:r>
            <a:r>
              <a:rPr lang="es-EC" sz="1600" b="1" dirty="0"/>
              <a:t>química pasto </a:t>
            </a:r>
            <a:r>
              <a:rPr lang="es-EC" sz="1600" b="1" dirty="0" smtClean="0"/>
              <a:t>miel (</a:t>
            </a:r>
            <a:r>
              <a:rPr lang="es-EC" sz="1600" dirty="0" smtClean="0"/>
              <a:t>Materia Seca, Materia Orgánica, Materia Inorgánica</a:t>
            </a:r>
            <a:r>
              <a:rPr lang="es-ES" sz="1600" dirty="0" smtClean="0"/>
              <a:t>, </a:t>
            </a:r>
            <a:r>
              <a:rPr lang="es-EC" sz="1600" dirty="0" smtClean="0"/>
              <a:t>Cenizas</a:t>
            </a:r>
            <a:r>
              <a:rPr lang="es-ES" sz="1600" dirty="0" smtClean="0"/>
              <a:t>, </a:t>
            </a:r>
            <a:r>
              <a:rPr lang="es-EC" sz="1600" dirty="0" smtClean="0"/>
              <a:t>Proteína</a:t>
            </a:r>
            <a:r>
              <a:rPr lang="es-ES" sz="1600" dirty="0" smtClean="0"/>
              <a:t>, </a:t>
            </a:r>
            <a:r>
              <a:rPr lang="es-EC" sz="1600" dirty="0" smtClean="0"/>
              <a:t>FDN </a:t>
            </a:r>
            <a:r>
              <a:rPr lang="es-EC" sz="1600" dirty="0"/>
              <a:t>y </a:t>
            </a:r>
            <a:r>
              <a:rPr lang="es-EC" sz="1600" dirty="0" smtClean="0"/>
              <a:t>FDA); en relación a  </a:t>
            </a:r>
            <a:r>
              <a:rPr lang="es-EC" sz="1600" b="1" dirty="0" err="1"/>
              <a:t>Degradabilidad</a:t>
            </a:r>
            <a:r>
              <a:rPr lang="es-EC" sz="1600" b="1" dirty="0"/>
              <a:t> </a:t>
            </a:r>
            <a:r>
              <a:rPr lang="es-EC" sz="1600" b="1" dirty="0" err="1"/>
              <a:t>ruminal</a:t>
            </a:r>
            <a:r>
              <a:rPr lang="es-EC" sz="1600" dirty="0"/>
              <a:t> </a:t>
            </a:r>
            <a:r>
              <a:rPr lang="es-EC" sz="1600" i="1" dirty="0"/>
              <a:t>in </a:t>
            </a:r>
            <a:r>
              <a:rPr lang="es-EC" sz="1600" i="1" dirty="0" smtClean="0"/>
              <a:t>situ,</a:t>
            </a:r>
            <a:r>
              <a:rPr lang="es-ES" sz="1600" dirty="0"/>
              <a:t> </a:t>
            </a:r>
            <a:r>
              <a:rPr lang="es-ES" sz="1600" dirty="0" smtClean="0"/>
              <a:t>(</a:t>
            </a:r>
            <a:r>
              <a:rPr lang="es-EC" sz="1600" dirty="0" smtClean="0"/>
              <a:t>Materia Seca y</a:t>
            </a:r>
            <a:r>
              <a:rPr lang="es-ES" sz="1600" dirty="0"/>
              <a:t> </a:t>
            </a:r>
            <a:r>
              <a:rPr lang="es-EC" sz="1600" dirty="0" smtClean="0"/>
              <a:t>Materia Orgánica</a:t>
            </a:r>
            <a:r>
              <a:rPr lang="es-EC" dirty="0" smtClean="0"/>
              <a:t>)</a:t>
            </a:r>
          </a:p>
          <a:p>
            <a:pPr algn="just">
              <a:lnSpc>
                <a:spcPct val="150000"/>
              </a:lnSpc>
            </a:pPr>
            <a:r>
              <a:rPr lang="es-EC" dirty="0" err="1" smtClean="0"/>
              <a:t>Analisis</a:t>
            </a:r>
            <a:r>
              <a:rPr lang="es-EC" dirty="0" smtClean="0"/>
              <a:t> estadístico.- Análisis </a:t>
            </a:r>
            <a:r>
              <a:rPr lang="es-EC" dirty="0"/>
              <a:t>de varianza y la prueba de </a:t>
            </a:r>
            <a:r>
              <a:rPr lang="es-EC" dirty="0" err="1"/>
              <a:t>Tukey</a:t>
            </a:r>
            <a:r>
              <a:rPr lang="es-EC" dirty="0"/>
              <a:t> al 5%, para lo cual se utilizó el programa estadístico SAS (1999) versión 8 y la comparación de medias según lo indicado por </a:t>
            </a:r>
            <a:r>
              <a:rPr lang="es-EC" dirty="0" err="1"/>
              <a:t>Steell</a:t>
            </a:r>
            <a:r>
              <a:rPr lang="es-EC" dirty="0"/>
              <a:t> y </a:t>
            </a:r>
            <a:r>
              <a:rPr lang="es-EC" dirty="0" err="1"/>
              <a:t>Terrie</a:t>
            </a:r>
            <a:r>
              <a:rPr lang="es-EC" dirty="0"/>
              <a:t> 1980.</a:t>
            </a:r>
            <a:endParaRPr lang="es-ES" dirty="0"/>
          </a:p>
          <a:p>
            <a:pPr algn="just">
              <a:lnSpc>
                <a:spcPct val="150000"/>
              </a:lnSpc>
            </a:pP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576898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590386906"/>
              </p:ext>
            </p:extLst>
          </p:nvPr>
        </p:nvGraphicFramePr>
        <p:xfrm>
          <a:off x="3045619" y="2829834"/>
          <a:ext cx="4616422" cy="2312093"/>
        </p:xfrm>
        <a:graphic>
          <a:graphicData uri="http://schemas.openxmlformats.org/drawingml/2006/table">
            <a:tbl>
              <a:tblPr firstRow="1" firstCol="1" bandRow="1">
                <a:tableStyleId>{5C22544A-7EE6-4342-B048-85BDC9FD1C3A}</a:tableStyleId>
              </a:tblPr>
              <a:tblGrid>
                <a:gridCol w="2353768"/>
                <a:gridCol w="1047806"/>
                <a:gridCol w="1214848"/>
              </a:tblGrid>
              <a:tr h="315275">
                <a:tc>
                  <a:txBody>
                    <a:bodyPr/>
                    <a:lstStyle/>
                    <a:p>
                      <a:pPr algn="ctr">
                        <a:lnSpc>
                          <a:spcPct val="115000"/>
                        </a:lnSpc>
                        <a:spcAft>
                          <a:spcPts val="0"/>
                        </a:spcAft>
                      </a:pPr>
                      <a:r>
                        <a:rPr lang="es-EC" sz="1100">
                          <a:effectLst/>
                        </a:rPr>
                        <a:t>Fuentes de variación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err="1">
                          <a:effectLst/>
                        </a:rPr>
                        <a:t>gl</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a:effectLst/>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Bloque  (Animales) (B)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a:effectLst/>
                        </a:rPr>
                        <a:t>B-1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a:effectLst/>
                        </a:rPr>
                        <a:t>3-1= 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Factor A (a)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a:effectLst/>
                        </a:rPr>
                        <a:t>a-1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a:effectLst/>
                        </a:rPr>
                        <a:t>3-1=2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Factor B (b)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a:effectLst/>
                        </a:rPr>
                        <a:t>b-1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a:effectLst/>
                        </a:rPr>
                        <a:t>3-1= 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Interacción Ax 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a:effectLst/>
                        </a:rPr>
                        <a:t>(a-1)(b-1)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a:effectLst/>
                        </a:rPr>
                        <a:t>2x2= 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Error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a:effectLst/>
                        </a:rPr>
                        <a:t>diferencia</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a:effectLst/>
                        </a:rPr>
                        <a:t>18-10=8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r h="332803">
                <a:tc>
                  <a:txBody>
                    <a:bodyPr/>
                    <a:lstStyle/>
                    <a:p>
                      <a:pPr algn="l">
                        <a:lnSpc>
                          <a:spcPct val="115000"/>
                        </a:lnSpc>
                        <a:spcAft>
                          <a:spcPts val="0"/>
                        </a:spcAft>
                      </a:pPr>
                      <a:r>
                        <a:rPr lang="es-EC" sz="1100">
                          <a:effectLst/>
                        </a:rPr>
                        <a:t>Total</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es-EC" sz="1100" dirty="0">
                          <a:effectLst/>
                        </a:rPr>
                        <a:t>a.b.B-1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100" dirty="0">
                          <a:effectLst/>
                        </a:rPr>
                        <a:t>3x3x3-1= 26</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826140" y="65582"/>
            <a:ext cx="3650134" cy="848818"/>
          </a:xfrm>
          <a:prstGeom prst="rect">
            <a:avLst/>
          </a:prstGeom>
          <a:noFill/>
          <a:ln w="9525">
            <a:noFill/>
            <a:miter lim="800000"/>
            <a:headEnd/>
            <a:tailEnd/>
          </a:ln>
        </p:spPr>
      </p:pic>
      <p:sp>
        <p:nvSpPr>
          <p:cNvPr id="7" name="Rectangle 1"/>
          <p:cNvSpPr>
            <a:spLocks noChangeArrowheads="1"/>
          </p:cNvSpPr>
          <p:nvPr/>
        </p:nvSpPr>
        <p:spPr bwMode="auto">
          <a:xfrm>
            <a:off x="878946" y="23023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Cuadro de análisis de varianza.   ANOVA- ANDEVA</a:t>
            </a:r>
            <a:endParaRPr kumimoji="0" lang="es-E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6912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087821"/>
            <a:ext cx="8596668" cy="4953541"/>
          </a:xfrm>
        </p:spPr>
        <p:txBody>
          <a:bodyPr/>
          <a:lstStyle/>
          <a:p>
            <a:r>
              <a:rPr lang="es-EC" b="1" dirty="0"/>
              <a:t>Características de las unidades </a:t>
            </a:r>
            <a:r>
              <a:rPr lang="es-EC" b="1" dirty="0" smtClean="0"/>
              <a:t>experimentales</a:t>
            </a:r>
            <a:endParaRPr lang="es-ES" dirty="0"/>
          </a:p>
          <a:p>
            <a:pPr marL="0" indent="0">
              <a:buNone/>
            </a:pPr>
            <a:r>
              <a:rPr lang="es-EC" dirty="0"/>
              <a:t>Las unidades experimentales en este caso fueron las bolsitas de nylon que se utilizaron para ser suspendidas en el rumen con la muestra correspondiente y ser incubadas a diferentes tiempos (0, 3, 6, 12, 24, 48 y 72 horas), las mismas que tuvieron las siguientes características:</a:t>
            </a:r>
            <a:endParaRPr lang="es-ES" dirty="0"/>
          </a:p>
          <a:p>
            <a:pPr marL="0" lvl="0" indent="0">
              <a:buNone/>
            </a:pPr>
            <a:r>
              <a:rPr lang="es-EC" dirty="0" smtClean="0"/>
              <a:t>	Tamaño </a:t>
            </a:r>
            <a:r>
              <a:rPr lang="es-EC" dirty="0"/>
              <a:t>de la bolsa será  de 10 a 20 cm</a:t>
            </a:r>
            <a:endParaRPr lang="es-ES" dirty="0"/>
          </a:p>
          <a:p>
            <a:pPr marL="0" lvl="0" indent="0">
              <a:buNone/>
            </a:pPr>
            <a:r>
              <a:rPr lang="es-EC" dirty="0" smtClean="0"/>
              <a:t>	Porosidad </a:t>
            </a:r>
            <a:r>
              <a:rPr lang="es-EC" dirty="0"/>
              <a:t>de la bolsa  40-60 </a:t>
            </a:r>
            <a:r>
              <a:rPr lang="es-EC" dirty="0" err="1"/>
              <a:t>μm</a:t>
            </a:r>
            <a:endParaRPr lang="es-ES" dirty="0"/>
          </a:p>
          <a:p>
            <a:pPr marL="0" lvl="0" indent="0">
              <a:buNone/>
            </a:pPr>
            <a:r>
              <a:rPr lang="es-EC" dirty="0" smtClean="0"/>
              <a:t>	Área </a:t>
            </a:r>
            <a:r>
              <a:rPr lang="es-EC" dirty="0"/>
              <a:t>superficial, se recomienda  de 10 mg/cm2 para estudios con forrajes.</a:t>
            </a:r>
            <a:endParaRPr lang="es-ES" dirty="0"/>
          </a:p>
          <a:p>
            <a:pPr marL="0" lvl="0" indent="0">
              <a:buNone/>
            </a:pPr>
            <a:r>
              <a:rPr lang="es-EC" dirty="0" smtClean="0"/>
              <a:t>	Tamaño  </a:t>
            </a:r>
            <a:r>
              <a:rPr lang="es-EC" dirty="0"/>
              <a:t>y cantidad de la muestra, la muestra no deberá ser molida en un </a:t>
            </a:r>
            <a:r>
              <a:rPr lang="es-EC" dirty="0" smtClean="0"/>
              <a:t>	criba </a:t>
            </a:r>
            <a:r>
              <a:rPr lang="es-EC" dirty="0"/>
              <a:t>menor a  2mm; en cuanto a la cantidad de la  muestra serán de 7-8g</a:t>
            </a:r>
            <a:r>
              <a:rPr lang="es-EC" dirty="0" smtClean="0"/>
              <a:t>.</a:t>
            </a:r>
          </a:p>
          <a:p>
            <a:r>
              <a:rPr lang="es-EC" b="1" dirty="0"/>
              <a:t>Número de replicaciones</a:t>
            </a:r>
            <a:r>
              <a:rPr lang="es-EC" b="1" dirty="0" smtClean="0"/>
              <a:t>:</a:t>
            </a:r>
            <a:endParaRPr lang="es-ES" dirty="0"/>
          </a:p>
          <a:p>
            <a:pPr marL="0" indent="0">
              <a:buNone/>
            </a:pPr>
            <a:r>
              <a:rPr lang="es-EC" dirty="0" smtClean="0"/>
              <a:t>	El </a:t>
            </a:r>
            <a:r>
              <a:rPr lang="es-EC" dirty="0"/>
              <a:t>número de repeticiones serán tres por tratamiento, ya que  se contó con </a:t>
            </a:r>
            <a:r>
              <a:rPr lang="es-EC" dirty="0" smtClean="0"/>
              <a:t>	tres </a:t>
            </a:r>
            <a:r>
              <a:rPr lang="es-EC" dirty="0"/>
              <a:t>bovinos  debidamente fistulados, cada bovino representó   un  bloque.</a:t>
            </a:r>
            <a:endParaRPr lang="es-ES" dirty="0"/>
          </a:p>
          <a:p>
            <a:pPr lvl="0"/>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1926735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549739"/>
          </a:xfrm>
        </p:spPr>
        <p:txBody>
          <a:bodyPr>
            <a:normAutofit fontScale="90000"/>
          </a:bodyPr>
          <a:lstStyle/>
          <a:p>
            <a:r>
              <a:rPr lang="es-ES" dirty="0" smtClean="0"/>
              <a:t>Manejo del experimento</a:t>
            </a:r>
            <a:endParaRPr lang="es-ES" dirty="0"/>
          </a:p>
        </p:txBody>
      </p:sp>
      <p:sp>
        <p:nvSpPr>
          <p:cNvPr id="3" name="Marcador de contenido 2"/>
          <p:cNvSpPr>
            <a:spLocks noGrp="1"/>
          </p:cNvSpPr>
          <p:nvPr>
            <p:ph idx="1"/>
          </p:nvPr>
        </p:nvSpPr>
        <p:spPr>
          <a:xfrm>
            <a:off x="677334" y="1781503"/>
            <a:ext cx="8596668" cy="4259859"/>
          </a:xfrm>
        </p:spPr>
        <p:txBody>
          <a:bodyPr/>
          <a:lstStyle/>
          <a:p>
            <a:r>
              <a:rPr lang="es-EC" b="1" dirty="0"/>
              <a:t>Establecimiento, corte y fertilización  de parcelas y </a:t>
            </a:r>
            <a:r>
              <a:rPr lang="es-EC" b="1" dirty="0" err="1"/>
              <a:t>subparcelas</a:t>
            </a:r>
            <a:r>
              <a:rPr lang="es-EC" b="1" dirty="0"/>
              <a:t> de  </a:t>
            </a:r>
            <a:r>
              <a:rPr lang="es-EC" b="1" dirty="0" err="1"/>
              <a:t>Setaria</a:t>
            </a:r>
            <a:r>
              <a:rPr lang="es-EC" b="1" dirty="0"/>
              <a:t> </a:t>
            </a:r>
            <a:r>
              <a:rPr lang="es-EC" b="1" dirty="0" err="1"/>
              <a:t>sphacelata</a:t>
            </a:r>
            <a:endParaRPr lang="es-ES" b="1"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7" name="Imagen 6" descr="H:\Fotos\Preparación del terreno\IMG_20140105_1449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21" y="2607824"/>
            <a:ext cx="2367915" cy="1768475"/>
          </a:xfrm>
          <a:prstGeom prst="rect">
            <a:avLst/>
          </a:prstGeom>
          <a:noFill/>
          <a:ln w="3175">
            <a:solidFill>
              <a:schemeClr val="tx1"/>
            </a:solidFill>
          </a:ln>
        </p:spPr>
      </p:pic>
      <p:pic>
        <p:nvPicPr>
          <p:cNvPr id="8" name="Imagen 7" descr="F:\Tesis 2011-2012\Setaria Sphacelata\Fotos\Conformación parcelas\IMG_20140225_131030.jpg"/>
          <p:cNvPicPr/>
          <p:nvPr/>
        </p:nvPicPr>
        <p:blipFill>
          <a:blip r:embed="rId4" cstate="print"/>
          <a:srcRect/>
          <a:stretch>
            <a:fillRect/>
          </a:stretch>
        </p:blipFill>
        <p:spPr bwMode="auto">
          <a:xfrm>
            <a:off x="3746943" y="2573216"/>
            <a:ext cx="2457450" cy="1837690"/>
          </a:xfrm>
          <a:prstGeom prst="rect">
            <a:avLst/>
          </a:prstGeom>
          <a:noFill/>
          <a:ln w="9525">
            <a:noFill/>
            <a:miter lim="800000"/>
            <a:headEnd/>
            <a:tailEnd/>
          </a:ln>
        </p:spPr>
      </p:pic>
      <p:pic>
        <p:nvPicPr>
          <p:cNvPr id="9" name="Imagen 8" descr="H:\Fotos\Conformación parcelas\IMG_20140225_1321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730" y="2573216"/>
            <a:ext cx="2400935" cy="1814043"/>
          </a:xfrm>
          <a:prstGeom prst="rect">
            <a:avLst/>
          </a:prstGeom>
          <a:noFill/>
          <a:ln w="3175">
            <a:solidFill>
              <a:schemeClr val="tx1"/>
            </a:solidFill>
          </a:ln>
        </p:spPr>
      </p:pic>
      <p:pic>
        <p:nvPicPr>
          <p:cNvPr id="10" name="Imagen 9" descr="H:\Fotos\Rotulación de parcelas\IMG_20140517_13134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1021" y="4614835"/>
            <a:ext cx="2459355" cy="1609090"/>
          </a:xfrm>
          <a:prstGeom prst="rect">
            <a:avLst/>
          </a:prstGeom>
          <a:noFill/>
          <a:ln w="3175">
            <a:solidFill>
              <a:schemeClr val="tx1"/>
            </a:solidFill>
          </a:ln>
        </p:spPr>
      </p:pic>
      <p:pic>
        <p:nvPicPr>
          <p:cNvPr id="11" name="Imagen 10" descr="H:\Fotos\Conformación parcelas\IMG_20140225_13471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6943" y="4602896"/>
            <a:ext cx="2457450" cy="1621030"/>
          </a:xfrm>
          <a:prstGeom prst="rect">
            <a:avLst/>
          </a:prstGeom>
          <a:noFill/>
          <a:ln w="3175">
            <a:solidFill>
              <a:schemeClr val="tx1"/>
            </a:solidFill>
          </a:ln>
        </p:spPr>
      </p:pic>
      <p:pic>
        <p:nvPicPr>
          <p:cNvPr id="12" name="Imagen 11" descr="F:\Tesis 2011-2012\Setaria Sphacelata\Fotos\Conformación parcelas\IMG_20140225_140454.jpg"/>
          <p:cNvPicPr/>
          <p:nvPr/>
        </p:nvPicPr>
        <p:blipFill>
          <a:blip r:embed="rId8" cstate="print"/>
          <a:srcRect/>
          <a:stretch>
            <a:fillRect/>
          </a:stretch>
        </p:blipFill>
        <p:spPr bwMode="auto">
          <a:xfrm>
            <a:off x="6538730" y="4602896"/>
            <a:ext cx="2400935" cy="1621029"/>
          </a:xfrm>
          <a:prstGeom prst="rect">
            <a:avLst/>
          </a:prstGeom>
          <a:noFill/>
          <a:ln w="9525">
            <a:noFill/>
            <a:miter lim="800000"/>
            <a:headEnd/>
            <a:tailEnd/>
          </a:ln>
        </p:spPr>
      </p:pic>
    </p:spTree>
    <p:extLst>
      <p:ext uri="{BB962C8B-B14F-4D97-AF65-F5344CB8AC3E}">
        <p14:creationId xmlns:p14="http://schemas.microsoft.com/office/powerpoint/2010/main" val="22524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937172"/>
          </a:xfrm>
        </p:spPr>
        <p:txBody>
          <a:bodyPr/>
          <a:lstStyle/>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Marcador de contenido 5"/>
          <p:cNvPicPr>
            <a:picLocks noGrp="1" noChangeAspect="1"/>
          </p:cNvPicPr>
          <p:nvPr>
            <p:ph idx="1"/>
          </p:nvPr>
        </p:nvPicPr>
        <p:blipFill>
          <a:blip r:embed="rId3"/>
          <a:stretch>
            <a:fillRect/>
          </a:stretch>
        </p:blipFill>
        <p:spPr>
          <a:xfrm>
            <a:off x="1134534" y="2045162"/>
            <a:ext cx="2876109" cy="3881437"/>
          </a:xfrm>
          <a:prstGeom prst="rect">
            <a:avLst/>
          </a:prstGeom>
        </p:spPr>
      </p:pic>
    </p:spTree>
    <p:extLst>
      <p:ext uri="{BB962C8B-B14F-4D97-AF65-F5344CB8AC3E}">
        <p14:creationId xmlns:p14="http://schemas.microsoft.com/office/powerpoint/2010/main" val="3320498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03587"/>
            <a:ext cx="8596668" cy="4937776"/>
          </a:xfrm>
        </p:spPr>
        <p:txBody>
          <a:bodyPr/>
          <a:lstStyle/>
          <a:p>
            <a:r>
              <a:rPr lang="es-EC" dirty="0" smtClean="0"/>
              <a:t>Valoración agronómica</a:t>
            </a:r>
          </a:p>
          <a:p>
            <a:endParaRPr lang="es-EC"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Imagen 5" descr="F:\Tesis 2011-2012\Setaria Sphacelata\Fotos\Primer corte\IMG_20140401_112539.jpg"/>
          <p:cNvPicPr/>
          <p:nvPr/>
        </p:nvPicPr>
        <p:blipFill>
          <a:blip r:embed="rId3" cstate="print"/>
          <a:srcRect/>
          <a:stretch>
            <a:fillRect/>
          </a:stretch>
        </p:blipFill>
        <p:spPr bwMode="auto">
          <a:xfrm>
            <a:off x="677334" y="1698472"/>
            <a:ext cx="2722245" cy="2042160"/>
          </a:xfrm>
          <a:prstGeom prst="rect">
            <a:avLst/>
          </a:prstGeom>
          <a:noFill/>
          <a:ln w="9525">
            <a:noFill/>
            <a:miter lim="800000"/>
            <a:headEnd/>
            <a:tailEnd/>
          </a:ln>
        </p:spPr>
      </p:pic>
      <p:pic>
        <p:nvPicPr>
          <p:cNvPr id="7" name="Imagen 6" descr="H:\Fotos\Primer corte\IMG_20140401_11325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860" y="1698472"/>
            <a:ext cx="2507615" cy="2051685"/>
          </a:xfrm>
          <a:prstGeom prst="rect">
            <a:avLst/>
          </a:prstGeom>
          <a:noFill/>
          <a:ln w="3175">
            <a:solidFill>
              <a:schemeClr val="tx1"/>
            </a:solidFill>
          </a:ln>
        </p:spPr>
      </p:pic>
      <p:pic>
        <p:nvPicPr>
          <p:cNvPr id="8" name="Imagen 7" descr="H:\Fotos\Primer corte\IMG_20140401_12294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419" y="3935405"/>
            <a:ext cx="2677160" cy="1994535"/>
          </a:xfrm>
          <a:prstGeom prst="rect">
            <a:avLst/>
          </a:prstGeom>
          <a:noFill/>
          <a:ln w="3175">
            <a:solidFill>
              <a:schemeClr val="tx1"/>
            </a:solidFill>
          </a:ln>
        </p:spPr>
      </p:pic>
      <p:pic>
        <p:nvPicPr>
          <p:cNvPr id="9" name="Imagen 8" descr="H:\Fotos\Primer corte\IMG_20140401_12311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5197" y="3975385"/>
            <a:ext cx="2440940" cy="1994535"/>
          </a:xfrm>
          <a:prstGeom prst="rect">
            <a:avLst/>
          </a:prstGeom>
          <a:noFill/>
          <a:ln w="3175">
            <a:solidFill>
              <a:schemeClr val="tx1"/>
            </a:solidFill>
          </a:ln>
        </p:spPr>
      </p:pic>
      <p:pic>
        <p:nvPicPr>
          <p:cNvPr id="10" name="Imagen 9" descr="H:\Fotos\Secado pasto\IMG_20140402_14272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1756" y="1698472"/>
            <a:ext cx="2495550" cy="2042160"/>
          </a:xfrm>
          <a:prstGeom prst="rect">
            <a:avLst/>
          </a:prstGeom>
          <a:noFill/>
          <a:ln w="3175">
            <a:solidFill>
              <a:schemeClr val="tx1"/>
            </a:solidFill>
          </a:ln>
        </p:spPr>
      </p:pic>
      <p:pic>
        <p:nvPicPr>
          <p:cNvPr id="11" name="Imagen 10" descr="H:\Fotos\Secado pasto\IMG_20140422_17050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755" y="3995401"/>
            <a:ext cx="2576479" cy="2045960"/>
          </a:xfrm>
          <a:prstGeom prst="rect">
            <a:avLst/>
          </a:prstGeom>
          <a:noFill/>
          <a:ln w="3175">
            <a:solidFill>
              <a:schemeClr val="tx1"/>
            </a:solidFill>
          </a:ln>
        </p:spPr>
      </p:pic>
    </p:spTree>
    <p:extLst>
      <p:ext uri="{BB962C8B-B14F-4D97-AF65-F5344CB8AC3E}">
        <p14:creationId xmlns:p14="http://schemas.microsoft.com/office/powerpoint/2010/main" val="21267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93228"/>
            <a:ext cx="8596668" cy="488731"/>
          </a:xfrm>
        </p:spPr>
        <p:txBody>
          <a:bodyPr>
            <a:normAutofit fontScale="90000"/>
          </a:bodyPr>
          <a:lstStyle/>
          <a:p>
            <a:r>
              <a:rPr lang="es-ES" dirty="0" smtClean="0"/>
              <a:t>Determinación de MS</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7" name="Marcador de contenido 6"/>
          <p:cNvSpPr>
            <a:spLocks noGrp="1"/>
          </p:cNvSpPr>
          <p:nvPr>
            <p:ph idx="1"/>
          </p:nvPr>
        </p:nvSpPr>
        <p:spPr/>
        <p:txBody>
          <a:bodyPr/>
          <a:lstStyle/>
          <a:p>
            <a:pPr algn="just">
              <a:lnSpc>
                <a:spcPct val="150000"/>
              </a:lnSpc>
            </a:pPr>
            <a:r>
              <a:rPr lang="es-EC" dirty="0"/>
              <a:t>La estimación del % MS es de suma importancia para establecer las cantidades de nutrientes que los animales consumirán. Los cálculos de raciones deben hacerse en materia seca, de la misma manera que la comparación entre nutrientes ofrecidos y requerimientos de los animales (</a:t>
            </a:r>
            <a:r>
              <a:rPr lang="es-EC" dirty="0" err="1"/>
              <a:t>Stritzler</a:t>
            </a:r>
            <a:r>
              <a:rPr lang="es-EC" dirty="0"/>
              <a:t> et al., 2004, citado por </a:t>
            </a:r>
            <a:r>
              <a:rPr lang="es-EC" dirty="0" err="1"/>
              <a:t>Petruzzi</a:t>
            </a:r>
            <a:r>
              <a:rPr lang="es-EC" dirty="0"/>
              <a:t>, 2005</a:t>
            </a:r>
            <a:r>
              <a:rPr lang="es-EC" dirty="0" smtClean="0"/>
              <a:t>).</a:t>
            </a:r>
          </a:p>
          <a:p>
            <a:pPr algn="just">
              <a:lnSpc>
                <a:spcPct val="150000"/>
              </a:lnSpc>
            </a:pPr>
            <a:endParaRPr lang="es-ES" dirty="0"/>
          </a:p>
          <a:p>
            <a:endParaRPr lang="es-ES" dirty="0"/>
          </a:p>
        </p:txBody>
      </p:sp>
      <p:pic>
        <p:nvPicPr>
          <p:cNvPr id="8" name="Imagen 7" descr="H:\Fotos\Molido\IMG_20140428_1201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840" y="4425287"/>
            <a:ext cx="2514600" cy="1981200"/>
          </a:xfrm>
          <a:prstGeom prst="rect">
            <a:avLst/>
          </a:prstGeom>
          <a:noFill/>
          <a:ln w="3175">
            <a:solidFill>
              <a:schemeClr val="tx1"/>
            </a:solidFill>
          </a:ln>
        </p:spPr>
      </p:pic>
      <p:pic>
        <p:nvPicPr>
          <p:cNvPr id="9" name="Imagen 8" descr="H:\Fotos\Molido\IMG_20140529_1406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176" y="4371179"/>
            <a:ext cx="2596515" cy="1983105"/>
          </a:xfrm>
          <a:prstGeom prst="rect">
            <a:avLst/>
          </a:prstGeom>
          <a:noFill/>
          <a:ln w="3175">
            <a:solidFill>
              <a:schemeClr val="tx1"/>
            </a:solidFill>
          </a:ln>
        </p:spPr>
      </p:pic>
    </p:spTree>
    <p:extLst>
      <p:ext uri="{BB962C8B-B14F-4D97-AF65-F5344CB8AC3E}">
        <p14:creationId xmlns:p14="http://schemas.microsoft.com/office/powerpoint/2010/main" val="198181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47451"/>
            <a:ext cx="8596668" cy="5264163"/>
          </a:xfrm>
        </p:spPr>
        <p:txBody>
          <a:bodyPr>
            <a:normAutofit fontScale="25000" lnSpcReduction="20000"/>
          </a:bodyPr>
          <a:lstStyle/>
          <a:p>
            <a:endParaRPr lang="es-ES" dirty="0" smtClean="0"/>
          </a:p>
          <a:p>
            <a:endParaRPr lang="es-ES" dirty="0"/>
          </a:p>
          <a:p>
            <a:pPr algn="just">
              <a:lnSpc>
                <a:spcPct val="170000"/>
              </a:lnSpc>
            </a:pPr>
            <a:r>
              <a:rPr lang="es-ES" sz="6400" dirty="0" smtClean="0"/>
              <a:t>Objetivo general </a:t>
            </a:r>
            <a:endParaRPr lang="es-ES" sz="6400" dirty="0" smtClean="0"/>
          </a:p>
          <a:p>
            <a:pPr marL="0" indent="0" algn="just">
              <a:lnSpc>
                <a:spcPct val="170000"/>
              </a:lnSpc>
              <a:buNone/>
            </a:pPr>
            <a:r>
              <a:rPr lang="es-EC" sz="6400" dirty="0" smtClean="0"/>
              <a:t>	Evaluar </a:t>
            </a:r>
            <a:r>
              <a:rPr lang="es-EC" sz="6400" dirty="0"/>
              <a:t>el valor nutricional de </a:t>
            </a:r>
            <a:r>
              <a:rPr lang="es-EC" sz="6400" b="1" i="1" dirty="0" err="1"/>
              <a:t>Setaria</a:t>
            </a:r>
            <a:r>
              <a:rPr lang="es-EC" sz="6400" b="1" i="1" dirty="0"/>
              <a:t> </a:t>
            </a:r>
            <a:r>
              <a:rPr lang="es-EC" sz="6400" b="1" i="1" dirty="0" err="1"/>
              <a:t>sphacelata</a:t>
            </a:r>
            <a:r>
              <a:rPr lang="es-EC" sz="6400" dirty="0"/>
              <a:t> a diferentes edades de 	cosecha y </a:t>
            </a:r>
            <a:r>
              <a:rPr lang="es-EC" sz="6400" dirty="0" smtClean="0"/>
              <a:t>	niveles </a:t>
            </a:r>
            <a:r>
              <a:rPr lang="es-EC" sz="6400" dirty="0"/>
              <a:t>de </a:t>
            </a:r>
            <a:r>
              <a:rPr lang="es-EC" sz="6400" dirty="0" smtClean="0"/>
              <a:t>	fertilización</a:t>
            </a:r>
            <a:r>
              <a:rPr lang="es-EC" sz="6400" dirty="0"/>
              <a:t>, en la </a:t>
            </a:r>
            <a:r>
              <a:rPr lang="es-EC" sz="6400" dirty="0" smtClean="0"/>
              <a:t>	comunidad </a:t>
            </a:r>
            <a:r>
              <a:rPr lang="es-EC" sz="6400" dirty="0"/>
              <a:t>La Palma, cantón 	</a:t>
            </a:r>
            <a:r>
              <a:rPr lang="es-EC" sz="6400" dirty="0" err="1"/>
              <a:t>Pangua</a:t>
            </a:r>
            <a:r>
              <a:rPr lang="es-EC" sz="6400" dirty="0"/>
              <a:t>, provincia de </a:t>
            </a:r>
            <a:r>
              <a:rPr lang="es-EC" sz="6400" dirty="0" smtClean="0"/>
              <a:t>	Cotopaxi.</a:t>
            </a:r>
            <a:endParaRPr lang="es-ES" sz="6400" dirty="0"/>
          </a:p>
          <a:p>
            <a:pPr algn="just">
              <a:lnSpc>
                <a:spcPct val="170000"/>
              </a:lnSpc>
            </a:pPr>
            <a:r>
              <a:rPr lang="es-ES" sz="6400" dirty="0" smtClean="0"/>
              <a:t>Objetivos Específicos</a:t>
            </a:r>
          </a:p>
          <a:p>
            <a:pPr lvl="0" algn="just">
              <a:lnSpc>
                <a:spcPct val="170000"/>
              </a:lnSpc>
              <a:buFont typeface="Arial" panose="020B0604020202020204" pitchFamily="34" charset="0"/>
              <a:buChar char="•"/>
            </a:pPr>
            <a:r>
              <a:rPr lang="es-EC" sz="5600" dirty="0" smtClean="0"/>
              <a:t> Evaluar </a:t>
            </a:r>
            <a:r>
              <a:rPr lang="es-EC" sz="5600" dirty="0"/>
              <a:t>el comportamiento agronómico de </a:t>
            </a:r>
            <a:r>
              <a:rPr lang="es-EC" sz="5600" i="1" dirty="0" err="1"/>
              <a:t>Setaria</a:t>
            </a:r>
            <a:r>
              <a:rPr lang="es-EC" sz="5600" i="1" dirty="0"/>
              <a:t> </a:t>
            </a:r>
            <a:r>
              <a:rPr lang="es-EC" sz="5600" i="1" dirty="0" err="1"/>
              <a:t>sphacelata</a:t>
            </a:r>
            <a:r>
              <a:rPr lang="es-EC" sz="5600" dirty="0"/>
              <a:t>  a diferentes </a:t>
            </a:r>
            <a:r>
              <a:rPr lang="es-EC" sz="5600" dirty="0" smtClean="0"/>
              <a:t>	edades </a:t>
            </a:r>
            <a:r>
              <a:rPr lang="es-EC" sz="5600" dirty="0"/>
              <a:t>de </a:t>
            </a:r>
            <a:r>
              <a:rPr lang="es-EC" sz="5600" dirty="0" smtClean="0"/>
              <a:t>cosecha </a:t>
            </a:r>
            <a:r>
              <a:rPr lang="es-EC" sz="5600" dirty="0"/>
              <a:t>(35, </a:t>
            </a:r>
            <a:r>
              <a:rPr lang="es-EC" sz="5600" dirty="0" smtClean="0"/>
              <a:t>45</a:t>
            </a:r>
            <a:r>
              <a:rPr lang="es-EC" sz="5600" dirty="0"/>
              <a:t>, 55 días) en  </a:t>
            </a:r>
            <a:r>
              <a:rPr lang="es-EC" sz="5600" dirty="0" smtClean="0"/>
              <a:t>praderas </a:t>
            </a:r>
            <a:r>
              <a:rPr lang="es-EC" sz="5600" dirty="0"/>
              <a:t>ya establecidas</a:t>
            </a:r>
            <a:r>
              <a:rPr lang="es-EC" sz="5600" dirty="0" smtClean="0"/>
              <a:t>.</a:t>
            </a:r>
            <a:endParaRPr lang="es-ES" sz="5600" dirty="0"/>
          </a:p>
          <a:p>
            <a:pPr lvl="0" algn="just">
              <a:lnSpc>
                <a:spcPct val="170000"/>
              </a:lnSpc>
              <a:buFont typeface="Arial" panose="020B0604020202020204" pitchFamily="34" charset="0"/>
              <a:buChar char="•"/>
            </a:pPr>
            <a:r>
              <a:rPr lang="es-EC" sz="5600" dirty="0" smtClean="0"/>
              <a:t> Evaluar </a:t>
            </a:r>
            <a:r>
              <a:rPr lang="es-EC" sz="5600" dirty="0"/>
              <a:t>el comportamiento agronómico de </a:t>
            </a:r>
            <a:r>
              <a:rPr lang="es-EC" sz="5600" i="1" dirty="0" err="1"/>
              <a:t>Setaria</a:t>
            </a:r>
            <a:r>
              <a:rPr lang="es-EC" sz="5600" i="1" dirty="0"/>
              <a:t> </a:t>
            </a:r>
            <a:r>
              <a:rPr lang="es-EC" sz="5600" i="1" dirty="0" err="1"/>
              <a:t>sphacelata</a:t>
            </a:r>
            <a:r>
              <a:rPr lang="es-EC" sz="5600" dirty="0"/>
              <a:t>  a diferentes niveles de </a:t>
            </a:r>
            <a:r>
              <a:rPr lang="es-EC" sz="5600" dirty="0" smtClean="0"/>
              <a:t>fertilización 	(</a:t>
            </a:r>
            <a:r>
              <a:rPr lang="es-EC" sz="5600" dirty="0"/>
              <a:t>0, 100, 200  Kg de N </a:t>
            </a:r>
            <a:r>
              <a:rPr lang="es-EC" sz="5600" dirty="0" smtClean="0"/>
              <a:t>ha</a:t>
            </a:r>
            <a:r>
              <a:rPr lang="es-EC" sz="5600" baseline="30000" dirty="0" smtClean="0"/>
              <a:t>-1</a:t>
            </a:r>
            <a:r>
              <a:rPr lang="es-EC" sz="5600" dirty="0" smtClean="0"/>
              <a:t>).</a:t>
            </a:r>
            <a:endParaRPr lang="es-ES" sz="5600" dirty="0" smtClean="0"/>
          </a:p>
          <a:p>
            <a:pPr lvl="0" algn="just">
              <a:lnSpc>
                <a:spcPct val="170000"/>
              </a:lnSpc>
              <a:buFont typeface="Arial" panose="020B0604020202020204" pitchFamily="34" charset="0"/>
              <a:buChar char="•"/>
            </a:pPr>
            <a:r>
              <a:rPr lang="es-EC" sz="5600" dirty="0" smtClean="0"/>
              <a:t>Determinar </a:t>
            </a:r>
            <a:r>
              <a:rPr lang="es-EC" sz="5600" dirty="0"/>
              <a:t>la composición química (materia seca, materia orgánica, materia inorgánica, proteína bruta, </a:t>
            </a:r>
            <a:r>
              <a:rPr lang="es-EC" sz="5600" dirty="0" smtClean="0"/>
              <a:t>	fibra </a:t>
            </a:r>
            <a:r>
              <a:rPr lang="es-EC" sz="5600" dirty="0"/>
              <a:t>detergente </a:t>
            </a:r>
            <a:r>
              <a:rPr lang="es-EC" sz="5600" dirty="0" smtClean="0"/>
              <a:t>	neutro</a:t>
            </a:r>
            <a:r>
              <a:rPr lang="es-EC" sz="5600" dirty="0"/>
              <a:t>, fibra detergente </a:t>
            </a:r>
            <a:r>
              <a:rPr lang="es-EC" sz="5600" dirty="0" smtClean="0"/>
              <a:t>ácida</a:t>
            </a:r>
            <a:r>
              <a:rPr lang="es-EC" sz="5600" dirty="0"/>
              <a:t>) </a:t>
            </a:r>
            <a:r>
              <a:rPr lang="es-EC" sz="5600" dirty="0" smtClean="0"/>
              <a:t>a diferentes edades </a:t>
            </a:r>
            <a:r>
              <a:rPr lang="es-EC" sz="5600" dirty="0"/>
              <a:t>de  </a:t>
            </a:r>
            <a:r>
              <a:rPr lang="es-EC" sz="5600" i="1" dirty="0" err="1"/>
              <a:t>Setaria</a:t>
            </a:r>
            <a:r>
              <a:rPr lang="es-EC" sz="5600" i="1" dirty="0"/>
              <a:t> </a:t>
            </a:r>
            <a:r>
              <a:rPr lang="es-EC" sz="5600" i="1" dirty="0" err="1" smtClean="0"/>
              <a:t>sphacelata</a:t>
            </a:r>
            <a:r>
              <a:rPr lang="es-EC" sz="5600" dirty="0" smtClean="0"/>
              <a:t>    </a:t>
            </a:r>
            <a:r>
              <a:rPr lang="es-EC" sz="5600" dirty="0"/>
              <a:t>mediante análisis de </a:t>
            </a:r>
            <a:r>
              <a:rPr lang="es-EC" sz="5600" dirty="0" smtClean="0"/>
              <a:t>	laboratorio.</a:t>
            </a:r>
          </a:p>
          <a:p>
            <a:pPr marL="0" indent="0">
              <a:buNone/>
            </a:pPr>
            <a:endParaRPr lang="es-EC" dirty="0" smtClean="0"/>
          </a:p>
          <a:p>
            <a:pPr marL="0" indent="0">
              <a:buNone/>
            </a:pPr>
            <a:endParaRPr lang="es-ES" dirty="0"/>
          </a:p>
          <a:p>
            <a:pPr marL="0" lvl="0" indent="0">
              <a:buNone/>
            </a:pPr>
            <a:endParaRPr lang="es-ES" dirty="0"/>
          </a:p>
          <a:p>
            <a:pPr marL="0" indent="0">
              <a:buNone/>
            </a:pPr>
            <a:endParaRPr lang="es-ES" dirty="0" smtClean="0"/>
          </a:p>
          <a:p>
            <a:endParaRPr lang="es-ES" dirty="0" smtClean="0"/>
          </a:p>
          <a:p>
            <a:endParaRPr lang="es-ES" dirty="0"/>
          </a:p>
          <a:p>
            <a:endParaRPr lang="es-ES" dirty="0"/>
          </a:p>
          <a:p>
            <a:endParaRPr lang="es-ES" dirty="0" smtClean="0"/>
          </a:p>
          <a:p>
            <a:endParaRPr lang="es-ES" dirty="0"/>
          </a:p>
          <a:p>
            <a:endParaRPr lang="es-ES" dirty="0" smtClean="0"/>
          </a:p>
          <a:p>
            <a:pPr marL="0" indent="0">
              <a:buNone/>
            </a:pPr>
            <a:r>
              <a:rPr lang="es-ES" dirty="0"/>
              <a:t>	</a:t>
            </a:r>
            <a:endParaRPr lang="es-EC" dirty="0" smtClean="0"/>
          </a:p>
        </p:txBody>
      </p:sp>
      <p:sp>
        <p:nvSpPr>
          <p:cNvPr id="4" name="Marcador de pie de página 3"/>
          <p:cNvSpPr>
            <a:spLocks noGrp="1"/>
          </p:cNvSpPr>
          <p:nvPr>
            <p:ph type="ftr" sz="quarter" idx="11"/>
          </p:nvPr>
        </p:nvSpPr>
        <p:spPr/>
        <p:txBody>
          <a:bodyPr/>
          <a:lstStyle/>
          <a:p>
            <a:r>
              <a:rPr lang="en-US" dirty="0"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250212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Marcador de contenido 4" descr="G:\Fotos\MS\DSC00113.JPG"/>
          <p:cNvPicPr>
            <a:picLocks noGrp="1"/>
          </p:cNvPicPr>
          <p:nvPr>
            <p:ph idx="1"/>
          </p:nvPr>
        </p:nvPicPr>
        <p:blipFill>
          <a:blip r:embed="rId2" cstate="print"/>
          <a:srcRect/>
          <a:stretch>
            <a:fillRect/>
          </a:stretch>
        </p:blipFill>
        <p:spPr bwMode="auto">
          <a:xfrm>
            <a:off x="846457" y="1029522"/>
            <a:ext cx="2979683" cy="2132858"/>
          </a:xfrm>
          <a:prstGeom prst="rect">
            <a:avLst/>
          </a:prstGeom>
          <a:noFill/>
          <a:ln w="9525">
            <a:noFill/>
            <a:miter lim="800000"/>
            <a:headEnd/>
            <a:tailEnd/>
          </a:ln>
        </p:spPr>
      </p:pic>
      <p:pic>
        <p:nvPicPr>
          <p:cNvPr id="6" name="Imagen 5" descr="H:\Fotos\MS\DSC001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0700" y="938460"/>
            <a:ext cx="2815217" cy="2132857"/>
          </a:xfrm>
          <a:prstGeom prst="rect">
            <a:avLst/>
          </a:prstGeom>
          <a:noFill/>
          <a:ln w="3175">
            <a:solidFill>
              <a:schemeClr val="tx1"/>
            </a:solidFill>
          </a:ln>
        </p:spPr>
      </p:pic>
      <p:sp>
        <p:nvSpPr>
          <p:cNvPr id="7" name="Rectángulo 6"/>
          <p:cNvSpPr/>
          <p:nvPr/>
        </p:nvSpPr>
        <p:spPr>
          <a:xfrm>
            <a:off x="1672700" y="3253880"/>
            <a:ext cx="6096000" cy="3385542"/>
          </a:xfrm>
          <a:prstGeom prst="rect">
            <a:avLst/>
          </a:prstGeom>
        </p:spPr>
        <p:txBody>
          <a:bodyPr>
            <a:spAutoFit/>
          </a:bodyPr>
          <a:lstStyle/>
          <a:p>
            <a:pPr marL="342900" lvl="0" indent="-342900">
              <a:lnSpc>
                <a:spcPct val="150000"/>
              </a:lnSpc>
              <a:spcAft>
                <a:spcPts val="1000"/>
              </a:spcAft>
              <a:buFont typeface="+mj-lt"/>
              <a:buAutoNum type="arabicPeriod"/>
              <a:tabLst>
                <a:tab pos="457200" algn="l"/>
              </a:tabLs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Se peso </a:t>
            </a:r>
            <a:r>
              <a:rPr lang="es-EC" dirty="0">
                <a:latin typeface="Times New Roman" panose="02020603050405020304" pitchFamily="18" charset="0"/>
                <a:ea typeface="Times New Roman" panose="02020603050405020304" pitchFamily="18" charset="0"/>
                <a:cs typeface="Times New Roman" panose="02020603050405020304" pitchFamily="18" charset="0"/>
              </a:rPr>
              <a:t>alrededor de 5–10 g de la muestra previamente molida.</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mj-lt"/>
              <a:buAutoNum type="arabicPeriod"/>
              <a:tabLst>
                <a:tab pos="457200" algn="l"/>
              </a:tabLs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Se coloco </a:t>
            </a:r>
            <a:r>
              <a:rPr lang="es-EC" dirty="0">
                <a:latin typeface="Times New Roman" panose="02020603050405020304" pitchFamily="18" charset="0"/>
                <a:ea typeface="Times New Roman" panose="02020603050405020304" pitchFamily="18" charset="0"/>
                <a:cs typeface="Times New Roman" panose="02020603050405020304" pitchFamily="18" charset="0"/>
              </a:rPr>
              <a:t>la muestra en un horno a 105°C por un mínimo de 12 h.</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mj-lt"/>
              <a:buAutoNum type="arabicPeriod"/>
              <a:tabLst>
                <a:tab pos="457200" algn="l"/>
              </a:tabLs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Se dejo  </a:t>
            </a:r>
            <a:r>
              <a:rPr lang="es-EC" dirty="0">
                <a:latin typeface="Times New Roman" panose="02020603050405020304" pitchFamily="18" charset="0"/>
                <a:ea typeface="Times New Roman" panose="02020603050405020304" pitchFamily="18" charset="0"/>
                <a:cs typeface="Times New Roman" panose="02020603050405020304" pitchFamily="18" charset="0"/>
              </a:rPr>
              <a:t>enfriar la muestra en un desecador.</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mj-lt"/>
              <a:buAutoNum type="arabicPeriod"/>
              <a:tabLst>
                <a:tab pos="457200" algn="l"/>
              </a:tabLs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Se peso  </a:t>
            </a:r>
            <a:r>
              <a:rPr lang="es-EC" dirty="0">
                <a:latin typeface="Times New Roman" panose="02020603050405020304" pitchFamily="18" charset="0"/>
                <a:ea typeface="Times New Roman" panose="02020603050405020304" pitchFamily="18" charset="0"/>
                <a:cs typeface="Times New Roman" panose="02020603050405020304" pitchFamily="18" charset="0"/>
              </a:rPr>
              <a:t>nuevamente cuidando de que el material no esté expuesto al medio ambiente.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p:cNvPicPr/>
          <p:nvPr/>
        </p:nvPicPr>
        <p:blipFill>
          <a:blip r:embed="rId4"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1278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8992"/>
            <a:ext cx="8596668" cy="921407"/>
          </a:xfrm>
        </p:spPr>
        <p:txBody>
          <a:bodyPr/>
          <a:lstStyle/>
          <a:p>
            <a:r>
              <a:rPr lang="es-ES" dirty="0" smtClean="0"/>
              <a:t>Determinación de ceniza</a:t>
            </a:r>
            <a:endParaRPr lang="es-ES" dirty="0"/>
          </a:p>
        </p:txBody>
      </p:sp>
      <p:sp>
        <p:nvSpPr>
          <p:cNvPr id="3" name="Marcador de contenido 2"/>
          <p:cNvSpPr>
            <a:spLocks noGrp="1"/>
          </p:cNvSpPr>
          <p:nvPr>
            <p:ph idx="1"/>
          </p:nvPr>
        </p:nvSpPr>
        <p:spPr/>
        <p:txBody>
          <a:bodyPr/>
          <a:lstStyle/>
          <a:p>
            <a:pPr marL="0" lvl="0" indent="0">
              <a:buNone/>
            </a:pPr>
            <a:r>
              <a:rPr lang="es-EC" dirty="0"/>
              <a:t>Se considera como el contenido de minerales totales o material inorgánico en la </a:t>
            </a:r>
            <a:r>
              <a:rPr lang="es-EC" dirty="0" smtClean="0"/>
              <a:t>muestra.</a:t>
            </a:r>
            <a:endParaRPr lang="es-ES" dirty="0" smtClean="0"/>
          </a:p>
          <a:p>
            <a:pPr lvl="0"/>
            <a:r>
              <a:rPr lang="es-ES" dirty="0" smtClean="0"/>
              <a:t>Se colocó el </a:t>
            </a:r>
            <a:r>
              <a:rPr lang="es-ES" dirty="0"/>
              <a:t>crisol en una mufla </a:t>
            </a:r>
            <a:r>
              <a:rPr lang="es-ES" dirty="0" smtClean="0"/>
              <a:t>y se  calcino  </a:t>
            </a:r>
            <a:r>
              <a:rPr lang="es-ES" dirty="0"/>
              <a:t>a 550°C por 12 </a:t>
            </a:r>
            <a:r>
              <a:rPr lang="es-ES" dirty="0" smtClean="0"/>
              <a:t>horas, se  </a:t>
            </a:r>
            <a:r>
              <a:rPr lang="es-ES" dirty="0"/>
              <a:t>deje enfriar y </a:t>
            </a:r>
            <a:r>
              <a:rPr lang="es-ES" dirty="0" smtClean="0"/>
              <a:t>se paso a un desecador</a:t>
            </a:r>
            <a:endParaRPr lang="es-ES" dirty="0"/>
          </a:p>
          <a:p>
            <a:pPr lvl="0"/>
            <a:r>
              <a:rPr lang="es-ES" dirty="0"/>
              <a:t>Cuidadosamente </a:t>
            </a:r>
            <a:r>
              <a:rPr lang="es-ES" dirty="0" smtClean="0"/>
              <a:t> se peso </a:t>
            </a:r>
            <a:r>
              <a:rPr lang="es-ES" dirty="0"/>
              <a:t>nuevamente el crisol conteniendo la ceniza.</a:t>
            </a:r>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Imagen 5" descr="H:\Fotos\CENIZA\DSC001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812" y="4100975"/>
            <a:ext cx="2934098" cy="2305512"/>
          </a:xfrm>
          <a:prstGeom prst="rect">
            <a:avLst/>
          </a:prstGeom>
          <a:noFill/>
          <a:ln w="3175">
            <a:solidFill>
              <a:schemeClr val="tx1"/>
            </a:solidFill>
          </a:ln>
        </p:spPr>
      </p:pic>
    </p:spTree>
    <p:extLst>
      <p:ext uri="{BB962C8B-B14F-4D97-AF65-F5344CB8AC3E}">
        <p14:creationId xmlns:p14="http://schemas.microsoft.com/office/powerpoint/2010/main" val="15640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8993"/>
            <a:ext cx="8596668" cy="441436"/>
          </a:xfrm>
        </p:spPr>
        <p:txBody>
          <a:bodyPr>
            <a:normAutofit fontScale="90000"/>
          </a:bodyPr>
          <a:lstStyle/>
          <a:p>
            <a:r>
              <a:rPr lang="es-ES" dirty="0" smtClean="0"/>
              <a:t>Determinación de Proteína</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Marcador de contenido 5" descr="H:\Fotos\PROTEINA\DSC00156.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0234" y="1757393"/>
            <a:ext cx="2810427" cy="2136689"/>
          </a:xfrm>
          <a:prstGeom prst="rect">
            <a:avLst/>
          </a:prstGeom>
          <a:noFill/>
          <a:ln w="3175">
            <a:solidFill>
              <a:schemeClr val="tx1"/>
            </a:solidFill>
          </a:ln>
        </p:spPr>
      </p:pic>
      <p:pic>
        <p:nvPicPr>
          <p:cNvPr id="7" name="Imagen 6" descr="H:\Fotos\PROTEINA\DSC001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271" y="1757393"/>
            <a:ext cx="2606675" cy="2136689"/>
          </a:xfrm>
          <a:prstGeom prst="rect">
            <a:avLst/>
          </a:prstGeom>
          <a:noFill/>
          <a:ln w="3175">
            <a:solidFill>
              <a:schemeClr val="tx1"/>
            </a:solidFill>
          </a:ln>
        </p:spPr>
      </p:pic>
      <p:sp>
        <p:nvSpPr>
          <p:cNvPr id="9" name="Rectángulo redondeado 8"/>
          <p:cNvSpPr/>
          <p:nvPr/>
        </p:nvSpPr>
        <p:spPr>
          <a:xfrm>
            <a:off x="4733559" y="3250217"/>
            <a:ext cx="1876097" cy="643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Digestor y Bomba al </a:t>
            </a:r>
            <a:r>
              <a:rPr lang="es-ES" sz="1400" dirty="0" err="1" smtClean="0"/>
              <a:t>vacio</a:t>
            </a:r>
            <a:r>
              <a:rPr lang="es-ES" sz="1400" dirty="0" smtClean="0"/>
              <a:t> 420  grados x 30 min</a:t>
            </a:r>
            <a:endParaRPr lang="es-ES" sz="1400" dirty="0"/>
          </a:p>
        </p:txBody>
      </p:sp>
      <p:pic>
        <p:nvPicPr>
          <p:cNvPr id="11" name="Imagen 10" descr="H:\Fotos\PROTEINA\DSC0018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233" y="4084927"/>
            <a:ext cx="2810427" cy="1956435"/>
          </a:xfrm>
          <a:prstGeom prst="rect">
            <a:avLst/>
          </a:prstGeom>
          <a:noFill/>
          <a:ln w="3175">
            <a:solidFill>
              <a:schemeClr val="tx1"/>
            </a:solidFill>
          </a:ln>
        </p:spPr>
      </p:pic>
      <p:pic>
        <p:nvPicPr>
          <p:cNvPr id="12" name="Imagen 11" descr="H:\Fotos\PROTEINA\DSC0019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2868" y="4201046"/>
            <a:ext cx="2697480" cy="1840316"/>
          </a:xfrm>
          <a:prstGeom prst="rect">
            <a:avLst/>
          </a:prstGeom>
          <a:noFill/>
          <a:ln w="3175">
            <a:solidFill>
              <a:schemeClr val="tx1"/>
            </a:solidFill>
          </a:ln>
        </p:spPr>
      </p:pic>
      <p:pic>
        <p:nvPicPr>
          <p:cNvPr id="13" name="Imagen 12" descr="G:\Fotos\PROTEINA\DSC00193.JPG"/>
          <p:cNvPicPr/>
          <p:nvPr/>
        </p:nvPicPr>
        <p:blipFill>
          <a:blip r:embed="rId7" cstate="print"/>
          <a:srcRect/>
          <a:stretch>
            <a:fillRect/>
          </a:stretch>
        </p:blipFill>
        <p:spPr bwMode="auto">
          <a:xfrm>
            <a:off x="7259948" y="1719916"/>
            <a:ext cx="2807335" cy="2101215"/>
          </a:xfrm>
          <a:prstGeom prst="rect">
            <a:avLst/>
          </a:prstGeom>
          <a:noFill/>
          <a:ln w="9525">
            <a:noFill/>
            <a:miter lim="800000"/>
            <a:headEnd/>
            <a:tailEnd/>
          </a:ln>
        </p:spPr>
      </p:pic>
      <p:pic>
        <p:nvPicPr>
          <p:cNvPr id="14" name="Imagen 13" descr="G:\Fotos\PROTEINA\DSC00196.JPG"/>
          <p:cNvPicPr/>
          <p:nvPr/>
        </p:nvPicPr>
        <p:blipFill>
          <a:blip r:embed="rId8" cstate="print"/>
          <a:srcRect/>
          <a:stretch>
            <a:fillRect/>
          </a:stretch>
        </p:blipFill>
        <p:spPr bwMode="auto">
          <a:xfrm>
            <a:off x="7340234" y="4201045"/>
            <a:ext cx="2766060" cy="1794749"/>
          </a:xfrm>
          <a:prstGeom prst="rect">
            <a:avLst/>
          </a:prstGeom>
          <a:noFill/>
          <a:ln w="9525">
            <a:noFill/>
            <a:miter lim="800000"/>
            <a:headEnd/>
            <a:tailEnd/>
          </a:ln>
        </p:spPr>
      </p:pic>
    </p:spTree>
    <p:extLst>
      <p:ext uri="{BB962C8B-B14F-4D97-AF65-F5344CB8AC3E}">
        <p14:creationId xmlns:p14="http://schemas.microsoft.com/office/powerpoint/2010/main" val="14101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8992"/>
            <a:ext cx="8596668" cy="921407"/>
          </a:xfrm>
        </p:spPr>
        <p:txBody>
          <a:bodyPr/>
          <a:lstStyle/>
          <a:p>
            <a:r>
              <a:rPr lang="es-ES" dirty="0" err="1" smtClean="0"/>
              <a:t>Anàlisis</a:t>
            </a:r>
            <a:r>
              <a:rPr lang="es-ES" dirty="0" smtClean="0"/>
              <a:t> de FDN</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8" name="Marcador de contenido 7" descr="G:\Fotos\FDN Y FDA\DSC00134.JPG"/>
          <p:cNvPicPr>
            <a:picLocks noGrp="1"/>
          </p:cNvPicPr>
          <p:nvPr>
            <p:ph idx="1"/>
          </p:nvPr>
        </p:nvPicPr>
        <p:blipFill>
          <a:blip r:embed="rId3" cstate="print"/>
          <a:srcRect/>
          <a:stretch>
            <a:fillRect/>
          </a:stretch>
        </p:blipFill>
        <p:spPr bwMode="auto">
          <a:xfrm>
            <a:off x="797743" y="2094735"/>
            <a:ext cx="2527069" cy="1891145"/>
          </a:xfrm>
          <a:prstGeom prst="rect">
            <a:avLst/>
          </a:prstGeom>
          <a:noFill/>
          <a:ln w="9525">
            <a:noFill/>
            <a:miter lim="800000"/>
            <a:headEnd/>
            <a:tailEnd/>
          </a:ln>
        </p:spPr>
      </p:pic>
      <p:pic>
        <p:nvPicPr>
          <p:cNvPr id="9" name="Imagen 8" descr="G:\Fotos\FDN Y FDA\DSC00135.JPG"/>
          <p:cNvPicPr/>
          <p:nvPr/>
        </p:nvPicPr>
        <p:blipFill>
          <a:blip r:embed="rId4" cstate="print"/>
          <a:srcRect/>
          <a:stretch>
            <a:fillRect/>
          </a:stretch>
        </p:blipFill>
        <p:spPr bwMode="auto">
          <a:xfrm rot="5400000">
            <a:off x="3859934" y="1834668"/>
            <a:ext cx="1886585" cy="2398395"/>
          </a:xfrm>
          <a:prstGeom prst="rect">
            <a:avLst/>
          </a:prstGeom>
          <a:noFill/>
          <a:ln w="9525">
            <a:noFill/>
            <a:miter lim="800000"/>
            <a:headEnd/>
            <a:tailEnd/>
          </a:ln>
        </p:spPr>
      </p:pic>
      <p:pic>
        <p:nvPicPr>
          <p:cNvPr id="10" name="Imagen 9" descr="G:\Fotos\FDN Y FDA\DSC00118.JPG"/>
          <p:cNvPicPr/>
          <p:nvPr/>
        </p:nvPicPr>
        <p:blipFill>
          <a:blip r:embed="rId5" cstate="print"/>
          <a:srcRect/>
          <a:stretch>
            <a:fillRect/>
          </a:stretch>
        </p:blipFill>
        <p:spPr bwMode="auto">
          <a:xfrm>
            <a:off x="6390543" y="2169312"/>
            <a:ext cx="2526665" cy="1807846"/>
          </a:xfrm>
          <a:prstGeom prst="rect">
            <a:avLst/>
          </a:prstGeom>
          <a:noFill/>
          <a:ln w="9525">
            <a:noFill/>
            <a:miter lim="800000"/>
            <a:headEnd/>
            <a:tailEnd/>
          </a:ln>
        </p:spPr>
      </p:pic>
      <p:pic>
        <p:nvPicPr>
          <p:cNvPr id="11" name="Imagen 10" descr="G:\Fotos\FDN Y FDA\DSC00120.JPG"/>
          <p:cNvPicPr/>
          <p:nvPr/>
        </p:nvPicPr>
        <p:blipFill>
          <a:blip r:embed="rId6" cstate="print"/>
          <a:srcRect/>
          <a:stretch>
            <a:fillRect/>
          </a:stretch>
        </p:blipFill>
        <p:spPr bwMode="auto">
          <a:xfrm>
            <a:off x="797743" y="4287492"/>
            <a:ext cx="2527069" cy="1722120"/>
          </a:xfrm>
          <a:prstGeom prst="rect">
            <a:avLst/>
          </a:prstGeom>
          <a:noFill/>
          <a:ln w="9525">
            <a:noFill/>
            <a:miter lim="800000"/>
            <a:headEnd/>
            <a:tailEnd/>
          </a:ln>
        </p:spPr>
      </p:pic>
      <p:pic>
        <p:nvPicPr>
          <p:cNvPr id="12" name="Imagen 11" descr="G:\Fotos\FDN Y FDA\DSC00126.JPG"/>
          <p:cNvPicPr/>
          <p:nvPr/>
        </p:nvPicPr>
        <p:blipFill>
          <a:blip r:embed="rId7" cstate="print"/>
          <a:srcRect/>
          <a:stretch>
            <a:fillRect/>
          </a:stretch>
        </p:blipFill>
        <p:spPr bwMode="auto">
          <a:xfrm>
            <a:off x="3604029" y="4287492"/>
            <a:ext cx="2525395" cy="1722120"/>
          </a:xfrm>
          <a:prstGeom prst="rect">
            <a:avLst/>
          </a:prstGeom>
          <a:noFill/>
          <a:ln w="9525">
            <a:noFill/>
            <a:miter lim="800000"/>
            <a:headEnd/>
            <a:tailEnd/>
          </a:ln>
        </p:spPr>
      </p:pic>
      <p:pic>
        <p:nvPicPr>
          <p:cNvPr id="13" name="Imagen 12" descr="G:\Fotos\FDN Y FDA\DSC00128.JPG"/>
          <p:cNvPicPr/>
          <p:nvPr/>
        </p:nvPicPr>
        <p:blipFill>
          <a:blip r:embed="rId8" cstate="print"/>
          <a:srcRect/>
          <a:stretch>
            <a:fillRect/>
          </a:stretch>
        </p:blipFill>
        <p:spPr bwMode="auto">
          <a:xfrm>
            <a:off x="6390542" y="4287492"/>
            <a:ext cx="2526665" cy="1722120"/>
          </a:xfrm>
          <a:prstGeom prst="rect">
            <a:avLst/>
          </a:prstGeom>
          <a:noFill/>
          <a:ln w="9525">
            <a:noFill/>
            <a:miter lim="800000"/>
            <a:headEnd/>
            <a:tailEnd/>
          </a:ln>
        </p:spPr>
      </p:pic>
      <p:sp>
        <p:nvSpPr>
          <p:cNvPr id="14" name="Rectángulo 13"/>
          <p:cNvSpPr/>
          <p:nvPr/>
        </p:nvSpPr>
        <p:spPr>
          <a:xfrm>
            <a:off x="4225159" y="3767959"/>
            <a:ext cx="961696" cy="217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t>6.90-7-01</a:t>
            </a:r>
            <a:endParaRPr lang="es-ES" sz="800" dirty="0"/>
          </a:p>
        </p:txBody>
      </p:sp>
    </p:spTree>
    <p:extLst>
      <p:ext uri="{BB962C8B-B14F-4D97-AF65-F5344CB8AC3E}">
        <p14:creationId xmlns:p14="http://schemas.microsoft.com/office/powerpoint/2010/main" val="19301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9" name="Marcador de contenido 8" descr="G:\Fotos\FDN Y FDA\DSC00138.JPG"/>
          <p:cNvPicPr>
            <a:picLocks noGrp="1"/>
          </p:cNvPicPr>
          <p:nvPr>
            <p:ph idx="1"/>
          </p:nvPr>
        </p:nvPicPr>
        <p:blipFill>
          <a:blip r:embed="rId3" cstate="print"/>
          <a:srcRect/>
          <a:stretch>
            <a:fillRect/>
          </a:stretch>
        </p:blipFill>
        <p:spPr bwMode="auto">
          <a:xfrm>
            <a:off x="677334" y="2098523"/>
            <a:ext cx="2759549" cy="2055481"/>
          </a:xfrm>
          <a:prstGeom prst="rect">
            <a:avLst/>
          </a:prstGeom>
          <a:noFill/>
          <a:ln w="9525">
            <a:noFill/>
            <a:miter lim="800000"/>
            <a:headEnd/>
            <a:tailEnd/>
          </a:ln>
        </p:spPr>
      </p:pic>
      <p:pic>
        <p:nvPicPr>
          <p:cNvPr id="10" name="Imagen 9" descr="G:\Fotos\FDN Y FDA\DSC00140.JPG"/>
          <p:cNvPicPr/>
          <p:nvPr/>
        </p:nvPicPr>
        <p:blipFill>
          <a:blip r:embed="rId4" cstate="print"/>
          <a:srcRect/>
          <a:stretch>
            <a:fillRect/>
          </a:stretch>
        </p:blipFill>
        <p:spPr bwMode="auto">
          <a:xfrm>
            <a:off x="4487943" y="2098524"/>
            <a:ext cx="2487003" cy="1986642"/>
          </a:xfrm>
          <a:prstGeom prst="rect">
            <a:avLst/>
          </a:prstGeom>
          <a:noFill/>
          <a:ln w="9525">
            <a:noFill/>
            <a:miter lim="800000"/>
            <a:headEnd/>
            <a:tailEnd/>
          </a:ln>
        </p:spPr>
      </p:pic>
    </p:spTree>
    <p:extLst>
      <p:ext uri="{BB962C8B-B14F-4D97-AF65-F5344CB8AC3E}">
        <p14:creationId xmlns:p14="http://schemas.microsoft.com/office/powerpoint/2010/main" val="10809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56290"/>
            <a:ext cx="8596668" cy="567558"/>
          </a:xfrm>
        </p:spPr>
        <p:txBody>
          <a:bodyPr>
            <a:normAutofit fontScale="90000"/>
          </a:bodyPr>
          <a:lstStyle/>
          <a:p>
            <a:r>
              <a:rPr lang="es-ES" dirty="0" smtClean="0"/>
              <a:t>Degradabilidad </a:t>
            </a:r>
            <a:r>
              <a:rPr lang="es-ES" i="1" dirty="0" smtClean="0"/>
              <a:t>in situ</a:t>
            </a:r>
            <a:endParaRPr lang="es-ES" i="1"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pic>
        <p:nvPicPr>
          <p:cNvPr id="6" name="Marcador de contenido 5" descr="G:\Fotos\Degradabilidad\IMG_20140624_080928.jpg"/>
          <p:cNvPicPr>
            <a:picLocks noGrp="1"/>
          </p:cNvPicPr>
          <p:nvPr>
            <p:ph idx="1"/>
          </p:nvPr>
        </p:nvPicPr>
        <p:blipFill>
          <a:blip r:embed="rId3" cstate="print"/>
          <a:srcRect/>
          <a:stretch>
            <a:fillRect/>
          </a:stretch>
        </p:blipFill>
        <p:spPr bwMode="auto">
          <a:xfrm>
            <a:off x="677334" y="1831320"/>
            <a:ext cx="2552007" cy="1774767"/>
          </a:xfrm>
          <a:prstGeom prst="rect">
            <a:avLst/>
          </a:prstGeom>
          <a:noFill/>
          <a:ln w="9525">
            <a:noFill/>
            <a:miter lim="800000"/>
            <a:headEnd/>
            <a:tailEnd/>
          </a:ln>
        </p:spPr>
      </p:pic>
      <p:pic>
        <p:nvPicPr>
          <p:cNvPr id="7" name="Imagen 6" descr="G:\Fotos\Degradabilidad\IMG_20140624_080954.jpg"/>
          <p:cNvPicPr/>
          <p:nvPr/>
        </p:nvPicPr>
        <p:blipFill>
          <a:blip r:embed="rId4" cstate="print"/>
          <a:srcRect/>
          <a:stretch>
            <a:fillRect/>
          </a:stretch>
        </p:blipFill>
        <p:spPr bwMode="auto">
          <a:xfrm>
            <a:off x="3772343" y="1830627"/>
            <a:ext cx="2617470" cy="1775460"/>
          </a:xfrm>
          <a:prstGeom prst="rect">
            <a:avLst/>
          </a:prstGeom>
          <a:noFill/>
          <a:ln w="9525">
            <a:noFill/>
            <a:miter lim="800000"/>
            <a:headEnd/>
            <a:tailEnd/>
          </a:ln>
        </p:spPr>
      </p:pic>
      <p:pic>
        <p:nvPicPr>
          <p:cNvPr id="8" name="Imagen 7" descr="G:\Fotos\Degradabilidad\IMG_20140626_170347.jpg"/>
          <p:cNvPicPr/>
          <p:nvPr/>
        </p:nvPicPr>
        <p:blipFill>
          <a:blip r:embed="rId5" cstate="print"/>
          <a:srcRect/>
          <a:stretch>
            <a:fillRect/>
          </a:stretch>
        </p:blipFill>
        <p:spPr bwMode="auto">
          <a:xfrm>
            <a:off x="6721995" y="1830627"/>
            <a:ext cx="2551430" cy="1775460"/>
          </a:xfrm>
          <a:prstGeom prst="rect">
            <a:avLst/>
          </a:prstGeom>
          <a:noFill/>
          <a:ln w="9525">
            <a:noFill/>
            <a:miter lim="800000"/>
            <a:headEnd/>
            <a:tailEnd/>
          </a:ln>
        </p:spPr>
      </p:pic>
      <p:pic>
        <p:nvPicPr>
          <p:cNvPr id="9" name="Imagen 8" descr="G:\Fotos\Degradabilidad\IMG_20140626_170848.jpg"/>
          <p:cNvPicPr/>
          <p:nvPr/>
        </p:nvPicPr>
        <p:blipFill>
          <a:blip r:embed="rId6" cstate="print"/>
          <a:srcRect/>
          <a:stretch>
            <a:fillRect/>
          </a:stretch>
        </p:blipFill>
        <p:spPr bwMode="auto">
          <a:xfrm>
            <a:off x="677333" y="3760734"/>
            <a:ext cx="2552007" cy="1836025"/>
          </a:xfrm>
          <a:prstGeom prst="rect">
            <a:avLst/>
          </a:prstGeom>
          <a:noFill/>
          <a:ln w="9525">
            <a:noFill/>
            <a:miter lim="800000"/>
            <a:headEnd/>
            <a:tailEnd/>
          </a:ln>
        </p:spPr>
      </p:pic>
      <p:pic>
        <p:nvPicPr>
          <p:cNvPr id="10" name="Imagen 9" descr="G:\Fotos\Degradabilidad\IMG_20140626_175019.jpg"/>
          <p:cNvPicPr/>
          <p:nvPr/>
        </p:nvPicPr>
        <p:blipFill>
          <a:blip r:embed="rId7" cstate="print"/>
          <a:srcRect/>
          <a:stretch>
            <a:fillRect/>
          </a:stretch>
        </p:blipFill>
        <p:spPr bwMode="auto">
          <a:xfrm>
            <a:off x="3772343" y="3853049"/>
            <a:ext cx="2617470" cy="1743710"/>
          </a:xfrm>
          <a:prstGeom prst="rect">
            <a:avLst/>
          </a:prstGeom>
          <a:noFill/>
          <a:ln w="9525">
            <a:noFill/>
            <a:miter lim="800000"/>
            <a:headEnd/>
            <a:tailEnd/>
          </a:ln>
        </p:spPr>
      </p:pic>
      <p:pic>
        <p:nvPicPr>
          <p:cNvPr id="11" name="Imagen 10" descr="G:\Fotos\Degradabilidad\IMG_20140626_175055.jpg"/>
          <p:cNvPicPr/>
          <p:nvPr/>
        </p:nvPicPr>
        <p:blipFill>
          <a:blip r:embed="rId8" cstate="print"/>
          <a:srcRect/>
          <a:stretch>
            <a:fillRect/>
          </a:stretch>
        </p:blipFill>
        <p:spPr bwMode="auto">
          <a:xfrm>
            <a:off x="6721995" y="3853049"/>
            <a:ext cx="2455545" cy="1743710"/>
          </a:xfrm>
          <a:prstGeom prst="rect">
            <a:avLst/>
          </a:prstGeom>
          <a:noFill/>
          <a:ln w="9525">
            <a:noFill/>
            <a:miter lim="800000"/>
            <a:headEnd/>
            <a:tailEnd/>
          </a:ln>
        </p:spPr>
      </p:pic>
    </p:spTree>
    <p:extLst>
      <p:ext uri="{BB962C8B-B14F-4D97-AF65-F5344CB8AC3E}">
        <p14:creationId xmlns:p14="http://schemas.microsoft.com/office/powerpoint/2010/main" val="38483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Marcador de contenido 4" descr="G:\Fotos\Degradabilidad\IMG_20140626_180026.jpg"/>
          <p:cNvPicPr>
            <a:picLocks noGrp="1"/>
          </p:cNvPicPr>
          <p:nvPr>
            <p:ph idx="1"/>
          </p:nvPr>
        </p:nvPicPr>
        <p:blipFill>
          <a:blip r:embed="rId2" cstate="print"/>
          <a:srcRect/>
          <a:stretch>
            <a:fillRect/>
          </a:stretch>
        </p:blipFill>
        <p:spPr bwMode="auto">
          <a:xfrm>
            <a:off x="677334" y="1483227"/>
            <a:ext cx="2477193" cy="2019993"/>
          </a:xfrm>
          <a:prstGeom prst="rect">
            <a:avLst/>
          </a:prstGeom>
          <a:noFill/>
          <a:ln w="9525">
            <a:noFill/>
            <a:miter lim="800000"/>
            <a:headEnd/>
            <a:tailEnd/>
          </a:ln>
        </p:spPr>
      </p:pic>
      <p:pic>
        <p:nvPicPr>
          <p:cNvPr id="6" name="Imagen 5" descr="G:\Fotos\Degradabilidad\IMG_20140626_175602.jpg"/>
          <p:cNvPicPr/>
          <p:nvPr/>
        </p:nvPicPr>
        <p:blipFill>
          <a:blip r:embed="rId3" cstate="print"/>
          <a:srcRect/>
          <a:stretch>
            <a:fillRect/>
          </a:stretch>
        </p:blipFill>
        <p:spPr bwMode="auto">
          <a:xfrm>
            <a:off x="3537902" y="1579170"/>
            <a:ext cx="2372995" cy="1924050"/>
          </a:xfrm>
          <a:prstGeom prst="rect">
            <a:avLst/>
          </a:prstGeom>
          <a:noFill/>
          <a:ln w="9525">
            <a:noFill/>
            <a:miter lim="800000"/>
            <a:headEnd/>
            <a:tailEnd/>
          </a:ln>
        </p:spPr>
      </p:pic>
      <p:pic>
        <p:nvPicPr>
          <p:cNvPr id="7" name="Imagen 6" descr="G:\Fotos\Degradabilidad\IMG_20140626_180319.jpg"/>
          <p:cNvPicPr/>
          <p:nvPr/>
        </p:nvPicPr>
        <p:blipFill>
          <a:blip r:embed="rId4" cstate="print"/>
          <a:srcRect/>
          <a:stretch>
            <a:fillRect/>
          </a:stretch>
        </p:blipFill>
        <p:spPr bwMode="auto">
          <a:xfrm>
            <a:off x="6132732" y="1702677"/>
            <a:ext cx="2396414" cy="1800544"/>
          </a:xfrm>
          <a:prstGeom prst="rect">
            <a:avLst/>
          </a:prstGeom>
          <a:noFill/>
          <a:ln w="9525">
            <a:noFill/>
            <a:miter lim="800000"/>
            <a:headEnd/>
            <a:tailEnd/>
          </a:ln>
        </p:spPr>
      </p:pic>
      <p:pic>
        <p:nvPicPr>
          <p:cNvPr id="8" name="Imagen 7" descr="G:\Fotos\Degradabilidad\IMG_20140626_180429.jpg"/>
          <p:cNvPicPr/>
          <p:nvPr/>
        </p:nvPicPr>
        <p:blipFill>
          <a:blip r:embed="rId5" cstate="print"/>
          <a:srcRect/>
          <a:stretch>
            <a:fillRect/>
          </a:stretch>
        </p:blipFill>
        <p:spPr bwMode="auto">
          <a:xfrm>
            <a:off x="677334" y="3992998"/>
            <a:ext cx="2383790" cy="1714647"/>
          </a:xfrm>
          <a:prstGeom prst="rect">
            <a:avLst/>
          </a:prstGeom>
          <a:noFill/>
          <a:ln w="9525">
            <a:noFill/>
            <a:miter lim="800000"/>
            <a:headEnd/>
            <a:tailEnd/>
          </a:ln>
        </p:spPr>
      </p:pic>
      <p:pic>
        <p:nvPicPr>
          <p:cNvPr id="9" name="Imagen 8" descr="G:\Fotos\Degradabilidad\IMG_20140629_082802.jpg"/>
          <p:cNvPicPr/>
          <p:nvPr/>
        </p:nvPicPr>
        <p:blipFill>
          <a:blip r:embed="rId6" cstate="print"/>
          <a:srcRect/>
          <a:stretch>
            <a:fillRect/>
          </a:stretch>
        </p:blipFill>
        <p:spPr bwMode="auto">
          <a:xfrm>
            <a:off x="3537902" y="3992999"/>
            <a:ext cx="2372995" cy="1714647"/>
          </a:xfrm>
          <a:prstGeom prst="rect">
            <a:avLst/>
          </a:prstGeom>
          <a:noFill/>
          <a:ln w="9525">
            <a:noFill/>
            <a:miter lim="800000"/>
            <a:headEnd/>
            <a:tailEnd/>
          </a:ln>
        </p:spPr>
      </p:pic>
      <p:pic>
        <p:nvPicPr>
          <p:cNvPr id="10" name="Imagen 9" descr="G:\Fotos\Degradabilidad\IMG_20140629_115031.jpg"/>
          <p:cNvPicPr/>
          <p:nvPr/>
        </p:nvPicPr>
        <p:blipFill>
          <a:blip r:embed="rId7" cstate="print"/>
          <a:srcRect/>
          <a:stretch>
            <a:fillRect/>
          </a:stretch>
        </p:blipFill>
        <p:spPr bwMode="auto">
          <a:xfrm>
            <a:off x="6132731" y="3992997"/>
            <a:ext cx="2396414" cy="1714647"/>
          </a:xfrm>
          <a:prstGeom prst="rect">
            <a:avLst/>
          </a:prstGeom>
          <a:noFill/>
          <a:ln w="9525">
            <a:noFill/>
            <a:miter lim="800000"/>
            <a:headEnd/>
            <a:tailEnd/>
          </a:ln>
        </p:spPr>
      </p:pic>
      <p:pic>
        <p:nvPicPr>
          <p:cNvPr id="11" name="Imagen 10" descr="G:\Fotos\Degradabilidad\IMG_20140629_121532.jpg"/>
          <p:cNvPicPr/>
          <p:nvPr/>
        </p:nvPicPr>
        <p:blipFill>
          <a:blip r:embed="rId8" cstate="print"/>
          <a:srcRect/>
          <a:stretch>
            <a:fillRect/>
          </a:stretch>
        </p:blipFill>
        <p:spPr bwMode="auto">
          <a:xfrm>
            <a:off x="8750979" y="2908734"/>
            <a:ext cx="2286000" cy="2168525"/>
          </a:xfrm>
          <a:prstGeom prst="rect">
            <a:avLst/>
          </a:prstGeom>
          <a:noFill/>
          <a:ln w="9525">
            <a:noFill/>
            <a:miter lim="800000"/>
            <a:headEnd/>
            <a:tailEnd/>
          </a:ln>
        </p:spPr>
      </p:pic>
      <p:pic>
        <p:nvPicPr>
          <p:cNvPr id="12" name="Imagen 11"/>
          <p:cNvPicPr/>
          <p:nvPr/>
        </p:nvPicPr>
        <p:blipFill>
          <a:blip r:embed="rId9"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41298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946646"/>
          </a:xfrm>
        </p:spPr>
        <p:txBody>
          <a:bodyPr/>
          <a:lstStyle/>
          <a:p>
            <a:r>
              <a:rPr lang="es-ES" dirty="0" smtClean="0"/>
              <a:t>12. Resultados y Discusiones</a:t>
            </a:r>
            <a:endParaRPr lang="es-ES" dirty="0"/>
          </a:p>
        </p:txBody>
      </p:sp>
      <p:sp>
        <p:nvSpPr>
          <p:cNvPr id="3" name="Marcador de contenido 2"/>
          <p:cNvSpPr>
            <a:spLocks noGrp="1"/>
          </p:cNvSpPr>
          <p:nvPr>
            <p:ph idx="1"/>
          </p:nvPr>
        </p:nvSpPr>
        <p:spPr>
          <a:xfrm>
            <a:off x="677334" y="1795465"/>
            <a:ext cx="8596668" cy="4245898"/>
          </a:xfrm>
        </p:spPr>
        <p:txBody>
          <a:bodyPr/>
          <a:lstStyle/>
          <a:p>
            <a:r>
              <a:rPr lang="es-EC" dirty="0"/>
              <a:t>Efecto de la edad de cosecha  sobre el comportamiento agronómico  de </a:t>
            </a:r>
            <a:r>
              <a:rPr lang="es-EC" i="1" dirty="0" err="1"/>
              <a:t>Setaria</a:t>
            </a:r>
            <a:r>
              <a:rPr lang="es-EC" i="1" dirty="0"/>
              <a:t> </a:t>
            </a:r>
            <a:r>
              <a:rPr lang="es-EC" i="1" dirty="0" err="1" smtClean="0"/>
              <a:t>sphacelata</a:t>
            </a:r>
            <a:endParaRPr lang="es-EC" i="1" dirty="0" smtClean="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9" name="Tabla 8"/>
          <p:cNvGraphicFramePr>
            <a:graphicFrameLocks noGrp="1"/>
          </p:cNvGraphicFramePr>
          <p:nvPr>
            <p:extLst>
              <p:ext uri="{D42A27DB-BD31-4B8C-83A1-F6EECF244321}">
                <p14:modId xmlns:p14="http://schemas.microsoft.com/office/powerpoint/2010/main" val="3699689900"/>
              </p:ext>
            </p:extLst>
          </p:nvPr>
        </p:nvGraphicFramePr>
        <p:xfrm>
          <a:off x="2386467" y="2676576"/>
          <a:ext cx="5368290" cy="2313432"/>
        </p:xfrm>
        <a:graphic>
          <a:graphicData uri="http://schemas.openxmlformats.org/drawingml/2006/table">
            <a:tbl>
              <a:tblPr firstRow="1" firstCol="1" bandRow="1"/>
              <a:tblGrid>
                <a:gridCol w="1708785"/>
                <a:gridCol w="556260"/>
                <a:gridCol w="304165"/>
                <a:gridCol w="555625"/>
                <a:gridCol w="247650"/>
                <a:gridCol w="657225"/>
                <a:gridCol w="166370"/>
                <a:gridCol w="628650"/>
                <a:gridCol w="543560"/>
              </a:tblGrid>
              <a:tr h="201295">
                <a:tc row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las edades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v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Biomasa Kg MS ha</a:t>
                      </a:r>
                      <a:r>
                        <a:rPr lang="es-EC" sz="12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607.70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849.10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1313.40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109.489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Altura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Hoja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Tallos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Hojas por  planta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665.3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93.825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Tallos  por planta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 Hoja-Tallo  (g)</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1295">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 Hoja-Tallo(N°)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Rectangle 2"/>
          <p:cNvSpPr>
            <a:spLocks noChangeArrowheads="1"/>
          </p:cNvSpPr>
          <p:nvPr/>
        </p:nvSpPr>
        <p:spPr bwMode="auto">
          <a:xfrm>
            <a:off x="2490056" y="4973319"/>
            <a:ext cx="36615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a:t>
            </a:r>
            <a:r>
              <a:rPr kumimoji="0" lang="es-EC" sz="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estadísticament</a:t>
            </a:r>
            <a:r>
              <a:rPr kumimoji="0" lang="es-EC" sz="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C" sz="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Tukey</a:t>
            </a:r>
            <a:r>
              <a:rPr kumimoji="0" lang="es-EC" sz="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p≤0.05)</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1" name="CuadroTexto 10"/>
          <p:cNvSpPr txBox="1"/>
          <p:nvPr/>
        </p:nvSpPr>
        <p:spPr>
          <a:xfrm>
            <a:off x="1734206" y="5344510"/>
            <a:ext cx="6637283" cy="872483"/>
          </a:xfrm>
          <a:prstGeom prst="rect">
            <a:avLst/>
          </a:prstGeom>
          <a:noFill/>
        </p:spPr>
        <p:txBody>
          <a:bodyPr wrap="square" rtlCol="0">
            <a:spAutoFit/>
          </a:bodyPr>
          <a:lstStyle/>
          <a:p>
            <a:pPr>
              <a:lnSpc>
                <a:spcPct val="150000"/>
              </a:lnSpc>
            </a:pPr>
            <a:r>
              <a:rPr lang="es-ES" dirty="0" smtClean="0"/>
              <a:t>Resultados similares a los presentados por Avellaneda et al (2007);  </a:t>
            </a:r>
            <a:r>
              <a:rPr lang="es-ES" dirty="0" err="1" smtClean="0"/>
              <a:t>Homen</a:t>
            </a:r>
            <a:r>
              <a:rPr lang="es-ES" dirty="0" smtClean="0"/>
              <a:t> et al (2010); Sánchez (2011).</a:t>
            </a:r>
            <a:endParaRPr lang="es-ES" dirty="0"/>
          </a:p>
        </p:txBody>
      </p:sp>
    </p:spTree>
    <p:extLst>
      <p:ext uri="{BB962C8B-B14F-4D97-AF65-F5344CB8AC3E}">
        <p14:creationId xmlns:p14="http://schemas.microsoft.com/office/powerpoint/2010/main" val="867702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46613"/>
            <a:ext cx="8596668" cy="677235"/>
          </a:xfrm>
        </p:spPr>
        <p:txBody>
          <a:bodyPr>
            <a:normAutofit/>
          </a:bodyPr>
          <a:lstStyle/>
          <a:p>
            <a:r>
              <a:rPr lang="es-EC" sz="1600" b="1" dirty="0" smtClean="0">
                <a:solidFill>
                  <a:schemeClr val="tx1"/>
                </a:solidFill>
              </a:rPr>
              <a:t>Efecto </a:t>
            </a:r>
            <a:r>
              <a:rPr lang="es-EC" sz="1600" b="1" dirty="0">
                <a:solidFill>
                  <a:schemeClr val="tx1"/>
                </a:solidFill>
              </a:rPr>
              <a:t>de los niveles de fertilización el comportamiento agronómico de </a:t>
            </a:r>
            <a:r>
              <a:rPr lang="es-EC" sz="1600" b="1" i="1" dirty="0" err="1">
                <a:solidFill>
                  <a:schemeClr val="tx1"/>
                </a:solidFill>
              </a:rPr>
              <a:t>Setaria</a:t>
            </a:r>
            <a:r>
              <a:rPr lang="es-EC" sz="1600" b="1" i="1" dirty="0">
                <a:solidFill>
                  <a:schemeClr val="tx1"/>
                </a:solidFill>
              </a:rPr>
              <a:t> </a:t>
            </a:r>
            <a:r>
              <a:rPr lang="es-EC" sz="1600" b="1" i="1" dirty="0" err="1">
                <a:solidFill>
                  <a:schemeClr val="tx1"/>
                </a:solidFill>
              </a:rPr>
              <a:t>sphacelata</a:t>
            </a:r>
            <a:r>
              <a:rPr lang="es-EC" sz="1600" b="1" i="1" dirty="0">
                <a:solidFill>
                  <a:schemeClr val="tx1"/>
                </a:solidFill>
              </a:rPr>
              <a:t>.</a:t>
            </a:r>
            <a:endParaRPr lang="es-ES" sz="1600" b="1" dirty="0">
              <a:solidFill>
                <a:schemeClr val="tx1"/>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2401981696"/>
              </p:ext>
            </p:extLst>
          </p:nvPr>
        </p:nvGraphicFramePr>
        <p:xfrm>
          <a:off x="2144109" y="1938647"/>
          <a:ext cx="6306207" cy="3474095"/>
        </p:xfrm>
        <a:graphic>
          <a:graphicData uri="http://schemas.openxmlformats.org/drawingml/2006/table">
            <a:tbl>
              <a:tblPr firstRow="1" firstCol="1" bandRow="1"/>
              <a:tblGrid>
                <a:gridCol w="1990624"/>
                <a:gridCol w="690072"/>
                <a:gridCol w="249265"/>
                <a:gridCol w="815140"/>
                <a:gridCol w="159412"/>
                <a:gridCol w="690072"/>
                <a:gridCol w="249265"/>
                <a:gridCol w="626225"/>
                <a:gridCol w="836132"/>
              </a:tblGrid>
              <a:tr h="346001">
                <a:tc rowSpan="2">
                  <a:txBody>
                    <a:bodyPr/>
                    <a:lstStyle/>
                    <a:p>
                      <a:pPr algn="ctr">
                        <a:lnSpc>
                          <a:spcPct val="115000"/>
                        </a:lnSpc>
                        <a:spcAft>
                          <a:spcPts val="0"/>
                        </a:spcAft>
                      </a:pPr>
                      <a:r>
                        <a:rPr lang="es-EC" sz="1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niveles de fertilización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872">
                <a:tc v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346001">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Biomasa Kg MS ha</a:t>
                      </a:r>
                      <a:r>
                        <a:rPr lang="es-EC" sz="12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708.30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1041.9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3.4623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0.0807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w="12700" cap="flat" cmpd="sng" algn="ctr">
                      <a:solidFill>
                        <a:srgbClr val="000000"/>
                      </a:solidFill>
                      <a:prstDash val="solid"/>
                      <a:round/>
                      <a:headEnd type="none" w="med" len="med"/>
                      <a:tailEnd type="none" w="med" len="med"/>
                    </a:lnT>
                    <a:lnB>
                      <a:noFill/>
                    </a:lnB>
                  </a:tcPr>
                </a:tc>
              </a:tr>
              <a:tr h="378610">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Altura de la plant(cm)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2.2543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46001">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Hoja(cm)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0.0825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78610">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Tallo(cm)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0.0076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78610">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Hojas por  planta(N°)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952.40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928.1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93.8246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78610">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Tallos  por planta(N°)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16.0203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78610">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 HojaTallo(g)</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0.30992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a:noFill/>
                    </a:lnB>
                  </a:tcPr>
                </a:tc>
              </a:tr>
              <a:tr h="346001">
                <a:tc>
                  <a:txBody>
                    <a:bodyPr/>
                    <a:lstStyle/>
                    <a:p>
                      <a:pPr>
                        <a:lnSpc>
                          <a:spcPct val="115000"/>
                        </a:lnSpc>
                        <a:spcAft>
                          <a:spcPts val="0"/>
                        </a:spcAft>
                      </a:pPr>
                      <a:r>
                        <a:rPr lang="es-EC"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RelaciónHojaTallo</a:t>
                      </a: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4.8111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0.8545</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176" marR="43176"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Marcador de pie de página 3"/>
          <p:cNvSpPr>
            <a:spLocks noGrp="1"/>
          </p:cNvSpPr>
          <p:nvPr>
            <p:ph type="ftr" sz="quarter" idx="11"/>
          </p:nvPr>
        </p:nvSpPr>
        <p:spPr>
          <a:xfrm>
            <a:off x="2490367" y="5521100"/>
            <a:ext cx="6297612" cy="186017"/>
          </a:xfrm>
        </p:spPr>
        <p:txBody>
          <a:bodyPr/>
          <a:lstStyle/>
          <a:p>
            <a:r>
              <a:rPr lang="es-EC" sz="1200"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1425517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45477"/>
            <a:ext cx="8596668" cy="4795886"/>
          </a:xfrm>
        </p:spPr>
        <p:txBody>
          <a:bodyPr/>
          <a:lstStyle/>
          <a:p>
            <a:r>
              <a:rPr lang="es-EC" dirty="0"/>
              <a:t>Interacción de la edad  y niveles de  fertilización  en el comportamiento agronómico de </a:t>
            </a:r>
            <a:r>
              <a:rPr lang="es-EC" i="1" dirty="0" err="1"/>
              <a:t>Setaria</a:t>
            </a:r>
            <a:r>
              <a:rPr lang="es-EC" i="1" dirty="0"/>
              <a:t> </a:t>
            </a:r>
            <a:r>
              <a:rPr lang="es-EC" i="1" dirty="0" err="1"/>
              <a:t>sphacelata</a:t>
            </a:r>
            <a:r>
              <a:rPr lang="es-EC" i="1" dirty="0"/>
              <a:t>.</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4005822661"/>
              </p:ext>
            </p:extLst>
          </p:nvPr>
        </p:nvGraphicFramePr>
        <p:xfrm>
          <a:off x="1027272" y="2301208"/>
          <a:ext cx="8763108" cy="2578100"/>
        </p:xfrm>
        <a:graphic>
          <a:graphicData uri="http://schemas.openxmlformats.org/drawingml/2006/table">
            <a:tbl>
              <a:tblPr firstRow="1" firstCol="1" bandRow="1"/>
              <a:tblGrid>
                <a:gridCol w="918374"/>
                <a:gridCol w="918374"/>
                <a:gridCol w="489459"/>
                <a:gridCol w="489459"/>
                <a:gridCol w="489459"/>
                <a:gridCol w="489459"/>
                <a:gridCol w="558290"/>
                <a:gridCol w="558290"/>
                <a:gridCol w="558290"/>
                <a:gridCol w="489459"/>
                <a:gridCol w="489459"/>
                <a:gridCol w="558290"/>
                <a:gridCol w="558290"/>
                <a:gridCol w="150407"/>
                <a:gridCol w="558290"/>
                <a:gridCol w="489459"/>
              </a:tblGrid>
              <a:tr h="257810">
                <a:tc rowSpan="2">
                  <a:txBody>
                    <a:bodyPr/>
                    <a:lstStyle/>
                    <a:p>
                      <a:pPr algn="ctr">
                        <a:lnSpc>
                          <a:spcPct val="115000"/>
                        </a:lnSpc>
                        <a:spcAft>
                          <a:spcPts val="100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Fertilizante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10">
                <a:tc vMerge="1">
                  <a:txBody>
                    <a:bodyPr/>
                    <a:lstStyle/>
                    <a:p>
                      <a:endParaRPr lang="es-ES"/>
                    </a:p>
                  </a:txBody>
                  <a:tcPr/>
                </a:tc>
                <a:tc>
                  <a:txBody>
                    <a:bodyPr/>
                    <a:lstStyle/>
                    <a:p>
                      <a:pP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Biomasa Kg MS ha</a:t>
                      </a:r>
                      <a:r>
                        <a:rPr lang="es-EC"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614.67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1359.33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928.00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186.160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Altura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3.51364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Hoja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1.53750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Longitud de Tallos (cm)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2.3726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Hojas por  planta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449.33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816.67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63.873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Tallos  por planta (N°)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25.579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 Hoja-Tallo (g)</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57810">
                <a:tc gridSpan="2">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Relación Hoja-Tallo(N°)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0.1974</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998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25215"/>
            <a:ext cx="8596668" cy="5316148"/>
          </a:xfrm>
        </p:spPr>
        <p:txBody>
          <a:bodyPr>
            <a:normAutofit fontScale="92500" lnSpcReduction="10000"/>
          </a:bodyPr>
          <a:lstStyle/>
          <a:p>
            <a:pPr lvl="0" algn="just">
              <a:lnSpc>
                <a:spcPct val="170000"/>
              </a:lnSpc>
              <a:buFont typeface="Arial" panose="020B0604020202020204" pitchFamily="34" charset="0"/>
              <a:buChar char="•"/>
            </a:pPr>
            <a:endParaRPr lang="es-EC" dirty="0"/>
          </a:p>
          <a:p>
            <a:pPr algn="just">
              <a:lnSpc>
                <a:spcPct val="170000"/>
              </a:lnSpc>
              <a:buFont typeface="Arial" panose="020B0604020202020204" pitchFamily="34" charset="0"/>
              <a:buChar char="•"/>
            </a:pPr>
            <a:r>
              <a:rPr lang="es-EC" dirty="0"/>
              <a:t>Determinar la composición química (materia seca, materia orgánica, materia inorgánica, proteína bruta, 	fibra detergente 	neutro, fibra detergente ácida) a diferentes niveles  de </a:t>
            </a:r>
            <a:r>
              <a:rPr lang="es-EC" dirty="0" err="1"/>
              <a:t>fertilizaciòn</a:t>
            </a:r>
            <a:r>
              <a:rPr lang="es-EC" dirty="0"/>
              <a:t>  </a:t>
            </a:r>
            <a:r>
              <a:rPr lang="es-EC" i="1" dirty="0" err="1"/>
              <a:t>Setaria</a:t>
            </a:r>
            <a:r>
              <a:rPr lang="es-EC" i="1" dirty="0"/>
              <a:t> </a:t>
            </a:r>
            <a:r>
              <a:rPr lang="es-EC" i="1" dirty="0" err="1"/>
              <a:t>sphacelata</a:t>
            </a:r>
            <a:r>
              <a:rPr lang="es-EC" dirty="0"/>
              <a:t>    mediante análisis de 	laboratorio.</a:t>
            </a:r>
          </a:p>
          <a:p>
            <a:pPr algn="just">
              <a:lnSpc>
                <a:spcPct val="170000"/>
              </a:lnSpc>
              <a:buFont typeface="Arial" panose="020B0604020202020204" pitchFamily="34" charset="0"/>
              <a:buChar char="•"/>
            </a:pPr>
            <a:r>
              <a:rPr lang="es-EC" dirty="0"/>
              <a:t>Evaluar la </a:t>
            </a:r>
            <a:r>
              <a:rPr lang="es-EC" dirty="0" err="1"/>
              <a:t>degradabilidad</a:t>
            </a:r>
            <a:r>
              <a:rPr lang="es-EC" dirty="0"/>
              <a:t> </a:t>
            </a:r>
            <a:r>
              <a:rPr lang="es-EC" dirty="0" err="1"/>
              <a:t>ruminal</a:t>
            </a:r>
            <a:r>
              <a:rPr lang="es-EC" dirty="0"/>
              <a:t> </a:t>
            </a:r>
            <a:r>
              <a:rPr lang="es-EC" i="1" dirty="0"/>
              <a:t>in situ</a:t>
            </a:r>
            <a:r>
              <a:rPr lang="es-EC" dirty="0"/>
              <a:t>  de materia  seca  y orgánica de  la gramínea en estudio,  con tres edades de cosecha (35, 45, 55 días). y en praderas ya establecidas, mediante la técnica in situ en bovinos.</a:t>
            </a:r>
          </a:p>
          <a:p>
            <a:pPr algn="just">
              <a:lnSpc>
                <a:spcPct val="170000"/>
              </a:lnSpc>
              <a:buFont typeface="Arial" panose="020B0604020202020204" pitchFamily="34" charset="0"/>
              <a:buChar char="•"/>
            </a:pPr>
            <a:r>
              <a:rPr lang="es-EC" dirty="0"/>
              <a:t>Evaluar la </a:t>
            </a:r>
            <a:r>
              <a:rPr lang="es-EC" dirty="0" err="1"/>
              <a:t>degradabilidad</a:t>
            </a:r>
            <a:r>
              <a:rPr lang="es-EC" dirty="0"/>
              <a:t> </a:t>
            </a:r>
            <a:r>
              <a:rPr lang="es-EC" dirty="0" err="1"/>
              <a:t>ruminal</a:t>
            </a:r>
            <a:r>
              <a:rPr lang="es-EC" dirty="0"/>
              <a:t> </a:t>
            </a:r>
            <a:r>
              <a:rPr lang="es-EC" i="1" dirty="0"/>
              <a:t>in situ</a:t>
            </a:r>
            <a:r>
              <a:rPr lang="es-EC" dirty="0"/>
              <a:t>  de materia  seca  y orgánica de  la gramínea en estudio,  con tres niveles de fertilización  y en praderas ya establecidas, mediante la técnica in situ en bovinos.</a:t>
            </a:r>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spTree>
    <p:extLst>
      <p:ext uri="{BB962C8B-B14F-4D97-AF65-F5344CB8AC3E}">
        <p14:creationId xmlns:p14="http://schemas.microsoft.com/office/powerpoint/2010/main" val="877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03587"/>
            <a:ext cx="8596668" cy="4937776"/>
          </a:xfrm>
        </p:spPr>
        <p:txBody>
          <a:bodyPr/>
          <a:lstStyle/>
          <a:p>
            <a:r>
              <a:rPr lang="es-EC" dirty="0"/>
              <a:t>Efecto de la edad de </a:t>
            </a:r>
            <a:r>
              <a:rPr lang="es-EC" dirty="0" smtClean="0"/>
              <a:t>cosecha </a:t>
            </a:r>
            <a:r>
              <a:rPr lang="es-EC" dirty="0"/>
              <a:t>en la composición química (%) de </a:t>
            </a:r>
            <a:r>
              <a:rPr lang="es-EC" i="1" dirty="0" err="1"/>
              <a:t>Setaria</a:t>
            </a:r>
            <a:r>
              <a:rPr lang="es-EC" i="1" dirty="0"/>
              <a:t> </a:t>
            </a:r>
            <a:r>
              <a:rPr lang="es-EC" i="1" dirty="0" err="1" smtClean="0"/>
              <a:t>sphacelata</a:t>
            </a:r>
            <a:endParaRPr lang="es-ES" dirty="0"/>
          </a:p>
        </p:txBody>
      </p:sp>
      <p:sp>
        <p:nvSpPr>
          <p:cNvPr id="4" name="Marcador de pie de página 3"/>
          <p:cNvSpPr>
            <a:spLocks noGrp="1"/>
          </p:cNvSpPr>
          <p:nvPr>
            <p:ph type="ftr" sz="quarter" idx="11"/>
          </p:nvPr>
        </p:nvSpPr>
        <p:spPr/>
        <p:txBody>
          <a:bodyPr/>
          <a:lstStyle/>
          <a:p>
            <a:r>
              <a:rPr lang="en-US" dirty="0"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3129623412"/>
              </p:ext>
            </p:extLst>
          </p:nvPr>
        </p:nvGraphicFramePr>
        <p:xfrm>
          <a:off x="2320438" y="2035152"/>
          <a:ext cx="5405756" cy="1849882"/>
        </p:xfrm>
        <a:graphic>
          <a:graphicData uri="http://schemas.openxmlformats.org/drawingml/2006/table">
            <a:tbl>
              <a:tblPr firstRow="1" firstCol="1" bandRow="1"/>
              <a:tblGrid>
                <a:gridCol w="2219847"/>
                <a:gridCol w="520822"/>
                <a:gridCol w="168950"/>
                <a:gridCol w="442699"/>
                <a:gridCol w="317575"/>
                <a:gridCol w="442699"/>
                <a:gridCol w="246438"/>
                <a:gridCol w="520822"/>
                <a:gridCol w="525904"/>
              </a:tblGrid>
              <a:tr h="171450">
                <a:tc rowSpan="2">
                  <a:txBody>
                    <a:bodyPr/>
                    <a:lstStyle/>
                    <a:p>
                      <a:pPr algn="ctr">
                        <a:lnSpc>
                          <a:spcPct val="115000"/>
                        </a:lnSpc>
                        <a:spcAft>
                          <a:spcPts val="1000"/>
                        </a:spcAft>
                      </a:pPr>
                      <a:r>
                        <a:rPr lang="es-EC"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1000"/>
                        </a:spcAft>
                      </a:pPr>
                      <a:r>
                        <a:rPr lang="es-EC"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las edades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195">
                <a:tc v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 Total ofrecida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Ceniza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 Orgánica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83.74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Proteína Bruta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11.853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0.8441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0.1084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neutra FDN </a:t>
                      </a:r>
                      <a:r>
                        <a:rPr lang="es-EC" sz="11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2.3386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0.3975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63195">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ácida FDA (%)</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ab</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1.7297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rot="10800000" flipV="1">
            <a:off x="2243957" y="3930533"/>
            <a:ext cx="3926946" cy="276999"/>
          </a:xfrm>
          <a:prstGeom prst="rect">
            <a:avLst/>
          </a:prstGeom>
        </p:spPr>
        <p:txBody>
          <a:bodyPr wrap="square">
            <a:spAutoFit/>
          </a:bodyPr>
          <a:lstStyle/>
          <a:p>
            <a:pPr algn="just">
              <a:lnSpc>
                <a:spcPct val="150000"/>
              </a:lnSpc>
              <a:spcAft>
                <a:spcPts val="1000"/>
              </a:spcAft>
            </a:pPr>
            <a:r>
              <a:rPr lang="es-EC" sz="800"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sz="800"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sz="800"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2243956" y="4893615"/>
            <a:ext cx="6096000" cy="461665"/>
          </a:xfrm>
          <a:prstGeom prst="rect">
            <a:avLst/>
          </a:prstGeom>
        </p:spPr>
        <p:txBody>
          <a:bodyPr>
            <a:spAutoFit/>
          </a:bodyPr>
          <a:lstStyle/>
          <a:p>
            <a:pPr>
              <a:lnSpc>
                <a:spcPct val="150000"/>
              </a:lnSpc>
            </a:pPr>
            <a:r>
              <a:rPr lang="es-EC" sz="1600" dirty="0"/>
              <a:t>Romero y </a:t>
            </a:r>
            <a:r>
              <a:rPr lang="es-EC" sz="1600" dirty="0" err="1"/>
              <a:t>Mattera</a:t>
            </a:r>
            <a:r>
              <a:rPr lang="es-EC" sz="1600" dirty="0"/>
              <a:t> (</a:t>
            </a:r>
            <a:r>
              <a:rPr lang="es-EC" sz="1600" dirty="0" smtClean="0"/>
              <a:t>2011); </a:t>
            </a:r>
            <a:r>
              <a:rPr lang="es-ES" sz="1600" dirty="0" smtClean="0"/>
              <a:t> Sánchez </a:t>
            </a:r>
            <a:r>
              <a:rPr lang="es-ES" sz="1600" dirty="0"/>
              <a:t>(2011</a:t>
            </a:r>
            <a:r>
              <a:rPr lang="es-ES" sz="1600" dirty="0" smtClean="0"/>
              <a:t>); </a:t>
            </a:r>
            <a:r>
              <a:rPr lang="es-EC" sz="1600" dirty="0"/>
              <a:t>López </a:t>
            </a:r>
            <a:r>
              <a:rPr lang="es-EC" sz="1600" i="1" dirty="0"/>
              <a:t>et al</a:t>
            </a:r>
            <a:r>
              <a:rPr lang="es-EC" sz="1600" dirty="0"/>
              <a:t>  (2008) </a:t>
            </a:r>
            <a:endParaRPr lang="es-ES" sz="1600" dirty="0"/>
          </a:p>
        </p:txBody>
      </p:sp>
    </p:spTree>
    <p:extLst>
      <p:ext uri="{BB962C8B-B14F-4D97-AF65-F5344CB8AC3E}">
        <p14:creationId xmlns:p14="http://schemas.microsoft.com/office/powerpoint/2010/main" val="164811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77007"/>
            <a:ext cx="8596668" cy="4764355"/>
          </a:xfrm>
        </p:spPr>
        <p:txBody>
          <a:bodyPr/>
          <a:lstStyle/>
          <a:p>
            <a:endParaRPr lang="es-ES" b="1"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8" name="Rectángulo 7"/>
          <p:cNvSpPr/>
          <p:nvPr/>
        </p:nvSpPr>
        <p:spPr>
          <a:xfrm rot="10800000" flipV="1">
            <a:off x="2480440" y="4261609"/>
            <a:ext cx="3926946" cy="276999"/>
          </a:xfrm>
          <a:prstGeom prst="rect">
            <a:avLst/>
          </a:prstGeom>
        </p:spPr>
        <p:txBody>
          <a:bodyPr wrap="square">
            <a:spAutoFit/>
          </a:bodyPr>
          <a:lstStyle/>
          <a:p>
            <a:pPr algn="just">
              <a:lnSpc>
                <a:spcPct val="150000"/>
              </a:lnSpc>
              <a:spcAft>
                <a:spcPts val="1000"/>
              </a:spcAft>
            </a:pPr>
            <a:r>
              <a:rPr lang="es-EC" sz="800"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sz="800"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sz="800"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015942535"/>
              </p:ext>
            </p:extLst>
          </p:nvPr>
        </p:nvGraphicFramePr>
        <p:xfrm>
          <a:off x="2247708" y="2206749"/>
          <a:ext cx="5455920" cy="2054860"/>
        </p:xfrm>
        <a:graphic>
          <a:graphicData uri="http://schemas.openxmlformats.org/drawingml/2006/table">
            <a:tbl>
              <a:tblPr firstRow="1" firstCol="1" bandRow="1"/>
              <a:tblGrid>
                <a:gridCol w="2434590"/>
                <a:gridCol w="438150"/>
                <a:gridCol w="167005"/>
                <a:gridCol w="438150"/>
                <a:gridCol w="167005"/>
                <a:gridCol w="438150"/>
                <a:gridCol w="182245"/>
                <a:gridCol w="527685"/>
                <a:gridCol w="662940"/>
              </a:tblGrid>
              <a:tr h="200025">
                <a:tc rowSpan="2">
                  <a:txBody>
                    <a:bodyPr/>
                    <a:lstStyle/>
                    <a:p>
                      <a:pPr algn="ctr">
                        <a:lnSpc>
                          <a:spcPct val="115000"/>
                        </a:lnSpc>
                        <a:spcAft>
                          <a:spcPts val="1000"/>
                        </a:spcAft>
                      </a:pPr>
                      <a:r>
                        <a:rPr lang="es-EC"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niveles de fertilización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190500">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 Total ofrecida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Ceniza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0.3827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 Orgánica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83.91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Proteína Bruta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0.8441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neutra FDN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2.3386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ácida FDA (%)</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27.78</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1.7297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0.4892</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 name="Rectángulo 11"/>
          <p:cNvSpPr/>
          <p:nvPr/>
        </p:nvSpPr>
        <p:spPr>
          <a:xfrm>
            <a:off x="1518745" y="1277007"/>
            <a:ext cx="8240110" cy="646331"/>
          </a:xfrm>
          <a:prstGeom prst="rect">
            <a:avLst/>
          </a:prstGeom>
        </p:spPr>
        <p:txBody>
          <a:bodyPr wrap="square">
            <a:spAutoFit/>
          </a:bodyPr>
          <a:lstStyle/>
          <a:p>
            <a:r>
              <a:rPr lang="es-EC" dirty="0"/>
              <a:t>Efecto de </a:t>
            </a:r>
            <a:r>
              <a:rPr lang="es-EC" dirty="0" smtClean="0"/>
              <a:t>los niveles de fertilización </a:t>
            </a:r>
            <a:r>
              <a:rPr lang="es-EC" dirty="0"/>
              <a:t>en la composición química (%) de </a:t>
            </a:r>
            <a:r>
              <a:rPr lang="es-EC" i="1" dirty="0" err="1"/>
              <a:t>Setaria</a:t>
            </a:r>
            <a:r>
              <a:rPr lang="es-EC" i="1" dirty="0"/>
              <a:t> </a:t>
            </a:r>
            <a:r>
              <a:rPr lang="es-EC" i="1" dirty="0" err="1"/>
              <a:t>sphacelata</a:t>
            </a:r>
            <a:endParaRPr lang="es-ES" dirty="0"/>
          </a:p>
        </p:txBody>
      </p:sp>
      <p:sp>
        <p:nvSpPr>
          <p:cNvPr id="13" name="Rectángulo 12"/>
          <p:cNvSpPr/>
          <p:nvPr/>
        </p:nvSpPr>
        <p:spPr>
          <a:xfrm>
            <a:off x="2534322" y="4874487"/>
            <a:ext cx="1880023" cy="276999"/>
          </a:xfrm>
          <a:prstGeom prst="rect">
            <a:avLst/>
          </a:prstGeom>
        </p:spPr>
        <p:txBody>
          <a:bodyPr wrap="square">
            <a:spAutoFit/>
          </a:bodyPr>
          <a:lstStyle/>
          <a:p>
            <a:r>
              <a:rPr lang="es-EC" sz="1200" dirty="0">
                <a:solidFill>
                  <a:srgbClr val="000000"/>
                </a:solidFill>
                <a:latin typeface="Times New Roman" panose="02020603050405020304" pitchFamily="18" charset="0"/>
                <a:ea typeface="Times New Roman" panose="02020603050405020304" pitchFamily="18" charset="0"/>
              </a:rPr>
              <a:t>Soto (2008) </a:t>
            </a:r>
            <a:endParaRPr lang="es-ES" dirty="0"/>
          </a:p>
        </p:txBody>
      </p:sp>
    </p:spTree>
    <p:extLst>
      <p:ext uri="{BB962C8B-B14F-4D97-AF65-F5344CB8AC3E}">
        <p14:creationId xmlns:p14="http://schemas.microsoft.com/office/powerpoint/2010/main" val="3937536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67559"/>
            <a:ext cx="8596668" cy="5473803"/>
          </a:xfrm>
        </p:spPr>
        <p:txBody>
          <a:bodyPr/>
          <a:lstStyle/>
          <a:p>
            <a:r>
              <a:rPr lang="es-EC" dirty="0" smtClean="0"/>
              <a:t>Efecto de la interacción  de edad de cosecha por niveles de fertilizante nitrogenado en la composición química de </a:t>
            </a:r>
            <a:r>
              <a:rPr lang="es-EC" i="1" dirty="0" err="1" smtClean="0"/>
              <a:t>Setaria</a:t>
            </a:r>
            <a:r>
              <a:rPr lang="es-EC" i="1" dirty="0" smtClean="0"/>
              <a:t> </a:t>
            </a:r>
            <a:r>
              <a:rPr lang="es-EC" i="1" dirty="0" err="1" smtClean="0"/>
              <a:t>sphacelata</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1614373772"/>
              </p:ext>
            </p:extLst>
          </p:nvPr>
        </p:nvGraphicFramePr>
        <p:xfrm>
          <a:off x="975640" y="1737844"/>
          <a:ext cx="7874636" cy="1542288"/>
        </p:xfrm>
        <a:graphic>
          <a:graphicData uri="http://schemas.openxmlformats.org/drawingml/2006/table">
            <a:tbl>
              <a:tblPr firstRow="1" firstCol="1" bandRow="1"/>
              <a:tblGrid>
                <a:gridCol w="1153872"/>
                <a:gridCol w="740220"/>
                <a:gridCol w="410387"/>
                <a:gridCol w="410387"/>
                <a:gridCol w="410387"/>
                <a:gridCol w="407121"/>
                <a:gridCol w="407121"/>
                <a:gridCol w="406577"/>
                <a:gridCol w="406577"/>
                <a:gridCol w="423994"/>
                <a:gridCol w="423994"/>
                <a:gridCol w="423994"/>
                <a:gridCol w="423994"/>
                <a:gridCol w="446309"/>
                <a:gridCol w="489851"/>
                <a:gridCol w="489851"/>
              </a:tblGrid>
              <a:tr h="190500">
                <a:tc rowSpan="2">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Fertlizante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nSpc>
                          <a:spcPct val="115000"/>
                        </a:lnSpc>
                        <a:spcAft>
                          <a:spcPts val="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 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 Total del forraje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0.5841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Ceniza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 Orgánica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82.54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84.81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85.21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83.96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83.43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Proteína Bruta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neutra </a:t>
                      </a: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gridSpan="2">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 detergente ácida </a:t>
                      </a: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0.5643</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CuadroTexto 5"/>
          <p:cNvSpPr txBox="1"/>
          <p:nvPr/>
        </p:nvSpPr>
        <p:spPr>
          <a:xfrm>
            <a:off x="945931" y="3610303"/>
            <a:ext cx="7725103" cy="2308324"/>
          </a:xfrm>
          <a:prstGeom prst="rect">
            <a:avLst/>
          </a:prstGeom>
          <a:noFill/>
        </p:spPr>
        <p:txBody>
          <a:bodyPr wrap="square" rtlCol="0">
            <a:spAutoFit/>
          </a:bodyPr>
          <a:lstStyle/>
          <a:p>
            <a:pPr algn="just">
              <a:lnSpc>
                <a:spcPct val="150000"/>
              </a:lnSpc>
            </a:pPr>
            <a:r>
              <a:rPr lang="es-EC" sz="1400" dirty="0"/>
              <a:t>En  lo referente a la interacción de la edad  de cosecha y la fertilización nitrogenada se observó que  en dos variables de los componentes químicos de </a:t>
            </a:r>
            <a:r>
              <a:rPr lang="es-EC" sz="1400" i="1" dirty="0" err="1"/>
              <a:t>Setaria</a:t>
            </a:r>
            <a:r>
              <a:rPr lang="es-EC" sz="1400" i="1" dirty="0"/>
              <a:t> </a:t>
            </a:r>
            <a:r>
              <a:rPr lang="es-EC" sz="1400" i="1" dirty="0" err="1"/>
              <a:t>sphacelata</a:t>
            </a:r>
            <a:r>
              <a:rPr lang="es-EC" sz="1400" i="1" dirty="0"/>
              <a:t>,</a:t>
            </a:r>
            <a:r>
              <a:rPr lang="es-EC" sz="1400" dirty="0"/>
              <a:t> como lo es ceniza  y materia orgánica interaccionaron sus efectos tal como se lo demuestra en los gráficos 4.1 y 4.2. Dónde el contenido de ceniza para el nivel de 100 kg de N ha</a:t>
            </a:r>
            <a:r>
              <a:rPr lang="es-EC" sz="1400" baseline="30000" dirty="0"/>
              <a:t>-1</a:t>
            </a:r>
            <a:r>
              <a:rPr lang="es-EC" sz="1400" dirty="0"/>
              <a:t> disminuye a medida que aumenta la edad; e incrementa con el nivel de 200 kg de N ha</a:t>
            </a:r>
            <a:r>
              <a:rPr lang="es-EC" sz="1400" baseline="30000" dirty="0"/>
              <a:t>-1</a:t>
            </a:r>
            <a:r>
              <a:rPr lang="es-EC" sz="1400" dirty="0"/>
              <a:t>,  pero tiene un comportamiento no explicable con el tratamiento no fertilizado</a:t>
            </a:r>
            <a:endParaRPr lang="es-ES" sz="1400" dirty="0"/>
          </a:p>
          <a:p>
            <a:endParaRPr lang="es-ES" dirty="0"/>
          </a:p>
        </p:txBody>
      </p:sp>
    </p:spTree>
    <p:extLst>
      <p:ext uri="{BB962C8B-B14F-4D97-AF65-F5344CB8AC3E}">
        <p14:creationId xmlns:p14="http://schemas.microsoft.com/office/powerpoint/2010/main" val="1502757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6864" y="5074293"/>
            <a:ext cx="4288804" cy="554036"/>
          </a:xfrm>
        </p:spPr>
        <p:txBody>
          <a:bodyPr>
            <a:normAutofit fontScale="62500" lnSpcReduction="20000"/>
          </a:bodyPr>
          <a:lstStyle/>
          <a:p>
            <a:pPr lvl="0" algn="ctr"/>
            <a:r>
              <a:rPr lang="es-EC"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G</a:t>
            </a:r>
            <a:r>
              <a:rPr lang="es-EC" b="1" dirty="0" bmk="">
                <a:solidFill>
                  <a:schemeClr val="tx1"/>
                </a:solidFill>
                <a:latin typeface="Arial" panose="020B0604020202020204" pitchFamily="34" charset="0"/>
                <a:ea typeface="Times New Roman" panose="02020603050405020304" pitchFamily="18" charset="0"/>
                <a:cs typeface="Times New Roman" panose="02020603050405020304" pitchFamily="18" charset="0"/>
              </a:rPr>
              <a:t>rafico 1.  Interacción de la edad con fertilización nitrogenada en la variable ceniza o materia inorgánica  de </a:t>
            </a:r>
            <a:r>
              <a:rPr lang="es-EC" b="1" i="1" dirty="0" err="1" bmk="">
                <a:solidFill>
                  <a:schemeClr val="tx1"/>
                </a:solidFill>
                <a:latin typeface="Arial" panose="020B0604020202020204" pitchFamily="34" charset="0"/>
                <a:ea typeface="Times New Roman" panose="02020603050405020304" pitchFamily="18" charset="0"/>
                <a:cs typeface="Times New Roman" panose="02020603050405020304" pitchFamily="18" charset="0"/>
              </a:rPr>
              <a:t>Setaria</a:t>
            </a:r>
            <a:r>
              <a:rPr lang="es-EC" b="1" i="1" dirty="0" bmk="">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s-EC" b="1" i="1" dirty="0" err="1" bmk="">
                <a:solidFill>
                  <a:schemeClr val="tx1"/>
                </a:solidFill>
                <a:latin typeface="Arial" panose="020B0604020202020204" pitchFamily="34" charset="0"/>
                <a:ea typeface="Times New Roman" panose="02020603050405020304" pitchFamily="18" charset="0"/>
                <a:cs typeface="Times New Roman" panose="02020603050405020304" pitchFamily="18" charset="0"/>
              </a:rPr>
              <a:t>sphacelata</a:t>
            </a:r>
            <a:r>
              <a:rPr lang="es-EC" b="1" i="1" dirty="0" bmk="">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s-EC" b="1" dirty="0" bmk="">
                <a:solidFill>
                  <a:schemeClr val="tx1"/>
                </a:solidFill>
                <a:latin typeface="Arial" panose="020B0604020202020204" pitchFamily="34" charset="0"/>
                <a:ea typeface="Times New Roman" panose="02020603050405020304" pitchFamily="18" charset="0"/>
                <a:cs typeface="Times New Roman" panose="02020603050405020304" pitchFamily="18" charset="0"/>
              </a:rPr>
              <a:t>(%)</a:t>
            </a:r>
            <a:endParaRPr lang="es-EC" sz="2800" dirty="0">
              <a:solidFill>
                <a:schemeClr val="tx1"/>
              </a:solidFill>
              <a:latin typeface="Arial" panose="020B0604020202020204" pitchFamily="34" charset="0"/>
            </a:endParaRPr>
          </a:p>
          <a:p>
            <a:endParaRPr lang="es-ES" dirty="0"/>
          </a:p>
        </p:txBody>
      </p:sp>
      <p:sp>
        <p:nvSpPr>
          <p:cNvPr id="4" name="Marcador de pie de página 3"/>
          <p:cNvSpPr>
            <a:spLocks noGrp="1"/>
          </p:cNvSpPr>
          <p:nvPr>
            <p:ph type="ftr" sz="quarter" idx="11"/>
          </p:nvPr>
        </p:nvSpPr>
        <p:spPr>
          <a:xfrm>
            <a:off x="677334" y="6003538"/>
            <a:ext cx="6297612" cy="365125"/>
          </a:xfrm>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6" name="Rectangle 2"/>
          <p:cNvSpPr>
            <a:spLocks noChangeArrowheads="1"/>
          </p:cNvSpPr>
          <p:nvPr/>
        </p:nvSpPr>
        <p:spPr bwMode="auto">
          <a:xfrm>
            <a:off x="1024759" y="26959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Gráfico 6"/>
          <p:cNvGraphicFramePr/>
          <p:nvPr>
            <p:extLst>
              <p:ext uri="{D42A27DB-BD31-4B8C-83A1-F6EECF244321}">
                <p14:modId xmlns:p14="http://schemas.microsoft.com/office/powerpoint/2010/main" val="3766399534"/>
              </p:ext>
            </p:extLst>
          </p:nvPr>
        </p:nvGraphicFramePr>
        <p:xfrm>
          <a:off x="686864" y="2520046"/>
          <a:ext cx="4269815" cy="243391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auto">
          <a:xfrm>
            <a:off x="5149879" y="29245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Gráfico 9"/>
          <p:cNvGraphicFramePr/>
          <p:nvPr>
            <p:extLst>
              <p:ext uri="{D42A27DB-BD31-4B8C-83A1-F6EECF244321}">
                <p14:modId xmlns:p14="http://schemas.microsoft.com/office/powerpoint/2010/main" val="4173714602"/>
              </p:ext>
            </p:extLst>
          </p:nvPr>
        </p:nvGraphicFramePr>
        <p:xfrm>
          <a:off x="5149878" y="2600625"/>
          <a:ext cx="4514383" cy="2673379"/>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5565228" y="5133511"/>
            <a:ext cx="3090041" cy="553998"/>
          </a:xfrm>
          <a:prstGeom prst="rect">
            <a:avLst/>
          </a:prstGeom>
          <a:noFill/>
        </p:spPr>
        <p:txBody>
          <a:bodyPr wrap="square" rtlCol="0">
            <a:spAutoFit/>
          </a:bodyPr>
          <a:lstStyle/>
          <a:p>
            <a:pPr lvl="0" algn="ctr" defTabSz="914400" eaLnBrk="0" fontAlgn="base" hangingPunct="0">
              <a:spcBef>
                <a:spcPct val="0"/>
              </a:spcBef>
              <a:spcAft>
                <a:spcPct val="0"/>
              </a:spcAft>
            </a:pPr>
            <a:r>
              <a:rPr lang="es-EC" sz="1000" b="1" dirty="0">
                <a:latin typeface="Arial" panose="020B0604020202020204" pitchFamily="34" charset="0"/>
                <a:ea typeface="Times New Roman" panose="02020603050405020304" pitchFamily="18" charset="0"/>
                <a:cs typeface="Times New Roman" panose="02020603050405020304" pitchFamily="18" charset="0"/>
              </a:rPr>
              <a:t>G</a:t>
            </a:r>
            <a:r>
              <a:rPr lang="es-EC" sz="1000" b="1" dirty="0" bmk="">
                <a:latin typeface="Arial" panose="020B0604020202020204" pitchFamily="34" charset="0"/>
                <a:ea typeface="Times New Roman" panose="02020603050405020304" pitchFamily="18" charset="0"/>
                <a:cs typeface="Times New Roman" panose="02020603050405020304" pitchFamily="18" charset="0"/>
              </a:rPr>
              <a:t>rafico 2. Interacción de la edad con fertilización nitrogenada sobre materia orgánica   de </a:t>
            </a:r>
            <a:r>
              <a:rPr lang="es-EC" sz="1000" b="1" i="1" dirty="0" err="1" bmk="">
                <a:latin typeface="Arial" panose="020B0604020202020204" pitchFamily="34" charset="0"/>
                <a:ea typeface="Times New Roman" panose="02020603050405020304" pitchFamily="18" charset="0"/>
                <a:cs typeface="Times New Roman" panose="02020603050405020304" pitchFamily="18" charset="0"/>
              </a:rPr>
              <a:t>Setaria</a:t>
            </a:r>
            <a:r>
              <a:rPr lang="es-EC" sz="1000" b="1" i="1" dirty="0" bmk="">
                <a:latin typeface="Arial" panose="020B0604020202020204" pitchFamily="34" charset="0"/>
                <a:ea typeface="Times New Roman" panose="02020603050405020304" pitchFamily="18" charset="0"/>
                <a:cs typeface="Times New Roman" panose="02020603050405020304" pitchFamily="18" charset="0"/>
              </a:rPr>
              <a:t> </a:t>
            </a:r>
            <a:r>
              <a:rPr lang="es-EC" sz="1000" b="1" i="1" dirty="0" err="1" bmk="">
                <a:latin typeface="Arial" panose="020B0604020202020204" pitchFamily="34" charset="0"/>
                <a:ea typeface="Times New Roman" panose="02020603050405020304" pitchFamily="18" charset="0"/>
                <a:cs typeface="Times New Roman" panose="02020603050405020304" pitchFamily="18" charset="0"/>
              </a:rPr>
              <a:t>sphacelata</a:t>
            </a:r>
            <a:r>
              <a:rPr lang="es-EC" sz="1000" b="1" dirty="0" bmk="">
                <a:latin typeface="Arial" panose="020B0604020202020204" pitchFamily="34" charset="0"/>
                <a:ea typeface="Times New Roman" panose="02020603050405020304" pitchFamily="18" charset="0"/>
                <a:cs typeface="Times New Roman" panose="02020603050405020304" pitchFamily="18" charset="0"/>
              </a:rPr>
              <a:t> (%).</a:t>
            </a:r>
            <a:endParaRPr lang="es-EC" sz="1000" dirty="0">
              <a:latin typeface="Arial" panose="020B0604020202020204" pitchFamily="34" charset="0"/>
            </a:endParaRPr>
          </a:p>
        </p:txBody>
      </p:sp>
    </p:spTree>
    <p:extLst>
      <p:ext uri="{BB962C8B-B14F-4D97-AF65-F5344CB8AC3E}">
        <p14:creationId xmlns:p14="http://schemas.microsoft.com/office/powerpoint/2010/main" val="2033630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481959"/>
            <a:ext cx="8596668" cy="4559403"/>
          </a:xfrm>
        </p:spPr>
        <p:txBody>
          <a:bodyPr/>
          <a:lstStyle/>
          <a:p>
            <a:r>
              <a:rPr lang="es-EC" dirty="0"/>
              <a:t>Efecto de la edad sobre la </a:t>
            </a:r>
            <a:r>
              <a:rPr lang="es-EC" dirty="0" err="1"/>
              <a:t>degradabilidad</a:t>
            </a:r>
            <a:r>
              <a:rPr lang="es-EC" dirty="0"/>
              <a:t> in </a:t>
            </a:r>
            <a:r>
              <a:rPr lang="es-EC" i="1" dirty="0"/>
              <a:t>situ</a:t>
            </a:r>
            <a:r>
              <a:rPr lang="es-EC" dirty="0"/>
              <a:t>  de materia seca de </a:t>
            </a:r>
            <a:r>
              <a:rPr lang="es-EC" i="1" dirty="0" err="1"/>
              <a:t>Setaria</a:t>
            </a:r>
            <a:r>
              <a:rPr lang="es-EC" i="1" dirty="0"/>
              <a:t> </a:t>
            </a:r>
            <a:r>
              <a:rPr lang="es-EC" i="1" dirty="0" err="1"/>
              <a:t>sphacelata</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3472196806"/>
              </p:ext>
            </p:extLst>
          </p:nvPr>
        </p:nvGraphicFramePr>
        <p:xfrm>
          <a:off x="1891863" y="2506715"/>
          <a:ext cx="6022428" cy="2440432"/>
        </p:xfrm>
        <a:graphic>
          <a:graphicData uri="http://schemas.openxmlformats.org/drawingml/2006/table">
            <a:tbl>
              <a:tblPr firstRow="1" firstCol="1" bandRow="1"/>
              <a:tblGrid>
                <a:gridCol w="1110423"/>
                <a:gridCol w="709979"/>
                <a:gridCol w="227644"/>
                <a:gridCol w="709979"/>
                <a:gridCol w="332827"/>
                <a:gridCol w="709979"/>
                <a:gridCol w="456040"/>
                <a:gridCol w="1005241"/>
                <a:gridCol w="760316"/>
              </a:tblGrid>
              <a:tr h="206514">
                <a:tc gridSpan="8">
                  <a:txBody>
                    <a:bodyPr/>
                    <a:lstStyle/>
                    <a:p>
                      <a:endParaRPr lang="es-ES" sz="1000" dirty="0">
                        <a:effectLst/>
                        <a:latin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6514">
                <a:tc rowSpan="2">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las edades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14">
                <a:tc vMerge="1">
                  <a:txBody>
                    <a:bodyPr/>
                    <a:lstStyle/>
                    <a:p>
                      <a:endParaRPr lang="es-ES"/>
                    </a:p>
                  </a:txBody>
                  <a:tcPr/>
                </a:tc>
                <a:tc gridSpan="2">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537734">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ab</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6514">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29.18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ab</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0.64432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6514">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41.90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ab</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0.36077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6514">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0.93166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6514">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73.67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1.41505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6514">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81.81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0.67645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06514">
                <a:tc>
                  <a:txBody>
                    <a:bodyPr/>
                    <a:lstStyle/>
                    <a:p>
                      <a:pPr algn="ctr">
                        <a:lnSpc>
                          <a:spcPct val="115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82.51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77.41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0.55839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Rectángulo 7"/>
          <p:cNvSpPr/>
          <p:nvPr/>
        </p:nvSpPr>
        <p:spPr>
          <a:xfrm rot="10800000" flipV="1">
            <a:off x="1862667" y="5018354"/>
            <a:ext cx="3926946" cy="276999"/>
          </a:xfrm>
          <a:prstGeom prst="rect">
            <a:avLst/>
          </a:prstGeom>
        </p:spPr>
        <p:txBody>
          <a:bodyPr wrap="square">
            <a:spAutoFit/>
          </a:bodyPr>
          <a:lstStyle/>
          <a:p>
            <a:pPr algn="just">
              <a:lnSpc>
                <a:spcPct val="150000"/>
              </a:lnSpc>
              <a:spcAft>
                <a:spcPts val="1000"/>
              </a:spcAft>
            </a:pPr>
            <a:r>
              <a:rPr lang="es-EC" sz="800"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sz="800"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sz="800"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p:cNvSpPr txBox="1"/>
          <p:nvPr/>
        </p:nvSpPr>
        <p:spPr>
          <a:xfrm>
            <a:off x="1862666" y="5525772"/>
            <a:ext cx="6398465" cy="369332"/>
          </a:xfrm>
          <a:prstGeom prst="rect">
            <a:avLst/>
          </a:prstGeom>
          <a:noFill/>
        </p:spPr>
        <p:txBody>
          <a:bodyPr wrap="square" rtlCol="0">
            <a:spAutoFit/>
          </a:bodyPr>
          <a:lstStyle/>
          <a:p>
            <a:r>
              <a:rPr lang="es-EC" dirty="0" err="1" smtClean="0"/>
              <a:t>Slanac</a:t>
            </a:r>
            <a:r>
              <a:rPr lang="es-EC" dirty="0" smtClean="0"/>
              <a:t> et al (2011); </a:t>
            </a:r>
            <a:r>
              <a:rPr lang="es-EC" dirty="0"/>
              <a:t>Cuenca,  (2011</a:t>
            </a:r>
            <a:r>
              <a:rPr lang="es-EC" dirty="0" smtClean="0"/>
              <a:t>); </a:t>
            </a:r>
            <a:r>
              <a:rPr lang="es-EC" dirty="0"/>
              <a:t>Vega et al (</a:t>
            </a:r>
            <a:r>
              <a:rPr lang="es-EC" dirty="0" smtClean="0"/>
              <a:t>2006)</a:t>
            </a:r>
            <a:endParaRPr lang="es-ES" dirty="0"/>
          </a:p>
        </p:txBody>
      </p:sp>
    </p:spTree>
    <p:extLst>
      <p:ext uri="{BB962C8B-B14F-4D97-AF65-F5344CB8AC3E}">
        <p14:creationId xmlns:p14="http://schemas.microsoft.com/office/powerpoint/2010/main" val="2529074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40069"/>
            <a:ext cx="8596668" cy="4701293"/>
          </a:xfrm>
        </p:spPr>
        <p:txBody>
          <a:bodyPr>
            <a:normAutofit/>
          </a:bodyPr>
          <a:lstStyle/>
          <a:p>
            <a:r>
              <a:rPr lang="es-EC" dirty="0"/>
              <a:t>Efecto de diferentes niveles de fertilización sobra la </a:t>
            </a:r>
            <a:r>
              <a:rPr lang="es-EC" dirty="0" err="1"/>
              <a:t>degradabilidad</a:t>
            </a:r>
            <a:r>
              <a:rPr lang="es-EC" dirty="0"/>
              <a:t> in </a:t>
            </a:r>
            <a:r>
              <a:rPr lang="es-EC" i="1" dirty="0"/>
              <a:t>situ</a:t>
            </a:r>
            <a:r>
              <a:rPr lang="es-EC" dirty="0"/>
              <a:t>  de materia seca de </a:t>
            </a:r>
            <a:r>
              <a:rPr lang="es-EC" i="1" dirty="0" err="1"/>
              <a:t>Setaria</a:t>
            </a:r>
            <a:r>
              <a:rPr lang="es-EC" i="1" dirty="0"/>
              <a:t> </a:t>
            </a:r>
            <a:r>
              <a:rPr lang="es-EC" i="1" dirty="0" err="1"/>
              <a:t>sphacelata</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3243722181"/>
              </p:ext>
            </p:extLst>
          </p:nvPr>
        </p:nvGraphicFramePr>
        <p:xfrm>
          <a:off x="2572820" y="1994349"/>
          <a:ext cx="5385725" cy="2339601"/>
        </p:xfrm>
        <a:graphic>
          <a:graphicData uri="http://schemas.openxmlformats.org/drawingml/2006/table">
            <a:tbl>
              <a:tblPr firstRow="1" firstCol="1" bandRow="1"/>
              <a:tblGrid>
                <a:gridCol w="1024836"/>
                <a:gridCol w="668736"/>
                <a:gridCol w="305773"/>
                <a:gridCol w="668736"/>
                <a:gridCol w="305773"/>
                <a:gridCol w="668736"/>
                <a:gridCol w="166993"/>
                <a:gridCol w="905119"/>
                <a:gridCol w="671023"/>
              </a:tblGrid>
              <a:tr h="212691">
                <a:tc gridSpan="8">
                  <a:txBody>
                    <a:bodyPr/>
                    <a:lstStyle/>
                    <a:p>
                      <a:endParaRPr lang="es-ES" sz="1000">
                        <a:effectLst/>
                        <a:latin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425382">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niveles de fertilización  kg de N ha</a:t>
                      </a:r>
                      <a:r>
                        <a:rPr lang="es-EC" sz="1100" b="1" i="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691">
                <a:tc v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vMerge="1">
                  <a:txBody>
                    <a:bodyPr/>
                    <a:lstStyle/>
                    <a:p>
                      <a:endParaRPr lang="es-ES"/>
                    </a:p>
                  </a:txBody>
                  <a:tcPr/>
                </a:tc>
                <a:tc vMerge="1">
                  <a:txBody>
                    <a:bodyPr/>
                    <a:lstStyle/>
                    <a:p>
                      <a:endParaRPr lang="es-ES"/>
                    </a:p>
                  </a:txBody>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0.3063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33.18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0.64432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0.36077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46.79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0.93162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71.74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1.41505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0.67645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12691">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80.23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0.55839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0.0118</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rot="10800000" flipV="1">
            <a:off x="2669627" y="4311086"/>
            <a:ext cx="3926946" cy="276999"/>
          </a:xfrm>
          <a:prstGeom prst="rect">
            <a:avLst/>
          </a:prstGeom>
        </p:spPr>
        <p:txBody>
          <a:bodyPr wrap="square">
            <a:spAutoFit/>
          </a:bodyPr>
          <a:lstStyle/>
          <a:p>
            <a:pPr algn="just">
              <a:lnSpc>
                <a:spcPct val="150000"/>
              </a:lnSpc>
              <a:spcAft>
                <a:spcPts val="1000"/>
              </a:spcAft>
            </a:pPr>
            <a:r>
              <a:rPr lang="es-EC" sz="800"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sz="800"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sz="800"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uadroTexto 7"/>
          <p:cNvSpPr txBox="1"/>
          <p:nvPr/>
        </p:nvSpPr>
        <p:spPr>
          <a:xfrm>
            <a:off x="1560787" y="4675119"/>
            <a:ext cx="7567448" cy="1661993"/>
          </a:xfrm>
          <a:prstGeom prst="rect">
            <a:avLst/>
          </a:prstGeom>
          <a:noFill/>
        </p:spPr>
        <p:txBody>
          <a:bodyPr wrap="square" rtlCol="0">
            <a:spAutoFit/>
          </a:bodyPr>
          <a:lstStyle/>
          <a:p>
            <a:pPr algn="just"/>
            <a:r>
              <a:rPr lang="es-EC" sz="1200" dirty="0"/>
              <a:t>El efecto de los niveles de fertilización sobre la digestibilidad </a:t>
            </a:r>
            <a:r>
              <a:rPr lang="es-EC" sz="1200" i="1" dirty="0"/>
              <a:t>in situ</a:t>
            </a:r>
            <a:r>
              <a:rPr lang="es-EC" sz="1200" dirty="0"/>
              <a:t> de MS, no presenta diferencia  (p&gt;0.05) a las 0, 3,12, 24 horas de incubación; lo que no sucede  a las 6 horas (p&lt;0.05), por efecto de los  niveles de fertilización, siendo similares  en niveles de 100 y 200 kg de N ha</a:t>
            </a:r>
            <a:r>
              <a:rPr lang="es-EC" sz="1200" baseline="30000" dirty="0"/>
              <a:t>-1</a:t>
            </a:r>
            <a:r>
              <a:rPr lang="es-EC" sz="1200" dirty="0"/>
              <a:t>; en cambio a las 48 y 72 horas, se presentó  mejor </a:t>
            </a:r>
            <a:r>
              <a:rPr lang="es-EC" sz="1200" dirty="0" err="1"/>
              <a:t>degradabilidad</a:t>
            </a:r>
            <a:r>
              <a:rPr lang="es-EC" sz="1200" dirty="0"/>
              <a:t> con 100 y 200 kg de N ha</a:t>
            </a:r>
            <a:r>
              <a:rPr lang="es-EC" sz="1200" baseline="30000" dirty="0"/>
              <a:t>-1</a:t>
            </a:r>
            <a:r>
              <a:rPr lang="es-EC" sz="1200" dirty="0"/>
              <a:t> Resultados similares presentan </a:t>
            </a:r>
            <a:r>
              <a:rPr lang="es-EC" sz="1200" dirty="0" err="1"/>
              <a:t>Petruzzi</a:t>
            </a:r>
            <a:r>
              <a:rPr lang="es-EC" sz="1200" dirty="0"/>
              <a:t>, et al, (2005) quienes evaluaron  la </a:t>
            </a:r>
            <a:r>
              <a:rPr lang="es-EC" sz="1200" dirty="0" err="1"/>
              <a:t>degradabilidad</a:t>
            </a:r>
            <a:r>
              <a:rPr lang="es-EC" sz="1200" dirty="0"/>
              <a:t> en el rumen de avena fertilizada 200 kg de N ha</a:t>
            </a:r>
            <a:r>
              <a:rPr lang="es-EC" sz="1200" baseline="30000" dirty="0"/>
              <a:t>-1</a:t>
            </a:r>
            <a:r>
              <a:rPr lang="es-EC" sz="1200" dirty="0"/>
              <a:t> y sin fertilizar; encontrando que la </a:t>
            </a:r>
            <a:r>
              <a:rPr lang="es-EC" sz="1200" dirty="0" err="1"/>
              <a:t>degradabilidad</a:t>
            </a:r>
            <a:r>
              <a:rPr lang="es-EC" sz="1200" dirty="0"/>
              <a:t> efectiva de las muestras de forraje fue mayor cuando se fertilizó las pasturas  donde pastoreaban los animales fistulados.</a:t>
            </a:r>
            <a:endParaRPr lang="es-ES" sz="1200" dirty="0"/>
          </a:p>
          <a:p>
            <a:endParaRPr lang="es-ES" dirty="0"/>
          </a:p>
        </p:txBody>
      </p:sp>
    </p:spTree>
    <p:extLst>
      <p:ext uri="{BB962C8B-B14F-4D97-AF65-F5344CB8AC3E}">
        <p14:creationId xmlns:p14="http://schemas.microsoft.com/office/powerpoint/2010/main" val="2670715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71601"/>
            <a:ext cx="8596668" cy="4669762"/>
          </a:xfrm>
        </p:spPr>
        <p:txBody>
          <a:bodyPr/>
          <a:lstStyle/>
          <a:p>
            <a:r>
              <a:rPr lang="es-EC" b="1" dirty="0"/>
              <a:t>Interacción   de la edad y niveles de fertilización  sobre la </a:t>
            </a:r>
            <a:r>
              <a:rPr lang="es-EC" b="1" dirty="0" err="1"/>
              <a:t>degradabilidad</a:t>
            </a:r>
            <a:r>
              <a:rPr lang="es-EC" b="1" dirty="0"/>
              <a:t>  in situ de  materia seca  de </a:t>
            </a:r>
            <a:r>
              <a:rPr lang="es-EC" b="1" dirty="0" err="1"/>
              <a:t>Setaria</a:t>
            </a:r>
            <a:r>
              <a:rPr lang="es-EC" b="1" dirty="0"/>
              <a:t> </a:t>
            </a:r>
            <a:r>
              <a:rPr lang="es-EC" b="1" dirty="0" err="1"/>
              <a:t>Spahacelata</a:t>
            </a:r>
            <a:endParaRPr lang="es-ES" b="1"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8" name="Tabla 7"/>
          <p:cNvGraphicFramePr>
            <a:graphicFrameLocks noGrp="1"/>
          </p:cNvGraphicFramePr>
          <p:nvPr>
            <p:extLst>
              <p:ext uri="{D42A27DB-BD31-4B8C-83A1-F6EECF244321}">
                <p14:modId xmlns:p14="http://schemas.microsoft.com/office/powerpoint/2010/main" val="1503124625"/>
              </p:ext>
            </p:extLst>
          </p:nvPr>
        </p:nvGraphicFramePr>
        <p:xfrm>
          <a:off x="1101871" y="2280488"/>
          <a:ext cx="7842887" cy="2348865"/>
        </p:xfrm>
        <a:graphic>
          <a:graphicData uri="http://schemas.openxmlformats.org/drawingml/2006/table">
            <a:tbl>
              <a:tblPr firstRow="1" firstCol="1" bandRow="1"/>
              <a:tblGrid>
                <a:gridCol w="922796"/>
                <a:gridCol w="885649"/>
                <a:gridCol w="430442"/>
                <a:gridCol w="431621"/>
                <a:gridCol w="431621"/>
                <a:gridCol w="430442"/>
                <a:gridCol w="430442"/>
                <a:gridCol w="430442"/>
                <a:gridCol w="430442"/>
                <a:gridCol w="430442"/>
                <a:gridCol w="430442"/>
                <a:gridCol w="430442"/>
                <a:gridCol w="430442"/>
                <a:gridCol w="127364"/>
                <a:gridCol w="583750"/>
                <a:gridCol w="586108"/>
              </a:tblGrid>
              <a:tr h="260985">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Fertilizante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5">
                <a:tc vMerge="1">
                  <a:txBody>
                    <a:bodyPr/>
                    <a:lstStyle/>
                    <a:p>
                      <a:endParaRPr lang="es-ES"/>
                    </a:p>
                  </a:txBody>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1.40657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1.31420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28.15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1.81546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38.47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1.68971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0.46249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78.69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72.08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2.70773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260985">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1.28258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0.1516</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CuadroTexto 8"/>
          <p:cNvSpPr txBox="1"/>
          <p:nvPr/>
        </p:nvSpPr>
        <p:spPr>
          <a:xfrm>
            <a:off x="1342506" y="4902153"/>
            <a:ext cx="7614745" cy="1661993"/>
          </a:xfrm>
          <a:prstGeom prst="rect">
            <a:avLst/>
          </a:prstGeom>
          <a:noFill/>
        </p:spPr>
        <p:txBody>
          <a:bodyPr wrap="square" rtlCol="0">
            <a:spAutoFit/>
          </a:bodyPr>
          <a:lstStyle/>
          <a:p>
            <a:pPr algn="just">
              <a:lnSpc>
                <a:spcPct val="150000"/>
              </a:lnSpc>
            </a:pPr>
            <a:r>
              <a:rPr lang="es-EC" sz="1400" dirty="0"/>
              <a:t>Por otra parte se puede evidenciar  en la tabla 19, la presencia de interacción entre los factores edad de cosecha por nivel de fertilización, pero los tiempos de incubación de 0 y 6 horas, indican que hubo un incremento  (p&lt;0.05) de  la </a:t>
            </a:r>
            <a:r>
              <a:rPr lang="es-EC" sz="1400" dirty="0" err="1"/>
              <a:t>degradabilidad</a:t>
            </a:r>
            <a:r>
              <a:rPr lang="es-EC" sz="1400" dirty="0"/>
              <a:t> de materia seca por efecto de aumentar los niveles de nitrógeno en las diferentes edades de cosecha.</a:t>
            </a:r>
            <a:endParaRPr lang="es-ES" sz="1400" dirty="0"/>
          </a:p>
          <a:p>
            <a:endParaRPr lang="es-ES" dirty="0"/>
          </a:p>
        </p:txBody>
      </p:sp>
    </p:spTree>
    <p:extLst>
      <p:ext uri="{BB962C8B-B14F-4D97-AF65-F5344CB8AC3E}">
        <p14:creationId xmlns:p14="http://schemas.microsoft.com/office/powerpoint/2010/main" val="29364996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sp>
        <p:nvSpPr>
          <p:cNvPr id="5" name="Rectangle 2"/>
          <p:cNvSpPr>
            <a:spLocks noChangeArrowheads="1"/>
          </p:cNvSpPr>
          <p:nvPr/>
        </p:nvSpPr>
        <p:spPr bwMode="auto">
          <a:xfrm>
            <a:off x="0" y="22544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Gráfico 5"/>
          <p:cNvGraphicFramePr/>
          <p:nvPr>
            <p:extLst>
              <p:ext uri="{D42A27DB-BD31-4B8C-83A1-F6EECF244321}">
                <p14:modId xmlns:p14="http://schemas.microsoft.com/office/powerpoint/2010/main" val="843830555"/>
              </p:ext>
            </p:extLst>
          </p:nvPr>
        </p:nvGraphicFramePr>
        <p:xfrm>
          <a:off x="677334" y="2363350"/>
          <a:ext cx="4076700" cy="22574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5982026" y="4830595"/>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8" name="CuadroTexto 7"/>
          <p:cNvSpPr txBox="1"/>
          <p:nvPr/>
        </p:nvSpPr>
        <p:spPr>
          <a:xfrm>
            <a:off x="937321" y="4704090"/>
            <a:ext cx="3878318" cy="646331"/>
          </a:xfrm>
          <a:prstGeom prst="rect">
            <a:avLst/>
          </a:prstGeom>
          <a:noFill/>
        </p:spPr>
        <p:txBody>
          <a:bodyPr wrap="square" rtlCol="0">
            <a:spAutoFit/>
          </a:bodyPr>
          <a:lstStyle/>
          <a:p>
            <a:pPr algn="ctr"/>
            <a:r>
              <a:rPr lang="es-EC" sz="1200" b="1" dirty="0">
                <a:latin typeface="Arial" panose="020B0604020202020204" pitchFamily="34" charset="0"/>
                <a:ea typeface="Times New Roman" panose="02020603050405020304" pitchFamily="18" charset="0"/>
                <a:cs typeface="Times New Roman" panose="02020603050405020304" pitchFamily="18" charset="0"/>
              </a:rPr>
              <a:t>G</a:t>
            </a:r>
            <a:r>
              <a:rPr lang="es-EC" sz="1200" b="1" dirty="0" bmk="">
                <a:latin typeface="Arial" panose="020B0604020202020204" pitchFamily="34" charset="0"/>
                <a:ea typeface="Times New Roman" panose="02020603050405020304" pitchFamily="18" charset="0"/>
                <a:cs typeface="Times New Roman" panose="02020603050405020304" pitchFamily="18" charset="0"/>
              </a:rPr>
              <a:t>ráfico 3.  Efecto de la interacción edad por niveles de fertilización en la </a:t>
            </a:r>
            <a:r>
              <a:rPr lang="es-EC" sz="1200" b="1" dirty="0" err="1" bmk="">
                <a:latin typeface="Arial" panose="020B0604020202020204" pitchFamily="34" charset="0"/>
                <a:ea typeface="Times New Roman" panose="02020603050405020304" pitchFamily="18" charset="0"/>
                <a:cs typeface="Times New Roman" panose="02020603050405020304" pitchFamily="18" charset="0"/>
              </a:rPr>
              <a:t>degradabilidad</a:t>
            </a:r>
            <a:r>
              <a:rPr lang="es-EC" sz="1200" b="1" dirty="0" bmk="">
                <a:latin typeface="Arial" panose="020B0604020202020204" pitchFamily="34" charset="0"/>
                <a:ea typeface="Times New Roman" panose="02020603050405020304" pitchFamily="18" charset="0"/>
                <a:cs typeface="Times New Roman" panose="02020603050405020304" pitchFamily="18" charset="0"/>
              </a:rPr>
              <a:t> in situ de  MS  a las 0 horas (%)</a:t>
            </a:r>
            <a:endParaRPr lang="es-ES" sz="1200" dirty="0"/>
          </a:p>
        </p:txBody>
      </p:sp>
      <p:sp>
        <p:nvSpPr>
          <p:cNvPr id="9" name="Rectangle 5"/>
          <p:cNvSpPr>
            <a:spLocks noChangeArrowheads="1"/>
          </p:cNvSpPr>
          <p:nvPr/>
        </p:nvSpPr>
        <p:spPr bwMode="auto">
          <a:xfrm>
            <a:off x="5008986" y="24445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Gráfico 9"/>
          <p:cNvGraphicFramePr/>
          <p:nvPr>
            <p:extLst>
              <p:ext uri="{D42A27DB-BD31-4B8C-83A1-F6EECF244321}">
                <p14:modId xmlns:p14="http://schemas.microsoft.com/office/powerpoint/2010/main" val="1038262550"/>
              </p:ext>
            </p:extLst>
          </p:nvPr>
        </p:nvGraphicFramePr>
        <p:xfrm>
          <a:off x="5008986" y="2444584"/>
          <a:ext cx="3931920" cy="225806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6"/>
          <p:cNvSpPr>
            <a:spLocks noChangeArrowheads="1"/>
          </p:cNvSpPr>
          <p:nvPr/>
        </p:nvSpPr>
        <p:spPr bwMode="auto">
          <a:xfrm>
            <a:off x="5008987" y="4789877"/>
            <a:ext cx="42650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EC" sz="1200" b="1" dirty="0">
                <a:latin typeface="Calibri" panose="020F0502020204030204" pitchFamily="34" charset="0"/>
                <a:ea typeface="Times New Roman" panose="02020603050405020304" pitchFamily="18" charset="0"/>
                <a:cs typeface="Times New Roman" panose="02020603050405020304" pitchFamily="18" charset="0"/>
              </a:rPr>
              <a:t>G</a:t>
            </a:r>
            <a:r>
              <a:rPr lang="es-EC" sz="1200" b="1" dirty="0" bmk="">
                <a:latin typeface="Calibri" panose="020F0502020204030204" pitchFamily="34" charset="0"/>
                <a:ea typeface="Times New Roman" panose="02020603050405020304" pitchFamily="18" charset="0"/>
                <a:cs typeface="Times New Roman" panose="02020603050405020304" pitchFamily="18" charset="0"/>
              </a:rPr>
              <a:t>ráfico 4.  Efecto de la interacción edad por niveles de fertilización en la </a:t>
            </a:r>
            <a:r>
              <a:rPr lang="es-EC" sz="1200" b="1" dirty="0" err="1" bmk="">
                <a:latin typeface="Calibri" panose="020F0502020204030204" pitchFamily="34" charset="0"/>
                <a:ea typeface="Times New Roman" panose="02020603050405020304" pitchFamily="18" charset="0"/>
                <a:cs typeface="Times New Roman" panose="02020603050405020304" pitchFamily="18" charset="0"/>
              </a:rPr>
              <a:t>degradabilidad</a:t>
            </a:r>
            <a:r>
              <a:rPr lang="es-EC" sz="1200" b="1" dirty="0" bmk="">
                <a:latin typeface="Calibri" panose="020F0502020204030204" pitchFamily="34" charset="0"/>
                <a:ea typeface="Times New Roman" panose="02020603050405020304" pitchFamily="18" charset="0"/>
                <a:cs typeface="Times New Roman" panose="02020603050405020304" pitchFamily="18" charset="0"/>
              </a:rPr>
              <a:t> in situ de  MS  a las 6 horas (%)</a:t>
            </a:r>
            <a:r>
              <a:rPr lang="es-ES" sz="1200" b="1" dirty="0"/>
              <a:t> </a:t>
            </a:r>
            <a:endParaRPr lang="es-ES" sz="12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pic>
        <p:nvPicPr>
          <p:cNvPr id="16" name="Imagen 15"/>
          <p:cNvPicPr/>
          <p:nvPr/>
        </p:nvPicPr>
        <p:blipFill>
          <a:blip r:embed="rId4"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22248229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87367"/>
            <a:ext cx="8596668" cy="4653996"/>
          </a:xfrm>
        </p:spPr>
        <p:txBody>
          <a:bodyPr/>
          <a:lstStyle/>
          <a:p>
            <a:r>
              <a:rPr lang="es-EC" dirty="0"/>
              <a:t>Efecto de  la edad sobre la digestibilidad in situ  de materia orgánica  de </a:t>
            </a:r>
            <a:r>
              <a:rPr lang="es-EC" dirty="0" err="1"/>
              <a:t>Setaria</a:t>
            </a:r>
            <a:r>
              <a:rPr lang="es-EC" dirty="0"/>
              <a:t> </a:t>
            </a:r>
            <a:r>
              <a:rPr lang="es-EC" dirty="0" err="1"/>
              <a:t>sphacelata</a:t>
            </a:r>
            <a:r>
              <a:rPr lang="es-EC" dirty="0"/>
              <a:t>.</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graphicFrame>
        <p:nvGraphicFramePr>
          <p:cNvPr id="8" name="Tabla 7"/>
          <p:cNvGraphicFramePr>
            <a:graphicFrameLocks noGrp="1"/>
          </p:cNvGraphicFramePr>
          <p:nvPr>
            <p:extLst>
              <p:ext uri="{D42A27DB-BD31-4B8C-83A1-F6EECF244321}">
                <p14:modId xmlns:p14="http://schemas.microsoft.com/office/powerpoint/2010/main" val="1347571471"/>
              </p:ext>
            </p:extLst>
          </p:nvPr>
        </p:nvGraphicFramePr>
        <p:xfrm>
          <a:off x="2392805" y="2270272"/>
          <a:ext cx="5165725" cy="1927860"/>
        </p:xfrm>
        <a:graphic>
          <a:graphicData uri="http://schemas.openxmlformats.org/drawingml/2006/table">
            <a:tbl>
              <a:tblPr firstRow="1" firstCol="1" bandRow="1"/>
              <a:tblGrid>
                <a:gridCol w="1062990"/>
                <a:gridCol w="529590"/>
                <a:gridCol w="167005"/>
                <a:gridCol w="128270"/>
                <a:gridCol w="529590"/>
                <a:gridCol w="128270"/>
                <a:gridCol w="167005"/>
                <a:gridCol w="529590"/>
                <a:gridCol w="128270"/>
                <a:gridCol w="167005"/>
                <a:gridCol w="158750"/>
                <a:gridCol w="859790"/>
                <a:gridCol w="609600"/>
              </a:tblGrid>
              <a:tr h="190500">
                <a:tc gridSpan="12">
                  <a:txBody>
                    <a:bodyPr/>
                    <a:lstStyle/>
                    <a:p>
                      <a:endParaRPr lang="es-ES" sz="1000">
                        <a:effectLst/>
                        <a:latin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las edades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gridSpan="3">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tc vMerge="1">
                  <a:txBody>
                    <a:bodyPr/>
                    <a:lstStyle/>
                    <a:p>
                      <a:endParaRPr lang="es-ES"/>
                    </a:p>
                  </a:txBody>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0.293118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0.611128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0.521155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44.31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1.032887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72.05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65.44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1.20522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79.69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0.889465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0.530677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rot="10800000" flipV="1">
            <a:off x="2669627" y="4311086"/>
            <a:ext cx="3926946" cy="276999"/>
          </a:xfrm>
          <a:prstGeom prst="rect">
            <a:avLst/>
          </a:prstGeom>
        </p:spPr>
        <p:txBody>
          <a:bodyPr wrap="square">
            <a:spAutoFit/>
          </a:bodyPr>
          <a:lstStyle/>
          <a:p>
            <a:pPr algn="just">
              <a:lnSpc>
                <a:spcPct val="150000"/>
              </a:lnSpc>
              <a:spcAft>
                <a:spcPts val="1000"/>
              </a:spcAft>
            </a:pPr>
            <a:r>
              <a:rPr lang="es-EC" sz="800" dirty="0">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lang="es-EC" sz="800" dirty="0" err="1">
                <a:latin typeface="Times New Roman" panose="02020603050405020304" pitchFamily="18" charset="0"/>
                <a:ea typeface="Times New Roman" panose="02020603050405020304" pitchFamily="18" charset="0"/>
                <a:cs typeface="Times New Roman" panose="02020603050405020304" pitchFamily="18" charset="0"/>
              </a:rPr>
              <a:t>Tukey</a:t>
            </a:r>
            <a:r>
              <a:rPr lang="es-EC" sz="800" dirty="0">
                <a:latin typeface="Times New Roman" panose="02020603050405020304" pitchFamily="18" charset="0"/>
                <a:ea typeface="Times New Roman" panose="02020603050405020304" pitchFamily="18" charset="0"/>
                <a:cs typeface="Times New Roman" panose="02020603050405020304" pitchFamily="18" charset="0"/>
              </a:rPr>
              <a:t> p≤0.05)</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n 9"/>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3995139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041238"/>
            <a:ext cx="8596668" cy="4523990"/>
          </a:xfrm>
        </p:spPr>
        <p:txBody>
          <a:bodyPr>
            <a:normAutofit lnSpcReduction="10000"/>
          </a:bodyPr>
          <a:lstStyle/>
          <a:p>
            <a:pPr algn="just">
              <a:lnSpc>
                <a:spcPct val="150000"/>
              </a:lnSpc>
            </a:pPr>
            <a:r>
              <a:rPr lang="es-EC" dirty="0"/>
              <a:t>En lo que respecta al efecto  de la edad  sobre la </a:t>
            </a:r>
            <a:r>
              <a:rPr lang="es-EC" dirty="0" err="1"/>
              <a:t>degradabilidad</a:t>
            </a:r>
            <a:r>
              <a:rPr lang="es-EC" dirty="0"/>
              <a:t> </a:t>
            </a:r>
            <a:r>
              <a:rPr lang="es-EC" i="1" dirty="0"/>
              <a:t>in situ </a:t>
            </a:r>
            <a:r>
              <a:rPr lang="es-EC" dirty="0"/>
              <a:t>de MO, se observó que existe diferencia (p&lt;0.05) en todos los periodos de incubación,  sin embargo desde las 12 a las 72 horas de las edades de 45 y 55 días fueron iguales (p&gt;0.05) pero con una marcada disminución de la </a:t>
            </a:r>
            <a:r>
              <a:rPr lang="es-EC" dirty="0" err="1"/>
              <a:t>degradabilidad</a:t>
            </a:r>
            <a:r>
              <a:rPr lang="es-EC" dirty="0"/>
              <a:t>, comportamiento parecido a los reportados por Sánchez et al (2008).</a:t>
            </a:r>
            <a:endParaRPr lang="es-ES" dirty="0"/>
          </a:p>
          <a:p>
            <a:pPr algn="just">
              <a:lnSpc>
                <a:spcPct val="150000"/>
              </a:lnSpc>
            </a:pPr>
            <a:r>
              <a:rPr lang="es-EC" dirty="0"/>
              <a:t>Ramírez et al (2010) evaluaron la influencia de la edad de rebrote  a 30 y 105 días en los periodos lluviosos y poco lluviosos, del pasto </a:t>
            </a:r>
            <a:r>
              <a:rPr lang="es-EC" i="1" dirty="0" err="1"/>
              <a:t>Brachiaria</a:t>
            </a:r>
            <a:r>
              <a:rPr lang="es-EC" i="1" dirty="0"/>
              <a:t> </a:t>
            </a:r>
            <a:r>
              <a:rPr lang="es-EC" i="1" dirty="0" err="1"/>
              <a:t>brizantha</a:t>
            </a:r>
            <a:r>
              <a:rPr lang="es-EC" i="1" dirty="0"/>
              <a:t> </a:t>
            </a:r>
            <a:r>
              <a:rPr lang="es-EC" dirty="0"/>
              <a:t>x </a:t>
            </a:r>
            <a:r>
              <a:rPr lang="es-EC" i="1" dirty="0" err="1"/>
              <a:t>Brachiaria</a:t>
            </a:r>
            <a:r>
              <a:rPr lang="es-EC" i="1" dirty="0"/>
              <a:t> </a:t>
            </a:r>
            <a:r>
              <a:rPr lang="es-EC" i="1" dirty="0" err="1"/>
              <a:t>ruziziensis</a:t>
            </a:r>
            <a:r>
              <a:rPr lang="es-EC" dirty="0"/>
              <a:t> </a:t>
            </a:r>
            <a:r>
              <a:rPr lang="es-EC" dirty="0" err="1"/>
              <a:t>vc</a:t>
            </a:r>
            <a:r>
              <a:rPr lang="es-EC" dirty="0"/>
              <a:t>. Mulato, y reportaron que la </a:t>
            </a:r>
            <a:r>
              <a:rPr lang="es-EC" dirty="0" err="1"/>
              <a:t>degradabilidad</a:t>
            </a:r>
            <a:r>
              <a:rPr lang="es-EC" dirty="0"/>
              <a:t> de materia seca y materia orgánica disminuyeron con la edad (p&lt;0.001), lo cual sustenta los resultados presentados en esta investigación.</a:t>
            </a: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Tree>
    <p:extLst>
      <p:ext uri="{BB962C8B-B14F-4D97-AF65-F5344CB8AC3E}">
        <p14:creationId xmlns:p14="http://schemas.microsoft.com/office/powerpoint/2010/main" val="265421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1081581"/>
          </a:xfrm>
        </p:spPr>
        <p:txBody>
          <a:bodyPr/>
          <a:lstStyle/>
          <a:p>
            <a:r>
              <a:rPr lang="es-ES" dirty="0" smtClean="0"/>
              <a:t>2. Investigaciones similares</a:t>
            </a:r>
            <a:endParaRPr lang="es-ES" dirty="0"/>
          </a:p>
        </p:txBody>
      </p:sp>
      <p:sp>
        <p:nvSpPr>
          <p:cNvPr id="3" name="Marcador de contenido 2"/>
          <p:cNvSpPr>
            <a:spLocks noGrp="1"/>
          </p:cNvSpPr>
          <p:nvPr>
            <p:ph idx="1"/>
          </p:nvPr>
        </p:nvSpPr>
        <p:spPr>
          <a:xfrm>
            <a:off x="677334" y="1623849"/>
            <a:ext cx="8596668" cy="4417514"/>
          </a:xfrm>
        </p:spPr>
        <p:txBody>
          <a:bodyPr>
            <a:normAutofit/>
          </a:bodyPr>
          <a:lstStyle/>
          <a:p>
            <a:pPr algn="just">
              <a:lnSpc>
                <a:spcPct val="150000"/>
              </a:lnSpc>
            </a:pPr>
            <a:r>
              <a:rPr lang="es-EC" sz="1400" dirty="0" err="1"/>
              <a:t>Jauregui</a:t>
            </a:r>
            <a:r>
              <a:rPr lang="es-EC" sz="1400" dirty="0"/>
              <a:t> (2011)</a:t>
            </a:r>
            <a:r>
              <a:rPr lang="es-EC" sz="1400" b="1" dirty="0"/>
              <a:t> </a:t>
            </a:r>
            <a:r>
              <a:rPr lang="es-EC" sz="1400" dirty="0"/>
              <a:t> evaluó la productividad de </a:t>
            </a:r>
            <a:r>
              <a:rPr lang="es-EC" sz="1400" i="1" dirty="0" err="1"/>
              <a:t>Setaria</a:t>
            </a:r>
            <a:r>
              <a:rPr lang="es-EC" sz="1400" i="1" dirty="0"/>
              <a:t> </a:t>
            </a:r>
            <a:r>
              <a:rPr lang="es-EC" sz="1400" dirty="0"/>
              <a:t> </a:t>
            </a:r>
            <a:r>
              <a:rPr lang="es-EC" sz="1400" i="1" dirty="0" err="1"/>
              <a:t>sphacelata</a:t>
            </a:r>
            <a:r>
              <a:rPr lang="es-EC" sz="1400" dirty="0"/>
              <a:t> cv. </a:t>
            </a:r>
            <a:r>
              <a:rPr lang="es-EC" sz="1400" dirty="0" err="1"/>
              <a:t>Narok</a:t>
            </a:r>
            <a:r>
              <a:rPr lang="es-EC" sz="1400" dirty="0"/>
              <a:t> en comparación a la obtenida por un pastizal natural típico, analizó la productividad (Kg MS ha</a:t>
            </a:r>
            <a:r>
              <a:rPr lang="es-EC" sz="1400" baseline="30000" dirty="0"/>
              <a:t>-1</a:t>
            </a:r>
            <a:r>
              <a:rPr lang="es-EC" sz="1400" dirty="0"/>
              <a:t>) de </a:t>
            </a:r>
            <a:r>
              <a:rPr lang="es-EC" sz="1400" i="1" dirty="0" err="1"/>
              <a:t>Setaria</a:t>
            </a:r>
            <a:r>
              <a:rPr lang="es-EC" sz="1400" dirty="0"/>
              <a:t> con y sin la adición de fertilizante nitrogenado (75 Kg ha</a:t>
            </a:r>
            <a:r>
              <a:rPr lang="es-EC" sz="1400" baseline="30000" dirty="0"/>
              <a:t>-1</a:t>
            </a:r>
            <a:r>
              <a:rPr lang="es-EC" sz="1400" dirty="0"/>
              <a:t>) aplicado en forma de urea </a:t>
            </a:r>
            <a:r>
              <a:rPr lang="es-EC" sz="1400" dirty="0" smtClean="0"/>
              <a:t>granulada. La </a:t>
            </a:r>
            <a:r>
              <a:rPr lang="es-EC" sz="1400" dirty="0"/>
              <a:t>productividad de campo natural (Kg MS ha</a:t>
            </a:r>
            <a:r>
              <a:rPr lang="es-EC" sz="1400" baseline="30000" dirty="0"/>
              <a:t>-1</a:t>
            </a:r>
            <a:r>
              <a:rPr lang="es-EC" sz="1400" dirty="0"/>
              <a:t> ± EEM) fue menor a la obtenida en ambos tratamientos con </a:t>
            </a:r>
            <a:r>
              <a:rPr lang="es-EC" sz="1400" i="1" dirty="0" err="1"/>
              <a:t>Setaria</a:t>
            </a:r>
            <a:r>
              <a:rPr lang="es-EC" sz="1400" dirty="0"/>
              <a:t> (p&lt;0,05) (737.33 ±13.68; 6555.78 ±1076 y 7788±1865 para campo natural, </a:t>
            </a:r>
            <a:r>
              <a:rPr lang="es-EC" sz="1400" i="1" dirty="0" err="1"/>
              <a:t>Setaria</a:t>
            </a:r>
            <a:r>
              <a:rPr lang="es-EC" sz="1400" dirty="0"/>
              <a:t> sin y con N respectivamente</a:t>
            </a:r>
            <a:r>
              <a:rPr lang="es-EC" sz="1400" dirty="0" smtClean="0"/>
              <a:t>)</a:t>
            </a:r>
          </a:p>
          <a:p>
            <a:pPr algn="just">
              <a:lnSpc>
                <a:spcPct val="150000"/>
              </a:lnSpc>
            </a:pPr>
            <a:r>
              <a:rPr lang="es-ES" sz="1400" dirty="0"/>
              <a:t> </a:t>
            </a:r>
            <a:r>
              <a:rPr lang="es-EC" sz="1400" dirty="0"/>
              <a:t>Fernández et al (2008), Evaluó el  efecto del nitrógeno sobre la producción materia seca de hoja y tallo en </a:t>
            </a:r>
            <a:r>
              <a:rPr lang="es-EC" sz="1400" i="1" dirty="0" err="1"/>
              <a:t>Setaria</a:t>
            </a:r>
            <a:r>
              <a:rPr lang="es-EC" sz="1400" i="1" dirty="0"/>
              <a:t> </a:t>
            </a:r>
            <a:r>
              <a:rPr lang="es-EC" sz="1400" i="1" dirty="0" err="1"/>
              <a:t>sphacelata</a:t>
            </a:r>
            <a:r>
              <a:rPr lang="es-EC" sz="1400" dirty="0"/>
              <a:t> cv. </a:t>
            </a:r>
            <a:r>
              <a:rPr lang="es-EC" sz="1400" dirty="0" err="1"/>
              <a:t>Narok</a:t>
            </a:r>
            <a:r>
              <a:rPr lang="es-EC" sz="1400" dirty="0"/>
              <a:t>, este ensayo se realizó sobre una pastura </a:t>
            </a:r>
            <a:r>
              <a:rPr lang="es-EC" sz="1400" dirty="0" smtClean="0"/>
              <a:t>establecida, la </a:t>
            </a:r>
            <a:r>
              <a:rPr lang="es-EC" sz="1400" dirty="0"/>
              <a:t>fertilización </a:t>
            </a:r>
            <a:r>
              <a:rPr lang="es-EC" sz="1400" dirty="0" smtClean="0"/>
              <a:t>se realizo en las siguientes dosis  </a:t>
            </a:r>
            <a:r>
              <a:rPr lang="es-EC" sz="1400" dirty="0"/>
              <a:t>T0=0 kg, T1=100 kg, T2=200 kg, T3=300 kg, T4=400 kg; con 1586 a 6306 Kg MS ha-</a:t>
            </a:r>
            <a:r>
              <a:rPr lang="es-EC" sz="1400" baseline="30000" dirty="0"/>
              <a:t>1</a:t>
            </a:r>
            <a:r>
              <a:rPr lang="es-EC" sz="1400" dirty="0"/>
              <a:t>, en el testigo y la dosis máxima de nitrógeno, </a:t>
            </a:r>
            <a:r>
              <a:rPr lang="es-EC" sz="1400" dirty="0" smtClean="0"/>
              <a:t>respectivamente; así como sucedió en la PMS hoja y tallo.</a:t>
            </a:r>
          </a:p>
          <a:p>
            <a:pPr marL="0" indent="0" algn="just">
              <a:lnSpc>
                <a:spcPct val="150000"/>
              </a:lnSpc>
              <a:buNone/>
            </a:pPr>
            <a:endParaRPr lang="es-ES" sz="1400"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1955868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82415"/>
            <a:ext cx="8596668" cy="4858948"/>
          </a:xfrm>
        </p:spPr>
        <p:txBody>
          <a:bodyPr/>
          <a:lstStyle/>
          <a:p>
            <a:r>
              <a:rPr lang="es-EC" b="1" dirty="0"/>
              <a:t>Efecto de los niveles de fertilización sobre la digestibilidad in situ  de materia orgánica  de </a:t>
            </a:r>
            <a:r>
              <a:rPr lang="es-EC" b="1" dirty="0" err="1"/>
              <a:t>Setaria</a:t>
            </a:r>
            <a:r>
              <a:rPr lang="es-EC" b="1" dirty="0"/>
              <a:t> </a:t>
            </a:r>
            <a:r>
              <a:rPr lang="es-EC" b="1" dirty="0" err="1" smtClean="0"/>
              <a:t>sphacelata</a:t>
            </a:r>
            <a:r>
              <a:rPr lang="es-EC" b="1" dirty="0" smtClean="0"/>
              <a:t>.</a:t>
            </a:r>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2386591858"/>
              </p:ext>
            </p:extLst>
          </p:nvPr>
        </p:nvGraphicFramePr>
        <p:xfrm>
          <a:off x="2166724" y="1905428"/>
          <a:ext cx="5177155" cy="2247646"/>
        </p:xfrm>
        <a:graphic>
          <a:graphicData uri="http://schemas.openxmlformats.org/drawingml/2006/table">
            <a:tbl>
              <a:tblPr firstRow="1" firstCol="1" bandRow="1"/>
              <a:tblGrid>
                <a:gridCol w="1053465"/>
                <a:gridCol w="523875"/>
                <a:gridCol w="167005"/>
                <a:gridCol w="167005"/>
                <a:gridCol w="523875"/>
                <a:gridCol w="167005"/>
                <a:gridCol w="167005"/>
                <a:gridCol w="523875"/>
                <a:gridCol w="167005"/>
                <a:gridCol w="128270"/>
                <a:gridCol w="128270"/>
                <a:gridCol w="850900"/>
                <a:gridCol w="609600"/>
              </a:tblGrid>
              <a:tr h="190500">
                <a:tc gridSpan="12">
                  <a:txBody>
                    <a:bodyPr/>
                    <a:lstStyle/>
                    <a:p>
                      <a:endParaRPr lang="es-ES" sz="1000" dirty="0">
                        <a:effectLst/>
                        <a:latin typeface="Calibri" panose="020F050202020403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de nivles de fertilización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kg de N ha</a:t>
                      </a:r>
                      <a:r>
                        <a:rPr lang="es-EC" sz="1100" b="1" i="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1000"/>
                        </a:spcAft>
                      </a:pPr>
                      <a:r>
                        <a:rPr lang="es-EC" sz="11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gridSpan="3">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3">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1000"/>
                        </a:spcAft>
                      </a:pPr>
                      <a:r>
                        <a:rPr lang="es-EC"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tc vMerge="1">
                  <a:txBody>
                    <a:bodyPr/>
                    <a:lstStyle/>
                    <a:p>
                      <a:endParaRPr lang="es-ES"/>
                    </a:p>
                  </a:txBody>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0.293118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0.611128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0.521155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38.90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40.34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40.86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1.032887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0.4043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1.20522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0.5884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76.37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0.889465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0.0614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75.05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78.16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0.530677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0.0019</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434897" y="4220847"/>
            <a:ext cx="45400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*Promedio en cada fila con letras iguales no difieren estadísticamente (</a:t>
            </a:r>
            <a:r>
              <a:rPr kumimoji="0" lang="es-EC" sz="8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Tukey</a:t>
            </a:r>
            <a:r>
              <a:rPr kumimoji="0" lang="es-EC" sz="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p≤0.05)</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8" name="CuadroTexto 7"/>
          <p:cNvSpPr txBox="1"/>
          <p:nvPr/>
        </p:nvSpPr>
        <p:spPr>
          <a:xfrm>
            <a:off x="2112579" y="4436291"/>
            <a:ext cx="5328745" cy="1985159"/>
          </a:xfrm>
          <a:prstGeom prst="rect">
            <a:avLst/>
          </a:prstGeom>
          <a:noFill/>
        </p:spPr>
        <p:txBody>
          <a:bodyPr wrap="square" rtlCol="0">
            <a:spAutoFit/>
          </a:bodyPr>
          <a:lstStyle/>
          <a:p>
            <a:pPr algn="just">
              <a:lnSpc>
                <a:spcPct val="150000"/>
              </a:lnSpc>
            </a:pPr>
            <a:r>
              <a:rPr lang="es-EC" sz="1400" dirty="0"/>
              <a:t>En la tabla 21 se puede evidenciar  que la </a:t>
            </a:r>
            <a:r>
              <a:rPr lang="es-EC" sz="1400" dirty="0" err="1"/>
              <a:t>degrabilidad</a:t>
            </a:r>
            <a:r>
              <a:rPr lang="es-EC" sz="1400" dirty="0"/>
              <a:t>  </a:t>
            </a:r>
            <a:r>
              <a:rPr lang="es-EC" sz="1400" i="1" dirty="0"/>
              <a:t>in situ</a:t>
            </a:r>
            <a:r>
              <a:rPr lang="es-EC" sz="1400" dirty="0"/>
              <a:t> de </a:t>
            </a:r>
            <a:r>
              <a:rPr lang="es-EC" sz="1400" i="1" dirty="0" err="1"/>
              <a:t>Setaria</a:t>
            </a:r>
            <a:r>
              <a:rPr lang="es-EC" sz="1400" i="1" dirty="0"/>
              <a:t> </a:t>
            </a:r>
            <a:r>
              <a:rPr lang="es-EC" sz="1400" i="1" dirty="0" err="1"/>
              <a:t>sphacelata</a:t>
            </a:r>
            <a:r>
              <a:rPr lang="es-EC" sz="1400" i="1" dirty="0"/>
              <a:t> </a:t>
            </a:r>
            <a:r>
              <a:rPr lang="es-EC" sz="1400" dirty="0"/>
              <a:t>con los distintos niveles de fertilización presentan diferencia (p&lt;0.05) a las 0, 3, 6,  y 72 horas  de incubación, mientras que  a las 12,  24 y 48 horas  no presentan diferencia (p&gt;0.05).</a:t>
            </a:r>
            <a:endParaRPr lang="es-ES" sz="1400" dirty="0"/>
          </a:p>
          <a:p>
            <a:endParaRPr lang="es-ES" dirty="0"/>
          </a:p>
        </p:txBody>
      </p:sp>
    </p:spTree>
    <p:extLst>
      <p:ext uri="{BB962C8B-B14F-4D97-AF65-F5344CB8AC3E}">
        <p14:creationId xmlns:p14="http://schemas.microsoft.com/office/powerpoint/2010/main" val="1191409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245477"/>
            <a:ext cx="8596668" cy="4795886"/>
          </a:xfrm>
        </p:spPr>
        <p:txBody>
          <a:bodyPr/>
          <a:lstStyle/>
          <a:p>
            <a:r>
              <a:rPr lang="es-EC" dirty="0"/>
              <a:t>Efecto de la </a:t>
            </a:r>
            <a:r>
              <a:rPr lang="es-EC" dirty="0" err="1"/>
              <a:t>interación</a:t>
            </a:r>
            <a:r>
              <a:rPr lang="es-EC" dirty="0"/>
              <a:t> de la </a:t>
            </a:r>
            <a:r>
              <a:rPr lang="es-EC" dirty="0" err="1"/>
              <a:t>edadde</a:t>
            </a:r>
            <a:r>
              <a:rPr lang="es-EC" dirty="0"/>
              <a:t> cosecha por   niveles de fertilización </a:t>
            </a:r>
            <a:r>
              <a:rPr lang="es-EC" dirty="0" err="1"/>
              <a:t>nitrogenda</a:t>
            </a:r>
            <a:r>
              <a:rPr lang="es-EC" dirty="0"/>
              <a:t> sobre la digestibilidad in situ  de materia orgánica  de </a:t>
            </a:r>
            <a:r>
              <a:rPr lang="es-EC" dirty="0" err="1"/>
              <a:t>Setaria</a:t>
            </a:r>
            <a:r>
              <a:rPr lang="es-EC" dirty="0"/>
              <a:t> </a:t>
            </a:r>
            <a:r>
              <a:rPr lang="es-EC" dirty="0" err="1"/>
              <a:t>sphacelata</a:t>
            </a:r>
            <a:r>
              <a:rPr lang="es-EC" dirty="0"/>
              <a:t>.</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4016307911"/>
              </p:ext>
            </p:extLst>
          </p:nvPr>
        </p:nvGraphicFramePr>
        <p:xfrm>
          <a:off x="1447214" y="2420820"/>
          <a:ext cx="7089141" cy="1721358"/>
        </p:xfrm>
        <a:graphic>
          <a:graphicData uri="http://schemas.openxmlformats.org/drawingml/2006/table">
            <a:tbl>
              <a:tblPr firstRow="1" firstCol="1" bandRow="1"/>
              <a:tblGrid>
                <a:gridCol w="876952"/>
                <a:gridCol w="841969"/>
                <a:gridCol w="399639"/>
                <a:gridCol w="399046"/>
                <a:gridCol w="399046"/>
                <a:gridCol w="362877"/>
                <a:gridCol w="362877"/>
                <a:gridCol w="362877"/>
                <a:gridCol w="362877"/>
                <a:gridCol w="392523"/>
                <a:gridCol w="392523"/>
                <a:gridCol w="392523"/>
                <a:gridCol w="392523"/>
                <a:gridCol w="119773"/>
                <a:gridCol w="474349"/>
                <a:gridCol w="556767"/>
              </a:tblGrid>
              <a:tr h="190500">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de Incubación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Fertilizante</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EEM</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s-ES"/>
                    </a:p>
                  </a:txBody>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1.4066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1.31420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38.47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40.36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1.6897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0.4912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71.22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62.29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63.28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0.4625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0.9950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78.69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72.08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79.51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80.87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endParaRPr lang="es-ES" sz="1000">
                        <a:effectLst/>
                        <a:latin typeface="Calibri" panose="020F0502020204030204" pitchFamily="34"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2.7077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78.42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72.24</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79.73</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82.82</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75.95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75.71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1.2826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0.1516</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7069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3324812" y="0"/>
            <a:ext cx="3650134" cy="848818"/>
          </a:xfrm>
          <a:prstGeom prst="rect">
            <a:avLst/>
          </a:prstGeom>
          <a:noFill/>
          <a:ln w="9525">
            <a:noFill/>
            <a:miter lim="800000"/>
            <a:headEnd/>
            <a:tailEnd/>
          </a:ln>
        </p:spPr>
      </p:pic>
      <p:sp>
        <p:nvSpPr>
          <p:cNvPr id="6" name="Rectangle 2"/>
          <p:cNvSpPr>
            <a:spLocks noChangeArrowheads="1"/>
          </p:cNvSpPr>
          <p:nvPr/>
        </p:nvSpPr>
        <p:spPr bwMode="auto">
          <a:xfrm>
            <a:off x="677334" y="14188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Gráfico 6"/>
          <p:cNvGraphicFramePr/>
          <p:nvPr>
            <p:extLst>
              <p:ext uri="{D42A27DB-BD31-4B8C-83A1-F6EECF244321}">
                <p14:modId xmlns:p14="http://schemas.microsoft.com/office/powerpoint/2010/main" val="2712443044"/>
              </p:ext>
            </p:extLst>
          </p:nvPr>
        </p:nvGraphicFramePr>
        <p:xfrm>
          <a:off x="677334" y="1418896"/>
          <a:ext cx="356108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778140" y="3345707"/>
            <a:ext cx="3368191" cy="646331"/>
          </a:xfrm>
          <a:prstGeom prst="rect">
            <a:avLst/>
          </a:prstGeom>
        </p:spPr>
        <p:txBody>
          <a:bodyPr wrap="square">
            <a:spAutoFit/>
          </a:bodyPr>
          <a:lstStyle/>
          <a:p>
            <a:pPr lvl="0" algn="ctr" defTabSz="914400" eaLnBrk="0" fontAlgn="base" hangingPunct="0">
              <a:spcBef>
                <a:spcPct val="0"/>
              </a:spcBef>
              <a:spcAft>
                <a:spcPct val="0"/>
              </a:spcAft>
            </a:pPr>
            <a:r>
              <a:rPr lang="es-EC" sz="1200" b="1" dirty="0">
                <a:latin typeface="Arial" panose="020B0604020202020204" pitchFamily="34" charset="0"/>
                <a:ea typeface="Times New Roman" panose="02020603050405020304" pitchFamily="18" charset="0"/>
                <a:cs typeface="Times New Roman" panose="02020603050405020304" pitchFamily="18" charset="0"/>
              </a:rPr>
              <a:t>G</a:t>
            </a:r>
            <a:r>
              <a:rPr lang="es-EC" sz="1200" b="1" dirty="0" bmk="">
                <a:latin typeface="Arial" panose="020B0604020202020204" pitchFamily="34" charset="0"/>
                <a:ea typeface="Times New Roman" panose="02020603050405020304" pitchFamily="18" charset="0"/>
                <a:cs typeface="Times New Roman" panose="02020603050405020304" pitchFamily="18" charset="0"/>
              </a:rPr>
              <a:t>rafico 5. Efecto de la interacción edad por niveles de fertilización en la </a:t>
            </a:r>
            <a:r>
              <a:rPr lang="es-EC" sz="1200" b="1" dirty="0" err="1" bmk="">
                <a:latin typeface="Arial" panose="020B0604020202020204" pitchFamily="34" charset="0"/>
                <a:ea typeface="Times New Roman" panose="02020603050405020304" pitchFamily="18" charset="0"/>
                <a:cs typeface="Times New Roman" panose="02020603050405020304" pitchFamily="18" charset="0"/>
              </a:rPr>
              <a:t>degradabilidad</a:t>
            </a:r>
            <a:r>
              <a:rPr lang="es-EC" sz="1200" b="1" dirty="0" bmk="">
                <a:latin typeface="Arial" panose="020B0604020202020204" pitchFamily="34" charset="0"/>
                <a:ea typeface="Times New Roman" panose="02020603050405020304" pitchFamily="18" charset="0"/>
                <a:cs typeface="Times New Roman" panose="02020603050405020304" pitchFamily="18" charset="0"/>
              </a:rPr>
              <a:t> in situ de  MO  a las 0 horas (%)</a:t>
            </a:r>
            <a:endParaRPr lang="es-EC" sz="1200" dirty="0">
              <a:latin typeface="Arial" panose="020B0604020202020204" pitchFamily="34" charset="0"/>
            </a:endParaRPr>
          </a:p>
        </p:txBody>
      </p:sp>
      <p:sp>
        <p:nvSpPr>
          <p:cNvPr id="11" name="Rectangle 5"/>
          <p:cNvSpPr>
            <a:spLocks noChangeArrowheads="1"/>
          </p:cNvSpPr>
          <p:nvPr/>
        </p:nvSpPr>
        <p:spPr bwMode="auto">
          <a:xfrm>
            <a:off x="4792717" y="16762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Gráfico 11"/>
          <p:cNvGraphicFramePr/>
          <p:nvPr>
            <p:extLst>
              <p:ext uri="{D42A27DB-BD31-4B8C-83A1-F6EECF244321}">
                <p14:modId xmlns:p14="http://schemas.microsoft.com/office/powerpoint/2010/main" val="1792992060"/>
              </p:ext>
            </p:extLst>
          </p:nvPr>
        </p:nvGraphicFramePr>
        <p:xfrm>
          <a:off x="4792717" y="1676236"/>
          <a:ext cx="3753485" cy="1539875"/>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ángulo 19"/>
          <p:cNvSpPr/>
          <p:nvPr/>
        </p:nvSpPr>
        <p:spPr>
          <a:xfrm>
            <a:off x="5149879" y="3368394"/>
            <a:ext cx="3941379" cy="923330"/>
          </a:xfrm>
          <a:prstGeom prst="rect">
            <a:avLst/>
          </a:prstGeom>
        </p:spPr>
        <p:txBody>
          <a:bodyPr wrap="square">
            <a:spAutoFit/>
          </a:bodyPr>
          <a:lstStyle/>
          <a:p>
            <a:pPr algn="ctr" defTabSz="914400" eaLnBrk="0" fontAlgn="base" hangingPunct="0">
              <a:spcBef>
                <a:spcPct val="0"/>
              </a:spcBef>
              <a:spcAft>
                <a:spcPct val="0"/>
              </a:spcAft>
            </a:pPr>
            <a:r>
              <a:rPr lang="es-EC" sz="1200" b="1" dirty="0"/>
              <a:t>Grafico 6. Efecto de la interacción edad por niveles de fertilización en la </a:t>
            </a:r>
            <a:r>
              <a:rPr lang="es-EC" sz="1200" b="1" dirty="0" err="1"/>
              <a:t>degradabilidad</a:t>
            </a:r>
            <a:r>
              <a:rPr lang="es-EC" sz="1200" b="1" dirty="0"/>
              <a:t> in situ de  MO  a las 6 horas (%)</a:t>
            </a:r>
            <a:endParaRPr lang="es-ES" sz="1200" b="1" dirty="0"/>
          </a:p>
          <a:p>
            <a:pPr lvl="0" algn="ctr" defTabSz="914400" eaLnBrk="0" fontAlgn="base" hangingPunct="0">
              <a:spcBef>
                <a:spcPct val="0"/>
              </a:spcBef>
              <a:spcAft>
                <a:spcPct val="0"/>
              </a:spcAft>
            </a:pPr>
            <a:endParaRPr lang="es-EC" dirty="0">
              <a:latin typeface="Arial" panose="020B0604020202020204" pitchFamily="34" charset="0"/>
            </a:endParaRPr>
          </a:p>
        </p:txBody>
      </p:sp>
      <p:sp>
        <p:nvSpPr>
          <p:cNvPr id="21" name="Rectangle 14"/>
          <p:cNvSpPr>
            <a:spLocks noChangeArrowheads="1"/>
          </p:cNvSpPr>
          <p:nvPr/>
        </p:nvSpPr>
        <p:spPr bwMode="auto">
          <a:xfrm>
            <a:off x="3226146" y="41015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s-ES"/>
          </a:p>
        </p:txBody>
      </p:sp>
      <p:graphicFrame>
        <p:nvGraphicFramePr>
          <p:cNvPr id="22" name="Gráfico 21"/>
          <p:cNvGraphicFramePr/>
          <p:nvPr>
            <p:extLst>
              <p:ext uri="{D42A27DB-BD31-4B8C-83A1-F6EECF244321}">
                <p14:modId xmlns:p14="http://schemas.microsoft.com/office/powerpoint/2010/main" val="455052465"/>
              </p:ext>
            </p:extLst>
          </p:nvPr>
        </p:nvGraphicFramePr>
        <p:xfrm>
          <a:off x="3226146" y="4101554"/>
          <a:ext cx="3847465" cy="1757045"/>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15"/>
          <p:cNvSpPr>
            <a:spLocks noChangeArrowheads="1"/>
          </p:cNvSpPr>
          <p:nvPr/>
        </p:nvSpPr>
        <p:spPr bwMode="auto">
          <a:xfrm>
            <a:off x="3373366" y="5960156"/>
            <a:ext cx="355302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s-EC" sz="1200" b="1" dirty="0">
                <a:latin typeface="Arial" panose="020B0604020202020204" pitchFamily="34" charset="0"/>
                <a:ea typeface="Times New Roman" panose="02020603050405020304" pitchFamily="18" charset="0"/>
                <a:cs typeface="Times New Roman" panose="02020603050405020304" pitchFamily="18" charset="0"/>
              </a:rPr>
              <a:t>G</a:t>
            </a:r>
            <a:r>
              <a:rPr lang="es-EC" sz="1200" b="1" dirty="0" bmk="">
                <a:latin typeface="Arial" panose="020B0604020202020204" pitchFamily="34" charset="0"/>
                <a:ea typeface="Times New Roman" panose="02020603050405020304" pitchFamily="18" charset="0"/>
                <a:cs typeface="Times New Roman" panose="02020603050405020304" pitchFamily="18" charset="0"/>
              </a:rPr>
              <a:t>rafico 7. Efecto de la interacción edad por niveles de fertilización en la </a:t>
            </a:r>
            <a:r>
              <a:rPr lang="es-EC" sz="1200" b="1" dirty="0" err="1" bmk="">
                <a:latin typeface="Arial" panose="020B0604020202020204" pitchFamily="34" charset="0"/>
                <a:ea typeface="Times New Roman" panose="02020603050405020304" pitchFamily="18" charset="0"/>
                <a:cs typeface="Times New Roman" panose="02020603050405020304" pitchFamily="18" charset="0"/>
              </a:rPr>
              <a:t>degradabilidad</a:t>
            </a:r>
            <a:r>
              <a:rPr lang="es-EC" sz="1200" b="1" dirty="0" bmk="">
                <a:latin typeface="Arial" panose="020B0604020202020204" pitchFamily="34" charset="0"/>
                <a:ea typeface="Times New Roman" panose="02020603050405020304" pitchFamily="18" charset="0"/>
                <a:cs typeface="Times New Roman" panose="02020603050405020304" pitchFamily="18" charset="0"/>
              </a:rPr>
              <a:t> in situ de  MO  a las 48 horas (%)</a:t>
            </a:r>
            <a:endParaRPr lang="es-EC" sz="12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es-EC"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05526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19655"/>
          </a:xfrm>
        </p:spPr>
        <p:txBody>
          <a:bodyPr/>
          <a:lstStyle/>
          <a:p>
            <a:r>
              <a:rPr lang="es-ES" dirty="0" smtClean="0"/>
              <a:t>13. Conclusiones y Recomendaciones</a:t>
            </a:r>
            <a:endParaRPr lang="es-ES" dirty="0"/>
          </a:p>
        </p:txBody>
      </p:sp>
      <p:sp>
        <p:nvSpPr>
          <p:cNvPr id="3" name="Marcador de contenido 2"/>
          <p:cNvSpPr>
            <a:spLocks noGrp="1"/>
          </p:cNvSpPr>
          <p:nvPr>
            <p:ph idx="1"/>
          </p:nvPr>
        </p:nvSpPr>
        <p:spPr>
          <a:xfrm>
            <a:off x="677334" y="1529255"/>
            <a:ext cx="8596668" cy="4512107"/>
          </a:xfrm>
        </p:spPr>
        <p:txBody>
          <a:bodyPr>
            <a:normAutofit fontScale="62500" lnSpcReduction="20000"/>
          </a:bodyPr>
          <a:lstStyle/>
          <a:p>
            <a:pPr marL="0" indent="0" algn="just">
              <a:buNone/>
            </a:pPr>
            <a:r>
              <a:rPr lang="es-ES" b="1" dirty="0" smtClean="0"/>
              <a:t>Conclusiones</a:t>
            </a:r>
          </a:p>
          <a:p>
            <a:pPr marL="0" indent="0" algn="just">
              <a:lnSpc>
                <a:spcPct val="170000"/>
              </a:lnSpc>
              <a:buNone/>
            </a:pPr>
            <a:r>
              <a:rPr lang="es-EC" dirty="0"/>
              <a:t>Basados en los resultados experimentales se puede concluir</a:t>
            </a:r>
            <a:r>
              <a:rPr lang="es-EC" dirty="0" smtClean="0"/>
              <a:t>:</a:t>
            </a:r>
            <a:endParaRPr lang="es-ES" dirty="0"/>
          </a:p>
          <a:p>
            <a:pPr lvl="0" algn="just">
              <a:lnSpc>
                <a:spcPct val="170000"/>
              </a:lnSpc>
            </a:pPr>
            <a:r>
              <a:rPr lang="es-EC" dirty="0"/>
              <a:t>Que  las variables del comportamiento agronómico del pasto </a:t>
            </a:r>
            <a:r>
              <a:rPr lang="es-EC" i="1" dirty="0" err="1"/>
              <a:t>Setaria</a:t>
            </a:r>
            <a:r>
              <a:rPr lang="es-EC" i="1" dirty="0"/>
              <a:t> </a:t>
            </a:r>
            <a:r>
              <a:rPr lang="es-EC" i="1" dirty="0" err="1"/>
              <a:t>sphacelata</a:t>
            </a:r>
            <a:r>
              <a:rPr lang="es-EC" i="1" dirty="0"/>
              <a:t> </a:t>
            </a:r>
            <a:r>
              <a:rPr lang="es-EC" dirty="0"/>
              <a:t>tuvo una mejor respuesta  a los 55 días de edad</a:t>
            </a:r>
            <a:r>
              <a:rPr lang="es-EC" dirty="0" smtClean="0"/>
              <a:t>.</a:t>
            </a:r>
            <a:endParaRPr lang="es-ES" dirty="0"/>
          </a:p>
          <a:p>
            <a:pPr lvl="0" algn="just">
              <a:lnSpc>
                <a:spcPct val="170000"/>
              </a:lnSpc>
            </a:pPr>
            <a:r>
              <a:rPr lang="es-EC" dirty="0"/>
              <a:t>El efecto del nivel del fertilizante  no provocó cambios en la mayoría de las  variables del comportamiento agronómico del pasto</a:t>
            </a:r>
            <a:r>
              <a:rPr lang="es-EC" i="1" dirty="0"/>
              <a:t> </a:t>
            </a:r>
            <a:r>
              <a:rPr lang="es-EC" i="1" dirty="0" err="1"/>
              <a:t>Setaria</a:t>
            </a:r>
            <a:r>
              <a:rPr lang="es-EC" i="1" dirty="0"/>
              <a:t> </a:t>
            </a:r>
            <a:r>
              <a:rPr lang="es-EC" i="1" dirty="0" err="1"/>
              <a:t>sphacelata</a:t>
            </a:r>
            <a:r>
              <a:rPr lang="es-EC" i="1" dirty="0"/>
              <a:t>.</a:t>
            </a:r>
            <a:endParaRPr lang="es-ES" dirty="0"/>
          </a:p>
          <a:p>
            <a:pPr lvl="0" algn="just">
              <a:lnSpc>
                <a:spcPct val="170000"/>
              </a:lnSpc>
            </a:pPr>
            <a:r>
              <a:rPr lang="es-EC" dirty="0"/>
              <a:t>Las variables de composición química del pasto </a:t>
            </a:r>
            <a:r>
              <a:rPr lang="es-EC" i="1" dirty="0" err="1"/>
              <a:t>Setaria</a:t>
            </a:r>
            <a:r>
              <a:rPr lang="es-EC" i="1" dirty="0"/>
              <a:t> </a:t>
            </a:r>
            <a:r>
              <a:rPr lang="es-EC" i="1" dirty="0" err="1"/>
              <a:t>sphacelata</a:t>
            </a:r>
            <a:r>
              <a:rPr lang="es-EC" i="1" dirty="0"/>
              <a:t> </a:t>
            </a:r>
            <a:r>
              <a:rPr lang="es-EC" dirty="0"/>
              <a:t>que fueron afectadas por la edad de cosecha, fue el  contenido de materia orgánica y de fibra detergente ácida, exceptuándose las demás estudiadas</a:t>
            </a:r>
            <a:r>
              <a:rPr lang="es-EC" dirty="0" smtClean="0"/>
              <a:t>.</a:t>
            </a:r>
            <a:endParaRPr lang="es-ES" dirty="0"/>
          </a:p>
          <a:p>
            <a:pPr lvl="0" algn="just">
              <a:lnSpc>
                <a:spcPct val="170000"/>
              </a:lnSpc>
            </a:pPr>
            <a:r>
              <a:rPr lang="es-EC" dirty="0"/>
              <a:t>No hubo cambios de la variable de composición química del pasto</a:t>
            </a:r>
            <a:r>
              <a:rPr lang="es-EC" i="1" dirty="0"/>
              <a:t> </a:t>
            </a:r>
            <a:r>
              <a:rPr lang="es-EC" i="1" dirty="0" err="1"/>
              <a:t>Setaria</a:t>
            </a:r>
            <a:r>
              <a:rPr lang="es-EC" i="1" dirty="0"/>
              <a:t> </a:t>
            </a:r>
            <a:r>
              <a:rPr lang="es-EC" i="1" dirty="0" err="1"/>
              <a:t>sphacelata</a:t>
            </a:r>
            <a:r>
              <a:rPr lang="es-EC" i="1" dirty="0"/>
              <a:t> </a:t>
            </a:r>
            <a:r>
              <a:rPr lang="es-EC" dirty="0"/>
              <a:t>por efecto del nivel de fertilización</a:t>
            </a:r>
            <a:r>
              <a:rPr lang="es-EC" dirty="0" smtClean="0"/>
              <a:t>.</a:t>
            </a:r>
            <a:endParaRPr lang="es-ES" dirty="0"/>
          </a:p>
          <a:p>
            <a:pPr lvl="0" algn="just">
              <a:lnSpc>
                <a:spcPct val="170000"/>
              </a:lnSpc>
            </a:pPr>
            <a:r>
              <a:rPr lang="es-EC" dirty="0"/>
              <a:t>El efecto de la edad de cosecha y el nivel de fertilización  del pasto </a:t>
            </a:r>
            <a:r>
              <a:rPr lang="es-EC" i="1" dirty="0" err="1"/>
              <a:t>Setaria</a:t>
            </a:r>
            <a:r>
              <a:rPr lang="es-EC" i="1" dirty="0"/>
              <a:t> </a:t>
            </a:r>
            <a:r>
              <a:rPr lang="es-EC" i="1" dirty="0" err="1"/>
              <a:t>sphacelata</a:t>
            </a:r>
            <a:r>
              <a:rPr lang="es-EC" i="1" dirty="0"/>
              <a:t> </a:t>
            </a:r>
            <a:r>
              <a:rPr lang="es-EC" dirty="0"/>
              <a:t>provocaron cambios en la </a:t>
            </a:r>
            <a:r>
              <a:rPr lang="es-EC" dirty="0" err="1"/>
              <a:t>degradabilidad</a:t>
            </a:r>
            <a:r>
              <a:rPr lang="es-EC" dirty="0"/>
              <a:t> de la materia seca y materia orgánica a las 72 horas de incubación, evidenciándose  una mejor respuesta a la menor edad de cosecha y el  mayor nivel de nitrógeno.</a:t>
            </a:r>
            <a:endParaRPr lang="es-ES" dirty="0"/>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spTree>
    <p:extLst>
      <p:ext uri="{BB962C8B-B14F-4D97-AF65-F5344CB8AC3E}">
        <p14:creationId xmlns:p14="http://schemas.microsoft.com/office/powerpoint/2010/main" val="3769603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13.Conclusiones y Recomendaciones</a:t>
            </a:r>
            <a:endParaRPr lang="es-ES" dirty="0"/>
          </a:p>
        </p:txBody>
      </p:sp>
      <p:sp>
        <p:nvSpPr>
          <p:cNvPr id="3" name="Marcador de contenido 2"/>
          <p:cNvSpPr>
            <a:spLocks noGrp="1"/>
          </p:cNvSpPr>
          <p:nvPr>
            <p:ph idx="1"/>
          </p:nvPr>
        </p:nvSpPr>
        <p:spPr/>
        <p:txBody>
          <a:bodyPr>
            <a:normAutofit fontScale="77500" lnSpcReduction="20000"/>
          </a:bodyPr>
          <a:lstStyle/>
          <a:p>
            <a:pPr marL="0" indent="0">
              <a:buNone/>
            </a:pPr>
            <a:r>
              <a:rPr lang="es-EC" b="1" dirty="0" smtClean="0"/>
              <a:t>Recomendaciones</a:t>
            </a:r>
            <a:r>
              <a:rPr lang="es-EC" b="1" dirty="0"/>
              <a:t> </a:t>
            </a:r>
            <a:endParaRPr lang="es-ES" dirty="0"/>
          </a:p>
          <a:p>
            <a:pPr lvl="0" algn="just">
              <a:lnSpc>
                <a:spcPct val="150000"/>
              </a:lnSpc>
            </a:pPr>
            <a:r>
              <a:rPr lang="es-EC" dirty="0"/>
              <a:t>Basados en los resultados experimentales  se recomienda que en aspectos agronómicos se debe utilizar al pasto </a:t>
            </a:r>
            <a:r>
              <a:rPr lang="es-EC" i="1" dirty="0" err="1"/>
              <a:t>Setaria</a:t>
            </a:r>
            <a:r>
              <a:rPr lang="es-EC" i="1" dirty="0"/>
              <a:t> </a:t>
            </a:r>
            <a:r>
              <a:rPr lang="es-EC" i="1" dirty="0" err="1"/>
              <a:t>sphacelata</a:t>
            </a:r>
            <a:r>
              <a:rPr lang="es-EC" i="1" dirty="0"/>
              <a:t> </a:t>
            </a:r>
            <a:r>
              <a:rPr lang="es-EC" dirty="0"/>
              <a:t>a los 55 días de edad y sin niveles de fertilización toda vez que no se observó interacción entre estos factores. </a:t>
            </a:r>
            <a:endParaRPr lang="es-ES" dirty="0"/>
          </a:p>
          <a:p>
            <a:pPr lvl="0" algn="just">
              <a:lnSpc>
                <a:spcPct val="150000"/>
              </a:lnSpc>
            </a:pPr>
            <a:r>
              <a:rPr lang="es-EC" dirty="0"/>
              <a:t>De igual manera en términos de composición química  y  en específico por el nivel de proteína la edad de uso del pasto </a:t>
            </a:r>
            <a:r>
              <a:rPr lang="es-EC" dirty="0" err="1"/>
              <a:t>Setaria</a:t>
            </a:r>
            <a:r>
              <a:rPr lang="es-EC" dirty="0"/>
              <a:t> </a:t>
            </a:r>
            <a:r>
              <a:rPr lang="es-EC" dirty="0" err="1"/>
              <a:t>sphacelata</a:t>
            </a:r>
            <a:r>
              <a:rPr lang="es-EC" dirty="0"/>
              <a:t> es a 55 días de cosecha sin ser necesario la aplicación de niveles de  nitrógeno</a:t>
            </a:r>
            <a:r>
              <a:rPr lang="es-EC" dirty="0" smtClean="0"/>
              <a:t>.</a:t>
            </a:r>
            <a:endParaRPr lang="es-ES" dirty="0"/>
          </a:p>
          <a:p>
            <a:pPr lvl="0" algn="just">
              <a:lnSpc>
                <a:spcPct val="150000"/>
              </a:lnSpc>
            </a:pPr>
            <a:r>
              <a:rPr lang="es-EC" dirty="0"/>
              <a:t>Aunque se evidenció un mayor porcentaje de </a:t>
            </a:r>
            <a:r>
              <a:rPr lang="es-EC" dirty="0" err="1"/>
              <a:t>degradabilidad</a:t>
            </a:r>
            <a:r>
              <a:rPr lang="es-EC" dirty="0"/>
              <a:t> in situ de la materia seca y materia orgánica a los 35 días, la edad de cosecha recomendada por efecto de existir una mayor cantidad en Kg de forraje disponible y por lo tanto de nutrientes digestibles, es  de 55 días ya que esto permitiría alimentar a un mayor número de animales por hectárea con forrajes de adecuada </a:t>
            </a:r>
            <a:r>
              <a:rPr lang="es-EC" dirty="0" smtClean="0"/>
              <a:t>calidad.</a:t>
            </a: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spTree>
    <p:extLst>
      <p:ext uri="{BB962C8B-B14F-4D97-AF65-F5344CB8AC3E}">
        <p14:creationId xmlns:p14="http://schemas.microsoft.com/office/powerpoint/2010/main" val="264768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2812" y="1230423"/>
            <a:ext cx="8596668" cy="4508225"/>
          </a:xfrm>
        </p:spPr>
        <p:txBody>
          <a:bodyPr>
            <a:normAutofit/>
          </a:bodyPr>
          <a:lstStyle/>
          <a:p>
            <a:pPr algn="just">
              <a:lnSpc>
                <a:spcPct val="150000"/>
              </a:lnSpc>
            </a:pPr>
            <a:r>
              <a:rPr lang="es-EC" dirty="0"/>
              <a:t>Sánchez (2011) evaluó el establecimiento de la pradera, se identificó un rendimiento del 90% de  cepas de </a:t>
            </a:r>
            <a:r>
              <a:rPr lang="es-EC" i="1" dirty="0" err="1"/>
              <a:t>Setaria</a:t>
            </a:r>
            <a:r>
              <a:rPr lang="es-EC" i="1" dirty="0"/>
              <a:t> </a:t>
            </a:r>
            <a:r>
              <a:rPr lang="es-EC" i="1" dirty="0" err="1"/>
              <a:t>splendida</a:t>
            </a:r>
            <a:r>
              <a:rPr lang="es-EC" dirty="0"/>
              <a:t> (</a:t>
            </a:r>
            <a:r>
              <a:rPr lang="es-EC" i="1" dirty="0" err="1"/>
              <a:t>Setaria</a:t>
            </a:r>
            <a:r>
              <a:rPr lang="es-EC" i="1" dirty="0"/>
              <a:t> </a:t>
            </a:r>
            <a:r>
              <a:rPr lang="es-EC" i="1" dirty="0" err="1"/>
              <a:t>sphacelata</a:t>
            </a:r>
            <a:r>
              <a:rPr lang="es-EC" dirty="0"/>
              <a:t>). </a:t>
            </a:r>
            <a:r>
              <a:rPr lang="es-EC" dirty="0" smtClean="0"/>
              <a:t>El </a:t>
            </a:r>
            <a:r>
              <a:rPr lang="es-EC" dirty="0"/>
              <a:t>crecimiento promedio del  pasto a los 30 días fue de 30.50 cm;  40 cm a los 60 días, a los 90 días 83 cm,  y a los 120 días su altura se encontraba en 150 cm. La producción de biomasa  </a:t>
            </a:r>
            <a:r>
              <a:rPr lang="es-EC" dirty="0" smtClean="0"/>
              <a:t> es de </a:t>
            </a:r>
            <a:r>
              <a:rPr lang="es-EC" dirty="0"/>
              <a:t>2,017 Kg m</a:t>
            </a:r>
            <a:r>
              <a:rPr lang="es-EC" baseline="30000" dirty="0"/>
              <a:t>2</a:t>
            </a:r>
            <a:r>
              <a:rPr lang="es-EC" dirty="0"/>
              <a:t> días, 3,776 Kg m</a:t>
            </a:r>
            <a:r>
              <a:rPr lang="es-EC" baseline="30000" dirty="0"/>
              <a:t>2</a:t>
            </a:r>
            <a:r>
              <a:rPr lang="es-EC" dirty="0"/>
              <a:t>  en el primer corte a (</a:t>
            </a:r>
            <a:r>
              <a:rPr lang="es-EC" dirty="0" smtClean="0"/>
              <a:t>120), </a:t>
            </a:r>
            <a:r>
              <a:rPr lang="es-EC" dirty="0"/>
              <a:t>segundo corte (</a:t>
            </a:r>
            <a:r>
              <a:rPr lang="es-EC" dirty="0" smtClean="0"/>
              <a:t>135)  </a:t>
            </a:r>
            <a:r>
              <a:rPr lang="es-EC" dirty="0"/>
              <a:t>a los </a:t>
            </a:r>
            <a:r>
              <a:rPr lang="es-EC" dirty="0" smtClean="0"/>
              <a:t>(150 días) </a:t>
            </a:r>
            <a:r>
              <a:rPr lang="es-EC" dirty="0"/>
              <a:t>la  producción de biomasa ascendió a 4,602  Kg m</a:t>
            </a:r>
            <a:r>
              <a:rPr lang="es-EC" baseline="30000" dirty="0"/>
              <a:t>2</a:t>
            </a:r>
            <a:r>
              <a:rPr lang="es-EC" dirty="0"/>
              <a:t>. Los análisis bromatológicos dieron como resultados en el primer corte 17.5% de proteína y  35.20 % de fibra; segundo corte 16.25 % de proteína y 31.74 de fibra y en el  tercer corte 15.03 % de proteína y 35.87 % de fibra, todo esto es en relación a  materia seca. </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258770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40069"/>
            <a:ext cx="8596668" cy="4701293"/>
          </a:xfrm>
        </p:spPr>
        <p:txBody>
          <a:bodyPr/>
          <a:lstStyle/>
          <a:p>
            <a:pPr algn="just">
              <a:lnSpc>
                <a:spcPct val="150000"/>
              </a:lnSpc>
            </a:pPr>
            <a:r>
              <a:rPr lang="es-EC" dirty="0"/>
              <a:t>Borrajo et al (2010) determinaron la tasa de crecimiento diario de</a:t>
            </a:r>
            <a:r>
              <a:rPr lang="es-EC" i="1" dirty="0"/>
              <a:t> </a:t>
            </a:r>
            <a:r>
              <a:rPr lang="es-EC" i="1" dirty="0" err="1"/>
              <a:t>Setaria</a:t>
            </a:r>
            <a:r>
              <a:rPr lang="es-EC" i="1" dirty="0"/>
              <a:t> </a:t>
            </a:r>
            <a:r>
              <a:rPr lang="es-EC" i="1" dirty="0" err="1"/>
              <a:t>sphacelata</a:t>
            </a:r>
            <a:r>
              <a:rPr lang="es-EC" dirty="0"/>
              <a:t>  y la producción de MS, en pasturas sin fertilizar, con fertilización fosfórica y fosfórica nitrogenada (100 kg SPT ha</a:t>
            </a:r>
            <a:r>
              <a:rPr lang="es-EC" baseline="30000" dirty="0"/>
              <a:t>-1 </a:t>
            </a:r>
            <a:r>
              <a:rPr lang="es-EC" dirty="0"/>
              <a:t>y 100 kg SPT ha</a:t>
            </a:r>
            <a:r>
              <a:rPr lang="es-EC" baseline="30000" dirty="0"/>
              <a:t>-1</a:t>
            </a:r>
            <a:r>
              <a:rPr lang="es-EC" dirty="0"/>
              <a:t>  + 23 kg de N ha</a:t>
            </a:r>
            <a:r>
              <a:rPr lang="es-EC" baseline="30000" dirty="0"/>
              <a:t>-1</a:t>
            </a:r>
            <a:r>
              <a:rPr lang="es-EC" dirty="0"/>
              <a:t>) respectivamente, como resultado se obtuvo la tasa de crecimiento de </a:t>
            </a:r>
            <a:r>
              <a:rPr lang="es-EC" i="1" dirty="0" err="1"/>
              <a:t>Setaria</a:t>
            </a:r>
            <a:r>
              <a:rPr lang="es-EC" i="1" dirty="0"/>
              <a:t> </a:t>
            </a:r>
            <a:r>
              <a:rPr lang="es-EC" dirty="0"/>
              <a:t> sin fertilizar valores de 15 a 40 kg MS ha</a:t>
            </a:r>
            <a:r>
              <a:rPr lang="es-EC" baseline="30000" dirty="0"/>
              <a:t>-1</a:t>
            </a:r>
            <a:r>
              <a:rPr lang="es-EC" dirty="0"/>
              <a:t> día, mientras que para las pasturas fertilizadas se obtuvieron  producciones  de  27.7 vs 34.5 Kg MS ha</a:t>
            </a:r>
            <a:r>
              <a:rPr lang="es-EC" baseline="30000" dirty="0"/>
              <a:t>-1</a:t>
            </a:r>
            <a:r>
              <a:rPr lang="es-EC" dirty="0"/>
              <a:t>   respectivamente.</a:t>
            </a:r>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2" cstate="print"/>
          <a:srcRect/>
          <a:stretch>
            <a:fillRect/>
          </a:stretch>
        </p:blipFill>
        <p:spPr bwMode="auto">
          <a:xfrm>
            <a:off x="2993038" y="1"/>
            <a:ext cx="3650134" cy="848818"/>
          </a:xfrm>
          <a:prstGeom prst="rect">
            <a:avLst/>
          </a:prstGeom>
          <a:noFill/>
          <a:ln w="9525">
            <a:noFill/>
            <a:miter lim="800000"/>
            <a:headEnd/>
            <a:tailEnd/>
          </a:ln>
        </p:spPr>
      </p:pic>
    </p:spTree>
    <p:extLst>
      <p:ext uri="{BB962C8B-B14F-4D97-AF65-F5344CB8AC3E}">
        <p14:creationId xmlns:p14="http://schemas.microsoft.com/office/powerpoint/2010/main" val="376949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848818"/>
            <a:ext cx="8596668" cy="1081581"/>
          </a:xfrm>
        </p:spPr>
        <p:txBody>
          <a:bodyPr/>
          <a:lstStyle/>
          <a:p>
            <a:r>
              <a:rPr lang="es-ES" dirty="0" smtClean="0"/>
              <a:t>3. Fisiología digestiva de los rumiantes</a:t>
            </a:r>
            <a:endParaRPr lang="es-ES" dirty="0"/>
          </a:p>
        </p:txBody>
      </p:sp>
      <p:sp>
        <p:nvSpPr>
          <p:cNvPr id="4" name="Marcador de pie de página 3"/>
          <p:cNvSpPr>
            <a:spLocks noGrp="1"/>
          </p:cNvSpPr>
          <p:nvPr>
            <p:ph type="ftr" sz="quarter" idx="11"/>
          </p:nvPr>
        </p:nvSpPr>
        <p:spPr/>
        <p:txBody>
          <a:bodyPr/>
          <a:lstStyle/>
          <a:p>
            <a:r>
              <a:rPr lang="en-US" smtClean="0"/>
              <a:t>Rivera, 2015</a:t>
            </a:r>
            <a:endParaRPr lang="en-US" dirty="0"/>
          </a:p>
        </p:txBody>
      </p:sp>
      <p:pic>
        <p:nvPicPr>
          <p:cNvPr id="5" name="Imagen 4"/>
          <p:cNvPicPr/>
          <p:nvPr/>
        </p:nvPicPr>
        <p:blipFill>
          <a:blip r:embed="rId3" cstate="print"/>
          <a:srcRect/>
          <a:stretch>
            <a:fillRect/>
          </a:stretch>
        </p:blipFill>
        <p:spPr bwMode="auto">
          <a:xfrm>
            <a:off x="2993038" y="1"/>
            <a:ext cx="3650134" cy="848818"/>
          </a:xfrm>
          <a:prstGeom prst="rect">
            <a:avLst/>
          </a:prstGeom>
          <a:noFill/>
          <a:ln w="9525">
            <a:noFill/>
            <a:miter lim="800000"/>
            <a:headEnd/>
            <a:tailEnd/>
          </a:ln>
        </p:spPr>
      </p:pic>
      <p:pic>
        <p:nvPicPr>
          <p:cNvPr id="6" name="Marcador de contenido 5"/>
          <p:cNvPicPr>
            <a:picLocks noGrp="1"/>
          </p:cNvPicPr>
          <p:nvPr>
            <p:ph idx="1"/>
          </p:nvPr>
        </p:nvPicPr>
        <p:blipFill>
          <a:blip r:embed="rId4" cstate="print"/>
          <a:srcRect/>
          <a:stretch>
            <a:fillRect/>
          </a:stretch>
        </p:blipFill>
        <p:spPr bwMode="auto">
          <a:xfrm>
            <a:off x="1909647" y="1930398"/>
            <a:ext cx="5247898" cy="3603299"/>
          </a:xfrm>
          <a:prstGeom prst="rect">
            <a:avLst/>
          </a:prstGeom>
          <a:noFill/>
          <a:ln w="9525">
            <a:noFill/>
            <a:miter lim="800000"/>
            <a:headEnd/>
            <a:tailEnd/>
          </a:ln>
        </p:spPr>
      </p:pic>
      <p:sp>
        <p:nvSpPr>
          <p:cNvPr id="9" name="Marcador de número de diapositiva 8"/>
          <p:cNvSpPr>
            <a:spLocks noGrp="1"/>
          </p:cNvSpPr>
          <p:nvPr>
            <p:ph type="sldNum" sz="quarter" idx="12"/>
          </p:nvPr>
        </p:nvSpPr>
        <p:spPr/>
        <p:txBody>
          <a:bodyPr/>
          <a:lstStyle/>
          <a:p>
            <a:fld id="{519954A3-9DFD-4C44-94BA-B95130A3BA1C}" type="slidenum">
              <a:rPr lang="en-US" smtClean="0"/>
              <a:t>9</a:t>
            </a:fld>
            <a:endParaRPr lang="en-US" dirty="0"/>
          </a:p>
        </p:txBody>
      </p:sp>
      <p:sp>
        <p:nvSpPr>
          <p:cNvPr id="11" name="Flecha abajo 10"/>
          <p:cNvSpPr/>
          <p:nvPr/>
        </p:nvSpPr>
        <p:spPr>
          <a:xfrm rot="19288988">
            <a:off x="1414256" y="2386861"/>
            <a:ext cx="504497" cy="1006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de flecha 12"/>
          <p:cNvCxnSpPr/>
          <p:nvPr/>
        </p:nvCxnSpPr>
        <p:spPr>
          <a:xfrm>
            <a:off x="6085490" y="4288221"/>
            <a:ext cx="2017986" cy="693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8207259" y="4900485"/>
            <a:ext cx="261329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sz="1600" dirty="0"/>
              <a:t>E</a:t>
            </a:r>
            <a:r>
              <a:rPr lang="es-EC" sz="1600" dirty="0" smtClean="0"/>
              <a:t>xtraer  </a:t>
            </a:r>
            <a:r>
              <a:rPr lang="es-EC" sz="1600" dirty="0"/>
              <a:t>los líquidos de la </a:t>
            </a:r>
            <a:r>
              <a:rPr lang="es-EC" sz="1600" dirty="0" err="1"/>
              <a:t>digesta</a:t>
            </a:r>
            <a:r>
              <a:rPr lang="es-EC" sz="1600" dirty="0"/>
              <a:t> retenida, y absorber agua,NH</a:t>
            </a:r>
            <a:r>
              <a:rPr lang="es-EC" sz="1600" baseline="-25000" dirty="0"/>
              <a:t>3, </a:t>
            </a:r>
            <a:r>
              <a:rPr lang="es-EC" sz="1600" dirty="0"/>
              <a:t>ácidos grasos volátiles  y electrolitos</a:t>
            </a:r>
            <a:r>
              <a:rPr lang="es-EC" sz="1600" baseline="-25000" dirty="0"/>
              <a:t> </a:t>
            </a:r>
            <a:r>
              <a:rPr lang="es-EC" sz="1600" dirty="0"/>
              <a:t>inorgánicos. </a:t>
            </a:r>
            <a:endParaRPr lang="es-ES" sz="1600" dirty="0"/>
          </a:p>
        </p:txBody>
      </p:sp>
      <p:cxnSp>
        <p:nvCxnSpPr>
          <p:cNvPr id="15" name="Conector recto de flecha 14"/>
          <p:cNvCxnSpPr/>
          <p:nvPr/>
        </p:nvCxnSpPr>
        <p:spPr>
          <a:xfrm>
            <a:off x="5517931" y="3310759"/>
            <a:ext cx="2396359" cy="394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7914290" y="3441063"/>
            <a:ext cx="271166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smtClean="0"/>
              <a:t>Con sus pliegues </a:t>
            </a:r>
            <a:r>
              <a:rPr lang="es-ES" dirty="0" err="1" smtClean="0"/>
              <a:t>abomasales</a:t>
            </a:r>
            <a:r>
              <a:rPr lang="es-ES" dirty="0" smtClean="0"/>
              <a:t> previene la estratificación de la ingesta</a:t>
            </a:r>
            <a:endParaRPr lang="es-ES" dirty="0"/>
          </a:p>
        </p:txBody>
      </p:sp>
    </p:spTree>
    <p:extLst>
      <p:ext uri="{BB962C8B-B14F-4D97-AF65-F5344CB8AC3E}">
        <p14:creationId xmlns:p14="http://schemas.microsoft.com/office/powerpoint/2010/main" val="29083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747</TotalTime>
  <Words>5292</Words>
  <Application>Microsoft Office PowerPoint</Application>
  <PresentationFormat>Panorámica</PresentationFormat>
  <Paragraphs>1554</Paragraphs>
  <Slides>64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64</vt:i4>
      </vt:variant>
    </vt:vector>
  </HeadingPairs>
  <TitlesOfParts>
    <vt:vector size="70" baseType="lpstr">
      <vt:lpstr>Arial</vt:lpstr>
      <vt:lpstr>Calibri</vt:lpstr>
      <vt:lpstr>Times New Roman</vt:lpstr>
      <vt:lpstr>Trebuchet MS</vt:lpstr>
      <vt:lpstr>Wingdings 3</vt:lpstr>
      <vt:lpstr>Faceta</vt:lpstr>
      <vt:lpstr>ESCUELA POLITÉCNICA DEL EJÉRCITO UNIDAD DE GESTIÓN DE POSGRADOS DEPARTAMENTO DE CIENCIAS DE LA VIDA  MAESTRÍA EN PRODUCCIÓN ANIMAL ( III Promoción) TESIS Previo a la obtención del título de Magíster, en   Producción Animal</vt:lpstr>
      <vt:lpstr>CONTENIDO</vt:lpstr>
      <vt:lpstr>1. Introducción</vt:lpstr>
      <vt:lpstr>Presentación de PowerPoint</vt:lpstr>
      <vt:lpstr>Presentación de PowerPoint</vt:lpstr>
      <vt:lpstr>2. Investigaciones similares</vt:lpstr>
      <vt:lpstr>Presentación de PowerPoint</vt:lpstr>
      <vt:lpstr>Presentación de PowerPoint</vt:lpstr>
      <vt:lpstr>3. Fisiología digestiva de los rumiantes</vt:lpstr>
      <vt:lpstr>Presentación de PowerPoint</vt:lpstr>
      <vt:lpstr>Clasificación funcional de las bacterias ruminales. </vt:lpstr>
      <vt:lpstr>4. Gramíneas</vt:lpstr>
      <vt:lpstr>5. Factores que afectan la calidad nutritiva de los pastos.    </vt:lpstr>
      <vt:lpstr>Factores climáticos</vt:lpstr>
      <vt:lpstr>Presentación de PowerPoint</vt:lpstr>
      <vt:lpstr>6. Pasto miel (Setaria sphacelata)</vt:lpstr>
      <vt:lpstr>Presentación de PowerPoint</vt:lpstr>
      <vt:lpstr>Presentación de PowerPoint</vt:lpstr>
      <vt:lpstr>7. Fertilización  con nitrógeno (N)</vt:lpstr>
      <vt:lpstr>Presentación de PowerPoint</vt:lpstr>
      <vt:lpstr>Presentación de PowerPoint</vt:lpstr>
      <vt:lpstr>Presentación de PowerPoint</vt:lpstr>
      <vt:lpstr>8. Valoración nutricional del Forraje</vt:lpstr>
      <vt:lpstr>Presentación de PowerPoint</vt:lpstr>
      <vt:lpstr>10. Determinación del valor nutritivo de los alimentos  Fracciones de análisis inmediato de los alimentos</vt:lpstr>
      <vt:lpstr>11. Materiales y Métodos </vt:lpstr>
      <vt:lpstr>Presentación de PowerPoint</vt:lpstr>
      <vt:lpstr>Factores de estudio</vt:lpstr>
      <vt:lpstr>Presentación de PowerPoint</vt:lpstr>
      <vt:lpstr>Presentación de PowerPoint</vt:lpstr>
      <vt:lpstr>Experimento 1</vt:lpstr>
      <vt:lpstr> Análisis de varianza. ANOVA-ANDEVA</vt:lpstr>
      <vt:lpstr>Experimento Dos </vt:lpstr>
      <vt:lpstr>Presentación de PowerPoint</vt:lpstr>
      <vt:lpstr>Presentación de PowerPoint</vt:lpstr>
      <vt:lpstr>Manejo del experimento</vt:lpstr>
      <vt:lpstr>Presentación de PowerPoint</vt:lpstr>
      <vt:lpstr>Presentación de PowerPoint</vt:lpstr>
      <vt:lpstr>Determinación de MS</vt:lpstr>
      <vt:lpstr>Presentación de PowerPoint</vt:lpstr>
      <vt:lpstr>Determinación de ceniza</vt:lpstr>
      <vt:lpstr>Determinación de Proteína</vt:lpstr>
      <vt:lpstr>Anàlisis de FDN</vt:lpstr>
      <vt:lpstr>Presentación de PowerPoint</vt:lpstr>
      <vt:lpstr>Degradabilidad in situ</vt:lpstr>
      <vt:lpstr>Presentación de PowerPoint</vt:lpstr>
      <vt:lpstr>12. Resultados y Discusiones</vt:lpstr>
      <vt:lpstr>Efecto de los niveles de fertilización el comportamiento agronómico de Setaria sphacelata.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13. Conclusiones y Recomendaciones</vt:lpstr>
      <vt:lpstr>13.Conclusiones y Recomendaciones</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PROMOCIÓN  ESCUELA POLITÉCNICA DEL EJÉRCITO UNIDAD DE GESTIÓN DE POSGRADOS DEPARTAMENTO DE CIENCIAS DE LA VIDA  MAESTRÍA EN PRODUCCIÓN ANIMAL</dc:title>
  <dc:creator>Alejandra Gavilanez</dc:creator>
  <cp:lastModifiedBy>Alejandra Gavilanez</cp:lastModifiedBy>
  <cp:revision>72</cp:revision>
  <dcterms:created xsi:type="dcterms:W3CDTF">2015-05-07T13:36:14Z</dcterms:created>
  <dcterms:modified xsi:type="dcterms:W3CDTF">2015-05-08T12:20:18Z</dcterms:modified>
</cp:coreProperties>
</file>