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5" r:id="rId3"/>
    <p:sldId id="297" r:id="rId4"/>
    <p:sldId id="278" r:id="rId5"/>
    <p:sldId id="280" r:id="rId6"/>
    <p:sldId id="302" r:id="rId7"/>
    <p:sldId id="287" r:id="rId8"/>
    <p:sldId id="277" r:id="rId9"/>
    <p:sldId id="289" r:id="rId10"/>
    <p:sldId id="290" r:id="rId11"/>
    <p:sldId id="291" r:id="rId12"/>
    <p:sldId id="292" r:id="rId13"/>
    <p:sldId id="293" r:id="rId14"/>
    <p:sldId id="276" r:id="rId15"/>
    <p:sldId id="298" r:id="rId16"/>
    <p:sldId id="299" r:id="rId17"/>
    <p:sldId id="300" r:id="rId18"/>
    <p:sldId id="301" r:id="rId19"/>
    <p:sldId id="279" r:id="rId20"/>
    <p:sldId id="281" r:id="rId21"/>
    <p:sldId id="294" r:id="rId22"/>
    <p:sldId id="295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PGR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Hoja1!$A$10:$A$12</c:f>
              <c:strCache>
                <c:ptCount val="3"/>
                <c:pt idx="0">
                  <c:v>Muestra 1</c:v>
                </c:pt>
                <c:pt idx="1">
                  <c:v>Muestra 2</c:v>
                </c:pt>
                <c:pt idx="2">
                  <c:v>Muestra 3</c:v>
                </c:pt>
              </c:strCache>
            </c:strRef>
          </c:cat>
          <c:val>
            <c:numRef>
              <c:f>Hoja1!$B$10:$B$12</c:f>
              <c:numCache>
                <c:formatCode>General</c:formatCode>
                <c:ptCount val="3"/>
                <c:pt idx="0">
                  <c:v>96.666666666666671</c:v>
                </c:pt>
                <c:pt idx="1">
                  <c:v>98.333333333333329</c:v>
                </c:pt>
                <c:pt idx="2">
                  <c:v>98.333333333333329</c:v>
                </c:pt>
              </c:numCache>
            </c:numRef>
          </c:val>
        </c:ser>
        <c:ser>
          <c:idx val="1"/>
          <c:order val="1"/>
          <c:tx>
            <c:v>CRR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Hoja1!$C$10:$C$12</c:f>
              <c:numCache>
                <c:formatCode>General</c:formatCode>
                <c:ptCount val="3"/>
                <c:pt idx="0">
                  <c:v>87.723333333333343</c:v>
                </c:pt>
                <c:pt idx="1">
                  <c:v>84.473333333333329</c:v>
                </c:pt>
                <c:pt idx="2">
                  <c:v>91.913333333333341</c:v>
                </c:pt>
              </c:numCache>
            </c:numRef>
          </c:val>
        </c:ser>
        <c:ser>
          <c:idx val="2"/>
          <c:order val="2"/>
          <c:tx>
            <c:v>IG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Hoja1!$D$10:$D$12</c:f>
              <c:numCache>
                <c:formatCode>General</c:formatCode>
                <c:ptCount val="3"/>
                <c:pt idx="0">
                  <c:v>85.126666666666665</c:v>
                </c:pt>
                <c:pt idx="1">
                  <c:v>83.046666666666667</c:v>
                </c:pt>
                <c:pt idx="2">
                  <c:v>90.366666666666674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20128"/>
        <c:axId val="176252912"/>
      </c:barChart>
      <c:catAx>
        <c:axId val="1245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252912"/>
        <c:crosses val="autoZero"/>
        <c:auto val="1"/>
        <c:lblAlgn val="ctr"/>
        <c:lblOffset val="100"/>
        <c:noMultiLvlLbl val="0"/>
      </c:catAx>
      <c:valAx>
        <c:axId val="17625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45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903572438733661"/>
          <c:y val="0.41378016952101615"/>
          <c:w val="7.0964149342384389E-2"/>
          <c:h val="0.23623748697776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2400" dirty="0" smtClean="0">
                <a:solidFill>
                  <a:schemeClr val="tx1"/>
                </a:solidFill>
              </a:rPr>
              <a:t>Vermicompost</a:t>
            </a:r>
            <a:r>
              <a:rPr lang="es-EC" sz="2400" baseline="0" dirty="0" smtClean="0">
                <a:solidFill>
                  <a:schemeClr val="tx1"/>
                </a:solidFill>
              </a:rPr>
              <a:t> de </a:t>
            </a:r>
            <a:r>
              <a:rPr lang="es-EC" sz="2400" baseline="0" dirty="0" err="1" smtClean="0">
                <a:solidFill>
                  <a:schemeClr val="tx1"/>
                </a:solidFill>
              </a:rPr>
              <a:t>Pujilí</a:t>
            </a:r>
            <a:endParaRPr lang="es-EC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NTEA-006-SMA.2006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Normativas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NTC 5167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Normativas</c:v>
                </c:pt>
              </c:strCache>
            </c:strRef>
          </c:cat>
          <c:val>
            <c:numRef>
              <c:f>Hoja1!$C$2</c:f>
              <c:numCache>
                <c:formatCode>0.00%</c:formatCode>
                <c:ptCount val="1"/>
                <c:pt idx="0">
                  <c:v>0.77769999999999995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EPA 2003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Normativas</c:v>
                </c:pt>
              </c:strCache>
            </c:strRef>
          </c:cat>
          <c:val>
            <c:numRef>
              <c:f>Hoja1!$D$2</c:f>
              <c:numCache>
                <c:formatCode>0.00%</c:formatCode>
                <c:ptCount val="1"/>
                <c:pt idx="0">
                  <c:v>0.5454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NCh2880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Normativas</c:v>
                </c:pt>
              </c:strCache>
            </c:strRef>
          </c:cat>
          <c:val>
            <c:numRef>
              <c:f>Hoja1!$E$2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Real Decreto 824/2005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Normativas</c:v>
                </c:pt>
              </c:strCache>
            </c:strRef>
          </c:cat>
          <c:val>
            <c:numRef>
              <c:f>Hoja1!$F$2</c:f>
              <c:numCache>
                <c:formatCode>0.00%</c:formatCode>
                <c:ptCount val="1"/>
                <c:pt idx="0">
                  <c:v>0.57140000000000002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718096"/>
        <c:axId val="237430016"/>
      </c:barChart>
      <c:catAx>
        <c:axId val="28771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7430016"/>
        <c:crosses val="autoZero"/>
        <c:auto val="1"/>
        <c:lblAlgn val="ctr"/>
        <c:lblOffset val="100"/>
        <c:noMultiLvlLbl val="0"/>
      </c:catAx>
      <c:valAx>
        <c:axId val="2374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771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3481-7B98-4220-AC28-9E3E802C00D2}" type="datetimeFigureOut">
              <a:rPr lang="es-EC" smtClean="0"/>
              <a:t>14/06/2015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DDC61-2220-4219-AC12-4B5877F10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00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DC61-2220-4219-AC12-4B5877F10E53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323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DC61-2220-4219-AC12-4B5877F10E53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542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730A-CCB7-47B2-98A9-0E9F224FEC7C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0798-E0FC-4AE4-8CB4-1B26A07C0861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2EEC-3F8E-4C04-A513-680FFC552E21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7F46-0864-42B6-A817-C420B1505FF0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0A-8333-4B82-870D-399F56C697E3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5A48-7065-42DC-B857-1376FA939B81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7BF6-26DB-4C37-B81E-67A32B58E1FA}" type="datetime1">
              <a:rPr lang="en-US" smtClean="0"/>
              <a:t>6/14/2015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30F-0B01-4BCE-84E4-13D66E0E2D55}" type="datetime1">
              <a:rPr lang="en-US" smtClean="0"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8992-1396-4CE3-B9CA-F3AD66CF360F}" type="datetime1">
              <a:rPr lang="en-US" smtClean="0"/>
              <a:t>6/14/2015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C813-ABBB-4FD8-AE6D-E61A69511F67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A3D-86BC-4B5F-8AA9-66E1E4D9A3A6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7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33F3-EABC-4343-ABEE-253ED8F38B14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/>
          <p:cNvSpPr txBox="1"/>
          <p:nvPr/>
        </p:nvSpPr>
        <p:spPr>
          <a:xfrm>
            <a:off x="857192" y="1651728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algn="ctr"/>
            <a:r>
              <a:rPr lang="es-ES" sz="2400" b="1" i="1" dirty="0" smtClean="0"/>
              <a:t>“</a:t>
            </a:r>
            <a:r>
              <a:rPr lang="es-ES" sz="2400" b="1" dirty="0"/>
              <a:t>EVALUACIÓN FISICOQUÍMICA E IDENTIFICACIÓN DE </a:t>
            </a:r>
            <a:r>
              <a:rPr lang="es-ES" sz="2400" b="1" i="1" dirty="0"/>
              <a:t>Salmonella </a:t>
            </a:r>
            <a:r>
              <a:rPr lang="es-ES" sz="2400" b="1" i="1" dirty="0" err="1"/>
              <a:t>spp</a:t>
            </a:r>
            <a:r>
              <a:rPr lang="es-ES" sz="2400" b="1" i="1" dirty="0"/>
              <a:t>.,</a:t>
            </a:r>
            <a:r>
              <a:rPr lang="es-ES" sz="2400" b="1" dirty="0"/>
              <a:t> </a:t>
            </a:r>
            <a:r>
              <a:rPr lang="es-ES" sz="2400" b="1" i="1" dirty="0" err="1"/>
              <a:t>Shigella</a:t>
            </a:r>
            <a:r>
              <a:rPr lang="es-ES" sz="2400" b="1" i="1" dirty="0"/>
              <a:t> </a:t>
            </a:r>
            <a:r>
              <a:rPr lang="es-ES" sz="2400" b="1" i="1" dirty="0" err="1"/>
              <a:t>spp</a:t>
            </a:r>
            <a:r>
              <a:rPr lang="es-ES" sz="2400" b="1" i="1" dirty="0"/>
              <a:t>.</a:t>
            </a:r>
            <a:r>
              <a:rPr lang="es-ES" sz="2400" b="1" dirty="0"/>
              <a:t> y </a:t>
            </a:r>
            <a:r>
              <a:rPr lang="es-ES" sz="2400" b="1" i="1" dirty="0" err="1"/>
              <a:t>Escherichia</a:t>
            </a:r>
            <a:r>
              <a:rPr lang="es-ES" sz="2400" b="1" i="1" dirty="0"/>
              <a:t> </a:t>
            </a:r>
            <a:r>
              <a:rPr lang="es-ES" sz="2400" b="1" i="1" dirty="0" err="1"/>
              <a:t>coli</a:t>
            </a:r>
            <a:r>
              <a:rPr lang="es-ES" sz="2400" b="1" dirty="0"/>
              <a:t> DEL VERMICOMPOST PRODUCIDO POR EL GOBIERNO AUTÓNOMO DESCENTRALIZADO (GAD) DE PUJILÍ EN LA PROVINCIA DE </a:t>
            </a:r>
            <a:r>
              <a:rPr lang="es-ES" sz="2400" b="1" dirty="0" smtClean="0"/>
              <a:t>COTOPAXI</a:t>
            </a:r>
            <a:r>
              <a:rPr lang="es-ES" sz="2400" b="1" i="1" dirty="0" smtClean="0"/>
              <a:t>”</a:t>
            </a:r>
            <a:endParaRPr lang="en-US" sz="2400" b="1" i="1" dirty="0"/>
          </a:p>
          <a:p>
            <a:pPr algn="ctr"/>
            <a:endParaRPr lang="es-ES" sz="2000" b="1" i="1" dirty="0" smtClean="0"/>
          </a:p>
          <a:p>
            <a:pPr algn="ctr"/>
            <a:endParaRPr lang="es-ES" sz="1600" dirty="0" smtClean="0"/>
          </a:p>
          <a:p>
            <a:pPr algn="ctr"/>
            <a:r>
              <a:rPr lang="es-ES" b="1" dirty="0" smtClean="0"/>
              <a:t>AUTORA: SALOMÉ CALAHORRANO</a:t>
            </a:r>
          </a:p>
          <a:p>
            <a:pPr algn="ctr"/>
            <a:r>
              <a:rPr lang="es-ES" b="1" dirty="0" smtClean="0"/>
              <a:t>DIRECTOR</a:t>
            </a:r>
            <a:r>
              <a:rPr lang="es-ES" b="1" dirty="0"/>
              <a:t>: PhD. ANDRÉS IZQUIERDO</a:t>
            </a:r>
            <a:endParaRPr lang="es-EC" dirty="0"/>
          </a:p>
          <a:p>
            <a:pPr algn="ctr"/>
            <a:r>
              <a:rPr lang="es-ES" b="1" dirty="0"/>
              <a:t>CODIRECTORA: </a:t>
            </a:r>
            <a:r>
              <a:rPr lang="es-ES" b="1" dirty="0" err="1"/>
              <a:t>MSc</a:t>
            </a:r>
            <a:r>
              <a:rPr lang="es-ES" b="1" dirty="0"/>
              <a:t>. ALMA KOCH</a:t>
            </a:r>
            <a:endParaRPr lang="es-EC" dirty="0"/>
          </a:p>
          <a:p>
            <a:pPr algn="ctr"/>
            <a:endParaRPr lang="es-ES" sz="1600" dirty="0" smtClean="0"/>
          </a:p>
          <a:p>
            <a:pPr algn="ctr"/>
            <a:endParaRPr lang="es-ES" sz="1600" dirty="0" smtClean="0"/>
          </a:p>
          <a:p>
            <a:pPr algn="ctr"/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-158602" y="915508"/>
            <a:ext cx="9852338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10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DE LA VIDA Y LA AGRICULTURA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ctr">
              <a:lnSpc>
                <a:spcPct val="150000"/>
              </a:lnSpc>
              <a:spcAft>
                <a:spcPts val="1000"/>
              </a:spcAft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INGENIERÍA EN BIOTECNOLOGÍA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t="14872" r="11153"/>
          <a:stretch/>
        </p:blipFill>
        <p:spPr>
          <a:xfrm>
            <a:off x="6405801" y="4170555"/>
            <a:ext cx="1905578" cy="1845392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08204" y="153453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METODOLOGÍA</a:t>
            </a:r>
            <a:endParaRPr lang="en-US" sz="2800" b="1" dirty="0"/>
          </a:p>
        </p:txBody>
      </p:sp>
      <p:sp>
        <p:nvSpPr>
          <p:cNvPr id="7" name="Rectángulo 6"/>
          <p:cNvSpPr/>
          <p:nvPr/>
        </p:nvSpPr>
        <p:spPr>
          <a:xfrm>
            <a:off x="344564" y="821422"/>
            <a:ext cx="3969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Recuento de microorganismos aerobios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mesófilos</a:t>
            </a:r>
          </a:p>
          <a:p>
            <a:pPr algn="ctr"/>
            <a:r>
              <a:rPr lang="es-ES" sz="2400" dirty="0"/>
              <a:t>NTE INEN 1 529-5:2006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Diluciones </a:t>
            </a:r>
          </a:p>
          <a:p>
            <a:pPr algn="ctr"/>
            <a:r>
              <a:rPr lang="es-E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Duplicados</a:t>
            </a:r>
          </a:p>
          <a:p>
            <a:pPr algn="ctr"/>
            <a:r>
              <a:rPr lang="es-E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1mL y PCA</a:t>
            </a:r>
          </a:p>
          <a:p>
            <a:pPr algn="ctr"/>
            <a:r>
              <a:rPr lang="es-E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Incubar</a:t>
            </a:r>
          </a:p>
          <a:p>
            <a:pPr algn="ctr"/>
            <a:endParaRPr lang="es-EC" sz="2400" dirty="0"/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446" y="3941109"/>
            <a:ext cx="2328772" cy="207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2349" y="3941109"/>
            <a:ext cx="2211204" cy="207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511931" y="802990"/>
            <a:ext cx="3302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Recuento de </a:t>
            </a:r>
            <a:r>
              <a:rPr lang="es-E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nterobacterias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24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Escherichia</a:t>
            </a:r>
            <a:r>
              <a:rPr lang="es-ES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</a:t>
            </a:r>
            <a:endParaRPr lang="es-ES" sz="24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E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etrifilm</a:t>
            </a:r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r="9874"/>
          <a:stretch/>
        </p:blipFill>
        <p:spPr bwMode="auto">
          <a:xfrm>
            <a:off x="6405801" y="2372650"/>
            <a:ext cx="1905578" cy="164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E64126-FA28-48AE-A1D4-10EFC45B642A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03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72673" y="158587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METODOLOGÍA</a:t>
            </a:r>
            <a:endParaRPr lang="en-U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0337" y="554827"/>
            <a:ext cx="906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Aislamiento e identificación 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2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Escherichia</a:t>
            </a:r>
            <a:r>
              <a:rPr lang="es-EC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 </a:t>
            </a:r>
            <a:r>
              <a:rPr lang="es-EC" sz="22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98109" y="2422203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EC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6443" y="3042485"/>
            <a:ext cx="148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MacConkey</a:t>
            </a:r>
            <a:endParaRPr lang="es-EC" dirty="0" smtClean="0"/>
          </a:p>
          <a:p>
            <a:pPr algn="ctr"/>
            <a:r>
              <a:rPr lang="es-EC" dirty="0" smtClean="0"/>
              <a:t>EMB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6975" y="4083262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Tinción Gram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46975" y="4755344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Agar nutriente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46974" y="5375342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Tinción Gram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5897" y="1618899"/>
            <a:ext cx="101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Lactosa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41410" y="1618899"/>
            <a:ext cx="15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Agua peptona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488187" y="2407723"/>
            <a:ext cx="188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Caldo </a:t>
            </a:r>
            <a:r>
              <a:rPr lang="es-EC" dirty="0" err="1" smtClean="0"/>
              <a:t>tetrationato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051251" y="3042485"/>
            <a:ext cx="83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SS</a:t>
            </a:r>
          </a:p>
          <a:p>
            <a:pPr algn="ctr"/>
            <a:r>
              <a:rPr lang="es-EC" dirty="0" smtClean="0"/>
              <a:t>XLD</a:t>
            </a:r>
          </a:p>
          <a:p>
            <a:pPr algn="ctr"/>
            <a:r>
              <a:rPr lang="es-EC" dirty="0" smtClean="0"/>
              <a:t>HEK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669302" y="4267928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Tinción Gram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669302" y="4940010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Agar nutriente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669301" y="5560008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Tinción Gram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137582" y="1603244"/>
            <a:ext cx="15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Agua peptona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984359" y="2349647"/>
            <a:ext cx="252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Caldo Gram negativo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96715" y="2988754"/>
            <a:ext cx="83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SS</a:t>
            </a:r>
          </a:p>
          <a:p>
            <a:pPr algn="ctr"/>
            <a:r>
              <a:rPr lang="es-EC" dirty="0" smtClean="0"/>
              <a:t>XLD</a:t>
            </a:r>
          </a:p>
          <a:p>
            <a:pPr algn="ctr"/>
            <a:r>
              <a:rPr lang="es-EC" dirty="0" smtClean="0"/>
              <a:t>HEK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302785" y="4235595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Tinción Gram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02785" y="4907677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Agar nutriente</a:t>
            </a:r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02784" y="5527675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Tinción Gram</a:t>
            </a:r>
            <a:endParaRPr lang="es-EC" dirty="0"/>
          </a:p>
        </p:txBody>
      </p:sp>
      <p:cxnSp>
        <p:nvCxnSpPr>
          <p:cNvPr id="28" name="Conector recto de flecha 27"/>
          <p:cNvCxnSpPr>
            <a:stCxn id="14" idx="2"/>
          </p:cNvCxnSpPr>
          <p:nvPr/>
        </p:nvCxnSpPr>
        <p:spPr>
          <a:xfrm>
            <a:off x="1424238" y="1988231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1421578" y="2791535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1393971" y="3721846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1384058" y="4504678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1393971" y="5116760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4450469" y="1957556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4447809" y="2760860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4420202" y="3922993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4438181" y="4658669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4448094" y="5270751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6987322" y="2002504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984662" y="2702776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6982813" y="3942183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6972900" y="4686378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6982813" y="5298460"/>
            <a:ext cx="5317" cy="3614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2520555" y="5061353"/>
            <a:ext cx="36555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Pruebas bioquímicas</a:t>
            </a:r>
          </a:p>
          <a:p>
            <a:pPr algn="ctr"/>
            <a:r>
              <a:rPr lang="es-EC" sz="2400" dirty="0" smtClean="0"/>
              <a:t>API20E</a:t>
            </a:r>
            <a:endParaRPr lang="es-EC" sz="24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10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383202" y="1365385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NTE INEN </a:t>
            </a:r>
            <a:r>
              <a:rPr lang="es-EC" sz="1600" dirty="0" smtClean="0"/>
              <a:t>1529-8:2008</a:t>
            </a:r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3391834" y="1132081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 smtClean="0"/>
              <a:t>WHO</a:t>
            </a:r>
          </a:p>
          <a:p>
            <a:pPr algn="ctr"/>
            <a:r>
              <a:rPr lang="es-EC" sz="1600" dirty="0" smtClean="0"/>
              <a:t>NTE </a:t>
            </a:r>
            <a:r>
              <a:rPr lang="es-EC" sz="1600" dirty="0"/>
              <a:t>INEN </a:t>
            </a:r>
            <a:r>
              <a:rPr lang="es-EC" sz="1600" dirty="0" smtClean="0"/>
              <a:t>1529-15:2009</a:t>
            </a:r>
            <a:endParaRPr lang="es-EC" sz="1600" dirty="0"/>
          </a:p>
        </p:txBody>
      </p:sp>
      <p:sp>
        <p:nvSpPr>
          <p:cNvPr id="6" name="Rectángulo 5"/>
          <p:cNvSpPr/>
          <p:nvPr/>
        </p:nvSpPr>
        <p:spPr>
          <a:xfrm>
            <a:off x="6094966" y="1091468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 smtClean="0"/>
              <a:t>WHO</a:t>
            </a:r>
          </a:p>
          <a:p>
            <a:r>
              <a:rPr lang="es-EC" sz="1600" dirty="0" smtClean="0"/>
              <a:t>NTE </a:t>
            </a:r>
            <a:r>
              <a:rPr lang="es-EC" sz="1600" dirty="0"/>
              <a:t>INEN </a:t>
            </a:r>
            <a:r>
              <a:rPr lang="es-EC" sz="1600" dirty="0" smtClean="0"/>
              <a:t>1529-16:96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170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14872" b="33629"/>
          <a:stretch/>
        </p:blipFill>
        <p:spPr>
          <a:xfrm>
            <a:off x="835882" y="1584009"/>
            <a:ext cx="2385756" cy="1142817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74098" y="155644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METODOLOGÍA</a:t>
            </a:r>
            <a:endParaRPr lang="en-US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2428" y="183556"/>
            <a:ext cx="816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Prueba de fitotoxicidad</a:t>
            </a:r>
            <a:endParaRPr lang="es-EC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5" y="3279485"/>
            <a:ext cx="3301301" cy="24759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0" y="3372817"/>
            <a:ext cx="3185521" cy="23891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0" b="17249"/>
          <a:stretch/>
        </p:blipFill>
        <p:spPr>
          <a:xfrm rot="16200000">
            <a:off x="6929313" y="3925531"/>
            <a:ext cx="2902492" cy="1052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2861008" y="845124"/>
                <a:ext cx="5916847" cy="666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𝑃𝐺𝑅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𝑠𝑒𝑚𝑖𝑙𝑙𝑎𝑠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𝑔𝑒𝑟𝑚𝑖𝑛𝑎𝑑𝑎𝑠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𝑒𝑥𝑡𝑟𝑎𝑐𝑡𝑜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𝑠𝑒𝑚𝑖𝑙𝑙𝑎𝑠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𝑔𝑒𝑟𝑚𝑖𝑛𝑎𝑑𝑎𝑠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𝑡𝑒𝑠𝑡𝑖𝑔𝑜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008" y="845124"/>
                <a:ext cx="5916847" cy="6668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11"/>
              <p:cNvSpPr/>
              <p:nvPr/>
            </p:nvSpPr>
            <p:spPr>
              <a:xfrm>
                <a:off x="3216443" y="1578331"/>
                <a:ext cx="5544355" cy="668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𝐶𝑅𝑅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𝐸𝑙𝑜𝑛𝑔𝑎𝑐𝑖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𝑟𝑎𝑑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𝑒𝑥𝑡𝑟𝑎𝑐𝑡𝑜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𝐸𝑙𝑜𝑛𝑔𝑎𝑐𝑖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𝑟𝑎𝑑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𝑡𝑒𝑠𝑡𝑖𝑔𝑜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443" y="1578331"/>
                <a:ext cx="5544355" cy="6681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238848" y="2402990"/>
                <a:ext cx="178209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𝐼𝐺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𝑃𝐺𝑅𝑥𝐶𝑅𝑅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48" y="2402990"/>
                <a:ext cx="1782091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de flecha 14"/>
          <p:cNvCxnSpPr/>
          <p:nvPr/>
        </p:nvCxnSpPr>
        <p:spPr>
          <a:xfrm>
            <a:off x="2028760" y="2846231"/>
            <a:ext cx="0" cy="3090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9" idx="1"/>
          </p:cNvCxnSpPr>
          <p:nvPr/>
        </p:nvCxnSpPr>
        <p:spPr>
          <a:xfrm>
            <a:off x="3645866" y="4567387"/>
            <a:ext cx="48869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7320081" y="4517473"/>
            <a:ext cx="48869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CF85B8-859B-4412-A894-C4F675A72488}" type="slidenum">
              <a:rPr lang="es-EC"/>
              <a:t>12</a:t>
            </a:fld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599732" y="5783510"/>
            <a:ext cx="1032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 smtClean="0"/>
              <a:t>LIFE, 2008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613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36993" y="197184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MICROBIÓLOGICOS Y DISCUSIÓN</a:t>
            </a:r>
            <a:endParaRPr lang="en-US" sz="2800" b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091738"/>
              </p:ext>
            </p:extLst>
          </p:nvPr>
        </p:nvGraphicFramePr>
        <p:xfrm>
          <a:off x="103032" y="888257"/>
          <a:ext cx="8551572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893"/>
                <a:gridCol w="2137893"/>
                <a:gridCol w="2137893"/>
                <a:gridCol w="2137893"/>
              </a:tblGrid>
              <a:tr h="581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Aerobios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mesófilos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Enterobacterias</a:t>
                      </a:r>
                      <a:endParaRPr lang="es-EC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Número total (UFC/g)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 (Miller, </a:t>
                      </a:r>
                      <a:r>
                        <a:rPr lang="es-EC" sz="2000" i="1" u="none" strike="noStrike" dirty="0">
                          <a:effectLst/>
                        </a:rPr>
                        <a:t>et al</a:t>
                      </a:r>
                      <a:r>
                        <a:rPr lang="es-EC" sz="2000" u="none" strike="noStrike" dirty="0">
                          <a:effectLst/>
                        </a:rPr>
                        <a:t>., 2013)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u="none" strike="noStrike" dirty="0" smtClean="0">
                          <a:effectLst/>
                        </a:rPr>
                        <a:t>Número total (UFC/g)</a:t>
                      </a:r>
                      <a:endParaRPr lang="es-EC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(Miller, </a:t>
                      </a:r>
                      <a:r>
                        <a:rPr lang="es-EC" sz="20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es-EC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2013)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3,02x 10</a:t>
                      </a:r>
                      <a:r>
                        <a:rPr lang="es-EC" sz="2000" u="none" strike="noStrike" baseline="30000" dirty="0">
                          <a:effectLst/>
                        </a:rPr>
                        <a:t>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10</a:t>
                      </a:r>
                      <a:r>
                        <a:rPr lang="es-EC" sz="2000" u="none" strike="noStrike" baseline="30000" dirty="0">
                          <a:effectLst/>
                        </a:rPr>
                        <a:t>3 </a:t>
                      </a:r>
                      <a:r>
                        <a:rPr lang="es-EC" sz="2000" u="none" strike="noStrike" dirty="0">
                          <a:effectLst/>
                        </a:rPr>
                        <a:t>-10</a:t>
                      </a:r>
                      <a:r>
                        <a:rPr lang="es-EC" sz="2000" u="none" strike="noStrike" baseline="30000" dirty="0">
                          <a:effectLst/>
                        </a:rPr>
                        <a:t>9 </a:t>
                      </a:r>
                      <a:r>
                        <a:rPr lang="es-EC" sz="2000" u="none" strike="noStrike" dirty="0">
                          <a:effectLst/>
                        </a:rPr>
                        <a:t>UFC/g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 x 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UFC/g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2,38x 10</a:t>
                      </a:r>
                      <a:r>
                        <a:rPr lang="es-EC" sz="2000" u="none" strike="noStrike" baseline="30000" dirty="0">
                          <a:effectLst/>
                        </a:rPr>
                        <a:t>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10</a:t>
                      </a:r>
                      <a:r>
                        <a:rPr lang="es-EC" sz="2000" u="none" strike="noStrike" baseline="30000">
                          <a:effectLst/>
                        </a:rPr>
                        <a:t>3 </a:t>
                      </a:r>
                      <a:r>
                        <a:rPr lang="es-EC" sz="2000" u="none" strike="noStrike">
                          <a:effectLst/>
                        </a:rPr>
                        <a:t>-10</a:t>
                      </a:r>
                      <a:r>
                        <a:rPr lang="es-EC" sz="2000" u="none" strike="noStrike" baseline="30000">
                          <a:effectLst/>
                        </a:rPr>
                        <a:t>9 </a:t>
                      </a:r>
                      <a:r>
                        <a:rPr lang="es-EC" sz="2000" u="none" strike="noStrike">
                          <a:effectLst/>
                        </a:rPr>
                        <a:t>UFC/g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x 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UFC/g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1,41 x 10</a:t>
                      </a:r>
                      <a:r>
                        <a:rPr lang="es-EC" sz="2000" u="none" strike="noStrike" baseline="30000" dirty="0">
                          <a:effectLst/>
                        </a:rPr>
                        <a:t>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10</a:t>
                      </a:r>
                      <a:r>
                        <a:rPr lang="es-EC" sz="2000" u="none" strike="noStrike" baseline="30000" dirty="0">
                          <a:effectLst/>
                        </a:rPr>
                        <a:t>3 </a:t>
                      </a:r>
                      <a:r>
                        <a:rPr lang="es-EC" sz="2000" u="none" strike="noStrike" dirty="0">
                          <a:effectLst/>
                        </a:rPr>
                        <a:t>-10</a:t>
                      </a:r>
                      <a:r>
                        <a:rPr lang="es-EC" sz="2000" u="none" strike="noStrike" baseline="30000" dirty="0">
                          <a:effectLst/>
                        </a:rPr>
                        <a:t>9 </a:t>
                      </a:r>
                      <a:r>
                        <a:rPr lang="es-EC" sz="2000" u="none" strike="noStrike" dirty="0">
                          <a:effectLst/>
                        </a:rPr>
                        <a:t>UFC/g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 x 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s-E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UFC/g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99909"/>
              </p:ext>
            </p:extLst>
          </p:nvPr>
        </p:nvGraphicFramePr>
        <p:xfrm>
          <a:off x="884537" y="3394816"/>
          <a:ext cx="7346728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73364"/>
                <a:gridCol w="3673364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Microorganismo</a:t>
                      </a:r>
                      <a:endParaRPr lang="es-EC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 Resultado</a:t>
                      </a:r>
                      <a:endParaRPr lang="es-EC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i="1" dirty="0" err="1" smtClean="0"/>
                        <a:t>Escherichia</a:t>
                      </a:r>
                      <a:r>
                        <a:rPr lang="es-EC" sz="2400" i="1" baseline="0" dirty="0" smtClean="0"/>
                        <a:t> </a:t>
                      </a:r>
                      <a:r>
                        <a:rPr lang="es-EC" sz="2400" i="1" baseline="0" dirty="0" err="1" smtClean="0"/>
                        <a:t>coli</a:t>
                      </a:r>
                      <a:endParaRPr lang="es-EC" sz="24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Presencia (</a:t>
                      </a: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8x10</a:t>
                      </a:r>
                      <a:r>
                        <a:rPr lang="es-ES" sz="2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s-EC" sz="2400" u="none" strike="noStrike" dirty="0" smtClean="0">
                          <a:effectLst/>
                        </a:rPr>
                        <a:t>UFC/g)</a:t>
                      </a:r>
                      <a:endParaRPr lang="es-EC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i="1" dirty="0" smtClean="0"/>
                        <a:t>Salmonella</a:t>
                      </a:r>
                      <a:r>
                        <a:rPr lang="es-EC" sz="2400" dirty="0" smtClean="0"/>
                        <a:t> </a:t>
                      </a:r>
                      <a:r>
                        <a:rPr lang="es-EC" sz="2400" dirty="0" err="1" smtClean="0"/>
                        <a:t>spp</a:t>
                      </a:r>
                      <a:r>
                        <a:rPr lang="es-EC" sz="2400" dirty="0" smtClean="0"/>
                        <a:t>.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Ausencia 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i="1" dirty="0" err="1" smtClean="0"/>
                        <a:t>Shigella</a:t>
                      </a:r>
                      <a:r>
                        <a:rPr lang="es-EC" sz="2400" baseline="0" dirty="0" smtClean="0"/>
                        <a:t> </a:t>
                      </a:r>
                      <a:r>
                        <a:rPr lang="es-EC" sz="2400" baseline="0" dirty="0" err="1" smtClean="0"/>
                        <a:t>spp</a:t>
                      </a:r>
                      <a:r>
                        <a:rPr lang="es-EC" sz="2400" baseline="0" dirty="0" smtClean="0"/>
                        <a:t>.</a:t>
                      </a:r>
                      <a:endParaRPr lang="es-EC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dirty="0" smtClean="0"/>
                        <a:t>Ausencia</a:t>
                      </a:r>
                      <a:endParaRPr lang="es-EC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509647-E564-4F83-A6B0-2F93734B0F8C}" type="slidenum">
              <a:rPr lang="es-EC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49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24162"/>
              </p:ext>
            </p:extLst>
          </p:nvPr>
        </p:nvGraphicFramePr>
        <p:xfrm>
          <a:off x="192504" y="855694"/>
          <a:ext cx="8951496" cy="4876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62136"/>
                <a:gridCol w="2713005"/>
                <a:gridCol w="2376355"/>
              </a:tblGrid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Característica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Vermicompost</a:t>
                      </a:r>
                      <a:r>
                        <a:rPr lang="es-EC" sz="2000" baseline="0" dirty="0" smtClean="0">
                          <a:effectLst/>
                        </a:rPr>
                        <a:t> de </a:t>
                      </a:r>
                      <a:r>
                        <a:rPr lang="es-EC" sz="2000" baseline="0" dirty="0" err="1" smtClean="0">
                          <a:effectLst/>
                        </a:rPr>
                        <a:t>Pujilí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NTEA-006-SMA</a:t>
                      </a:r>
                      <a:endParaRPr lang="es-EC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5.96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6.5-8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130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Densidad aparente (g/cm</a:t>
                      </a:r>
                      <a:r>
                        <a:rPr lang="es-ES" sz="2000" baseline="30000">
                          <a:effectLst/>
                        </a:rPr>
                        <a:t>3</a:t>
                      </a:r>
                      <a:r>
                        <a:rPr lang="es-ES" sz="2000">
                          <a:effectLst/>
                        </a:rPr>
                        <a:t>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 – 0.6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Humedad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17.5%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20 - 40%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297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Conductividad </a:t>
                      </a:r>
                      <a:r>
                        <a:rPr lang="es-ES" sz="2000" dirty="0" smtClean="0">
                          <a:effectLst/>
                        </a:rPr>
                        <a:t>eléctrica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(</a:t>
                      </a:r>
                      <a:r>
                        <a:rPr lang="es-ES" sz="2000" dirty="0" err="1" smtClean="0">
                          <a:effectLst/>
                        </a:rPr>
                        <a:t>dS</a:t>
                      </a:r>
                      <a:r>
                        <a:rPr lang="es-ES" sz="2000" dirty="0" smtClean="0">
                          <a:effectLst/>
                        </a:rPr>
                        <a:t>/m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4.54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4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 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1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Materia orgánica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19.19%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15 %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77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Carbono orgánico oxidable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11.13%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Nitrógeno Total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0,80%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Relación C/N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13,95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12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Fósforo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0,595%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0.10%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Potasio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0,16%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0.25%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Cadmio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Cobre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Plomo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Zinc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0,69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90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CIC* (</a:t>
                      </a:r>
                      <a:r>
                        <a:rPr lang="es-ES" sz="2000" dirty="0" err="1">
                          <a:effectLst/>
                        </a:rPr>
                        <a:t>meq</a:t>
                      </a:r>
                      <a:r>
                        <a:rPr lang="es-ES" sz="2000" dirty="0">
                          <a:effectLst/>
                        </a:rPr>
                        <a:t>./100 g)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120,17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60 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28650" y="0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FISICOQUÍMICOS Y DISCUSIÓN</a:t>
            </a:r>
            <a:endParaRPr lang="en-U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230BA1-9219-43AD-8FBE-6D3FFFF4CEA6}" type="slidenum">
              <a:rPr lang="es-EC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07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74839"/>
              </p:ext>
            </p:extLst>
          </p:nvPr>
        </p:nvGraphicFramePr>
        <p:xfrm>
          <a:off x="83669" y="855694"/>
          <a:ext cx="8951496" cy="4876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62136"/>
                <a:gridCol w="2713005"/>
                <a:gridCol w="2376355"/>
              </a:tblGrid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Característica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Vermicompost</a:t>
                      </a:r>
                      <a:r>
                        <a:rPr lang="es-EC" sz="2000" baseline="0" dirty="0" smtClean="0">
                          <a:effectLst/>
                        </a:rPr>
                        <a:t> de </a:t>
                      </a:r>
                      <a:r>
                        <a:rPr lang="es-EC" sz="2000" baseline="0" dirty="0" err="1" smtClean="0">
                          <a:effectLst/>
                        </a:rPr>
                        <a:t>Pujilí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NTC 5167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55" marR="26655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5.96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4-9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  <a:tr h="130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Densidad aparente (g/cm</a:t>
                      </a:r>
                      <a:r>
                        <a:rPr lang="es-ES" sz="2000" baseline="30000" dirty="0">
                          <a:effectLst/>
                        </a:rPr>
                        <a:t>3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0.6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Humedad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17.5%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20 %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>
                    <a:noFill/>
                  </a:tcPr>
                </a:tc>
              </a:tr>
              <a:tr h="297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Conductividad </a:t>
                      </a:r>
                      <a:r>
                        <a:rPr lang="es-ES" sz="2000" dirty="0" smtClean="0">
                          <a:effectLst/>
                        </a:rPr>
                        <a:t>eléctrica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(</a:t>
                      </a:r>
                      <a:r>
                        <a:rPr lang="es-ES" sz="2000" dirty="0" err="1" smtClean="0">
                          <a:effectLst/>
                        </a:rPr>
                        <a:t>dS</a:t>
                      </a:r>
                      <a:r>
                        <a:rPr lang="es-ES" sz="2000" dirty="0" smtClean="0">
                          <a:effectLst/>
                        </a:rPr>
                        <a:t>/m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4.54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/>
                </a:tc>
              </a:tr>
              <a:tr h="21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Materia orgánica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19.19%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­­-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  <a:tr h="77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Carbono orgánico oxidable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11.13%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30 %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Nitrógeno Total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Relación C/N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13,95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Fósforo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0,595%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Potasio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0,16%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Cadmio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39 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Cobre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Plomo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Zinc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0,69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CIC* (meq./100 g)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120,17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30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55" marR="26655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28650" y="0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FISICOQUÍMICOS Y DISCUSIÓN</a:t>
            </a:r>
            <a:endParaRPr lang="en-U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C5BE5A-4F13-4FE2-A864-069F77A74818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48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814489"/>
              </p:ext>
            </p:extLst>
          </p:nvPr>
        </p:nvGraphicFramePr>
        <p:xfrm>
          <a:off x="192504" y="906105"/>
          <a:ext cx="8951496" cy="4876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62136"/>
                <a:gridCol w="2713005"/>
                <a:gridCol w="2376355"/>
              </a:tblGrid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Característica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Vermicompost</a:t>
                      </a:r>
                      <a:r>
                        <a:rPr lang="es-EC" sz="2000" baseline="0" dirty="0" smtClean="0">
                          <a:effectLst/>
                        </a:rPr>
                        <a:t> de </a:t>
                      </a:r>
                      <a:r>
                        <a:rPr lang="es-EC" sz="2000" baseline="0" dirty="0" err="1" smtClean="0">
                          <a:effectLst/>
                        </a:rPr>
                        <a:t>Pujilí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EPA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55" marR="26655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5.96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6.8-7.2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130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Densidad aparente (g/cm</a:t>
                      </a:r>
                      <a:r>
                        <a:rPr lang="es-ES" sz="2000" baseline="30000" dirty="0">
                          <a:effectLst/>
                        </a:rPr>
                        <a:t>3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Humedad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17.5%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97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Conductividad </a:t>
                      </a:r>
                      <a:r>
                        <a:rPr lang="es-ES" sz="2000" dirty="0" smtClean="0">
                          <a:effectLst/>
                        </a:rPr>
                        <a:t>eléctrica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(</a:t>
                      </a:r>
                      <a:r>
                        <a:rPr lang="es-ES" sz="2000" dirty="0" err="1" smtClean="0">
                          <a:effectLst/>
                        </a:rPr>
                        <a:t>dS</a:t>
                      </a:r>
                      <a:r>
                        <a:rPr lang="es-ES" sz="2000" dirty="0" smtClean="0">
                          <a:effectLst/>
                        </a:rPr>
                        <a:t>/m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4.54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1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Materia orgánica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19.19%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25-75%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77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Carbono orgánico oxidable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11.13%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Nitrógeno Total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1.5-3.35%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Relación C/N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13,95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10-13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Fósforo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0,595%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0.07-0.25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Potasio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0,16%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0.44-0.77%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Cadmio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5921" marR="25921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Cobre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85-490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Plomo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5921" marR="25921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Zinc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0,69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87-404</a:t>
                      </a: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CIC* (meq./100 g)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120,17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75-85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937743" y="103031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FISICOQUÍMICOS Y DISCUSIÓN</a:t>
            </a:r>
            <a:endParaRPr lang="en-U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2D2D38-9DEC-4947-AD64-071F05B3B788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2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50622" y="115910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FISICOQUÍMICOS Y DISCUSIÓN</a:t>
            </a:r>
            <a:endParaRPr lang="en-U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4891E-4B60-443E-B8B1-4149327F0EC7}" type="slidenum">
              <a:rPr lang="es-EC" smtClean="0"/>
              <a:t>17</a:t>
            </a:fld>
            <a:endParaRPr lang="es-EC" dirty="0"/>
          </a:p>
        </p:txBody>
      </p:sp>
      <p:graphicFrame>
        <p:nvGraphicFramePr>
          <p:cNvPr id="6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44389"/>
              </p:ext>
            </p:extLst>
          </p:nvPr>
        </p:nvGraphicFramePr>
        <p:xfrm>
          <a:off x="83669" y="868129"/>
          <a:ext cx="8951496" cy="4876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62136"/>
                <a:gridCol w="2713005"/>
                <a:gridCol w="2376355"/>
              </a:tblGrid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Característica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Vermicompost</a:t>
                      </a:r>
                      <a:r>
                        <a:rPr lang="es-EC" sz="2000" baseline="0" dirty="0" smtClean="0">
                          <a:effectLst/>
                        </a:rPr>
                        <a:t> de </a:t>
                      </a:r>
                      <a:r>
                        <a:rPr lang="es-EC" sz="2000" baseline="0" dirty="0" err="1" smtClean="0">
                          <a:effectLst/>
                        </a:rPr>
                        <a:t>Pujilí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NCh2880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5.96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5.0-8.5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130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Densidad aparente (g/cm</a:t>
                      </a:r>
                      <a:r>
                        <a:rPr lang="es-ES" sz="2000" baseline="30000" dirty="0">
                          <a:effectLst/>
                        </a:rPr>
                        <a:t>3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0.7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Humedad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17.5%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30-45%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97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Conductividad </a:t>
                      </a:r>
                      <a:r>
                        <a:rPr lang="es-ES" sz="2000" dirty="0" smtClean="0">
                          <a:effectLst/>
                        </a:rPr>
                        <a:t>eléctrica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(</a:t>
                      </a:r>
                      <a:r>
                        <a:rPr lang="es-ES" sz="2000" dirty="0" err="1" smtClean="0">
                          <a:effectLst/>
                        </a:rPr>
                        <a:t>dS</a:t>
                      </a:r>
                      <a:r>
                        <a:rPr lang="es-ES" sz="2000" dirty="0" smtClean="0">
                          <a:effectLst/>
                        </a:rPr>
                        <a:t>/m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4.54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3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1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Materia orgánica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19.19%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20%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77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Carbono orgánico oxidable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11.13%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Nitrógeno Total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0.5%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Relación C/N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13,95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25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Fósforo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0,595%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Potasio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0,16%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Cadmio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 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Cobre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100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Plomo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100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Zinc (ppm)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0,69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200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CIC* (meq./100 g)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120,17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37743" y="154547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FISICOQUÍMICOS Y DISCUSIÓN</a:t>
            </a:r>
            <a:endParaRPr lang="en-US" sz="2800" b="1" dirty="0"/>
          </a:p>
        </p:txBody>
      </p:sp>
      <p:graphicFrame>
        <p:nvGraphicFramePr>
          <p:cNvPr id="6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398474"/>
              </p:ext>
            </p:extLst>
          </p:nvPr>
        </p:nvGraphicFramePr>
        <p:xfrm>
          <a:off x="83669" y="901949"/>
          <a:ext cx="8957300" cy="4876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64640"/>
                <a:gridCol w="2714764"/>
                <a:gridCol w="2377896"/>
              </a:tblGrid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Característica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Vermicompost</a:t>
                      </a:r>
                      <a:r>
                        <a:rPr lang="es-EC" sz="2000" baseline="0" dirty="0" smtClean="0">
                          <a:effectLst/>
                        </a:rPr>
                        <a:t> de </a:t>
                      </a:r>
                      <a:r>
                        <a:rPr lang="es-EC" sz="2000" baseline="0" dirty="0" err="1" smtClean="0">
                          <a:effectLst/>
                        </a:rPr>
                        <a:t>Pujilí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Decreto 824/2005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5.96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130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Densidad aparente (g/cm</a:t>
                      </a:r>
                      <a:r>
                        <a:rPr lang="es-ES" sz="2000" baseline="30000" dirty="0">
                          <a:effectLst/>
                        </a:rPr>
                        <a:t>3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Humedad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17.5%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30-40%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>
                    <a:noFill/>
                  </a:tcPr>
                </a:tc>
              </a:tr>
              <a:tr h="297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Conductividad </a:t>
                      </a:r>
                      <a:r>
                        <a:rPr lang="es-ES" sz="2000" dirty="0" smtClean="0">
                          <a:effectLst/>
                        </a:rPr>
                        <a:t>eléctrica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(</a:t>
                      </a:r>
                      <a:r>
                        <a:rPr lang="es-ES" sz="2000" dirty="0" err="1" smtClean="0">
                          <a:effectLst/>
                        </a:rPr>
                        <a:t>dS</a:t>
                      </a:r>
                      <a:r>
                        <a:rPr lang="es-ES" sz="2000" dirty="0" smtClean="0">
                          <a:effectLst/>
                        </a:rPr>
                        <a:t>/m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4.54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1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Materia orgánica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19.19%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40 %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77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Carbono orgánico oxidable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11.13%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Nitrógeno Total (p/p)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Relación C/N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13,95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Fósforo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0,595%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Potasio (p/p)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0,16%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5921" marR="25921" marT="0" marB="0" anchor="ctr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Cadmio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0.7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Cobre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70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Plomo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5,27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45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Zinc (ppm)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0,69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200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/>
                </a:tc>
              </a:tr>
              <a:tr h="24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CIC* (meq./100 g)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120,17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21" marR="25921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356A83E-907C-4E77-898B-613386E0D2E2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35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3669" y="4946576"/>
            <a:ext cx="4572000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PGR: Porcentaje de germinación relativo;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CRR: Crecimiento de radícula relativo;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IG: Índice de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germinación: 86,18%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72599" y="158547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DE FITOTOXICIDAD Y DISCUSIÓN</a:t>
            </a:r>
            <a:endParaRPr lang="en-US" sz="28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114270"/>
              </p:ext>
            </p:extLst>
          </p:nvPr>
        </p:nvGraphicFramePr>
        <p:xfrm>
          <a:off x="705005" y="598116"/>
          <a:ext cx="8220054" cy="43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268F99-26FE-40BA-A65A-91882CE05832}" type="slidenum">
              <a:rPr lang="es-EC" smtClean="0"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86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40966" y="117452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INTRODUCCIÓN</a:t>
            </a:r>
            <a:endParaRPr lang="en-U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6182826" y="3431776"/>
            <a:ext cx="3322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</a:rPr>
              <a:t>71 de 221 municipios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</a:rPr>
              <a:t>Calidad del abono.</a:t>
            </a:r>
          </a:p>
          <a:p>
            <a:endParaRPr lang="es-ES" sz="2000" dirty="0" smtClean="0">
              <a:latin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</a:rPr>
              <a:t>          </a:t>
            </a:r>
            <a:endParaRPr lang="es-EC" sz="20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64592"/>
            <a:ext cx="2197366" cy="1648025"/>
          </a:xfrm>
        </p:spPr>
      </p:pic>
      <p:sp>
        <p:nvSpPr>
          <p:cNvPr id="8" name="Rectángulo 7"/>
          <p:cNvSpPr/>
          <p:nvPr/>
        </p:nvSpPr>
        <p:spPr>
          <a:xfrm>
            <a:off x="721914" y="2561852"/>
            <a:ext cx="2246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4’139.512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Tm/año</a:t>
            </a:r>
            <a:endParaRPr lang="es-EC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64256" r="43341" b="11535"/>
          <a:stretch/>
        </p:blipFill>
        <p:spPr>
          <a:xfrm>
            <a:off x="3868074" y="800095"/>
            <a:ext cx="2292094" cy="162804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523441" y="2452205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</a:rPr>
              <a:t>61,4% </a:t>
            </a:r>
            <a:endParaRPr lang="es-EC" sz="2000" dirty="0"/>
          </a:p>
        </p:txBody>
      </p:sp>
      <p:sp>
        <p:nvSpPr>
          <p:cNvPr id="12" name="Flecha derecha 11"/>
          <p:cNvSpPr/>
          <p:nvPr/>
        </p:nvSpPr>
        <p:spPr>
          <a:xfrm>
            <a:off x="3007894" y="1450046"/>
            <a:ext cx="661737" cy="3687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6389267" y="857081"/>
            <a:ext cx="2485653" cy="163121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</a:rPr>
              <a:t>Programa Nacional para la Gestión Integral de Residuos </a:t>
            </a:r>
            <a:r>
              <a:rPr lang="es-ES" sz="2000" dirty="0" smtClean="0">
                <a:latin typeface="Arial" panose="020B0604020202020204" pitchFamily="34" charset="0"/>
              </a:rPr>
              <a:t>Sólidos (PNGIRS)</a:t>
            </a:r>
          </a:p>
        </p:txBody>
      </p:sp>
      <p:pic>
        <p:nvPicPr>
          <p:cNvPr id="3074" name="Picture 2" descr="http://www.municipiopujili.gob.ec/pujili/images/ESCU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2" y="4994748"/>
            <a:ext cx="5785932" cy="11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imimg.com/data3/SW/QS/MY-2558864/project-report-on-vermicompost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19" y="3165252"/>
            <a:ext cx="2482195" cy="16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 derecha 17"/>
          <p:cNvSpPr/>
          <p:nvPr/>
        </p:nvSpPr>
        <p:spPr>
          <a:xfrm rot="5400000">
            <a:off x="3781349" y="2613641"/>
            <a:ext cx="661737" cy="3687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628650" y="3431776"/>
            <a:ext cx="1619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VENTAJAS </a:t>
            </a:r>
          </a:p>
          <a:p>
            <a:pPr algn="ctr"/>
            <a:r>
              <a:rPr lang="es-EC" sz="2000" dirty="0" smtClean="0"/>
              <a:t>Y DESVENTAJAS</a:t>
            </a:r>
            <a:endParaRPr lang="es-EC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CF7386-ACE8-4F28-A647-B200D0434A7C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61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92428" y="132790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RESULTADOS Y DISCUSIÓN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9699F4-6492-4D94-A9D1-6A6EFA72F715}" type="slidenum">
              <a:rPr lang="es-EC" smtClean="0"/>
              <a:t>20</a:t>
            </a:fld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72813263"/>
              </p:ext>
            </p:extLst>
          </p:nvPr>
        </p:nvGraphicFramePr>
        <p:xfrm>
          <a:off x="1081825" y="631066"/>
          <a:ext cx="7149440" cy="529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3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73354" y="171426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CONCLUSIONES</a:t>
            </a:r>
            <a:endParaRPr lang="en-U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1043141" y="1459132"/>
            <a:ext cx="4788490" cy="5109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NTEA-006-SMA-2006: </a:t>
            </a:r>
            <a:r>
              <a:rPr lang="es-EC" sz="2400" dirty="0"/>
              <a:t>62,5</a:t>
            </a:r>
            <a:r>
              <a:rPr lang="es-EC" sz="2400" dirty="0" smtClean="0"/>
              <a:t>%</a:t>
            </a:r>
            <a:endParaRPr lang="es-ES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NTC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5167: </a:t>
            </a:r>
            <a:r>
              <a:rPr lang="es-EC" sz="2400" dirty="0"/>
              <a:t>77,77</a:t>
            </a:r>
            <a:r>
              <a:rPr lang="es-EC" sz="2400" dirty="0" smtClean="0"/>
              <a:t>%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EPA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2003: </a:t>
            </a:r>
            <a:r>
              <a:rPr lang="es-EC" sz="2400" dirty="0"/>
              <a:t>54,54</a:t>
            </a:r>
            <a:r>
              <a:rPr lang="es-EC" sz="2400" dirty="0" smtClean="0"/>
              <a:t>%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NCh2880: </a:t>
            </a:r>
            <a:r>
              <a:rPr lang="es-EC" sz="2400" dirty="0"/>
              <a:t>75</a:t>
            </a:r>
            <a:r>
              <a:rPr lang="es-EC" sz="2400" dirty="0" smtClean="0"/>
              <a:t>%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Real Decreto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824/2005: </a:t>
            </a:r>
            <a:r>
              <a:rPr lang="es-EC" sz="2400" dirty="0"/>
              <a:t>57,14</a:t>
            </a:r>
            <a:r>
              <a:rPr lang="es-EC" sz="24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Ausencia de patógenos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 cantidad de metales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Ausencia de fitotoxicidad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BEB083C-2012-4EB0-83BB-2E2F5B2D1793}" type="slidenum">
              <a:rPr lang="es-EC" smtClean="0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99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92428" y="145669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RECOMENDACIONES</a:t>
            </a:r>
            <a:endParaRPr lang="en-U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674588" y="1689859"/>
            <a:ext cx="361509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Precaución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</a:rPr>
              <a:t>Registro y </a:t>
            </a:r>
            <a:r>
              <a:rPr lang="es-ES" sz="2400" dirty="0" err="1" smtClean="0">
                <a:latin typeface="Arial" panose="020B0604020202020204" pitchFamily="34" charset="0"/>
              </a:rPr>
              <a:t>monitoreos</a:t>
            </a:r>
            <a:endParaRPr lang="es-E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</a:rPr>
              <a:t>Condiciones asépticas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</a:rPr>
              <a:t>Material vegetal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758F96-DBCC-4327-BF3C-E1A444EAAF92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1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087" y="160338"/>
            <a:ext cx="7886700" cy="439569"/>
          </a:xfrm>
        </p:spPr>
        <p:txBody>
          <a:bodyPr>
            <a:noAutofit/>
          </a:bodyPr>
          <a:lstStyle/>
          <a:p>
            <a:pPr algn="r"/>
            <a:r>
              <a:rPr lang="es-EC" sz="2800" b="1" dirty="0" smtClean="0"/>
              <a:t>AGRADECIMIENTOS</a:t>
            </a:r>
            <a:endParaRPr lang="en-US" sz="2800" b="1" dirty="0"/>
          </a:p>
        </p:txBody>
      </p:sp>
      <p:pic>
        <p:nvPicPr>
          <p:cNvPr id="1026" name="Picture 2" descr="http://blogs.espe.edu.ec/wp-content/uploads/2013/10/Logo-RP-UFA-ESPE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0"/>
          <a:stretch/>
        </p:blipFill>
        <p:spPr bwMode="auto">
          <a:xfrm>
            <a:off x="741087" y="996009"/>
            <a:ext cx="4321020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positorio.espe.edu.ec/retrieve/17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25" y="834694"/>
            <a:ext cx="2250740" cy="22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UEhQWFhUWGRwbGRcYFxwcHRccHR8cGxsdHR4fHygiHyAmHBwYITIhJSsuLjEwGB8zODMsNygtLisBCgoKDg0OGxAQGi8kICYxLCwsLDQ0LDcvMjQ0LCwsLzQuMjA3LDQtLC8tLTQ0NCwsLCwvLDQsLCwvLCwtLDQvNP/AABEIAI4BYwMBIgACEQEDEQH/xAAcAAACAwEBAQEAAAAAAAAAAAAABQQGBwMIAgH/xABPEAACAQMCAwUFAgkHCgQHAAABAgMABBEFEgYhMRMiQVFhBxQycYFCkRUjUmJyobHB0TNTgpKys/AIJDQ1VHN0otLhFjZ1k0NVY5SjwvH/xAAbAQEAAgMBAQAAAAAAAAAAAAAABAUCAwYBB//EADYRAAIBAgIHBgQFBQEAAAAAAAABAgMRBDEFEhMhQVGRUmFxodHhIoGx8AYjMjPBFBVCYvHC/9oADAMBAAIRAxEAPwDcaKKKAKKKiX1+sY5828B/HyrVWrQowc6jskZRi5OyJROKX3OrovJe8fTp9/8ACk13evJ8R5eQ6VwAz0rlMZ+I5yerhlbvefyXrcn08GlvmT5tYkPTC/IfxqK9056u33mpdtpDtzbuj16/dTGHSIx1Bb5n+FR6eB0pjPinJpd7a8vYzdWhT3JFeJr9VyOhI+tWtLdB0VR9BXTFSofhmebq2fh7o1vGrslWjvpB0c/U5/bU2DWmHxAH5cjTpoweoB+YqPLpsbfZA+XKpMdFY+hvo179zvb/ANGDr0p/qh9+R+2t+j9Dz8jyNSqSXGikc0bPoev31822ovGdsoJHr1H8RUmnpOtQahjYav8Asv0/Pl97kYSoRlvpO/dxHtFfEUgYZU5Br7q7TUldZEXIKKKK9AUUUUAUUUUAUUUUAUUUUAUUUUAUUUUAUUUUAUUUUAUUUUAUUUUAUUUUAUUUUAUUUUAUUUUAUUVE1G8Ea5+0eg/fWqtWhRpupN2SMoxcnZHLU9Q7PurzY/qqvOxJyTknxodiSSeZNS9OsTIfJR1P7hXA4rFV9J4hQit3+MeXe/5ZawhChC7+bPiysmkPLkPE+VWC0sUj6Dn5nrXUBY18FVRkk8gAOZJP76x3jv2ps5aGwYqnRp/tN59n+SPzup8MdT2OiNAwo2aWtPjLgvD7uytxOLbz3LkaJxNxraWORNJmTwiTvOfmOi/NiBWaaz7YrlyRbRRwr+U/ff0Pgo+WGrN40aR8KGd2OcAFmYnqfEk1ZLD2fajLgrasoPjIVTHzDEN+quqjhaNJXm+pWutOf6SNe8a6hL8d3N/Qbs/7G2oB1u5/2m4/96T/AKqty+yPUD/s49DI37kqNd+y3Uk6RJJ+hKv/AO22tyq0Mk15GDhU7xLacXX0fwXc/wDSkLj7nyKs+ke1y9jwJljnXxyOzY/0l7v/AC1TNU0a4tzi4hki8MuhAPybofoag1m6VKa3pMxU5x4nofhn2j2d2Qm4wynokuBk/mt8J+XI+lW2eBXGGGRXksir1wP7SJrMrFOWmt+mCcvGPzCeoH5J+hHjX4nR0ZRervXJkinid+/qbK0L253L3o/EeX+POmsEwcBlOQa46bqEVxEssLh43GQw8fP5EdCDzFcTF2Lbl/k2+IfknzHpXNxoywMvh/b4rs96/wBea4Z8yx1lVW/P6+4woooqzNAUUUqv+JbOBzHNd28TjGUkmRWGeYyCQelANaK528yuqujBkYBlZSCGBGQQRyII55rjqOpQwJvnljiTpukcKM+WSetASqKr9vxvpzsFW9tixOAO1UZPgBk9ad3VykaM8jqiKMszEKqjzJPICgOtFIv/ABpp3+32n/3EX/VU7TNatrjPu9xDNjr2civj57ScUBPorjd3aRIXldY0XmWdgqj5k8hSaDjbTnYIt7bFicAdsnM+Q586Af0UCl2ra9bW2PebiKHPQSOqk/IE5P0oBjRSzSeIbW6JFtcQykcyEkViB5kA5A9aZ0AUUnTiqxLiMXlsZC20IJ49xbONuN2c55YpuzAAknAHUnwoD9opZp3EVpO+yC6glfGdscqO2B1OFJOOYpnQBRSocS2Zl7EXdv2u7Z2fbJv35xt25zuzyx1r61LiG0t2CXFzBC5G4LJKiEg5AOGIOMg8/Q0AzopNb8W2DsFS9tWY8gqzxkk+gDc6c0AUUs1HiK0gfZPdQRPjO2SVEbB6HDEHHI1OtrhJEV42V0YAqykFWB6EEciPWgOtFKb3ieyhcxzXdtHIuNyPMisMjIyC2RyIP1oseJrOZwkN3byOeipMjMfkA2aAbUUUUB+E461Vr+57RyfDoPlTnW7jamB1bl9PH+H1qvVx/wCJMY3NYeOS3vx4evzLHB092uzrawF2Cjx/UPOrTBCEUKvQVB0S22puPVv2f4/dVY9q/EjW1sIYc9vcnYm34gvIMRjnuOQo8ctkdKtfw9ozZ01Nr45+S+979iPjK93bgike1PjdrmQ2dsT2Kttcr1mfONox1UHl+cfTGe/B/smeUCW+JiQ8xCvxn9M/Z+Q58+qmrV7N/Z+lmqz3ChrkjkOohB8F/Ox1b6Dlkm/11NTEqmtnRy5ldGlrPWn0F2jaHb2q7LeFIx47Rzb9Jj3mPqSaY0UVCbbd2SLWCiiivAfMkYYEMAQeoIyD8xVC4o9ldrcAtb/5tL+aPxbfNPD5rj5Gr/RWcKkoO8XYxlFS3M8tcQaBPZS9lcJtP2WHNXHmrePh6jIyBSyvVGu6LDdwtDOgZD96nwZT4Eef7q868ZcLS6fP2b95GyY5McnX9zDlkeo8CKuMNilV3PMhVaOpvWRN9n/GL6fN3iWt5D+NTrjw3qPyh4+YGPAEeiIJlkRXQhkcAqRzDKRkEeYIryZWu+xPicndYynoC8JPl1dPp8Q+beQrVjsOpLaL5meHqWeqzVoE293wHT5eX0/hXWiiqeMVFWRNbvvOc8yorO5AVQSxPQADJP3V5L1GKbVZ9QvVBxGpmIPgm5UVPmseT8ozW6e3TX/dtMeNTiS5PZDHXb1kPy2jb/TFZHwNpusLaSmwtg9vdgq7ERHtFXchHebOBlx99ZHhq/sF4g9404QscyWrbDz57Dloz8sblH6FZTq00uua4IGkKxmV0j8RHEm4kqOm4qhPqT5V39jOqvYasbafudsWgkUn4ZAe58zvBT+nUa9WTRNd7WSMlEld0x9uGTcuVJ5EhWI/SBFAWfi/2XaXEVih1GO3mXHaLcyoSVIyG2jaQx5emD4Vap4lj4cuoUvY70RROglTGAORCHDN8IIHXpjlWe+1HiDR70PcQe8PeSBAMjaibdoO4Hr3QRyzzpxwLbOnDGol0ZQ7SMpYEbl7OIblz1GQRkeRoCl+zXT9MlM/4Ul7MKE7LvFck7t3QHPRaOD4wuuQLpryPGLgBHIwzQ575YYHLs92eQ5eA6Uz9kPBsGpR30cw/GKidjJlvxbt2nPAIDDIGQfLw60eyriN9L1I21yqqkjmGXKrujfOAd+M7QwGRnbgk0BI9r2rTX+rixVsRpIkMa57u99oLsPPc2M+Q+dO+NfYtBa2EtxbzytLCu9hJt2Oo+PACgqcZIyT0x45pF7WdNmsNZF4EzG8qTxNzwWTaWUnwO5Ty8iDVm449slrc6fLDbxy9tOmwh1AWMHk2SDz5ZAx9cdKA/fYnxnIun3qTEutlF2seTz2bXJj+QKDH6WOgFUjgHhx9c1CVruZ8bTJK4xuYkhVVc5C9eXIgBcAdKunsR4PkewvnlBRb2Mwxkjnt2uC/wAssMfomqf7OOI/wJqEyXsbgFTFIqgFkYEFWwSMjr0PMNkZ8QLlc+xW4t7yKXTboIiYYPMTvRh1A2JhgR4HHIkHPjpfH2vGx06eckCQJtTH843dXHoGOfkDWV697Y7me9ij0lCyHu9nJGCZnJ64ByoA/OHiTXx/lEa8xNrZEjciiabb03kFVxnmMDtDg+DCgMw/As0dpFfgkIZ2jUjkQyKrqwPr3h84zXqrQNbF7pqXIx+MhJYDwcAhx9HDD6Vg19oWuDTfdZLTFpEDJ0i3Lgs5bIbdnm3rg4qzewHX91td2THmitLHz+yRtcD0B2H+maArv+Tz/rRv+Hk/tJXpWvJfsu4qi028NxMjupiZMRgE5JUjqQMcq2/hf2v2l9dR2sUM6vKSAXCbRhSxzhyeinwoDI7D/wAzn/1GT++amP8AlGf6zi/4ZP7yWl1h/wCZz/6jJ/fNTH/KM/1nF/wyf3ktAduNvZVDa6YL6CaUsqxM6SbSCJCq93aoxhmHXPKrv7AeJHuLKWGZyxtWADMeYjYEqCT5FXA8hgeFU3jj2qW1zpQsYI5d7JEru4VVUIVY4wxJJKAYIHIn5VE0Ayabw/dzuCkmoMsUIPImPDZfzAKmXB/RPiKAQa0JNYvdQuYz3Yo3mGQf5KLaqj0OzB+YNa3/AJPev9tYvbMe/bPy/wB2+WX7m3j0G2sx9nthrEcMkunW4eK4GxmYRkMF3AgbyDjJIPnj0r69lWoSabrCw3AMfaE28qnwLEbOnL49nPyJoDn7WIBJr86HOHkgU464McQ5Uy9q/syi0uGK4tppGVpBGwk2lgSGZWBUDl3T4eVLfaxOE1+d2zhZIGOOuBHETTb2ue02DUreO3to5QqydozyBV6KygABjn4iSTjoOtAWXhD2yRR2cKXbF50UqzHOWwSFJODk7duT4nJoqHwn7F1mtIZbndHK6lmQ5BUEnbkeB27cjwooDU9clzJj8kY/fUOCPcwXzOK+rt8ux/OP7alaGmZc+QJ/d++vnLX9ZpCz/wApeV/Quf26XgiwquBgdBVH0DTffNQn1CUZSJjBag9MRkrJJ/X3gH1Poaud65EblSAQpwTyAOORPpUDTbi2gijiSaPbGoUZkXOAMZJzzJ6k19HVWNKLV0r7vkUkt73jWioX4Wg/nov66/xrpBfxOcJIjHyDAn9talVg3ZSXU9uSaKKU8R6g8UeIlYu3IEKTtHif4f8AavatRU4Ob4Bux21LWYYeTt3vyRzP3eH1pS3GcXhHJ/y/xqr29hJJIqsHUu2CzKfHqTnrXbX7BIJBGm44UEs2OefIAdP8eFUVTSGJlF1IpRitxrc3mWD/AMZx/wA0/wB4/jUvSuJVnkEYRlJB5kjwGaoNOeEf9KT5N/ZNYYfSNedWMZPc2uCPFN3NCpJxhw4l9bPC+A3WN8fA46H5eBHiCad0V0kZOLuja1dWZ5Mu7Z4neORdroxVlPgQcEV20fUWtp4p0+KJww9cdR9RkfWr/wC2/Q+zuY7pR3Zxtf8A3iYwf6SY/qGs1roaU1Vpp8ytnFwlY9Z2twsiLIhyrqGU+YIyD9xrrVQ9lF6ZdMgz1j3R/RGIX/k21b6oKkdWTjyLKLurlX4xSzZoxd2qXBAbZuVW29M4z0zgfdXGy4nt4UWOKAoijCqu0BR6AGrLdWEchBkRWI6bhnFLEhsjcNbCOPtljWQptHwMWUH71PyyPMVX1aeKc24TSXgeNS4Fann055TM9ghlLBu0KJu3Do2eueQ51M1bW7S5QJc2omUHIEio2D5jPQ+oqbxFe6fZBO3jXfIcRxJEXkkI67UUE/Xp0586gaVxDps0qwNA1vM/wR3Nu0Rk/RLDBPMcs5rXssb2109jy0uYqtLPSY2DJpseRzGVVsfRiRT674nt5Y2ikgLxsMMjbSCPIjPSo+o8QabDPJA0DtJEVDiO1kkCllDDmqkfCRTPTprCaTskjQS9kk3ZtHtbs36NtIzyPIjqDjOMjLZY3trp7C0uYo0jU7G1LG2sxCXxu7NUXdjOM48sn76j6hLps8jSzWEckjY3OyIScDAyfkAPpVlvIrOKaCF4kD3BcRjZnJRS7ZOOXdB60m1fX9OgmaBYGuJkwXjtrdpTHnpu2jA+Wc+lNlje2unsLS5nW94htZo+ymtu0j5dxwjLy6cjnp50ihsNIVtw02PPqqsPuJI/VVg0/VdOmMIWLDTSPGqvAyMHRe0ZWDAYwvPypnew2UTwxyRxK87lIxtHeYKzn9Sn6kDxFNlje2unsLS5kJeMYgMCJwB4d3+NKtavbC7INzZLKwGAzKpYDy3dcemat34Ft/5mP+qKrGo8QabDPJA0DtJEVDiO1kkCllDDmqkdCKbLG9tdPYWlzIui3GnWjbraxWJ8Y3qq7seI3E5x6Zr8v59OmlMs1gkkjYy7ohY4AAyT5AAfSmuq6nptvDFLMir24HZR9kTLJkA4EYG7PMZ5csjOKhWnEenMJN9rLAY4nlKz2roTHGAXZcjBxkcs5502WN7a6ewtLmMX4xiIIMTkHkQdvP8AXSbT59OgffDYJG2Cu5EQHB5EZHgas0kFmtubkxJ2Qj7UnZz2Bd+cYznHhXwiWRthd9nGITEJtxTH4srvyQend54pssb2109haXMqfuuk/wDyyH/246kafJpsEiyw2Ecci52uqICMgg4I9CR9af3stjHbpc9iHicKVMUJkJDjKkKoJxjxqBw/renXj7IIWPJjua2dF7pww3MoGQfDPgabLG9tdPYWlzIKz6cJu3Fgnbb9/abE3bycls9c555r71W80+5cSXFksrgbQzojEAEkDJ8Mk/fXzLxbpmW7K3lnjUkNNBavJEpHXvgYIHmMim/v2mmzN6oie3C7i6pnAHXu4yCPEEZFNlje2unsLS5iGBNKRgy6bCCOYPZR8j4EZ8anavq1ldBRc2gmCZ2h1VtucZxn5D7qmaLqenXMhhjjCyhd/ZywPExXpuUOo3D5ZqdoaWV3Ak8ESGN920mPae6xQ8iM9VNNlje2unsLS5i3TuJLaCNYoLcxxrnaiBQoySTgA+JJP1pdfTadNKZZbBHlYgl2RCxIAAOevIAfdVl0eKyuYhNAkTxsWAYKMHaxU/rBr80eKyuYxLAkTLkqe6MqynDKw8CD4U2WN7a6ewtLmVrUJdNnkaWawSSRsbnZEJOAAMk+gA+lFjJpsLh4tPiR15hhFHuU+YPUfSrJZR2Us08KRIZLcoJB2eAC671wcYPd8q+rOGyllmiRIjJAVEi7R3Syh1+8H9R8qbLG9tdPYWlzIn/jOP8Am3+9f40U4/Atv/Mx/wBUUU2WN7a6ewtLmV0mmvDw7zfIUrcYJHkaZ8Pt32Hp+/8A71xeh92Phrc39GXeI/aYx1n/AEeb/dv/AGTWYVqGr/yEv+7f+yay+ul0z+5HwKKpmFFMdC0s3Em3OFAyTjPly+Z/jV7j0WBeQiTrnmM8/r+zpUXC6PqYiOsnZGMYNlU0DiNo2CTEtGeWTzKfXxH+PSr0DWa65pbQPhtuHyVCnoM9OYGKuXClyXtkz1XK/d0/VirLRteopuhUzWRnBvJjiuF1axyDEiKw/OANd65XNusilXUMp8DVtJXVrXNhmur24jnkRQQFbkD5dRUzhL/So/6X9k024207ksyjphW+X2T+76ionBFoWmaTwRcf0m/7Z+8VzSw8qeNUO+68MzRa0i8UUUV05vKX7X7DtdMlOMmJkkHpg7W/5GavPdenOOUzp14D/s8p+5Ca8x1b6Pf5bXeQsSviTNx9hT5sZh5XDfrSM1o9Z57DoCtg7H7c7kfIKi/tU1odV+J/dkSaX6Ecru5WNHkkYKiKWZj0VVGST8gDWI2uvIkiasy3AuHnZplNvNtFk4Eapv2bDsRY5QQeZzWya7pEd3A9vKW7OTAbYxUkAg4yOeDjB8wSPGpFxaI8bRMoMbKUZMcipG0rjyxyrQbCm8PlG1vUDKQZeyt/d84/0cr3zH47e1J3euK++P8AimexxJ+D1uIUKbZTOit2rkoFSPYzFsHqvgx8jUnWuErEW0InkaEWihYrrtuykhHJFHa8vMLg8unjUThnhexaVZlvZdQeI5RproTiI/lKF7oPqR159aAXWFvevqeqe6TQRDfb7xLE0mT2CYwQ64rjfcOvc6nKTL2d7BaWzR3EYICy5mD93JzG/MFTnkaaa7pGm+9TSS37W08hUyIl92PMIFXKBh9kDr51YtE0iBGFxC7SF4YoxIZN4dEyUbd9oncSWzzzQFGk4he41HTYZo+xvYHuRLF9kk277ZIz9qNvA+HMHzL32QLH+DYyn8qWc3Bb4zPuPadpnnu6deeNtWG/0i3kuLeeQDt4S3ZNkBiGRlZfUYYnHgRmkPE/CNnukumuZrBmx2s0Fx2AfwG/PdJyeuMnNAffFv8ArDSf99N/cPVI4wvkvLu6kzMGswI7Fo4JpF94RhJK5KRlR30SLqeQJwOVXLSdM04QxzpeGVLd3f3l7kP+MkTsmMjk4ztIABx4cqacK3NhHGlrZXEMmwEhUmSRzzyzHBJJLNknzNATOGdZW8tYbhOQkUEr+Sw5Op9VYMPpVKsLe9bVNV9zmgiAkg3CWJnJPYJjGHXFWOG+0/T3lja6ihaWRpmjkmUbWfG4hScqpPPHTJOKi6jwpZytLe+9TxLKA8kkN20cZCKFDEqQuAo6586Ah6Gh/DU4uyrXC2kHYHGAV7/vDRqScZkx64p/x6udMvgP9mm/u2rhrfDNpNbRdu7AWybo7rtiskYC837bOeajJJ5HGT0pbpel2VlKHn1GSZ5EwgvLxXBR8fApwCDgc8HNAS7uVTobsCNpsCQfDHY1UdY1JfwdpNg+8LPDbtchI3dlt4kQupWMFhvfbHnHi2asqezi1OFE90bXO4WnvBNvjqBtxu2557d2KsFjpcInluUO6R1WInOQixkjYoHwjcWJHnQFX9l2qLi4sRv227loO0jeNjbyElBtkAY7G3JnGOS4pFKZP/Dl72Wc9rc7sdez95btf/xb60ebS4Xuo7jJE8UbJyOMxuejjxG5cj1Bo0bS4bdGgi5jLOyscn8azMc+hbdj5GgOuirCLeIW23sNi9ns+HZjlj6VlfEAQJxCLf8AkNkRYD4BcEHttuOW74N3r1p5d8J6dGN8eoz2duzspihvhHAXyd6gEnByGyqkYweQpxY6fpklk9jbSQmBu4ywzKxy2TzYEnc208zzO0+VAJuGTNf6gs10IoH03ei26Es5MyAdozkAdmyc1Cjmc5PLFJtN1o2/DkCRlhNcvLDHtVmZd00u9wqgsdkYZuQ6gVpFzpECTreMezeKJkZ9wVWi+IiTPIqpG4E4xzpBp9ppVm9v/nUIa3jfsVkuU7onPaM4BOcsDyb8npQCj2eX8FteyWNv2otpkEtv2sUkZEiKEnQdooLEgLJyGBlqX8G6ZPb2ov7EGRjLOLm2zyuEWaQBk8pVUYH5QGOvXQdQS0ukhuTMhjt5O1SdJV2qVyrZcHG3mysM4+6uHCF7YKnu1lcxS7S77VmV277F2PI5xuY0BU+G+K7cSa1qCtuhHu7jwJIgA2YPRt/cx50l4V1JLS5tbhu27W7LJf74JkQSStvibc6hO47dlyPQ1pFzwZavI77CvaSxTSKpwskkWSpYeOSQSOhKgnnnLPW9JiuoJLedd0cgww/WCPIggEHzAoCdRXxDHtULknAAyeZOPE+tFAVi/TEjj1J+/nXXR5MSr68v8fXFd9fhw4bzH6x/2x91LEbBBHUc6+c4i+D0g32ZX+V7/QuYfmUvFFrvIt8br+UpH3jFZbGBuG/IGeeOvrjPjWqW8oZQw8RVO4r0NlZpoxlW5sB9k+J+R6+nOut0nSdWnGtDel9GUdSLHPDsQ93bsQ8e4kqZMHngDcMdRyH3U0so3EarKwZ8d4gYBqNolzE0SrCchVHLxHofWmNWOHhFQi0+HDL0MlkUHi6wMcobczK47u4klcdVyfDnkfOrDwjARajnguWIPl4A8/lmjiy3V0jDHHf6D4mGDkKPPpzPIdTS38OSyEQ2qrkDGRzCgcuWeWBy7x6+A861RhhsVKb45JZ3f35mG5SIWtW15GxZnkdfB0JA+4fD/jnXC04onTq4ceTD94wa4317cpIyvLIGU4OHIHnyxgdK7WHEc0ZBYiQeTDn9G6/fmq91kqr1Zyj47+u/1ML7xm0t1ejZsEURxkkHnjn1PNuflj51ZtOsVhjCJ0Hj4k+JPrX5pmoJOm9D8weqnyNS6v8AD0Ir8zW1m+Pd3ckbUuIUUUVLMive0KcJpt2T4wsv1fuD9bV5orcvbhqYjskgB708g5fmR94n+t2f31k3B2iG8vIYMd0tmT0jXm/3ju/NhVvgvgouTIWI+KaSN79nOnGDTbZCMMU3nPUGQmTB+W7H0qyV+AY6V+1VTlrScnxJiVlYKKKKxPSm+15QdKnBGQXgyD4/j4qhe0Dhm2t7SS8tY47W5tR2scsSCPJX7DbcBlYd3B/Kqy8ZaEb6zkthJ2RcoQ+3ftKSJJ8ORnO3HXxpMeDJ53T8I3zXMSMHECQrDGzLzHaAFi4BwdpOOQ+oFTTtJNU1Fl0uK+JW0J7WSJOxJgBwO0U5z6fk1qejKRBEDCtuQi5hUqVi5fACoCkL0yOXKqzdcJ3YvLm6tb5IRc9luRrYSY7NNg7xkHqenjVnhhlEARpVaYJgy7MAvj4tgPTPPbn0zQGXcY6yZLyW7imRRpJASLtEHvDnndjBOeUXcH5wNWzjLS2v7e1nteym7KRLhIpf5OdSpGD5HDZUnlnrUnQ+BrSGBI5IIZ5ACXmkhRnldiWdiWBPNieWTgYHhUCPgeaKCKO3vWje2mke3baSqxOc9jKhfEoAJAfkQMYA8QKtxTqFvJpeqKtn7leKsXvERVcnvrsZXXlInxAMPXkMjLOe5uLaC6nXRoLJo7eVlnSSByGAGBtRAcePl3edTrzgGa4hvPertWuLpI496Q4SGONt4VU3ZbJySS3iPLm70vR70MReXkdzCyMrRC1WPOeXM725YyMY55oCJw1wtZ29mrmFJ2aPtJZmQSPOSN7MSQWbJJIHrVZu9SsBYanbWUUsLG2lnaJ4pIwAV2ZVX5KCfBcDkafWnCt9ajsrG+QW4/k47iHtGhH5KuGBZR4BugAFTtG4NRI7n3qVrqa7XbPKwC7l2lQiKvJFAJwB4nr0wB+cS/6luP8AgZP7k1Q9Y1O2t7yzku7c3ER0qNdnZo4DNKgUtvIVR9ncT9oDxq1Hg2+aAWUmoK1njYSIMTvF07Mvu2/DhS+3J+tNrzhCOW6MzkGE2bWhg28ipcPndnlgDGMeuaAUaTM+k6RNLcKEKNLJFBu3dkJHPYwbh1wSo5eZ8qX+zac2ly1lLcLObmMXIcOrYnP+lR5U/lYcchy3HrmnicFu0dpBc3AuILV2bY8XOYAFYRIdxB2AnPLvYXIGOcrVOC7djC9rHDazQyrIskcKjIHJkYLtJVkLKRnxB8KAq0+ryprT3Wf80V4tPfryZl7UOfAbZXVCT+Wa/OGdakl1j3lmza3yzQW+OYItSCrZ6Ycm4IHzqyjgpDYXNnK4drl5pHk2Y/GSOXVtuT8B2Y5/YFSLrhROxsooX7L3KSJ0O3duVFKMp5j41ZgT5nPOgM4uFJt7ULAtyfwtdYgcqqyc5+RLAqPPmPCmHE9k72fZvp6ab2l3aKGgkiZnzIRuBjUbSmcgn8qrFccCy9lGsN0I5IruW5WQwbxmTf3dpcdN/XPh0qTNwvdzRhLu9SXbPBKhW2Ee3sn3spxIc7u6M+GPHNAI9W16WOzvtP1Aj3kWlwYZgMJeIIm7y/kyAfFH9RkVx4g0iBrDSZGgiLvNp6s5jUsynaCrHGSMcsHlirxxXw1BqFu0FwuVPNWHxRt4Mp8CP1jIPI1EvOFzJa2UBlANrJbuW2Z39hjkBu7u7HXnj1oBDqGjwz6rFYvGi2lvbe8rbKoVJJXlZNzIOTKvXHm/PqaYcd8MWxs5pkjSCa3jaWGaNQjRtGpYd5R8PLBHkfPFMeKeGPejFLFM9tdQZ7KdAGwG+JXU8nQ8jtPl165U3PCV5d4j1C9V7cEF4YIey7bBBAkcsTt5c1XGc9elAWXhq+ae0tppBh5YY3YeRZQx/WaZV+IoAAAAA5ADwFftAFFFFAKeKYZGtpDBgyqNyAjO4jmVxy6jI+ZFZVa8dvy3wq3qrFf1HP7a2usU9pHDvu1wZUH4mckjyV+rL9ebD6jwqsx2j6Fd6843f3yLvQ86cm6NRZ71/K++8ufBfGkM8nYYdGbJTdjBI5kAg9cc/oavFeaYZWVgykqykFSOoI5gj61uvBXEq3sAJwJkwJV9fBh+a3UfUeFb8Go04KkslkNLaP2T2tPLj3f9+8x7DAq52qFycnAxk+fzrlqF6sMbSP0Hh5nwA+dSaqvEz9rcw2/2cgt65/goP9as8TV2NO8c8l4so27Im6PZGUGe4GWkGFU9EjPgPmOvp8zTeC0jT4EVf0VA/ZXUCv2s6VGMEuL58QlYqnFegli08ZJOBuX0AxlfoOn/APKp9apJbZdX3MNue6D3Wz+UPH/tWc61YmGZkIwMkr6qeYx8un0qj0phVCW1is3v9fmapx4krhW+Mc6jPdk7pH9k/f8AtNaHWV2B/Gx/pr/aFapUrQ826covg/qZU8goorOva1xmLaI2sDfj5V75B/kkPX5Mw5DyGTy5ZvKdN1JKKMpSUVdmb+07iEXl67IcxQjs4z4HB7zfVs8/EKtad7I+FDa25nlXE04BwRzjj6qvoT8R/ojwqq+yvgAysl3dJiJcGKNh/KHwdh+QOoH2uvT4tpqZiqyjFUYZLM0UYNvXkFFFFV5JKj7T8+5ooZ133FuhKMVba0qqwBBBGQTSjiXTH0mL361uLho4mTt7aWVpUkiLBW2bzlHG7IIPh49DYuPdLmuLUJbqrSLNDIFZtoPZurkZwcdKU32j3+oFIr5YLe0DK8kUbmV59pDKjMVVVTIBOOZxQFP0uazdrg3R1J5BdXAzCboptEjBQOz7vIeArVuJnIs7kgkEQSkEHBB2NzBqqaLDqloJo47OCVHuJpVc3WwkSOzjK9mccj51cNctmltp40+J4nVc8ubKQP1mgIXA8hbTrJmJZmtoSSTkkmNSSSepqoaFxPM+o+8Of8wvXe2tznkHgyUfOcYlb3gDHM7Vz0Fd7O01YaeLEW8MRW3SBZxcbiMBYy+3YMdzcwweoFd9S9mcHuvZ28lwskagwbrmVkSVOcbbCxUd705ZOKAu9zOERnPRVLH5AZNZ9w9wwNTgS91J5ZDON8cCTOkUCHJQKEKkttxlj+7JvljveFO3QLIyDtEByoYjvAHxGc/SqZY2mpaYvu9rbpfWqk9jmcQyxKSTscuCrhc4BHPH0AAb37x6Tp8roZJBGCY0kdpGLsQI4wTlsFyAOuMmk3CV9cJa3lneOWu7VGYvz/GJKhdGB5Zw29OXTYK7X+iXeotbLfRrBBGzzOkMzFjIO7Au9cHK5ZywwM7cdK56nwQ0MyXFk0juySQTiad3LQupxhpCcbJNrYGM5agImrXcg4YWQO4k9zhO8Md2SEyd2c59a+tN4fW8vNRMs10hjnVUMVxJHsBhjbkAdvUk9K4PoupSaU2nPbQptt1jWQXG7cybAMrsGAQCepxTKGz1K3ubxra3t5EuJVdXknK7cRonNQhJ5rnrQEW24pmsYtQguWNxLZdn2EhHenE4/EIwXq4fuk45jnjqakcIX1wlpd2d4+66tFYl8n8ZHIheNweXQ7k5dOzqDH7PZprhWvZN4dveLiSJjHumQbLeKPGHWOJS7Bs5JNML/gpoZ0nsmkdmSSCdZp3ctE6naQ0jHGyTBwOoZqAXcN8INLp1tcW95dw3TwJIHM7ujOVzh43JUqSemKt/A+um+sYLlgFaRTuA6B1JR8em5Tj0xVY0qw1hbOGySO2tgkaxG4MrSMABtLJGFA3eIy2KumgaRHaW0VvFnZEoUZ6nzY48Sck+pNAULhjhpbz36SS4u45FvrlFeK5kXYqv3QFzt5Z8qT6zrErCC3v5JmNtevBK9vvV507EyRttj72TlcqM/DmrHpVjqtqbqO3t7VhNdTzJLLO2AJGyu5FTPIY6Gvifg+6txaywbbq5W5kubhpH7MSPJG0Z28m2qAQAoHRfWgIEc0CtZCzN4oa/iEnvBnBYdlOQB2vVeXMDlyFapVC1y31K5W3kNpCkltdJKE95yHUJIrZbsxtOWXwPWrZodxcPGTdQpC+4gKkvaArgYO7auDnIxjw9aAqntI1K5LxWlgf84UG7cf8A04DuRD/vJQqjzwc8q5alrTalLZ21rM8MNxAbmaSM4k7MEIIlb7JLnDEcxt+YMuy4LM09xdXjypNLIQghuJIwkCYWJT2bAE8ix9WNKYOBru1mZ7F0Hu7lrbtXLCSKYAz28n2hiQb1fnzY58wBK1ThHT7PY6Xr6fMTlZGuz+M243ZSZyrjmMjHiKXcTajZSanm5vGS3NijxPFcugZ+1lG5OzbDtgeAPSp2sxanfoYJNNtrfIK+8yzJP2atgOY0CZ3Y6ZI5gZr7ufZ2Hl7Md2BLGKCGUN+MjmikZ1kGMEEZDZGM5I8aAWaXe3t2tnp7zzRGRJpppiNlw9skmyEZx3XcFct1wAfE5c6l7P0gjabTpZre5QF1YzSOkpAJ2yq7MCrenTr4YPS70S/lS1uwYo9RtgyOCSYbhGxuUkAFQ2Fccu6cj1HO9m1e8Rrc2sVirja9wbgTMEPJuyRFGGI6Fjy9DzoC0cL6t73aQXG3aZY1Yr5EjmB6A5r8qXpWnpbwxwRDCRIqLnmcKMDJ8T61+UBLqDrelR3ULwyjusOo6qfBh6g86nUUe8yjJxaks0ed9f0aS0maGUcxzVh0dfBh+8eB5V8aJq0lrMs0Jwy9Qejqeqt6H9WAfCt14l4fivIuzlGCOaOPiQ+Y/eOhrEOIdAms5Nky8j8Dj4XHofPzU8x8sEwqlNwd0ddgcfTxcNSf6uK5+Hobfw3xBFeRCSI4I5Oh+JG8j+4+NVzWbjs9Q3nopQn5bQD++ss0jVZbaQSwNtYfUMPyWHiP8DB51dLriaK8KPjs5du10PQkcwVPiDk8uox9ajY+o5UU1nFplHpLRc6Hx098fNePd39TVXfukqN3LIAPXy5+tVpeMVBIeF1wcHmCR9DioPDvEnZgRzZKD4W6lfQ+Y/Z+x9qGjwXQDg8z0kQjn8/A/trP+oniIKWHlZrOLsVF21uIcnGMPgkh+ij99JeIddE6qFDKOrKcYBGcYx1zk/cKlvwY+eUqkeqkfvNfg4Mk/nU+41Dq/wBwqRcJR3Pw9TF67K9Zfyifpr+0VqtU+Dg91ZT2q8iD8J8Dnzp5qWkmfKyTSCM9Y4j2e4eTOO//AFWXPiDUvRWHqUlJVFa9j2CaK3xbxyUc2mnobm8PIhBuWHwyx6ZHl0H2iOhWcIezLEnvOpN207Hd2ZO5Qx55c/bb0+EevKr7pumQWseyCNIkHMhQFHzJ8fmareqccBpPd9OT3mdvtD+STzYt9oD05eueVXTxCpx1Ybu/izdSws60tyvbovF+pZNS1NIdoOWkc4jjX4nPp5AdSx5Adak2ysF75BY8zjoPQeg8/GlPD2gmEtLM/bXMg78p8B12IPsoD4Dr18gHdaFfNmdTUj8MXfv9O76+QUUUV6agooooAooooAooooAooooAooooAooooAooooAooooAooooAooooAooooAooooAooooAooooAooooAqNqFhHPGY5kDoeqkfr9D6jnUmih6m07oyXiX2aSR5ezPap/NsQHX5How+eD86oc8TIxV1ZWHVWBBHzB5ivS1QdU0eC4XbPEkg8Nw5j5HqPoajzoJ5F3htNzgtWqtZc+Pv5GD2etyJyPfH53X7/wCOafaZxYIzlHeI/LIPzxkH6irTqXssgbJglkiPk2JFH34b/mqtaj7NLmMZEsLL5kup+7af21BqYBX1krPmjdOGjMU731X09UWS09oigfjDE3qH2H9eanr7RrT7RP0Kn94rIdQ09oW2uVJ/NJP7QKn6Pw1NcgGMxjP5TMP2Kazhto7tdvoHobDxjrOo7fL0NKl9p1mOglb5IP27qS6p7Vzg+7wY/Olbp/RX/qr80/2UtyM9wAPFYlz9zN/01ctE4OtLUho4gzj/AOJJ3mHqM8l/ogVKiqrzf0I7/ttDK835fx/JRLTRdS1QhrqRooOuGG0H9GIYz6M/0zWj6BoMFpHsgXGfiY82c+bHx+XQeAFM6K3RpqO/iQcRjZ1lqJKMeysvcKKKKzIYUUUUAUUUUAUUUUAUUUUAUUUUAUUUUAUUUUAUUUUAUUUUAUUUUAUUUUAUUUUAUUUUAUUUUAUUU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196" name="Picture 4" descr="http://agrocalidad.gob.ec/agrocalidad/images/LOGO%20AGROCALID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7" y="2711000"/>
            <a:ext cx="4165445" cy="16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unicipiopujili.gob.ec/pujili/images/ESCU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" y="4813682"/>
            <a:ext cx="3951532" cy="8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3669" y="6488668"/>
            <a:ext cx="5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0A2FA1-E2F0-4C56-ABE4-87053A41E8BA}" type="slidenum">
              <a:rPr lang="es-EC" smtClean="0"/>
              <a:t>23</a:t>
            </a:fld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5399241" y="3778114"/>
            <a:ext cx="3413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PhD. ANDRÉS </a:t>
            </a:r>
            <a:r>
              <a:rPr lang="es-ES" sz="2400" b="1" dirty="0" smtClean="0"/>
              <a:t>IZQUIERDO</a:t>
            </a:r>
          </a:p>
          <a:p>
            <a:r>
              <a:rPr lang="es-ES" sz="2400" b="1" dirty="0" err="1"/>
              <a:t>MSc</a:t>
            </a:r>
            <a:r>
              <a:rPr lang="es-ES" sz="2400" b="1" dirty="0"/>
              <a:t>. ALMA KOCH</a:t>
            </a:r>
            <a:endParaRPr lang="es-EC" sz="24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552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21511" y="94147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INTRODUCCIÓN</a:t>
            </a:r>
            <a:endParaRPr lang="en-U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270134" y="4466360"/>
            <a:ext cx="8989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</a:rPr>
              <a:t>¿Quién controla la calidad de abonos en Ecuador</a:t>
            </a:r>
            <a:r>
              <a:rPr lang="es-EC" sz="2000" dirty="0" smtClean="0">
                <a:latin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</a:rPr>
              <a:t>Nutrientes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</a:rPr>
              <a:t>Metales pesados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</a:rPr>
              <a:t>Patógenos: </a:t>
            </a:r>
            <a:r>
              <a:rPr lang="es-EC" sz="2000" i="1" dirty="0" err="1" smtClean="0">
                <a:latin typeface="Arial" panose="020B0604020202020204" pitchFamily="34" charset="0"/>
              </a:rPr>
              <a:t>Escherichia</a:t>
            </a:r>
            <a:r>
              <a:rPr lang="es-EC" sz="2000" i="1" dirty="0" smtClean="0">
                <a:latin typeface="Arial" panose="020B0604020202020204" pitchFamily="34" charset="0"/>
              </a:rPr>
              <a:t> </a:t>
            </a:r>
            <a:r>
              <a:rPr lang="es-EC" sz="2000" i="1" dirty="0" err="1" smtClean="0">
                <a:latin typeface="Arial" panose="020B0604020202020204" pitchFamily="34" charset="0"/>
              </a:rPr>
              <a:t>coli</a:t>
            </a:r>
            <a:r>
              <a:rPr lang="es-EC" sz="2000" dirty="0" smtClean="0">
                <a:latin typeface="Arial" panose="020B0604020202020204" pitchFamily="34" charset="0"/>
              </a:rPr>
              <a:t>, </a:t>
            </a:r>
            <a:r>
              <a:rPr lang="es-EC" sz="2000" i="1" dirty="0" smtClean="0">
                <a:latin typeface="Arial" panose="020B0604020202020204" pitchFamily="34" charset="0"/>
              </a:rPr>
              <a:t>Salmonella</a:t>
            </a:r>
            <a:r>
              <a:rPr lang="es-EC" sz="2000" dirty="0" smtClean="0">
                <a:latin typeface="Arial" panose="020B0604020202020204" pitchFamily="34" charset="0"/>
              </a:rPr>
              <a:t> </a:t>
            </a:r>
            <a:r>
              <a:rPr lang="es-EC" sz="2000" dirty="0" err="1" smtClean="0">
                <a:latin typeface="Arial" panose="020B0604020202020204" pitchFamily="34" charset="0"/>
              </a:rPr>
              <a:t>spp</a:t>
            </a:r>
            <a:r>
              <a:rPr lang="es-EC" sz="2000" dirty="0" smtClean="0">
                <a:latin typeface="Arial" panose="020B0604020202020204" pitchFamily="34" charset="0"/>
              </a:rPr>
              <a:t>. y </a:t>
            </a:r>
            <a:r>
              <a:rPr lang="es-EC" sz="2000" i="1" dirty="0" err="1" smtClean="0">
                <a:latin typeface="Arial" panose="020B0604020202020204" pitchFamily="34" charset="0"/>
              </a:rPr>
              <a:t>Shigella</a:t>
            </a:r>
            <a:r>
              <a:rPr lang="es-EC" sz="2000" dirty="0" smtClean="0">
                <a:latin typeface="Arial" panose="020B0604020202020204" pitchFamily="34" charset="0"/>
              </a:rPr>
              <a:t> </a:t>
            </a:r>
            <a:r>
              <a:rPr lang="es-EC" sz="2000" dirty="0" err="1" smtClean="0">
                <a:latin typeface="Arial" panose="020B0604020202020204" pitchFamily="34" charset="0"/>
              </a:rPr>
              <a:t>spp</a:t>
            </a:r>
            <a:r>
              <a:rPr lang="es-EC" sz="20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 smtClean="0">
              <a:latin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</a:rPr>
              <a:t>          </a:t>
            </a:r>
            <a:endParaRPr lang="es-EC" sz="2000" dirty="0"/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/>
          <a:stretch/>
        </p:blipFill>
        <p:spPr bwMode="auto">
          <a:xfrm>
            <a:off x="693046" y="695459"/>
            <a:ext cx="7602615" cy="327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28650" y="3786986"/>
            <a:ext cx="82827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Flujograma diferenciado del manejo integrado de residuos sólidos urbanos </a:t>
            </a:r>
            <a:r>
              <a:rPr lang="es-ES" sz="16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Fuente:Rodríguez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&amp; Córdova,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2006. </a:t>
            </a:r>
            <a:endParaRPr lang="es-EC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7DA33B7-1BA4-42B6-8F19-FAA70C63CD8E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9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89264" y="145669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OBJETIVOS</a:t>
            </a:r>
            <a:endParaRPr lang="en-U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44564" y="1196891"/>
            <a:ext cx="8593373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fisicoquímicamente e identificar </a:t>
            </a:r>
            <a:r>
              <a:rPr lang="es-E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s-ES" sz="2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Shigella</a:t>
            </a:r>
            <a:r>
              <a:rPr lang="es-E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 </a:t>
            </a:r>
            <a:r>
              <a:rPr lang="es-ES" sz="2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</a:t>
            </a:r>
            <a:r>
              <a:rPr lang="es-E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vermicompost producido por el Gobierno Autónomo Descentralizado (GAD) de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Pujilí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provincia de Cotopaxi.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176E6B1-E99B-441E-AE9F-A17BF38B86DB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74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1558" y="763644"/>
            <a:ext cx="8624115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lvl="2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es-EC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Recolectar muestras del proceso de compostaje en la etapa final.</a:t>
            </a:r>
            <a:endPara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parámetros fisicoquímicos como pH, conductividad eléctrica, humedad, densidad aparente, materia orgánica, relación C/N, CIC, nutrientes y metales pesados.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la presencia/ausencia de microorganismos aerobios mesófilos, </a:t>
            </a: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Enterobacterias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 </a:t>
            </a: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s-ES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Shigella</a:t>
            </a:r>
            <a:r>
              <a:rPr lang="es-E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 </a:t>
            </a:r>
            <a:r>
              <a:rPr lang="es-ES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</a:t>
            </a:r>
            <a:r>
              <a:rPr lang="es-E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E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FB9AF1-8699-4BBF-82D5-F5FF29DB650E}" type="slidenum">
              <a:rPr lang="es-EC" smtClean="0"/>
              <a:t>5</a:t>
            </a:fld>
            <a:endParaRPr lang="es-EC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21085" y="144614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OBJETIVOS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0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2275" y="584183"/>
            <a:ext cx="803641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endParaRPr lang="es-E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fitotoxicidad.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los resultados obtenidos con la normativa internacional: EPA (Estados Unidos),  NTEA (Normativa Técnica Estatal Ambiental, México), NTC (Norma Técnica Colombiana), Real Decreto 824 (España) y </a:t>
            </a: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(Norma Chilena).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1085" y="144614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OBJETIVOS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27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43946" y="158548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HIPOTESIS</a:t>
            </a:r>
            <a:endParaRPr lang="en-U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643946" y="1830414"/>
            <a:ext cx="79720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La evaluación fisicoquímica e identificación de </a:t>
            </a:r>
            <a:r>
              <a:rPr lang="es-ES" sz="2400" i="1" dirty="0">
                <a:latin typeface="Arial" panose="020B0604020202020204" pitchFamily="34" charset="0"/>
                <a:ea typeface="Calibri" panose="020F0502020204030204" pitchFamily="34" charset="0"/>
              </a:rPr>
              <a:t>Salmonella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</a:rPr>
              <a:t>spp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., </a:t>
            </a:r>
            <a:r>
              <a:rPr lang="es-ES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Shigella</a:t>
            </a:r>
            <a:r>
              <a:rPr lang="es-ES" sz="2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</a:rPr>
              <a:t>spp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. y </a:t>
            </a:r>
            <a:r>
              <a:rPr lang="es-ES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Escherichia</a:t>
            </a:r>
            <a:r>
              <a:rPr lang="es-ES" sz="2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coli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del vermicompost producido por el Gobierno Autónomo Descentralizado (GAD) de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</a:rPr>
              <a:t>Pujilí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en la provincia de Cotopaxi cumple con los requerimientos de las normativas internacionales: NTEA-006-SMA-2006, NTC 5167, EPA 2003, NCh2880 y el  Real Decreto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824/2005.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14EC0-35A5-42CB-9B4C-7086BD8E600C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958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13" y="1668965"/>
            <a:ext cx="4317587" cy="358436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83618" y="157734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METODOLOGÍA</a:t>
            </a:r>
            <a:endParaRPr lang="en-U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8" y="1938220"/>
            <a:ext cx="4061139" cy="304585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33669" y="157734"/>
            <a:ext cx="1997695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Muestreo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37789"/>
              </p:ext>
            </p:extLst>
          </p:nvPr>
        </p:nvGraphicFramePr>
        <p:xfrm>
          <a:off x="191558" y="1199490"/>
          <a:ext cx="420262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740"/>
                <a:gridCol w="1763880"/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Tamaño del lote (número de sacos)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Tamaño de la muestra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2  - 8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9 – 15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16- 25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26- 50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51 – 90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91 – 150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151 – 280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281 – 500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501 – 1200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1201 – 3200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3201 – 10000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10001 – 35000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315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35001 – 150000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45373" y="5774425"/>
            <a:ext cx="2606483" cy="421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1000"/>
              </a:spcAft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ISO/INEN 2859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0304" y="3277355"/>
            <a:ext cx="3142445" cy="4636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C7AFF1-0F17-4189-AA55-58FFCBA57B15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67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55187"/>
              </p:ext>
            </p:extLst>
          </p:nvPr>
        </p:nvGraphicFramePr>
        <p:xfrm>
          <a:off x="821083" y="830242"/>
          <a:ext cx="78867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2400" b="1" dirty="0" smtClean="0">
                          <a:solidFill>
                            <a:schemeClr val="tx1"/>
                          </a:solidFill>
                        </a:rPr>
                        <a:t>PÁRAMETRO</a:t>
                      </a:r>
                      <a:endParaRPr lang="es-EC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dirty="0" smtClean="0">
                          <a:solidFill>
                            <a:schemeClr val="tx1"/>
                          </a:solidFill>
                        </a:rPr>
                        <a:t>METODOLOGÍA</a:t>
                      </a:r>
                      <a:endParaRPr lang="es-EC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Densidad aparente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PEE/SFA/02/2015/Rev.2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Humedad gravimétrica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PEE/SFA/15/2015/Rev.2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PEE/SFA/06/2015/Rev.2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Conductividad Eléctrica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PEE/SFA/03/2015/Rev.2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63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Carbono Orgánico y Materia Orgánica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PEE/SFA/09/2015/Rev.2</a:t>
                      </a:r>
                    </a:p>
                    <a:p>
                      <a:endParaRPr lang="es-EC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Capacidad de intercambio catiónico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PEE/SFA/22/2015/Rev.2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smtClean="0"/>
                        <a:t>Nitrógeno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PEE/SFA/09/2015/Rev.2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Relación Carbono-Nitrógeno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b="0" dirty="0" smtClean="0"/>
                        <a:t>Calculo</a:t>
                      </a:r>
                      <a:endParaRPr lang="es-EC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2" indent="0">
                        <a:buFont typeface="Arial" panose="020B0604020202020204" pitchFamily="34" charset="0"/>
                        <a:buNone/>
                      </a:pPr>
                      <a:r>
                        <a:rPr lang="es-EC" sz="2000" b="0" dirty="0" smtClean="0"/>
                        <a:t>Fósforo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PEE/SFA/32/2015/Rev.2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2" indent="0">
                        <a:buFont typeface="Arial" panose="020B0604020202020204" pitchFamily="34" charset="0"/>
                        <a:buNone/>
                      </a:pPr>
                      <a:r>
                        <a:rPr lang="es-EC" sz="2000" b="0" dirty="0" smtClean="0"/>
                        <a:t>Cobre, Potasio, Zinc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PEE/SFA/39/2015/Rev.2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Cadmio y Plomo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0" dirty="0" smtClean="0"/>
                        <a:t>PEE/SFA/74</a:t>
                      </a:r>
                      <a:r>
                        <a:rPr lang="es-EC" sz="2000" b="0" baseline="0" dirty="0" smtClean="0"/>
                        <a:t>,50</a:t>
                      </a:r>
                      <a:r>
                        <a:rPr lang="es-EC" sz="2000" b="0" dirty="0" smtClean="0"/>
                        <a:t>/2015/Rev.2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21083" y="152323"/>
            <a:ext cx="7886700" cy="43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800" b="1" dirty="0" smtClean="0"/>
              <a:t>METODOLOGÍA</a:t>
            </a:r>
            <a:endParaRPr lang="en-U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70" y="6488668"/>
            <a:ext cx="2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9CA5E4-B3EF-4002-851B-CF04623FDEFB}" type="slidenum">
              <a:rPr lang="es-EC" smtClean="0"/>
              <a:t>9</a:t>
            </a:fld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995661" y="194085"/>
            <a:ext cx="3602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Análisis fisicoquímicos</a:t>
            </a:r>
          </a:p>
        </p:txBody>
      </p:sp>
    </p:spTree>
    <p:extLst>
      <p:ext uri="{BB962C8B-B14F-4D97-AF65-F5344CB8AC3E}">
        <p14:creationId xmlns:p14="http://schemas.microsoft.com/office/powerpoint/2010/main" val="35449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1344</Words>
  <Application>Microsoft Office PowerPoint</Application>
  <PresentationFormat>Presentación en pantalla (4:3)</PresentationFormat>
  <Paragraphs>480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AGRADECIMIENTOS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Quiroz</dc:creator>
  <cp:lastModifiedBy>Administrador</cp:lastModifiedBy>
  <cp:revision>60</cp:revision>
  <dcterms:created xsi:type="dcterms:W3CDTF">2013-12-20T00:35:07Z</dcterms:created>
  <dcterms:modified xsi:type="dcterms:W3CDTF">2015-06-15T00:43:56Z</dcterms:modified>
</cp:coreProperties>
</file>