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8" r:id="rId2"/>
    <p:sldId id="263" r:id="rId3"/>
    <p:sldId id="356" r:id="rId4"/>
    <p:sldId id="357" r:id="rId5"/>
    <p:sldId id="347" r:id="rId6"/>
    <p:sldId id="359" r:id="rId7"/>
    <p:sldId id="269" r:id="rId8"/>
    <p:sldId id="360" r:id="rId9"/>
    <p:sldId id="341" r:id="rId10"/>
    <p:sldId id="335" r:id="rId11"/>
    <p:sldId id="338" r:id="rId12"/>
    <p:sldId id="344" r:id="rId13"/>
    <p:sldId id="339" r:id="rId14"/>
    <p:sldId id="345" r:id="rId15"/>
    <p:sldId id="346" r:id="rId16"/>
    <p:sldId id="348" r:id="rId17"/>
    <p:sldId id="351" r:id="rId18"/>
    <p:sldId id="353" r:id="rId19"/>
    <p:sldId id="349" r:id="rId20"/>
    <p:sldId id="362" r:id="rId21"/>
    <p:sldId id="354" r:id="rId22"/>
    <p:sldId id="350" r:id="rId23"/>
    <p:sldId id="361" r:id="rId24"/>
    <p:sldId id="340" r:id="rId2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83A46C"/>
    <a:srgbClr val="9EB786"/>
    <a:srgbClr val="99B486"/>
    <a:srgbClr val="A3C1A3"/>
    <a:srgbClr val="E0F0E6"/>
    <a:srgbClr val="A3BFA3"/>
    <a:srgbClr val="339966"/>
    <a:srgbClr val="AAC6B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90391" autoAdjust="0"/>
  </p:normalViewPr>
  <p:slideViewPr>
    <p:cSldViewPr>
      <p:cViewPr varScale="1">
        <p:scale>
          <a:sx n="101" d="100"/>
          <a:sy n="101" d="100"/>
        </p:scale>
        <p:origin x="84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BB4906-B7DD-4A13-9DB4-D9C76A165AAA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332E36E-8213-4C01-99E4-AB23F927C270}">
      <dgm:prSet phldrT="[Texto]" custT="1"/>
      <dgm:spPr>
        <a:xfrm>
          <a:off x="198511" y="1397890"/>
          <a:ext cx="1287926" cy="496625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s-ES" sz="18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Atención en el Área de </a:t>
          </a:r>
          <a:r>
            <a:rPr lang="es-ES" sz="18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estadística.</a:t>
          </a:r>
          <a:endParaRPr lang="es-ES" sz="18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D370E22-CDB4-4943-9F27-BFDB44C31379}" type="parTrans" cxnId="{22C4EB0D-DA17-48F8-9C13-828068699D73}">
      <dgm:prSet/>
      <dgm:spPr/>
      <dgm:t>
        <a:bodyPr/>
        <a:lstStyle/>
        <a:p>
          <a:endParaRPr lang="es-ES"/>
        </a:p>
      </dgm:t>
    </dgm:pt>
    <dgm:pt modelId="{4B662C5C-BB39-46D2-B790-6CD77750A160}" type="sibTrans" cxnId="{22C4EB0D-DA17-48F8-9C13-828068699D73}">
      <dgm:prSet/>
      <dgm:spPr/>
      <dgm:t>
        <a:bodyPr/>
        <a:lstStyle/>
        <a:p>
          <a:endParaRPr lang="es-ES"/>
        </a:p>
      </dgm:t>
    </dgm:pt>
    <dgm:pt modelId="{A805D0F7-5A41-4EC0-906D-B6ABEC9D044A}">
      <dgm:prSet phldrT="[Texto]"/>
      <dgm:spPr>
        <a:xfrm>
          <a:off x="2529" y="240239"/>
          <a:ext cx="1737044" cy="93521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s-E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1. Paciente Acude al Subcentro de </a:t>
          </a:r>
          <a:r>
            <a:rPr lang="es-E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Salud.</a:t>
          </a:r>
          <a:endParaRPr lang="es-E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E957603-8780-45A8-8095-8D20EB86BCA2}" type="parTrans" cxnId="{FE0699E9-6546-4953-99FE-2D9F684467F5}">
      <dgm:prSet/>
      <dgm:spPr/>
      <dgm:t>
        <a:bodyPr/>
        <a:lstStyle/>
        <a:p>
          <a:endParaRPr lang="es-ES"/>
        </a:p>
      </dgm:t>
    </dgm:pt>
    <dgm:pt modelId="{AA36FFAE-9873-45EE-8B28-8103E1985A0B}" type="sibTrans" cxnId="{FE0699E9-6546-4953-99FE-2D9F684467F5}">
      <dgm:prSet/>
      <dgm:spPr/>
      <dgm:t>
        <a:bodyPr/>
        <a:lstStyle/>
        <a:p>
          <a:endParaRPr lang="es-ES"/>
        </a:p>
      </dgm:t>
    </dgm:pt>
    <dgm:pt modelId="{F9180EEF-18BB-4B4E-8515-61D450534731}">
      <dgm:prSet phldrT="[Texto]" custT="1"/>
      <dgm:spPr>
        <a:xfrm>
          <a:off x="2061604" y="1234346"/>
          <a:ext cx="1244094" cy="496625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ES" sz="18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r>
            <a:rPr lang="es-ES" sz="18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Toma de datos </a:t>
          </a:r>
          <a:r>
            <a:rPr lang="es-ES" sz="18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personales.</a:t>
          </a:r>
          <a:endParaRPr lang="es-ES" sz="18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endParaRPr lang="es-ES" sz="10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7681C52-3DB3-4D78-83E5-8CFA4707CCDE}" type="parTrans" cxnId="{BC460070-69D8-44A0-BEF4-306C8F090FD9}">
      <dgm:prSet/>
      <dgm:spPr/>
      <dgm:t>
        <a:bodyPr/>
        <a:lstStyle/>
        <a:p>
          <a:endParaRPr lang="es-ES"/>
        </a:p>
      </dgm:t>
    </dgm:pt>
    <dgm:pt modelId="{7D2881DE-35C5-4C53-B655-37A6E69497EC}" type="sibTrans" cxnId="{BC460070-69D8-44A0-BEF4-306C8F090FD9}">
      <dgm:prSet/>
      <dgm:spPr/>
      <dgm:t>
        <a:bodyPr/>
        <a:lstStyle/>
        <a:p>
          <a:endParaRPr lang="es-ES"/>
        </a:p>
      </dgm:t>
    </dgm:pt>
    <dgm:pt modelId="{5B30B2E1-455D-4D1D-9E8D-959244BA2F0F}">
      <dgm:prSet phldrT="[Texto]"/>
      <dgm:spPr>
        <a:xfrm>
          <a:off x="1984848" y="280968"/>
          <a:ext cx="1547189" cy="66008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s-E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2. Apertura Historia </a:t>
          </a:r>
          <a:r>
            <a:rPr lang="es-E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Clínica.</a:t>
          </a:r>
          <a:endParaRPr lang="es-E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F0B9A0F-986E-42CB-94A8-0BE22DDD73B4}" type="parTrans" cxnId="{9F9962C3-4E5A-4D3E-8412-E6ACE5D627A5}">
      <dgm:prSet/>
      <dgm:spPr/>
      <dgm:t>
        <a:bodyPr/>
        <a:lstStyle/>
        <a:p>
          <a:endParaRPr lang="es-ES"/>
        </a:p>
      </dgm:t>
    </dgm:pt>
    <dgm:pt modelId="{3907A3F7-3566-45B9-8A88-6382394A1D1A}" type="sibTrans" cxnId="{9F9962C3-4E5A-4D3E-8412-E6ACE5D627A5}">
      <dgm:prSet/>
      <dgm:spPr/>
      <dgm:t>
        <a:bodyPr/>
        <a:lstStyle/>
        <a:p>
          <a:endParaRPr lang="es-ES"/>
        </a:p>
      </dgm:t>
    </dgm:pt>
    <dgm:pt modelId="{D28D4962-D246-4C95-B70F-6BDF45B41041}">
      <dgm:prSet phldrT="[Texto]" custT="1"/>
      <dgm:spPr>
        <a:xfrm>
          <a:off x="3850795" y="1219202"/>
          <a:ext cx="1359948" cy="917898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s-ES" sz="16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Preparación del paciente en enfermería, previa atención </a:t>
          </a:r>
          <a:r>
            <a:rPr lang="es-ES" sz="16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médica.</a:t>
          </a:r>
          <a:endParaRPr lang="es-ES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CA7DCF6-022C-4DA8-89AA-8E762F34EAE7}" type="parTrans" cxnId="{B749FD90-BF3C-47B7-A5C7-38C4CAE20668}">
      <dgm:prSet/>
      <dgm:spPr/>
      <dgm:t>
        <a:bodyPr/>
        <a:lstStyle/>
        <a:p>
          <a:endParaRPr lang="es-ES"/>
        </a:p>
      </dgm:t>
    </dgm:pt>
    <dgm:pt modelId="{AEF79B4F-1FA9-4660-9518-4879C6496AEA}" type="sibTrans" cxnId="{B749FD90-BF3C-47B7-A5C7-38C4CAE20668}">
      <dgm:prSet/>
      <dgm:spPr/>
      <dgm:t>
        <a:bodyPr/>
        <a:lstStyle/>
        <a:p>
          <a:endParaRPr lang="es-ES"/>
        </a:p>
      </dgm:t>
    </dgm:pt>
    <dgm:pt modelId="{3B533F95-7F69-4AC4-8275-0547ADEAE836}">
      <dgm:prSet phldrT="[Texto]"/>
      <dgm:spPr>
        <a:xfrm>
          <a:off x="3709722" y="169580"/>
          <a:ext cx="1547189" cy="89467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s-E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3. Paciente espera atención </a:t>
          </a:r>
          <a:r>
            <a:rPr lang="es-E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médica.</a:t>
          </a:r>
          <a:endParaRPr lang="es-E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AA0F7B7-BE19-49B8-870C-10DCE7B4B499}" type="parTrans" cxnId="{AB7E6F0D-6759-4B6E-BD76-8C6F4655AC60}">
      <dgm:prSet/>
      <dgm:spPr/>
      <dgm:t>
        <a:bodyPr/>
        <a:lstStyle/>
        <a:p>
          <a:endParaRPr lang="es-ES"/>
        </a:p>
      </dgm:t>
    </dgm:pt>
    <dgm:pt modelId="{F0248BBD-F10B-498D-87C8-6DF8E40150B7}" type="sibTrans" cxnId="{AB7E6F0D-6759-4B6E-BD76-8C6F4655AC60}">
      <dgm:prSet/>
      <dgm:spPr/>
      <dgm:t>
        <a:bodyPr/>
        <a:lstStyle/>
        <a:p>
          <a:endParaRPr lang="es-ES"/>
        </a:p>
      </dgm:t>
    </dgm:pt>
    <dgm:pt modelId="{1F509496-BE61-4299-85DE-8176627166F0}">
      <dgm:prSet custT="1"/>
      <dgm:spPr/>
      <dgm:t>
        <a:bodyPr/>
        <a:lstStyle/>
        <a:p>
          <a:r>
            <a:rPr lang="es-ES" sz="1600" dirty="0">
              <a:latin typeface="Calibri" pitchFamily="34" charset="0"/>
            </a:rPr>
            <a:t>Atención Consultorio Médico </a:t>
          </a:r>
        </a:p>
      </dgm:t>
    </dgm:pt>
    <dgm:pt modelId="{CCE51020-75D1-4688-88FB-F64F5962364B}" type="parTrans" cxnId="{BA37864D-FD6D-47AA-ADB2-44D47A16C35A}">
      <dgm:prSet/>
      <dgm:spPr/>
      <dgm:t>
        <a:bodyPr/>
        <a:lstStyle/>
        <a:p>
          <a:endParaRPr lang="es-ES"/>
        </a:p>
      </dgm:t>
    </dgm:pt>
    <dgm:pt modelId="{CC2E52B8-67B1-4E60-A1DB-DF8F23B4CD5E}" type="sibTrans" cxnId="{BA37864D-FD6D-47AA-ADB2-44D47A16C35A}">
      <dgm:prSet/>
      <dgm:spPr/>
      <dgm:t>
        <a:bodyPr/>
        <a:lstStyle/>
        <a:p>
          <a:endParaRPr lang="es-ES"/>
        </a:p>
      </dgm:t>
    </dgm:pt>
    <dgm:pt modelId="{83516F26-20B6-4F5B-9B03-FD86225502F4}">
      <dgm:prSet/>
      <dgm:spPr/>
      <dgm:t>
        <a:bodyPr/>
        <a:lstStyle/>
        <a:p>
          <a:pPr algn="ctr"/>
          <a:r>
            <a:rPr lang="es-ES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4. Atención </a:t>
          </a:r>
          <a:r>
            <a:rPr lang="es-ES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Médica.</a:t>
          </a:r>
          <a:endParaRPr lang="es-ES" dirty="0">
            <a:solidFill>
              <a:schemeClr val="tx1"/>
            </a:solidFill>
          </a:endParaRPr>
        </a:p>
      </dgm:t>
    </dgm:pt>
    <dgm:pt modelId="{573B4A71-40B1-456F-9AE3-7C5F5FF2949D}" type="parTrans" cxnId="{2C6F968C-F10C-4A4E-80F9-6B87008980C5}">
      <dgm:prSet/>
      <dgm:spPr/>
      <dgm:t>
        <a:bodyPr/>
        <a:lstStyle/>
        <a:p>
          <a:endParaRPr lang="es-ES"/>
        </a:p>
      </dgm:t>
    </dgm:pt>
    <dgm:pt modelId="{78A9F838-3B8D-43E7-B65C-759147ED999D}" type="sibTrans" cxnId="{2C6F968C-F10C-4A4E-80F9-6B87008980C5}">
      <dgm:prSet/>
      <dgm:spPr/>
      <dgm:t>
        <a:bodyPr/>
        <a:lstStyle/>
        <a:p>
          <a:endParaRPr lang="es-ES"/>
        </a:p>
      </dgm:t>
    </dgm:pt>
    <dgm:pt modelId="{CED5E971-20DF-45AD-B19F-6A1F9C04D7F7}" type="pres">
      <dgm:prSet presAssocID="{CDBB4906-B7DD-4A13-9DB4-D9C76A165AAA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403F1D4-AE68-4564-9FC8-7D5CD09DCFEB}" type="pres">
      <dgm:prSet presAssocID="{C332E36E-8213-4C01-99E4-AB23F927C270}" presName="compNode" presStyleCnt="0"/>
      <dgm:spPr/>
    </dgm:pt>
    <dgm:pt modelId="{9EB33274-B4A4-4752-906A-75E6EA4703A5}" type="pres">
      <dgm:prSet presAssocID="{C332E36E-8213-4C01-99E4-AB23F927C270}" presName="childRect" presStyleLbl="bgAcc1" presStyleIdx="0" presStyleCnt="4" custScaleX="112271" custScaleY="80975" custLinFactNeighborX="-3372" custLinFactNeighborY="-52601">
        <dgm:presLayoutVars>
          <dgm:bulletEnabled val="1"/>
        </dgm:presLayoutVars>
      </dgm:prSet>
      <dgm:spPr>
        <a:prstGeom prst="round2SameRect">
          <a:avLst>
            <a:gd name="adj1" fmla="val 8000"/>
            <a:gd name="adj2" fmla="val 0"/>
          </a:avLst>
        </a:prstGeom>
      </dgm:spPr>
      <dgm:t>
        <a:bodyPr/>
        <a:lstStyle/>
        <a:p>
          <a:endParaRPr lang="es-ES"/>
        </a:p>
      </dgm:t>
    </dgm:pt>
    <dgm:pt modelId="{7065032D-ACC0-49CF-812E-ACCCE803761C}" type="pres">
      <dgm:prSet presAssocID="{C332E36E-8213-4C01-99E4-AB23F927C270}" presName="parentText" presStyleLbl="node1" presStyleIdx="0" presStyleCnt="0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DF0576BB-F68B-46CB-AB05-B87E62F1DF36}" type="pres">
      <dgm:prSet presAssocID="{C332E36E-8213-4C01-99E4-AB23F927C270}" presName="parentRect" presStyleLbl="alignNode1" presStyleIdx="0" presStyleCnt="4" custScaleX="118333" custScaleY="292687" custLinFactNeighborX="1540" custLinFactNeighborY="44063"/>
      <dgm:spPr/>
      <dgm:t>
        <a:bodyPr/>
        <a:lstStyle/>
        <a:p>
          <a:endParaRPr lang="es-ES"/>
        </a:p>
      </dgm:t>
    </dgm:pt>
    <dgm:pt modelId="{AEDFF6EC-F8EB-4931-94B1-06951E57BB0F}" type="pres">
      <dgm:prSet presAssocID="{C332E36E-8213-4C01-99E4-AB23F927C270}" presName="adorn" presStyleLbl="fgAccFollowNode1" presStyleIdx="0" presStyleCnt="4" custLinFactY="-5036" custLinFactNeighborX="-378" custLinFactNeighborY="-100000"/>
      <dgm:spPr>
        <a:xfrm>
          <a:off x="1301060" y="1334214"/>
          <a:ext cx="541516" cy="541516"/>
        </a:xfrm>
        <a:prstGeom prst="ellipse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EC"/>
        </a:p>
      </dgm:t>
    </dgm:pt>
    <dgm:pt modelId="{1D6297B9-1648-4E26-8352-E3C89957613E}" type="pres">
      <dgm:prSet presAssocID="{4B662C5C-BB39-46D2-B790-6CD77750A160}" presName="sibTrans" presStyleLbl="sibTrans2D1" presStyleIdx="0" presStyleCnt="0"/>
      <dgm:spPr/>
      <dgm:t>
        <a:bodyPr/>
        <a:lstStyle/>
        <a:p>
          <a:endParaRPr lang="es-ES"/>
        </a:p>
      </dgm:t>
    </dgm:pt>
    <dgm:pt modelId="{5AD6E2C8-D016-4B1E-BDF1-E0535D44CF0D}" type="pres">
      <dgm:prSet presAssocID="{F9180EEF-18BB-4B4E-8515-61D450534731}" presName="compNode" presStyleCnt="0"/>
      <dgm:spPr/>
    </dgm:pt>
    <dgm:pt modelId="{D26DCE4A-CD41-4521-891E-6844DF1CE622}" type="pres">
      <dgm:prSet presAssocID="{F9180EEF-18BB-4B4E-8515-61D450534731}" presName="childRect" presStyleLbl="bgAcc1" presStyleIdx="1" presStyleCnt="4" custScaleY="57153" custLinFactNeighborX="2613" custLinFactNeighborY="-58006">
        <dgm:presLayoutVars>
          <dgm:bulletEnabled val="1"/>
        </dgm:presLayoutVars>
      </dgm:prSet>
      <dgm:spPr>
        <a:prstGeom prst="round2SameRect">
          <a:avLst>
            <a:gd name="adj1" fmla="val 8000"/>
            <a:gd name="adj2" fmla="val 0"/>
          </a:avLst>
        </a:prstGeom>
      </dgm:spPr>
      <dgm:t>
        <a:bodyPr/>
        <a:lstStyle/>
        <a:p>
          <a:endParaRPr lang="es-ES"/>
        </a:p>
      </dgm:t>
    </dgm:pt>
    <dgm:pt modelId="{AF0E8CB7-FD23-4519-9D28-568356A64FEE}" type="pres">
      <dgm:prSet presAssocID="{F9180EEF-18BB-4B4E-8515-61D450534731}" presName="parentText" presStyleLbl="node1" presStyleIdx="0" presStyleCnt="0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663C747E-502C-4ECE-A802-023611EAACB9}" type="pres">
      <dgm:prSet presAssocID="{F9180EEF-18BB-4B4E-8515-61D450534731}" presName="parentRect" presStyleLbl="alignNode1" presStyleIdx="1" presStyleCnt="4" custScaleX="98789" custScaleY="280916" custLinFactNeighborX="8047" custLinFactNeighborY="53028"/>
      <dgm:spPr/>
      <dgm:t>
        <a:bodyPr/>
        <a:lstStyle/>
        <a:p>
          <a:endParaRPr lang="es-ES"/>
        </a:p>
      </dgm:t>
    </dgm:pt>
    <dgm:pt modelId="{3F077036-E66E-4A07-B83D-BE52563161F5}" type="pres">
      <dgm:prSet presAssocID="{F9180EEF-18BB-4B4E-8515-61D450534731}" presName="adorn" presStyleLbl="fgAccFollowNode1" presStyleIdx="1" presStyleCnt="4" custLinFactNeighborX="-9518" custLinFactNeighborY="-88859"/>
      <dgm:spPr>
        <a:xfrm>
          <a:off x="3043394" y="1370203"/>
          <a:ext cx="541516" cy="541516"/>
        </a:xfrm>
        <a:prstGeom prst="ellipse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EC"/>
        </a:p>
      </dgm:t>
    </dgm:pt>
    <dgm:pt modelId="{4B87E138-B78B-40F3-AAFF-9DBE47A1AAB7}" type="pres">
      <dgm:prSet presAssocID="{7D2881DE-35C5-4C53-B655-37A6E69497EC}" presName="sibTrans" presStyleLbl="sibTrans2D1" presStyleIdx="0" presStyleCnt="0"/>
      <dgm:spPr/>
      <dgm:t>
        <a:bodyPr/>
        <a:lstStyle/>
        <a:p>
          <a:endParaRPr lang="es-ES"/>
        </a:p>
      </dgm:t>
    </dgm:pt>
    <dgm:pt modelId="{B4AB0FE4-7475-475A-9A13-5A6AEEB9C4BF}" type="pres">
      <dgm:prSet presAssocID="{D28D4962-D246-4C95-B70F-6BDF45B41041}" presName="compNode" presStyleCnt="0"/>
      <dgm:spPr/>
    </dgm:pt>
    <dgm:pt modelId="{3BEFD809-4F65-4721-B3D5-A128D417C816}" type="pres">
      <dgm:prSet presAssocID="{D28D4962-D246-4C95-B70F-6BDF45B41041}" presName="childRect" presStyleLbl="bgAcc1" presStyleIdx="2" presStyleCnt="4" custScaleY="77465" custLinFactNeighborX="-604" custLinFactNeighborY="-52860">
        <dgm:presLayoutVars>
          <dgm:bulletEnabled val="1"/>
        </dgm:presLayoutVars>
      </dgm:prSet>
      <dgm:spPr>
        <a:prstGeom prst="round2SameRect">
          <a:avLst>
            <a:gd name="adj1" fmla="val 8000"/>
            <a:gd name="adj2" fmla="val 0"/>
          </a:avLst>
        </a:prstGeom>
      </dgm:spPr>
      <dgm:t>
        <a:bodyPr/>
        <a:lstStyle/>
        <a:p>
          <a:endParaRPr lang="es-ES"/>
        </a:p>
      </dgm:t>
    </dgm:pt>
    <dgm:pt modelId="{AA5BC4FE-B1F5-4377-9530-B528E2D30ED8}" type="pres">
      <dgm:prSet presAssocID="{D28D4962-D246-4C95-B70F-6BDF45B41041}" presName="parentText" presStyleLbl="node1" presStyleIdx="0" presStyleCnt="0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BBB9E8CE-4CDA-4BDC-AEBD-9C1667802EF1}" type="pres">
      <dgm:prSet presAssocID="{D28D4962-D246-4C95-B70F-6BDF45B41041}" presName="parentRect" presStyleLbl="alignNode1" presStyleIdx="2" presStyleCnt="4" custScaleX="100028" custScaleY="292436" custLinFactNeighborX="4685" custLinFactNeighborY="52310"/>
      <dgm:spPr/>
      <dgm:t>
        <a:bodyPr/>
        <a:lstStyle/>
        <a:p>
          <a:endParaRPr lang="es-ES"/>
        </a:p>
      </dgm:t>
    </dgm:pt>
    <dgm:pt modelId="{388672BA-78D4-4260-AB43-5D227E31D7EA}" type="pres">
      <dgm:prSet presAssocID="{D28D4962-D246-4C95-B70F-6BDF45B41041}" presName="adorn" presStyleLbl="fgAccFollowNode1" presStyleIdx="2" presStyleCnt="4" custLinFactNeighborX="-15865" custLinFactNeighborY="-92017"/>
      <dgm:spPr>
        <a:xfrm>
          <a:off x="4852405" y="1385421"/>
          <a:ext cx="541516" cy="541516"/>
        </a:xfrm>
        <a:prstGeom prst="ellipse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EC"/>
        </a:p>
      </dgm:t>
    </dgm:pt>
    <dgm:pt modelId="{88620624-4620-445A-AF0D-3C971BF5F1A7}" type="pres">
      <dgm:prSet presAssocID="{AEF79B4F-1FA9-4660-9518-4879C6496AEA}" presName="sibTrans" presStyleLbl="sibTrans2D1" presStyleIdx="0" presStyleCnt="0"/>
      <dgm:spPr/>
      <dgm:t>
        <a:bodyPr/>
        <a:lstStyle/>
        <a:p>
          <a:endParaRPr lang="es-ES"/>
        </a:p>
      </dgm:t>
    </dgm:pt>
    <dgm:pt modelId="{E4C44E85-D27B-4EF5-A4D4-860D1F4AAAE1}" type="pres">
      <dgm:prSet presAssocID="{1F509496-BE61-4299-85DE-8176627166F0}" presName="compNode" presStyleCnt="0"/>
      <dgm:spPr/>
    </dgm:pt>
    <dgm:pt modelId="{D7DDA6E3-C92C-4600-AF49-F0BBFFFB9D7D}" type="pres">
      <dgm:prSet presAssocID="{1F509496-BE61-4299-85DE-8176627166F0}" presName="childRect" presStyleLbl="bgAcc1" presStyleIdx="3" presStyleCnt="4" custScaleY="71843" custLinFactNeighborX="-4144" custLinFactNeighborY="-646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1C3FC7-B8A2-4387-93ED-F31A5AEE068A}" type="pres">
      <dgm:prSet presAssocID="{1F509496-BE61-4299-85DE-8176627166F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E96225-49FF-406C-B98F-4E81013CA456}" type="pres">
      <dgm:prSet presAssocID="{1F509496-BE61-4299-85DE-8176627166F0}" presName="parentRect" presStyleLbl="alignNode1" presStyleIdx="3" presStyleCnt="4" custScaleY="187399" custLinFactNeighborX="-282" custLinFactNeighborY="-20153"/>
      <dgm:spPr/>
      <dgm:t>
        <a:bodyPr/>
        <a:lstStyle/>
        <a:p>
          <a:endParaRPr lang="es-ES"/>
        </a:p>
      </dgm:t>
    </dgm:pt>
    <dgm:pt modelId="{1100C08B-06B7-4268-B748-60230418FBF0}" type="pres">
      <dgm:prSet presAssocID="{1F509496-BE61-4299-85DE-8176627166F0}" presName="adorn" presStyleLbl="fgAccFollowNode1" presStyleIdx="3" presStyleCnt="4" custLinFactY="-17401" custLinFactNeighborX="-34903" custLinFactNeighborY="-100000"/>
      <dgm:spPr/>
    </dgm:pt>
  </dgm:ptLst>
  <dgm:cxnLst>
    <dgm:cxn modelId="{9F9962C3-4E5A-4D3E-8412-E6ACE5D627A5}" srcId="{F9180EEF-18BB-4B4E-8515-61D450534731}" destId="{5B30B2E1-455D-4D1D-9E8D-959244BA2F0F}" srcOrd="0" destOrd="0" parTransId="{2F0B9A0F-986E-42CB-94A8-0BE22DDD73B4}" sibTransId="{3907A3F7-3566-45B9-8A88-6382394A1D1A}"/>
    <dgm:cxn modelId="{E9D19AB2-67DD-4A58-8EE1-9935A67DDAEA}" type="presOf" srcId="{C332E36E-8213-4C01-99E4-AB23F927C270}" destId="{DF0576BB-F68B-46CB-AB05-B87E62F1DF36}" srcOrd="1" destOrd="0" presId="urn:microsoft.com/office/officeart/2005/8/layout/bList2"/>
    <dgm:cxn modelId="{80FB6528-80C2-4727-AF8E-5CEC0894D94B}" type="presOf" srcId="{D28D4962-D246-4C95-B70F-6BDF45B41041}" destId="{AA5BC4FE-B1F5-4377-9530-B528E2D30ED8}" srcOrd="0" destOrd="0" presId="urn:microsoft.com/office/officeart/2005/8/layout/bList2"/>
    <dgm:cxn modelId="{212134D3-2789-40E6-8CAC-0E4EE014FC5E}" type="presOf" srcId="{CDBB4906-B7DD-4A13-9DB4-D9C76A165AAA}" destId="{CED5E971-20DF-45AD-B19F-6A1F9C04D7F7}" srcOrd="0" destOrd="0" presId="urn:microsoft.com/office/officeart/2005/8/layout/bList2"/>
    <dgm:cxn modelId="{520CD7F7-7B79-4098-8228-C6763307FF75}" type="presOf" srcId="{3B533F95-7F69-4AC4-8275-0547ADEAE836}" destId="{3BEFD809-4F65-4721-B3D5-A128D417C816}" srcOrd="0" destOrd="0" presId="urn:microsoft.com/office/officeart/2005/8/layout/bList2"/>
    <dgm:cxn modelId="{FE0699E9-6546-4953-99FE-2D9F684467F5}" srcId="{C332E36E-8213-4C01-99E4-AB23F927C270}" destId="{A805D0F7-5A41-4EC0-906D-B6ABEC9D044A}" srcOrd="0" destOrd="0" parTransId="{8E957603-8780-45A8-8095-8D20EB86BCA2}" sibTransId="{AA36FFAE-9873-45EE-8B28-8103E1985A0B}"/>
    <dgm:cxn modelId="{2C282A5A-8B21-45E3-8B1D-A2BEE2FD83B0}" type="presOf" srcId="{4B662C5C-BB39-46D2-B790-6CD77750A160}" destId="{1D6297B9-1648-4E26-8352-E3C89957613E}" srcOrd="0" destOrd="0" presId="urn:microsoft.com/office/officeart/2005/8/layout/bList2"/>
    <dgm:cxn modelId="{2C6F968C-F10C-4A4E-80F9-6B87008980C5}" srcId="{1F509496-BE61-4299-85DE-8176627166F0}" destId="{83516F26-20B6-4F5B-9B03-FD86225502F4}" srcOrd="0" destOrd="0" parTransId="{573B4A71-40B1-456F-9AE3-7C5F5FF2949D}" sibTransId="{78A9F838-3B8D-43E7-B65C-759147ED999D}"/>
    <dgm:cxn modelId="{5B37F698-2FAC-471D-8AE1-FB2F1E31B3C3}" type="presOf" srcId="{1F509496-BE61-4299-85DE-8176627166F0}" destId="{DEE96225-49FF-406C-B98F-4E81013CA456}" srcOrd="1" destOrd="0" presId="urn:microsoft.com/office/officeart/2005/8/layout/bList2"/>
    <dgm:cxn modelId="{22C4EB0D-DA17-48F8-9C13-828068699D73}" srcId="{CDBB4906-B7DD-4A13-9DB4-D9C76A165AAA}" destId="{C332E36E-8213-4C01-99E4-AB23F927C270}" srcOrd="0" destOrd="0" parTransId="{3D370E22-CDB4-4943-9F27-BFDB44C31379}" sibTransId="{4B662C5C-BB39-46D2-B790-6CD77750A160}"/>
    <dgm:cxn modelId="{AB7E6F0D-6759-4B6E-BD76-8C6F4655AC60}" srcId="{D28D4962-D246-4C95-B70F-6BDF45B41041}" destId="{3B533F95-7F69-4AC4-8275-0547ADEAE836}" srcOrd="0" destOrd="0" parTransId="{6AA0F7B7-BE19-49B8-870C-10DCE7B4B499}" sibTransId="{F0248BBD-F10B-498D-87C8-6DF8E40150B7}"/>
    <dgm:cxn modelId="{991D2E4D-C0EA-4789-B0B1-595EAB3DAE79}" type="presOf" srcId="{C332E36E-8213-4C01-99E4-AB23F927C270}" destId="{7065032D-ACC0-49CF-812E-ACCCE803761C}" srcOrd="0" destOrd="0" presId="urn:microsoft.com/office/officeart/2005/8/layout/bList2"/>
    <dgm:cxn modelId="{98C7A60C-10D2-43AC-9281-C6489F5C1277}" type="presOf" srcId="{1F509496-BE61-4299-85DE-8176627166F0}" destId="{871C3FC7-B8A2-4387-93ED-F31A5AEE068A}" srcOrd="0" destOrd="0" presId="urn:microsoft.com/office/officeart/2005/8/layout/bList2"/>
    <dgm:cxn modelId="{0C8EC6FC-BB1A-4EC3-AEE0-CE49A8CCEDEC}" type="presOf" srcId="{F9180EEF-18BB-4B4E-8515-61D450534731}" destId="{663C747E-502C-4ECE-A802-023611EAACB9}" srcOrd="1" destOrd="0" presId="urn:microsoft.com/office/officeart/2005/8/layout/bList2"/>
    <dgm:cxn modelId="{BA37864D-FD6D-47AA-ADB2-44D47A16C35A}" srcId="{CDBB4906-B7DD-4A13-9DB4-D9C76A165AAA}" destId="{1F509496-BE61-4299-85DE-8176627166F0}" srcOrd="3" destOrd="0" parTransId="{CCE51020-75D1-4688-88FB-F64F5962364B}" sibTransId="{CC2E52B8-67B1-4E60-A1DB-DF8F23B4CD5E}"/>
    <dgm:cxn modelId="{F6563EB5-0602-497F-843D-992192254623}" type="presOf" srcId="{7D2881DE-35C5-4C53-B655-37A6E69497EC}" destId="{4B87E138-B78B-40F3-AAFF-9DBE47A1AAB7}" srcOrd="0" destOrd="0" presId="urn:microsoft.com/office/officeart/2005/8/layout/bList2"/>
    <dgm:cxn modelId="{26E1598D-569C-429D-A90E-E50BBB787F80}" type="presOf" srcId="{5B30B2E1-455D-4D1D-9E8D-959244BA2F0F}" destId="{D26DCE4A-CD41-4521-891E-6844DF1CE622}" srcOrd="0" destOrd="0" presId="urn:microsoft.com/office/officeart/2005/8/layout/bList2"/>
    <dgm:cxn modelId="{D3556AFA-0D03-407E-A8A2-4212E343EEBC}" type="presOf" srcId="{AEF79B4F-1FA9-4660-9518-4879C6496AEA}" destId="{88620624-4620-445A-AF0D-3C971BF5F1A7}" srcOrd="0" destOrd="0" presId="urn:microsoft.com/office/officeart/2005/8/layout/bList2"/>
    <dgm:cxn modelId="{C4C54C01-54D3-4F0A-8777-D2955916225C}" type="presOf" srcId="{D28D4962-D246-4C95-B70F-6BDF45B41041}" destId="{BBB9E8CE-4CDA-4BDC-AEBD-9C1667802EF1}" srcOrd="1" destOrd="0" presId="urn:microsoft.com/office/officeart/2005/8/layout/bList2"/>
    <dgm:cxn modelId="{B5C0174D-02C0-47F1-B651-A17388DFB821}" type="presOf" srcId="{83516F26-20B6-4F5B-9B03-FD86225502F4}" destId="{D7DDA6E3-C92C-4600-AF49-F0BBFFFB9D7D}" srcOrd="0" destOrd="0" presId="urn:microsoft.com/office/officeart/2005/8/layout/bList2"/>
    <dgm:cxn modelId="{54874386-1466-4991-939A-89FDFE381A0B}" type="presOf" srcId="{A805D0F7-5A41-4EC0-906D-B6ABEC9D044A}" destId="{9EB33274-B4A4-4752-906A-75E6EA4703A5}" srcOrd="0" destOrd="0" presId="urn:microsoft.com/office/officeart/2005/8/layout/bList2"/>
    <dgm:cxn modelId="{B749FD90-BF3C-47B7-A5C7-38C4CAE20668}" srcId="{CDBB4906-B7DD-4A13-9DB4-D9C76A165AAA}" destId="{D28D4962-D246-4C95-B70F-6BDF45B41041}" srcOrd="2" destOrd="0" parTransId="{3CA7DCF6-022C-4DA8-89AA-8E762F34EAE7}" sibTransId="{AEF79B4F-1FA9-4660-9518-4879C6496AEA}"/>
    <dgm:cxn modelId="{E404FB38-F028-4B48-9CE4-3EEB749DAA92}" type="presOf" srcId="{F9180EEF-18BB-4B4E-8515-61D450534731}" destId="{AF0E8CB7-FD23-4519-9D28-568356A64FEE}" srcOrd="0" destOrd="0" presId="urn:microsoft.com/office/officeart/2005/8/layout/bList2"/>
    <dgm:cxn modelId="{BC460070-69D8-44A0-BEF4-306C8F090FD9}" srcId="{CDBB4906-B7DD-4A13-9DB4-D9C76A165AAA}" destId="{F9180EEF-18BB-4B4E-8515-61D450534731}" srcOrd="1" destOrd="0" parTransId="{97681C52-3DB3-4D78-83E5-8CFA4707CCDE}" sibTransId="{7D2881DE-35C5-4C53-B655-37A6E69497EC}"/>
    <dgm:cxn modelId="{F7511347-FD76-484C-8D30-2B51EB7DEEA7}" type="presParOf" srcId="{CED5E971-20DF-45AD-B19F-6A1F9C04D7F7}" destId="{6403F1D4-AE68-4564-9FC8-7D5CD09DCFEB}" srcOrd="0" destOrd="0" presId="urn:microsoft.com/office/officeart/2005/8/layout/bList2"/>
    <dgm:cxn modelId="{0C192E6F-7C47-4DD6-B806-60EABD0F2BAD}" type="presParOf" srcId="{6403F1D4-AE68-4564-9FC8-7D5CD09DCFEB}" destId="{9EB33274-B4A4-4752-906A-75E6EA4703A5}" srcOrd="0" destOrd="0" presId="urn:microsoft.com/office/officeart/2005/8/layout/bList2"/>
    <dgm:cxn modelId="{1591A0AB-19E7-4E86-9BB2-9FC614720753}" type="presParOf" srcId="{6403F1D4-AE68-4564-9FC8-7D5CD09DCFEB}" destId="{7065032D-ACC0-49CF-812E-ACCCE803761C}" srcOrd="1" destOrd="0" presId="urn:microsoft.com/office/officeart/2005/8/layout/bList2"/>
    <dgm:cxn modelId="{C0BB34C5-9257-4C1C-9985-3FE83CA2B83C}" type="presParOf" srcId="{6403F1D4-AE68-4564-9FC8-7D5CD09DCFEB}" destId="{DF0576BB-F68B-46CB-AB05-B87E62F1DF36}" srcOrd="2" destOrd="0" presId="urn:microsoft.com/office/officeart/2005/8/layout/bList2"/>
    <dgm:cxn modelId="{49FB0F1E-7940-4CB5-9B35-DD798D994875}" type="presParOf" srcId="{6403F1D4-AE68-4564-9FC8-7D5CD09DCFEB}" destId="{AEDFF6EC-F8EB-4931-94B1-06951E57BB0F}" srcOrd="3" destOrd="0" presId="urn:microsoft.com/office/officeart/2005/8/layout/bList2"/>
    <dgm:cxn modelId="{89CF51B0-192A-4195-8A17-BE46DBC12C73}" type="presParOf" srcId="{CED5E971-20DF-45AD-B19F-6A1F9C04D7F7}" destId="{1D6297B9-1648-4E26-8352-E3C89957613E}" srcOrd="1" destOrd="0" presId="urn:microsoft.com/office/officeart/2005/8/layout/bList2"/>
    <dgm:cxn modelId="{102EAD01-83EA-4AE0-9FB1-3B6AC36177D7}" type="presParOf" srcId="{CED5E971-20DF-45AD-B19F-6A1F9C04D7F7}" destId="{5AD6E2C8-D016-4B1E-BDF1-E0535D44CF0D}" srcOrd="2" destOrd="0" presId="urn:microsoft.com/office/officeart/2005/8/layout/bList2"/>
    <dgm:cxn modelId="{2A564C37-04DD-40FF-A6FF-26FD5AF8B326}" type="presParOf" srcId="{5AD6E2C8-D016-4B1E-BDF1-E0535D44CF0D}" destId="{D26DCE4A-CD41-4521-891E-6844DF1CE622}" srcOrd="0" destOrd="0" presId="urn:microsoft.com/office/officeart/2005/8/layout/bList2"/>
    <dgm:cxn modelId="{8F68E689-4B7C-4278-9B8F-824F692A25DA}" type="presParOf" srcId="{5AD6E2C8-D016-4B1E-BDF1-E0535D44CF0D}" destId="{AF0E8CB7-FD23-4519-9D28-568356A64FEE}" srcOrd="1" destOrd="0" presId="urn:microsoft.com/office/officeart/2005/8/layout/bList2"/>
    <dgm:cxn modelId="{4B1AFDA7-5A69-4FC0-83BC-04357A20A886}" type="presParOf" srcId="{5AD6E2C8-D016-4B1E-BDF1-E0535D44CF0D}" destId="{663C747E-502C-4ECE-A802-023611EAACB9}" srcOrd="2" destOrd="0" presId="urn:microsoft.com/office/officeart/2005/8/layout/bList2"/>
    <dgm:cxn modelId="{0A6431C1-520E-4539-83AE-4B27D934138D}" type="presParOf" srcId="{5AD6E2C8-D016-4B1E-BDF1-E0535D44CF0D}" destId="{3F077036-E66E-4A07-B83D-BE52563161F5}" srcOrd="3" destOrd="0" presId="urn:microsoft.com/office/officeart/2005/8/layout/bList2"/>
    <dgm:cxn modelId="{DC381F03-6121-443F-AE12-D363ABE37220}" type="presParOf" srcId="{CED5E971-20DF-45AD-B19F-6A1F9C04D7F7}" destId="{4B87E138-B78B-40F3-AAFF-9DBE47A1AAB7}" srcOrd="3" destOrd="0" presId="urn:microsoft.com/office/officeart/2005/8/layout/bList2"/>
    <dgm:cxn modelId="{E88EAAE8-B912-4738-91B6-5D6031F42CD8}" type="presParOf" srcId="{CED5E971-20DF-45AD-B19F-6A1F9C04D7F7}" destId="{B4AB0FE4-7475-475A-9A13-5A6AEEB9C4BF}" srcOrd="4" destOrd="0" presId="urn:microsoft.com/office/officeart/2005/8/layout/bList2"/>
    <dgm:cxn modelId="{013EFF56-F7C8-47A2-9A3B-043C95C9EEDF}" type="presParOf" srcId="{B4AB0FE4-7475-475A-9A13-5A6AEEB9C4BF}" destId="{3BEFD809-4F65-4721-B3D5-A128D417C816}" srcOrd="0" destOrd="0" presId="urn:microsoft.com/office/officeart/2005/8/layout/bList2"/>
    <dgm:cxn modelId="{BC32A016-87EB-4FC9-A3B6-A1996034CE68}" type="presParOf" srcId="{B4AB0FE4-7475-475A-9A13-5A6AEEB9C4BF}" destId="{AA5BC4FE-B1F5-4377-9530-B528E2D30ED8}" srcOrd="1" destOrd="0" presId="urn:microsoft.com/office/officeart/2005/8/layout/bList2"/>
    <dgm:cxn modelId="{AE640D7D-CCC3-402A-84E1-97F1DA08F3C4}" type="presParOf" srcId="{B4AB0FE4-7475-475A-9A13-5A6AEEB9C4BF}" destId="{BBB9E8CE-4CDA-4BDC-AEBD-9C1667802EF1}" srcOrd="2" destOrd="0" presId="urn:microsoft.com/office/officeart/2005/8/layout/bList2"/>
    <dgm:cxn modelId="{B991F1A6-3C78-493F-B7BD-34D591B8F99B}" type="presParOf" srcId="{B4AB0FE4-7475-475A-9A13-5A6AEEB9C4BF}" destId="{388672BA-78D4-4260-AB43-5D227E31D7EA}" srcOrd="3" destOrd="0" presId="urn:microsoft.com/office/officeart/2005/8/layout/bList2"/>
    <dgm:cxn modelId="{F4EE484B-BC56-468D-BEFD-FF53421DAA2C}" type="presParOf" srcId="{CED5E971-20DF-45AD-B19F-6A1F9C04D7F7}" destId="{88620624-4620-445A-AF0D-3C971BF5F1A7}" srcOrd="5" destOrd="0" presId="urn:microsoft.com/office/officeart/2005/8/layout/bList2"/>
    <dgm:cxn modelId="{EFF85924-F19B-4099-BD43-C6B607AC6987}" type="presParOf" srcId="{CED5E971-20DF-45AD-B19F-6A1F9C04D7F7}" destId="{E4C44E85-D27B-4EF5-A4D4-860D1F4AAAE1}" srcOrd="6" destOrd="0" presId="urn:microsoft.com/office/officeart/2005/8/layout/bList2"/>
    <dgm:cxn modelId="{F965008E-BE90-4D22-BED2-D6F20C2E9715}" type="presParOf" srcId="{E4C44E85-D27B-4EF5-A4D4-860D1F4AAAE1}" destId="{D7DDA6E3-C92C-4600-AF49-F0BBFFFB9D7D}" srcOrd="0" destOrd="0" presId="urn:microsoft.com/office/officeart/2005/8/layout/bList2"/>
    <dgm:cxn modelId="{E83DEB76-472D-497A-A999-E84D5ADF21FF}" type="presParOf" srcId="{E4C44E85-D27B-4EF5-A4D4-860D1F4AAAE1}" destId="{871C3FC7-B8A2-4387-93ED-F31A5AEE068A}" srcOrd="1" destOrd="0" presId="urn:microsoft.com/office/officeart/2005/8/layout/bList2"/>
    <dgm:cxn modelId="{00ECD5A2-4074-41F8-82FD-8ACABE29493E}" type="presParOf" srcId="{E4C44E85-D27B-4EF5-A4D4-860D1F4AAAE1}" destId="{DEE96225-49FF-406C-B98F-4E81013CA456}" srcOrd="2" destOrd="0" presId="urn:microsoft.com/office/officeart/2005/8/layout/bList2"/>
    <dgm:cxn modelId="{CCC5AAAA-D20B-40B5-A815-FE9D9799A635}" type="presParOf" srcId="{E4C44E85-D27B-4EF5-A4D4-860D1F4AAAE1}" destId="{1100C08B-06B7-4268-B748-60230418FBF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F2190B-269F-4F8F-B9E4-5E824D850F99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750E75A-8EB0-496A-A7A2-7744F7FF85D5}">
      <dgm:prSet phldrT="[Texto]" custT="1"/>
      <dgm:spPr>
        <a:xfrm>
          <a:off x="1877094" y="298349"/>
          <a:ext cx="1371530" cy="549297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sz="10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 Paciente llama al número 171 Call Center</a:t>
          </a:r>
        </a:p>
      </dgm:t>
    </dgm:pt>
    <dgm:pt modelId="{E5EBA4AD-7B06-48BA-8EA6-2480129C24F4}" type="parTrans" cxnId="{37D347D9-468F-47DD-904B-2BE1AA8C1708}">
      <dgm:prSet/>
      <dgm:spPr/>
      <dgm:t>
        <a:bodyPr/>
        <a:lstStyle/>
        <a:p>
          <a:endParaRPr lang="es-ES"/>
        </a:p>
      </dgm:t>
    </dgm:pt>
    <dgm:pt modelId="{CEF9E4FA-BEC7-4BB4-810E-D5D6B229C413}" type="sibTrans" cxnId="{37D347D9-468F-47DD-904B-2BE1AA8C1708}">
      <dgm:prSet/>
      <dgm:spPr>
        <a:xfrm>
          <a:off x="305679" y="196814"/>
          <a:ext cx="4514361" cy="4514361"/>
        </a:xfr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/>
        </a:p>
      </dgm:t>
    </dgm:pt>
    <dgm:pt modelId="{DAD629B0-ABF7-4505-80DE-72CD01D8FCE1}">
      <dgm:prSet phldrT="[Texto]" custT="1"/>
      <dgm:spPr>
        <a:xfrm>
          <a:off x="3705180" y="2278344"/>
          <a:ext cx="1371530" cy="556813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sz="105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3. Acude a la Unidad de Salud </a:t>
          </a:r>
        </a:p>
      </dgm:t>
    </dgm:pt>
    <dgm:pt modelId="{67256B7E-AD28-4034-92FC-7A21AFE2D9ED}" type="parTrans" cxnId="{BFFC9285-5A88-4055-B3E1-33D341A6171D}">
      <dgm:prSet/>
      <dgm:spPr/>
      <dgm:t>
        <a:bodyPr/>
        <a:lstStyle/>
        <a:p>
          <a:endParaRPr lang="es-ES"/>
        </a:p>
      </dgm:t>
    </dgm:pt>
    <dgm:pt modelId="{4DA55621-D4A7-42AA-8266-6780D3E946A2}" type="sibTrans" cxnId="{BFFC9285-5A88-4055-B3E1-33D341A6171D}">
      <dgm:prSet/>
      <dgm:spPr/>
      <dgm:t>
        <a:bodyPr/>
        <a:lstStyle/>
        <a:p>
          <a:endParaRPr lang="es-ES"/>
        </a:p>
      </dgm:t>
    </dgm:pt>
    <dgm:pt modelId="{12559ABF-1907-4682-8A4C-5CD77AA36DA9}">
      <dgm:prSet phldrT="[Texto]" custT="1"/>
      <dgm:spPr>
        <a:xfrm>
          <a:off x="164105" y="2336336"/>
          <a:ext cx="1371530" cy="551101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sz="10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6. Preparación del paciente en enfermería</a:t>
          </a:r>
        </a:p>
      </dgm:t>
    </dgm:pt>
    <dgm:pt modelId="{5525E75B-D29D-4612-8ECD-E348C0789E5D}" type="parTrans" cxnId="{8D17CCF8-356A-4502-8EF4-3AD79BC8CA2D}">
      <dgm:prSet/>
      <dgm:spPr/>
      <dgm:t>
        <a:bodyPr/>
        <a:lstStyle/>
        <a:p>
          <a:endParaRPr lang="es-ES"/>
        </a:p>
      </dgm:t>
    </dgm:pt>
    <dgm:pt modelId="{F7646539-7410-4CE4-B1A5-4E555DA670C7}" type="sibTrans" cxnId="{8D17CCF8-356A-4502-8EF4-3AD79BC8CA2D}">
      <dgm:prSet/>
      <dgm:spPr/>
      <dgm:t>
        <a:bodyPr/>
        <a:lstStyle/>
        <a:p>
          <a:endParaRPr lang="es-ES"/>
        </a:p>
      </dgm:t>
    </dgm:pt>
    <dgm:pt modelId="{0B537E3E-8836-4976-B6A1-6BEE810CE7D1}">
      <dgm:prSet phldrT="[Texto]" custT="1"/>
      <dgm:spPr>
        <a:xfrm>
          <a:off x="322928" y="1267135"/>
          <a:ext cx="1371530" cy="496569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sz="10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7. Consultario: Atención Médica</a:t>
          </a:r>
        </a:p>
      </dgm:t>
    </dgm:pt>
    <dgm:pt modelId="{76BFD907-E19C-4AA6-A5FD-5282274AABE7}" type="parTrans" cxnId="{72B1BE29-02D4-47A7-8B4F-EC15B9B0A45F}">
      <dgm:prSet/>
      <dgm:spPr/>
      <dgm:t>
        <a:bodyPr/>
        <a:lstStyle/>
        <a:p>
          <a:endParaRPr lang="es-ES"/>
        </a:p>
      </dgm:t>
    </dgm:pt>
    <dgm:pt modelId="{AD3B501D-D1F7-4C31-9FA7-63C00A04D341}" type="sibTrans" cxnId="{72B1BE29-02D4-47A7-8B4F-EC15B9B0A45F}">
      <dgm:prSet/>
      <dgm:spPr/>
      <dgm:t>
        <a:bodyPr/>
        <a:lstStyle/>
        <a:p>
          <a:endParaRPr lang="es-ES"/>
        </a:p>
      </dgm:t>
    </dgm:pt>
    <dgm:pt modelId="{F8DC1833-1C25-41C3-8386-9B31A5B45292}">
      <dgm:prSet custT="1"/>
      <dgm:spPr>
        <a:xfrm>
          <a:off x="3583118" y="1241196"/>
          <a:ext cx="1371530" cy="502261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sz="10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2. Programación de cita médica</a:t>
          </a:r>
        </a:p>
      </dgm:t>
    </dgm:pt>
    <dgm:pt modelId="{8FFF831F-718E-4A54-BE5F-ED108EF8A5C6}" type="parTrans" cxnId="{CF517454-06E7-4666-BCDE-67C4704FFBAA}">
      <dgm:prSet/>
      <dgm:spPr/>
      <dgm:t>
        <a:bodyPr/>
        <a:lstStyle/>
        <a:p>
          <a:endParaRPr lang="es-ES"/>
        </a:p>
      </dgm:t>
    </dgm:pt>
    <dgm:pt modelId="{C99EEC69-CA9E-4BFC-B258-32DCDBB1A7D3}" type="sibTrans" cxnId="{CF517454-06E7-4666-BCDE-67C4704FFBAA}">
      <dgm:prSet/>
      <dgm:spPr/>
      <dgm:t>
        <a:bodyPr/>
        <a:lstStyle/>
        <a:p>
          <a:endParaRPr lang="es-ES"/>
        </a:p>
      </dgm:t>
    </dgm:pt>
    <dgm:pt modelId="{42B5C6A7-E36B-41C7-A1CF-82F8C6BBF6BF}">
      <dgm:prSet custT="1"/>
      <dgm:spPr>
        <a:xfrm>
          <a:off x="3228183" y="3537072"/>
          <a:ext cx="1371530" cy="454888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sz="1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4. Atención en </a:t>
          </a:r>
          <a:r>
            <a:rPr lang="es-ES" sz="10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Estadística</a:t>
          </a:r>
          <a:endParaRPr lang="es-ES" sz="10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A69DDFB-DC7D-4BF2-B8CE-C4054B3E0D27}" type="parTrans" cxnId="{BB242433-3686-4911-AF5F-9381A58E2E4E}">
      <dgm:prSet/>
      <dgm:spPr/>
      <dgm:t>
        <a:bodyPr/>
        <a:lstStyle/>
        <a:p>
          <a:endParaRPr lang="es-ES"/>
        </a:p>
      </dgm:t>
    </dgm:pt>
    <dgm:pt modelId="{967EE845-5F0F-4E77-BCB6-F238B6268985}" type="sibTrans" cxnId="{BB242433-3686-4911-AF5F-9381A58E2E4E}">
      <dgm:prSet/>
      <dgm:spPr/>
      <dgm:t>
        <a:bodyPr/>
        <a:lstStyle/>
        <a:p>
          <a:endParaRPr lang="es-ES"/>
        </a:p>
      </dgm:t>
    </dgm:pt>
    <dgm:pt modelId="{8F9D9664-E49E-475A-82DB-B88FCDA8FD4A}">
      <dgm:prSet custT="1"/>
      <dgm:spPr>
        <a:xfrm>
          <a:off x="595052" y="3561295"/>
          <a:ext cx="1371530" cy="478389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sz="10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5. Apertura Historia Clínica</a:t>
          </a:r>
        </a:p>
      </dgm:t>
    </dgm:pt>
    <dgm:pt modelId="{7EE1E93D-A4DC-4ACF-A145-97EB1A180C0F}" type="parTrans" cxnId="{6206B43B-A8B2-4BD9-93D8-6959E4B7B9FE}">
      <dgm:prSet/>
      <dgm:spPr/>
      <dgm:t>
        <a:bodyPr/>
        <a:lstStyle/>
        <a:p>
          <a:endParaRPr lang="es-ES"/>
        </a:p>
      </dgm:t>
    </dgm:pt>
    <dgm:pt modelId="{DE239381-FDFF-44D7-B449-A0946E552B0C}" type="sibTrans" cxnId="{6206B43B-A8B2-4BD9-93D8-6959E4B7B9FE}">
      <dgm:prSet/>
      <dgm:spPr/>
      <dgm:t>
        <a:bodyPr/>
        <a:lstStyle/>
        <a:p>
          <a:endParaRPr lang="es-ES"/>
        </a:p>
      </dgm:t>
    </dgm:pt>
    <dgm:pt modelId="{0028C4EA-C691-4165-BD14-716034BCA3D6}" type="pres">
      <dgm:prSet presAssocID="{39F2190B-269F-4F8F-B9E4-5E824D850F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812C657-4C3F-4C2C-B143-55A8ACE68C0F}" type="pres">
      <dgm:prSet presAssocID="{39F2190B-269F-4F8F-B9E4-5E824D850F99}" presName="cycle" presStyleCnt="0"/>
      <dgm:spPr/>
    </dgm:pt>
    <dgm:pt modelId="{3A712372-5451-45D8-AFE7-F6EC6C878ED2}" type="pres">
      <dgm:prSet presAssocID="{E750E75A-8EB0-496A-A7A2-7744F7FF85D5}" presName="nodeFirstNode" presStyleLbl="node1" presStyleIdx="0" presStyleCnt="7" custScaleY="80100" custRadScaleRad="10072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6559C5C2-925F-4B63-9578-1891C8004C9B}" type="pres">
      <dgm:prSet presAssocID="{CEF9E4FA-BEC7-4BB4-810E-D5D6B229C413}" presName="sibTransFirstNode" presStyleLbl="bgShp" presStyleIdx="0" presStyleCnt="1"/>
      <dgm:spPr>
        <a:prstGeom prst="circularArrow">
          <a:avLst>
            <a:gd name="adj1" fmla="val 5544"/>
            <a:gd name="adj2" fmla="val 330680"/>
            <a:gd name="adj3" fmla="val 14549733"/>
            <a:gd name="adj4" fmla="val 16930835"/>
            <a:gd name="adj5" fmla="val 5757"/>
          </a:avLst>
        </a:prstGeom>
      </dgm:spPr>
      <dgm:t>
        <a:bodyPr/>
        <a:lstStyle/>
        <a:p>
          <a:endParaRPr lang="es-ES"/>
        </a:p>
      </dgm:t>
    </dgm:pt>
    <dgm:pt modelId="{3298E5F1-C1D2-4C42-9968-5B2DF16C23A7}" type="pres">
      <dgm:prSet presAssocID="{DAD629B0-ABF7-4505-80DE-72CD01D8FCE1}" presName="nodeFollowingNodes" presStyleLbl="node1" presStyleIdx="1" presStyleCnt="7" custScaleY="81196" custRadScaleRad="94989" custRadScaleInc="888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274D8E2C-30E0-4BBA-9D10-5CEAC88F0F9A}" type="pres">
      <dgm:prSet presAssocID="{12559ABF-1907-4682-8A4C-5CD77AA36DA9}" presName="nodeFollowingNodes" presStyleLbl="node1" presStyleIdx="2" presStyleCnt="7" custScaleY="80363" custRadScaleRad="89133" custRadScaleInc="3640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2EAAAB32-D2C6-4DB2-A742-899E6612DFBA}" type="pres">
      <dgm:prSet presAssocID="{0B537E3E-8836-4976-B6A1-6BEE810CE7D1}" presName="nodeFollowingNodes" presStyleLbl="node1" presStyleIdx="3" presStyleCnt="7" custScaleY="72411" custRadScaleRad="95903" custRadScaleInc="3297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50EA03AC-5034-4698-955F-D90570A6EAE6}" type="pres">
      <dgm:prSet presAssocID="{42B5C6A7-E36B-41C7-A1CF-82F8C6BBF6BF}" presName="nodeFollowingNodes" presStyleLbl="node1" presStyleIdx="4" presStyleCnt="7" custScaleY="66333" custRadScaleRad="95702" custRadScaleInc="-16196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A6BE6D4B-AF4E-4BF8-85AD-666A2EE29E9A}" type="pres">
      <dgm:prSet presAssocID="{8F9D9664-E49E-475A-82DB-B88FCDA8FD4A}" presName="nodeFollowingNodes" presStyleLbl="node1" presStyleIdx="5" presStyleCnt="7" custScaleY="69760" custRadScaleRad="94419" custRadScaleInc="-7174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D7991D22-5A83-44C2-B73B-735BA8E263C0}" type="pres">
      <dgm:prSet presAssocID="{F8DC1833-1C25-41C3-8386-9B31A5B45292}" presName="nodeFollowingNodes" presStyleLbl="node1" presStyleIdx="6" presStyleCnt="7" custScaleY="73241" custRadScaleRad="103242" custRadScaleInc="24569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</dgm:ptLst>
  <dgm:cxnLst>
    <dgm:cxn modelId="{BB242433-3686-4911-AF5F-9381A58E2E4E}" srcId="{39F2190B-269F-4F8F-B9E4-5E824D850F99}" destId="{42B5C6A7-E36B-41C7-A1CF-82F8C6BBF6BF}" srcOrd="4" destOrd="0" parTransId="{DA69DDFB-DC7D-4BF2-B8CE-C4054B3E0D27}" sibTransId="{967EE845-5F0F-4E77-BCB6-F238B6268985}"/>
    <dgm:cxn modelId="{71508C09-48CE-4B39-B406-43D3B049A105}" type="presOf" srcId="{0B537E3E-8836-4976-B6A1-6BEE810CE7D1}" destId="{2EAAAB32-D2C6-4DB2-A742-899E6612DFBA}" srcOrd="0" destOrd="0" presId="urn:microsoft.com/office/officeart/2005/8/layout/cycle3"/>
    <dgm:cxn modelId="{37D347D9-468F-47DD-904B-2BE1AA8C1708}" srcId="{39F2190B-269F-4F8F-B9E4-5E824D850F99}" destId="{E750E75A-8EB0-496A-A7A2-7744F7FF85D5}" srcOrd="0" destOrd="0" parTransId="{E5EBA4AD-7B06-48BA-8EA6-2480129C24F4}" sibTransId="{CEF9E4FA-BEC7-4BB4-810E-D5D6B229C413}"/>
    <dgm:cxn modelId="{E3ADFF5C-600B-44F6-913A-30B1FBB2D151}" type="presOf" srcId="{42B5C6A7-E36B-41C7-A1CF-82F8C6BBF6BF}" destId="{50EA03AC-5034-4698-955F-D90570A6EAE6}" srcOrd="0" destOrd="0" presId="urn:microsoft.com/office/officeart/2005/8/layout/cycle3"/>
    <dgm:cxn modelId="{8D17CCF8-356A-4502-8EF4-3AD79BC8CA2D}" srcId="{39F2190B-269F-4F8F-B9E4-5E824D850F99}" destId="{12559ABF-1907-4682-8A4C-5CD77AA36DA9}" srcOrd="2" destOrd="0" parTransId="{5525E75B-D29D-4612-8ECD-E348C0789E5D}" sibTransId="{F7646539-7410-4CE4-B1A5-4E555DA670C7}"/>
    <dgm:cxn modelId="{BFFC9285-5A88-4055-B3E1-33D341A6171D}" srcId="{39F2190B-269F-4F8F-B9E4-5E824D850F99}" destId="{DAD629B0-ABF7-4505-80DE-72CD01D8FCE1}" srcOrd="1" destOrd="0" parTransId="{67256B7E-AD28-4034-92FC-7A21AFE2D9ED}" sibTransId="{4DA55621-D4A7-42AA-8266-6780D3E946A2}"/>
    <dgm:cxn modelId="{6206B43B-A8B2-4BD9-93D8-6959E4B7B9FE}" srcId="{39F2190B-269F-4F8F-B9E4-5E824D850F99}" destId="{8F9D9664-E49E-475A-82DB-B88FCDA8FD4A}" srcOrd="5" destOrd="0" parTransId="{7EE1E93D-A4DC-4ACF-A145-97EB1A180C0F}" sibTransId="{DE239381-FDFF-44D7-B449-A0946E552B0C}"/>
    <dgm:cxn modelId="{72B1BE29-02D4-47A7-8B4F-EC15B9B0A45F}" srcId="{39F2190B-269F-4F8F-B9E4-5E824D850F99}" destId="{0B537E3E-8836-4976-B6A1-6BEE810CE7D1}" srcOrd="3" destOrd="0" parTransId="{76BFD907-E19C-4AA6-A5FD-5282274AABE7}" sibTransId="{AD3B501D-D1F7-4C31-9FA7-63C00A04D341}"/>
    <dgm:cxn modelId="{CF517454-06E7-4666-BCDE-67C4704FFBAA}" srcId="{39F2190B-269F-4F8F-B9E4-5E824D850F99}" destId="{F8DC1833-1C25-41C3-8386-9B31A5B45292}" srcOrd="6" destOrd="0" parTransId="{8FFF831F-718E-4A54-BE5F-ED108EF8A5C6}" sibTransId="{C99EEC69-CA9E-4BFC-B258-32DCDBB1A7D3}"/>
    <dgm:cxn modelId="{4FD85155-09EB-4187-94EC-19A0B6CD28E6}" type="presOf" srcId="{DAD629B0-ABF7-4505-80DE-72CD01D8FCE1}" destId="{3298E5F1-C1D2-4C42-9968-5B2DF16C23A7}" srcOrd="0" destOrd="0" presId="urn:microsoft.com/office/officeart/2005/8/layout/cycle3"/>
    <dgm:cxn modelId="{FDC4105F-E2D6-4BA4-9B51-6CA0183076BE}" type="presOf" srcId="{39F2190B-269F-4F8F-B9E4-5E824D850F99}" destId="{0028C4EA-C691-4165-BD14-716034BCA3D6}" srcOrd="0" destOrd="0" presId="urn:microsoft.com/office/officeart/2005/8/layout/cycle3"/>
    <dgm:cxn modelId="{AD356E82-9D69-40C1-AC28-83CF720952AF}" type="presOf" srcId="{E750E75A-8EB0-496A-A7A2-7744F7FF85D5}" destId="{3A712372-5451-45D8-AFE7-F6EC6C878ED2}" srcOrd="0" destOrd="0" presId="urn:microsoft.com/office/officeart/2005/8/layout/cycle3"/>
    <dgm:cxn modelId="{33033234-1802-4C9B-B31A-0ECA527A1D4D}" type="presOf" srcId="{12559ABF-1907-4682-8A4C-5CD77AA36DA9}" destId="{274D8E2C-30E0-4BBA-9D10-5CEAC88F0F9A}" srcOrd="0" destOrd="0" presId="urn:microsoft.com/office/officeart/2005/8/layout/cycle3"/>
    <dgm:cxn modelId="{781CB279-9450-4226-B6C6-099C46C2EB47}" type="presOf" srcId="{CEF9E4FA-BEC7-4BB4-810E-D5D6B229C413}" destId="{6559C5C2-925F-4B63-9578-1891C8004C9B}" srcOrd="0" destOrd="0" presId="urn:microsoft.com/office/officeart/2005/8/layout/cycle3"/>
    <dgm:cxn modelId="{5C91849B-37EE-4EEE-BB3D-CC0FCD9F41B9}" type="presOf" srcId="{F8DC1833-1C25-41C3-8386-9B31A5B45292}" destId="{D7991D22-5A83-44C2-B73B-735BA8E263C0}" srcOrd="0" destOrd="0" presId="urn:microsoft.com/office/officeart/2005/8/layout/cycle3"/>
    <dgm:cxn modelId="{19720EEF-7E9E-4A68-BB22-536C3495A6A9}" type="presOf" srcId="{8F9D9664-E49E-475A-82DB-B88FCDA8FD4A}" destId="{A6BE6D4B-AF4E-4BF8-85AD-666A2EE29E9A}" srcOrd="0" destOrd="0" presId="urn:microsoft.com/office/officeart/2005/8/layout/cycle3"/>
    <dgm:cxn modelId="{FC15A5E3-4903-48FA-BDB6-417FE5367C56}" type="presParOf" srcId="{0028C4EA-C691-4165-BD14-716034BCA3D6}" destId="{9812C657-4C3F-4C2C-B143-55A8ACE68C0F}" srcOrd="0" destOrd="0" presId="urn:microsoft.com/office/officeart/2005/8/layout/cycle3"/>
    <dgm:cxn modelId="{E341661C-DB12-4F32-AA8F-C3C1F8BD5681}" type="presParOf" srcId="{9812C657-4C3F-4C2C-B143-55A8ACE68C0F}" destId="{3A712372-5451-45D8-AFE7-F6EC6C878ED2}" srcOrd="0" destOrd="0" presId="urn:microsoft.com/office/officeart/2005/8/layout/cycle3"/>
    <dgm:cxn modelId="{F1E3911D-5257-4B81-AD04-9FA25E65F905}" type="presParOf" srcId="{9812C657-4C3F-4C2C-B143-55A8ACE68C0F}" destId="{6559C5C2-925F-4B63-9578-1891C8004C9B}" srcOrd="1" destOrd="0" presId="urn:microsoft.com/office/officeart/2005/8/layout/cycle3"/>
    <dgm:cxn modelId="{A22789C1-ECFD-41DF-8ABA-28867FFD9610}" type="presParOf" srcId="{9812C657-4C3F-4C2C-B143-55A8ACE68C0F}" destId="{3298E5F1-C1D2-4C42-9968-5B2DF16C23A7}" srcOrd="2" destOrd="0" presId="urn:microsoft.com/office/officeart/2005/8/layout/cycle3"/>
    <dgm:cxn modelId="{98C904ED-BE97-4E1D-B23F-F99975DC8839}" type="presParOf" srcId="{9812C657-4C3F-4C2C-B143-55A8ACE68C0F}" destId="{274D8E2C-30E0-4BBA-9D10-5CEAC88F0F9A}" srcOrd="3" destOrd="0" presId="urn:microsoft.com/office/officeart/2005/8/layout/cycle3"/>
    <dgm:cxn modelId="{D0C35D50-0AAF-4F7D-9EF7-119A2EA98572}" type="presParOf" srcId="{9812C657-4C3F-4C2C-B143-55A8ACE68C0F}" destId="{2EAAAB32-D2C6-4DB2-A742-899E6612DFBA}" srcOrd="4" destOrd="0" presId="urn:microsoft.com/office/officeart/2005/8/layout/cycle3"/>
    <dgm:cxn modelId="{835C7A98-8C92-44DB-AE0E-1D643025755E}" type="presParOf" srcId="{9812C657-4C3F-4C2C-B143-55A8ACE68C0F}" destId="{50EA03AC-5034-4698-955F-D90570A6EAE6}" srcOrd="5" destOrd="0" presId="urn:microsoft.com/office/officeart/2005/8/layout/cycle3"/>
    <dgm:cxn modelId="{BC66F73C-A6BF-4776-A5B5-0668377D59F0}" type="presParOf" srcId="{9812C657-4C3F-4C2C-B143-55A8ACE68C0F}" destId="{A6BE6D4B-AF4E-4BF8-85AD-666A2EE29E9A}" srcOrd="6" destOrd="0" presId="urn:microsoft.com/office/officeart/2005/8/layout/cycle3"/>
    <dgm:cxn modelId="{B5CB5DD2-5E26-4748-A7F8-ED0D2552826B}" type="presParOf" srcId="{9812C657-4C3F-4C2C-B143-55A8ACE68C0F}" destId="{D7991D22-5A83-44C2-B73B-735BA8E263C0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33274-B4A4-4752-906A-75E6EA4703A5}">
      <dsp:nvSpPr>
        <dsp:cNvPr id="0" name=""/>
        <dsp:cNvSpPr/>
      </dsp:nvSpPr>
      <dsp:spPr>
        <a:xfrm>
          <a:off x="0" y="431522"/>
          <a:ext cx="1966696" cy="1058859"/>
        </a:xfrm>
        <a:prstGeom prst="round2SameRect">
          <a:avLst>
            <a:gd name="adj1" fmla="val 8000"/>
            <a:gd name="adj2" fmla="val 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1. Paciente Acude al Subcentro de </a:t>
          </a:r>
          <a:r>
            <a:rPr lang="es-E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Salud.</a:t>
          </a:r>
          <a:endParaRPr lang="es-E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4810" y="456332"/>
        <a:ext cx="1917076" cy="1034049"/>
      </dsp:txXfrm>
    </dsp:sp>
    <dsp:sp modelId="{DF0576BB-F68B-46CB-AB05-B87E62F1DF36}">
      <dsp:nvSpPr>
        <dsp:cNvPr id="0" name=""/>
        <dsp:cNvSpPr/>
      </dsp:nvSpPr>
      <dsp:spPr>
        <a:xfrm>
          <a:off x="32944" y="2008636"/>
          <a:ext cx="2072887" cy="1645732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Atención en el Área de </a:t>
          </a:r>
          <a:r>
            <a:rPr lang="es-ES" sz="18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estadística.</a:t>
          </a:r>
          <a:endParaRPr lang="es-ES" sz="18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2944" y="2008636"/>
        <a:ext cx="1459779" cy="1645732"/>
      </dsp:txXfrm>
    </dsp:sp>
    <dsp:sp modelId="{AEDFF6EC-F8EB-4931-94B1-06951E57BB0F}">
      <dsp:nvSpPr>
        <dsp:cNvPr id="0" name=""/>
        <dsp:cNvSpPr/>
      </dsp:nvSpPr>
      <dsp:spPr>
        <a:xfrm>
          <a:off x="1447397" y="1747929"/>
          <a:ext cx="613109" cy="613109"/>
        </a:xfrm>
        <a:prstGeom prst="ellipse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6DCE4A-CD41-4521-891E-6844DF1CE622}">
      <dsp:nvSpPr>
        <dsp:cNvPr id="0" name=""/>
        <dsp:cNvSpPr/>
      </dsp:nvSpPr>
      <dsp:spPr>
        <a:xfrm>
          <a:off x="2276521" y="455267"/>
          <a:ext cx="1751740" cy="747354"/>
        </a:xfrm>
        <a:prstGeom prst="round2SameRect">
          <a:avLst>
            <a:gd name="adj1" fmla="val 8000"/>
            <a:gd name="adj2" fmla="val 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2. Apertura Historia </a:t>
          </a:r>
          <a:r>
            <a:rPr lang="es-E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Clínica.</a:t>
          </a:r>
          <a:endParaRPr lang="es-E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294032" y="472778"/>
        <a:ext cx="1716718" cy="729843"/>
      </dsp:txXfrm>
    </dsp:sp>
    <dsp:sp modelId="{663C747E-502C-4ECE-A802-023611EAACB9}">
      <dsp:nvSpPr>
        <dsp:cNvPr id="0" name=""/>
        <dsp:cNvSpPr/>
      </dsp:nvSpPr>
      <dsp:spPr>
        <a:xfrm>
          <a:off x="2382318" y="2030808"/>
          <a:ext cx="1730527" cy="1579546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Toma de datos </a:t>
          </a:r>
          <a:r>
            <a:rPr lang="es-ES" sz="18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personales.</a:t>
          </a:r>
          <a:endParaRPr lang="es-ES" sz="18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382318" y="2030808"/>
        <a:ext cx="1218681" cy="1579546"/>
      </dsp:txXfrm>
    </dsp:sp>
    <dsp:sp modelId="{3F077036-E66E-4A07-B83D-BE52563161F5}">
      <dsp:nvSpPr>
        <dsp:cNvPr id="0" name=""/>
        <dsp:cNvSpPr/>
      </dsp:nvSpPr>
      <dsp:spPr>
        <a:xfrm>
          <a:off x="3455567" y="1785782"/>
          <a:ext cx="613109" cy="613109"/>
        </a:xfrm>
        <a:prstGeom prst="ellipse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FD809-4F65-4721-B3D5-A128D417C816}">
      <dsp:nvSpPr>
        <dsp:cNvPr id="0" name=""/>
        <dsp:cNvSpPr/>
      </dsp:nvSpPr>
      <dsp:spPr>
        <a:xfrm>
          <a:off x="4268591" y="439963"/>
          <a:ext cx="1751740" cy="1012961"/>
        </a:xfrm>
        <a:prstGeom prst="round2SameRect">
          <a:avLst>
            <a:gd name="adj1" fmla="val 8000"/>
            <a:gd name="adj2" fmla="val 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3. Paciente espera atención </a:t>
          </a:r>
          <a:r>
            <a:rPr lang="es-E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médica.</a:t>
          </a:r>
          <a:endParaRPr lang="es-E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292326" y="463698"/>
        <a:ext cx="1704270" cy="989226"/>
      </dsp:txXfrm>
    </dsp:sp>
    <dsp:sp modelId="{BBB9E8CE-4CDA-4BDC-AEBD-9C1667802EF1}">
      <dsp:nvSpPr>
        <dsp:cNvPr id="0" name=""/>
        <dsp:cNvSpPr/>
      </dsp:nvSpPr>
      <dsp:spPr>
        <a:xfrm>
          <a:off x="4360995" y="2044592"/>
          <a:ext cx="1752231" cy="1644321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Preparación del paciente en enfermería, previa atención </a:t>
          </a:r>
          <a:r>
            <a:rPr lang="es-ES" sz="16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médica.</a:t>
          </a:r>
          <a:endParaRPr lang="es-ES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360995" y="2044592"/>
        <a:ext cx="1233965" cy="1644321"/>
      </dsp:txXfrm>
    </dsp:sp>
    <dsp:sp modelId="{388672BA-78D4-4260-AB43-5D227E31D7EA}">
      <dsp:nvSpPr>
        <dsp:cNvPr id="0" name=""/>
        <dsp:cNvSpPr/>
      </dsp:nvSpPr>
      <dsp:spPr>
        <a:xfrm>
          <a:off x="5465076" y="1816628"/>
          <a:ext cx="613109" cy="613109"/>
        </a:xfrm>
        <a:prstGeom prst="ellipse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DDA6E3-C92C-4600-AF49-F0BBFFFB9D7D}">
      <dsp:nvSpPr>
        <dsp:cNvPr id="0" name=""/>
        <dsp:cNvSpPr/>
      </dsp:nvSpPr>
      <dsp:spPr>
        <a:xfrm>
          <a:off x="6254756" y="451888"/>
          <a:ext cx="1751740" cy="93944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4. Atención </a:t>
          </a:r>
          <a:r>
            <a:rPr lang="es-ES" sz="1800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Médica.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6276768" y="473900"/>
        <a:ext cx="1707716" cy="917434"/>
      </dsp:txXfrm>
    </dsp:sp>
    <dsp:sp modelId="{DEE96225-49FF-406C-B98F-4E81013CA456}">
      <dsp:nvSpPr>
        <dsp:cNvPr id="0" name=""/>
        <dsp:cNvSpPr/>
      </dsp:nvSpPr>
      <dsp:spPr>
        <a:xfrm>
          <a:off x="6322409" y="2061720"/>
          <a:ext cx="1751740" cy="10537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Calibri" pitchFamily="34" charset="0"/>
            </a:rPr>
            <a:t>Atención Consultorio Médico </a:t>
          </a:r>
        </a:p>
      </dsp:txBody>
      <dsp:txXfrm>
        <a:off x="6322409" y="2061720"/>
        <a:ext cx="1233620" cy="1053714"/>
      </dsp:txXfrm>
    </dsp:sp>
    <dsp:sp modelId="{1100C08B-06B7-4268-B748-60230418FBF0}">
      <dsp:nvSpPr>
        <dsp:cNvPr id="0" name=""/>
        <dsp:cNvSpPr/>
      </dsp:nvSpPr>
      <dsp:spPr>
        <a:xfrm>
          <a:off x="7396529" y="1790269"/>
          <a:ext cx="613109" cy="613109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9C5C2-925F-4B63-9578-1891C8004C9B}">
      <dsp:nvSpPr>
        <dsp:cNvPr id="0" name=""/>
        <dsp:cNvSpPr/>
      </dsp:nvSpPr>
      <dsp:spPr>
        <a:xfrm>
          <a:off x="1778200" y="-30304"/>
          <a:ext cx="4673199" cy="4673199"/>
        </a:xfrm>
        <a:prstGeom prst="circularArrow">
          <a:avLst>
            <a:gd name="adj1" fmla="val 5544"/>
            <a:gd name="adj2" fmla="val 330680"/>
            <a:gd name="adj3" fmla="val 14549733"/>
            <a:gd name="adj4" fmla="val 16930835"/>
            <a:gd name="adj5" fmla="val 5757"/>
          </a:avLst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12372-5451-45D8-AFE7-F6EC6C878ED2}">
      <dsp:nvSpPr>
        <dsp:cNvPr id="0" name=""/>
        <dsp:cNvSpPr/>
      </dsp:nvSpPr>
      <dsp:spPr>
        <a:xfrm>
          <a:off x="3379440" y="74077"/>
          <a:ext cx="1470719" cy="589023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 Paciente llama al número 171 Call Center</a:t>
          </a:r>
        </a:p>
      </dsp:txBody>
      <dsp:txXfrm>
        <a:off x="3408194" y="102831"/>
        <a:ext cx="1413211" cy="531515"/>
      </dsp:txXfrm>
    </dsp:sp>
    <dsp:sp modelId="{3298E5F1-C1D2-4C42-9968-5B2DF16C23A7}">
      <dsp:nvSpPr>
        <dsp:cNvPr id="0" name=""/>
        <dsp:cNvSpPr/>
      </dsp:nvSpPr>
      <dsp:spPr>
        <a:xfrm>
          <a:off x="5271847" y="2123599"/>
          <a:ext cx="1470719" cy="597082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3. Acude a la Unidad de Salud </a:t>
          </a:r>
        </a:p>
      </dsp:txBody>
      <dsp:txXfrm>
        <a:off x="5300994" y="2152746"/>
        <a:ext cx="1412425" cy="538788"/>
      </dsp:txXfrm>
    </dsp:sp>
    <dsp:sp modelId="{274D8E2C-30E0-4BBA-9D10-5CEAC88F0F9A}">
      <dsp:nvSpPr>
        <dsp:cNvPr id="0" name=""/>
        <dsp:cNvSpPr/>
      </dsp:nvSpPr>
      <dsp:spPr>
        <a:xfrm>
          <a:off x="1606179" y="2183737"/>
          <a:ext cx="1470719" cy="590957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6. Preparación del paciente en enfermería</a:t>
          </a:r>
        </a:p>
      </dsp:txBody>
      <dsp:txXfrm>
        <a:off x="1635027" y="2212585"/>
        <a:ext cx="1413023" cy="533261"/>
      </dsp:txXfrm>
    </dsp:sp>
    <dsp:sp modelId="{2EAAAB32-D2C6-4DB2-A742-899E6612DFBA}">
      <dsp:nvSpPr>
        <dsp:cNvPr id="0" name=""/>
        <dsp:cNvSpPr/>
      </dsp:nvSpPr>
      <dsp:spPr>
        <a:xfrm>
          <a:off x="1770590" y="1077929"/>
          <a:ext cx="1470719" cy="532481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7. Consultario: Atención Médica</a:t>
          </a:r>
        </a:p>
      </dsp:txBody>
      <dsp:txXfrm>
        <a:off x="1796584" y="1103923"/>
        <a:ext cx="1418731" cy="480493"/>
      </dsp:txXfrm>
    </dsp:sp>
    <dsp:sp modelId="{50EA03AC-5034-4698-955F-D90570A6EAE6}">
      <dsp:nvSpPr>
        <dsp:cNvPr id="0" name=""/>
        <dsp:cNvSpPr/>
      </dsp:nvSpPr>
      <dsp:spPr>
        <a:xfrm>
          <a:off x="4778067" y="3428507"/>
          <a:ext cx="1470719" cy="487786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4. Atención en </a:t>
          </a:r>
          <a:r>
            <a:rPr lang="es-ES" sz="10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Estadística</a:t>
          </a:r>
          <a:endParaRPr lang="es-ES" sz="1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801879" y="3452319"/>
        <a:ext cx="1423095" cy="440162"/>
      </dsp:txXfrm>
    </dsp:sp>
    <dsp:sp modelId="{A6BE6D4B-AF4E-4BF8-85AD-666A2EE29E9A}">
      <dsp:nvSpPr>
        <dsp:cNvPr id="0" name=""/>
        <dsp:cNvSpPr/>
      </dsp:nvSpPr>
      <dsp:spPr>
        <a:xfrm>
          <a:off x="2052289" y="3453147"/>
          <a:ext cx="1470719" cy="512986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5. Apertura Historia Clínica</a:t>
          </a:r>
        </a:p>
      </dsp:txBody>
      <dsp:txXfrm>
        <a:off x="2077331" y="3478189"/>
        <a:ext cx="1420635" cy="462902"/>
      </dsp:txXfrm>
    </dsp:sp>
    <dsp:sp modelId="{D7991D22-5A83-44C2-B73B-735BA8E263C0}">
      <dsp:nvSpPr>
        <dsp:cNvPr id="0" name=""/>
        <dsp:cNvSpPr/>
      </dsp:nvSpPr>
      <dsp:spPr>
        <a:xfrm>
          <a:off x="5145490" y="1050972"/>
          <a:ext cx="1470719" cy="538584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2. Programación de cita médica</a:t>
          </a:r>
        </a:p>
      </dsp:txBody>
      <dsp:txXfrm>
        <a:off x="5171782" y="1077264"/>
        <a:ext cx="1418135" cy="48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C" smtClean="0"/>
              <a:t>DISTRITO 17D07 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B842E-BE0F-47D3-B5F3-5B6405AE8157}" type="datetimeFigureOut">
              <a:rPr lang="es-EC" smtClean="0"/>
              <a:pPr/>
              <a:t>08/06/2015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E9899-4703-4A5E-B182-E5CF6DD97C8D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8355052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C" smtClean="0"/>
              <a:t>DISTRITO 17D07 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4528A-FF83-4048-802A-57820F6519C0}" type="datetimeFigureOut">
              <a:rPr lang="es-EC" smtClean="0"/>
              <a:pPr/>
              <a:t>08/06/2015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29B57-CE54-4E03-9DEB-838E088A322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2937825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C" smtClean="0"/>
              <a:t>DISTRITO 17D07 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629B57-CE54-4E03-9DEB-838E088A322F}" type="slidenum">
              <a:rPr lang="es-EC" smtClean="0"/>
              <a:pPr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69329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C" smtClean="0"/>
              <a:t>DISTRITO 17D07 </a:t>
            </a:r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629B57-CE54-4E03-9DEB-838E088A322F}" type="slidenum">
              <a:rPr lang="es-EC" smtClean="0"/>
              <a:pPr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95989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C" smtClean="0"/>
              <a:t>DISTRITO 17D07 </a:t>
            </a:r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629B57-CE54-4E03-9DEB-838E088A322F}" type="slidenum">
              <a:rPr lang="es-EC" smtClean="0"/>
              <a:pPr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02280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C" smtClean="0"/>
              <a:t>DISTRITO 17D07 </a:t>
            </a:r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629B57-CE54-4E03-9DEB-838E088A322F}" type="slidenum">
              <a:rPr lang="es-EC" smtClean="0"/>
              <a:pPr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27298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C" smtClean="0"/>
              <a:t>DISTRITO 17D07 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629B57-CE54-4E03-9DEB-838E088A322F}" type="slidenum">
              <a:rPr lang="es-EC" smtClean="0"/>
              <a:pPr/>
              <a:t>21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02070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C" smtClean="0"/>
              <a:t>DISTRITO 17D07 </a:t>
            </a:r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629B57-CE54-4E03-9DEB-838E088A322F}" type="slidenum">
              <a:rPr lang="es-EC" smtClean="0"/>
              <a:pPr/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5312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29B57-CE54-4E03-9DEB-838E088A322F}" type="slidenum">
              <a:rPr lang="es-EC" smtClean="0"/>
              <a:pPr/>
              <a:t>2</a:t>
            </a:fld>
            <a:endParaRPr lang="es-EC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s-EC" smtClean="0"/>
              <a:t>DISTRITO 17D07 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60700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C" smtClean="0"/>
              <a:t>DISTRITO 17D07 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629B57-CE54-4E03-9DEB-838E088A322F}" type="slidenum">
              <a:rPr lang="es-EC" smtClean="0"/>
              <a:pPr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95479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C" smtClean="0"/>
              <a:t>DISTRITO 17D07 </a:t>
            </a:r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629B57-CE54-4E03-9DEB-838E088A322F}" type="slidenum">
              <a:rPr lang="es-EC" smtClean="0"/>
              <a:pPr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93793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C" smtClean="0"/>
              <a:t>DISTRITO 17D07 </a:t>
            </a:r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629B57-CE54-4E03-9DEB-838E088A322F}" type="slidenum">
              <a:rPr lang="es-EC" smtClean="0"/>
              <a:pPr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21173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C" smtClean="0"/>
              <a:t>DISTRITO 17D07 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629B57-CE54-4E03-9DEB-838E088A322F}" type="slidenum">
              <a:rPr lang="es-EC" smtClean="0"/>
              <a:pPr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70048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C" smtClean="0"/>
              <a:t>DISTRITO 17D07 </a:t>
            </a:r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629B57-CE54-4E03-9DEB-838E088A322F}" type="slidenum">
              <a:rPr lang="es-EC" smtClean="0"/>
              <a:pPr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84515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C" smtClean="0"/>
              <a:t>DISTRITO 17D07 </a:t>
            </a:r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629B57-CE54-4E03-9DEB-838E088A322F}" type="slidenum">
              <a:rPr lang="es-EC" smtClean="0"/>
              <a:pPr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10295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C" smtClean="0"/>
              <a:t>DISTRITO 17D07 </a:t>
            </a:r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629B57-CE54-4E03-9DEB-838E088A322F}" type="slidenum">
              <a:rPr lang="es-EC" smtClean="0"/>
              <a:pPr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68549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.emf"/><Relationship Id="rId2" Type="http://schemas.openxmlformats.org/officeDocument/2006/relationships/audio" Target="../media/audio1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4" name="CorelDRAW" r:id="rId4" imgW="9151920" imgH="5621400" progId="">
                  <p:embed/>
                </p:oleObj>
              </mc:Choice>
              <mc:Fallback>
                <p:oleObj name="CorelDRAW" r:id="rId4" imgW="9151920" imgH="5621400" progId="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 sz="1400">
              <a:ea typeface="ＭＳ Ｐゴシック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es-ES" sz="1400">
              <a:ea typeface="ＭＳ Ｐゴシック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 sz="1400">
              <a:ea typeface="ＭＳ Ｐゴシック" charset="0"/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es-ES" sz="1400">
              <a:ea typeface="ＭＳ Ｐゴシック" charset="0"/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ea typeface="ＭＳ Ｐゴシック" charset="0"/>
            </a:endParaRPr>
          </a:p>
        </p:txBody>
      </p:sp>
      <p:pic>
        <p:nvPicPr>
          <p:cNvPr id="9" name="Imagen 14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79388" y="188913"/>
            <a:ext cx="32035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8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0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ea typeface="ＭＳ Ｐゴシック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ea typeface="ＭＳ Ｐゴシック" charset="0"/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ea typeface="ＭＳ Ｐゴシック" charset="0"/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ea typeface="ＭＳ Ｐゴシック" charset="0"/>
            </a:endParaRPr>
          </a:p>
        </p:txBody>
      </p:sp>
      <p:pic>
        <p:nvPicPr>
          <p:cNvPr id="1030" name="Imagen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948488" y="6021388"/>
            <a:ext cx="194468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3" name="click.wav"/>
          </p:stSnd>
        </p:sndAc>
      </p:transition>
    </mc:Choice>
    <mc:Fallback xmlns="">
      <p:transition spd="slow">
        <p:fade/>
        <p:sndAc>
          <p:stSnd>
            <p:snd r:embed="rId15" name="click.wav"/>
          </p:stSnd>
        </p:sndAc>
      </p:transition>
    </mc:Fallback>
  </mc:AlternateConten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0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475656" y="1066092"/>
            <a:ext cx="6954768" cy="1938992"/>
          </a:xfrm>
          <a:prstGeom prst="rect">
            <a:avLst/>
          </a:prstGeom>
          <a:solidFill>
            <a:srgbClr val="A3BFA3">
              <a:alpha val="69804"/>
            </a:srgbClr>
          </a:solidFill>
          <a:ln w="57150" cmpd="thickThin">
            <a:solidFill>
              <a:srgbClr val="9EB78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indent="450215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s-ES" sz="2000" b="1" dirty="0"/>
              <a:t>“DISEÑO DE UN SISTEMA DE </a:t>
            </a:r>
            <a:r>
              <a:rPr lang="es-ES" sz="2000" b="1" dirty="0" smtClean="0"/>
              <a:t>GESTIÓN </a:t>
            </a:r>
            <a:r>
              <a:rPr lang="es-ES" sz="2000" b="1" dirty="0"/>
              <a:t>DOCUMENTAL –DIGITAL PARA EL ARCHIVO DE  HISTORIAS CLÍNICAS DEL SUBCENTRO DE SALUD CHILLOGALLO</a:t>
            </a:r>
            <a:r>
              <a:rPr lang="es-ES" sz="2000" b="1" dirty="0" smtClean="0"/>
              <a:t>”</a:t>
            </a:r>
            <a:endParaRPr lang="es-EC" sz="2000" dirty="0">
              <a:effectLst/>
              <a:latin typeface="AR CENA" panose="020000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16046" y="4430299"/>
            <a:ext cx="6214378" cy="984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endParaRPr lang="es-EC" dirty="0"/>
          </a:p>
          <a:p>
            <a:r>
              <a:rPr lang="es-EC" sz="2000" dirty="0" smtClean="0">
                <a:latin typeface="AR CENA" panose="02000000000000000000" pitchFamily="2" charset="0"/>
              </a:rPr>
              <a:t>Director:	ING. HERNÁN JÁCOME. M.B.A.</a:t>
            </a:r>
          </a:p>
          <a:p>
            <a:r>
              <a:rPr lang="es-EC" sz="2000" dirty="0" smtClean="0">
                <a:latin typeface="AR CENA" panose="02000000000000000000" pitchFamily="2" charset="0"/>
              </a:rPr>
              <a:t>Codirector:	ING. PAOLA SUÁREZ  </a:t>
            </a:r>
            <a:endParaRPr lang="es-EC" sz="2000" dirty="0">
              <a:latin typeface="AR CENA" panose="020000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396756" y="2984303"/>
            <a:ext cx="59196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kern="0" dirty="0" smtClean="0">
                <a:ln w="50800"/>
                <a:latin typeface="AR CENA" panose="02000000000000000000" pitchFamily="2" charset="0"/>
                <a:cs typeface="Times New Roman" pitchFamily="18" charset="0"/>
              </a:rPr>
              <a:t>Previa </a:t>
            </a:r>
            <a:r>
              <a:rPr lang="es-ES" sz="2400" kern="0" dirty="0">
                <a:ln w="50800"/>
                <a:latin typeface="AR CENA" panose="02000000000000000000" pitchFamily="2" charset="0"/>
                <a:cs typeface="Times New Roman" pitchFamily="18" charset="0"/>
              </a:rPr>
              <a:t>a la obtención del título </a:t>
            </a:r>
            <a:r>
              <a:rPr lang="es-ES" sz="2400" kern="0" dirty="0" smtClean="0">
                <a:ln w="50800"/>
                <a:latin typeface="AR CENA" panose="02000000000000000000" pitchFamily="2" charset="0"/>
                <a:cs typeface="Times New Roman" pitchFamily="18" charset="0"/>
              </a:rPr>
              <a:t>de </a:t>
            </a:r>
          </a:p>
          <a:p>
            <a:pPr algn="ctr">
              <a:defRPr/>
            </a:pPr>
            <a:r>
              <a:rPr lang="es-ES" sz="2400" kern="0" dirty="0" smtClean="0">
                <a:ln w="50800"/>
                <a:latin typeface="AR CENA" panose="02000000000000000000" pitchFamily="2" charset="0"/>
                <a:cs typeface="Times New Roman" pitchFamily="18" charset="0"/>
              </a:rPr>
              <a:t>Tecnóloga en</a:t>
            </a:r>
            <a:r>
              <a:rPr lang="es-ES" sz="2400" dirty="0" smtClean="0"/>
              <a:t> </a:t>
            </a:r>
            <a:r>
              <a:rPr lang="es-ES" sz="2600" dirty="0">
                <a:latin typeface="AR CENA"/>
              </a:rPr>
              <a:t>S</a:t>
            </a:r>
            <a:r>
              <a:rPr lang="es-ES" sz="2600" dirty="0" smtClean="0">
                <a:latin typeface="AR CENA"/>
              </a:rPr>
              <a:t>ecretariado Ejecutivo – Asistencia de Gerencia</a:t>
            </a:r>
            <a:endParaRPr lang="es-ES" sz="2600" kern="0" dirty="0">
              <a:ln w="50800"/>
              <a:latin typeface="AR CENA"/>
              <a:cs typeface="Times New Roman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216046" y="4199466"/>
            <a:ext cx="5832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latin typeface="Calisto MT" panose="02040603050505030304" pitchFamily="18" charset="0"/>
                <a:cs typeface="Aharoni" panose="02010803020104030203" pitchFamily="2" charset="-79"/>
              </a:rPr>
              <a:t>ENMA IRENE HEREDIA BOADA</a:t>
            </a:r>
            <a:endParaRPr lang="es-EC" sz="2000" b="1" dirty="0">
              <a:latin typeface="Calisto MT" panose="02040603050505030304" pitchFamily="18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3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8" y="571480"/>
            <a:ext cx="5472122" cy="654032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ANÁLISIS FODA</a:t>
            </a: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518925"/>
              </p:ext>
            </p:extLst>
          </p:nvPr>
        </p:nvGraphicFramePr>
        <p:xfrm>
          <a:off x="539552" y="1225512"/>
          <a:ext cx="8280920" cy="4649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8432"/>
                <a:gridCol w="4392488"/>
              </a:tblGrid>
              <a:tr h="389856"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200" dirty="0">
                          <a:solidFill>
                            <a:schemeClr val="tx1"/>
                          </a:solidFill>
                          <a:effectLst/>
                        </a:rPr>
                        <a:t>FORTALEZAS</a:t>
                      </a:r>
                      <a:endParaRPr lang="es-E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200" dirty="0">
                          <a:solidFill>
                            <a:schemeClr val="tx1"/>
                          </a:solidFill>
                          <a:effectLst/>
                        </a:rPr>
                        <a:t>OPORTUNIDADES</a:t>
                      </a:r>
                      <a:endParaRPr lang="es-E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4664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1800" b="0" dirty="0">
                          <a:solidFill>
                            <a:schemeClr val="tx1"/>
                          </a:solidFill>
                          <a:effectLst/>
                        </a:rPr>
                        <a:t>Equipo humano motivado para el cambio.</a:t>
                      </a:r>
                      <a:endParaRPr lang="es-E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1800" b="0" dirty="0">
                          <a:solidFill>
                            <a:schemeClr val="tx1"/>
                          </a:solidFill>
                          <a:effectLst/>
                        </a:rPr>
                        <a:t> Servicios médicos adecuados.</a:t>
                      </a:r>
                      <a:endParaRPr lang="es-E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1800" b="0" dirty="0">
                          <a:solidFill>
                            <a:schemeClr val="tx1"/>
                          </a:solidFill>
                          <a:effectLst/>
                        </a:rPr>
                        <a:t>Ubicación estratégica en el sector.</a:t>
                      </a:r>
                      <a:endParaRPr lang="es-E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1800" b="0" dirty="0">
                          <a:solidFill>
                            <a:schemeClr val="tx1"/>
                          </a:solidFill>
                          <a:effectLst/>
                        </a:rPr>
                        <a:t>Disponibilidad de equipos de computación. </a:t>
                      </a:r>
                      <a:endParaRPr lang="es-E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1800" b="0" dirty="0">
                          <a:solidFill>
                            <a:schemeClr val="tx1"/>
                          </a:solidFill>
                          <a:effectLst/>
                        </a:rPr>
                        <a:t>Personal capacitado en el área de computación. </a:t>
                      </a:r>
                      <a:endParaRPr lang="es-E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1800" dirty="0">
                          <a:effectLst/>
                        </a:rPr>
                        <a:t>Mejorar la atención desde su acceso, creación y manejo del historial médico - paciente.</a:t>
                      </a:r>
                      <a:endParaRPr lang="es-ES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1800" dirty="0">
                          <a:effectLst/>
                        </a:rPr>
                        <a:t>Cambios en los formularios físicos por un sistema digital.</a:t>
                      </a:r>
                      <a:endParaRPr lang="es-ES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1800" dirty="0">
                          <a:effectLst/>
                        </a:rPr>
                        <a:t>Contar con información actualizada en forma rápida y segura en el sistema de salud.</a:t>
                      </a:r>
                      <a:endParaRPr lang="es-ES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1800" dirty="0">
                          <a:effectLst/>
                        </a:rPr>
                        <a:t>Optimizar el uso de recursos: mano de obra, insumos, tiempo. </a:t>
                      </a:r>
                      <a:endParaRPr lang="es-ES" sz="18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3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069059"/>
              </p:ext>
            </p:extLst>
          </p:nvPr>
        </p:nvGraphicFramePr>
        <p:xfrm>
          <a:off x="899592" y="692697"/>
          <a:ext cx="7704856" cy="53464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68552"/>
                <a:gridCol w="2736304"/>
              </a:tblGrid>
              <a:tr h="530739"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DEBILIDADES</a:t>
                      </a:r>
                      <a:endParaRPr lang="es-ES" sz="2400" dirty="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AMENAZAS</a:t>
                      </a:r>
                      <a:endParaRPr lang="es-ES" sz="2400" dirty="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9785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1800" b="0" dirty="0">
                          <a:solidFill>
                            <a:schemeClr val="tx1"/>
                          </a:solidFill>
                          <a:effectLst/>
                        </a:rPr>
                        <a:t>Poco personal para el área de estadística. </a:t>
                      </a:r>
                      <a:endParaRPr lang="es-E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1800" b="0" dirty="0">
                          <a:solidFill>
                            <a:schemeClr val="tx1"/>
                          </a:solidFill>
                          <a:effectLst/>
                        </a:rPr>
                        <a:t>Tiempo de espera en la búsqueda y actualización de formularios de la historia clínica de acuerdo al tipo de atención que requiera paciente.</a:t>
                      </a:r>
                      <a:endParaRPr lang="es-E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1800" b="0" dirty="0">
                          <a:solidFill>
                            <a:schemeClr val="tx1"/>
                          </a:solidFill>
                          <a:effectLst/>
                        </a:rPr>
                        <a:t>Falta de espacio físico para departamento de estadística.</a:t>
                      </a:r>
                      <a:endParaRPr lang="es-E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1800" b="0" dirty="0">
                          <a:solidFill>
                            <a:schemeClr val="tx1"/>
                          </a:solidFill>
                          <a:effectLst/>
                        </a:rPr>
                        <a:t>Falta de conectividad y disponibilidad de equipos de computación e impresoras.</a:t>
                      </a:r>
                      <a:endParaRPr lang="es-E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1800" b="0" dirty="0">
                          <a:solidFill>
                            <a:schemeClr val="tx1"/>
                          </a:solidFill>
                          <a:effectLst/>
                        </a:rPr>
                        <a:t>Falta de espacio físico para el archivo y almacenamiento de Historias </a:t>
                      </a:r>
                      <a:r>
                        <a:rPr lang="es-EC" sz="1800" b="0" dirty="0" smtClean="0">
                          <a:solidFill>
                            <a:schemeClr val="tx1"/>
                          </a:solidFill>
                          <a:effectLst/>
                        </a:rPr>
                        <a:t>Clínicas</a:t>
                      </a:r>
                      <a:r>
                        <a:rPr lang="es-EC" sz="1800" b="0" dirty="0" smtClean="0">
                          <a:solidFill>
                            <a:schemeClr val="lt1"/>
                          </a:solidFill>
                          <a:effectLst/>
                        </a:rPr>
                        <a:t>.</a:t>
                      </a:r>
                      <a:endParaRPr lang="es-ES" sz="1800" b="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1800" b="0" dirty="0">
                          <a:effectLst/>
                        </a:rPr>
                        <a:t>Insuficientes recursos financieros. </a:t>
                      </a:r>
                      <a:endParaRPr lang="es-ES" sz="18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1800" b="0" dirty="0">
                          <a:effectLst/>
                        </a:rPr>
                        <a:t>Recorte de personal por falta de recursos económicos. </a:t>
                      </a:r>
                      <a:endParaRPr lang="es-ES" sz="18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1800" b="0" dirty="0">
                          <a:effectLst/>
                        </a:rPr>
                        <a:t>Aumento de la población y alta demanda en atención de salud. </a:t>
                      </a:r>
                      <a:endParaRPr lang="es-ES" sz="1800" b="0" dirty="0">
                        <a:effectLst/>
                      </a:endParaRPr>
                    </a:p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200" b="0" dirty="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3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673" y="773832"/>
            <a:ext cx="8229600" cy="1143000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Implementación de un sistema digital de archivo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6673" y="2348880"/>
            <a:ext cx="8229600" cy="3816424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Es importante hacer precedente la dificultad al acceso, creación, manejo de la información. 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r>
              <a:rPr lang="es-EC" dirty="0" smtClean="0">
                <a:solidFill>
                  <a:schemeClr val="tx1"/>
                </a:solidFill>
              </a:rPr>
              <a:t>Modernización </a:t>
            </a:r>
            <a:r>
              <a:rPr lang="es-EC" dirty="0">
                <a:solidFill>
                  <a:schemeClr val="tx1"/>
                </a:solidFill>
              </a:rPr>
              <a:t>de los servicios archivísticos y </a:t>
            </a:r>
            <a:r>
              <a:rPr lang="es-EC" dirty="0" smtClean="0">
                <a:solidFill>
                  <a:schemeClr val="tx1"/>
                </a:solidFill>
              </a:rPr>
              <a:t>documentarios; que permita llevar un mejor </a:t>
            </a:r>
            <a:r>
              <a:rPr lang="es-EC" dirty="0">
                <a:solidFill>
                  <a:schemeClr val="tx1"/>
                </a:solidFill>
              </a:rPr>
              <a:t>manejo, rápido, seguro y </a:t>
            </a:r>
            <a:r>
              <a:rPr lang="es-EC" dirty="0" smtClean="0">
                <a:solidFill>
                  <a:schemeClr val="tx1"/>
                </a:solidFill>
              </a:rPr>
              <a:t>eficaz.</a:t>
            </a:r>
            <a:endParaRPr lang="es-E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8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4045" y="692696"/>
            <a:ext cx="8464454" cy="1296974"/>
          </a:xfrm>
        </p:spPr>
        <p:txBody>
          <a:bodyPr/>
          <a:lstStyle/>
          <a:p>
            <a:pPr lvl="1" algn="ctr"/>
            <a:r>
              <a:rPr lang="es-ES" sz="2800" dirty="0" smtClean="0">
                <a:solidFill>
                  <a:schemeClr val="tx1"/>
                </a:solidFill>
              </a:rPr>
              <a:t>Requerimientos para la implementación de la base datos en Access para las Historias clínicas.</a:t>
            </a:r>
            <a:r>
              <a:rPr lang="es-ES" sz="2000" dirty="0" smtClean="0">
                <a:solidFill>
                  <a:schemeClr val="tx1"/>
                </a:solidFill>
              </a:rPr>
              <a:t/>
            </a:r>
            <a:br>
              <a:rPr lang="es-ES" sz="2000" dirty="0" smtClean="0">
                <a:solidFill>
                  <a:schemeClr val="tx1"/>
                </a:solidFill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2132857"/>
            <a:ext cx="8229600" cy="4032447"/>
          </a:xfrm>
        </p:spPr>
        <p:txBody>
          <a:bodyPr/>
          <a:lstStyle/>
          <a:p>
            <a:pPr lvl="0"/>
            <a:r>
              <a:rPr lang="es-EC" dirty="0" smtClean="0">
                <a:solidFill>
                  <a:schemeClr val="tx1"/>
                </a:solidFill>
              </a:rPr>
              <a:t>Procesador </a:t>
            </a:r>
            <a:r>
              <a:rPr lang="es-EC" dirty="0" err="1" smtClean="0">
                <a:solidFill>
                  <a:schemeClr val="tx1"/>
                </a:solidFill>
              </a:rPr>
              <a:t>Core</a:t>
            </a:r>
            <a:r>
              <a:rPr lang="es-EC" dirty="0" smtClean="0">
                <a:solidFill>
                  <a:schemeClr val="tx1"/>
                </a:solidFill>
              </a:rPr>
              <a:t> </a:t>
            </a:r>
            <a:r>
              <a:rPr lang="es-EC" dirty="0" smtClean="0">
                <a:solidFill>
                  <a:schemeClr val="tx1"/>
                </a:solidFill>
              </a:rPr>
              <a:t>i7.</a:t>
            </a:r>
            <a:endParaRPr lang="es-ES" dirty="0">
              <a:solidFill>
                <a:schemeClr val="tx1"/>
              </a:solidFill>
            </a:endParaRPr>
          </a:p>
          <a:p>
            <a:pPr lvl="0"/>
            <a:r>
              <a:rPr lang="es-EC" dirty="0">
                <a:solidFill>
                  <a:schemeClr val="tx1"/>
                </a:solidFill>
              </a:rPr>
              <a:t>Memoria de </a:t>
            </a:r>
            <a:r>
              <a:rPr lang="es-EC" dirty="0" smtClean="0">
                <a:solidFill>
                  <a:schemeClr val="tx1"/>
                </a:solidFill>
              </a:rPr>
              <a:t>8 </a:t>
            </a:r>
            <a:r>
              <a:rPr lang="es-EC" dirty="0" smtClean="0">
                <a:solidFill>
                  <a:schemeClr val="tx1"/>
                </a:solidFill>
              </a:rPr>
              <a:t>GB.</a:t>
            </a:r>
            <a:endParaRPr lang="es-ES" dirty="0">
              <a:solidFill>
                <a:schemeClr val="tx1"/>
              </a:solidFill>
            </a:endParaRPr>
          </a:p>
          <a:p>
            <a:pPr lvl="0"/>
            <a:r>
              <a:rPr lang="es-EC" dirty="0">
                <a:solidFill>
                  <a:schemeClr val="tx1"/>
                </a:solidFill>
              </a:rPr>
              <a:t>Disco duro de 1 </a:t>
            </a:r>
            <a:r>
              <a:rPr lang="es-EC" dirty="0" smtClean="0">
                <a:solidFill>
                  <a:schemeClr val="tx1"/>
                </a:solidFill>
              </a:rPr>
              <a:t>Terabyte.</a:t>
            </a:r>
            <a:endParaRPr lang="es-ES" dirty="0">
              <a:solidFill>
                <a:schemeClr val="tx1"/>
              </a:solidFill>
            </a:endParaRPr>
          </a:p>
          <a:p>
            <a:pPr algn="just"/>
            <a:r>
              <a:rPr lang="es-ES" dirty="0" smtClean="0">
                <a:solidFill>
                  <a:schemeClr val="tx1"/>
                </a:solidFill>
              </a:rPr>
              <a:t>Instalación del programa de Windows office  Access versión 2007.</a:t>
            </a:r>
          </a:p>
          <a:p>
            <a:pPr algn="just"/>
            <a:r>
              <a:rPr lang="es-ES" dirty="0" smtClean="0">
                <a:solidFill>
                  <a:schemeClr val="tx1"/>
                </a:solidFill>
              </a:rPr>
              <a:t>Conexión de red e internet de los computadores.</a:t>
            </a:r>
          </a:p>
          <a:p>
            <a:pPr algn="just"/>
            <a:r>
              <a:rPr lang="es-ES" dirty="0" smtClean="0">
                <a:solidFill>
                  <a:schemeClr val="tx1"/>
                </a:solidFill>
              </a:rPr>
              <a:t>Personal con conocimientos de paquetes office 2007.</a:t>
            </a:r>
          </a:p>
          <a:p>
            <a:pPr marL="0" indent="0" algn="just">
              <a:buNone/>
            </a:pPr>
            <a:r>
              <a:rPr lang="es-ES" dirty="0" smtClean="0">
                <a:solidFill>
                  <a:schemeClr val="tx1"/>
                </a:solidFill>
              </a:rPr>
              <a:t>No genera gastos por </a:t>
            </a:r>
            <a:r>
              <a:rPr lang="es-EC" dirty="0" smtClean="0">
                <a:solidFill>
                  <a:schemeClr val="tx1"/>
                </a:solidFill>
              </a:rPr>
              <a:t>la adquisición de software, y</a:t>
            </a:r>
            <a:r>
              <a:rPr lang="es-ES" dirty="0" smtClean="0">
                <a:solidFill>
                  <a:schemeClr val="tx1"/>
                </a:solidFill>
              </a:rPr>
              <a:t> permitirá administrar y gestionar la información.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3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3312368" cy="576064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OBJETIVOS</a:t>
            </a:r>
            <a:br>
              <a:rPr lang="es-ES" dirty="0" smtClean="0">
                <a:solidFill>
                  <a:schemeClr val="tx1"/>
                </a:solidFill>
              </a:rPr>
            </a:b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>
                <a:solidFill>
                  <a:schemeClr val="tx1"/>
                </a:solidFill>
              </a:rPr>
              <a:t>OBJETIVO GENERAL:</a:t>
            </a:r>
          </a:p>
          <a:p>
            <a:endParaRPr lang="es-E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</a:rPr>
              <a:t>Diseño de un sistema digital de archivo:</a:t>
            </a:r>
          </a:p>
          <a:p>
            <a:pPr marL="0" indent="0">
              <a:buNone/>
            </a:pPr>
            <a:endParaRPr lang="es-ES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Diseño de formularios.</a:t>
            </a:r>
          </a:p>
          <a:p>
            <a:r>
              <a:rPr lang="es-ES" dirty="0">
                <a:solidFill>
                  <a:schemeClr val="tx1"/>
                </a:solidFill>
              </a:rPr>
              <a:t>Uso de herramienta Access base de datos.</a:t>
            </a:r>
          </a:p>
          <a:p>
            <a:pPr marL="0" indent="0">
              <a:buNone/>
            </a:pPr>
            <a:endParaRPr lang="es-E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chemeClr val="tx1"/>
                </a:solidFill>
              </a:rPr>
              <a:t>Elaboración un manual de manejo de gestión documental del archivo.</a:t>
            </a:r>
          </a:p>
          <a:p>
            <a:pPr marL="0" indent="0">
              <a:buNone/>
            </a:pPr>
            <a:endParaRPr lang="es-E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2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778694"/>
            <a:ext cx="6131024" cy="634082"/>
          </a:xfrm>
        </p:spPr>
        <p:txBody>
          <a:bodyPr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OBJETIVOS ESPECÍFICOS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7056" y="1484784"/>
            <a:ext cx="8245424" cy="3600400"/>
          </a:xfrm>
        </p:spPr>
        <p:txBody>
          <a:bodyPr/>
          <a:lstStyle/>
          <a:p>
            <a:r>
              <a:rPr lang="es-AR" dirty="0">
                <a:solidFill>
                  <a:schemeClr val="tx1"/>
                </a:solidFill>
              </a:rPr>
              <a:t>Optimizar recursos: humanos, materiales y económicos</a:t>
            </a:r>
            <a:r>
              <a:rPr lang="es-AR" dirty="0" smtClean="0">
                <a:solidFill>
                  <a:schemeClr val="tx1"/>
                </a:solidFill>
              </a:rPr>
              <a:t>.</a:t>
            </a:r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Crear, llenar, manejo y archivo historias clínicas digitales:</a:t>
            </a:r>
            <a:r>
              <a:rPr lang="es-AR" dirty="0" smtClean="0">
                <a:solidFill>
                  <a:schemeClr val="tx1"/>
                </a:solidFill>
              </a:rPr>
              <a:t>datos relevantes del paciente.</a:t>
            </a:r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Digitalización </a:t>
            </a:r>
            <a:r>
              <a:rPr lang="es-ES" dirty="0">
                <a:solidFill>
                  <a:schemeClr val="tx1"/>
                </a:solidFill>
              </a:rPr>
              <a:t>de información </a:t>
            </a:r>
            <a:r>
              <a:rPr lang="es-ES" dirty="0" smtClean="0">
                <a:solidFill>
                  <a:schemeClr val="tx1"/>
                </a:solidFill>
              </a:rPr>
              <a:t>de pacientes nuevo y antiguos.</a:t>
            </a:r>
            <a:endParaRPr lang="es-ES" dirty="0">
              <a:solidFill>
                <a:schemeClr val="tx1"/>
              </a:solidFill>
            </a:endParaRPr>
          </a:p>
          <a:p>
            <a:pPr lvl="0"/>
            <a:r>
              <a:rPr lang="es-ES" dirty="0">
                <a:solidFill>
                  <a:schemeClr val="tx1"/>
                </a:solidFill>
              </a:rPr>
              <a:t>Reducir de número de duplicados de las historias </a:t>
            </a:r>
            <a:r>
              <a:rPr lang="es-ES" dirty="0" smtClean="0">
                <a:solidFill>
                  <a:schemeClr val="tx1"/>
                </a:solidFill>
              </a:rPr>
              <a:t>médicas.</a:t>
            </a:r>
          </a:p>
          <a:p>
            <a:pPr lvl="0"/>
            <a:r>
              <a:rPr lang="es-AR" dirty="0" smtClean="0">
                <a:solidFill>
                  <a:schemeClr val="tx1"/>
                </a:solidFill>
              </a:rPr>
              <a:t>­­­­­­­­­­­­­­­­</a:t>
            </a:r>
            <a:r>
              <a:rPr lang="es-ES" dirty="0">
                <a:solidFill>
                  <a:schemeClr val="tx1"/>
                </a:solidFill>
              </a:rPr>
              <a:t>Brindar una atención oportuna, rápida y eficaz.</a:t>
            </a:r>
          </a:p>
        </p:txBody>
      </p:sp>
    </p:spTree>
    <p:extLst>
      <p:ext uri="{BB962C8B-B14F-4D97-AF65-F5344CB8AC3E}">
        <p14:creationId xmlns:p14="http://schemas.microsoft.com/office/powerpoint/2010/main" val="83540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3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658" y="456591"/>
            <a:ext cx="8229600" cy="1143000"/>
          </a:xfrm>
        </p:spPr>
        <p:txBody>
          <a:bodyPr/>
          <a:lstStyle/>
          <a:p>
            <a:pPr algn="ctr"/>
            <a:r>
              <a:rPr lang="es-ES" b="0" dirty="0" smtClean="0">
                <a:solidFill>
                  <a:schemeClr val="tx1"/>
                </a:solidFill>
              </a:rPr>
              <a:t>USUARIOS DEL SISTEMA DE GESTIÓN DOCUMENTAL</a:t>
            </a:r>
            <a:endParaRPr lang="es-ES" b="0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599592"/>
            <a:ext cx="8229600" cy="4637720"/>
          </a:xfrm>
        </p:spPr>
        <p:txBody>
          <a:bodyPr/>
          <a:lstStyle/>
          <a:p>
            <a:endParaRPr lang="es-ES" dirty="0" smtClean="0">
              <a:solidFill>
                <a:schemeClr val="tx1"/>
              </a:solidFill>
              <a:latin typeface="+mj-lt"/>
              <a:cs typeface="Andalus" panose="02020603050405020304" pitchFamily="18" charset="-78"/>
            </a:endParaRPr>
          </a:p>
          <a:p>
            <a:endParaRPr lang="es-ES" dirty="0">
              <a:solidFill>
                <a:schemeClr val="tx1"/>
              </a:solidFill>
              <a:latin typeface="+mj-lt"/>
              <a:cs typeface="Andalus" panose="02020603050405020304" pitchFamily="18" charset="-78"/>
            </a:endParaRPr>
          </a:p>
          <a:p>
            <a:endParaRPr lang="es-ES" dirty="0" smtClean="0">
              <a:solidFill>
                <a:schemeClr val="tx1"/>
              </a:solidFill>
              <a:latin typeface="+mj-lt"/>
              <a:cs typeface="Andalus" panose="02020603050405020304" pitchFamily="18" charset="-78"/>
            </a:endParaRPr>
          </a:p>
          <a:p>
            <a:endParaRPr lang="es-ES" dirty="0">
              <a:solidFill>
                <a:schemeClr val="tx1"/>
              </a:solidFill>
              <a:latin typeface="+mj-lt"/>
              <a:cs typeface="Andalus" panose="02020603050405020304" pitchFamily="18" charset="-78"/>
            </a:endParaRPr>
          </a:p>
          <a:p>
            <a:endParaRPr lang="es-ES" dirty="0" smtClean="0">
              <a:solidFill>
                <a:schemeClr val="tx1"/>
              </a:solidFill>
              <a:latin typeface="+mj-lt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es-ES" dirty="0" smtClean="0">
              <a:solidFill>
                <a:schemeClr val="tx1"/>
              </a:solidFill>
              <a:latin typeface="+mj-lt"/>
              <a:cs typeface="Andalus" panose="02020603050405020304" pitchFamily="18" charset="-78"/>
            </a:endParaRPr>
          </a:p>
          <a:p>
            <a:r>
              <a:rPr lang="es-ES" dirty="0" smtClean="0">
                <a:solidFill>
                  <a:schemeClr val="tx1"/>
                </a:solidFill>
                <a:latin typeface="+mj-lt"/>
                <a:cs typeface="Andalus" panose="02020603050405020304" pitchFamily="18" charset="-78"/>
              </a:rPr>
              <a:t>ADMINISTRADOR: </a:t>
            </a:r>
            <a:r>
              <a:rPr lang="es-ES" dirty="0">
                <a:solidFill>
                  <a:schemeClr val="tx1"/>
                </a:solidFill>
                <a:latin typeface="+mj-lt"/>
                <a:cs typeface="Andalus" panose="02020603050405020304" pitchFamily="18" charset="-78"/>
              </a:rPr>
              <a:t>P</a:t>
            </a:r>
            <a:r>
              <a:rPr lang="es-ES" dirty="0" smtClean="0">
                <a:solidFill>
                  <a:schemeClr val="tx1"/>
                </a:solidFill>
                <a:latin typeface="+mj-lt"/>
                <a:cs typeface="Andalus" panose="02020603050405020304" pitchFamily="18" charset="-78"/>
              </a:rPr>
              <a:t>ersonal Técnico</a:t>
            </a:r>
            <a:endParaRPr lang="es-ES" dirty="0">
              <a:solidFill>
                <a:schemeClr val="tx1"/>
              </a:solidFill>
              <a:latin typeface="+mj-lt"/>
              <a:cs typeface="Andalus" panose="02020603050405020304" pitchFamily="18" charset="-78"/>
            </a:endParaRPr>
          </a:p>
          <a:p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7" y="1916832"/>
            <a:ext cx="3705225" cy="2170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8" name="Picture 4" descr="http://www.blogtrw.com/wp-content/uploads/Manejando-sistemas-705x59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4653136"/>
            <a:ext cx="1872207" cy="147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67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3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/>
          <a:lstStyle/>
          <a:p>
            <a:r>
              <a:rPr lang="es-AR" dirty="0">
                <a:solidFill>
                  <a:schemeClr val="tx1"/>
                </a:solidFill>
                <a:cs typeface="Andalus" panose="02020603050405020304" pitchFamily="18" charset="-78"/>
              </a:rPr>
              <a:t>USUARIO PRIMARIO: </a:t>
            </a:r>
            <a:r>
              <a:rPr lang="es-AR" dirty="0" err="1">
                <a:solidFill>
                  <a:schemeClr val="tx1"/>
                </a:solidFill>
                <a:cs typeface="Andalus" panose="02020603050405020304" pitchFamily="18" charset="-78"/>
              </a:rPr>
              <a:t>A</a:t>
            </a:r>
            <a:r>
              <a:rPr lang="es-AR" dirty="0" err="1" smtClean="0">
                <a:solidFill>
                  <a:schemeClr val="tx1"/>
                </a:solidFill>
                <a:cs typeface="Andalus" panose="02020603050405020304" pitchFamily="18" charset="-78"/>
              </a:rPr>
              <a:t>dminisionista</a:t>
            </a:r>
            <a:r>
              <a:rPr lang="es-AR" dirty="0" smtClean="0">
                <a:solidFill>
                  <a:schemeClr val="tx1"/>
                </a:solidFill>
                <a:cs typeface="Andalus" panose="02020603050405020304" pitchFamily="18" charset="-78"/>
              </a:rPr>
              <a:t> </a:t>
            </a:r>
            <a:r>
              <a:rPr lang="es-AR" dirty="0">
                <a:solidFill>
                  <a:schemeClr val="tx1"/>
                </a:solidFill>
                <a:cs typeface="Andalus" panose="02020603050405020304" pitchFamily="18" charset="-78"/>
              </a:rPr>
              <a:t>o E</a:t>
            </a:r>
            <a:r>
              <a:rPr lang="es-AR" dirty="0" smtClean="0">
                <a:solidFill>
                  <a:schemeClr val="tx1"/>
                </a:solidFill>
                <a:cs typeface="Andalus" panose="02020603050405020304" pitchFamily="18" charset="-78"/>
              </a:rPr>
              <a:t>stadístico.</a:t>
            </a:r>
          </a:p>
          <a:p>
            <a:pPr marL="0" indent="0">
              <a:buNone/>
            </a:pPr>
            <a:endParaRPr lang="es-AR" dirty="0">
              <a:solidFill>
                <a:schemeClr val="tx1"/>
              </a:solidFill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es-ES" dirty="0" smtClean="0">
              <a:solidFill>
                <a:schemeClr val="tx1"/>
              </a:solidFill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es-ES" dirty="0">
              <a:solidFill>
                <a:schemeClr val="tx1"/>
              </a:solidFill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es-ES" dirty="0">
              <a:solidFill>
                <a:schemeClr val="tx1"/>
              </a:solidFill>
              <a:cs typeface="Andalus" panose="02020603050405020304" pitchFamily="18" charset="-78"/>
            </a:endParaRPr>
          </a:p>
          <a:p>
            <a:r>
              <a:rPr lang="es-AR" dirty="0">
                <a:solidFill>
                  <a:schemeClr val="tx1"/>
                </a:solidFill>
                <a:cs typeface="Andalus" panose="02020603050405020304" pitchFamily="18" charset="-78"/>
              </a:rPr>
              <a:t>USUARIO SECUNDARIO: P</a:t>
            </a:r>
            <a:r>
              <a:rPr lang="es-AR" dirty="0" smtClean="0">
                <a:solidFill>
                  <a:schemeClr val="tx1"/>
                </a:solidFill>
                <a:cs typeface="Andalus" panose="02020603050405020304" pitchFamily="18" charset="-78"/>
              </a:rPr>
              <a:t>ersonal </a:t>
            </a:r>
            <a:r>
              <a:rPr lang="es-AR" dirty="0">
                <a:solidFill>
                  <a:schemeClr val="tx1"/>
                </a:solidFill>
                <a:cs typeface="Andalus" panose="02020603050405020304" pitchFamily="18" charset="-78"/>
              </a:rPr>
              <a:t>M</a:t>
            </a:r>
            <a:r>
              <a:rPr lang="es-AR" dirty="0" smtClean="0">
                <a:solidFill>
                  <a:schemeClr val="tx1"/>
                </a:solidFill>
                <a:cs typeface="Andalus" panose="02020603050405020304" pitchFamily="18" charset="-78"/>
              </a:rPr>
              <a:t>édico </a:t>
            </a:r>
            <a:r>
              <a:rPr lang="es-AR" dirty="0">
                <a:solidFill>
                  <a:schemeClr val="tx1"/>
                </a:solidFill>
                <a:cs typeface="Andalus" panose="02020603050405020304" pitchFamily="18" charset="-78"/>
              </a:rPr>
              <a:t>y de E</a:t>
            </a:r>
            <a:r>
              <a:rPr lang="es-AR" dirty="0" smtClean="0">
                <a:solidFill>
                  <a:schemeClr val="tx1"/>
                </a:solidFill>
                <a:cs typeface="Andalus" panose="02020603050405020304" pitchFamily="18" charset="-78"/>
              </a:rPr>
              <a:t>nfermería.</a:t>
            </a:r>
            <a:endParaRPr lang="es-ES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pic>
        <p:nvPicPr>
          <p:cNvPr id="12294" name="Picture 6" descr="http://www.valenzuela.publicompany.net/paginas/servicios_de_apoyo/servicos_generales/imagenes/miniaturas/IM0091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12776"/>
            <a:ext cx="1800200" cy="13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mla-s1-p.mlstatic.com/ambos-de-cirugia-medicos-enfermeros-instrumentadores-13517-MLA2961431064_072012-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98805"/>
            <a:ext cx="1440160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28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3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0" dirty="0">
                <a:solidFill>
                  <a:schemeClr val="tx1"/>
                </a:solidFill>
                <a:effectLst/>
              </a:rPr>
              <a:t>LLENADO DE HISTORIAS CLÍNICAS DIGITALES:</a:t>
            </a:r>
            <a:endParaRPr lang="es-ES" b="0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95325"/>
            <a:ext cx="3826768" cy="4381947"/>
          </a:xfrm>
        </p:spPr>
        <p:txBody>
          <a:bodyPr/>
          <a:lstStyle/>
          <a:p>
            <a:pPr lvl="0"/>
            <a:r>
              <a:rPr lang="es-AR" dirty="0">
                <a:solidFill>
                  <a:schemeClr val="tx1"/>
                </a:solidFill>
              </a:rPr>
              <a:t>Los datos deben ingresarse en forma ordenada y completa</a:t>
            </a:r>
            <a:r>
              <a:rPr lang="es-AR" dirty="0" smtClean="0">
                <a:solidFill>
                  <a:schemeClr val="tx1"/>
                </a:solidFill>
              </a:rPr>
              <a:t>.</a:t>
            </a:r>
          </a:p>
          <a:p>
            <a:pPr marL="0" lvl="0" indent="0">
              <a:buNone/>
            </a:pPr>
            <a:endParaRPr lang="es-AR" dirty="0" smtClean="0">
              <a:solidFill>
                <a:schemeClr val="tx1"/>
              </a:solidFill>
            </a:endParaRPr>
          </a:p>
          <a:p>
            <a:r>
              <a:rPr lang="es-EC" dirty="0" smtClean="0">
                <a:solidFill>
                  <a:schemeClr val="tx1"/>
                </a:solidFill>
              </a:rPr>
              <a:t>Opciones predeterminadas que </a:t>
            </a:r>
            <a:r>
              <a:rPr lang="es-EC" dirty="0">
                <a:solidFill>
                  <a:schemeClr val="tx1"/>
                </a:solidFill>
              </a:rPr>
              <a:t>facilitan el </a:t>
            </a:r>
            <a:r>
              <a:rPr lang="es-EC" dirty="0" smtClean="0">
                <a:solidFill>
                  <a:schemeClr val="tx1"/>
                </a:solidFill>
              </a:rPr>
              <a:t>llenado</a:t>
            </a:r>
            <a:r>
              <a:rPr lang="es-EC" dirty="0">
                <a:solidFill>
                  <a:schemeClr val="tx1"/>
                </a:solidFill>
              </a:rPr>
              <a:t>, manejo y optimizan el  tiempo</a:t>
            </a:r>
            <a:r>
              <a:rPr lang="es-EC" dirty="0" smtClean="0">
                <a:solidFill>
                  <a:schemeClr val="tx1"/>
                </a:solidFill>
              </a:rPr>
              <a:t>.</a:t>
            </a:r>
          </a:p>
          <a:p>
            <a:pPr lvl="0"/>
            <a:r>
              <a:rPr lang="es-AR" dirty="0" smtClean="0"/>
              <a:t>o </a:t>
            </a:r>
            <a:r>
              <a:rPr lang="es-AR" dirty="0"/>
              <a:t>Ninguna. </a:t>
            </a:r>
            <a:endParaRPr lang="es-ES" dirty="0"/>
          </a:p>
          <a:p>
            <a:pPr lvl="0"/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870" y="2420241"/>
            <a:ext cx="975995" cy="334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349" y="1558577"/>
            <a:ext cx="1855470" cy="72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870" y="1616803"/>
            <a:ext cx="1855470" cy="650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653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5564" y="836712"/>
            <a:ext cx="5976664" cy="634082"/>
          </a:xfrm>
        </p:spPr>
        <p:txBody>
          <a:bodyPr/>
          <a:lstStyle/>
          <a:p>
            <a:pPr algn="l"/>
            <a:r>
              <a:rPr lang="es-ES" b="0" dirty="0" smtClean="0">
                <a:solidFill>
                  <a:schemeClr val="tx1"/>
                </a:solidFill>
              </a:rPr>
              <a:t>INFORMES ESTADÍSTICOS</a:t>
            </a:r>
            <a:endParaRPr lang="es-ES" b="0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9096" y="1772817"/>
            <a:ext cx="8229600" cy="4176464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Permite </a:t>
            </a:r>
            <a:r>
              <a:rPr lang="es-ES" dirty="0">
                <a:solidFill>
                  <a:schemeClr val="tx1"/>
                </a:solidFill>
              </a:rPr>
              <a:t>contar con información precisa, veraz y oportuna como es la presentación de informes, presentación de gráficas estadísticas que complementan  el trabajo.</a:t>
            </a:r>
          </a:p>
          <a:p>
            <a:endParaRPr lang="es-ES" dirty="0"/>
          </a:p>
        </p:txBody>
      </p:sp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711" y="3356992"/>
            <a:ext cx="3468370" cy="2284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926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respaldos ire\TESIS 2014\fotos scs chillogallo\IMG_02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9588" y="1324555"/>
            <a:ext cx="6088760" cy="3185162"/>
          </a:xfrm>
          <a:prstGeom prst="rect">
            <a:avLst/>
          </a:prstGeom>
          <a:noFill/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4530886"/>
            <a:ext cx="8064896" cy="1728192"/>
          </a:xfrm>
        </p:spPr>
        <p:txBody>
          <a:bodyPr/>
          <a:lstStyle/>
          <a:p>
            <a:pPr marL="0" indent="0" algn="just">
              <a:buNone/>
            </a:pPr>
            <a:r>
              <a:rPr lang="es-ES" sz="2800" dirty="0" smtClean="0">
                <a:solidFill>
                  <a:schemeClr val="tx1"/>
                </a:solidFill>
              </a:rPr>
              <a:t>Funcionamiento por mas de 50 años siendo </a:t>
            </a:r>
            <a:r>
              <a:rPr lang="es-ES" sz="2800" dirty="0">
                <a:solidFill>
                  <a:schemeClr val="tx1"/>
                </a:solidFill>
              </a:rPr>
              <a:t>la más antigua del </a:t>
            </a:r>
            <a:r>
              <a:rPr lang="es-ES" sz="2800" dirty="0" smtClean="0">
                <a:solidFill>
                  <a:schemeClr val="tx1"/>
                </a:solidFill>
              </a:rPr>
              <a:t>Sector, </a:t>
            </a:r>
            <a:r>
              <a:rPr lang="es-ES" sz="2800" dirty="0">
                <a:solidFill>
                  <a:schemeClr val="tx1"/>
                </a:solidFill>
              </a:rPr>
              <a:t>localizado en la Parroquia de Chillogallo al sur-occidente </a:t>
            </a:r>
            <a:r>
              <a:rPr lang="es-ES" sz="2800" dirty="0" smtClean="0">
                <a:solidFill>
                  <a:schemeClr val="tx1"/>
                </a:solidFill>
              </a:rPr>
              <a:t>de la ciudad.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428728" y="571480"/>
            <a:ext cx="4464496" cy="936104"/>
          </a:xfrm>
        </p:spPr>
        <p:txBody>
          <a:bodyPr/>
          <a:lstStyle/>
          <a:p>
            <a:pPr lvl="1" algn="l"/>
            <a:r>
              <a:rPr lang="es-EC" sz="4000" dirty="0">
                <a:solidFill>
                  <a:schemeClr val="tx1"/>
                </a:solidFill>
              </a:rPr>
              <a:t>Reseña H</a:t>
            </a:r>
            <a:r>
              <a:rPr lang="es-EC" sz="4000" dirty="0" smtClean="0">
                <a:solidFill>
                  <a:schemeClr val="tx1"/>
                </a:solidFill>
              </a:rPr>
              <a:t>istórica</a:t>
            </a:r>
            <a:r>
              <a:rPr lang="es-EC" sz="2000" dirty="0" smtClean="0">
                <a:solidFill>
                  <a:schemeClr val="tx1"/>
                </a:solidFill>
              </a:rPr>
              <a:t> </a:t>
            </a:r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6" name="Imagen 6" descr="http://www.salud.gob.ec/wp-content/themes/twentyeleven/images/logotipo_ministerio_salud_publica_ecuador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91" y="620841"/>
            <a:ext cx="2225105" cy="768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535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3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97669"/>
            <a:ext cx="8229600" cy="1426170"/>
          </a:xfrm>
        </p:spPr>
        <p:txBody>
          <a:bodyPr/>
          <a:lstStyle/>
          <a:p>
            <a:pPr algn="ctr"/>
            <a:r>
              <a:rPr lang="es-ES" sz="2200" dirty="0" smtClean="0">
                <a:solidFill>
                  <a:schemeClr val="tx1"/>
                </a:solidFill>
              </a:rPr>
              <a:t>TABLAS COMPARATIVAS:</a:t>
            </a:r>
            <a:br>
              <a:rPr lang="es-ES" sz="2200" dirty="0" smtClean="0">
                <a:solidFill>
                  <a:schemeClr val="tx1"/>
                </a:solidFill>
              </a:rPr>
            </a:br>
            <a:r>
              <a:rPr lang="es-ES" sz="2200" dirty="0" smtClean="0">
                <a:solidFill>
                  <a:schemeClr val="tx1"/>
                </a:solidFill>
              </a:rPr>
              <a:t>LLENADO FICHAS:</a:t>
            </a:r>
            <a:endParaRPr lang="es-ES" sz="2200" dirty="0">
              <a:solidFill>
                <a:schemeClr val="tx1"/>
              </a:solidFill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257068"/>
              </p:ext>
            </p:extLst>
          </p:nvPr>
        </p:nvGraphicFramePr>
        <p:xfrm>
          <a:off x="683568" y="1844824"/>
          <a:ext cx="7848599" cy="1944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7401"/>
                <a:gridCol w="608861"/>
                <a:gridCol w="2159554"/>
                <a:gridCol w="608861"/>
                <a:gridCol w="824499"/>
                <a:gridCol w="1017940"/>
                <a:gridCol w="761076"/>
                <a:gridCol w="1230407"/>
              </a:tblGrid>
              <a:tr h="1831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effectLst/>
                        </a:rPr>
                        <a:t>FECHA</a:t>
                      </a:r>
                      <a:endParaRPr lang="es-ES" sz="1000" b="1" i="0" u="none" strike="noStrike" dirty="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No. HC</a:t>
                      </a:r>
                      <a:endParaRPr lang="es-ES" sz="1000" b="1" i="0" u="none" strike="noStrike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NOMBRES</a:t>
                      </a:r>
                      <a:endParaRPr lang="es-ES" sz="1000" b="1" i="0" u="none" strike="noStrike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APER.</a:t>
                      </a:r>
                      <a:endParaRPr lang="es-ES" sz="1000" b="1" i="0" u="none" strike="noStrike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T. LLENADO</a:t>
                      </a:r>
                      <a:endParaRPr lang="es-ES" sz="1000" b="1" i="0" u="none" strike="noStrike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PCTE. CON FICHA</a:t>
                      </a:r>
                      <a:endParaRPr lang="es-ES" sz="1000" b="1" i="0" u="none" strike="noStrike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T. BUSQUEDA</a:t>
                      </a:r>
                      <a:endParaRPr lang="es-ES" sz="1000" b="1" i="0" u="none" strike="noStrike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OBSERVACION</a:t>
                      </a:r>
                      <a:endParaRPr lang="es-ES" sz="1000" b="1" i="0" u="none" strike="noStrike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311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DE HC</a:t>
                      </a:r>
                      <a:endParaRPr lang="es-ES" sz="1000" b="1" i="0" u="none" strike="noStrike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62699"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u="none" strike="noStrike">
                          <a:effectLst/>
                        </a:rPr>
                        <a:t>17/04/2015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effectLst/>
                        </a:rPr>
                        <a:t>14</a:t>
                      </a:r>
                      <a:endParaRPr lang="es-ES" sz="800" b="0" i="0" u="none" strike="noStrike" dirty="0">
                        <a:solidFill>
                          <a:srgbClr val="2E74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 dirty="0">
                          <a:effectLst/>
                        </a:rPr>
                        <a:t>MACIAS  ROSERO ALISON MICHELL 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NO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NO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effectLst/>
                        </a:rPr>
                        <a:t>SI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effectLst/>
                        </a:rPr>
                        <a:t>13 </a:t>
                      </a:r>
                      <a:r>
                        <a:rPr lang="es-ES" sz="800" u="none" strike="noStrike" dirty="0" smtClean="0">
                          <a:effectLst/>
                        </a:rPr>
                        <a:t>minutos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No recuerda su número de HC, búsqueda en el tarjetero índice por nombre. 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0311"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u="none" strike="noStrike">
                          <a:effectLst/>
                        </a:rPr>
                        <a:t>17/04/2015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effectLst/>
                        </a:rPr>
                        <a:t>682</a:t>
                      </a:r>
                      <a:endParaRPr lang="es-ES" sz="800" b="0" i="0" u="none" strike="noStrike" dirty="0">
                        <a:solidFill>
                          <a:srgbClr val="2E74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ROLDAN SATAN NELLY DEL ROCIO 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NO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NO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SI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10 minutos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Anexo de formatos para otro tipo de atención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44978"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u="none" strike="noStrike" dirty="0">
                          <a:effectLst/>
                        </a:rPr>
                        <a:t>17/04/2015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effectLst/>
                        </a:rPr>
                        <a:t>720</a:t>
                      </a:r>
                      <a:endParaRPr lang="es-ES" sz="800" b="0" i="0" u="none" strike="noStrike" dirty="0">
                        <a:solidFill>
                          <a:srgbClr val="2E74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 dirty="0">
                          <a:effectLst/>
                        </a:rPr>
                        <a:t>CRUZ COLCHA WILSON OSVALDO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SI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SI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15minutos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 dirty="0" smtClean="0">
                          <a:effectLst/>
                        </a:rPr>
                        <a:t>Llenado</a:t>
                      </a:r>
                      <a:r>
                        <a:rPr lang="es-ES" sz="800" u="none" strike="noStrike" baseline="0" dirty="0" smtClean="0">
                          <a:effectLst/>
                        </a:rPr>
                        <a:t> de las </a:t>
                      </a:r>
                      <a:r>
                        <a:rPr lang="es-ES" sz="800" u="none" strike="noStrike" dirty="0" smtClean="0">
                          <a:effectLst/>
                        </a:rPr>
                        <a:t>HC</a:t>
                      </a:r>
                      <a:r>
                        <a:rPr lang="es-ES" sz="800" u="none" strike="noStrike" dirty="0">
                          <a:effectLst/>
                        </a:rPr>
                        <a:t>, </a:t>
                      </a:r>
                      <a:r>
                        <a:rPr lang="es-ES" sz="800" u="none" strike="noStrike" dirty="0" smtClean="0">
                          <a:effectLst/>
                        </a:rPr>
                        <a:t>desde datos</a:t>
                      </a:r>
                      <a:r>
                        <a:rPr lang="es-ES" sz="800" u="none" strike="noStrike" baseline="0" dirty="0" smtClean="0">
                          <a:effectLst/>
                        </a:rPr>
                        <a:t> personales y formularios de acuerdo a  la atención requerida.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915120"/>
              </p:ext>
            </p:extLst>
          </p:nvPr>
        </p:nvGraphicFramePr>
        <p:xfrm>
          <a:off x="1187624" y="4509120"/>
          <a:ext cx="6578599" cy="1247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324"/>
                <a:gridCol w="609012"/>
                <a:gridCol w="2160090"/>
                <a:gridCol w="609012"/>
                <a:gridCol w="824704"/>
                <a:gridCol w="1018192"/>
                <a:gridCol w="761265"/>
              </a:tblGrid>
              <a:tr h="200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effectLst/>
                        </a:rPr>
                        <a:t>FECHA</a:t>
                      </a:r>
                      <a:endParaRPr lang="es-ES" sz="1000" b="1" i="0" u="none" strike="noStrike" dirty="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No. HC</a:t>
                      </a:r>
                      <a:endParaRPr lang="es-ES" sz="1000" b="1" i="0" u="none" strike="noStrike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NOMBRES</a:t>
                      </a:r>
                      <a:endParaRPr lang="es-ES" sz="1000" b="1" i="0" u="none" strike="noStrike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APER.</a:t>
                      </a:r>
                      <a:endParaRPr lang="es-ES" sz="1000" b="1" i="0" u="none" strike="noStrike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T. LLENADO</a:t>
                      </a:r>
                      <a:endParaRPr lang="es-ES" sz="1000" b="1" i="0" u="none" strike="noStrike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PCTE. CON FICHA</a:t>
                      </a:r>
                      <a:endParaRPr lang="es-ES" sz="1000" b="1" i="0" u="none" strike="noStrike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T. BUSQUEDA</a:t>
                      </a:r>
                      <a:endParaRPr lang="es-ES" sz="1000" b="1" i="0" u="none" strike="noStrike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DE HC</a:t>
                      </a:r>
                      <a:endParaRPr lang="es-ES" sz="1000" b="1" i="0" u="none" strike="noStrike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u="none" strike="noStrike">
                          <a:effectLst/>
                        </a:rPr>
                        <a:t>17/04/2015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802</a:t>
                      </a:r>
                      <a:endParaRPr lang="es-ES" sz="1000" b="0" i="0" u="none" strike="noStrike">
                        <a:solidFill>
                          <a:srgbClr val="2E74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MENSIAS FERNANDEZ KEVIN ALEXANDER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NO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NO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SI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 smtClean="0">
                          <a:effectLst/>
                        </a:rPr>
                        <a:t>2</a:t>
                      </a:r>
                      <a:r>
                        <a:rPr lang="es-ES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es-ES" sz="1000" u="none" strike="noStrike" dirty="0" smtClean="0">
                          <a:effectLst/>
                        </a:rPr>
                        <a:t>minutos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8150"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u="none" strike="noStrike">
                          <a:effectLst/>
                        </a:rPr>
                        <a:t>20/04/2015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17350</a:t>
                      </a:r>
                      <a:endParaRPr lang="es-ES" sz="1000" b="0" i="0" u="none" strike="noStrike">
                        <a:solidFill>
                          <a:srgbClr val="2E74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CALLE QUEZADA BEATRIZ UMBELINA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SI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2 minutos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effectLst/>
                        </a:rPr>
                        <a:t>NO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effectLst/>
                        </a:rPr>
                        <a:t>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0" name="Título 1"/>
          <p:cNvSpPr txBox="1">
            <a:spLocks/>
          </p:cNvSpPr>
          <p:nvPr/>
        </p:nvSpPr>
        <p:spPr>
          <a:xfrm>
            <a:off x="3070176" y="3861048"/>
            <a:ext cx="3600400" cy="504056"/>
          </a:xfrm>
          <a:prstGeom prst="rect">
            <a:avLst/>
          </a:prstGeom>
        </p:spPr>
        <p:txBody>
          <a:bodyPr vert="horz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s-ES" sz="2000" dirty="0" smtClean="0">
                <a:solidFill>
                  <a:srgbClr val="0070C0"/>
                </a:solidFill>
              </a:rPr>
              <a:t>EN FORMA </a:t>
            </a:r>
            <a:r>
              <a:rPr lang="es-ES" sz="2000" dirty="0">
                <a:solidFill>
                  <a:srgbClr val="0070C0"/>
                </a:solidFill>
              </a:rPr>
              <a:t>DIGITAL</a:t>
            </a:r>
            <a:endParaRPr lang="es-ES" sz="2000" b="0" kern="0" dirty="0">
              <a:solidFill>
                <a:srgbClr val="0070C0"/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070176" y="1249919"/>
            <a:ext cx="3024336" cy="504056"/>
          </a:xfrm>
          <a:prstGeom prst="rect">
            <a:avLst/>
          </a:prstGeom>
        </p:spPr>
        <p:txBody>
          <a:bodyPr vert="horz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s-ES" sz="2000" dirty="0">
                <a:solidFill>
                  <a:srgbClr val="0070C0"/>
                </a:solidFill>
              </a:rPr>
              <a:t>EN FORMA MANUAL</a:t>
            </a:r>
            <a:endParaRPr lang="es-ES" sz="2000" b="0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49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3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5122912" cy="706090"/>
          </a:xfrm>
        </p:spPr>
        <p:txBody>
          <a:bodyPr/>
          <a:lstStyle/>
          <a:p>
            <a:pPr algn="ctr"/>
            <a:r>
              <a:rPr lang="es-ES" b="0" dirty="0" smtClean="0">
                <a:solidFill>
                  <a:schemeClr val="tx1"/>
                </a:solidFill>
              </a:rPr>
              <a:t>CONCLUSIONES</a:t>
            </a:r>
            <a:endParaRPr lang="es-ES" b="0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1556793"/>
            <a:ext cx="8229600" cy="3960440"/>
          </a:xfrm>
        </p:spPr>
        <p:txBody>
          <a:bodyPr/>
          <a:lstStyle/>
          <a:p>
            <a:pPr lvl="0"/>
            <a:r>
              <a:rPr lang="es-EC" sz="2000" dirty="0" smtClean="0">
                <a:solidFill>
                  <a:schemeClr val="tx1"/>
                </a:solidFill>
              </a:rPr>
              <a:t>Alta </a:t>
            </a:r>
            <a:r>
              <a:rPr lang="es-EC" sz="2000" dirty="0">
                <a:solidFill>
                  <a:schemeClr val="tx1"/>
                </a:solidFill>
              </a:rPr>
              <a:t>demanda de </a:t>
            </a:r>
            <a:r>
              <a:rPr lang="es-EC" sz="2000" dirty="0" smtClean="0">
                <a:solidFill>
                  <a:schemeClr val="tx1"/>
                </a:solidFill>
              </a:rPr>
              <a:t>pacientes causa deficiencia en el archivo con </a:t>
            </a:r>
            <a:r>
              <a:rPr lang="es-EC" sz="2000" dirty="0">
                <a:solidFill>
                  <a:schemeClr val="tx1"/>
                </a:solidFill>
              </a:rPr>
              <a:t>respecto al </a:t>
            </a:r>
            <a:r>
              <a:rPr lang="es-EC" sz="2000" dirty="0" smtClean="0">
                <a:solidFill>
                  <a:schemeClr val="tx1"/>
                </a:solidFill>
              </a:rPr>
              <a:t>tiempo.</a:t>
            </a:r>
            <a:endParaRPr lang="es-E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" sz="2000" dirty="0">
              <a:solidFill>
                <a:schemeClr val="tx1"/>
              </a:solidFill>
            </a:endParaRPr>
          </a:p>
          <a:p>
            <a:pPr lvl="0"/>
            <a:r>
              <a:rPr lang="es-EC" sz="2000" dirty="0" smtClean="0">
                <a:solidFill>
                  <a:schemeClr val="tx1"/>
                </a:solidFill>
              </a:rPr>
              <a:t>Factibilidad de la </a:t>
            </a:r>
            <a:r>
              <a:rPr lang="es-EC" sz="2000" dirty="0">
                <a:solidFill>
                  <a:schemeClr val="tx1"/>
                </a:solidFill>
              </a:rPr>
              <a:t>implementación del sistema </a:t>
            </a:r>
            <a:r>
              <a:rPr lang="es-EC" sz="2000" dirty="0" smtClean="0">
                <a:solidFill>
                  <a:schemeClr val="tx1"/>
                </a:solidFill>
              </a:rPr>
              <a:t>digital en unidad de </a:t>
            </a:r>
            <a:r>
              <a:rPr lang="es-EC" sz="2000" dirty="0">
                <a:solidFill>
                  <a:schemeClr val="tx1"/>
                </a:solidFill>
              </a:rPr>
              <a:t>salud ya que cuenta con los recursos </a:t>
            </a:r>
            <a:r>
              <a:rPr lang="es-EC" sz="2000" dirty="0" smtClean="0">
                <a:solidFill>
                  <a:schemeClr val="tx1"/>
                </a:solidFill>
              </a:rPr>
              <a:t>requeridos.</a:t>
            </a:r>
          </a:p>
          <a:p>
            <a:pPr lvl="0"/>
            <a:r>
              <a:rPr lang="es-EC" sz="2000" dirty="0"/>
              <a:t> </a:t>
            </a:r>
            <a:endParaRPr lang="es-ES" sz="2000" dirty="0"/>
          </a:p>
          <a:p>
            <a:pPr lvl="0"/>
            <a:r>
              <a:rPr lang="es-EC" sz="2000" dirty="0">
                <a:solidFill>
                  <a:schemeClr val="tx1"/>
                </a:solidFill>
              </a:rPr>
              <a:t>Se concluye que la administración de la Gestión Documental alineada a la práctica de la normativa y el uso eficiente de los recursos es la alternativa precisa para alcanzar los objetivos de un servicio ágil y oportuno a los pacientes del </a:t>
            </a:r>
            <a:r>
              <a:rPr lang="es-EC" sz="2000" dirty="0" err="1">
                <a:solidFill>
                  <a:schemeClr val="tx1"/>
                </a:solidFill>
              </a:rPr>
              <a:t>Subcentro</a:t>
            </a:r>
            <a:r>
              <a:rPr lang="es-EC" sz="2000" dirty="0">
                <a:solidFill>
                  <a:schemeClr val="tx1"/>
                </a:solidFill>
              </a:rPr>
              <a:t> de Salud.</a:t>
            </a:r>
            <a:endParaRPr lang="es-E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4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3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5122912" cy="634082"/>
          </a:xfrm>
        </p:spPr>
        <p:txBody>
          <a:bodyPr/>
          <a:lstStyle/>
          <a:p>
            <a:pPr algn="ctr"/>
            <a:r>
              <a:rPr lang="es-ES" b="0" dirty="0" smtClean="0">
                <a:solidFill>
                  <a:schemeClr val="tx1"/>
                </a:solidFill>
              </a:rPr>
              <a:t>RECOMENDACIONES</a:t>
            </a:r>
            <a:endParaRPr lang="es-ES" b="0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1273048"/>
            <a:ext cx="8229600" cy="4525963"/>
          </a:xfrm>
        </p:spPr>
        <p:txBody>
          <a:bodyPr/>
          <a:lstStyle/>
          <a:p>
            <a:pPr marL="0" lvl="0" indent="0" algn="just">
              <a:buNone/>
            </a:pPr>
            <a:r>
              <a:rPr lang="es-EC" sz="2000" dirty="0">
                <a:solidFill>
                  <a:schemeClr val="tx1"/>
                </a:solidFill>
              </a:rPr>
              <a:t>Se recomienda la implementación de la propuesta del uso de la base datos Access versión </a:t>
            </a:r>
            <a:r>
              <a:rPr lang="es-EC" sz="2000" dirty="0" smtClean="0">
                <a:solidFill>
                  <a:schemeClr val="tx1"/>
                </a:solidFill>
              </a:rPr>
              <a:t>2007. </a:t>
            </a:r>
          </a:p>
          <a:p>
            <a:pPr marL="0" lvl="0" indent="0" algn="just">
              <a:buNone/>
            </a:pPr>
            <a:endParaRPr lang="es-EC" sz="2000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EC" sz="2000" dirty="0" smtClean="0">
                <a:solidFill>
                  <a:schemeClr val="tx1"/>
                </a:solidFill>
              </a:rPr>
              <a:t>Permitirá </a:t>
            </a:r>
            <a:r>
              <a:rPr lang="es-EC" sz="2000" dirty="0">
                <a:solidFill>
                  <a:schemeClr val="tx1"/>
                </a:solidFill>
              </a:rPr>
              <a:t>dar un gran aporte, no sólo en el manejo y archivo de las Historias Clínicas, sino también, en el avance </a:t>
            </a:r>
            <a:r>
              <a:rPr lang="es-EC" sz="2000" dirty="0" smtClean="0">
                <a:solidFill>
                  <a:schemeClr val="tx1"/>
                </a:solidFill>
              </a:rPr>
              <a:t>en el uso de </a:t>
            </a:r>
            <a:r>
              <a:rPr lang="es-EC" sz="2000" dirty="0">
                <a:solidFill>
                  <a:schemeClr val="tx1"/>
                </a:solidFill>
              </a:rPr>
              <a:t>herramientas tecnológicas significativas en el campo de la atención médica mejorando el servicio que reciben los pacientes, traduciéndose en beneficios para la comunidad en general</a:t>
            </a:r>
            <a:r>
              <a:rPr lang="es-EC" sz="2000" dirty="0" smtClean="0">
                <a:solidFill>
                  <a:schemeClr val="tx1"/>
                </a:solidFill>
              </a:rPr>
              <a:t>. </a:t>
            </a:r>
          </a:p>
          <a:p>
            <a:pPr marL="0" indent="0" algn="just">
              <a:buNone/>
            </a:pPr>
            <a:endParaRPr lang="es-ES" sz="20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EC" sz="2000" dirty="0">
                <a:solidFill>
                  <a:schemeClr val="tx1"/>
                </a:solidFill>
              </a:rPr>
              <a:t>Se recomienda que posterior a la revisión y de ser viable la </a:t>
            </a:r>
            <a:r>
              <a:rPr lang="es-EC" sz="2000" dirty="0" smtClean="0">
                <a:solidFill>
                  <a:schemeClr val="tx1"/>
                </a:solidFill>
              </a:rPr>
              <a:t>implementación, se </a:t>
            </a:r>
            <a:r>
              <a:rPr lang="es-EC" sz="2000" dirty="0">
                <a:solidFill>
                  <a:schemeClr val="tx1"/>
                </a:solidFill>
              </a:rPr>
              <a:t>considere que el </a:t>
            </a:r>
            <a:r>
              <a:rPr lang="es-EC" sz="2000" dirty="0" smtClean="0">
                <a:solidFill>
                  <a:schemeClr val="tx1"/>
                </a:solidFill>
              </a:rPr>
              <a:t>SCS Chillogallo </a:t>
            </a:r>
            <a:r>
              <a:rPr lang="es-EC" sz="2000" dirty="0">
                <a:solidFill>
                  <a:schemeClr val="tx1"/>
                </a:solidFill>
              </a:rPr>
              <a:t>forme parte de un plan </a:t>
            </a:r>
            <a:r>
              <a:rPr lang="es-EC" sz="2000" dirty="0" smtClean="0">
                <a:solidFill>
                  <a:schemeClr val="tx1"/>
                </a:solidFill>
              </a:rPr>
              <a:t>piloto con </a:t>
            </a:r>
            <a:r>
              <a:rPr lang="es-EC" sz="2000" dirty="0">
                <a:solidFill>
                  <a:schemeClr val="tx1"/>
                </a:solidFill>
              </a:rPr>
              <a:t>uso de la </a:t>
            </a:r>
            <a:r>
              <a:rPr lang="es-EC" sz="2000" dirty="0" smtClean="0">
                <a:solidFill>
                  <a:schemeClr val="tx1"/>
                </a:solidFill>
              </a:rPr>
              <a:t>dicha herramienta a </a:t>
            </a:r>
            <a:r>
              <a:rPr lang="es-EC" sz="2000" dirty="0">
                <a:solidFill>
                  <a:schemeClr val="tx1"/>
                </a:solidFill>
              </a:rPr>
              <a:t>su vez se pueda replicar a las demás unidades de salud pertenecientes al </a:t>
            </a:r>
            <a:r>
              <a:rPr lang="es-EC" sz="2000" dirty="0" smtClean="0">
                <a:solidFill>
                  <a:schemeClr val="tx1"/>
                </a:solidFill>
              </a:rPr>
              <a:t>MSP.</a:t>
            </a:r>
            <a:endParaRPr lang="es-E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32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3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pPr lvl="0"/>
            <a:r>
              <a:rPr lang="es-EC" sz="2200" dirty="0">
                <a:solidFill>
                  <a:schemeClr val="tx1"/>
                </a:solidFill>
              </a:rPr>
              <a:t>A</a:t>
            </a:r>
            <a:r>
              <a:rPr lang="es-EC" sz="2200" dirty="0" smtClean="0">
                <a:solidFill>
                  <a:schemeClr val="tx1"/>
                </a:solidFill>
              </a:rPr>
              <a:t>poyar </a:t>
            </a:r>
            <a:r>
              <a:rPr lang="es-EC" sz="2200" dirty="0">
                <a:solidFill>
                  <a:schemeClr val="tx1"/>
                </a:solidFill>
              </a:rPr>
              <a:t>a la unidad de salud continúe con la gestión de modernización a través del uso </a:t>
            </a:r>
            <a:r>
              <a:rPr lang="es-EC" sz="2200" dirty="0" smtClean="0">
                <a:solidFill>
                  <a:schemeClr val="tx1"/>
                </a:solidFill>
              </a:rPr>
              <a:t>herramienta, y economizar </a:t>
            </a:r>
            <a:r>
              <a:rPr lang="es-EC" sz="2200" dirty="0">
                <a:solidFill>
                  <a:schemeClr val="tx1"/>
                </a:solidFill>
              </a:rPr>
              <a:t>recursos y automatizar la atención. </a:t>
            </a:r>
            <a:endParaRPr lang="es-EC" sz="22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s-ES" sz="2200" dirty="0">
              <a:solidFill>
                <a:schemeClr val="tx1"/>
              </a:solidFill>
            </a:endParaRPr>
          </a:p>
          <a:p>
            <a:r>
              <a:rPr lang="es-EC" sz="2200" dirty="0" smtClean="0">
                <a:solidFill>
                  <a:schemeClr val="tx1"/>
                </a:solidFill>
              </a:rPr>
              <a:t>Implementar </a:t>
            </a:r>
            <a:r>
              <a:rPr lang="es-EC" sz="2200" dirty="0">
                <a:solidFill>
                  <a:schemeClr val="tx1"/>
                </a:solidFill>
              </a:rPr>
              <a:t>la digitación de Historias Clínicas físicas por parte del personal de Estadística en forma descendente para la actualización de fichas desde diciembre de 2014 hacia años anteriores, dedicando una hora </a:t>
            </a:r>
            <a:r>
              <a:rPr lang="es-EC" sz="2200" dirty="0" smtClean="0">
                <a:solidFill>
                  <a:schemeClr val="tx1"/>
                </a:solidFill>
              </a:rPr>
              <a:t>diaria</a:t>
            </a:r>
            <a:r>
              <a:rPr lang="es-ES" sz="2200" dirty="0" smtClean="0">
                <a:solidFill>
                  <a:schemeClr val="tx1"/>
                </a:solidFill>
              </a:rPr>
              <a:t>.</a:t>
            </a:r>
            <a:endParaRPr lang="es-ES" sz="22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s-ES" dirty="0">
              <a:solidFill>
                <a:schemeClr val="tx1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013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85852" y="500042"/>
            <a:ext cx="6257940" cy="1011222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FORMULARIO  DE ADMISION: DATOS INGRESASOS A MANO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9218" name="Picture 2" descr="D:\respaldos ire\TESIS 2014\fotos scs chillogallo\IMG_023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617681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568" y="980728"/>
            <a:ext cx="4176464" cy="4608512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Brinda </a:t>
            </a:r>
            <a:r>
              <a:rPr lang="es-EC" dirty="0">
                <a:solidFill>
                  <a:schemeClr val="tx1"/>
                </a:solidFill>
              </a:rPr>
              <a:t>atención en salud ambulatoria de primer nivel de consulta externa y acciones </a:t>
            </a:r>
            <a:r>
              <a:rPr lang="es-EC" dirty="0" smtClean="0">
                <a:solidFill>
                  <a:schemeClr val="tx1"/>
                </a:solidFill>
              </a:rPr>
              <a:t>extramurales.</a:t>
            </a:r>
          </a:p>
          <a:p>
            <a:pPr marL="0" indent="0">
              <a:buNone/>
            </a:pPr>
            <a:r>
              <a:rPr lang="es-EC" dirty="0" smtClean="0">
                <a:solidFill>
                  <a:schemeClr val="tx1"/>
                </a:solidFill>
              </a:rPr>
              <a:t> </a:t>
            </a:r>
          </a:p>
          <a:p>
            <a:r>
              <a:rPr lang="es-EC" dirty="0">
                <a:solidFill>
                  <a:schemeClr val="tx1"/>
                </a:solidFill>
              </a:rPr>
              <a:t>E</a:t>
            </a:r>
            <a:r>
              <a:rPr lang="es-EC" dirty="0" smtClean="0">
                <a:solidFill>
                  <a:schemeClr val="tx1"/>
                </a:solidFill>
              </a:rPr>
              <a:t>quipo </a:t>
            </a:r>
            <a:r>
              <a:rPr lang="es-EC" dirty="0">
                <a:solidFill>
                  <a:schemeClr val="tx1"/>
                </a:solidFill>
              </a:rPr>
              <a:t>multidisciplinario </a:t>
            </a:r>
            <a:r>
              <a:rPr lang="es-EC" dirty="0" smtClean="0">
                <a:solidFill>
                  <a:schemeClr val="tx1"/>
                </a:solidFill>
              </a:rPr>
              <a:t>capacitado.</a:t>
            </a:r>
          </a:p>
          <a:p>
            <a:pPr marL="0" indent="0">
              <a:buNone/>
            </a:pPr>
            <a:endParaRPr lang="es-EC" dirty="0" smtClean="0">
              <a:solidFill>
                <a:schemeClr val="tx1"/>
              </a:solidFill>
            </a:endParaRPr>
          </a:p>
          <a:p>
            <a:r>
              <a:rPr lang="es-EC" dirty="0" smtClean="0">
                <a:solidFill>
                  <a:schemeClr val="tx1"/>
                </a:solidFill>
              </a:rPr>
              <a:t>Orientado </a:t>
            </a:r>
            <a:r>
              <a:rPr lang="es-EC" dirty="0">
                <a:solidFill>
                  <a:schemeClr val="tx1"/>
                </a:solidFill>
              </a:rPr>
              <a:t>a la solución de los problemas de salud de la </a:t>
            </a:r>
            <a:r>
              <a:rPr lang="es-EC" dirty="0" smtClean="0">
                <a:solidFill>
                  <a:schemeClr val="tx1"/>
                </a:solidFill>
              </a:rPr>
              <a:t>comunidad.</a:t>
            </a:r>
          </a:p>
        </p:txBody>
      </p:sp>
      <p:pic>
        <p:nvPicPr>
          <p:cNvPr id="4" name="Imagen 3" descr="D:\respaldos ire\TESIS 2014\fotos scs chillogallo\DSC00864 - copi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145" y="1679313"/>
            <a:ext cx="3890319" cy="30458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224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560840" cy="720080"/>
          </a:xfrm>
        </p:spPr>
        <p:txBody>
          <a:bodyPr/>
          <a:lstStyle/>
          <a:p>
            <a:pPr lvl="1" algn="ctr"/>
            <a:r>
              <a:rPr lang="es-EC" dirty="0">
                <a:solidFill>
                  <a:schemeClr val="tx1"/>
                </a:solidFill>
                <a:effectLst/>
              </a:rPr>
              <a:t>Prestaciones de S</a:t>
            </a:r>
            <a:r>
              <a:rPr lang="es-EC" dirty="0" smtClean="0">
                <a:solidFill>
                  <a:schemeClr val="tx1"/>
                </a:solidFill>
                <a:effectLst/>
              </a:rPr>
              <a:t>ervicios </a:t>
            </a:r>
            <a:r>
              <a:rPr lang="es-EC" dirty="0">
                <a:solidFill>
                  <a:schemeClr val="tx1"/>
                </a:solidFill>
                <a:effectLst/>
              </a:rPr>
              <a:t>de </a:t>
            </a:r>
            <a:r>
              <a:rPr lang="es-EC" dirty="0" smtClean="0">
                <a:solidFill>
                  <a:schemeClr val="tx1"/>
                </a:solidFill>
                <a:effectLst/>
              </a:rPr>
              <a:t>Salud</a:t>
            </a:r>
            <a:r>
              <a:rPr lang="es-ES" dirty="0">
                <a:effectLst/>
              </a:rPr>
              <a:t/>
            </a:r>
            <a:br>
              <a:rPr lang="es-ES" dirty="0">
                <a:effectLst/>
              </a:rPr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i="1" u="sng" dirty="0" smtClean="0">
                <a:solidFill>
                  <a:schemeClr val="tx1"/>
                </a:solidFill>
              </a:rPr>
              <a:t>Programación -Atención previa cita: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C" dirty="0" err="1" smtClean="0">
                <a:solidFill>
                  <a:schemeClr val="tx1"/>
                </a:solidFill>
              </a:rPr>
              <a:t>Call</a:t>
            </a:r>
            <a:r>
              <a:rPr lang="es-EC" dirty="0" smtClean="0">
                <a:solidFill>
                  <a:schemeClr val="tx1"/>
                </a:solidFill>
              </a:rPr>
              <a:t> center.						</a:t>
            </a:r>
            <a:r>
              <a:rPr lang="es-EC" dirty="0" smtClean="0">
                <a:solidFill>
                  <a:srgbClr val="C00000"/>
                </a:solidFill>
              </a:rPr>
              <a:t>171</a:t>
            </a:r>
            <a:endParaRPr lang="es-EC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s-EC" dirty="0" smtClean="0">
                <a:solidFill>
                  <a:schemeClr val="tx1"/>
                </a:solidFill>
              </a:rPr>
              <a:t>Personal por ventanilla de Estadística.</a:t>
            </a:r>
          </a:p>
          <a:p>
            <a:pPr marL="0" indent="0">
              <a:buNone/>
            </a:pPr>
            <a:endParaRPr lang="es-EC" dirty="0">
              <a:solidFill>
                <a:schemeClr val="tx1"/>
              </a:solidFill>
            </a:endParaRPr>
          </a:p>
          <a:p>
            <a:r>
              <a:rPr lang="es-EC" i="1" u="sng" dirty="0" smtClean="0">
                <a:solidFill>
                  <a:schemeClr val="tx1"/>
                </a:solidFill>
              </a:rPr>
              <a:t>Atención prioritaria a grupos vulnerables: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C" dirty="0" smtClean="0">
                <a:solidFill>
                  <a:schemeClr val="tx1"/>
                </a:solidFill>
              </a:rPr>
              <a:t>Adulto mayor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C" dirty="0" smtClean="0">
                <a:solidFill>
                  <a:schemeClr val="tx1"/>
                </a:solidFill>
              </a:rPr>
              <a:t>Pacientes </a:t>
            </a:r>
            <a:r>
              <a:rPr lang="es-EC" dirty="0">
                <a:solidFill>
                  <a:schemeClr val="tx1"/>
                </a:solidFill>
              </a:rPr>
              <a:t>del club de Hipertensión Arterial (HTA) y </a:t>
            </a:r>
            <a:r>
              <a:rPr lang="es-EC" dirty="0" smtClean="0">
                <a:solidFill>
                  <a:schemeClr val="tx1"/>
                </a:solidFill>
              </a:rPr>
              <a:t>Diabetes.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C" dirty="0" smtClean="0">
                <a:solidFill>
                  <a:schemeClr val="tx1"/>
                </a:solidFill>
              </a:rPr>
              <a:t>Embarazadas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C" dirty="0" smtClean="0">
                <a:solidFill>
                  <a:schemeClr val="tx1"/>
                </a:solidFill>
              </a:rPr>
              <a:t>Planificación familiar</a:t>
            </a:r>
            <a:r>
              <a:rPr lang="es-EC" dirty="0">
                <a:solidFill>
                  <a:schemeClr val="tx1"/>
                </a:solidFill>
              </a:rPr>
              <a:t> </a:t>
            </a:r>
            <a:r>
              <a:rPr lang="es-EC" dirty="0" smtClean="0">
                <a:solidFill>
                  <a:schemeClr val="tx1"/>
                </a:solidFill>
              </a:rPr>
              <a:t>en Adolescentes.</a:t>
            </a:r>
            <a:endParaRPr lang="es-ES" dirty="0">
              <a:solidFill>
                <a:schemeClr val="tx1"/>
              </a:solidFill>
            </a:endParaRPr>
          </a:p>
          <a:p>
            <a:endParaRPr lang="es-ES" dirty="0"/>
          </a:p>
        </p:txBody>
      </p:sp>
      <p:sp>
        <p:nvSpPr>
          <p:cNvPr id="5" name="AutoShape 6" descr="Resultado de imagen para telefono imagenes"/>
          <p:cNvSpPr>
            <a:spLocks noChangeAspect="1" noChangeArrowheads="1"/>
          </p:cNvSpPr>
          <p:nvPr/>
        </p:nvSpPr>
        <p:spPr bwMode="auto">
          <a:xfrm>
            <a:off x="531168" y="69269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176" name="Picture 8" descr="Resultado de imagen para telefono image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00200"/>
            <a:ext cx="108011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69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643192" cy="1066130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FLUJO DE  ATENCIÓN: 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PACIENTES NUEVOS O EMERGENCIA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2650" y="5341403"/>
            <a:ext cx="1803046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/>
              <a:t> </a:t>
            </a:r>
            <a:r>
              <a:rPr lang="es-EC" i="1" dirty="0" smtClean="0">
                <a:solidFill>
                  <a:schemeClr val="tx1"/>
                </a:solidFill>
              </a:rPr>
              <a:t>Elaborado </a:t>
            </a:r>
            <a:r>
              <a:rPr lang="es-EC" i="1" dirty="0">
                <a:solidFill>
                  <a:schemeClr val="tx1"/>
                </a:solidFill>
              </a:rPr>
              <a:t>por</a:t>
            </a:r>
            <a:r>
              <a:rPr lang="es-EC" i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es-EC" i="1" dirty="0">
                <a:solidFill>
                  <a:schemeClr val="tx1"/>
                </a:solidFill>
              </a:rPr>
              <a:t>Heredia </a:t>
            </a:r>
            <a:r>
              <a:rPr lang="es-EC" i="1" dirty="0" smtClean="0">
                <a:solidFill>
                  <a:schemeClr val="tx1"/>
                </a:solidFill>
              </a:rPr>
              <a:t>I.</a:t>
            </a: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11" name="Marcador de contenid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161342"/>
              </p:ext>
            </p:extLst>
          </p:nvPr>
        </p:nvGraphicFramePr>
        <p:xfrm>
          <a:off x="606388" y="124997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934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3" name="click.wav"/>
          </p:stSnd>
        </p:sndAc>
      </p:transition>
    </mc:Choice>
    <mc:Fallback xmlns="">
      <p:transition spd="slow">
        <p:fade/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ATENCIÓN PACIENTES NUEVO CITA PREVIA CALL CENTER</a:t>
            </a: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35727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659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>
            <a:spLocks noGrp="1"/>
          </p:cNvSpPr>
          <p:nvPr>
            <p:ph type="title"/>
          </p:nvPr>
        </p:nvSpPr>
        <p:spPr>
          <a:xfrm>
            <a:off x="457200" y="71414"/>
            <a:ext cx="8472518" cy="642942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tx1"/>
                </a:solidFill>
                <a:effectLst/>
              </a:rPr>
              <a:t>Programación 2015 del S.C.S Chillogallo</a:t>
            </a:r>
            <a:r>
              <a:rPr lang="es-EC" dirty="0">
                <a:solidFill>
                  <a:schemeClr val="tx1"/>
                </a:solidFill>
                <a:effectLst/>
              </a:rPr>
              <a:t/>
            </a:r>
            <a:br>
              <a:rPr lang="es-EC" dirty="0">
                <a:solidFill>
                  <a:schemeClr val="tx1"/>
                </a:solidFill>
                <a:effectLst/>
              </a:rPr>
            </a:b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6" name="Imagen 6" descr="http://www.salud.gob.ec/wp-content/themes/twentyeleven/images/logotipo_ministerio_salud_publica_ecuador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489" y="620841"/>
            <a:ext cx="2225105" cy="7681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Rectángulo"/>
          <p:cNvSpPr/>
          <p:nvPr/>
        </p:nvSpPr>
        <p:spPr>
          <a:xfrm>
            <a:off x="0" y="5373216"/>
            <a:ext cx="2555776" cy="85730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s-EC" sz="1500" b="1" dirty="0" smtClean="0">
              <a:solidFill>
                <a:srgbClr val="632523"/>
              </a:solidFill>
              <a:latin typeface="Calibri" pitchFamily="34" charset="0"/>
            </a:endParaRPr>
          </a:p>
          <a:p>
            <a:r>
              <a:rPr lang="en-US" altLang="es-EC" sz="1500" b="1" dirty="0" smtClean="0">
                <a:solidFill>
                  <a:srgbClr val="632523"/>
                </a:solidFill>
                <a:latin typeface="Calibri" pitchFamily="34" charset="0"/>
              </a:rPr>
              <a:t>RENDICIÓN DE CUENTAS 2014</a:t>
            </a:r>
          </a:p>
          <a:p>
            <a:r>
              <a:rPr lang="en-US" altLang="es-EC" sz="1500" b="1" dirty="0" smtClean="0">
                <a:solidFill>
                  <a:srgbClr val="632523"/>
                </a:solidFill>
                <a:latin typeface="Calibri" pitchFamily="34" charset="0"/>
              </a:rPr>
              <a:t>DISTRITO 17D07</a:t>
            </a:r>
          </a:p>
          <a:p>
            <a:r>
              <a:rPr lang="en-US" altLang="es-EC" sz="1500" b="1" dirty="0" smtClean="0">
                <a:solidFill>
                  <a:srgbClr val="632523"/>
                </a:solidFill>
                <a:latin typeface="Calibri" pitchFamily="34" charset="0"/>
              </a:rPr>
              <a:t>SUBCENTRO DE SALUD CHILLOGALLO</a:t>
            </a:r>
          </a:p>
          <a:p>
            <a:pPr algn="ctr"/>
            <a:endParaRPr lang="es-E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155711"/>
              </p:ext>
            </p:extLst>
          </p:nvPr>
        </p:nvGraphicFramePr>
        <p:xfrm>
          <a:off x="2836415" y="692696"/>
          <a:ext cx="3319761" cy="53285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0837"/>
                <a:gridCol w="1258924"/>
              </a:tblGrid>
              <a:tr h="4098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GRUPOS PROGRAMADOS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HABITANTES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98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Menor a 1 años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  662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98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1 a 4 años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3.293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98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5 a 9 años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3.264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9891">
                <a:tc>
                  <a:txBody>
                    <a:bodyPr/>
                    <a:lstStyle/>
                    <a:p>
                      <a:pPr marL="449580" indent="-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10 a 14 años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3.116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98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15 a 19 años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3.030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98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20 a 64 años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1.943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98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65 y más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2.333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98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Embarazadas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828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98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45435" algn="r"/>
                        </a:tabLs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MEF 10 a 49 años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11.073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98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DOC MAMARIO (35 A 64 años)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8.632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98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DOC </a:t>
                      </a:r>
                      <a:r>
                        <a:rPr lang="es-EC" sz="1000" dirty="0" err="1">
                          <a:solidFill>
                            <a:schemeClr val="tx1"/>
                          </a:solidFill>
                          <a:effectLst/>
                        </a:rPr>
                        <a:t>Cérvico</a:t>
                      </a: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uterino (35 a 64 años)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  5.671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98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1" u="sng" dirty="0">
                          <a:solidFill>
                            <a:schemeClr val="tx1"/>
                          </a:solidFill>
                          <a:effectLst/>
                        </a:rPr>
                        <a:t>43.845</a:t>
                      </a:r>
                      <a:endParaRPr lang="es-ES" sz="1100" b="1" i="1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38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639540"/>
            <a:ext cx="7200800" cy="629220"/>
          </a:xfrm>
        </p:spPr>
        <p:txBody>
          <a:bodyPr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ANÁLISIS SITUACIONAL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1124744"/>
            <a:ext cx="5976664" cy="4968552"/>
          </a:xfrm>
        </p:spPr>
        <p:txBody>
          <a:bodyPr/>
          <a:lstStyle/>
          <a:p>
            <a:pPr marL="0" indent="0">
              <a:buNone/>
            </a:pPr>
            <a:r>
              <a:rPr lang="es-EC" dirty="0" smtClean="0">
                <a:solidFill>
                  <a:schemeClr val="tx1"/>
                </a:solidFill>
              </a:rPr>
              <a:t>Existe </a:t>
            </a:r>
            <a:r>
              <a:rPr lang="es-EC" dirty="0">
                <a:solidFill>
                  <a:schemeClr val="tx1"/>
                </a:solidFill>
              </a:rPr>
              <a:t>gran demanda de </a:t>
            </a:r>
            <a:r>
              <a:rPr lang="es-EC" dirty="0" smtClean="0">
                <a:solidFill>
                  <a:schemeClr val="tx1"/>
                </a:solidFill>
              </a:rPr>
              <a:t>Atención Médica</a:t>
            </a:r>
            <a:r>
              <a:rPr lang="es-EC" dirty="0">
                <a:solidFill>
                  <a:schemeClr val="tx1"/>
                </a:solidFill>
              </a:rPr>
              <a:t>:</a:t>
            </a:r>
          </a:p>
          <a:p>
            <a:r>
              <a:rPr lang="es-EC" dirty="0" smtClean="0">
                <a:solidFill>
                  <a:schemeClr val="tx1"/>
                </a:solidFill>
              </a:rPr>
              <a:t> </a:t>
            </a:r>
            <a:r>
              <a:rPr lang="es-EC" dirty="0">
                <a:solidFill>
                  <a:schemeClr val="tx1"/>
                </a:solidFill>
              </a:rPr>
              <a:t>I</a:t>
            </a:r>
            <a:r>
              <a:rPr lang="es-ES_tradnl" dirty="0">
                <a:solidFill>
                  <a:schemeClr val="tx1"/>
                </a:solidFill>
              </a:rPr>
              <a:t>ncremento de usuarios: documentación-expedientes</a:t>
            </a:r>
          </a:p>
          <a:p>
            <a:r>
              <a:rPr lang="es-ES_tradnl" dirty="0">
                <a:solidFill>
                  <a:schemeClr val="tx1"/>
                </a:solidFill>
              </a:rPr>
              <a:t>Saturación del archivo general y único. Poco espacio archivo. Depuración de H.C. </a:t>
            </a:r>
          </a:p>
          <a:p>
            <a:r>
              <a:rPr lang="es-EC" dirty="0" smtClean="0">
                <a:solidFill>
                  <a:schemeClr val="tx1"/>
                </a:solidFill>
              </a:rPr>
              <a:t>Dificultad </a:t>
            </a:r>
            <a:r>
              <a:rPr lang="es-EC" dirty="0">
                <a:solidFill>
                  <a:schemeClr val="tx1"/>
                </a:solidFill>
              </a:rPr>
              <a:t>al acceso de la información.</a:t>
            </a:r>
          </a:p>
          <a:p>
            <a:r>
              <a:rPr lang="es-ES_tradnl" dirty="0">
                <a:solidFill>
                  <a:schemeClr val="tx1"/>
                </a:solidFill>
              </a:rPr>
              <a:t>Demoras en su atención: por extravío, deterioro, archivo erróneo o duplicación de la información. </a:t>
            </a:r>
            <a:endParaRPr lang="es-ES_tradnl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C" dirty="0" smtClean="0">
                <a:solidFill>
                  <a:schemeClr val="tx1"/>
                </a:solidFill>
              </a:rPr>
              <a:t>Actualmente </a:t>
            </a:r>
            <a:r>
              <a:rPr lang="es-EC" dirty="0">
                <a:solidFill>
                  <a:schemeClr val="tx1"/>
                </a:solidFill>
              </a:rPr>
              <a:t>existentes </a:t>
            </a:r>
            <a:r>
              <a:rPr lang="es-ES" dirty="0">
                <a:solidFill>
                  <a:schemeClr val="tx1"/>
                </a:solidFill>
              </a:rPr>
              <a:t>y en uso es 25.593 Historias Clínicas.</a:t>
            </a:r>
          </a:p>
          <a:p>
            <a:pPr marL="0" indent="0">
              <a:buNone/>
            </a:pPr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Imagen 3" descr="D:\respaldos ire\TESIS 2014\fotos scs chillogallo\20150406_15475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47626" y="2009359"/>
            <a:ext cx="3352800" cy="2159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13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3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785786" y="500042"/>
            <a:ext cx="6758006" cy="1011222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FORMULARIO  DE ADMISIÓN: DATOS INGRESADOS</a:t>
            </a:r>
            <a:r>
              <a:rPr kumimoji="0" lang="es-ES" sz="3200" b="1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EN EXCEL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851921" y="2060848"/>
            <a:ext cx="4817131" cy="298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420728" y="2060848"/>
            <a:ext cx="3425217" cy="3456384"/>
          </a:xfrm>
          <a:prstGeom prst="rect">
            <a:avLst/>
          </a:prstGeom>
        </p:spPr>
        <p:txBody>
          <a:bodyPr vert="horz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r>
              <a:rPr lang="es-ES" dirty="0" smtClean="0">
                <a:solidFill>
                  <a:schemeClr val="tx1"/>
                </a:solidFill>
              </a:rPr>
              <a:t>Uso de herramienta </a:t>
            </a:r>
            <a:r>
              <a:rPr lang="es-ES" dirty="0">
                <a:solidFill>
                  <a:schemeClr val="tx1"/>
                </a:solidFill>
              </a:rPr>
              <a:t>de trabajo</a:t>
            </a:r>
            <a:r>
              <a:rPr lang="es-EC" dirty="0">
                <a:solidFill>
                  <a:schemeClr val="tx1"/>
                </a:solidFill>
              </a:rPr>
              <a:t> </a:t>
            </a:r>
            <a:r>
              <a:rPr lang="es-EC" dirty="0" smtClean="0">
                <a:solidFill>
                  <a:schemeClr val="tx1"/>
                </a:solidFill>
              </a:rPr>
              <a:t>en forma elemental-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>
                <a:solidFill>
                  <a:schemeClr val="tx1"/>
                </a:solidFill>
              </a:rPr>
              <a:t>básica sin explotar los </a:t>
            </a:r>
            <a:r>
              <a:rPr lang="es-ES_tradnl" dirty="0" smtClean="0">
                <a:solidFill>
                  <a:schemeClr val="tx1"/>
                </a:solidFill>
              </a:rPr>
              <a:t>beneficios: </a:t>
            </a:r>
            <a:r>
              <a:rPr lang="es-ES_tradnl" dirty="0">
                <a:solidFill>
                  <a:schemeClr val="tx1"/>
                </a:solidFill>
              </a:rPr>
              <a:t>generar información, mapas, tablas gráficos </a:t>
            </a:r>
            <a:r>
              <a:rPr lang="es-ES_tradnl" dirty="0" smtClean="0">
                <a:solidFill>
                  <a:schemeClr val="tx1"/>
                </a:solidFill>
              </a:rPr>
              <a:t>estadísticos</a:t>
            </a:r>
            <a:r>
              <a:rPr lang="es-ES_tradnl" dirty="0">
                <a:solidFill>
                  <a:schemeClr val="tx1"/>
                </a:solidFill>
              </a:rPr>
              <a:t>.</a:t>
            </a:r>
            <a:endParaRPr lang="es-ES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3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8364</TotalTime>
  <Words>1300</Words>
  <Application>Microsoft Office PowerPoint</Application>
  <PresentationFormat>Presentación en pantalla (4:3)</PresentationFormat>
  <Paragraphs>256</Paragraphs>
  <Slides>24</Slides>
  <Notes>14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6" baseType="lpstr">
      <vt:lpstr>ＭＳ Ｐゴシック</vt:lpstr>
      <vt:lpstr>Aharoni</vt:lpstr>
      <vt:lpstr>Andalus</vt:lpstr>
      <vt:lpstr>AR CENA</vt:lpstr>
      <vt:lpstr>Arial</vt:lpstr>
      <vt:lpstr>Calibri</vt:lpstr>
      <vt:lpstr>Calisto MT</vt:lpstr>
      <vt:lpstr>Symbol</vt:lpstr>
      <vt:lpstr>Times New Roman</vt:lpstr>
      <vt:lpstr>Wingdings</vt:lpstr>
      <vt:lpstr>Diseño predeterminado</vt:lpstr>
      <vt:lpstr>CorelDRAW</vt:lpstr>
      <vt:lpstr>Presentación de PowerPoint</vt:lpstr>
      <vt:lpstr>Reseña Histórica </vt:lpstr>
      <vt:lpstr>Presentación de PowerPoint</vt:lpstr>
      <vt:lpstr>Prestaciones de Servicios de Salud </vt:lpstr>
      <vt:lpstr>FLUJO DE  ATENCIÓN:  PACIENTES NUEVOS O EMERGENCIA</vt:lpstr>
      <vt:lpstr>ATENCIÓN PACIENTES NUEVO CITA PREVIA CALL CENTER</vt:lpstr>
      <vt:lpstr>Programación 2015 del S.C.S Chillogallo </vt:lpstr>
      <vt:lpstr>ANÁLISIS SITUACIONAL</vt:lpstr>
      <vt:lpstr>Presentación de PowerPoint</vt:lpstr>
      <vt:lpstr>ANÁLISIS FODA</vt:lpstr>
      <vt:lpstr>Presentación de PowerPoint</vt:lpstr>
      <vt:lpstr>Implementación de un sistema digital de archivo</vt:lpstr>
      <vt:lpstr>Requerimientos para la implementación de la base datos en Access para las Historias clínicas. </vt:lpstr>
      <vt:lpstr>OBJETIVOS </vt:lpstr>
      <vt:lpstr>OBJETIVOS ESPECÍFICOS</vt:lpstr>
      <vt:lpstr>USUARIOS DEL SISTEMA DE GESTIÓN DOCUMENTAL</vt:lpstr>
      <vt:lpstr>Presentación de PowerPoint</vt:lpstr>
      <vt:lpstr>LLENADO DE HISTORIAS CLÍNICAS DIGITALES:</vt:lpstr>
      <vt:lpstr>INFORMES ESTADÍSTICOS</vt:lpstr>
      <vt:lpstr>TABLAS COMPARATIVAS: LLENADO FICHAS:</vt:lpstr>
      <vt:lpstr>CONCLUSIONES</vt:lpstr>
      <vt:lpstr>RECOMENDACIONES</vt:lpstr>
      <vt:lpstr>Presentación de PowerPoint</vt:lpstr>
      <vt:lpstr>FORMULARIO  DE ADMISION: DATOS INGRESASOS A MANO</vt:lpstr>
    </vt:vector>
  </TitlesOfParts>
  <Company>ESPE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Ghjgh hjghjg hghg hghghghjgg h</dc:title>
  <dc:creator>lcifuentes</dc:creator>
  <cp:lastModifiedBy>EmiBordados</cp:lastModifiedBy>
  <cp:revision>352</cp:revision>
  <dcterms:created xsi:type="dcterms:W3CDTF">2008-02-13T16:07:44Z</dcterms:created>
  <dcterms:modified xsi:type="dcterms:W3CDTF">2015-06-09T02:23:13Z</dcterms:modified>
</cp:coreProperties>
</file>