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1"/>
  </p:sldMasterIdLst>
  <p:notesMasterIdLst>
    <p:notesMasterId r:id="rId33"/>
  </p:notesMasterIdLst>
  <p:sldIdLst>
    <p:sldId id="258" r:id="rId2"/>
    <p:sldId id="264" r:id="rId3"/>
    <p:sldId id="347" r:id="rId4"/>
    <p:sldId id="263" r:id="rId5"/>
    <p:sldId id="261" r:id="rId6"/>
    <p:sldId id="322" r:id="rId7"/>
    <p:sldId id="323" r:id="rId8"/>
    <p:sldId id="351" r:id="rId9"/>
    <p:sldId id="352" r:id="rId10"/>
    <p:sldId id="324" r:id="rId11"/>
    <p:sldId id="325" r:id="rId12"/>
    <p:sldId id="327" r:id="rId13"/>
    <p:sldId id="328" r:id="rId14"/>
    <p:sldId id="329" r:id="rId15"/>
    <p:sldId id="330" r:id="rId16"/>
    <p:sldId id="337" r:id="rId17"/>
    <p:sldId id="338" r:id="rId18"/>
    <p:sldId id="339" r:id="rId19"/>
    <p:sldId id="340" r:id="rId20"/>
    <p:sldId id="343" r:id="rId21"/>
    <p:sldId id="344" r:id="rId22"/>
    <p:sldId id="345" r:id="rId23"/>
    <p:sldId id="349" r:id="rId24"/>
    <p:sldId id="334" r:id="rId25"/>
    <p:sldId id="350" r:id="rId26"/>
    <p:sldId id="332" r:id="rId27"/>
    <p:sldId id="335" r:id="rId28"/>
    <p:sldId id="348" r:id="rId29"/>
    <p:sldId id="341" r:id="rId30"/>
    <p:sldId id="342" r:id="rId31"/>
    <p:sldId id="346" r:id="rId3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4"/>
    <p:penClr>
      <a:schemeClr val="accent2">
        <a:lumMod val="40000"/>
        <a:lumOff val="60000"/>
      </a:schemeClr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B486"/>
    <a:srgbClr val="FF9900"/>
    <a:srgbClr val="9EB786"/>
    <a:srgbClr val="83A46C"/>
    <a:srgbClr val="A3C1A3"/>
    <a:srgbClr val="E0F0E6"/>
    <a:srgbClr val="A3BFA3"/>
    <a:srgbClr val="336600"/>
    <a:srgbClr val="339966"/>
    <a:srgbClr val="AAC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42" autoAdjust="0"/>
    <p:restoredTop sz="94660"/>
  </p:normalViewPr>
  <p:slideViewPr>
    <p:cSldViewPr>
      <p:cViewPr varScale="1">
        <p:scale>
          <a:sx n="70" d="100"/>
          <a:sy n="70" d="100"/>
        </p:scale>
        <p:origin x="11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225042301184431E-2"/>
          <c:y val="0.11506276150627615"/>
          <c:w val="0.88494077834179352"/>
          <c:h val="0.4992142457088261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Hoja1!$B$3:$B$6</c:f>
              <c:strCache>
                <c:ptCount val="4"/>
                <c:pt idx="0">
                  <c:v>Siempre</c:v>
                </c:pt>
                <c:pt idx="1">
                  <c:v>Casi Siempre</c:v>
                </c:pt>
                <c:pt idx="2">
                  <c:v>Ocasionalmente</c:v>
                </c:pt>
                <c:pt idx="3">
                  <c:v>Nunca</c:v>
                </c:pt>
              </c:strCache>
            </c:strRef>
          </c:cat>
          <c:val>
            <c:numRef>
              <c:f>Hoja1!$D$3:$D$6</c:f>
              <c:numCache>
                <c:formatCode>0.00</c:formatCode>
                <c:ptCount val="4"/>
                <c:pt idx="0">
                  <c:v>29.166666666666668</c:v>
                </c:pt>
                <c:pt idx="1">
                  <c:v>27.083333333333336</c:v>
                </c:pt>
                <c:pt idx="2">
                  <c:v>18.75</c:v>
                </c:pt>
                <c:pt idx="3">
                  <c:v>25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4528A-FF83-4048-802A-57820F6519C0}" type="datetimeFigureOut">
              <a:rPr lang="es-EC" smtClean="0"/>
              <a:t>26/06/2015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29B57-CE54-4E03-9DEB-838E088A32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9378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audio" Target="../media/audio1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" name="CorelDRAW" r:id="rId4" imgW="7748626" imgH="4759452" progId="">
                  <p:embed/>
                </p:oleObj>
              </mc:Choice>
              <mc:Fallback>
                <p:oleObj name="CorelDRAW" r:id="rId4" imgW="7748626" imgH="4759452" progId="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 sz="1400">
              <a:ea typeface="ＭＳ Ｐゴシック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s-ES" sz="1400">
              <a:ea typeface="ＭＳ Ｐゴシック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 sz="1400">
              <a:ea typeface="ＭＳ Ｐゴシック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s-ES" sz="1400">
              <a:ea typeface="ＭＳ Ｐゴシック" charset="0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ea typeface="ＭＳ Ｐゴシック" charset="0"/>
            </a:endParaRPr>
          </a:p>
        </p:txBody>
      </p:sp>
      <p:pic>
        <p:nvPicPr>
          <p:cNvPr id="9" name="Imagen 14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79388" y="188913"/>
            <a:ext cx="32035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ea typeface="ＭＳ Ｐゴシック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ea typeface="ＭＳ Ｐゴシック" charset="0"/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ea typeface="ＭＳ Ｐゴシック" charset="0"/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ea typeface="ＭＳ Ｐゴシック" charset="0"/>
            </a:endParaRPr>
          </a:p>
        </p:txBody>
      </p:sp>
      <p:pic>
        <p:nvPicPr>
          <p:cNvPr id="1030" name="Imagen 6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948488" y="6021388"/>
            <a:ext cx="19446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3" name="click.wav"/>
          </p:stSnd>
        </p:sndAc>
      </p:transition>
    </mc:Choice>
    <mc:Fallback xmlns="">
      <p:transition spd="slow">
        <p:fade/>
        <p:sndAc>
          <p:stSnd>
            <p:snd r:embed="rId15" name="click.wav"/>
          </p:stSnd>
        </p:sndAc>
      </p:transition>
    </mc:Fallback>
  </mc:AlternateConten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1.wav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1.wav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32035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78097" y="1191444"/>
            <a:ext cx="7549888" cy="1615827"/>
          </a:xfrm>
          <a:prstGeom prst="rect">
            <a:avLst/>
          </a:prstGeom>
          <a:solidFill>
            <a:srgbClr val="9EB786">
              <a:alpha val="69804"/>
            </a:srgbClr>
          </a:solidFill>
          <a:ln w="57150" cmpd="thickThin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indent="450215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s-E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ea typeface="Times New Roman" panose="02020603050405020304" pitchFamily="18" charset="0"/>
              </a:rPr>
              <a:t>PROPUESTA DE UN MANUAL EN IMAGEN PERSONAL, PROTOCOLO Y FUNCIONES DIRIGIDO A LAS SECRETARIAS DEL PREUNIVERSITARIO EINSTEIN</a:t>
            </a:r>
            <a:endParaRPr lang="es-EC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  <a:ea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475657" y="2984303"/>
            <a:ext cx="6954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kern="0" dirty="0" smtClean="0">
                <a:ln w="50800"/>
                <a:latin typeface="AR CENA" panose="02000000000000000000" pitchFamily="2" charset="0"/>
                <a:cs typeface="Times New Roman" pitchFamily="18" charset="0"/>
              </a:rPr>
              <a:t>Previa </a:t>
            </a:r>
            <a:r>
              <a:rPr lang="es-ES" sz="2400" kern="0" dirty="0">
                <a:ln w="50800"/>
                <a:latin typeface="AR CENA" panose="02000000000000000000" pitchFamily="2" charset="0"/>
                <a:cs typeface="Times New Roman" pitchFamily="18" charset="0"/>
              </a:rPr>
              <a:t>a la obtención del título de</a:t>
            </a:r>
            <a:br>
              <a:rPr lang="es-ES" sz="2400" kern="0" dirty="0">
                <a:ln w="50800"/>
                <a:latin typeface="AR CENA" panose="02000000000000000000" pitchFamily="2" charset="0"/>
                <a:cs typeface="Times New Roman" pitchFamily="18" charset="0"/>
              </a:rPr>
            </a:br>
            <a:r>
              <a:rPr lang="es-ES" sz="2400" kern="0" dirty="0" smtClean="0">
                <a:ln w="50800"/>
                <a:latin typeface="AR CENA" panose="02000000000000000000" pitchFamily="2" charset="0"/>
                <a:cs typeface="Times New Roman" pitchFamily="18" charset="0"/>
              </a:rPr>
              <a:t>Tecnóloga </a:t>
            </a:r>
            <a:r>
              <a:rPr lang="es-ES" sz="2400" kern="0" dirty="0">
                <a:ln w="50800"/>
                <a:latin typeface="AR CENA" panose="02000000000000000000" pitchFamily="2" charset="0"/>
                <a:cs typeface="Times New Roman" pitchFamily="18" charset="0"/>
              </a:rPr>
              <a:t>en </a:t>
            </a:r>
            <a:r>
              <a:rPr lang="es-ES" sz="2400" kern="0" dirty="0" smtClean="0">
                <a:ln w="50800"/>
                <a:latin typeface="AR CENA" panose="02000000000000000000" pitchFamily="2" charset="0"/>
                <a:cs typeface="Times New Roman" pitchFamily="18" charset="0"/>
              </a:rPr>
              <a:t>Secretariado Ejecutivo – Asistente de Gerencia</a:t>
            </a:r>
            <a:endParaRPr lang="es-ES" sz="2400" kern="0" dirty="0">
              <a:ln w="50800"/>
              <a:latin typeface="AR CENA" panose="02000000000000000000" pitchFamily="2" charset="0"/>
              <a:cs typeface="Times New Roman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83031" y="4108620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>
                <a:latin typeface="AR CENA" panose="02000000000000000000" pitchFamily="2" charset="0"/>
              </a:rPr>
              <a:t> </a:t>
            </a:r>
            <a:endParaRPr lang="es-EC" sz="2400" dirty="0">
              <a:latin typeface="AR CENA" panose="02000000000000000000" pitchFamily="2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483768" y="4430299"/>
            <a:ext cx="4981257" cy="108693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Directora: Ing. Paola Suárez</a:t>
            </a:r>
          </a:p>
          <a:p>
            <a:pPr algn="ctr"/>
            <a:endParaRPr lang="es-MX" b="1" dirty="0" smtClean="0">
              <a:solidFill>
                <a:schemeClr val="tx1"/>
              </a:solidFill>
            </a:endParaRPr>
          </a:p>
          <a:p>
            <a:pPr algn="ctr"/>
            <a:r>
              <a:rPr lang="es-MX" b="1" dirty="0" smtClean="0">
                <a:solidFill>
                  <a:schemeClr val="tx1"/>
                </a:solidFill>
              </a:rPr>
              <a:t>Codirectora: </a:t>
            </a:r>
            <a:r>
              <a:rPr lang="es-MX" b="1" dirty="0" err="1" smtClean="0">
                <a:solidFill>
                  <a:schemeClr val="tx1"/>
                </a:solidFill>
              </a:rPr>
              <a:t>Msc</a:t>
            </a:r>
            <a:r>
              <a:rPr lang="es-MX" b="1" dirty="0" smtClean="0">
                <a:solidFill>
                  <a:schemeClr val="tx1"/>
                </a:solidFill>
              </a:rPr>
              <a:t>. Mónica Aguirre</a:t>
            </a:r>
            <a:endParaRPr lang="es-MX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4048" y="620688"/>
            <a:ext cx="3528392" cy="576064"/>
          </a:xfrm>
        </p:spPr>
        <p:txBody>
          <a:bodyPr/>
          <a:lstStyle/>
          <a:p>
            <a:r>
              <a:rPr lang="es-MX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FODA</a:t>
            </a:r>
            <a:endParaRPr lang="es-MX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266"/>
              </p:ext>
            </p:extLst>
          </p:nvPr>
        </p:nvGraphicFramePr>
        <p:xfrm>
          <a:off x="0" y="1196752"/>
          <a:ext cx="9144000" cy="4795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3447"/>
                <a:gridCol w="4430553"/>
              </a:tblGrid>
              <a:tr h="64807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dirty="0"/>
                        <a:t>FORTALEZAS</a:t>
                      </a:r>
                      <a:endParaRPr lang="es-MX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dirty="0"/>
                        <a:t>OPORTUNIDADES</a:t>
                      </a:r>
                      <a:endParaRPr lang="es-MX" dirty="0"/>
                    </a:p>
                  </a:txBody>
                  <a:tcPr marL="68580" marR="68580" marT="0" marB="0" anchor="ctr"/>
                </a:tc>
              </a:tr>
              <a:tr h="414740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Contar con profesionales capacitados trabajando en el área de secretariado en las 17 sedes con las que cuenta la empresa a nivel nacional.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Cuenta con infraestructura adecuada para la realización de toda clase de actividades incluso eventos y recibir un mayor número de estudiantes.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Predisposición a capacitarse y optimizar las tareas emprendidas dentro de la empresa. 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Incrementar a su área administrativa manuales de procesos para las diferentes áreas y lograr una mejor imagen institucional.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Posibilidad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realizar alianzas estratégicas con colegios del país para incrementar el número de clientes.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8034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Obtener mayor prestigio la cual permitiría una mayor difusión de información positiva por parte de los clientes ya existentes hacia nuevos posibles clientes.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8034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Acceder a créditos de Instituciones del Sistema Financiero para ampliar el negocio debido a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apertura de nuevos centros de apoyo.</a:t>
                      </a:r>
                      <a:endParaRPr lang="es-ES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es-ES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EL Preuniversitario Einstein tiene la oportunidad de establecer convenios institucionales con las instituciones educativas particulares y públicas, para brindar asesoría y ofrecer tutorías.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pic>
        <p:nvPicPr>
          <p:cNvPr id="5" name="Imagen 4" descr="C:\Users\Usuario\Desktop\LOGO---EINSTE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1123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7897"/>
            <a:ext cx="2981474" cy="4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43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8024" y="836712"/>
            <a:ext cx="3826768" cy="706090"/>
          </a:xfrm>
        </p:spPr>
        <p:txBody>
          <a:bodyPr/>
          <a:lstStyle/>
          <a:p>
            <a:r>
              <a:rPr lang="es-MX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FODA</a:t>
            </a:r>
            <a:endParaRPr lang="es-MX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88017"/>
              </p:ext>
            </p:extLst>
          </p:nvPr>
        </p:nvGraphicFramePr>
        <p:xfrm>
          <a:off x="673224" y="1512167"/>
          <a:ext cx="8229600" cy="4293097"/>
        </p:xfrm>
        <a:graphic>
          <a:graphicData uri="http://schemas.openxmlformats.org/drawingml/2006/table">
            <a:tbl>
              <a:tblPr firstRow="1" firstCol="1" bandRow="1">
                <a:solidFill>
                  <a:srgbClr val="FFE48F"/>
                </a:solidFill>
                <a:tableStyleId>{5C22544A-7EE6-4342-B048-85BDC9FD1C3A}</a:tableStyleId>
              </a:tblPr>
              <a:tblGrid>
                <a:gridCol w="4242104"/>
                <a:gridCol w="3987496"/>
              </a:tblGrid>
              <a:tr h="32561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DEBILIDADES</a:t>
                      </a:r>
                      <a:endParaRPr lang="es-MX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AMENAZAS</a:t>
                      </a:r>
                      <a:endParaRPr lang="es-MX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</a:tr>
              <a:tr h="2914742">
                <a:tc>
                  <a:txBody>
                    <a:bodyPr/>
                    <a:lstStyle/>
                    <a:p>
                      <a:pPr marL="71755" indent="1803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falta de normativas sobre las acciones que debe realizar el personal que labora en el área de secretariado, en cuanto a la atención al cliente, protocolo, etiqueta y funciones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lvl="0" indent="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Falta de  buena comunicación interna para desarrollar procesos administrativos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Falta de motivación de los trabajadores.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71755" indent="1803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Alto grado de competencia en el mercado por empresas que oferten similares servicios a menores costos. 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8034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Normativas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legales, implementadas por el Estado, sobre los productos ofertados, ante lo cual se debe implementar acciones que permitan adaptar dichas normativas al trabajo de la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empresa.</a:t>
                      </a:r>
                    </a:p>
                    <a:p>
                      <a:pPr marL="0" indent="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s-ES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Pérdida de clientes debido a que las secretarias no manejen un correcto lineamiento de atención y servicio</a:t>
                      </a:r>
                      <a:r>
                        <a:rPr lang="es-E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al cliente.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180340"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803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4" name="Imagen 3" descr="C:\Users\Usuario\Desktop\LOGO---EINSTE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1123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7897"/>
            <a:ext cx="2981474" cy="4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30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Usuario\Desktop\LOGO---EINSTE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1123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7897"/>
            <a:ext cx="2981474" cy="4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11560" y="1390600"/>
            <a:ext cx="8064896" cy="1440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Manual Técnico para las Secretarias del Preuniversitario Einstein</a:t>
            </a:r>
            <a:endParaRPr lang="es-MX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9552" y="3284984"/>
            <a:ext cx="2880320" cy="244827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ysClr val="windowText" lastClr="000000"/>
                </a:solidFill>
              </a:rPr>
              <a:t>Imagen Personal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2400" dirty="0" smtClean="0">
              <a:solidFill>
                <a:sysClr val="windowText" lastClr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ysClr val="windowText" lastClr="000000"/>
                </a:solidFill>
              </a:rPr>
              <a:t>Protocolo</a:t>
            </a:r>
          </a:p>
          <a:p>
            <a:endParaRPr lang="es-MX" sz="2400" dirty="0" smtClean="0">
              <a:solidFill>
                <a:sysClr val="windowText" lastClr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ysClr val="windowText" lastClr="000000"/>
                </a:solidFill>
              </a:rPr>
              <a:t>Funciones</a:t>
            </a:r>
            <a:endParaRPr lang="es-MX" sz="2400" dirty="0">
              <a:solidFill>
                <a:sysClr val="windowText" lastClr="000000"/>
              </a:solidFill>
            </a:endParaRPr>
          </a:p>
        </p:txBody>
      </p:sp>
      <p:pic>
        <p:nvPicPr>
          <p:cNvPr id="14338" name="Picture 2" descr="Resultado de imagen para imagen perso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170" y="3102026"/>
            <a:ext cx="2638425" cy="1733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Resultado de imagen para protoco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72" y="2830760"/>
            <a:ext cx="2914650" cy="1571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Resultado de imagen para funciones de la secretar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802" y="4235305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5940595" y="387897"/>
            <a:ext cx="2663853" cy="7590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Propuesta</a:t>
            </a:r>
            <a:endParaRPr lang="es-MX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99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6393" y="1058216"/>
            <a:ext cx="2314600" cy="724942"/>
          </a:xfrm>
        </p:spPr>
        <p:txBody>
          <a:bodyPr/>
          <a:lstStyle/>
          <a:p>
            <a:r>
              <a:rPr lang="es-MX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MX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s-MX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MX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endParaRPr lang="es-MX" sz="2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Diseñar </a:t>
            </a:r>
            <a:r>
              <a:rPr lang="es-MX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elaborar un manual que permita mejorar la organización y desempeño de las Secretarias del Preuniversitario Einstein en técnicas secretariales.</a:t>
            </a:r>
          </a:p>
        </p:txBody>
      </p:sp>
      <p:pic>
        <p:nvPicPr>
          <p:cNvPr id="5" name="Imagen 4" descr="C:\Users\Usuario\Desktop\LOGO---EINSTE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1123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66267"/>
            <a:ext cx="2143125" cy="112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7897"/>
            <a:ext cx="2981474" cy="4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arcador de contenido 2"/>
          <p:cNvSpPr>
            <a:spLocks noGrp="1"/>
          </p:cNvSpPr>
          <p:nvPr>
            <p:ph sz="half" idx="1"/>
          </p:nvPr>
        </p:nvSpPr>
        <p:spPr>
          <a:xfrm>
            <a:off x="4499248" y="1417638"/>
            <a:ext cx="4038600" cy="4708525"/>
          </a:xfrm>
        </p:spPr>
        <p:txBody>
          <a:bodyPr/>
          <a:lstStyle/>
          <a:p>
            <a:pPr marL="0" indent="0" algn="ctr">
              <a:buNone/>
            </a:pPr>
            <a:r>
              <a:rPr lang="es-MX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Específicos</a:t>
            </a:r>
          </a:p>
          <a:p>
            <a:pPr marL="0" indent="0" algn="ctr">
              <a:buNone/>
            </a:pPr>
            <a:endParaRPr lang="es-MX" sz="2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MX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Fortalecer los conocimientos y capacidades del personal administrativo, por medio de los </a:t>
            </a:r>
            <a:r>
              <a:rPr lang="es-MX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contenidos </a:t>
            </a:r>
            <a:r>
              <a:rPr lang="es-MX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manual</a:t>
            </a:r>
            <a:r>
              <a:rPr lang="es-MX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s-MX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MX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Formar </a:t>
            </a:r>
            <a:r>
              <a:rPr lang="es-MX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personal en técnicas secretariales para así ponerlas en práctica dentro de la institución y coadyuven al desarrollo profesional. </a:t>
            </a:r>
          </a:p>
          <a:p>
            <a:pPr marL="0" lvl="0" indent="0">
              <a:buNone/>
            </a:pPr>
            <a:endParaRPr lang="es-MX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s-MX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Demostrar </a:t>
            </a:r>
            <a:r>
              <a:rPr lang="es-MX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actitudes positivas hacia la profesión secretarial y prepararse para los cambios permanentes. </a:t>
            </a:r>
          </a:p>
          <a:p>
            <a:pPr marL="0" indent="0">
              <a:buNone/>
            </a:pPr>
            <a:endParaRPr lang="es-MX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5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59830" y="836712"/>
            <a:ext cx="3096344" cy="1036498"/>
          </a:xfrm>
        </p:spPr>
        <p:txBody>
          <a:bodyPr/>
          <a:lstStyle/>
          <a:p>
            <a:r>
              <a:rPr lang="es-MX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Secretaria Ejecutiva</a:t>
            </a:r>
            <a:endParaRPr lang="es-MX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69509" y="2384884"/>
            <a:ext cx="3754760" cy="2484276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 dirty="0">
              <a:solidFill>
                <a:schemeClr val="tx1"/>
              </a:solidFill>
            </a:endParaRPr>
          </a:p>
          <a:p>
            <a:r>
              <a:rPr lang="es-MX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Cumple un rol importante en la organización, porque es quien se comunica con los clientes, colaboradores y principalmente con el jefe.</a:t>
            </a:r>
          </a:p>
          <a:p>
            <a:endParaRPr lang="es-MX" dirty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6386" name="Picture 2" descr="Resultado de imagen para funciones de la secretari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6" y="2348880"/>
            <a:ext cx="3096468" cy="25202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C:\Users\Usuario\Desktop\LOGO---EINSTE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1123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7897"/>
            <a:ext cx="2981474" cy="4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79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20072" y="894084"/>
            <a:ext cx="2890664" cy="814412"/>
          </a:xfrm>
        </p:spPr>
        <p:txBody>
          <a:bodyPr/>
          <a:lstStyle/>
          <a:p>
            <a:r>
              <a:rPr lang="es-MX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Perfil de la Secretaria</a:t>
            </a:r>
            <a:endParaRPr lang="es-MX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 descr="C:\Users\Usuario\Desktop\LOGO---EINSTE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1123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7897"/>
            <a:ext cx="2981474" cy="4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redondeado 13"/>
          <p:cNvSpPr/>
          <p:nvPr/>
        </p:nvSpPr>
        <p:spPr>
          <a:xfrm>
            <a:off x="3774740" y="1983934"/>
            <a:ext cx="2885492" cy="78907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Posee conocimientos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3774740" y="3102681"/>
            <a:ext cx="2885492" cy="78907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Tiene iniciativa propia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3923928" y="4221428"/>
            <a:ext cx="2885492" cy="78907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Control de las emociones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3630571" y="5311047"/>
            <a:ext cx="2885492" cy="78907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Aspecto personal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57139" y="1983934"/>
            <a:ext cx="2374701" cy="789074"/>
          </a:xfrm>
          <a:prstGeom prst="rect">
            <a:avLst/>
          </a:prstGeom>
          <a:solidFill>
            <a:schemeClr val="bg1"/>
          </a:solidFill>
          <a:ln>
            <a:solidFill>
              <a:srgbClr val="99B48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Académico</a:t>
            </a:r>
            <a:endParaRPr lang="es-MX" dirty="0"/>
          </a:p>
        </p:txBody>
      </p:sp>
      <p:sp>
        <p:nvSpPr>
          <p:cNvPr id="20" name="Rectángulo 19"/>
          <p:cNvSpPr/>
          <p:nvPr/>
        </p:nvSpPr>
        <p:spPr>
          <a:xfrm>
            <a:off x="757139" y="3073651"/>
            <a:ext cx="2374701" cy="789074"/>
          </a:xfrm>
          <a:prstGeom prst="rect">
            <a:avLst/>
          </a:prstGeom>
          <a:solidFill>
            <a:schemeClr val="bg1"/>
          </a:solidFill>
          <a:ln>
            <a:solidFill>
              <a:srgbClr val="99B48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Psicológico</a:t>
            </a:r>
            <a:endParaRPr lang="es-MX" dirty="0"/>
          </a:p>
        </p:txBody>
      </p:sp>
      <p:sp>
        <p:nvSpPr>
          <p:cNvPr id="21" name="Rectángulo 20"/>
          <p:cNvSpPr/>
          <p:nvPr/>
        </p:nvSpPr>
        <p:spPr>
          <a:xfrm>
            <a:off x="745918" y="4179707"/>
            <a:ext cx="2374701" cy="789074"/>
          </a:xfrm>
          <a:prstGeom prst="rect">
            <a:avLst/>
          </a:prstGeom>
          <a:noFill/>
          <a:ln>
            <a:solidFill>
              <a:srgbClr val="99B48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Emocional</a:t>
            </a:r>
            <a:endParaRPr lang="es-MX" dirty="0"/>
          </a:p>
        </p:txBody>
      </p:sp>
      <p:sp>
        <p:nvSpPr>
          <p:cNvPr id="22" name="Rectángulo 21"/>
          <p:cNvSpPr/>
          <p:nvPr/>
        </p:nvSpPr>
        <p:spPr>
          <a:xfrm>
            <a:off x="757139" y="5311047"/>
            <a:ext cx="2374701" cy="789074"/>
          </a:xfrm>
          <a:prstGeom prst="rect">
            <a:avLst/>
          </a:prstGeom>
          <a:noFill/>
          <a:ln>
            <a:solidFill>
              <a:srgbClr val="99B48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Presentación</a:t>
            </a:r>
            <a:endParaRPr lang="es-MX" dirty="0"/>
          </a:p>
        </p:txBody>
      </p:sp>
      <p:pic>
        <p:nvPicPr>
          <p:cNvPr id="18436" name="Picture 4" descr="Resultado de imagen para perfil de la secretaria ejecuti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842" y="2577305"/>
            <a:ext cx="17430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 Conector recto de flecha"/>
          <p:cNvCxnSpPr/>
          <p:nvPr/>
        </p:nvCxnSpPr>
        <p:spPr>
          <a:xfrm>
            <a:off x="3131840" y="2378471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3131840" y="350100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3131840" y="465313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3131840" y="573325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95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5 Rectángulo redondeado"/>
          <p:cNvSpPr>
            <a:spLocks noGrp="1"/>
          </p:cNvSpPr>
          <p:nvPr>
            <p:ph type="body" sz="half" idx="2"/>
          </p:nvPr>
        </p:nvSpPr>
        <p:spPr>
          <a:xfrm>
            <a:off x="5615890" y="908720"/>
            <a:ext cx="3008313" cy="76976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Funciones</a:t>
            </a:r>
            <a:endParaRPr lang="es-ES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9 CuadroTexto"/>
          <p:cNvSpPr txBox="1">
            <a:spLocks noChangeArrowheads="1"/>
          </p:cNvSpPr>
          <p:nvPr/>
        </p:nvSpPr>
        <p:spPr bwMode="auto">
          <a:xfrm>
            <a:off x="1488435" y="1988840"/>
            <a:ext cx="6251917" cy="28007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indent="-342900" eaLnBrk="1" hangingPunct="1">
              <a:buFontTx/>
              <a:buChar char="-"/>
              <a:defRPr/>
            </a:pPr>
            <a:r>
              <a:rPr lang="es-ES" alt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Mantener la educación dentro de la oficina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s-ES" alt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 puntual y metódico en todas sus actividades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s-ES" alt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Mantener discreción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s-ES" alt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Evitar hacer comentarios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s-ES" alt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 eficiente y eficaz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s-ES" alt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Hacer y recibir llamadas telefónicas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s-ES" alt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 dinámica, creativa y proactiva</a:t>
            </a:r>
          </a:p>
          <a:p>
            <a:pPr eaLnBrk="1" hangingPunct="1">
              <a:defRPr/>
            </a:pPr>
            <a:endParaRPr lang="es-EC" alt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 descr="C:\Users\Usuario\Desktop\LOGO---EINSTE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1123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7897"/>
            <a:ext cx="2981474" cy="4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45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Rectángulo"/>
          <p:cNvSpPr>
            <a:spLocks noGrp="1"/>
          </p:cNvSpPr>
          <p:nvPr>
            <p:ph type="title"/>
          </p:nvPr>
        </p:nvSpPr>
        <p:spPr>
          <a:xfrm>
            <a:off x="5163331" y="500479"/>
            <a:ext cx="3008313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Atención al cliente</a:t>
            </a:r>
            <a:endParaRPr lang="es-EC" sz="3600" b="1" dirty="0">
              <a:solidFill>
                <a:schemeClr val="tx1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3 Rectángulo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8075240" cy="110799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s-ES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La imagen de la empresa se refleja en la secretaria ya que es la primera persona en presentarse al cliente con amabilidad en forma </a:t>
            </a:r>
            <a:r>
              <a:rPr lang="es-E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espontánea </a:t>
            </a:r>
            <a:r>
              <a:rPr lang="es-ES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y eficiente.</a:t>
            </a:r>
          </a:p>
        </p:txBody>
      </p:sp>
      <p:sp>
        <p:nvSpPr>
          <p:cNvPr id="8" name="6 Rectángulo redondeado"/>
          <p:cNvSpPr/>
          <p:nvPr/>
        </p:nvSpPr>
        <p:spPr>
          <a:xfrm>
            <a:off x="457200" y="4090268"/>
            <a:ext cx="2447925" cy="850900"/>
          </a:xfrm>
          <a:prstGeom prst="roundRect">
            <a:avLst/>
          </a:prstGeom>
          <a:noFill/>
          <a:ln>
            <a:solidFill>
              <a:srgbClr val="99B48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solidFill>
                  <a:sysClr val="windowText" lastClr="000000"/>
                </a:solidFill>
              </a:rPr>
              <a:t>Tipos de Comunicación</a:t>
            </a:r>
          </a:p>
        </p:txBody>
      </p:sp>
      <p:sp>
        <p:nvSpPr>
          <p:cNvPr id="9" name="7 Rectángulo redondeado"/>
          <p:cNvSpPr/>
          <p:nvPr/>
        </p:nvSpPr>
        <p:spPr>
          <a:xfrm>
            <a:off x="3204146" y="3051292"/>
            <a:ext cx="1439862" cy="289798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solidFill>
                  <a:srgbClr val="002060"/>
                </a:solidFill>
              </a:rPr>
              <a:t>Verbal</a:t>
            </a:r>
          </a:p>
          <a:p>
            <a:pPr algn="ctr">
              <a:defRPr/>
            </a:pPr>
            <a:endParaRPr lang="es-ES" sz="24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s-ES" sz="2400" b="1" dirty="0">
                <a:solidFill>
                  <a:srgbClr val="002060"/>
                </a:solidFill>
              </a:rPr>
              <a:t>No Verbal</a:t>
            </a:r>
          </a:p>
          <a:p>
            <a:pPr algn="ctr">
              <a:defRPr/>
            </a:pPr>
            <a:endParaRPr lang="es-ES" sz="24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es-ES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s-ES" sz="2400" b="1" dirty="0">
                <a:solidFill>
                  <a:srgbClr val="002060"/>
                </a:solidFill>
              </a:rPr>
              <a:t>Escrita</a:t>
            </a:r>
          </a:p>
          <a:p>
            <a:pPr algn="ctr">
              <a:defRPr/>
            </a:pPr>
            <a:endParaRPr lang="es-ES" sz="900" b="1" dirty="0">
              <a:solidFill>
                <a:srgbClr val="002060"/>
              </a:solidFill>
            </a:endParaRPr>
          </a:p>
        </p:txBody>
      </p:sp>
      <p:pic>
        <p:nvPicPr>
          <p:cNvPr id="11" name="Imagen 10" descr="C:\Users\Usuario\Desktop\LOGO---EINSTE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1123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7897"/>
            <a:ext cx="2981474" cy="4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40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37 CuadroTexto"/>
          <p:cNvSpPr txBox="1"/>
          <p:nvPr/>
        </p:nvSpPr>
        <p:spPr>
          <a:xfrm>
            <a:off x="3965502" y="4665315"/>
            <a:ext cx="1398586" cy="923925"/>
          </a:xfrm>
          <a:prstGeom prst="rect">
            <a:avLst/>
          </a:prstGeom>
          <a:noFill/>
          <a:ln>
            <a:solidFill>
              <a:srgbClr val="99B48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C" b="1" dirty="0">
                <a:solidFill>
                  <a:schemeClr val="tx1"/>
                </a:solidFill>
              </a:rPr>
              <a:t>Hacer una cosa a la vez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2483768" y="1268760"/>
            <a:ext cx="4474563" cy="1080120"/>
          </a:xfrm>
          <a:prstGeom prst="roundRect">
            <a:avLst/>
          </a:prstGeom>
          <a:noFill/>
          <a:ln>
            <a:solidFill>
              <a:srgbClr val="99B4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Gestión del Tiempo</a:t>
            </a:r>
            <a:endParaRPr lang="es-MX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83568" y="3284984"/>
            <a:ext cx="2304256" cy="648072"/>
          </a:xfrm>
          <a:prstGeom prst="rect">
            <a:avLst/>
          </a:prstGeom>
          <a:noFill/>
          <a:ln>
            <a:solidFill>
              <a:srgbClr val="99B4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Organizar el trabajo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309121" y="3284984"/>
            <a:ext cx="2304256" cy="648072"/>
          </a:xfrm>
          <a:prstGeom prst="rect">
            <a:avLst/>
          </a:prstGeom>
          <a:noFill/>
          <a:ln>
            <a:solidFill>
              <a:srgbClr val="99B4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Coordinar actividades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962260" y="3266661"/>
            <a:ext cx="2304256" cy="656456"/>
          </a:xfrm>
          <a:prstGeom prst="rect">
            <a:avLst/>
          </a:prstGeom>
          <a:noFill/>
          <a:ln>
            <a:solidFill>
              <a:srgbClr val="99B4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No aplazar el trabajo</a:t>
            </a:r>
            <a:endParaRPr lang="es-MX" dirty="0">
              <a:solidFill>
                <a:schemeClr val="tx1"/>
              </a:solidFill>
            </a:endParaRPr>
          </a:p>
        </p:txBody>
      </p:sp>
      <p:cxnSp>
        <p:nvCxnSpPr>
          <p:cNvPr id="18" name="Conector recto de flecha 17"/>
          <p:cNvCxnSpPr/>
          <p:nvPr/>
        </p:nvCxnSpPr>
        <p:spPr>
          <a:xfrm flipV="1">
            <a:off x="1907704" y="2564904"/>
            <a:ext cx="1913782" cy="4320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4572000" y="2492896"/>
            <a:ext cx="0" cy="7200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6039744" y="2514870"/>
            <a:ext cx="1417112" cy="5858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4585252" y="3933056"/>
            <a:ext cx="0" cy="7200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Imagen 26" descr="C:\Users\Usuario\Desktop\LOGO---EINSTE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1123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7897"/>
            <a:ext cx="2981474" cy="4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6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Rectángulo redondeado"/>
          <p:cNvSpPr/>
          <p:nvPr/>
        </p:nvSpPr>
        <p:spPr>
          <a:xfrm>
            <a:off x="6746324" y="4730248"/>
            <a:ext cx="2138037" cy="863600"/>
          </a:xfrm>
          <a:prstGeom prst="roundRect">
            <a:avLst/>
          </a:prstGeom>
          <a:noFill/>
          <a:ln>
            <a:solidFill>
              <a:srgbClr val="99B4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 smtClean="0">
                <a:solidFill>
                  <a:schemeClr val="tx1"/>
                </a:solidFill>
              </a:rPr>
              <a:t>Memo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695124" y="3496195"/>
            <a:ext cx="2976562" cy="863600"/>
          </a:xfrm>
          <a:prstGeom prst="roundRect">
            <a:avLst/>
          </a:prstGeom>
          <a:noFill/>
          <a:ln>
            <a:solidFill>
              <a:srgbClr val="99B4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 smtClean="0">
                <a:solidFill>
                  <a:schemeClr val="tx1"/>
                </a:solidFill>
              </a:rPr>
              <a:t>Correspondencia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8" name="1 CuadroTexto"/>
          <p:cNvSpPr txBox="1"/>
          <p:nvPr/>
        </p:nvSpPr>
        <p:spPr>
          <a:xfrm>
            <a:off x="4496832" y="717963"/>
            <a:ext cx="4387529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C" sz="3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Redacción y Ortografía</a:t>
            </a:r>
            <a:endParaRPr lang="es-EC" sz="3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469203" y="2660058"/>
            <a:ext cx="1800200" cy="648072"/>
          </a:xfrm>
          <a:prstGeom prst="rect">
            <a:avLst/>
          </a:prstGeom>
          <a:noFill/>
          <a:ln>
            <a:solidFill>
              <a:srgbClr val="99B48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Recibida</a:t>
            </a:r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4469203" y="3709878"/>
            <a:ext cx="1800200" cy="648072"/>
          </a:xfrm>
          <a:prstGeom prst="rect">
            <a:avLst/>
          </a:prstGeom>
          <a:noFill/>
          <a:ln>
            <a:solidFill>
              <a:srgbClr val="99B48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Enviada</a:t>
            </a:r>
            <a:endParaRPr lang="es-MX" dirty="0"/>
          </a:p>
        </p:txBody>
      </p:sp>
      <p:sp>
        <p:nvSpPr>
          <p:cNvPr id="12" name="Rectángulo 11"/>
          <p:cNvSpPr/>
          <p:nvPr/>
        </p:nvSpPr>
        <p:spPr>
          <a:xfrm>
            <a:off x="4488676" y="4838012"/>
            <a:ext cx="1800200" cy="648072"/>
          </a:xfrm>
          <a:prstGeom prst="rect">
            <a:avLst/>
          </a:prstGeom>
          <a:noFill/>
          <a:ln>
            <a:solidFill>
              <a:srgbClr val="99B48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Interna</a:t>
            </a:r>
            <a:endParaRPr lang="es-MX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7897"/>
            <a:ext cx="2981474" cy="4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 descr="C:\Users\Usuario\Desktop\LOGO---EINSTE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66" y="202819"/>
            <a:ext cx="101123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brir llave 14"/>
          <p:cNvSpPr/>
          <p:nvPr/>
        </p:nvSpPr>
        <p:spPr>
          <a:xfrm>
            <a:off x="3923928" y="2660058"/>
            <a:ext cx="360040" cy="293379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ysClr val="windowText" lastClr="000000"/>
              </a:solidFill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6372200" y="5162048"/>
            <a:ext cx="2301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438766" y="1628800"/>
            <a:ext cx="8445595" cy="887242"/>
          </a:xfrm>
          <a:prstGeom prst="rect">
            <a:avLst/>
          </a:prstGeom>
          <a:noFill/>
          <a:ln>
            <a:solidFill>
              <a:srgbClr val="99B4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Los signos de puntuación tienen una función importantísima porque ayudan todo lo redactado pueda ser leído y comprendido de una forma fluida y clara.</a:t>
            </a:r>
          </a:p>
        </p:txBody>
      </p:sp>
    </p:spTree>
    <p:extLst>
      <p:ext uri="{BB962C8B-B14F-4D97-AF65-F5344CB8AC3E}">
        <p14:creationId xmlns:p14="http://schemas.microsoft.com/office/powerpoint/2010/main" val="103400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 descr="C:\Users\Usuario\Desktop\LOGO---EINSTE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1123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7897"/>
            <a:ext cx="2981474" cy="4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076056" y="757913"/>
            <a:ext cx="3531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Reseña Histórica</a:t>
            </a:r>
            <a:endParaRPr lang="es-MX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http://www.preuniversitariohawking.edu.ec/images/einstein-matriz-uio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388990"/>
            <a:ext cx="7960967" cy="427225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71472" y="4814632"/>
            <a:ext cx="5728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Funcionamiento por más de 13 años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 el mercado, con 17 sedes a nivel nacional.</a:t>
            </a:r>
            <a:endParaRPr lang="es-E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1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1 Rectángulo"/>
          <p:cNvSpPr/>
          <p:nvPr/>
        </p:nvSpPr>
        <p:spPr>
          <a:xfrm>
            <a:off x="1658620" y="1276350"/>
            <a:ext cx="6153740" cy="43128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135192"/>
              </p:ext>
            </p:extLst>
          </p:nvPr>
        </p:nvGraphicFramePr>
        <p:xfrm>
          <a:off x="1839277" y="2657824"/>
          <a:ext cx="5757058" cy="2630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2657"/>
                <a:gridCol w="802657"/>
                <a:gridCol w="802657"/>
                <a:gridCol w="802657"/>
                <a:gridCol w="802657"/>
                <a:gridCol w="941116"/>
                <a:gridCol w="802657"/>
              </a:tblGrid>
              <a:tr h="339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Enero</a:t>
                      </a:r>
                      <a:endParaRPr lang="es-MX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Control de Correspondencia Recibida</a:t>
                      </a:r>
                      <a:endParaRPr lang="es-MX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201_</a:t>
                      </a:r>
                      <a:endParaRPr lang="es-MX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72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N°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Fecha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Hora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Clase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Anexos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Destinatario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Asunto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4" name="Imagen 3" descr="C:\Users\Usuario\Desktop\LOGO---EINSTE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66" y="202819"/>
            <a:ext cx="101123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C:\Users\Usuario\Desktop\LOGO---EINSTE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101123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7897"/>
            <a:ext cx="2981474" cy="4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152" y="1684041"/>
            <a:ext cx="2981474" cy="4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92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1 Rectángulo"/>
          <p:cNvSpPr/>
          <p:nvPr/>
        </p:nvSpPr>
        <p:spPr>
          <a:xfrm>
            <a:off x="971600" y="1268760"/>
            <a:ext cx="7416824" cy="43128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46893"/>
              </p:ext>
            </p:extLst>
          </p:nvPr>
        </p:nvGraphicFramePr>
        <p:xfrm>
          <a:off x="1403646" y="3242944"/>
          <a:ext cx="6552729" cy="2130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3600"/>
                <a:gridCol w="713600"/>
                <a:gridCol w="524540"/>
                <a:gridCol w="548676"/>
                <a:gridCol w="709577"/>
                <a:gridCol w="1205959"/>
                <a:gridCol w="709577"/>
                <a:gridCol w="713600"/>
                <a:gridCol w="713600"/>
              </a:tblGrid>
              <a:tr h="6312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Formulario del Control de la Correspondencia Enviada</a:t>
                      </a:r>
                      <a:endParaRPr lang="es-MX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892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560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N°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Fecha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Hora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Clase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Asunto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Destinatario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Asunto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Sistema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156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Correo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E-mail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892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892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9" name="Imagen 8" descr="C:\Users\Usuario\Desktop\LOGO---EINSTE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66" y="202819"/>
            <a:ext cx="101123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 descr="C:\Users\Usuario\Desktop\LOGO---EINSTE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101123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152" y="1684041"/>
            <a:ext cx="2981474" cy="4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49" y="519298"/>
            <a:ext cx="2981474" cy="4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49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1 Rectángulo"/>
          <p:cNvSpPr/>
          <p:nvPr/>
        </p:nvSpPr>
        <p:spPr>
          <a:xfrm>
            <a:off x="971600" y="1268760"/>
            <a:ext cx="7416824" cy="43128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 dirty="0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152" y="1684041"/>
            <a:ext cx="2981474" cy="4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2981474" cy="4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686648"/>
              </p:ext>
            </p:extLst>
          </p:nvPr>
        </p:nvGraphicFramePr>
        <p:xfrm>
          <a:off x="1403648" y="2963417"/>
          <a:ext cx="6840759" cy="2049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8693"/>
                <a:gridCol w="588693"/>
                <a:gridCol w="672091"/>
                <a:gridCol w="672091"/>
                <a:gridCol w="1164772"/>
                <a:gridCol w="1164772"/>
                <a:gridCol w="672091"/>
                <a:gridCol w="658778"/>
                <a:gridCol w="658778"/>
              </a:tblGrid>
              <a:tr h="355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Diseño de Registro de Mensajería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3880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N°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Entrega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Destinatario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Clase de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Receptor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Firma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388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Fecha 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Hora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Nombre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Cargo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Comunicación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Nombre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Cargo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sello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38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38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38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5" name="Imagen 4" descr="C:\Users\Usuario\Desktop\LOGO---EINSTE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66" y="202819"/>
            <a:ext cx="101123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C:\Users\Usuario\Desktop\LOGO---EINSTE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50" y="1412775"/>
            <a:ext cx="101123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8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8" descr="C:\Users\Usuario\Desktop\LOGO---EINSTE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66" y="202819"/>
            <a:ext cx="101123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7897"/>
            <a:ext cx="2981474" cy="4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766" y="1484784"/>
            <a:ext cx="823769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3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7142" y="519192"/>
            <a:ext cx="4659581" cy="1162050"/>
          </a:xfrm>
        </p:spPr>
        <p:txBody>
          <a:bodyPr/>
          <a:lstStyle/>
          <a:p>
            <a:r>
              <a:rPr lang="es-MX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Protocolo de la Secretaria Ejecutiva</a:t>
            </a:r>
            <a:endParaRPr lang="es-MX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260470"/>
            <a:ext cx="3008313" cy="3865693"/>
          </a:xfrm>
        </p:spPr>
        <p:txBody>
          <a:bodyPr/>
          <a:lstStyle/>
          <a:p>
            <a:endParaRPr lang="es-MX" dirty="0" smtClean="0">
              <a:solidFill>
                <a:schemeClr val="tx1"/>
              </a:solidFill>
            </a:endParaRPr>
          </a:p>
          <a:p>
            <a:endParaRPr lang="es-MX" dirty="0" smtClean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  <a:p>
            <a:endParaRPr lang="es-MX" dirty="0" smtClean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9458" name="Picture 2" descr="Resultado de imagen para salud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40021"/>
            <a:ext cx="2066355" cy="190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4 CuadroTexto"/>
          <p:cNvSpPr txBox="1"/>
          <p:nvPr/>
        </p:nvSpPr>
        <p:spPr>
          <a:xfrm>
            <a:off x="944385" y="1857598"/>
            <a:ext cx="7372031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C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el buen comportamiento de la secretaria con las autoridades de la empresa respetando su jerarquía, con los funcionarios y principalmente con los clientes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724644" y="2416691"/>
            <a:ext cx="2601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</p:txBody>
      </p:sp>
      <p:pic>
        <p:nvPicPr>
          <p:cNvPr id="9" name="Imagen 8" descr="C:\Users\Usuario\Desktop\LOGO---EINSTE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66" y="202819"/>
            <a:ext cx="101123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7897"/>
            <a:ext cx="2981474" cy="4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 descr="Resultado de imagen para perfil de la secretaria ejecuti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9464" name="Picture 8" descr="Resultado de imagen para perfil de la secretaria ejecutiv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36" y="3340021"/>
            <a:ext cx="2230707" cy="190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25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4" y="1203018"/>
            <a:ext cx="1895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469" y="1181001"/>
            <a:ext cx="28829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8598">
            <a:off x="1561660" y="3205360"/>
            <a:ext cx="24955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2059">
            <a:off x="4753053" y="442978"/>
            <a:ext cx="2251760" cy="211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411">
            <a:off x="6319973" y="163442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43" y="3333651"/>
            <a:ext cx="2295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33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2040" y="748051"/>
            <a:ext cx="3486608" cy="1162050"/>
          </a:xfrm>
        </p:spPr>
        <p:txBody>
          <a:bodyPr/>
          <a:lstStyle/>
          <a:p>
            <a:r>
              <a:rPr lang="es-MX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imagen de la Secretaria</a:t>
            </a:r>
            <a:endParaRPr lang="es-MX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://4.bp.blogspot.com/-zlohrjFWgyI/UK7hikxdu_I/AAAAAAAAAEI/LK4gWp63sV4/s320/sec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04467"/>
            <a:ext cx="598011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C:\Users\Usuario\Desktop\LOGO---EINSTE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66" y="202819"/>
            <a:ext cx="101123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7897"/>
            <a:ext cx="2981474" cy="4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96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4008" y="896543"/>
            <a:ext cx="3368353" cy="1162050"/>
          </a:xfrm>
        </p:spPr>
        <p:txBody>
          <a:bodyPr/>
          <a:lstStyle/>
          <a:p>
            <a:r>
              <a:rPr lang="es-MX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impacto de la Imagen</a:t>
            </a:r>
            <a:endParaRPr lang="es-MX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4330824" cy="3633267"/>
          </a:xfrm>
        </p:spPr>
        <p:txBody>
          <a:bodyPr/>
          <a:lstStyle/>
          <a:p>
            <a:r>
              <a:rPr lang="es-MX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MX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Psicólogo Albert </a:t>
            </a:r>
            <a:r>
              <a:rPr lang="es-MX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Merhabian</a:t>
            </a:r>
            <a:r>
              <a:rPr lang="es-MX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concluye que el impacto de la imagen se origina en:</a:t>
            </a:r>
          </a:p>
          <a:p>
            <a:endParaRPr lang="es-MX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55% </a:t>
            </a:r>
            <a:r>
              <a:rPr lang="es-MX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la apariencia física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 gestos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 comunicación verbal</a:t>
            </a:r>
          </a:p>
          <a:p>
            <a:endParaRPr lang="es-MX" dirty="0" smtClean="0">
              <a:solidFill>
                <a:schemeClr val="tx1"/>
              </a:solidFill>
            </a:endParaRPr>
          </a:p>
          <a:p>
            <a:endParaRPr lang="es-MX" dirty="0" smtClean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7897"/>
            <a:ext cx="2981474" cy="4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 descr="C:\Users\Usuario\Desktop\LOGO---EINSTE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66" y="202819"/>
            <a:ext cx="101123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36912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9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53" y="140268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552" y="3790040"/>
            <a:ext cx="3105522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64" y="4112574"/>
            <a:ext cx="3338141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9721"/>
            <a:ext cx="166077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61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932040" y="800177"/>
            <a:ext cx="3682752" cy="1143000"/>
          </a:xfrm>
        </p:spPr>
        <p:txBody>
          <a:bodyPr/>
          <a:lstStyle/>
          <a:p>
            <a:r>
              <a:rPr lang="es-MX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MX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C:\Users\Usuario\Desktop\LOGO---EINSTE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66" y="202819"/>
            <a:ext cx="101123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7897"/>
            <a:ext cx="2981474" cy="4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456413" y="1484784"/>
            <a:ext cx="8248034" cy="4867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lnSpc>
                <a:spcPct val="150000"/>
              </a:lnSpc>
              <a:spcAft>
                <a:spcPts val="80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concluye en base al análisis técnico, la necesidad de un manual con lineamientos específicos para un correcto accionar de las secretarias.</a:t>
            </a:r>
            <a:endParaRPr lang="es-MX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lnSpc>
                <a:spcPct val="150000"/>
              </a:lnSpc>
              <a:spcAft>
                <a:spcPts val="800"/>
              </a:spcAft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elaboración de un manual en imagen personal, funciones y protocolo para las secretarias conlleva al mejoramiento del servicio al cliente, fortaleciendo los procedimientos secretariales encaminados al cumplimiento de los objetivos institucionales.</a:t>
            </a:r>
            <a:endParaRPr lang="es-MX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lnSpc>
                <a:spcPct val="150000"/>
              </a:lnSpc>
              <a:spcAft>
                <a:spcPts val="80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avances tecnológicos juegan un papel importante, razón por la cual la profesional secretarial debe estar actualizada y manejar paquetes informáticos para el desarrollo de la organización.</a:t>
            </a:r>
            <a:endParaRPr lang="es-MX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78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36" y="764704"/>
            <a:ext cx="6491064" cy="652934"/>
          </a:xfrm>
        </p:spPr>
        <p:txBody>
          <a:bodyPr/>
          <a:lstStyle/>
          <a:p>
            <a:r>
              <a:rPr lang="es-MX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Sedes del preuniversitario</a:t>
            </a:r>
            <a:endParaRPr lang="es-MX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41463"/>
            <a:ext cx="8229600" cy="4407817"/>
          </a:xfrm>
          <a:prstGeom prst="rect">
            <a:avLst/>
          </a:prstGeom>
        </p:spPr>
      </p:pic>
      <p:pic>
        <p:nvPicPr>
          <p:cNvPr id="6" name="Imagen 1" descr="C:\Users\Usuario\Desktop\LOGO---EINSTE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1123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7897"/>
            <a:ext cx="2981474" cy="4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65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2040" y="631775"/>
            <a:ext cx="3754760" cy="1143000"/>
          </a:xfrm>
        </p:spPr>
        <p:txBody>
          <a:bodyPr/>
          <a:lstStyle/>
          <a:p>
            <a:r>
              <a:rPr lang="es-MX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MX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 descr="C:\Users\Usuario\Desktop\LOGO---EINSTE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66" y="202819"/>
            <a:ext cx="101123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7897"/>
            <a:ext cx="2981474" cy="4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82922" y="1484784"/>
            <a:ext cx="8248034" cy="403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lnSpc>
                <a:spcPct val="150000"/>
              </a:lnSpc>
              <a:spcAft>
                <a:spcPts val="80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recomienda el uso del manual, posterior a la revisión y aprobación de la gerencia.</a:t>
            </a:r>
            <a:endParaRPr lang="es-MX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lnSpc>
                <a:spcPct val="150000"/>
              </a:lnSpc>
              <a:spcAft>
                <a:spcPts val="80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recomienda estimular el desempeño laboral, fortaleciendo las destrezas y permitiendo así el desarrollo </a:t>
            </a:r>
            <a:r>
              <a:rPr lang="es-ES" dirty="0"/>
              <a:t>de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competencias para alcanzar el mejoramiento de la atención y servicio al cliente.</a:t>
            </a:r>
            <a:endParaRPr lang="es-MX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lnSpc>
                <a:spcPct val="150000"/>
              </a:lnSpc>
              <a:spcAft>
                <a:spcPts val="80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recomienda que el proceso de selección del personal a trabajar en el Preuniversitario Einstein cumpla con un proceso alineado a elegir a profesionales técnicos e íntegros en valores humanos.</a:t>
            </a:r>
            <a:endParaRPr lang="es-MX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8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Usuario\Desktop\LOGO---EINSTE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66" y="202819"/>
            <a:ext cx="101123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7897"/>
            <a:ext cx="2981474" cy="4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788024" y="4077072"/>
            <a:ext cx="3744416" cy="18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dirty="0" smtClean="0">
                <a:solidFill>
                  <a:schemeClr val="tx1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Gracias</a:t>
            </a:r>
            <a:endParaRPr lang="es-ES" sz="6600" b="1" dirty="0">
              <a:solidFill>
                <a:schemeClr val="tx1"/>
              </a:solidFill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6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1782" y="2132856"/>
            <a:ext cx="8064896" cy="3168352"/>
          </a:xfrm>
        </p:spPr>
        <p:txBody>
          <a:bodyPr/>
          <a:lstStyle/>
          <a:p>
            <a:pPr marL="0" indent="0" algn="just">
              <a:buNone/>
            </a:pPr>
            <a:r>
              <a:rPr lang="es-E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“Grupo Preuniversitario, formado por Ingenieros Politécnicos y Doctores</a:t>
            </a:r>
            <a:r>
              <a:rPr lang="es-ES" i="1" dirty="0" smtClean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es-ES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 trabajan en la preparación psicotécnica y académica de bachilleres y estudiantes que están cursando el tercer año de bachillerato, para que rindan con éxito el Examen Nacional de Educación Superior ENES establecido por la </a:t>
            </a:r>
            <a:r>
              <a:rPr lang="es-ES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Senescyt</a:t>
            </a:r>
            <a:r>
              <a:rPr lang="es-ES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además de facilitar el ingreso a las Universidades Públicas y Particulares, así como tam</a:t>
            </a:r>
            <a:r>
              <a:rPr lang="es-E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bién, </a:t>
            </a:r>
            <a:r>
              <a:rPr lang="es-ES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las Escuelas Militares y Policiales”</a:t>
            </a:r>
            <a:endParaRPr lang="es-EC" i="1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652120" y="892489"/>
            <a:ext cx="1872208" cy="936104"/>
          </a:xfrm>
        </p:spPr>
        <p:txBody>
          <a:bodyPr/>
          <a:lstStyle/>
          <a:p>
            <a:pPr algn="l"/>
            <a:r>
              <a:rPr lang="es-EC" sz="36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Misión</a:t>
            </a:r>
            <a:endParaRPr lang="es-EC" sz="3600" dirty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1" descr="C:\Users\Usuario\Desktop\LOGO---EINSTE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1123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7897"/>
            <a:ext cx="2981474" cy="4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35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492896"/>
            <a:ext cx="8640960" cy="1728192"/>
          </a:xfrm>
        </p:spPr>
        <p:txBody>
          <a:bodyPr/>
          <a:lstStyle/>
          <a:p>
            <a:pPr marL="0" indent="0" algn="just">
              <a:buNone/>
            </a:pPr>
            <a:r>
              <a:rPr lang="es-E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“Lograr </a:t>
            </a:r>
            <a:r>
              <a:rPr lang="es-E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todos los estudiantes que se preparan en este centro estén capacitados para superar cualquier prueba en las diferentes instituciones a las que aspiren </a:t>
            </a:r>
            <a:r>
              <a:rPr lang="es-E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ingresar”.</a:t>
            </a:r>
            <a:endParaRPr lang="es-E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1" descr="C:\Users\Usuario\Desktop\LOGO---EINSTE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1123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7897"/>
            <a:ext cx="2981474" cy="4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5724128" y="1130277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dirty="0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EC" sz="3600" dirty="0" smtClean="0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isión</a:t>
            </a:r>
            <a:endParaRPr lang="es-MX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Usuario\Desktop\LOGO---EINSTE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1123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7897"/>
            <a:ext cx="2981474" cy="4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67544" y="2047031"/>
            <a:ext cx="5515470" cy="165604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falta de lineamientos y directrices son las que inciden en el rol de las Secretarias del Preuniversitario Einstein.</a:t>
            </a:r>
            <a:endParaRPr lang="es-MX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Resultado de imagen para valor empresari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754" y="3861190"/>
            <a:ext cx="2628900" cy="1743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Rectángulo 6"/>
          <p:cNvSpPr/>
          <p:nvPr/>
        </p:nvSpPr>
        <p:spPr>
          <a:xfrm>
            <a:off x="5093754" y="875654"/>
            <a:ext cx="3366678" cy="8251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Problema</a:t>
            </a:r>
            <a:endParaRPr lang="es-MX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97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44208" y="892489"/>
            <a:ext cx="2164499" cy="868958"/>
          </a:xfrm>
        </p:spPr>
        <p:txBody>
          <a:bodyPr/>
          <a:lstStyle/>
          <a:p>
            <a:r>
              <a:rPr lang="es-MX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</a:t>
            </a:r>
            <a:endParaRPr lang="es-MX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C:\Users\Usuario\Desktop\LOGO---EINSTE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1123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7897"/>
            <a:ext cx="2981474" cy="4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262757" y="2060848"/>
            <a:ext cx="7345949" cy="30243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24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15616" y="1391434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lnSpc>
                <a:spcPct val="150000"/>
              </a:lnSpc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¿Usted considera, que existe coordinación en las tareas realizadas entre las diferentes áreas de la empresa?</a:t>
            </a:r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394773"/>
              </p:ext>
            </p:extLst>
          </p:nvPr>
        </p:nvGraphicFramePr>
        <p:xfrm>
          <a:off x="1455149" y="2867994"/>
          <a:ext cx="5308600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8739"/>
                <a:gridCol w="1430116"/>
                <a:gridCol w="1769745"/>
              </a:tblGrid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PARÁMETROS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 (f)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 (%)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Siempre (9-10)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47.92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Casi siempre (6-8)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43.75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Ocasionalmente (4-5)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8.33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effectLst/>
                        </a:rPr>
                        <a:t>Nu</a:t>
                      </a:r>
                      <a:r>
                        <a:rPr lang="en-US" sz="1200" dirty="0" err="1">
                          <a:effectLst/>
                        </a:rPr>
                        <a:t>nca</a:t>
                      </a:r>
                      <a:r>
                        <a:rPr lang="en-US" sz="1200" dirty="0">
                          <a:effectLst/>
                        </a:rPr>
                        <a:t> (</a:t>
                      </a:r>
                      <a:r>
                        <a:rPr lang="en-US" sz="1200" dirty="0" err="1">
                          <a:effectLst/>
                        </a:rPr>
                        <a:t>menos</a:t>
                      </a:r>
                      <a:r>
                        <a:rPr lang="en-US" sz="1200" dirty="0">
                          <a:effectLst/>
                        </a:rPr>
                        <a:t> de 4)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48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15616" y="2396651"/>
            <a:ext cx="34563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s-ES" sz="12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abla </a:t>
            </a:r>
            <a:r>
              <a:rPr kumimoji="0" lang="es-ES" sz="1200" b="1" i="0" u="none" strike="noStrike" cap="none" normalizeH="0" baseline="0" dirty="0" smtClean="0" bmk="_Toc422213789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 bmk="_Toc422213789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Coordinación en las tareas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15616" y="4584366"/>
            <a:ext cx="56166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52413" algn="just" eaLnBrk="0" hangingPunct="0"/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Encuesta aplicada al cliente interno</a:t>
            </a:r>
            <a:endParaRPr lang="es-EC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3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1720" y="1340768"/>
            <a:ext cx="4695590" cy="24409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3933056"/>
            <a:ext cx="5761943" cy="52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6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908720"/>
            <a:ext cx="5761943" cy="629830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722860"/>
              </p:ext>
            </p:extLst>
          </p:nvPr>
        </p:nvGraphicFramePr>
        <p:xfrm>
          <a:off x="1665813" y="2070140"/>
          <a:ext cx="5308600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0083"/>
                <a:gridCol w="1568772"/>
                <a:gridCol w="1769745"/>
              </a:tblGrid>
              <a:tr h="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PARÁMETROS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Frecuencia (f)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Porcentaje (%)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Siempre (9-10)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29.17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Casi siempre(6-8)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27.08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Ocasionalmente (4-5)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18.75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Nu</a:t>
                      </a:r>
                      <a:r>
                        <a:rPr lang="en-US" sz="1200">
                          <a:effectLst/>
                        </a:rPr>
                        <a:t>nca (menos de 4)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25.00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31640" y="1608475"/>
            <a:ext cx="54726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s-ES" sz="12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abla </a:t>
            </a:r>
            <a:r>
              <a:rPr kumimoji="0" lang="es-ES" sz="1200" b="1" i="0" u="none" strike="noStrike" cap="none" normalizeH="0" baseline="0" dirty="0" smtClean="0" bmk="_Toc42221379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</a:p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 bmk="_Toc42221379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Uso de uniforme institucional y  asesoría de imagen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127702953"/>
              </p:ext>
            </p:extLst>
          </p:nvPr>
        </p:nvGraphicFramePr>
        <p:xfrm>
          <a:off x="1907704" y="4149080"/>
          <a:ext cx="3752850" cy="19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37945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9215</TotalTime>
  <Words>763</Words>
  <Application>Microsoft Office PowerPoint</Application>
  <PresentationFormat>Presentación en pantalla (4:3)</PresentationFormat>
  <Paragraphs>341</Paragraphs>
  <Slides>31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2" baseType="lpstr">
      <vt:lpstr>MS PGothic</vt:lpstr>
      <vt:lpstr>AR CENA</vt:lpstr>
      <vt:lpstr>Arial</vt:lpstr>
      <vt:lpstr>Bradley Hand ITC</vt:lpstr>
      <vt:lpstr>Calibri</vt:lpstr>
      <vt:lpstr>Gabriola</vt:lpstr>
      <vt:lpstr>Tahoma</vt:lpstr>
      <vt:lpstr>Times New Roman</vt:lpstr>
      <vt:lpstr>Wingdings</vt:lpstr>
      <vt:lpstr>Diseño predeterminado</vt:lpstr>
      <vt:lpstr>CorelDRAW</vt:lpstr>
      <vt:lpstr>Presentación de PowerPoint</vt:lpstr>
      <vt:lpstr>Presentación de PowerPoint</vt:lpstr>
      <vt:lpstr>Sedes del preuniversitario</vt:lpstr>
      <vt:lpstr>Misión</vt:lpstr>
      <vt:lpstr>Presentación de PowerPoint</vt:lpstr>
      <vt:lpstr>Presentación de PowerPoint</vt:lpstr>
      <vt:lpstr>Análisis </vt:lpstr>
      <vt:lpstr>Presentación de PowerPoint</vt:lpstr>
      <vt:lpstr>Presentación de PowerPoint</vt:lpstr>
      <vt:lpstr>Análisis FODA</vt:lpstr>
      <vt:lpstr>Análisis FODA</vt:lpstr>
      <vt:lpstr>Presentación de PowerPoint</vt:lpstr>
      <vt:lpstr>Objetivos</vt:lpstr>
      <vt:lpstr>La Secretaria Ejecutiva</vt:lpstr>
      <vt:lpstr>Perfil de la Secretaria</vt:lpstr>
      <vt:lpstr>Presentación de PowerPoint</vt:lpstr>
      <vt:lpstr>Atención al cliente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Protocolo de la Secretaria Ejecutiva</vt:lpstr>
      <vt:lpstr>Presentación de PowerPoint</vt:lpstr>
      <vt:lpstr>La imagen de la Secretaria</vt:lpstr>
      <vt:lpstr>El impacto de la Imagen</vt:lpstr>
      <vt:lpstr>Presentación de PowerPoint</vt:lpstr>
      <vt:lpstr>Conclusiones</vt:lpstr>
      <vt:lpstr>Recomendaciones</vt:lpstr>
      <vt:lpstr>Presentación de PowerPoint</vt:lpstr>
    </vt:vector>
  </TitlesOfParts>
  <Company>ESPE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UMBRELLA-5</cp:lastModifiedBy>
  <cp:revision>260</cp:revision>
  <dcterms:created xsi:type="dcterms:W3CDTF">2008-02-13T16:07:44Z</dcterms:created>
  <dcterms:modified xsi:type="dcterms:W3CDTF">2015-06-26T18:01:39Z</dcterms:modified>
</cp:coreProperties>
</file>