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643" r:id="rId2"/>
    <p:sldId id="600" r:id="rId3"/>
    <p:sldId id="602" r:id="rId4"/>
    <p:sldId id="604" r:id="rId5"/>
    <p:sldId id="605" r:id="rId6"/>
    <p:sldId id="606" r:id="rId7"/>
    <p:sldId id="607" r:id="rId8"/>
    <p:sldId id="608" r:id="rId9"/>
    <p:sldId id="609" r:id="rId10"/>
    <p:sldId id="611" r:id="rId11"/>
    <p:sldId id="610" r:id="rId12"/>
    <p:sldId id="612" r:id="rId13"/>
    <p:sldId id="614" r:id="rId14"/>
    <p:sldId id="616" r:id="rId15"/>
    <p:sldId id="615" r:id="rId16"/>
    <p:sldId id="619" r:id="rId17"/>
    <p:sldId id="623" r:id="rId18"/>
    <p:sldId id="617" r:id="rId19"/>
    <p:sldId id="618" r:id="rId20"/>
    <p:sldId id="621" r:id="rId21"/>
    <p:sldId id="624" r:id="rId22"/>
    <p:sldId id="581" r:id="rId23"/>
    <p:sldId id="638" r:id="rId24"/>
    <p:sldId id="639" r:id="rId25"/>
    <p:sldId id="640" r:id="rId26"/>
    <p:sldId id="641" r:id="rId27"/>
    <p:sldId id="625" r:id="rId28"/>
    <p:sldId id="626" r:id="rId29"/>
    <p:sldId id="629" r:id="rId30"/>
    <p:sldId id="628" r:id="rId31"/>
    <p:sldId id="642" r:id="rId32"/>
    <p:sldId id="630" r:id="rId33"/>
    <p:sldId id="632" r:id="rId34"/>
    <p:sldId id="631" r:id="rId35"/>
    <p:sldId id="637" r:id="rId36"/>
    <p:sldId id="633" r:id="rId37"/>
    <p:sldId id="635" r:id="rId38"/>
    <p:sldId id="636" r:id="rId39"/>
    <p:sldId id="634" r:id="rId40"/>
  </p:sldIdLst>
  <p:sldSz cx="9144000" cy="6858000" type="screen4x3"/>
  <p:notesSz cx="6877050" cy="1000125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FFCC"/>
    <a:srgbClr val="FFFF99"/>
    <a:srgbClr val="CCFF66"/>
    <a:srgbClr val="33CC33"/>
    <a:srgbClr val="00FFFF"/>
    <a:srgbClr val="FFFF66"/>
    <a:srgbClr val="00FF99"/>
    <a:srgbClr val="0000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91" autoAdjust="0"/>
    <p:restoredTop sz="93428" autoAdjust="0"/>
  </p:normalViewPr>
  <p:slideViewPr>
    <p:cSldViewPr>
      <p:cViewPr varScale="1">
        <p:scale>
          <a:sx n="69" d="100"/>
          <a:sy n="69" d="100"/>
        </p:scale>
        <p:origin x="96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52" d="100"/>
          <a:sy n="52" d="100"/>
        </p:scale>
        <p:origin x="266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ES"/>
              <a:t>Resumen de las Encuestas Aplicadas </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Lbls>
            <c:dLbl>
              <c:idx val="0"/>
              <c:layout>
                <c:manualLayout>
                  <c:x val="-0.3834780183727034"/>
                  <c:y val="0.14502004957713618"/>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ES"/>
                </a:p>
              </c:txPr>
              <c:showLegendKey val="1"/>
              <c:showVal val="0"/>
              <c:showCatName val="1"/>
              <c:showSerName val="0"/>
              <c:showPercent val="1"/>
              <c:showBubbleSize val="0"/>
              <c:extLst>
                <c:ext xmlns:c15="http://schemas.microsoft.com/office/drawing/2012/chart" uri="{CE6537A1-D6FC-4f65-9D91-7224C49458BB}">
                  <c15:layout>
                    <c:manualLayout>
                      <c:w val="0.23304593175853019"/>
                      <c:h val="0.21731481481481482"/>
                    </c:manualLayout>
                  </c15:layout>
                </c:ext>
              </c:extLst>
            </c:dLbl>
            <c:dLbl>
              <c:idx val="1"/>
              <c:layout>
                <c:manualLayout>
                  <c:x val="-0.23678532370953631"/>
                  <c:y val="7.3085447652376789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s-ES"/>
                </a:p>
              </c:txPr>
              <c:showLegendKey val="1"/>
              <c:showVal val="0"/>
              <c:showCatName val="1"/>
              <c:showSerName val="0"/>
              <c:showPercent val="1"/>
              <c:showBubbleSize val="0"/>
              <c:extLst>
                <c:ext xmlns:c15="http://schemas.microsoft.com/office/drawing/2012/chart" uri="{CE6537A1-D6FC-4f65-9D91-7224C49458BB}">
                  <c15:layout/>
                </c:ext>
              </c:extLst>
            </c:dLbl>
            <c:dLbl>
              <c:idx val="2"/>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s-ES"/>
                </a:p>
              </c:txPr>
              <c:showLegendKey val="1"/>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grafiscos!$C$437:$C$439</c:f>
              <c:strCache>
                <c:ptCount val="3"/>
                <c:pt idx="0">
                  <c:v>CUMPLE PROCEDIMIENTOS</c:v>
                </c:pt>
                <c:pt idx="1">
                  <c:v>CUMPLE PARCIALMENTE</c:v>
                </c:pt>
                <c:pt idx="2">
                  <c:v>NO CUMPLE</c:v>
                </c:pt>
              </c:strCache>
            </c:strRef>
          </c:cat>
          <c:val>
            <c:numRef>
              <c:f>grafiscos!$D$437:$D$439</c:f>
              <c:numCache>
                <c:formatCode>General</c:formatCode>
                <c:ptCount val="3"/>
                <c:pt idx="0">
                  <c:v>0</c:v>
                </c:pt>
                <c:pt idx="1">
                  <c:v>20</c:v>
                </c:pt>
                <c:pt idx="2">
                  <c:v>32</c:v>
                </c:pt>
              </c:numCache>
            </c:numRef>
          </c:val>
        </c:ser>
        <c:dLbls>
          <c:showLegendKey val="0"/>
          <c:showVal val="1"/>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s-E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0055" cy="500063"/>
          </a:xfrm>
          <a:prstGeom prst="rect">
            <a:avLst/>
          </a:prstGeom>
        </p:spPr>
        <p:txBody>
          <a:bodyPr vert="horz" lIns="96442" tIns="48221" rIns="96442" bIns="48221" rtlCol="0"/>
          <a:lstStyle>
            <a:lvl1pPr algn="l">
              <a:defRPr sz="1300"/>
            </a:lvl1pPr>
          </a:lstStyle>
          <a:p>
            <a:endParaRPr lang="es-EC" dirty="0"/>
          </a:p>
        </p:txBody>
      </p:sp>
      <p:sp>
        <p:nvSpPr>
          <p:cNvPr id="3" name="2 Marcador de fecha"/>
          <p:cNvSpPr>
            <a:spLocks noGrp="1"/>
          </p:cNvSpPr>
          <p:nvPr>
            <p:ph type="dt" idx="1"/>
          </p:nvPr>
        </p:nvSpPr>
        <p:spPr>
          <a:xfrm>
            <a:off x="3895404" y="0"/>
            <a:ext cx="2980055" cy="500063"/>
          </a:xfrm>
          <a:prstGeom prst="rect">
            <a:avLst/>
          </a:prstGeom>
        </p:spPr>
        <p:txBody>
          <a:bodyPr vert="horz" lIns="96442" tIns="48221" rIns="96442" bIns="48221" rtlCol="0"/>
          <a:lstStyle>
            <a:lvl1pPr algn="r">
              <a:defRPr sz="1300"/>
            </a:lvl1pPr>
          </a:lstStyle>
          <a:p>
            <a:fld id="{F9E5948E-D2BF-4E7D-80D3-DAF35F16CBCF}" type="datetimeFigureOut">
              <a:rPr lang="es-EC" smtClean="0"/>
              <a:pPr/>
              <a:t>12/06/2015</a:t>
            </a:fld>
            <a:endParaRPr lang="es-EC" dirty="0"/>
          </a:p>
        </p:txBody>
      </p:sp>
      <p:sp>
        <p:nvSpPr>
          <p:cNvPr id="4" name="3 Marcador de imagen de diapositiva"/>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42" tIns="48221" rIns="96442" bIns="48221" rtlCol="0" anchor="ctr"/>
          <a:lstStyle/>
          <a:p>
            <a:endParaRPr lang="es-EC" dirty="0"/>
          </a:p>
        </p:txBody>
      </p:sp>
      <p:sp>
        <p:nvSpPr>
          <p:cNvPr id="5" name="4 Marcador de notas"/>
          <p:cNvSpPr>
            <a:spLocks noGrp="1"/>
          </p:cNvSpPr>
          <p:nvPr>
            <p:ph type="body" sz="quarter" idx="3"/>
          </p:nvPr>
        </p:nvSpPr>
        <p:spPr>
          <a:xfrm>
            <a:off x="687705" y="4750594"/>
            <a:ext cx="5501640" cy="4500563"/>
          </a:xfrm>
          <a:prstGeom prst="rect">
            <a:avLst/>
          </a:prstGeom>
        </p:spPr>
        <p:txBody>
          <a:bodyPr vert="horz" lIns="96442" tIns="48221" rIns="96442" bIns="48221"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9499451"/>
            <a:ext cx="2980055" cy="500063"/>
          </a:xfrm>
          <a:prstGeom prst="rect">
            <a:avLst/>
          </a:prstGeom>
        </p:spPr>
        <p:txBody>
          <a:bodyPr vert="horz" lIns="96442" tIns="48221" rIns="96442" bIns="48221" rtlCol="0" anchor="b"/>
          <a:lstStyle>
            <a:lvl1pPr algn="l">
              <a:defRPr sz="1300"/>
            </a:lvl1pPr>
          </a:lstStyle>
          <a:p>
            <a:endParaRPr lang="es-EC" dirty="0"/>
          </a:p>
        </p:txBody>
      </p:sp>
      <p:sp>
        <p:nvSpPr>
          <p:cNvPr id="7" name="6 Marcador de número de diapositiva"/>
          <p:cNvSpPr>
            <a:spLocks noGrp="1"/>
          </p:cNvSpPr>
          <p:nvPr>
            <p:ph type="sldNum" sz="quarter" idx="5"/>
          </p:nvPr>
        </p:nvSpPr>
        <p:spPr>
          <a:xfrm>
            <a:off x="3895404" y="9499451"/>
            <a:ext cx="2980055" cy="500063"/>
          </a:xfrm>
          <a:prstGeom prst="rect">
            <a:avLst/>
          </a:prstGeom>
        </p:spPr>
        <p:txBody>
          <a:bodyPr vert="horz" lIns="96442" tIns="48221" rIns="96442" bIns="48221" rtlCol="0" anchor="b"/>
          <a:lstStyle>
            <a:lvl1pPr algn="r">
              <a:defRPr sz="1300"/>
            </a:lvl1pPr>
          </a:lstStyle>
          <a:p>
            <a:fld id="{86CC0A05-E65B-4CFD-A1DF-C9201227CF2F}" type="slidenum">
              <a:rPr lang="es-EC" smtClean="0"/>
              <a:pPr/>
              <a:t>‹Nº›</a:t>
            </a:fld>
            <a:endParaRPr lang="es-EC" dirty="0"/>
          </a:p>
        </p:txBody>
      </p:sp>
    </p:spTree>
    <p:extLst>
      <p:ext uri="{BB962C8B-B14F-4D97-AF65-F5344CB8AC3E}">
        <p14:creationId xmlns:p14="http://schemas.microsoft.com/office/powerpoint/2010/main" val="1737686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s.wikipedia.org/wiki/Gesti%C3%B3n_de_Proyecto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a:xfrm>
            <a:off x="1143000" y="685800"/>
            <a:ext cx="4572000" cy="3429000"/>
          </a:xfrm>
          <a:ln/>
        </p:spPr>
      </p:sp>
      <p:sp>
        <p:nvSpPr>
          <p:cNvPr id="46083" name="2 Marcador de notas"/>
          <p:cNvSpPr>
            <a:spLocks noGrp="1"/>
          </p:cNvSpPr>
          <p:nvPr>
            <p:ph type="body" idx="1"/>
          </p:nvPr>
        </p:nvSpPr>
        <p:spPr>
          <a:noFill/>
          <a:ln/>
        </p:spPr>
        <p:txBody>
          <a:bodyPr/>
          <a:lstStyle/>
          <a:p>
            <a:pPr eaLnBrk="1" hangingPunct="1"/>
            <a:endParaRPr lang="es-MX" smtClean="0">
              <a:latin typeface="Arial" charset="0"/>
              <a:cs typeface="Arial" charset="0"/>
            </a:endParaRPr>
          </a:p>
        </p:txBody>
      </p:sp>
      <p:sp>
        <p:nvSpPr>
          <p:cNvPr id="46084" name="3 Marcador de número de diapositiva"/>
          <p:cNvSpPr>
            <a:spLocks noGrp="1"/>
          </p:cNvSpPr>
          <p:nvPr>
            <p:ph type="sldNum" sz="quarter" idx="5"/>
          </p:nvPr>
        </p:nvSpPr>
        <p:spPr>
          <a:noFill/>
        </p:spPr>
        <p:txBody>
          <a:bodyPr/>
          <a:lstStyle/>
          <a:p>
            <a:fld id="{35CBE1F3-41E8-424F-8EAE-C7011AF30A02}" type="slidenum">
              <a:rPr lang="es-ES">
                <a:solidFill>
                  <a:prstClr val="black"/>
                </a:solidFill>
              </a:rPr>
              <a:pPr/>
              <a:t>3</a:t>
            </a:fld>
            <a:endParaRPr lang="es-ES">
              <a:solidFill>
                <a:prstClr val="black"/>
              </a:solidFill>
            </a:endParaRPr>
          </a:p>
        </p:txBody>
      </p:sp>
    </p:spTree>
    <p:extLst>
      <p:ext uri="{BB962C8B-B14F-4D97-AF65-F5344CB8AC3E}">
        <p14:creationId xmlns:p14="http://schemas.microsoft.com/office/powerpoint/2010/main" val="1071900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DEFINIDO</a:t>
            </a:r>
            <a:r>
              <a:rPr lang="en-US" baseline="0" dirty="0" smtClean="0"/>
              <a:t> CAMPO DE ACCION DE LA FISCALIZACION SE DEBE VER QUE MODELO DE GERENCIA O METODOLOGIAS DE GESTION APLICAR</a:t>
            </a:r>
            <a:endParaRPr lang="es-ES" dirty="0"/>
          </a:p>
        </p:txBody>
      </p:sp>
      <p:sp>
        <p:nvSpPr>
          <p:cNvPr id="4" name="Marcador de número de diapositiva 3"/>
          <p:cNvSpPr>
            <a:spLocks noGrp="1"/>
          </p:cNvSpPr>
          <p:nvPr>
            <p:ph type="sldNum" sz="quarter" idx="10"/>
          </p:nvPr>
        </p:nvSpPr>
        <p:spPr/>
        <p:txBody>
          <a:bodyPr/>
          <a:lstStyle/>
          <a:p>
            <a:fld id="{86CC0A05-E65B-4CFD-A1DF-C9201227CF2F}" type="slidenum">
              <a:rPr lang="es-EC" smtClean="0"/>
              <a:pPr/>
              <a:t>14</a:t>
            </a:fld>
            <a:endParaRPr lang="es-EC" dirty="0"/>
          </a:p>
        </p:txBody>
      </p:sp>
    </p:spTree>
    <p:extLst>
      <p:ext uri="{BB962C8B-B14F-4D97-AF65-F5344CB8AC3E}">
        <p14:creationId xmlns:p14="http://schemas.microsoft.com/office/powerpoint/2010/main" val="2919600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Proyectos de entornos</a:t>
            </a:r>
            <a:r>
              <a:rPr lang="es-ES" baseline="0" dirty="0" smtClean="0"/>
              <a:t> controlados metodología busca la mayor beneficio económico es una metodología, calidad es un cuarto factor sacrificable</a:t>
            </a:r>
          </a:p>
          <a:p>
            <a:r>
              <a:rPr lang="es-ES" baseline="0" dirty="0" smtClean="0"/>
              <a:t>PMI mejores practicas proyecto en tiempo, alcance y costos, calidad parte del alcance</a:t>
            </a:r>
          </a:p>
          <a:p>
            <a:r>
              <a:rPr lang="es-ES" baseline="0" dirty="0" smtClean="0"/>
              <a:t>METODO DE LA CADENA CRITICA busca reducir tiempo y costos</a:t>
            </a:r>
          </a:p>
          <a:p>
            <a:endParaRPr lang="es-ES" baseline="0" dirty="0" smtClean="0"/>
          </a:p>
          <a:p>
            <a:endParaRPr lang="es-ES" dirty="0"/>
          </a:p>
        </p:txBody>
      </p:sp>
      <p:sp>
        <p:nvSpPr>
          <p:cNvPr id="4" name="Marcador de número de diapositiva 3"/>
          <p:cNvSpPr>
            <a:spLocks noGrp="1"/>
          </p:cNvSpPr>
          <p:nvPr>
            <p:ph type="sldNum" sz="quarter" idx="10"/>
          </p:nvPr>
        </p:nvSpPr>
        <p:spPr/>
        <p:txBody>
          <a:bodyPr/>
          <a:lstStyle/>
          <a:p>
            <a:fld id="{86CC0A05-E65B-4CFD-A1DF-C9201227CF2F}" type="slidenum">
              <a:rPr lang="es-EC" smtClean="0"/>
              <a:pPr/>
              <a:t>15</a:t>
            </a:fld>
            <a:endParaRPr lang="es-EC" dirty="0"/>
          </a:p>
        </p:txBody>
      </p:sp>
    </p:spTree>
    <p:extLst>
      <p:ext uri="{BB962C8B-B14F-4D97-AF65-F5344CB8AC3E}">
        <p14:creationId xmlns:p14="http://schemas.microsoft.com/office/powerpoint/2010/main" val="2721471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effectLst/>
              </a:rPr>
              <a:t>con la </a:t>
            </a:r>
            <a:r>
              <a:rPr lang="es-ES" dirty="0" smtClean="0">
                <a:effectLst/>
                <a:hlinkClick r:id="rId3" tooltip="Gestión de Proyectos"/>
              </a:rPr>
              <a:t>Gestión de Proyectos</a:t>
            </a:r>
            <a:r>
              <a:rPr lang="es-ES" dirty="0" smtClean="0">
                <a:effectLst/>
              </a:rPr>
              <a:t>  </a:t>
            </a:r>
            <a:r>
              <a:rPr lang="es-ES" b="1" dirty="0" smtClean="0">
                <a:effectLst/>
              </a:rPr>
              <a:t>Guía del PMBOK</a:t>
            </a:r>
            <a:r>
              <a:rPr lang="es-ES" dirty="0" smtClean="0">
                <a:effectLst/>
              </a:rPr>
              <a:t>, desarrollada por el Project Management </a:t>
            </a:r>
            <a:r>
              <a:rPr lang="es-ES" dirty="0" err="1" smtClean="0">
                <a:effectLst/>
              </a:rPr>
              <a:t>Institute</a:t>
            </a:r>
            <a:r>
              <a:rPr lang="es-ES" dirty="0" smtClean="0">
                <a:effectLst/>
              </a:rPr>
              <a:t>, contiene una descripción general de los fundamentos de la Gestión de Proyectos reconocidos como buenas prácticas</a:t>
            </a:r>
            <a:endParaRPr lang="es-EC" dirty="0"/>
          </a:p>
        </p:txBody>
      </p:sp>
      <p:sp>
        <p:nvSpPr>
          <p:cNvPr id="6" name="5 Marcador de pie de página"/>
          <p:cNvSpPr>
            <a:spLocks noGrp="1"/>
          </p:cNvSpPr>
          <p:nvPr>
            <p:ph type="ftr" sz="quarter" idx="12"/>
          </p:nvPr>
        </p:nvSpPr>
        <p:spPr/>
        <p:txBody>
          <a:bodyPr/>
          <a:lstStyle/>
          <a:p>
            <a:endParaRPr lang="es-EC" dirty="0"/>
          </a:p>
        </p:txBody>
      </p:sp>
    </p:spTree>
    <p:extLst>
      <p:ext uri="{BB962C8B-B14F-4D97-AF65-F5344CB8AC3E}">
        <p14:creationId xmlns:p14="http://schemas.microsoft.com/office/powerpoint/2010/main" val="317676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DEFINIDA LA METODOLOGIA DE GERENCIA DE PROYECTOS ANALIZAR LA SITUACION EN LAS UNIDADES</a:t>
            </a:r>
            <a:endParaRPr lang="es-ES" dirty="0"/>
          </a:p>
        </p:txBody>
      </p:sp>
      <p:sp>
        <p:nvSpPr>
          <p:cNvPr id="4" name="Marcador de número de diapositiva 3"/>
          <p:cNvSpPr>
            <a:spLocks noGrp="1"/>
          </p:cNvSpPr>
          <p:nvPr>
            <p:ph type="sldNum" sz="quarter" idx="10"/>
          </p:nvPr>
        </p:nvSpPr>
        <p:spPr/>
        <p:txBody>
          <a:bodyPr/>
          <a:lstStyle/>
          <a:p>
            <a:fld id="{86CC0A05-E65B-4CFD-A1DF-C9201227CF2F}" type="slidenum">
              <a:rPr lang="es-EC" smtClean="0"/>
              <a:pPr/>
              <a:t>17</a:t>
            </a:fld>
            <a:endParaRPr lang="es-EC" dirty="0"/>
          </a:p>
        </p:txBody>
      </p:sp>
    </p:spTree>
    <p:extLst>
      <p:ext uri="{BB962C8B-B14F-4D97-AF65-F5344CB8AC3E}">
        <p14:creationId xmlns:p14="http://schemas.microsoft.com/office/powerpoint/2010/main" val="680869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EJERCITO TIENE DIFERENTE</a:t>
            </a:r>
            <a:r>
              <a:rPr lang="en-US" baseline="0" dirty="0" smtClean="0"/>
              <a:t> NIVELES COMPETE NIVEL OPERATIVO  DEFINDE 25 UNIDADES DE SONSTRUCCIONES COMPUESTA POR</a:t>
            </a:r>
            <a:endParaRPr lang="es-ES" dirty="0"/>
          </a:p>
        </p:txBody>
      </p:sp>
      <p:sp>
        <p:nvSpPr>
          <p:cNvPr id="4" name="Marcador de número de diapositiva 3"/>
          <p:cNvSpPr>
            <a:spLocks noGrp="1"/>
          </p:cNvSpPr>
          <p:nvPr>
            <p:ph type="sldNum" sz="quarter" idx="10"/>
          </p:nvPr>
        </p:nvSpPr>
        <p:spPr/>
        <p:txBody>
          <a:bodyPr/>
          <a:lstStyle/>
          <a:p>
            <a:fld id="{86CC0A05-E65B-4CFD-A1DF-C9201227CF2F}" type="slidenum">
              <a:rPr lang="es-EC" smtClean="0"/>
              <a:pPr/>
              <a:t>18</a:t>
            </a:fld>
            <a:endParaRPr lang="es-EC" dirty="0"/>
          </a:p>
        </p:txBody>
      </p:sp>
    </p:spTree>
    <p:extLst>
      <p:ext uri="{BB962C8B-B14F-4D97-AF65-F5344CB8AC3E}">
        <p14:creationId xmlns:p14="http://schemas.microsoft.com/office/powerpoint/2010/main" val="3459201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52</a:t>
            </a:r>
            <a:r>
              <a:rPr lang="es-ES" baseline="0" dirty="0" smtClean="0"/>
              <a:t> preguntas 25 secciones de construcciones en base a la escala de </a:t>
            </a:r>
            <a:r>
              <a:rPr lang="es-ES" baseline="0" dirty="0" err="1" smtClean="0"/>
              <a:t>liker</a:t>
            </a:r>
            <a:r>
              <a:rPr lang="es-ES" baseline="0" dirty="0" smtClean="0"/>
              <a:t> 1 mas bajo 5 mas alto NUNCA, POCAS VECES, USUALMENTE, CASI SIEMPRE Y SIEMPRE CONFORMADO POR PREGUNTAS  CUMPLIMIENTO DE LA NCGN, GESTION DE INTERGRACION, ALCANCE TIEMPO, COSTO CALIDAD, RRHH, COMUNICACIONES, INTERESADOS</a:t>
            </a:r>
          </a:p>
          <a:p>
            <a:r>
              <a:rPr lang="es-ES" baseline="0" dirty="0" smtClean="0"/>
              <a:t>FISCALIZACION DE OBRAS, INTEGRACION,  ALCANCE, TIEMPO, COSTOS, CALIDAD, RIESGOS, ADQUISICIONES, INTERESADOS, COMUNICACIONES, ADQUISCIONES</a:t>
            </a:r>
            <a:endParaRPr lang="es-ES" dirty="0"/>
          </a:p>
        </p:txBody>
      </p:sp>
      <p:sp>
        <p:nvSpPr>
          <p:cNvPr id="4" name="Marcador de número de diapositiva 3"/>
          <p:cNvSpPr>
            <a:spLocks noGrp="1"/>
          </p:cNvSpPr>
          <p:nvPr>
            <p:ph type="sldNum" sz="quarter" idx="10"/>
          </p:nvPr>
        </p:nvSpPr>
        <p:spPr/>
        <p:txBody>
          <a:bodyPr/>
          <a:lstStyle/>
          <a:p>
            <a:fld id="{86CC0A05-E65B-4CFD-A1DF-C9201227CF2F}" type="slidenum">
              <a:rPr lang="es-EC" smtClean="0"/>
              <a:pPr/>
              <a:t>19</a:t>
            </a:fld>
            <a:endParaRPr lang="es-EC" dirty="0"/>
          </a:p>
        </p:txBody>
      </p:sp>
    </p:spTree>
    <p:extLst>
      <p:ext uri="{BB962C8B-B14F-4D97-AF65-F5344CB8AC3E}">
        <p14:creationId xmlns:p14="http://schemas.microsoft.com/office/powerpoint/2010/main" val="2550952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6CC0A05-E65B-4CFD-A1DF-C9201227CF2F}" type="slidenum">
              <a:rPr lang="es-EC" smtClean="0"/>
              <a:pPr/>
              <a:t>20</a:t>
            </a:fld>
            <a:endParaRPr lang="es-EC" dirty="0"/>
          </a:p>
        </p:txBody>
      </p:sp>
    </p:spTree>
    <p:extLst>
      <p:ext uri="{BB962C8B-B14F-4D97-AF65-F5344CB8AC3E}">
        <p14:creationId xmlns:p14="http://schemas.microsoft.com/office/powerpoint/2010/main" val="3810935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Una vez que se dispone del marco teórico (Guía del PMBOK 2013 – Quinta Edición) y del diagnóstico situacional de la fiscalización de las construcciones de las obras civiles de las unidades militares, se desarrollará el modelo de forma tal  que aplique las mejores prácticas ingenieriles y gerenciales, que cumplan  con la normativa legal vigente. </a:t>
            </a:r>
          </a:p>
          <a:p>
            <a:pPr lvl="0"/>
            <a:r>
              <a:rPr lang="es-EC" sz="1200" kern="1200" dirty="0" smtClean="0">
                <a:solidFill>
                  <a:schemeClr val="tx1"/>
                </a:solidFill>
                <a:effectLst/>
                <a:latin typeface="+mn-lt"/>
                <a:ea typeface="+mn-ea"/>
                <a:cs typeface="+mn-cs"/>
              </a:rPr>
              <a:t>Obtener las autorizaciones respectivas para ejecutar el trabajo de fiscalización cumpliendo las normas de la Contraloría General del Estado.</a:t>
            </a:r>
            <a:endParaRPr lang="es-EC" dirty="0" smtClean="0">
              <a:effectLst/>
            </a:endParaRPr>
          </a:p>
          <a:p>
            <a:pPr lvl="0"/>
            <a:r>
              <a:rPr lang="es-EC" sz="1200" kern="1200" dirty="0" smtClean="0">
                <a:solidFill>
                  <a:schemeClr val="tx1"/>
                </a:solidFill>
                <a:effectLst/>
                <a:latin typeface="+mn-lt"/>
                <a:ea typeface="+mn-ea"/>
                <a:cs typeface="+mn-cs"/>
              </a:rPr>
              <a:t>Definir el curso de acción para alcanzar los objetivos propuestos al fiscalizar una obra.</a:t>
            </a:r>
            <a:endParaRPr lang="es-EC" dirty="0" smtClean="0">
              <a:effectLst/>
            </a:endParaRPr>
          </a:p>
          <a:p>
            <a:pPr lvl="0"/>
            <a:r>
              <a:rPr lang="es-EC" sz="1200" kern="1200" dirty="0" smtClean="0">
                <a:solidFill>
                  <a:schemeClr val="tx1"/>
                </a:solidFill>
                <a:effectLst/>
                <a:latin typeface="+mn-lt"/>
                <a:ea typeface="+mn-ea"/>
                <a:cs typeface="+mn-cs"/>
              </a:rPr>
              <a:t>Realizar las tareas propuestas para un mejor control de los trabajos ejecutados por el contratista.</a:t>
            </a:r>
            <a:endParaRPr lang="es-EC" dirty="0" smtClean="0">
              <a:effectLst/>
            </a:endParaRPr>
          </a:p>
          <a:p>
            <a:pPr lvl="0"/>
            <a:r>
              <a:rPr lang="es-EC" sz="1200" kern="1200" dirty="0" smtClean="0">
                <a:solidFill>
                  <a:schemeClr val="tx1"/>
                </a:solidFill>
                <a:effectLst/>
                <a:latin typeface="+mn-lt"/>
                <a:ea typeface="+mn-ea"/>
                <a:cs typeface="+mn-cs"/>
              </a:rPr>
              <a:t>Ejecutar cambios en caso de errores encontrados durante la ejecución de la obra, siguiendo un proceso que justifique adecuadamente por parte de la fiscalización los cambios realizados.</a:t>
            </a:r>
            <a:endParaRPr lang="es-EC" dirty="0" smtClean="0">
              <a:effectLst/>
            </a:endParaRPr>
          </a:p>
          <a:p>
            <a:pPr lvl="0"/>
            <a:r>
              <a:rPr lang="es-EC" sz="1200" kern="1200" dirty="0" smtClean="0">
                <a:solidFill>
                  <a:schemeClr val="tx1"/>
                </a:solidFill>
                <a:effectLst/>
                <a:latin typeface="+mn-lt"/>
                <a:ea typeface="+mn-ea"/>
                <a:cs typeface="+mn-cs"/>
              </a:rPr>
              <a:t>Finiquitar las actividades para cerrar formalmente la fiscalización de un proyecto cumpliendo normas y procesos que aseguren la calidad de la obra.</a:t>
            </a:r>
            <a:endParaRPr lang="es-EC" dirty="0" smtClean="0">
              <a:effectLst/>
            </a:endParaRPr>
          </a:p>
          <a:p>
            <a:pPr lvl="0"/>
            <a:r>
              <a:rPr lang="es-EC" sz="1200" kern="1200" dirty="0" smtClean="0">
                <a:solidFill>
                  <a:schemeClr val="tx1"/>
                </a:solidFill>
                <a:effectLst/>
                <a:latin typeface="+mn-lt"/>
                <a:ea typeface="+mn-ea"/>
                <a:cs typeface="+mn-cs"/>
              </a:rPr>
              <a:t>Desarrollar una secuencia lógica enmarcada con los procesos y áreas del conocimiento que determina el PMBOK versión 2013.</a:t>
            </a:r>
          </a:p>
          <a:p>
            <a:pPr lvl="0"/>
            <a:r>
              <a:rPr lang="es-EC" sz="1200" kern="1200" dirty="0" smtClean="0">
                <a:solidFill>
                  <a:schemeClr val="tx1"/>
                </a:solidFill>
                <a:effectLst/>
                <a:latin typeface="+mn-lt"/>
                <a:ea typeface="+mn-ea"/>
                <a:cs typeface="+mn-cs"/>
              </a:rPr>
              <a:t>Establecer procesos que aporten para que la fiscalización de obras sea ejecutado de forma inmediata y cumpla con los objetivos para la cual fue creada.</a:t>
            </a:r>
          </a:p>
          <a:p>
            <a:pPr lvl="0"/>
            <a:r>
              <a:rPr lang="es-EC" sz="1200" kern="1200" dirty="0" smtClean="0">
                <a:solidFill>
                  <a:schemeClr val="tx1"/>
                </a:solidFill>
                <a:effectLst/>
                <a:latin typeface="+mn-lt"/>
                <a:ea typeface="+mn-ea"/>
                <a:cs typeface="+mn-cs"/>
              </a:rPr>
              <a:t>Cumplir con las normas establecidas por la Contraloría General del Estado.</a:t>
            </a:r>
          </a:p>
          <a:p>
            <a:pPr lvl="0"/>
            <a:r>
              <a:rPr lang="es-EC" sz="1200" kern="1200" dirty="0" smtClean="0">
                <a:solidFill>
                  <a:schemeClr val="tx1"/>
                </a:solidFill>
                <a:effectLst/>
                <a:latin typeface="+mn-lt"/>
                <a:ea typeface="+mn-ea"/>
                <a:cs typeface="+mn-cs"/>
              </a:rPr>
              <a:t>Definir formatos que sean útiles y sencillos de llenar que permitan evidenciar el cumplimiento de la labor del equipo de fiscalización.</a:t>
            </a:r>
          </a:p>
          <a:p>
            <a:pPr lvl="0"/>
            <a:r>
              <a:rPr lang="es-EC" sz="1200" kern="1200" dirty="0" smtClean="0">
                <a:solidFill>
                  <a:schemeClr val="tx1"/>
                </a:solidFill>
                <a:effectLst/>
                <a:latin typeface="+mn-lt"/>
                <a:ea typeface="+mn-ea"/>
                <a:cs typeface="+mn-cs"/>
              </a:rPr>
              <a:t>Establecer herramientas que permita garantizar el trabajo ejecutado por la fiscalización.</a:t>
            </a:r>
          </a:p>
          <a:p>
            <a:pPr lvl="0"/>
            <a:r>
              <a:rPr lang="es-EC" sz="1200" kern="1200" dirty="0" smtClean="0">
                <a:solidFill>
                  <a:schemeClr val="tx1"/>
                </a:solidFill>
                <a:effectLst/>
                <a:latin typeface="+mn-lt"/>
                <a:ea typeface="+mn-ea"/>
                <a:cs typeface="+mn-cs"/>
              </a:rPr>
              <a:t>Asegurar que el patrocinador o contratante de la obra tenga  una continua interacción en el desarrollo de la obra con el soporte técnico de la fiscalización.</a:t>
            </a:r>
          </a:p>
          <a:p>
            <a:r>
              <a:rPr lang="es-EC" sz="1200" kern="1200" dirty="0" smtClean="0">
                <a:solidFill>
                  <a:schemeClr val="tx1"/>
                </a:solidFill>
                <a:effectLst/>
                <a:latin typeface="+mn-lt"/>
                <a:ea typeface="+mn-ea"/>
                <a:cs typeface="+mn-cs"/>
              </a:rPr>
              <a:t>Generar evidencias que demuestren la gestión de la fiscalización para garantizar su trabajo de control al contratista y garantice la calidad de la obra al patrocinador</a:t>
            </a:r>
            <a:endParaRPr lang="es-EC" dirty="0"/>
          </a:p>
        </p:txBody>
      </p:sp>
      <p:sp>
        <p:nvSpPr>
          <p:cNvPr id="4" name="Marcador de número de diapositiva 3"/>
          <p:cNvSpPr>
            <a:spLocks noGrp="1"/>
          </p:cNvSpPr>
          <p:nvPr>
            <p:ph type="sldNum" sz="quarter" idx="10"/>
          </p:nvPr>
        </p:nvSpPr>
        <p:spPr/>
        <p:txBody>
          <a:bodyPr/>
          <a:lstStyle/>
          <a:p>
            <a:fld id="{86CC0A05-E65B-4CFD-A1DF-C9201227CF2F}" type="slidenum">
              <a:rPr lang="es-EC" smtClean="0"/>
              <a:pPr/>
              <a:t>21</a:t>
            </a:fld>
            <a:endParaRPr lang="es-EC" dirty="0"/>
          </a:p>
        </p:txBody>
      </p:sp>
    </p:spTree>
    <p:extLst>
      <p:ext uri="{BB962C8B-B14F-4D97-AF65-F5344CB8AC3E}">
        <p14:creationId xmlns:p14="http://schemas.microsoft.com/office/powerpoint/2010/main" val="153297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VALOR AGRGADO PARA LA GESTION DE FISCALIZACION,     PREMISAS SECUECNIA LOGICA ENMARCADA</a:t>
            </a:r>
            <a:r>
              <a:rPr lang="es-EC" baseline="0" dirty="0" smtClean="0"/>
              <a:t> PMBOOK, NORMAS CGN, EVIDENCIAR DE LA GESTION </a:t>
            </a:r>
            <a:endParaRPr lang="es-EC" dirty="0"/>
          </a:p>
        </p:txBody>
      </p:sp>
      <p:sp>
        <p:nvSpPr>
          <p:cNvPr id="4" name="Marcador de número de diapositiva 3"/>
          <p:cNvSpPr>
            <a:spLocks noGrp="1"/>
          </p:cNvSpPr>
          <p:nvPr>
            <p:ph type="sldNum" sz="quarter" idx="10"/>
          </p:nvPr>
        </p:nvSpPr>
        <p:spPr/>
        <p:txBody>
          <a:bodyPr/>
          <a:lstStyle/>
          <a:p>
            <a:fld id="{86CC0A05-E65B-4CFD-A1DF-C9201227CF2F}" type="slidenum">
              <a:rPr lang="es-EC" smtClean="0"/>
              <a:pPr/>
              <a:t>22</a:t>
            </a:fld>
            <a:endParaRPr lang="es-EC" dirty="0"/>
          </a:p>
        </p:txBody>
      </p:sp>
    </p:spTree>
    <p:extLst>
      <p:ext uri="{BB962C8B-B14F-4D97-AF65-F5344CB8AC3E}">
        <p14:creationId xmlns:p14="http://schemas.microsoft.com/office/powerpoint/2010/main" val="2764313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IDENTIFICA COORDINA  LOS DISTINTOS PROCESOS Y ACTIVIDADES</a:t>
            </a:r>
            <a:endParaRPr lang="es-ES" dirty="0"/>
          </a:p>
        </p:txBody>
      </p:sp>
      <p:sp>
        <p:nvSpPr>
          <p:cNvPr id="4" name="Marcador de número de diapositiva 3"/>
          <p:cNvSpPr>
            <a:spLocks noGrp="1"/>
          </p:cNvSpPr>
          <p:nvPr>
            <p:ph type="sldNum" sz="quarter" idx="10"/>
          </p:nvPr>
        </p:nvSpPr>
        <p:spPr/>
        <p:txBody>
          <a:bodyPr/>
          <a:lstStyle/>
          <a:p>
            <a:fld id="{86CC0A05-E65B-4CFD-A1DF-C9201227CF2F}" type="slidenum">
              <a:rPr lang="es-EC" smtClean="0"/>
              <a:pPr/>
              <a:t>23</a:t>
            </a:fld>
            <a:endParaRPr lang="es-EC" dirty="0"/>
          </a:p>
        </p:txBody>
      </p:sp>
    </p:spTree>
    <p:extLst>
      <p:ext uri="{BB962C8B-B14F-4D97-AF65-F5344CB8AC3E}">
        <p14:creationId xmlns:p14="http://schemas.microsoft.com/office/powerpoint/2010/main" val="4084161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ART</a:t>
            </a:r>
            <a:r>
              <a:rPr lang="en-US" baseline="0" dirty="0" smtClean="0"/>
              <a:t> 158 DS/IT     APOSTADO A LO LARGO DEL LPI        1998 TARTADO DE PAZ ITAMARATI  REDEFINIR SUS ROLES Y ACCIONES NUEVOS ESCENARIOS   PLAN DE MODERNIZACION  MEDIOS EINSTALACIONES    </a:t>
            </a:r>
            <a:endParaRPr lang="es-ES" dirty="0"/>
          </a:p>
        </p:txBody>
      </p:sp>
      <p:sp>
        <p:nvSpPr>
          <p:cNvPr id="4" name="Marcador de número de diapositiva 3"/>
          <p:cNvSpPr>
            <a:spLocks noGrp="1"/>
          </p:cNvSpPr>
          <p:nvPr>
            <p:ph type="sldNum" sz="quarter" idx="10"/>
          </p:nvPr>
        </p:nvSpPr>
        <p:spPr/>
        <p:txBody>
          <a:bodyPr/>
          <a:lstStyle/>
          <a:p>
            <a:fld id="{86CC0A05-E65B-4CFD-A1DF-C9201227CF2F}" type="slidenum">
              <a:rPr lang="es-EC" smtClean="0"/>
              <a:pPr/>
              <a:t>4</a:t>
            </a:fld>
            <a:endParaRPr lang="es-EC" dirty="0"/>
          </a:p>
        </p:txBody>
      </p:sp>
    </p:spTree>
    <p:extLst>
      <p:ext uri="{BB962C8B-B14F-4D97-AF65-F5344CB8AC3E}">
        <p14:creationId xmlns:p14="http://schemas.microsoft.com/office/powerpoint/2010/main" val="4200926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6CC0A05-E65B-4CFD-A1DF-C9201227CF2F}" type="slidenum">
              <a:rPr lang="es-EC" smtClean="0"/>
              <a:pPr/>
              <a:t>24</a:t>
            </a:fld>
            <a:endParaRPr lang="es-EC" dirty="0"/>
          </a:p>
        </p:txBody>
      </p:sp>
    </p:spTree>
    <p:extLst>
      <p:ext uri="{BB962C8B-B14F-4D97-AF65-F5344CB8AC3E}">
        <p14:creationId xmlns:p14="http://schemas.microsoft.com/office/powerpoint/2010/main" val="2740621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6CC0A05-E65B-4CFD-A1DF-C9201227CF2F}" type="slidenum">
              <a:rPr lang="es-EC" smtClean="0"/>
              <a:pPr/>
              <a:t>25</a:t>
            </a:fld>
            <a:endParaRPr lang="es-EC" dirty="0"/>
          </a:p>
        </p:txBody>
      </p:sp>
    </p:spTree>
    <p:extLst>
      <p:ext uri="{BB962C8B-B14F-4D97-AF65-F5344CB8AC3E}">
        <p14:creationId xmlns:p14="http://schemas.microsoft.com/office/powerpoint/2010/main" val="3036666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6CC0A05-E65B-4CFD-A1DF-C9201227CF2F}" type="slidenum">
              <a:rPr lang="es-EC" smtClean="0"/>
              <a:pPr/>
              <a:t>26</a:t>
            </a:fld>
            <a:endParaRPr lang="es-EC" dirty="0"/>
          </a:p>
        </p:txBody>
      </p:sp>
    </p:spTree>
    <p:extLst>
      <p:ext uri="{BB962C8B-B14F-4D97-AF65-F5344CB8AC3E}">
        <p14:creationId xmlns:p14="http://schemas.microsoft.com/office/powerpoint/2010/main" val="3839176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6CC0A05-E65B-4CFD-A1DF-C9201227CF2F}" type="slidenum">
              <a:rPr lang="es-EC" smtClean="0"/>
              <a:pPr/>
              <a:t>28</a:t>
            </a:fld>
            <a:endParaRPr lang="es-EC" dirty="0"/>
          </a:p>
        </p:txBody>
      </p:sp>
    </p:spTree>
    <p:extLst>
      <p:ext uri="{BB962C8B-B14F-4D97-AF65-F5344CB8AC3E}">
        <p14:creationId xmlns:p14="http://schemas.microsoft.com/office/powerpoint/2010/main" val="1454831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S" sz="1200" kern="1200" dirty="0" smtClean="0">
                <a:solidFill>
                  <a:schemeClr val="tx1"/>
                </a:solidFill>
                <a:effectLst/>
                <a:latin typeface="+mn-lt"/>
                <a:ea typeface="+mn-ea"/>
                <a:cs typeface="+mn-cs"/>
              </a:rPr>
              <a:t>Comprobar la aplicación de las matrices durante el desarrollo del trabajo ejecutado por la fiscalización.</a:t>
            </a:r>
            <a:endParaRPr lang="es-EC"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Demostrar la utilidad de las matrices  dentro del equipo de fiscalización, ya que facilito  la planificación, organización, control y coordinación de las actividades realizadas por el jefe de fiscalización y fiscalizadores.</a:t>
            </a:r>
            <a:endParaRPr lang="es-EC"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Verificar la pertinencia de cada uno de los aspectos propuestos en las plantillas con respecto a la actividad desarrollada por la fiscalización.</a:t>
            </a:r>
            <a:endParaRPr lang="es-EC"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Evaluar la comprensión de las plantillas por parte del equipo de fiscalización, al emplearlas</a:t>
            </a:r>
          </a:p>
          <a:p>
            <a:endParaRPr lang="es-ES" dirty="0"/>
          </a:p>
        </p:txBody>
      </p:sp>
      <p:sp>
        <p:nvSpPr>
          <p:cNvPr id="4" name="Marcador de número de diapositiva 3"/>
          <p:cNvSpPr>
            <a:spLocks noGrp="1"/>
          </p:cNvSpPr>
          <p:nvPr>
            <p:ph type="sldNum" sz="quarter" idx="10"/>
          </p:nvPr>
        </p:nvSpPr>
        <p:spPr/>
        <p:txBody>
          <a:bodyPr/>
          <a:lstStyle/>
          <a:p>
            <a:fld id="{86CC0A05-E65B-4CFD-A1DF-C9201227CF2F}" type="slidenum">
              <a:rPr lang="es-EC" smtClean="0"/>
              <a:pPr/>
              <a:t>30</a:t>
            </a:fld>
            <a:endParaRPr lang="es-EC" dirty="0"/>
          </a:p>
        </p:txBody>
      </p:sp>
    </p:spTree>
    <p:extLst>
      <p:ext uri="{BB962C8B-B14F-4D97-AF65-F5344CB8AC3E}">
        <p14:creationId xmlns:p14="http://schemas.microsoft.com/office/powerpoint/2010/main" val="2731096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S" sz="1200" kern="1200" dirty="0" smtClean="0">
                <a:solidFill>
                  <a:schemeClr val="tx1"/>
                </a:solidFill>
                <a:effectLst/>
                <a:latin typeface="+mn-lt"/>
                <a:ea typeface="+mn-ea"/>
                <a:cs typeface="+mn-cs"/>
              </a:rPr>
              <a:t>El cronograma de la gestión de la fiscalización tomará siempre como inicio de sus actividades la designación por parte del Comandante de la Unidad, al equipo fiscalizador de la obra y   su conclusión en la firma del acta de entrega y recepción definitiva. </a:t>
            </a:r>
            <a:endParaRPr lang="es-EC"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Los cronogramas de la fiscalización deben ser flexibles ya que depende del cumplimiento de la planificación propuesta por el contratista.</a:t>
            </a:r>
            <a:endParaRPr lang="es-EC"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cronograma propuesto contempla actividades más sencillas que son propias de la fiscalización y por ello el cronograma valorado es más sencillo  pues implica rubros que permitan la operatividad de la fiscalización</a:t>
            </a:r>
            <a:endParaRPr lang="es-ES" dirty="0"/>
          </a:p>
        </p:txBody>
      </p:sp>
      <p:sp>
        <p:nvSpPr>
          <p:cNvPr id="4" name="Marcador de número de diapositiva 3"/>
          <p:cNvSpPr>
            <a:spLocks noGrp="1"/>
          </p:cNvSpPr>
          <p:nvPr>
            <p:ph type="sldNum" sz="quarter" idx="10"/>
          </p:nvPr>
        </p:nvSpPr>
        <p:spPr/>
        <p:txBody>
          <a:bodyPr/>
          <a:lstStyle/>
          <a:p>
            <a:fld id="{86CC0A05-E65B-4CFD-A1DF-C9201227CF2F}" type="slidenum">
              <a:rPr lang="es-EC" smtClean="0"/>
              <a:pPr/>
              <a:t>31</a:t>
            </a:fld>
            <a:endParaRPr lang="es-EC" dirty="0"/>
          </a:p>
        </p:txBody>
      </p:sp>
    </p:spTree>
    <p:extLst>
      <p:ext uri="{BB962C8B-B14F-4D97-AF65-F5344CB8AC3E}">
        <p14:creationId xmlns:p14="http://schemas.microsoft.com/office/powerpoint/2010/main" val="3739329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El Modelo de Gerencia permite generar documentación estandarizada que al ser adecuadamente  archivada, permitirá reducir los costos que se emplea la sección construcciones para fiscalizar las obras en las Unidades Militares, además de poder contar con información histórica que puede ser utilizada para demostrar la gestión que la fiscalización ha ejecutado en un proyecto  en caso de ser requerido por la Contraloría General del Estado.</a:t>
            </a:r>
            <a:endParaRPr lang="es-ES" dirty="0"/>
          </a:p>
        </p:txBody>
      </p:sp>
      <p:sp>
        <p:nvSpPr>
          <p:cNvPr id="4" name="Marcador de número de diapositiva 3"/>
          <p:cNvSpPr>
            <a:spLocks noGrp="1"/>
          </p:cNvSpPr>
          <p:nvPr>
            <p:ph type="sldNum" sz="quarter" idx="10"/>
          </p:nvPr>
        </p:nvSpPr>
        <p:spPr/>
        <p:txBody>
          <a:bodyPr/>
          <a:lstStyle/>
          <a:p>
            <a:fld id="{86CC0A05-E65B-4CFD-A1DF-C9201227CF2F}" type="slidenum">
              <a:rPr lang="es-EC" smtClean="0"/>
              <a:pPr/>
              <a:t>33</a:t>
            </a:fld>
            <a:endParaRPr lang="es-EC" dirty="0"/>
          </a:p>
        </p:txBody>
      </p:sp>
    </p:spTree>
    <p:extLst>
      <p:ext uri="{BB962C8B-B14F-4D97-AF65-F5344CB8AC3E}">
        <p14:creationId xmlns:p14="http://schemas.microsoft.com/office/powerpoint/2010/main" val="303487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6CC0A05-E65B-4CFD-A1DF-C9201227CF2F}" type="slidenum">
              <a:rPr lang="es-EC" smtClean="0"/>
              <a:pPr/>
              <a:t>34</a:t>
            </a:fld>
            <a:endParaRPr lang="es-EC" dirty="0"/>
          </a:p>
        </p:txBody>
      </p:sp>
    </p:spTree>
    <p:extLst>
      <p:ext uri="{BB962C8B-B14F-4D97-AF65-F5344CB8AC3E}">
        <p14:creationId xmlns:p14="http://schemas.microsoft.com/office/powerpoint/2010/main" val="4265337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2007 PRESUPUESTO PARA PODER CUMPLIRM SU REESTRUCTURACION MINISTERIO DE DEFENSA A DADO UNA ASIGNACION PRESUPUESTARIA DE 20 MILLONES </a:t>
            </a:r>
            <a:endParaRPr lang="es-ES" dirty="0"/>
          </a:p>
        </p:txBody>
      </p:sp>
      <p:sp>
        <p:nvSpPr>
          <p:cNvPr id="4" name="Marcador de número de diapositiva 3"/>
          <p:cNvSpPr>
            <a:spLocks noGrp="1"/>
          </p:cNvSpPr>
          <p:nvPr>
            <p:ph type="sldNum" sz="quarter" idx="10"/>
          </p:nvPr>
        </p:nvSpPr>
        <p:spPr/>
        <p:txBody>
          <a:bodyPr/>
          <a:lstStyle/>
          <a:p>
            <a:fld id="{86CC0A05-E65B-4CFD-A1DF-C9201227CF2F}" type="slidenum">
              <a:rPr lang="es-EC" smtClean="0"/>
              <a:pPr/>
              <a:t>5</a:t>
            </a:fld>
            <a:endParaRPr lang="es-EC" dirty="0"/>
          </a:p>
        </p:txBody>
      </p:sp>
    </p:spTree>
    <p:extLst>
      <p:ext uri="{BB962C8B-B14F-4D97-AF65-F5344CB8AC3E}">
        <p14:creationId xmlns:p14="http://schemas.microsoft.com/office/powerpoint/2010/main" val="1797287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LA INVESTIGACION SE HA PLANTEADO LOS SIGUIENTES OBJETIVOS</a:t>
            </a:r>
            <a:endParaRPr lang="es-ES" dirty="0"/>
          </a:p>
        </p:txBody>
      </p:sp>
      <p:sp>
        <p:nvSpPr>
          <p:cNvPr id="4" name="Marcador de número de diapositiva 3"/>
          <p:cNvSpPr>
            <a:spLocks noGrp="1"/>
          </p:cNvSpPr>
          <p:nvPr>
            <p:ph type="sldNum" sz="quarter" idx="10"/>
          </p:nvPr>
        </p:nvSpPr>
        <p:spPr/>
        <p:txBody>
          <a:bodyPr/>
          <a:lstStyle/>
          <a:p>
            <a:fld id="{86CC0A05-E65B-4CFD-A1DF-C9201227CF2F}" type="slidenum">
              <a:rPr lang="es-EC" smtClean="0"/>
              <a:pPr/>
              <a:t>6</a:t>
            </a:fld>
            <a:endParaRPr lang="es-EC" dirty="0"/>
          </a:p>
        </p:txBody>
      </p:sp>
    </p:spTree>
    <p:extLst>
      <p:ext uri="{BB962C8B-B14F-4D97-AF65-F5344CB8AC3E}">
        <p14:creationId xmlns:p14="http://schemas.microsoft.com/office/powerpoint/2010/main" val="842056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DIAGNOSTICO</a:t>
            </a:r>
            <a:r>
              <a:rPr lang="en-US" baseline="0" dirty="0" smtClean="0"/>
              <a:t>        BASE       INVESTIGACION          DISENAR</a:t>
            </a:r>
            <a:endParaRPr lang="es-ES" dirty="0"/>
          </a:p>
        </p:txBody>
      </p:sp>
      <p:sp>
        <p:nvSpPr>
          <p:cNvPr id="4" name="Marcador de número de diapositiva 3"/>
          <p:cNvSpPr>
            <a:spLocks noGrp="1"/>
          </p:cNvSpPr>
          <p:nvPr>
            <p:ph type="sldNum" sz="quarter" idx="10"/>
          </p:nvPr>
        </p:nvSpPr>
        <p:spPr/>
        <p:txBody>
          <a:bodyPr/>
          <a:lstStyle/>
          <a:p>
            <a:fld id="{86CC0A05-E65B-4CFD-A1DF-C9201227CF2F}" type="slidenum">
              <a:rPr lang="es-EC" smtClean="0"/>
              <a:pPr/>
              <a:t>7</a:t>
            </a:fld>
            <a:endParaRPr lang="es-EC" dirty="0"/>
          </a:p>
        </p:txBody>
      </p:sp>
    </p:spTree>
    <p:extLst>
      <p:ext uri="{BB962C8B-B14F-4D97-AF65-F5344CB8AC3E}">
        <p14:creationId xmlns:p14="http://schemas.microsoft.com/office/powerpoint/2010/main" val="391557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6CC0A05-E65B-4CFD-A1DF-C9201227CF2F}" type="slidenum">
              <a:rPr lang="es-EC" smtClean="0"/>
              <a:pPr/>
              <a:t>8</a:t>
            </a:fld>
            <a:endParaRPr lang="es-EC" dirty="0"/>
          </a:p>
        </p:txBody>
      </p:sp>
    </p:spTree>
    <p:extLst>
      <p:ext uri="{BB962C8B-B14F-4D97-AF65-F5344CB8AC3E}">
        <p14:creationId xmlns:p14="http://schemas.microsoft.com/office/powerpoint/2010/main" val="2096496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6CC0A05-E65B-4CFD-A1DF-C9201227CF2F}" type="slidenum">
              <a:rPr lang="es-EC" smtClean="0"/>
              <a:pPr/>
              <a:t>9</a:t>
            </a:fld>
            <a:endParaRPr lang="es-EC" dirty="0"/>
          </a:p>
        </p:txBody>
      </p:sp>
    </p:spTree>
    <p:extLst>
      <p:ext uri="{BB962C8B-B14F-4D97-AF65-F5344CB8AC3E}">
        <p14:creationId xmlns:p14="http://schemas.microsoft.com/office/powerpoint/2010/main" val="383443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n-US" sz="1200" kern="1200" dirty="0" err="1" smtClean="0">
                <a:solidFill>
                  <a:schemeClr val="tx1"/>
                </a:solidFill>
                <a:effectLst/>
                <a:latin typeface="+mn-lt"/>
                <a:ea typeface="+mn-ea"/>
                <a:cs typeface="+mn-cs"/>
              </a:rPr>
              <a:t>heuristica</a:t>
            </a:r>
            <a:endParaRPr lang="es-E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Información actualizada teniendo como base el año 2009.</a:t>
            </a:r>
          </a:p>
          <a:p>
            <a:pPr lvl="0"/>
            <a:r>
              <a:rPr lang="es-ES" sz="1200" kern="1200" dirty="0" smtClean="0">
                <a:solidFill>
                  <a:schemeClr val="tx1"/>
                </a:solidFill>
                <a:effectLst/>
                <a:latin typeface="+mn-lt"/>
                <a:ea typeface="+mn-ea"/>
                <a:cs typeface="+mn-cs"/>
              </a:rPr>
              <a:t>Datos que se encuadren en estudios e investigaciones sobre fiscalización de obras y modelos de gestión aplicados a la construcción.</a:t>
            </a:r>
          </a:p>
          <a:p>
            <a:pPr lvl="0"/>
            <a:r>
              <a:rPr lang="es-ES" sz="1200" kern="1200" dirty="0" smtClean="0">
                <a:solidFill>
                  <a:schemeClr val="tx1"/>
                </a:solidFill>
                <a:effectLst/>
                <a:latin typeface="+mn-lt"/>
                <a:ea typeface="+mn-ea"/>
                <a:cs typeface="+mn-cs"/>
              </a:rPr>
              <a:t>Información de fuentes confiables como repositorios digitales de bibliotecas de las universidades, libros, publicaciones científicas y estudios avalados por organismos de investigación.</a:t>
            </a:r>
          </a:p>
          <a:p>
            <a:r>
              <a:rPr lang="es-ES" sz="1200" kern="1200" dirty="0" smtClean="0">
                <a:solidFill>
                  <a:schemeClr val="tx1"/>
                </a:solidFill>
                <a:effectLst/>
                <a:latin typeface="+mn-lt"/>
                <a:ea typeface="+mn-ea"/>
                <a:cs typeface="+mn-cs"/>
              </a:rPr>
              <a:t>Fuentes tomadas tanto a nivel nacional como internacional</a:t>
            </a:r>
          </a:p>
          <a:p>
            <a:r>
              <a:rPr lang="en-US" sz="1200" kern="1200" dirty="0" smtClean="0">
                <a:solidFill>
                  <a:schemeClr val="tx1"/>
                </a:solidFill>
                <a:effectLst/>
                <a:latin typeface="+mn-lt"/>
                <a:ea typeface="+mn-ea"/>
                <a:cs typeface="+mn-cs"/>
              </a:rPr>
              <a:t>HERMENEUTICA</a:t>
            </a:r>
          </a:p>
          <a:p>
            <a:r>
              <a:rPr lang="es-EC" sz="1200" kern="1200" dirty="0" smtClean="0">
                <a:solidFill>
                  <a:schemeClr val="tx1"/>
                </a:solidFill>
                <a:effectLst/>
                <a:latin typeface="+mn-lt"/>
                <a:ea typeface="+mn-ea"/>
                <a:cs typeface="+mn-cs"/>
              </a:rPr>
              <a:t>Durante esta fase cada una de las fuentes investigadas se leerá, se analizará, se interpretará y se clasificará de acuerdo con su importancia dentro del trabajo de investigación. A partir de allí, se seleccionarán los puntos fundamentales y se indicarán el o los instrumentos diseñados por el investigador para sistematizar la información bibliográfica acopiada, </a:t>
            </a:r>
            <a:endParaRPr lang="es-ES" dirty="0"/>
          </a:p>
        </p:txBody>
      </p:sp>
      <p:sp>
        <p:nvSpPr>
          <p:cNvPr id="4" name="Marcador de número de diapositiva 3"/>
          <p:cNvSpPr>
            <a:spLocks noGrp="1"/>
          </p:cNvSpPr>
          <p:nvPr>
            <p:ph type="sldNum" sz="quarter" idx="10"/>
          </p:nvPr>
        </p:nvSpPr>
        <p:spPr/>
        <p:txBody>
          <a:bodyPr/>
          <a:lstStyle/>
          <a:p>
            <a:fld id="{86CC0A05-E65B-4CFD-A1DF-C9201227CF2F}" type="slidenum">
              <a:rPr lang="es-EC" smtClean="0"/>
              <a:pPr/>
              <a:t>11</a:t>
            </a:fld>
            <a:endParaRPr lang="es-EC" dirty="0"/>
          </a:p>
        </p:txBody>
      </p:sp>
    </p:spTree>
    <p:extLst>
      <p:ext uri="{BB962C8B-B14F-4D97-AF65-F5344CB8AC3E}">
        <p14:creationId xmlns:p14="http://schemas.microsoft.com/office/powerpoint/2010/main" val="2841322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6CC0A05-E65B-4CFD-A1DF-C9201227CF2F}" type="slidenum">
              <a:rPr lang="es-EC" smtClean="0"/>
              <a:pPr/>
              <a:t>13</a:t>
            </a:fld>
            <a:endParaRPr lang="es-EC" dirty="0"/>
          </a:p>
        </p:txBody>
      </p:sp>
    </p:spTree>
    <p:extLst>
      <p:ext uri="{BB962C8B-B14F-4D97-AF65-F5344CB8AC3E}">
        <p14:creationId xmlns:p14="http://schemas.microsoft.com/office/powerpoint/2010/main" val="1509894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D8BBBE51-2C9F-49B2-9941-3F66A8356591}" type="datetime1">
              <a:rPr lang="es-EC" smtClean="0"/>
              <a:pPr/>
              <a:t>12/06/2015</a:t>
            </a:fld>
            <a:endParaRPr lang="es-EC" dirty="0"/>
          </a:p>
        </p:txBody>
      </p:sp>
      <p:sp>
        <p:nvSpPr>
          <p:cNvPr id="5" name="4 Marcador de pie de página"/>
          <p:cNvSpPr>
            <a:spLocks noGrp="1"/>
          </p:cNvSpPr>
          <p:nvPr>
            <p:ph type="ftr" sz="quarter" idx="11"/>
          </p:nvPr>
        </p:nvSpPr>
        <p:spPr/>
        <p:txBody>
          <a:bodyPr/>
          <a:lstStyle/>
          <a:p>
            <a:r>
              <a:rPr lang="es-EC" dirty="0" smtClean="0"/>
              <a:t>MAC-V Espe</a:t>
            </a:r>
            <a:endParaRPr lang="es-EC" dirty="0"/>
          </a:p>
        </p:txBody>
      </p:sp>
      <p:sp>
        <p:nvSpPr>
          <p:cNvPr id="6" name="5 Marcador de número de diapositiva"/>
          <p:cNvSpPr>
            <a:spLocks noGrp="1"/>
          </p:cNvSpPr>
          <p:nvPr>
            <p:ph type="sldNum" sz="quarter" idx="12"/>
          </p:nvPr>
        </p:nvSpPr>
        <p:spPr/>
        <p:txBody>
          <a:bodyPr/>
          <a:lstStyle/>
          <a:p>
            <a:fld id="{98D22C14-CB60-4947-86B0-C7427AECFF0B}" type="slidenum">
              <a:rPr lang="es-EC" smtClean="0"/>
              <a:pPr/>
              <a:t>‹Nº›</a:t>
            </a:fld>
            <a:endParaRPr lang="es-EC" dirty="0"/>
          </a:p>
        </p:txBody>
      </p:sp>
    </p:spTree>
    <p:extLst>
      <p:ext uri="{BB962C8B-B14F-4D97-AF65-F5344CB8AC3E}">
        <p14:creationId xmlns:p14="http://schemas.microsoft.com/office/powerpoint/2010/main" val="3177199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180D3D6-8C77-4C71-AAB0-2C35914A9123}" type="datetime1">
              <a:rPr lang="es-EC" smtClean="0"/>
              <a:pPr/>
              <a:t>12/06/2015</a:t>
            </a:fld>
            <a:endParaRPr lang="es-EC" dirty="0"/>
          </a:p>
        </p:txBody>
      </p:sp>
      <p:sp>
        <p:nvSpPr>
          <p:cNvPr id="5" name="4 Marcador de pie de página"/>
          <p:cNvSpPr>
            <a:spLocks noGrp="1"/>
          </p:cNvSpPr>
          <p:nvPr>
            <p:ph type="ftr" sz="quarter" idx="11"/>
          </p:nvPr>
        </p:nvSpPr>
        <p:spPr/>
        <p:txBody>
          <a:bodyPr/>
          <a:lstStyle/>
          <a:p>
            <a:r>
              <a:rPr lang="es-EC" dirty="0" smtClean="0"/>
              <a:t>MAC-V Espe</a:t>
            </a:r>
            <a:endParaRPr lang="es-EC" dirty="0"/>
          </a:p>
        </p:txBody>
      </p:sp>
      <p:sp>
        <p:nvSpPr>
          <p:cNvPr id="6" name="5 Marcador de número de diapositiva"/>
          <p:cNvSpPr>
            <a:spLocks noGrp="1"/>
          </p:cNvSpPr>
          <p:nvPr>
            <p:ph type="sldNum" sz="quarter" idx="12"/>
          </p:nvPr>
        </p:nvSpPr>
        <p:spPr/>
        <p:txBody>
          <a:bodyPr/>
          <a:lstStyle/>
          <a:p>
            <a:fld id="{98D22C14-CB60-4947-86B0-C7427AECFF0B}" type="slidenum">
              <a:rPr lang="es-EC" smtClean="0"/>
              <a:pPr/>
              <a:t>‹Nº›</a:t>
            </a:fld>
            <a:endParaRPr lang="es-EC" dirty="0"/>
          </a:p>
        </p:txBody>
      </p:sp>
    </p:spTree>
    <p:extLst>
      <p:ext uri="{BB962C8B-B14F-4D97-AF65-F5344CB8AC3E}">
        <p14:creationId xmlns:p14="http://schemas.microsoft.com/office/powerpoint/2010/main" val="206109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5E33FF55-202A-4FBA-B5D9-F2D1DD4C9D39}" type="datetime1">
              <a:rPr lang="es-EC" smtClean="0"/>
              <a:pPr/>
              <a:t>12/06/2015</a:t>
            </a:fld>
            <a:endParaRPr lang="es-EC" dirty="0"/>
          </a:p>
        </p:txBody>
      </p:sp>
      <p:sp>
        <p:nvSpPr>
          <p:cNvPr id="5" name="4 Marcador de pie de página"/>
          <p:cNvSpPr>
            <a:spLocks noGrp="1"/>
          </p:cNvSpPr>
          <p:nvPr>
            <p:ph type="ftr" sz="quarter" idx="11"/>
          </p:nvPr>
        </p:nvSpPr>
        <p:spPr/>
        <p:txBody>
          <a:bodyPr/>
          <a:lstStyle/>
          <a:p>
            <a:r>
              <a:rPr lang="es-EC" dirty="0" smtClean="0"/>
              <a:t>MAC-V Espe</a:t>
            </a:r>
            <a:endParaRPr lang="es-EC" dirty="0"/>
          </a:p>
        </p:txBody>
      </p:sp>
      <p:sp>
        <p:nvSpPr>
          <p:cNvPr id="6" name="5 Marcador de número de diapositiva"/>
          <p:cNvSpPr>
            <a:spLocks noGrp="1"/>
          </p:cNvSpPr>
          <p:nvPr>
            <p:ph type="sldNum" sz="quarter" idx="12"/>
          </p:nvPr>
        </p:nvSpPr>
        <p:spPr/>
        <p:txBody>
          <a:bodyPr/>
          <a:lstStyle/>
          <a:p>
            <a:fld id="{98D22C14-CB60-4947-86B0-C7427AECFF0B}" type="slidenum">
              <a:rPr lang="es-EC" smtClean="0"/>
              <a:pPr/>
              <a:t>‹Nº›</a:t>
            </a:fld>
            <a:endParaRPr lang="es-EC" dirty="0"/>
          </a:p>
        </p:txBody>
      </p:sp>
    </p:spTree>
    <p:extLst>
      <p:ext uri="{BB962C8B-B14F-4D97-AF65-F5344CB8AC3E}">
        <p14:creationId xmlns:p14="http://schemas.microsoft.com/office/powerpoint/2010/main" val="1019363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1F8E326A-6EA7-4E9C-BB4C-1559806844DE}" type="datetime1">
              <a:rPr lang="es-EC" smtClean="0"/>
              <a:pPr/>
              <a:t>12/06/2015</a:t>
            </a:fld>
            <a:endParaRPr lang="es-EC" dirty="0"/>
          </a:p>
        </p:txBody>
      </p:sp>
      <p:sp>
        <p:nvSpPr>
          <p:cNvPr id="5" name="4 Marcador de pie de página"/>
          <p:cNvSpPr>
            <a:spLocks noGrp="1"/>
          </p:cNvSpPr>
          <p:nvPr>
            <p:ph type="ftr" sz="quarter" idx="11"/>
          </p:nvPr>
        </p:nvSpPr>
        <p:spPr/>
        <p:txBody>
          <a:bodyPr/>
          <a:lstStyle/>
          <a:p>
            <a:r>
              <a:rPr lang="es-EC" dirty="0" smtClean="0"/>
              <a:t>MAC-V Espe</a:t>
            </a:r>
            <a:endParaRPr lang="es-EC" dirty="0"/>
          </a:p>
        </p:txBody>
      </p:sp>
      <p:sp>
        <p:nvSpPr>
          <p:cNvPr id="6" name="5 Marcador de número de diapositiva"/>
          <p:cNvSpPr>
            <a:spLocks noGrp="1"/>
          </p:cNvSpPr>
          <p:nvPr>
            <p:ph type="sldNum" sz="quarter" idx="12"/>
          </p:nvPr>
        </p:nvSpPr>
        <p:spPr/>
        <p:txBody>
          <a:bodyPr/>
          <a:lstStyle/>
          <a:p>
            <a:fld id="{98D22C14-CB60-4947-86B0-C7427AECFF0B}" type="slidenum">
              <a:rPr lang="es-EC" smtClean="0"/>
              <a:pPr/>
              <a:t>‹Nº›</a:t>
            </a:fld>
            <a:endParaRPr lang="es-EC" dirty="0"/>
          </a:p>
        </p:txBody>
      </p:sp>
    </p:spTree>
    <p:extLst>
      <p:ext uri="{BB962C8B-B14F-4D97-AF65-F5344CB8AC3E}">
        <p14:creationId xmlns:p14="http://schemas.microsoft.com/office/powerpoint/2010/main" val="22168208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26DE4D2-2AB5-4788-B9BB-10D84A629F85}" type="datetime1">
              <a:rPr lang="es-EC" smtClean="0"/>
              <a:pPr/>
              <a:t>12/06/2015</a:t>
            </a:fld>
            <a:endParaRPr lang="es-EC" dirty="0"/>
          </a:p>
        </p:txBody>
      </p:sp>
      <p:sp>
        <p:nvSpPr>
          <p:cNvPr id="5" name="4 Marcador de pie de página"/>
          <p:cNvSpPr>
            <a:spLocks noGrp="1"/>
          </p:cNvSpPr>
          <p:nvPr>
            <p:ph type="ftr" sz="quarter" idx="11"/>
          </p:nvPr>
        </p:nvSpPr>
        <p:spPr/>
        <p:txBody>
          <a:bodyPr/>
          <a:lstStyle/>
          <a:p>
            <a:r>
              <a:rPr lang="es-EC" dirty="0" smtClean="0"/>
              <a:t>MAC-V Espe</a:t>
            </a:r>
            <a:endParaRPr lang="es-EC" dirty="0"/>
          </a:p>
        </p:txBody>
      </p:sp>
      <p:sp>
        <p:nvSpPr>
          <p:cNvPr id="6" name="5 Marcador de número de diapositiva"/>
          <p:cNvSpPr>
            <a:spLocks noGrp="1"/>
          </p:cNvSpPr>
          <p:nvPr>
            <p:ph type="sldNum" sz="quarter" idx="12"/>
          </p:nvPr>
        </p:nvSpPr>
        <p:spPr/>
        <p:txBody>
          <a:bodyPr/>
          <a:lstStyle/>
          <a:p>
            <a:fld id="{98D22C14-CB60-4947-86B0-C7427AECFF0B}" type="slidenum">
              <a:rPr lang="es-EC" smtClean="0"/>
              <a:pPr/>
              <a:t>‹Nº›</a:t>
            </a:fld>
            <a:endParaRPr lang="es-EC" dirty="0"/>
          </a:p>
        </p:txBody>
      </p:sp>
    </p:spTree>
    <p:extLst>
      <p:ext uri="{BB962C8B-B14F-4D97-AF65-F5344CB8AC3E}">
        <p14:creationId xmlns:p14="http://schemas.microsoft.com/office/powerpoint/2010/main" val="4243689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3EA04570-AD75-4E9F-9439-22B4AF192CE7}" type="datetime1">
              <a:rPr lang="es-EC" smtClean="0"/>
              <a:pPr/>
              <a:t>12/06/2015</a:t>
            </a:fld>
            <a:endParaRPr lang="es-EC" dirty="0"/>
          </a:p>
        </p:txBody>
      </p:sp>
      <p:sp>
        <p:nvSpPr>
          <p:cNvPr id="6" name="5 Marcador de pie de página"/>
          <p:cNvSpPr>
            <a:spLocks noGrp="1"/>
          </p:cNvSpPr>
          <p:nvPr>
            <p:ph type="ftr" sz="quarter" idx="11"/>
          </p:nvPr>
        </p:nvSpPr>
        <p:spPr/>
        <p:txBody>
          <a:bodyPr/>
          <a:lstStyle/>
          <a:p>
            <a:r>
              <a:rPr lang="es-EC" dirty="0" smtClean="0"/>
              <a:t>MAC-V Espe</a:t>
            </a:r>
            <a:endParaRPr lang="es-EC" dirty="0"/>
          </a:p>
        </p:txBody>
      </p:sp>
      <p:sp>
        <p:nvSpPr>
          <p:cNvPr id="7" name="6 Marcador de número de diapositiva"/>
          <p:cNvSpPr>
            <a:spLocks noGrp="1"/>
          </p:cNvSpPr>
          <p:nvPr>
            <p:ph type="sldNum" sz="quarter" idx="12"/>
          </p:nvPr>
        </p:nvSpPr>
        <p:spPr/>
        <p:txBody>
          <a:bodyPr/>
          <a:lstStyle/>
          <a:p>
            <a:fld id="{98D22C14-CB60-4947-86B0-C7427AECFF0B}" type="slidenum">
              <a:rPr lang="es-EC" smtClean="0"/>
              <a:pPr/>
              <a:t>‹Nº›</a:t>
            </a:fld>
            <a:endParaRPr lang="es-EC" dirty="0"/>
          </a:p>
        </p:txBody>
      </p:sp>
    </p:spTree>
    <p:extLst>
      <p:ext uri="{BB962C8B-B14F-4D97-AF65-F5344CB8AC3E}">
        <p14:creationId xmlns:p14="http://schemas.microsoft.com/office/powerpoint/2010/main" val="301058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F6C3428D-80D1-4564-8273-A2FDC377865B}" type="datetime1">
              <a:rPr lang="es-EC" smtClean="0"/>
              <a:pPr/>
              <a:t>12/06/2015</a:t>
            </a:fld>
            <a:endParaRPr lang="es-EC" dirty="0"/>
          </a:p>
        </p:txBody>
      </p:sp>
      <p:sp>
        <p:nvSpPr>
          <p:cNvPr id="8" name="7 Marcador de pie de página"/>
          <p:cNvSpPr>
            <a:spLocks noGrp="1"/>
          </p:cNvSpPr>
          <p:nvPr>
            <p:ph type="ftr" sz="quarter" idx="11"/>
          </p:nvPr>
        </p:nvSpPr>
        <p:spPr/>
        <p:txBody>
          <a:bodyPr/>
          <a:lstStyle/>
          <a:p>
            <a:r>
              <a:rPr lang="es-EC" dirty="0" smtClean="0"/>
              <a:t>MAC-V Espe</a:t>
            </a:r>
            <a:endParaRPr lang="es-EC" dirty="0"/>
          </a:p>
        </p:txBody>
      </p:sp>
      <p:sp>
        <p:nvSpPr>
          <p:cNvPr id="9" name="8 Marcador de número de diapositiva"/>
          <p:cNvSpPr>
            <a:spLocks noGrp="1"/>
          </p:cNvSpPr>
          <p:nvPr>
            <p:ph type="sldNum" sz="quarter" idx="12"/>
          </p:nvPr>
        </p:nvSpPr>
        <p:spPr/>
        <p:txBody>
          <a:bodyPr/>
          <a:lstStyle/>
          <a:p>
            <a:fld id="{98D22C14-CB60-4947-86B0-C7427AECFF0B}" type="slidenum">
              <a:rPr lang="es-EC" smtClean="0"/>
              <a:pPr/>
              <a:t>‹Nº›</a:t>
            </a:fld>
            <a:endParaRPr lang="es-EC" dirty="0"/>
          </a:p>
        </p:txBody>
      </p:sp>
    </p:spTree>
    <p:extLst>
      <p:ext uri="{BB962C8B-B14F-4D97-AF65-F5344CB8AC3E}">
        <p14:creationId xmlns:p14="http://schemas.microsoft.com/office/powerpoint/2010/main" val="30180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C1F009EE-A906-41AC-A9A1-A9881EE9DCAA}" type="datetime1">
              <a:rPr lang="es-EC" smtClean="0"/>
              <a:pPr/>
              <a:t>12/06/2015</a:t>
            </a:fld>
            <a:endParaRPr lang="es-EC" dirty="0"/>
          </a:p>
        </p:txBody>
      </p:sp>
      <p:sp>
        <p:nvSpPr>
          <p:cNvPr id="4" name="3 Marcador de pie de página"/>
          <p:cNvSpPr>
            <a:spLocks noGrp="1"/>
          </p:cNvSpPr>
          <p:nvPr>
            <p:ph type="ftr" sz="quarter" idx="11"/>
          </p:nvPr>
        </p:nvSpPr>
        <p:spPr/>
        <p:txBody>
          <a:bodyPr/>
          <a:lstStyle/>
          <a:p>
            <a:r>
              <a:rPr lang="es-EC" dirty="0" smtClean="0"/>
              <a:t>MAC-V Espe</a:t>
            </a:r>
            <a:endParaRPr lang="es-EC" dirty="0"/>
          </a:p>
        </p:txBody>
      </p:sp>
      <p:sp>
        <p:nvSpPr>
          <p:cNvPr id="5" name="4 Marcador de número de diapositiva"/>
          <p:cNvSpPr>
            <a:spLocks noGrp="1"/>
          </p:cNvSpPr>
          <p:nvPr>
            <p:ph type="sldNum" sz="quarter" idx="12"/>
          </p:nvPr>
        </p:nvSpPr>
        <p:spPr/>
        <p:txBody>
          <a:bodyPr/>
          <a:lstStyle/>
          <a:p>
            <a:fld id="{98D22C14-CB60-4947-86B0-C7427AECFF0B}" type="slidenum">
              <a:rPr lang="es-EC" smtClean="0"/>
              <a:pPr/>
              <a:t>‹Nº›</a:t>
            </a:fld>
            <a:endParaRPr lang="es-EC" dirty="0"/>
          </a:p>
        </p:txBody>
      </p:sp>
    </p:spTree>
    <p:extLst>
      <p:ext uri="{BB962C8B-B14F-4D97-AF65-F5344CB8AC3E}">
        <p14:creationId xmlns:p14="http://schemas.microsoft.com/office/powerpoint/2010/main" val="3448046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7422EE9-BDE6-4D75-B017-8316D8C0451D}" type="datetime1">
              <a:rPr lang="es-EC" smtClean="0"/>
              <a:pPr/>
              <a:t>12/06/2015</a:t>
            </a:fld>
            <a:endParaRPr lang="es-EC" dirty="0"/>
          </a:p>
        </p:txBody>
      </p:sp>
      <p:sp>
        <p:nvSpPr>
          <p:cNvPr id="3" name="2 Marcador de pie de página"/>
          <p:cNvSpPr>
            <a:spLocks noGrp="1"/>
          </p:cNvSpPr>
          <p:nvPr>
            <p:ph type="ftr" sz="quarter" idx="11"/>
          </p:nvPr>
        </p:nvSpPr>
        <p:spPr/>
        <p:txBody>
          <a:bodyPr/>
          <a:lstStyle/>
          <a:p>
            <a:r>
              <a:rPr lang="es-EC" dirty="0" smtClean="0"/>
              <a:t>MAC-V Espe</a:t>
            </a:r>
            <a:endParaRPr lang="es-EC" dirty="0"/>
          </a:p>
        </p:txBody>
      </p:sp>
      <p:sp>
        <p:nvSpPr>
          <p:cNvPr id="4" name="3 Marcador de número de diapositiva"/>
          <p:cNvSpPr>
            <a:spLocks noGrp="1"/>
          </p:cNvSpPr>
          <p:nvPr>
            <p:ph type="sldNum" sz="quarter" idx="12"/>
          </p:nvPr>
        </p:nvSpPr>
        <p:spPr/>
        <p:txBody>
          <a:bodyPr/>
          <a:lstStyle/>
          <a:p>
            <a:fld id="{98D22C14-CB60-4947-86B0-C7427AECFF0B}" type="slidenum">
              <a:rPr lang="es-EC" smtClean="0"/>
              <a:pPr/>
              <a:t>‹Nº›</a:t>
            </a:fld>
            <a:endParaRPr lang="es-EC" dirty="0"/>
          </a:p>
        </p:txBody>
      </p:sp>
    </p:spTree>
    <p:extLst>
      <p:ext uri="{BB962C8B-B14F-4D97-AF65-F5344CB8AC3E}">
        <p14:creationId xmlns:p14="http://schemas.microsoft.com/office/powerpoint/2010/main" val="3892841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C14BB7-0082-419B-8E6E-94AA4B9C3A0D}" type="datetime1">
              <a:rPr lang="es-EC" smtClean="0"/>
              <a:pPr/>
              <a:t>12/06/2015</a:t>
            </a:fld>
            <a:endParaRPr lang="es-EC" dirty="0"/>
          </a:p>
        </p:txBody>
      </p:sp>
      <p:sp>
        <p:nvSpPr>
          <p:cNvPr id="6" name="5 Marcador de pie de página"/>
          <p:cNvSpPr>
            <a:spLocks noGrp="1"/>
          </p:cNvSpPr>
          <p:nvPr>
            <p:ph type="ftr" sz="quarter" idx="11"/>
          </p:nvPr>
        </p:nvSpPr>
        <p:spPr/>
        <p:txBody>
          <a:bodyPr/>
          <a:lstStyle/>
          <a:p>
            <a:r>
              <a:rPr lang="es-EC" dirty="0" smtClean="0"/>
              <a:t>MAC-V Espe</a:t>
            </a:r>
            <a:endParaRPr lang="es-EC" dirty="0"/>
          </a:p>
        </p:txBody>
      </p:sp>
      <p:sp>
        <p:nvSpPr>
          <p:cNvPr id="7" name="6 Marcador de número de diapositiva"/>
          <p:cNvSpPr>
            <a:spLocks noGrp="1"/>
          </p:cNvSpPr>
          <p:nvPr>
            <p:ph type="sldNum" sz="quarter" idx="12"/>
          </p:nvPr>
        </p:nvSpPr>
        <p:spPr/>
        <p:txBody>
          <a:bodyPr/>
          <a:lstStyle/>
          <a:p>
            <a:fld id="{98D22C14-CB60-4947-86B0-C7427AECFF0B}" type="slidenum">
              <a:rPr lang="es-EC" smtClean="0"/>
              <a:pPr/>
              <a:t>‹Nº›</a:t>
            </a:fld>
            <a:endParaRPr lang="es-EC" dirty="0"/>
          </a:p>
        </p:txBody>
      </p:sp>
    </p:spTree>
    <p:extLst>
      <p:ext uri="{BB962C8B-B14F-4D97-AF65-F5344CB8AC3E}">
        <p14:creationId xmlns:p14="http://schemas.microsoft.com/office/powerpoint/2010/main" val="2707037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04605FE-7F2F-411A-8A86-BD08A6F89460}" type="datetime1">
              <a:rPr lang="es-EC" smtClean="0"/>
              <a:pPr/>
              <a:t>12/06/2015</a:t>
            </a:fld>
            <a:endParaRPr lang="es-EC" dirty="0"/>
          </a:p>
        </p:txBody>
      </p:sp>
      <p:sp>
        <p:nvSpPr>
          <p:cNvPr id="6" name="5 Marcador de pie de página"/>
          <p:cNvSpPr>
            <a:spLocks noGrp="1"/>
          </p:cNvSpPr>
          <p:nvPr>
            <p:ph type="ftr" sz="quarter" idx="11"/>
          </p:nvPr>
        </p:nvSpPr>
        <p:spPr/>
        <p:txBody>
          <a:bodyPr/>
          <a:lstStyle/>
          <a:p>
            <a:r>
              <a:rPr lang="es-EC" dirty="0" smtClean="0"/>
              <a:t>MAC-V Espe</a:t>
            </a:r>
            <a:endParaRPr lang="es-EC" dirty="0"/>
          </a:p>
        </p:txBody>
      </p:sp>
      <p:sp>
        <p:nvSpPr>
          <p:cNvPr id="7" name="6 Marcador de número de diapositiva"/>
          <p:cNvSpPr>
            <a:spLocks noGrp="1"/>
          </p:cNvSpPr>
          <p:nvPr>
            <p:ph type="sldNum" sz="quarter" idx="12"/>
          </p:nvPr>
        </p:nvSpPr>
        <p:spPr/>
        <p:txBody>
          <a:bodyPr/>
          <a:lstStyle/>
          <a:p>
            <a:fld id="{98D22C14-CB60-4947-86B0-C7427AECFF0B}" type="slidenum">
              <a:rPr lang="es-EC" smtClean="0"/>
              <a:pPr/>
              <a:t>‹Nº›</a:t>
            </a:fld>
            <a:endParaRPr lang="es-EC" dirty="0"/>
          </a:p>
        </p:txBody>
      </p:sp>
    </p:spTree>
    <p:extLst>
      <p:ext uri="{BB962C8B-B14F-4D97-AF65-F5344CB8AC3E}">
        <p14:creationId xmlns:p14="http://schemas.microsoft.com/office/powerpoint/2010/main" val="131126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DDE0E-80AB-4367-B2CA-5E2C218A8F48}" type="datetime1">
              <a:rPr lang="es-EC" smtClean="0"/>
              <a:pPr/>
              <a:t>12/06/2015</a:t>
            </a:fld>
            <a:endParaRPr lang="es-EC" dirty="0"/>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C" dirty="0" smtClean="0"/>
              <a:t>MAC-V Espe</a:t>
            </a:r>
            <a:endParaRPr lang="es-EC" dirty="0"/>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22C14-CB60-4947-86B0-C7427AECFF0B}" type="slidenum">
              <a:rPr lang="es-EC" smtClean="0"/>
              <a:pPr/>
              <a:t>‹Nº›</a:t>
            </a:fld>
            <a:endParaRPr lang="es-EC" dirty="0"/>
          </a:p>
        </p:txBody>
      </p:sp>
    </p:spTree>
    <p:extLst>
      <p:ext uri="{BB962C8B-B14F-4D97-AF65-F5344CB8AC3E}">
        <p14:creationId xmlns:p14="http://schemas.microsoft.com/office/powerpoint/2010/main" val="2063695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upload.wikimedia.org/wikipedia/en/9/96/PMI-logo.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slide" Target="slide37.xml"/><Relationship Id="rId4" Type="http://schemas.openxmlformats.org/officeDocument/2006/relationships/hyperlink" Target="PLANTILLAS.docx"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1</a:t>
            </a:fld>
            <a:endParaRPr lang="es-EC" dirty="0"/>
          </a:p>
        </p:txBody>
      </p:sp>
      <p:sp>
        <p:nvSpPr>
          <p:cNvPr id="11" name="CuadroTexto 10"/>
          <p:cNvSpPr txBox="1"/>
          <p:nvPr/>
        </p:nvSpPr>
        <p:spPr>
          <a:xfrm>
            <a:off x="1907704" y="2852936"/>
            <a:ext cx="6192688" cy="1015663"/>
          </a:xfrm>
          <a:prstGeom prst="rect">
            <a:avLst/>
          </a:prstGeom>
          <a:noFill/>
        </p:spPr>
        <p:txBody>
          <a:bodyPr wrap="square" rtlCol="0">
            <a:spAutoFit/>
          </a:bodyPr>
          <a:lstStyle/>
          <a:p>
            <a:pPr algn="ctr"/>
            <a:r>
              <a:rPr lang="es-EC" sz="6000" dirty="0" smtClean="0">
                <a:ln>
                  <a:solidFill>
                    <a:sysClr val="windowText" lastClr="000000"/>
                  </a:solidFill>
                </a:ln>
                <a:solidFill>
                  <a:srgbClr val="FFFF00"/>
                </a:solidFill>
                <a:latin typeface="Arial Black" panose="020B0A04020102020204" pitchFamily="34" charset="0"/>
              </a:rPr>
              <a:t>BIENVENIDOS</a:t>
            </a:r>
            <a:endParaRPr lang="es-EC" sz="6000" dirty="0">
              <a:ln>
                <a:solidFill>
                  <a:sysClr val="windowText" lastClr="000000"/>
                </a:solidFill>
              </a:ln>
              <a:solidFill>
                <a:srgbClr val="FFFF00"/>
              </a:solidFill>
              <a:latin typeface="Arial Black" panose="020B0A04020102020204" pitchFamily="34" charset="0"/>
            </a:endParaRPr>
          </a:p>
        </p:txBody>
      </p:sp>
    </p:spTree>
    <p:extLst>
      <p:ext uri="{BB962C8B-B14F-4D97-AF65-F5344CB8AC3E}">
        <p14:creationId xmlns:p14="http://schemas.microsoft.com/office/powerpoint/2010/main" val="1874945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10</a:t>
            </a:fld>
            <a:endParaRPr lang="es-EC" dirty="0"/>
          </a:p>
        </p:txBody>
      </p:sp>
      <p:pic>
        <p:nvPicPr>
          <p:cNvPr id="5" name="49 Imagen" descr="PLANTILLA 3.jpg"/>
          <p:cNvPicPr>
            <a:picLocks noChangeAspect="1"/>
          </p:cNvPicPr>
          <p:nvPr/>
        </p:nvPicPr>
        <p:blipFill rotWithShape="1">
          <a:blip r:embed="rId2" cstate="print">
            <a:clrChange>
              <a:clrFrom>
                <a:srgbClr val="FFFFFF"/>
              </a:clrFrom>
              <a:clrTo>
                <a:srgbClr val="FFFFFF">
                  <a:alpha val="0"/>
                </a:srgbClr>
              </a:clrTo>
            </a:clrChange>
          </a:blip>
          <a:srcRect l="1" r="85213"/>
          <a:stretch/>
        </p:blipFill>
        <p:spPr>
          <a:xfrm>
            <a:off x="1" y="0"/>
            <a:ext cx="1513170" cy="6857999"/>
          </a:xfrm>
          <a:prstGeom prst="rect">
            <a:avLst/>
          </a:prstGeom>
        </p:spPr>
      </p:pic>
      <p:sp>
        <p:nvSpPr>
          <p:cNvPr id="6" name="CuadroTexto 5"/>
          <p:cNvSpPr txBox="1"/>
          <p:nvPr/>
        </p:nvSpPr>
        <p:spPr>
          <a:xfrm>
            <a:off x="1691680" y="2348880"/>
            <a:ext cx="6768752" cy="1940957"/>
          </a:xfrm>
          <a:prstGeom prst="roundRect">
            <a:avLst/>
          </a:prstGeom>
          <a:solidFill>
            <a:srgbClr val="0070C0"/>
          </a:solidFill>
          <a:ln>
            <a:solidFill>
              <a:sysClr val="windowText" lastClr="000000"/>
            </a:solidFill>
          </a:ln>
        </p:spPr>
        <p:txBody>
          <a:bodyPr wrap="square" rtlCol="0">
            <a:spAutoFit/>
          </a:bodyPr>
          <a:lstStyle/>
          <a:p>
            <a:pPr algn="ctr"/>
            <a:r>
              <a:rPr lang="es-ES" sz="3600" b="1" dirty="0" smtClean="0">
                <a:solidFill>
                  <a:srgbClr val="FFFF00"/>
                </a:solidFill>
                <a:latin typeface="Arial" panose="020B0604020202020204" pitchFamily="34" charset="0"/>
                <a:cs typeface="Arial" panose="020B0604020202020204" pitchFamily="34" charset="0"/>
              </a:rPr>
              <a:t>CAP</a:t>
            </a:r>
            <a:r>
              <a:rPr lang="es-EC" sz="3600" b="1" dirty="0" smtClean="0">
                <a:solidFill>
                  <a:srgbClr val="FFFF00"/>
                </a:solidFill>
                <a:latin typeface="Arial" panose="020B0604020202020204" pitchFamily="34" charset="0"/>
                <a:cs typeface="Arial" panose="020B0604020202020204" pitchFamily="34" charset="0"/>
              </a:rPr>
              <a:t>Í</a:t>
            </a:r>
            <a:r>
              <a:rPr lang="es-ES" sz="3600" b="1" dirty="0" smtClean="0">
                <a:solidFill>
                  <a:srgbClr val="FFFF00"/>
                </a:solidFill>
                <a:latin typeface="Arial" panose="020B0604020202020204" pitchFamily="34" charset="0"/>
                <a:cs typeface="Arial" panose="020B0604020202020204" pitchFamily="34" charset="0"/>
              </a:rPr>
              <a:t>TULO II</a:t>
            </a:r>
          </a:p>
          <a:p>
            <a:pPr algn="ctr"/>
            <a:endParaRPr lang="en-US" sz="3600" b="1" dirty="0">
              <a:solidFill>
                <a:srgbClr val="FFFF00"/>
              </a:solidFill>
              <a:latin typeface="Arial" panose="020B0604020202020204" pitchFamily="34" charset="0"/>
              <a:cs typeface="Arial" panose="020B0604020202020204" pitchFamily="34" charset="0"/>
            </a:endParaRPr>
          </a:p>
          <a:p>
            <a:pPr algn="ctr"/>
            <a:r>
              <a:rPr lang="en-US" sz="3600" b="1" dirty="0" smtClean="0">
                <a:solidFill>
                  <a:srgbClr val="FFFF00"/>
                </a:solidFill>
                <a:latin typeface="Arial" panose="020B0604020202020204" pitchFamily="34" charset="0"/>
                <a:cs typeface="Arial" panose="020B0604020202020204" pitchFamily="34" charset="0"/>
              </a:rPr>
              <a:t>ESTADO DE ARTE</a:t>
            </a:r>
            <a:endParaRPr lang="es-ES" sz="36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8153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11</a:t>
            </a:fld>
            <a:endParaRPr lang="es-EC" dirty="0"/>
          </a:p>
        </p:txBody>
      </p:sp>
      <p:pic>
        <p:nvPicPr>
          <p:cNvPr id="5" name="49 Imagen" descr="PLANTILLA 3.jpg"/>
          <p:cNvPicPr>
            <a:picLocks noChangeAspect="1"/>
          </p:cNvPicPr>
          <p:nvPr/>
        </p:nvPicPr>
        <p:blipFill rotWithShape="1">
          <a:blip r:embed="rId3" cstate="print">
            <a:clrChange>
              <a:clrFrom>
                <a:srgbClr val="FFFFFF"/>
              </a:clrFrom>
              <a:clrTo>
                <a:srgbClr val="FFFFFF">
                  <a:alpha val="0"/>
                </a:srgbClr>
              </a:clrTo>
            </a:clrChange>
          </a:blip>
          <a:srcRect l="1" r="85213"/>
          <a:stretch/>
        </p:blipFill>
        <p:spPr>
          <a:xfrm>
            <a:off x="1" y="0"/>
            <a:ext cx="971599" cy="6857999"/>
          </a:xfrm>
          <a:prstGeom prst="rect">
            <a:avLst/>
          </a:prstGeom>
        </p:spPr>
      </p:pic>
      <p:sp>
        <p:nvSpPr>
          <p:cNvPr id="6" name="CuadroTexto 5"/>
          <p:cNvSpPr txBox="1"/>
          <p:nvPr/>
        </p:nvSpPr>
        <p:spPr>
          <a:xfrm>
            <a:off x="1507980" y="116632"/>
            <a:ext cx="6768752" cy="1055608"/>
          </a:xfrm>
          <a:prstGeom prst="roundRect">
            <a:avLst/>
          </a:prstGeom>
          <a:solidFill>
            <a:srgbClr val="0070C0"/>
          </a:solidFill>
          <a:ln>
            <a:solidFill>
              <a:sysClr val="windowText" lastClr="000000"/>
            </a:solidFill>
          </a:ln>
        </p:spPr>
        <p:txBody>
          <a:bodyPr wrap="square" rtlCol="0">
            <a:spAutoFit/>
          </a:bodyPr>
          <a:lstStyle/>
          <a:p>
            <a:pPr algn="ctr"/>
            <a:r>
              <a:rPr lang="es-ES" sz="2800" b="1" dirty="0" smtClean="0">
                <a:solidFill>
                  <a:srgbClr val="FFFF00"/>
                </a:solidFill>
                <a:latin typeface="Arial" panose="020B0604020202020204" pitchFamily="34" charset="0"/>
                <a:cs typeface="Arial" panose="020B0604020202020204" pitchFamily="34" charset="0"/>
              </a:rPr>
              <a:t>II.1</a:t>
            </a:r>
          </a:p>
          <a:p>
            <a:pPr algn="ctr"/>
            <a:r>
              <a:rPr lang="en-US" sz="2800" b="1" dirty="0" smtClean="0">
                <a:solidFill>
                  <a:srgbClr val="FFFF00"/>
                </a:solidFill>
                <a:latin typeface="Arial" panose="020B0604020202020204" pitchFamily="34" charset="0"/>
                <a:cs typeface="Arial" panose="020B0604020202020204" pitchFamily="34" charset="0"/>
              </a:rPr>
              <a:t>ESTADO DEL ARTE</a:t>
            </a:r>
            <a:endParaRPr lang="es-UY" sz="2800" b="1" dirty="0">
              <a:solidFill>
                <a:srgbClr val="FFFF00"/>
              </a:solidFill>
              <a:latin typeface="Arial" panose="020B0604020202020204" pitchFamily="34" charset="0"/>
              <a:cs typeface="Arial" panose="020B0604020202020204" pitchFamily="34" charset="0"/>
            </a:endParaRPr>
          </a:p>
        </p:txBody>
      </p:sp>
      <p:sp>
        <p:nvSpPr>
          <p:cNvPr id="7" name="Text Box 12"/>
          <p:cNvSpPr txBox="1">
            <a:spLocks noChangeArrowheads="1"/>
          </p:cNvSpPr>
          <p:nvPr/>
        </p:nvSpPr>
        <p:spPr bwMode="auto">
          <a:xfrm>
            <a:off x="1115616" y="3364715"/>
            <a:ext cx="4608512" cy="830997"/>
          </a:xfrm>
          <a:prstGeom prst="rect">
            <a:avLst/>
          </a:prstGeom>
          <a:solidFill>
            <a:srgbClr val="0070C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00"/>
                </a:solidFill>
                <a:latin typeface="Arial Rounded MT Bold" pitchFamily="34" charset="0"/>
              </a:defRPr>
            </a:lvl1pPr>
          </a:lstStyle>
          <a:p>
            <a:pPr algn="l"/>
            <a:r>
              <a:rPr lang="es-ES_tradnl" b="1" dirty="0" smtClean="0">
                <a:solidFill>
                  <a:srgbClr val="FFFF00"/>
                </a:solidFill>
                <a:latin typeface="+mj-lt"/>
              </a:rPr>
              <a:t>Fase hermenéutica</a:t>
            </a:r>
          </a:p>
          <a:p>
            <a:pPr algn="l"/>
            <a:r>
              <a:rPr lang="es-ES_tradnl" b="1" dirty="0" smtClean="0">
                <a:solidFill>
                  <a:schemeClr val="bg1"/>
                </a:solidFill>
                <a:latin typeface="+mj-lt"/>
              </a:rPr>
              <a:t>Análisis e interpretación.</a:t>
            </a:r>
          </a:p>
        </p:txBody>
      </p:sp>
      <p:sp>
        <p:nvSpPr>
          <p:cNvPr id="8" name="Text Box 12"/>
          <p:cNvSpPr txBox="1">
            <a:spLocks noChangeArrowheads="1"/>
          </p:cNvSpPr>
          <p:nvPr/>
        </p:nvSpPr>
        <p:spPr bwMode="auto">
          <a:xfrm>
            <a:off x="1115616" y="1592958"/>
            <a:ext cx="4608512" cy="1200329"/>
          </a:xfrm>
          <a:prstGeom prst="rect">
            <a:avLst/>
          </a:prstGeom>
          <a:solidFill>
            <a:srgbClr val="0070C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00"/>
                </a:solidFill>
                <a:latin typeface="Arial Rounded MT Bold" pitchFamily="34" charset="0"/>
              </a:defRPr>
            </a:lvl1pPr>
          </a:lstStyle>
          <a:p>
            <a:pPr algn="l"/>
            <a:r>
              <a:rPr lang="es-ES_tradnl" b="1" dirty="0" smtClean="0">
                <a:solidFill>
                  <a:srgbClr val="FFFF00"/>
                </a:solidFill>
                <a:latin typeface="+mj-lt"/>
              </a:rPr>
              <a:t>Fase heurística</a:t>
            </a:r>
          </a:p>
          <a:p>
            <a:pPr algn="l"/>
            <a:r>
              <a:rPr lang="es-ES_tradnl" b="1" dirty="0" smtClean="0">
                <a:solidFill>
                  <a:schemeClr val="bg1"/>
                </a:solidFill>
                <a:latin typeface="+mj-lt"/>
              </a:rPr>
              <a:t>Técnicas de búsqueda de información.</a:t>
            </a:r>
          </a:p>
        </p:txBody>
      </p:sp>
    </p:spTree>
    <p:extLst>
      <p:ext uri="{BB962C8B-B14F-4D97-AF65-F5344CB8AC3E}">
        <p14:creationId xmlns:p14="http://schemas.microsoft.com/office/powerpoint/2010/main" val="347454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fltVal val="0"/>
                                          </p:val>
                                        </p:tav>
                                        <p:tav tm="100000">
                                          <p:val>
                                            <p:strVal val="#ppt_w"/>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12</a:t>
            </a:fld>
            <a:endParaRPr lang="es-EC" dirty="0"/>
          </a:p>
        </p:txBody>
      </p:sp>
      <p:pic>
        <p:nvPicPr>
          <p:cNvPr id="5" name="49 Imagen" descr="PLANTILLA 3.jpg"/>
          <p:cNvPicPr>
            <a:picLocks noChangeAspect="1"/>
          </p:cNvPicPr>
          <p:nvPr/>
        </p:nvPicPr>
        <p:blipFill rotWithShape="1">
          <a:blip r:embed="rId2" cstate="print">
            <a:clrChange>
              <a:clrFrom>
                <a:srgbClr val="FFFFFF"/>
              </a:clrFrom>
              <a:clrTo>
                <a:srgbClr val="FFFFFF">
                  <a:alpha val="0"/>
                </a:srgbClr>
              </a:clrTo>
            </a:clrChange>
          </a:blip>
          <a:srcRect l="1" r="85213"/>
          <a:stretch/>
        </p:blipFill>
        <p:spPr>
          <a:xfrm>
            <a:off x="1" y="0"/>
            <a:ext cx="1513170" cy="6857999"/>
          </a:xfrm>
          <a:prstGeom prst="rect">
            <a:avLst/>
          </a:prstGeom>
        </p:spPr>
      </p:pic>
      <p:sp>
        <p:nvSpPr>
          <p:cNvPr id="6" name="CuadroTexto 5"/>
          <p:cNvSpPr txBox="1"/>
          <p:nvPr/>
        </p:nvSpPr>
        <p:spPr>
          <a:xfrm>
            <a:off x="1691680" y="2348880"/>
            <a:ext cx="6768752" cy="1940957"/>
          </a:xfrm>
          <a:prstGeom prst="roundRect">
            <a:avLst/>
          </a:prstGeom>
          <a:solidFill>
            <a:srgbClr val="0070C0"/>
          </a:solidFill>
          <a:ln>
            <a:solidFill>
              <a:sysClr val="windowText" lastClr="000000"/>
            </a:solidFill>
          </a:ln>
        </p:spPr>
        <p:txBody>
          <a:bodyPr wrap="square" rtlCol="0">
            <a:spAutoFit/>
          </a:bodyPr>
          <a:lstStyle/>
          <a:p>
            <a:pPr algn="ctr"/>
            <a:r>
              <a:rPr lang="es-ES" sz="3600" b="1" dirty="0" smtClean="0">
                <a:solidFill>
                  <a:srgbClr val="FFFF00"/>
                </a:solidFill>
                <a:latin typeface="Arial" panose="020B0604020202020204" pitchFamily="34" charset="0"/>
                <a:cs typeface="Arial" panose="020B0604020202020204" pitchFamily="34" charset="0"/>
              </a:rPr>
              <a:t>CAP</a:t>
            </a:r>
            <a:r>
              <a:rPr lang="es-EC" sz="3600" b="1" dirty="0" smtClean="0">
                <a:solidFill>
                  <a:srgbClr val="FFFF00"/>
                </a:solidFill>
                <a:latin typeface="Arial" panose="020B0604020202020204" pitchFamily="34" charset="0"/>
                <a:cs typeface="Arial" panose="020B0604020202020204" pitchFamily="34" charset="0"/>
              </a:rPr>
              <a:t>Í</a:t>
            </a:r>
            <a:r>
              <a:rPr lang="es-ES" sz="3600" b="1" dirty="0" smtClean="0">
                <a:solidFill>
                  <a:srgbClr val="FFFF00"/>
                </a:solidFill>
                <a:latin typeface="Arial" panose="020B0604020202020204" pitchFamily="34" charset="0"/>
                <a:cs typeface="Arial" panose="020B0604020202020204" pitchFamily="34" charset="0"/>
              </a:rPr>
              <a:t>TULO III</a:t>
            </a:r>
          </a:p>
          <a:p>
            <a:pPr algn="ctr"/>
            <a:endParaRPr lang="en-US" sz="3600" b="1" dirty="0">
              <a:solidFill>
                <a:srgbClr val="FFFF00"/>
              </a:solidFill>
              <a:latin typeface="Arial" panose="020B0604020202020204" pitchFamily="34" charset="0"/>
              <a:cs typeface="Arial" panose="020B0604020202020204" pitchFamily="34" charset="0"/>
            </a:endParaRPr>
          </a:p>
          <a:p>
            <a:pPr algn="ctr"/>
            <a:r>
              <a:rPr lang="en-US" sz="3600" b="1" dirty="0" smtClean="0">
                <a:solidFill>
                  <a:srgbClr val="FFFF00"/>
                </a:solidFill>
                <a:latin typeface="Arial" panose="020B0604020202020204" pitchFamily="34" charset="0"/>
                <a:cs typeface="Arial" panose="020B0604020202020204" pitchFamily="34" charset="0"/>
              </a:rPr>
              <a:t>MARCO </a:t>
            </a:r>
            <a:r>
              <a:rPr lang="es-UY" sz="3600" b="1" dirty="0" smtClean="0">
                <a:solidFill>
                  <a:srgbClr val="FFFF00"/>
                </a:solidFill>
                <a:latin typeface="Arial" panose="020B0604020202020204" pitchFamily="34" charset="0"/>
                <a:cs typeface="Arial" panose="020B0604020202020204" pitchFamily="34" charset="0"/>
              </a:rPr>
              <a:t>TEÓRICO</a:t>
            </a:r>
            <a:endParaRPr lang="es-UY" sz="36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965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13</a:t>
            </a:fld>
            <a:endParaRPr lang="es-EC" dirty="0"/>
          </a:p>
        </p:txBody>
      </p:sp>
      <p:pic>
        <p:nvPicPr>
          <p:cNvPr id="5" name="49 Imagen" descr="PLANTILLA 3.jpg"/>
          <p:cNvPicPr>
            <a:picLocks noChangeAspect="1"/>
          </p:cNvPicPr>
          <p:nvPr/>
        </p:nvPicPr>
        <p:blipFill rotWithShape="1">
          <a:blip r:embed="rId3" cstate="print">
            <a:clrChange>
              <a:clrFrom>
                <a:srgbClr val="FFFFFF"/>
              </a:clrFrom>
              <a:clrTo>
                <a:srgbClr val="FFFFFF">
                  <a:alpha val="0"/>
                </a:srgbClr>
              </a:clrTo>
            </a:clrChange>
          </a:blip>
          <a:srcRect l="1" r="85213"/>
          <a:stretch/>
        </p:blipFill>
        <p:spPr>
          <a:xfrm>
            <a:off x="1" y="0"/>
            <a:ext cx="971599" cy="6857999"/>
          </a:xfrm>
          <a:prstGeom prst="rect">
            <a:avLst/>
          </a:prstGeom>
        </p:spPr>
      </p:pic>
      <p:sp>
        <p:nvSpPr>
          <p:cNvPr id="6" name="CuadroTexto 5"/>
          <p:cNvSpPr txBox="1"/>
          <p:nvPr/>
        </p:nvSpPr>
        <p:spPr>
          <a:xfrm>
            <a:off x="1507980" y="116632"/>
            <a:ext cx="6768752" cy="1055608"/>
          </a:xfrm>
          <a:prstGeom prst="roundRect">
            <a:avLst/>
          </a:prstGeom>
          <a:solidFill>
            <a:srgbClr val="0070C0"/>
          </a:solidFill>
          <a:ln>
            <a:solidFill>
              <a:sysClr val="windowText" lastClr="000000"/>
            </a:solidFill>
          </a:ln>
        </p:spPr>
        <p:txBody>
          <a:bodyPr wrap="square" rtlCol="0">
            <a:spAutoFit/>
          </a:bodyPr>
          <a:lstStyle/>
          <a:p>
            <a:pPr algn="ctr"/>
            <a:r>
              <a:rPr lang="es-ES" sz="2800" b="1" dirty="0" smtClean="0">
                <a:solidFill>
                  <a:srgbClr val="FFFF00"/>
                </a:solidFill>
                <a:latin typeface="Arial" panose="020B0604020202020204" pitchFamily="34" charset="0"/>
                <a:cs typeface="Arial" panose="020B0604020202020204" pitchFamily="34" charset="0"/>
              </a:rPr>
              <a:t>III.1</a:t>
            </a:r>
          </a:p>
          <a:p>
            <a:pPr algn="ctr"/>
            <a:r>
              <a:rPr lang="en-US" sz="2800" b="1" dirty="0" smtClean="0">
                <a:solidFill>
                  <a:srgbClr val="FFFF00"/>
                </a:solidFill>
                <a:latin typeface="Arial" panose="020B0604020202020204" pitchFamily="34" charset="0"/>
                <a:cs typeface="Arial" panose="020B0604020202020204" pitchFamily="34" charset="0"/>
              </a:rPr>
              <a:t>ASPECTOS LEGALES</a:t>
            </a:r>
            <a:endParaRPr lang="es-ES" sz="2800" b="1" dirty="0">
              <a:solidFill>
                <a:srgbClr val="FFFF00"/>
              </a:solidFill>
              <a:latin typeface="Arial" panose="020B0604020202020204" pitchFamily="34" charset="0"/>
              <a:cs typeface="Arial" panose="020B0604020202020204" pitchFamily="34" charset="0"/>
            </a:endParaRPr>
          </a:p>
        </p:txBody>
      </p:sp>
      <p:pic>
        <p:nvPicPr>
          <p:cNvPr id="7" name="Imagen 6"/>
          <p:cNvPicPr/>
          <p:nvPr/>
        </p:nvPicPr>
        <p:blipFill rotWithShape="1">
          <a:blip r:embed="rId4">
            <a:extLst>
              <a:ext uri="{28A0092B-C50C-407E-A947-70E740481C1C}">
                <a14:useLocalDpi xmlns:a14="http://schemas.microsoft.com/office/drawing/2010/main" val="0"/>
              </a:ext>
            </a:extLst>
          </a:blip>
          <a:srcRect t="15396"/>
          <a:stretch/>
        </p:blipFill>
        <p:spPr bwMode="auto">
          <a:xfrm>
            <a:off x="1252318" y="1340768"/>
            <a:ext cx="7056783" cy="4832930"/>
          </a:xfrm>
          <a:prstGeom prst="rect">
            <a:avLst/>
          </a:prstGeom>
          <a:noFill/>
          <a:ln>
            <a:noFill/>
          </a:ln>
          <a:extLst>
            <a:ext uri="{53640926-AAD7-44D8-BBD7-CCE9431645EC}">
              <a14:shadowObscured xmlns:a14="http://schemas.microsoft.com/office/drawing/2010/main"/>
            </a:ext>
          </a:extLst>
        </p:spPr>
      </p:pic>
      <p:pic>
        <p:nvPicPr>
          <p:cNvPr id="8" name="Imagen 7"/>
          <p:cNvPicPr/>
          <p:nvPr/>
        </p:nvPicPr>
        <p:blipFill>
          <a:blip r:embed="rId5">
            <a:extLst>
              <a:ext uri="{28A0092B-C50C-407E-A947-70E740481C1C}">
                <a14:useLocalDpi xmlns:a14="http://schemas.microsoft.com/office/drawing/2010/main" val="0"/>
              </a:ext>
            </a:extLst>
          </a:blip>
          <a:srcRect/>
          <a:stretch>
            <a:fillRect/>
          </a:stretch>
        </p:blipFill>
        <p:spPr bwMode="auto">
          <a:xfrm>
            <a:off x="1331640" y="1741009"/>
            <a:ext cx="6840737" cy="4032447"/>
          </a:xfrm>
          <a:prstGeom prst="rect">
            <a:avLst/>
          </a:prstGeom>
          <a:noFill/>
          <a:ln>
            <a:solidFill>
              <a:prstClr val="black"/>
            </a:solidFill>
          </a:ln>
        </p:spPr>
      </p:pic>
    </p:spTree>
    <p:extLst>
      <p:ext uri="{BB962C8B-B14F-4D97-AF65-F5344CB8AC3E}">
        <p14:creationId xmlns:p14="http://schemas.microsoft.com/office/powerpoint/2010/main" val="185235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14</a:t>
            </a:fld>
            <a:endParaRPr lang="es-EC" dirty="0"/>
          </a:p>
        </p:txBody>
      </p:sp>
      <p:pic>
        <p:nvPicPr>
          <p:cNvPr id="5" name="49 Imagen" descr="PLANTILLA 3.jpg"/>
          <p:cNvPicPr>
            <a:picLocks noChangeAspect="1"/>
          </p:cNvPicPr>
          <p:nvPr/>
        </p:nvPicPr>
        <p:blipFill rotWithShape="1">
          <a:blip r:embed="rId3" cstate="print">
            <a:clrChange>
              <a:clrFrom>
                <a:srgbClr val="FFFFFF"/>
              </a:clrFrom>
              <a:clrTo>
                <a:srgbClr val="FFFFFF">
                  <a:alpha val="0"/>
                </a:srgbClr>
              </a:clrTo>
            </a:clrChange>
          </a:blip>
          <a:srcRect l="1" r="85213"/>
          <a:stretch/>
        </p:blipFill>
        <p:spPr>
          <a:xfrm>
            <a:off x="1" y="0"/>
            <a:ext cx="971599" cy="6857999"/>
          </a:xfrm>
          <a:prstGeom prst="rect">
            <a:avLst/>
          </a:prstGeom>
        </p:spPr>
      </p:pic>
      <p:sp>
        <p:nvSpPr>
          <p:cNvPr id="6" name="CuadroTexto 5"/>
          <p:cNvSpPr txBox="1"/>
          <p:nvPr/>
        </p:nvSpPr>
        <p:spPr>
          <a:xfrm>
            <a:off x="1784300" y="130331"/>
            <a:ext cx="6172075" cy="1055608"/>
          </a:xfrm>
          <a:prstGeom prst="roundRect">
            <a:avLst/>
          </a:prstGeom>
          <a:solidFill>
            <a:srgbClr val="0070C0"/>
          </a:solidFill>
          <a:ln>
            <a:solidFill>
              <a:sysClr val="windowText" lastClr="000000"/>
            </a:solidFill>
          </a:ln>
        </p:spPr>
        <p:txBody>
          <a:bodyPr wrap="square" rtlCol="0">
            <a:spAutoFit/>
          </a:bodyPr>
          <a:lstStyle/>
          <a:p>
            <a:pPr algn="ctr"/>
            <a:r>
              <a:rPr lang="es-ES" sz="2800" b="1" dirty="0" smtClean="0">
                <a:solidFill>
                  <a:srgbClr val="FFFF00"/>
                </a:solidFill>
                <a:latin typeface="Arial" panose="020B0604020202020204" pitchFamily="34" charset="0"/>
                <a:cs typeface="Arial" panose="020B0604020202020204" pitchFamily="34" charset="0"/>
              </a:rPr>
              <a:t>III.2</a:t>
            </a:r>
          </a:p>
          <a:p>
            <a:pPr algn="ctr"/>
            <a:r>
              <a:rPr lang="en-US" sz="2800" b="1" dirty="0" smtClean="0">
                <a:solidFill>
                  <a:srgbClr val="FFFF00"/>
                </a:solidFill>
                <a:latin typeface="Arial" panose="020B0604020202020204" pitchFamily="34" charset="0"/>
                <a:cs typeface="Arial" panose="020B0604020202020204" pitchFamily="34" charset="0"/>
              </a:rPr>
              <a:t>LA FISCALIZACI</a:t>
            </a:r>
            <a:r>
              <a:rPr lang="es-UY" sz="2800" b="1" dirty="0" err="1">
                <a:solidFill>
                  <a:srgbClr val="FFFF00"/>
                </a:solidFill>
                <a:latin typeface="Arial" panose="020B0604020202020204" pitchFamily="34" charset="0"/>
                <a:cs typeface="Arial" panose="020B0604020202020204" pitchFamily="34" charset="0"/>
              </a:rPr>
              <a:t>Ó</a:t>
            </a:r>
            <a:r>
              <a:rPr lang="en-US" sz="2800" b="1" dirty="0">
                <a:solidFill>
                  <a:srgbClr val="FFFF00"/>
                </a:solidFill>
                <a:latin typeface="Arial" panose="020B0604020202020204" pitchFamily="34" charset="0"/>
                <a:cs typeface="Arial" panose="020B0604020202020204" pitchFamily="34" charset="0"/>
              </a:rPr>
              <a:t>N DE OBRAS</a:t>
            </a:r>
          </a:p>
        </p:txBody>
      </p:sp>
      <p:sp>
        <p:nvSpPr>
          <p:cNvPr id="16" name="CuadroTexto 15"/>
          <p:cNvSpPr txBox="1"/>
          <p:nvPr/>
        </p:nvSpPr>
        <p:spPr>
          <a:xfrm>
            <a:off x="1123358" y="1853965"/>
            <a:ext cx="2723940" cy="578882"/>
          </a:xfrm>
          <a:prstGeom prst="roundRect">
            <a:avLst/>
          </a:prstGeom>
          <a:solidFill>
            <a:srgbClr val="0070C0"/>
          </a:solidFill>
          <a:ln>
            <a:solidFill>
              <a:sysClr val="windowText" lastClr="000000"/>
            </a:solidFill>
          </a:ln>
        </p:spPr>
        <p:txBody>
          <a:bodyPr wrap="square" rtlCol="0">
            <a:spAutoFit/>
          </a:bodyPr>
          <a:lstStyle/>
          <a:p>
            <a:pPr marL="457200" indent="-457200">
              <a:buFont typeface="Arial" panose="020B0604020202020204" pitchFamily="34" charset="0"/>
              <a:buChar char="•"/>
            </a:pPr>
            <a:r>
              <a:rPr lang="es-EC" sz="2800" b="1" dirty="0" smtClean="0">
                <a:solidFill>
                  <a:schemeClr val="bg1"/>
                </a:solidFill>
                <a:latin typeface="Britannic Bold" pitchFamily="34" charset="0"/>
                <a:cs typeface="Aharoni" pitchFamily="2" charset="-79"/>
              </a:rPr>
              <a:t>Ámbito</a:t>
            </a:r>
            <a:endParaRPr lang="es-EC" sz="2800" b="1" dirty="0">
              <a:solidFill>
                <a:schemeClr val="bg1"/>
              </a:solidFill>
              <a:latin typeface="Britannic Bold" pitchFamily="34" charset="0"/>
              <a:cs typeface="Aharoni" pitchFamily="2" charset="-79"/>
            </a:endParaRPr>
          </a:p>
        </p:txBody>
      </p:sp>
      <p:sp>
        <p:nvSpPr>
          <p:cNvPr id="17" name="CuadroTexto 16"/>
          <p:cNvSpPr txBox="1"/>
          <p:nvPr/>
        </p:nvSpPr>
        <p:spPr>
          <a:xfrm>
            <a:off x="1151736" y="5452851"/>
            <a:ext cx="2723940" cy="578882"/>
          </a:xfrm>
          <a:prstGeom prst="roundRect">
            <a:avLst/>
          </a:prstGeom>
          <a:solidFill>
            <a:srgbClr val="0070C0"/>
          </a:solidFill>
          <a:ln>
            <a:solidFill>
              <a:sysClr val="windowText" lastClr="000000"/>
            </a:solidFill>
          </a:ln>
        </p:spPr>
        <p:txBody>
          <a:bodyPr wrap="square" rtlCol="0">
            <a:spAutoFit/>
          </a:bodyPr>
          <a:lstStyle/>
          <a:p>
            <a:pPr marL="457200" indent="-457200">
              <a:buFont typeface="Arial" panose="020B0604020202020204" pitchFamily="34" charset="0"/>
              <a:buChar char="•"/>
            </a:pPr>
            <a:r>
              <a:rPr lang="es-EC" sz="2800" b="1" dirty="0" smtClean="0">
                <a:solidFill>
                  <a:schemeClr val="bg1"/>
                </a:solidFill>
                <a:latin typeface="Britannic Bold" pitchFamily="34" charset="0"/>
                <a:cs typeface="Aharoni" pitchFamily="2" charset="-79"/>
              </a:rPr>
              <a:t>Actividades</a:t>
            </a:r>
            <a:endParaRPr lang="es-EC" sz="2800" b="1" dirty="0">
              <a:solidFill>
                <a:schemeClr val="bg1"/>
              </a:solidFill>
              <a:latin typeface="Britannic Bold" pitchFamily="34" charset="0"/>
              <a:cs typeface="Aharoni" pitchFamily="2" charset="-79"/>
            </a:endParaRPr>
          </a:p>
        </p:txBody>
      </p:sp>
      <p:sp>
        <p:nvSpPr>
          <p:cNvPr id="18" name="CuadroTexto 17"/>
          <p:cNvSpPr txBox="1"/>
          <p:nvPr/>
        </p:nvSpPr>
        <p:spPr>
          <a:xfrm>
            <a:off x="1123358" y="4610815"/>
            <a:ext cx="2723940" cy="578882"/>
          </a:xfrm>
          <a:prstGeom prst="roundRect">
            <a:avLst/>
          </a:prstGeom>
          <a:solidFill>
            <a:srgbClr val="0070C0"/>
          </a:solidFill>
          <a:ln>
            <a:solidFill>
              <a:sysClr val="windowText" lastClr="000000"/>
            </a:solidFill>
          </a:ln>
        </p:spPr>
        <p:txBody>
          <a:bodyPr wrap="square" rtlCol="0">
            <a:spAutoFit/>
          </a:bodyPr>
          <a:lstStyle/>
          <a:p>
            <a:pPr marL="457200" indent="-457200">
              <a:buFont typeface="Arial" panose="020B0604020202020204" pitchFamily="34" charset="0"/>
              <a:buChar char="•"/>
            </a:pPr>
            <a:r>
              <a:rPr lang="es-EC" sz="2800" b="1" dirty="0" smtClean="0">
                <a:solidFill>
                  <a:schemeClr val="bg1"/>
                </a:solidFill>
                <a:latin typeface="Britannic Bold" pitchFamily="34" charset="0"/>
                <a:cs typeface="Aharoni" pitchFamily="2" charset="-79"/>
              </a:rPr>
              <a:t>Importancia</a:t>
            </a:r>
          </a:p>
        </p:txBody>
      </p:sp>
      <p:sp>
        <p:nvSpPr>
          <p:cNvPr id="19" name="CuadroTexto 18"/>
          <p:cNvSpPr txBox="1"/>
          <p:nvPr/>
        </p:nvSpPr>
        <p:spPr>
          <a:xfrm>
            <a:off x="1123358" y="3734804"/>
            <a:ext cx="2723940" cy="578882"/>
          </a:xfrm>
          <a:prstGeom prst="roundRect">
            <a:avLst/>
          </a:prstGeom>
          <a:solidFill>
            <a:srgbClr val="0070C0"/>
          </a:solidFill>
          <a:ln>
            <a:solidFill>
              <a:sysClr val="windowText" lastClr="000000"/>
            </a:solidFill>
          </a:ln>
        </p:spPr>
        <p:txBody>
          <a:bodyPr wrap="square" rtlCol="0">
            <a:spAutoFit/>
          </a:bodyPr>
          <a:lstStyle/>
          <a:p>
            <a:pPr marL="457200" indent="-457200">
              <a:buFont typeface="Arial" panose="020B0604020202020204" pitchFamily="34" charset="0"/>
              <a:buChar char="•"/>
            </a:pPr>
            <a:r>
              <a:rPr lang="es-EC" sz="2800" b="1" dirty="0" smtClean="0">
                <a:solidFill>
                  <a:schemeClr val="bg1"/>
                </a:solidFill>
                <a:latin typeface="Britannic Bold" pitchFamily="34" charset="0"/>
                <a:cs typeface="Aharoni" pitchFamily="2" charset="-79"/>
              </a:rPr>
              <a:t>Funciones</a:t>
            </a:r>
            <a:endParaRPr lang="es-EC" sz="2800" b="1" dirty="0">
              <a:solidFill>
                <a:schemeClr val="bg1"/>
              </a:solidFill>
              <a:latin typeface="Britannic Bold" pitchFamily="34" charset="0"/>
              <a:cs typeface="Aharoni" pitchFamily="2" charset="-79"/>
            </a:endParaRPr>
          </a:p>
        </p:txBody>
      </p:sp>
      <p:sp>
        <p:nvSpPr>
          <p:cNvPr id="20" name="CuadroTexto 19"/>
          <p:cNvSpPr txBox="1"/>
          <p:nvPr/>
        </p:nvSpPr>
        <p:spPr>
          <a:xfrm>
            <a:off x="1127980" y="2808011"/>
            <a:ext cx="2723940" cy="578882"/>
          </a:xfrm>
          <a:prstGeom prst="roundRect">
            <a:avLst/>
          </a:prstGeom>
          <a:solidFill>
            <a:srgbClr val="0070C0"/>
          </a:solidFill>
          <a:ln>
            <a:solidFill>
              <a:sysClr val="windowText" lastClr="000000"/>
            </a:solidFill>
          </a:ln>
        </p:spPr>
        <p:txBody>
          <a:bodyPr wrap="square" rtlCol="0">
            <a:spAutoFit/>
          </a:bodyPr>
          <a:lstStyle/>
          <a:p>
            <a:pPr marL="457200" indent="-457200">
              <a:buFont typeface="Arial" panose="020B0604020202020204" pitchFamily="34" charset="0"/>
              <a:buChar char="•"/>
            </a:pPr>
            <a:r>
              <a:rPr lang="es-EC" sz="2800" b="1" dirty="0" smtClean="0">
                <a:solidFill>
                  <a:schemeClr val="bg1"/>
                </a:solidFill>
                <a:latin typeface="Britannic Bold" pitchFamily="34" charset="0"/>
                <a:cs typeface="Aharoni" pitchFamily="2" charset="-79"/>
              </a:rPr>
              <a:t>Objetivo</a:t>
            </a:r>
            <a:endParaRPr lang="es-EC" sz="2800" b="1" dirty="0">
              <a:solidFill>
                <a:schemeClr val="bg1"/>
              </a:solidFill>
              <a:latin typeface="Britannic Bold" pitchFamily="34" charset="0"/>
              <a:cs typeface="Aharoni" pitchFamily="2" charset="-79"/>
            </a:endParaRPr>
          </a:p>
        </p:txBody>
      </p:sp>
      <p:grpSp>
        <p:nvGrpSpPr>
          <p:cNvPr id="27" name="Grupo 26"/>
          <p:cNvGrpSpPr/>
          <p:nvPr/>
        </p:nvGrpSpPr>
        <p:grpSpPr>
          <a:xfrm>
            <a:off x="3956252" y="1305663"/>
            <a:ext cx="3229230" cy="1912568"/>
            <a:chOff x="3956252" y="1305663"/>
            <a:chExt cx="3229230" cy="1912568"/>
          </a:xfrm>
        </p:grpSpPr>
        <p:sp>
          <p:nvSpPr>
            <p:cNvPr id="21" name="10 Rectángulo redondeado"/>
            <p:cNvSpPr/>
            <p:nvPr/>
          </p:nvSpPr>
          <p:spPr>
            <a:xfrm>
              <a:off x="4892356" y="1305663"/>
              <a:ext cx="2293126" cy="503438"/>
            </a:xfrm>
            <a:prstGeom prst="roundRect">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600" b="1" dirty="0" smtClean="0">
                  <a:solidFill>
                    <a:schemeClr val="tx1"/>
                  </a:solidFill>
                </a:rPr>
                <a:t>CONTRATO</a:t>
              </a:r>
              <a:endParaRPr lang="es-EC" sz="1600" b="1" dirty="0">
                <a:solidFill>
                  <a:schemeClr val="tx1"/>
                </a:solidFill>
              </a:endParaRPr>
            </a:p>
          </p:txBody>
        </p:sp>
        <p:sp>
          <p:nvSpPr>
            <p:cNvPr id="22" name="10 Rectángulo redondeado"/>
            <p:cNvSpPr/>
            <p:nvPr/>
          </p:nvSpPr>
          <p:spPr>
            <a:xfrm>
              <a:off x="4892356" y="1929409"/>
              <a:ext cx="2293126" cy="503438"/>
            </a:xfrm>
            <a:prstGeom prst="roundRect">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ES" sz="1600" b="1" dirty="0" smtClean="0">
                  <a:solidFill>
                    <a:schemeClr val="tx1"/>
                  </a:solidFill>
                </a:rPr>
                <a:t>REPRESENTA</a:t>
              </a:r>
              <a:endParaRPr lang="es-EC" sz="1600" b="1" dirty="0">
                <a:solidFill>
                  <a:schemeClr val="tx1"/>
                </a:solidFill>
              </a:endParaRPr>
            </a:p>
          </p:txBody>
        </p:sp>
        <p:sp>
          <p:nvSpPr>
            <p:cNvPr id="23" name="10 Rectángulo redondeado"/>
            <p:cNvSpPr/>
            <p:nvPr/>
          </p:nvSpPr>
          <p:spPr>
            <a:xfrm>
              <a:off x="4892356" y="2571973"/>
              <a:ext cx="2293126" cy="646258"/>
            </a:xfrm>
            <a:prstGeom prst="roundRect">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ES" sz="1600" b="1" dirty="0" smtClean="0">
                  <a:solidFill>
                    <a:schemeClr val="tx1"/>
                  </a:solidFill>
                </a:rPr>
                <a:t>EJECUCIÓN</a:t>
              </a:r>
              <a:endParaRPr lang="es-EC" sz="1600" b="1" dirty="0">
                <a:solidFill>
                  <a:schemeClr val="tx1"/>
                </a:solidFill>
              </a:endParaRPr>
            </a:p>
          </p:txBody>
        </p:sp>
        <p:cxnSp>
          <p:nvCxnSpPr>
            <p:cNvPr id="24" name="20 Conector recto de flecha"/>
            <p:cNvCxnSpPr>
              <a:endCxn id="21" idx="1"/>
            </p:cNvCxnSpPr>
            <p:nvPr/>
          </p:nvCxnSpPr>
          <p:spPr>
            <a:xfrm flipV="1">
              <a:off x="3956252" y="1557382"/>
              <a:ext cx="936104" cy="6237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24 Conector recto de flecha"/>
            <p:cNvCxnSpPr>
              <a:endCxn id="22" idx="1"/>
            </p:cNvCxnSpPr>
            <p:nvPr/>
          </p:nvCxnSpPr>
          <p:spPr>
            <a:xfrm>
              <a:off x="3956252" y="2181128"/>
              <a:ext cx="93610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30 Conector recto de flecha"/>
            <p:cNvCxnSpPr/>
            <p:nvPr/>
          </p:nvCxnSpPr>
          <p:spPr>
            <a:xfrm>
              <a:off x="3956252" y="2181128"/>
              <a:ext cx="864096" cy="68205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28" name="Grupo 27"/>
          <p:cNvGrpSpPr/>
          <p:nvPr/>
        </p:nvGrpSpPr>
        <p:grpSpPr>
          <a:xfrm>
            <a:off x="3884798" y="2226414"/>
            <a:ext cx="3229230" cy="1912568"/>
            <a:chOff x="3956252" y="1305663"/>
            <a:chExt cx="3229230" cy="1912568"/>
          </a:xfrm>
        </p:grpSpPr>
        <p:sp>
          <p:nvSpPr>
            <p:cNvPr id="29" name="10 Rectángulo redondeado"/>
            <p:cNvSpPr/>
            <p:nvPr/>
          </p:nvSpPr>
          <p:spPr>
            <a:xfrm>
              <a:off x="4892356" y="1305663"/>
              <a:ext cx="2293126" cy="503438"/>
            </a:xfrm>
            <a:prstGeom prst="roundRect">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600" b="1" dirty="0" smtClean="0">
                  <a:solidFill>
                    <a:schemeClr val="tx1"/>
                  </a:solidFill>
                </a:rPr>
                <a:t>CONTROL</a:t>
              </a:r>
              <a:endParaRPr lang="es-EC" sz="1600" b="1" dirty="0">
                <a:solidFill>
                  <a:schemeClr val="tx1"/>
                </a:solidFill>
              </a:endParaRPr>
            </a:p>
          </p:txBody>
        </p:sp>
        <p:sp>
          <p:nvSpPr>
            <p:cNvPr id="30" name="10 Rectángulo redondeado"/>
            <p:cNvSpPr/>
            <p:nvPr/>
          </p:nvSpPr>
          <p:spPr>
            <a:xfrm>
              <a:off x="4892356" y="1929409"/>
              <a:ext cx="2293126" cy="503438"/>
            </a:xfrm>
            <a:prstGeom prst="roundRect">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ES" sz="1600" b="1" dirty="0" smtClean="0">
                  <a:solidFill>
                    <a:schemeClr val="tx1"/>
                  </a:solidFill>
                </a:rPr>
                <a:t>GARANTICE</a:t>
              </a:r>
              <a:endParaRPr lang="es-EC" sz="1600" b="1" dirty="0">
                <a:solidFill>
                  <a:schemeClr val="tx1"/>
                </a:solidFill>
              </a:endParaRPr>
            </a:p>
          </p:txBody>
        </p:sp>
        <p:sp>
          <p:nvSpPr>
            <p:cNvPr id="31" name="10 Rectángulo redondeado"/>
            <p:cNvSpPr/>
            <p:nvPr/>
          </p:nvSpPr>
          <p:spPr>
            <a:xfrm>
              <a:off x="4892356" y="2571973"/>
              <a:ext cx="2293126" cy="646258"/>
            </a:xfrm>
            <a:prstGeom prst="roundRect">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ES" sz="1600" b="1" dirty="0" smtClean="0">
                  <a:solidFill>
                    <a:schemeClr val="tx1"/>
                  </a:solidFill>
                </a:rPr>
                <a:t>CONOCER</a:t>
              </a:r>
              <a:endParaRPr lang="es-EC" sz="1600" b="1" dirty="0">
                <a:solidFill>
                  <a:schemeClr val="tx1"/>
                </a:solidFill>
              </a:endParaRPr>
            </a:p>
          </p:txBody>
        </p:sp>
        <p:cxnSp>
          <p:nvCxnSpPr>
            <p:cNvPr id="32" name="20 Conector recto de flecha"/>
            <p:cNvCxnSpPr>
              <a:endCxn id="29" idx="1"/>
            </p:cNvCxnSpPr>
            <p:nvPr/>
          </p:nvCxnSpPr>
          <p:spPr>
            <a:xfrm flipV="1">
              <a:off x="3956252" y="1557382"/>
              <a:ext cx="936104" cy="6237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24 Conector recto de flecha"/>
            <p:cNvCxnSpPr>
              <a:endCxn id="30" idx="1"/>
            </p:cNvCxnSpPr>
            <p:nvPr/>
          </p:nvCxnSpPr>
          <p:spPr>
            <a:xfrm>
              <a:off x="3956252" y="2181128"/>
              <a:ext cx="93610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30 Conector recto de flecha"/>
            <p:cNvCxnSpPr/>
            <p:nvPr/>
          </p:nvCxnSpPr>
          <p:spPr>
            <a:xfrm>
              <a:off x="3956252" y="2181128"/>
              <a:ext cx="864096" cy="68205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35" name="Grupo 34"/>
          <p:cNvGrpSpPr/>
          <p:nvPr/>
        </p:nvGrpSpPr>
        <p:grpSpPr>
          <a:xfrm>
            <a:off x="3870625" y="3149462"/>
            <a:ext cx="3231290" cy="1912568"/>
            <a:chOff x="3954192" y="1305663"/>
            <a:chExt cx="3231290" cy="1912568"/>
          </a:xfrm>
        </p:grpSpPr>
        <p:sp>
          <p:nvSpPr>
            <p:cNvPr id="36" name="10 Rectángulo redondeado"/>
            <p:cNvSpPr/>
            <p:nvPr/>
          </p:nvSpPr>
          <p:spPr>
            <a:xfrm>
              <a:off x="4892356" y="1305663"/>
              <a:ext cx="2293126" cy="503438"/>
            </a:xfrm>
            <a:prstGeom prst="roundRect">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600" b="1" dirty="0" smtClean="0">
                  <a:solidFill>
                    <a:schemeClr val="tx1"/>
                  </a:solidFill>
                </a:rPr>
                <a:t>COORDINACI</a:t>
              </a:r>
              <a:r>
                <a:rPr lang="es-UY" sz="1600" b="1" dirty="0" err="1" smtClean="0">
                  <a:solidFill>
                    <a:schemeClr val="tx1"/>
                  </a:solidFill>
                </a:rPr>
                <a:t>Ó</a:t>
              </a:r>
              <a:r>
                <a:rPr lang="en-US" sz="1600" b="1" dirty="0" smtClean="0">
                  <a:solidFill>
                    <a:schemeClr val="tx1"/>
                  </a:solidFill>
                </a:rPr>
                <a:t>N</a:t>
              </a:r>
              <a:endParaRPr lang="es-EC" sz="1600" b="1" dirty="0">
                <a:solidFill>
                  <a:schemeClr val="tx1"/>
                </a:solidFill>
              </a:endParaRPr>
            </a:p>
          </p:txBody>
        </p:sp>
        <p:sp>
          <p:nvSpPr>
            <p:cNvPr id="37" name="10 Rectángulo redondeado"/>
            <p:cNvSpPr/>
            <p:nvPr/>
          </p:nvSpPr>
          <p:spPr>
            <a:xfrm>
              <a:off x="4892356" y="1929409"/>
              <a:ext cx="2293126" cy="503438"/>
            </a:xfrm>
            <a:prstGeom prst="roundRect">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ES" sz="1600" b="1" dirty="0" smtClean="0">
                  <a:solidFill>
                    <a:schemeClr val="tx1"/>
                  </a:solidFill>
                </a:rPr>
                <a:t>VISITAS</a:t>
              </a:r>
              <a:endParaRPr lang="es-EC" sz="1600" b="1" dirty="0">
                <a:solidFill>
                  <a:schemeClr val="tx1"/>
                </a:solidFill>
              </a:endParaRPr>
            </a:p>
          </p:txBody>
        </p:sp>
        <p:sp>
          <p:nvSpPr>
            <p:cNvPr id="38" name="10 Rectángulo redondeado"/>
            <p:cNvSpPr/>
            <p:nvPr/>
          </p:nvSpPr>
          <p:spPr>
            <a:xfrm>
              <a:off x="4892356" y="2571973"/>
              <a:ext cx="2293126" cy="646258"/>
            </a:xfrm>
            <a:prstGeom prst="roundRect">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ES" sz="1600" b="1" dirty="0" smtClean="0">
                  <a:solidFill>
                    <a:schemeClr val="tx1"/>
                  </a:solidFill>
                </a:rPr>
                <a:t>REQUERIMIENTOS</a:t>
              </a:r>
              <a:endParaRPr lang="es-EC" sz="1600" b="1" dirty="0">
                <a:solidFill>
                  <a:schemeClr val="tx1"/>
                </a:solidFill>
              </a:endParaRPr>
            </a:p>
          </p:txBody>
        </p:sp>
        <p:cxnSp>
          <p:nvCxnSpPr>
            <p:cNvPr id="39" name="20 Conector recto de flecha"/>
            <p:cNvCxnSpPr>
              <a:endCxn id="36" idx="1"/>
            </p:cNvCxnSpPr>
            <p:nvPr/>
          </p:nvCxnSpPr>
          <p:spPr>
            <a:xfrm flipV="1">
              <a:off x="3956252" y="1557382"/>
              <a:ext cx="936104" cy="6237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0" name="24 Conector recto de flecha"/>
            <p:cNvCxnSpPr/>
            <p:nvPr/>
          </p:nvCxnSpPr>
          <p:spPr>
            <a:xfrm>
              <a:off x="3954192" y="2158351"/>
              <a:ext cx="93610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1" name="30 Conector recto de flecha"/>
            <p:cNvCxnSpPr/>
            <p:nvPr/>
          </p:nvCxnSpPr>
          <p:spPr>
            <a:xfrm>
              <a:off x="3956252" y="2181128"/>
              <a:ext cx="864096" cy="68205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42" name="Grupo 41"/>
          <p:cNvGrpSpPr/>
          <p:nvPr/>
        </p:nvGrpSpPr>
        <p:grpSpPr>
          <a:xfrm>
            <a:off x="3870625" y="4066235"/>
            <a:ext cx="3229230" cy="1912568"/>
            <a:chOff x="3956252" y="1305663"/>
            <a:chExt cx="3229230" cy="1912568"/>
          </a:xfrm>
        </p:grpSpPr>
        <p:sp>
          <p:nvSpPr>
            <p:cNvPr id="43" name="10 Rectángulo redondeado"/>
            <p:cNvSpPr/>
            <p:nvPr/>
          </p:nvSpPr>
          <p:spPr>
            <a:xfrm>
              <a:off x="4892356" y="1305663"/>
              <a:ext cx="2293126" cy="503438"/>
            </a:xfrm>
            <a:prstGeom prst="roundRect">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600" b="1" dirty="0" smtClean="0">
                  <a:solidFill>
                    <a:schemeClr val="tx1"/>
                  </a:solidFill>
                </a:rPr>
                <a:t>COSTOS Y TIEMPO</a:t>
              </a:r>
              <a:endParaRPr lang="es-EC" sz="1600" b="1" dirty="0">
                <a:solidFill>
                  <a:schemeClr val="tx1"/>
                </a:solidFill>
              </a:endParaRPr>
            </a:p>
          </p:txBody>
        </p:sp>
        <p:sp>
          <p:nvSpPr>
            <p:cNvPr id="44" name="10 Rectángulo redondeado"/>
            <p:cNvSpPr/>
            <p:nvPr/>
          </p:nvSpPr>
          <p:spPr>
            <a:xfrm>
              <a:off x="4892356" y="1929409"/>
              <a:ext cx="2293126" cy="503438"/>
            </a:xfrm>
            <a:prstGeom prst="roundRect">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ES" sz="1600" b="1" dirty="0" smtClean="0">
                  <a:solidFill>
                    <a:schemeClr val="tx1"/>
                  </a:solidFill>
                </a:rPr>
                <a:t>CALIDAD</a:t>
              </a:r>
              <a:endParaRPr lang="es-EC" sz="1600" b="1" dirty="0">
                <a:solidFill>
                  <a:schemeClr val="tx1"/>
                </a:solidFill>
              </a:endParaRPr>
            </a:p>
          </p:txBody>
        </p:sp>
        <p:sp>
          <p:nvSpPr>
            <p:cNvPr id="45" name="10 Rectángulo redondeado"/>
            <p:cNvSpPr/>
            <p:nvPr/>
          </p:nvSpPr>
          <p:spPr>
            <a:xfrm>
              <a:off x="4892356" y="2571973"/>
              <a:ext cx="2293126" cy="646258"/>
            </a:xfrm>
            <a:prstGeom prst="roundRect">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ES" sz="1600" b="1" dirty="0" smtClean="0">
                  <a:solidFill>
                    <a:schemeClr val="tx1"/>
                  </a:solidFill>
                </a:rPr>
                <a:t>INTERACCI</a:t>
              </a:r>
              <a:r>
                <a:rPr lang="es-UY" sz="1600" b="1" dirty="0" err="1" smtClean="0">
                  <a:solidFill>
                    <a:schemeClr val="tx1"/>
                  </a:solidFill>
                </a:rPr>
                <a:t>Ó</a:t>
              </a:r>
              <a:r>
                <a:rPr lang="es-ES" sz="1600" b="1" dirty="0" smtClean="0">
                  <a:solidFill>
                    <a:schemeClr val="tx1"/>
                  </a:solidFill>
                </a:rPr>
                <a:t>N</a:t>
              </a:r>
              <a:endParaRPr lang="es-EC" sz="1600" b="1" dirty="0">
                <a:solidFill>
                  <a:schemeClr val="tx1"/>
                </a:solidFill>
              </a:endParaRPr>
            </a:p>
          </p:txBody>
        </p:sp>
        <p:cxnSp>
          <p:nvCxnSpPr>
            <p:cNvPr id="46" name="20 Conector recto de flecha"/>
            <p:cNvCxnSpPr>
              <a:endCxn id="43" idx="1"/>
            </p:cNvCxnSpPr>
            <p:nvPr/>
          </p:nvCxnSpPr>
          <p:spPr>
            <a:xfrm flipV="1">
              <a:off x="3956252" y="1557382"/>
              <a:ext cx="936104" cy="6237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7" name="24 Conector recto de flecha"/>
            <p:cNvCxnSpPr>
              <a:endCxn id="44" idx="1"/>
            </p:cNvCxnSpPr>
            <p:nvPr/>
          </p:nvCxnSpPr>
          <p:spPr>
            <a:xfrm>
              <a:off x="3956252" y="2181128"/>
              <a:ext cx="93610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8" name="30 Conector recto de flecha"/>
            <p:cNvCxnSpPr/>
            <p:nvPr/>
          </p:nvCxnSpPr>
          <p:spPr>
            <a:xfrm>
              <a:off x="3956252" y="2181128"/>
              <a:ext cx="864096" cy="68205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49" name="Grupo 48"/>
          <p:cNvGrpSpPr/>
          <p:nvPr/>
        </p:nvGrpSpPr>
        <p:grpSpPr>
          <a:xfrm>
            <a:off x="3908537" y="4900256"/>
            <a:ext cx="3229230" cy="1912568"/>
            <a:chOff x="3956252" y="1305663"/>
            <a:chExt cx="3229230" cy="1912568"/>
          </a:xfrm>
        </p:grpSpPr>
        <p:sp>
          <p:nvSpPr>
            <p:cNvPr id="50" name="10 Rectángulo redondeado"/>
            <p:cNvSpPr/>
            <p:nvPr/>
          </p:nvSpPr>
          <p:spPr>
            <a:xfrm>
              <a:off x="4892356" y="1305663"/>
              <a:ext cx="2293126" cy="503438"/>
            </a:xfrm>
            <a:prstGeom prst="roundRect">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UY" sz="1600" b="1" dirty="0" smtClean="0">
                  <a:solidFill>
                    <a:schemeClr val="tx1"/>
                  </a:solidFill>
                </a:rPr>
                <a:t>PLANIFICACIÓN</a:t>
              </a:r>
              <a:endParaRPr lang="es-UY" sz="1600" b="1" dirty="0">
                <a:solidFill>
                  <a:schemeClr val="tx1"/>
                </a:solidFill>
              </a:endParaRPr>
            </a:p>
          </p:txBody>
        </p:sp>
        <p:sp>
          <p:nvSpPr>
            <p:cNvPr id="51" name="10 Rectángulo redondeado"/>
            <p:cNvSpPr/>
            <p:nvPr/>
          </p:nvSpPr>
          <p:spPr>
            <a:xfrm>
              <a:off x="4892356" y="1929409"/>
              <a:ext cx="2293126" cy="503438"/>
            </a:xfrm>
            <a:prstGeom prst="roundRect">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ES" sz="1600" b="1" dirty="0" smtClean="0">
                  <a:solidFill>
                    <a:schemeClr val="tx1"/>
                  </a:solidFill>
                </a:rPr>
                <a:t>ORGANIZACI</a:t>
              </a:r>
              <a:r>
                <a:rPr lang="es-UY" sz="1600" b="1" dirty="0" err="1" smtClean="0">
                  <a:solidFill>
                    <a:schemeClr val="tx1"/>
                  </a:solidFill>
                </a:rPr>
                <a:t>Ó</a:t>
              </a:r>
              <a:r>
                <a:rPr lang="es-ES" sz="1600" b="1" dirty="0" smtClean="0">
                  <a:solidFill>
                    <a:schemeClr val="tx1"/>
                  </a:solidFill>
                </a:rPr>
                <a:t>N</a:t>
              </a:r>
              <a:endParaRPr lang="es-EC" sz="1600" b="1" dirty="0">
                <a:solidFill>
                  <a:schemeClr val="tx1"/>
                </a:solidFill>
              </a:endParaRPr>
            </a:p>
          </p:txBody>
        </p:sp>
        <p:sp>
          <p:nvSpPr>
            <p:cNvPr id="52" name="10 Rectángulo redondeado"/>
            <p:cNvSpPr/>
            <p:nvPr/>
          </p:nvSpPr>
          <p:spPr>
            <a:xfrm>
              <a:off x="4892356" y="2571973"/>
              <a:ext cx="2293126" cy="646258"/>
            </a:xfrm>
            <a:prstGeom prst="roundRect">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ES" sz="1600" b="1" dirty="0" smtClean="0">
                  <a:solidFill>
                    <a:schemeClr val="tx1"/>
                  </a:solidFill>
                </a:rPr>
                <a:t>CONTROL</a:t>
              </a:r>
              <a:endParaRPr lang="es-EC" sz="1600" b="1" dirty="0">
                <a:solidFill>
                  <a:schemeClr val="tx1"/>
                </a:solidFill>
              </a:endParaRPr>
            </a:p>
          </p:txBody>
        </p:sp>
        <p:cxnSp>
          <p:nvCxnSpPr>
            <p:cNvPr id="53" name="20 Conector recto de flecha"/>
            <p:cNvCxnSpPr>
              <a:endCxn id="50" idx="1"/>
            </p:cNvCxnSpPr>
            <p:nvPr/>
          </p:nvCxnSpPr>
          <p:spPr>
            <a:xfrm flipV="1">
              <a:off x="3956252" y="1557382"/>
              <a:ext cx="936104" cy="6237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4" name="24 Conector recto de flecha"/>
            <p:cNvCxnSpPr>
              <a:endCxn id="51" idx="1"/>
            </p:cNvCxnSpPr>
            <p:nvPr/>
          </p:nvCxnSpPr>
          <p:spPr>
            <a:xfrm>
              <a:off x="3956252" y="2181128"/>
              <a:ext cx="93610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5" name="30 Conector recto de flecha"/>
            <p:cNvCxnSpPr/>
            <p:nvPr/>
          </p:nvCxnSpPr>
          <p:spPr>
            <a:xfrm>
              <a:off x="3956252" y="2181128"/>
              <a:ext cx="864096" cy="68205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47929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subTnLst>
                                    <p:set>
                                      <p:cBhvr override="childStyle">
                                        <p:cTn dur="1" fill="hold" display="0" masterRel="nextClick" afterEffect="1"/>
                                        <p:tgtEl>
                                          <p:spTgt spid="4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15</a:t>
            </a:fld>
            <a:endParaRPr lang="es-EC" dirty="0"/>
          </a:p>
        </p:txBody>
      </p:sp>
      <p:pic>
        <p:nvPicPr>
          <p:cNvPr id="5" name="49 Imagen" descr="PLANTILLA 3.jpg"/>
          <p:cNvPicPr>
            <a:picLocks noChangeAspect="1"/>
          </p:cNvPicPr>
          <p:nvPr/>
        </p:nvPicPr>
        <p:blipFill rotWithShape="1">
          <a:blip r:embed="rId3" cstate="print">
            <a:clrChange>
              <a:clrFrom>
                <a:srgbClr val="FFFFFF"/>
              </a:clrFrom>
              <a:clrTo>
                <a:srgbClr val="FFFFFF">
                  <a:alpha val="0"/>
                </a:srgbClr>
              </a:clrTo>
            </a:clrChange>
          </a:blip>
          <a:srcRect l="1" r="85213"/>
          <a:stretch/>
        </p:blipFill>
        <p:spPr>
          <a:xfrm>
            <a:off x="93413" y="-36301"/>
            <a:ext cx="971599" cy="6857999"/>
          </a:xfrm>
          <a:prstGeom prst="rect">
            <a:avLst/>
          </a:prstGeom>
        </p:spPr>
      </p:pic>
      <p:sp>
        <p:nvSpPr>
          <p:cNvPr id="6" name="CuadroTexto 5"/>
          <p:cNvSpPr txBox="1"/>
          <p:nvPr/>
        </p:nvSpPr>
        <p:spPr>
          <a:xfrm>
            <a:off x="755575" y="285160"/>
            <a:ext cx="8122563" cy="1532334"/>
          </a:xfrm>
          <a:prstGeom prst="roundRect">
            <a:avLst/>
          </a:prstGeom>
          <a:solidFill>
            <a:srgbClr val="0070C0"/>
          </a:solidFill>
          <a:ln>
            <a:solidFill>
              <a:sysClr val="windowText" lastClr="000000"/>
            </a:solidFill>
          </a:ln>
        </p:spPr>
        <p:txBody>
          <a:bodyPr wrap="square" rtlCol="0">
            <a:spAutoFit/>
          </a:bodyPr>
          <a:lstStyle/>
          <a:p>
            <a:pPr algn="ctr"/>
            <a:r>
              <a:rPr lang="es-ES" sz="2800" b="1" dirty="0" smtClean="0">
                <a:solidFill>
                  <a:srgbClr val="FFFF00"/>
                </a:solidFill>
                <a:latin typeface="Arial" panose="020B0604020202020204" pitchFamily="34" charset="0"/>
                <a:cs typeface="Arial" panose="020B0604020202020204" pitchFamily="34" charset="0"/>
              </a:rPr>
              <a:t>III.3</a:t>
            </a:r>
          </a:p>
          <a:p>
            <a:pPr algn="ctr"/>
            <a:r>
              <a:rPr lang="en-US" sz="2800" b="1" dirty="0" smtClean="0">
                <a:solidFill>
                  <a:srgbClr val="FFFF00"/>
                </a:solidFill>
                <a:latin typeface="Arial" panose="020B0604020202020204" pitchFamily="34" charset="0"/>
                <a:cs typeface="Arial" panose="020B0604020202020204" pitchFamily="34" charset="0"/>
              </a:rPr>
              <a:t>METODOLOG</a:t>
            </a:r>
            <a:r>
              <a:rPr lang="es-EC" sz="2800" b="1" dirty="0">
                <a:solidFill>
                  <a:srgbClr val="FFFF00"/>
                </a:solidFill>
                <a:latin typeface="Arial" panose="020B0604020202020204" pitchFamily="34" charset="0"/>
                <a:cs typeface="Arial" panose="020B0604020202020204" pitchFamily="34" charset="0"/>
              </a:rPr>
              <a:t>Í</a:t>
            </a:r>
            <a:r>
              <a:rPr lang="en-US" sz="2800" b="1" dirty="0" smtClean="0">
                <a:solidFill>
                  <a:srgbClr val="FFFF00"/>
                </a:solidFill>
                <a:latin typeface="Arial" panose="020B0604020202020204" pitchFamily="34" charset="0"/>
                <a:cs typeface="Arial" panose="020B0604020202020204" pitchFamily="34" charset="0"/>
              </a:rPr>
              <a:t>AS DE </a:t>
            </a:r>
            <a:r>
              <a:rPr lang="es-EC" sz="2800" b="1" dirty="0">
                <a:solidFill>
                  <a:srgbClr val="FFFF00"/>
                </a:solidFill>
                <a:latin typeface="Arial" panose="020B0604020202020204" pitchFamily="34" charset="0"/>
                <a:cs typeface="Arial" panose="020B0604020202020204" pitchFamily="34" charset="0"/>
              </a:rPr>
              <a:t>GESTIÓN</a:t>
            </a:r>
            <a:r>
              <a:rPr lang="en-US" sz="2800" b="1" dirty="0">
                <a:solidFill>
                  <a:srgbClr val="FFFF00"/>
                </a:solidFill>
                <a:latin typeface="Arial" panose="020B0604020202020204" pitchFamily="34" charset="0"/>
                <a:cs typeface="Arial" panose="020B0604020202020204" pitchFamily="34" charset="0"/>
              </a:rPr>
              <a:t> DE </a:t>
            </a:r>
            <a:r>
              <a:rPr lang="en-US" sz="2800" b="1" dirty="0" smtClean="0">
                <a:solidFill>
                  <a:srgbClr val="FFFF00"/>
                </a:solidFill>
                <a:latin typeface="Arial" panose="020B0604020202020204" pitchFamily="34" charset="0"/>
                <a:cs typeface="Arial" panose="020B0604020202020204" pitchFamily="34" charset="0"/>
              </a:rPr>
              <a:t>PROYECTOS</a:t>
            </a:r>
            <a:endParaRPr lang="es-ES" sz="2800" b="1" dirty="0">
              <a:solidFill>
                <a:srgbClr val="FFFF00"/>
              </a:solidFill>
              <a:latin typeface="Arial" panose="020B0604020202020204" pitchFamily="34" charset="0"/>
              <a:cs typeface="Arial" panose="020B0604020202020204" pitchFamily="34" charset="0"/>
            </a:endParaRPr>
          </a:p>
        </p:txBody>
      </p:sp>
      <p:pic>
        <p:nvPicPr>
          <p:cNvPr id="56" name="Picture 5" descr="File:PMI-logo.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5515" y="5307136"/>
            <a:ext cx="3403552" cy="1092536"/>
          </a:xfrm>
          <a:prstGeom prst="rect">
            <a:avLst/>
          </a:prstGeom>
          <a:noFill/>
          <a:extLst>
            <a:ext uri="{909E8E84-426E-40DD-AFC4-6F175D3DCCD1}">
              <a14:hiddenFill xmlns:a14="http://schemas.microsoft.com/office/drawing/2010/main">
                <a:solidFill>
                  <a:srgbClr val="FFFFFF"/>
                </a:solidFill>
              </a14:hiddenFill>
            </a:ext>
          </a:extLst>
        </p:spPr>
      </p:pic>
      <p:pic>
        <p:nvPicPr>
          <p:cNvPr id="57" name="Imagen 56"/>
          <p:cNvPicPr>
            <a:picLocks noChangeAspect="1"/>
          </p:cNvPicPr>
          <p:nvPr/>
        </p:nvPicPr>
        <p:blipFill rotWithShape="1">
          <a:blip r:embed="rId6"/>
          <a:srcRect l="5844" t="5775" r="6472" b="13765"/>
          <a:stretch/>
        </p:blipFill>
        <p:spPr>
          <a:xfrm>
            <a:off x="5428735" y="1935422"/>
            <a:ext cx="3449404" cy="1728192"/>
          </a:xfrm>
          <a:prstGeom prst="rect">
            <a:avLst/>
          </a:prstGeom>
        </p:spPr>
      </p:pic>
      <p:pic>
        <p:nvPicPr>
          <p:cNvPr id="58" name="Imagen 57"/>
          <p:cNvPicPr>
            <a:picLocks noChangeAspect="1"/>
          </p:cNvPicPr>
          <p:nvPr/>
        </p:nvPicPr>
        <p:blipFill>
          <a:blip r:embed="rId7"/>
          <a:stretch>
            <a:fillRect/>
          </a:stretch>
        </p:blipFill>
        <p:spPr>
          <a:xfrm>
            <a:off x="5465515" y="3992402"/>
            <a:ext cx="3403553" cy="1092536"/>
          </a:xfrm>
          <a:prstGeom prst="rect">
            <a:avLst/>
          </a:prstGeom>
        </p:spPr>
      </p:pic>
      <p:pic>
        <p:nvPicPr>
          <p:cNvPr id="59" name="Imagen 58"/>
          <p:cNvPicPr>
            <a:picLocks noChangeAspect="1"/>
          </p:cNvPicPr>
          <p:nvPr/>
        </p:nvPicPr>
        <p:blipFill>
          <a:blip r:embed="rId8"/>
          <a:stretch>
            <a:fillRect/>
          </a:stretch>
        </p:blipFill>
        <p:spPr>
          <a:xfrm>
            <a:off x="1354226" y="2914658"/>
            <a:ext cx="2377786" cy="3248025"/>
          </a:xfrm>
          <a:prstGeom prst="rect">
            <a:avLst/>
          </a:prstGeom>
        </p:spPr>
      </p:pic>
      <p:cxnSp>
        <p:nvCxnSpPr>
          <p:cNvPr id="60" name="20 Conector recto de flecha"/>
          <p:cNvCxnSpPr>
            <a:stCxn id="59" idx="3"/>
            <a:endCxn id="57" idx="1"/>
          </p:cNvCxnSpPr>
          <p:nvPr/>
        </p:nvCxnSpPr>
        <p:spPr>
          <a:xfrm flipV="1">
            <a:off x="3732012" y="2799518"/>
            <a:ext cx="1696723" cy="173915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2" name="20 Conector recto de flecha"/>
          <p:cNvCxnSpPr>
            <a:stCxn id="59" idx="3"/>
          </p:cNvCxnSpPr>
          <p:nvPr/>
        </p:nvCxnSpPr>
        <p:spPr>
          <a:xfrm>
            <a:off x="3732012" y="4538671"/>
            <a:ext cx="1696723" cy="131473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4" name="20 Conector recto de flecha"/>
          <p:cNvCxnSpPr/>
          <p:nvPr/>
        </p:nvCxnSpPr>
        <p:spPr>
          <a:xfrm>
            <a:off x="3732012" y="4519161"/>
            <a:ext cx="1696723" cy="195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635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circle(in)">
                                      <p:cBhvr>
                                        <p:cTn id="7" dur="10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childTnLst>
                                </p:cTn>
                              </p:par>
                            </p:childTnLst>
                          </p:cTn>
                        </p:par>
                        <p:par>
                          <p:cTn id="12" fill="hold">
                            <p:stCondLst>
                              <p:cond delay="0"/>
                            </p:stCondLst>
                            <p:childTnLst>
                              <p:par>
                                <p:cTn id="13" presetID="21" presetClass="entr" presetSubtype="1" fill="hold"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heel(1)">
                                      <p:cBhvr>
                                        <p:cTn id="15" dur="1000"/>
                                        <p:tgtEl>
                                          <p:spTgt spid="5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4"/>
                                        </p:tgtEl>
                                        <p:attrNameLst>
                                          <p:attrName>style.visibility</p:attrName>
                                        </p:attrNameLst>
                                      </p:cBhvr>
                                      <p:to>
                                        <p:strVal val="visible"/>
                                      </p:to>
                                    </p:set>
                                  </p:childTnLst>
                                </p:cTn>
                              </p:par>
                            </p:childTnLst>
                          </p:cTn>
                        </p:par>
                        <p:par>
                          <p:cTn id="20" fill="hold">
                            <p:stCondLst>
                              <p:cond delay="0"/>
                            </p:stCondLst>
                            <p:childTnLst>
                              <p:par>
                                <p:cTn id="21" presetID="6" presetClass="entr" presetSubtype="16"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circle(in)">
                                      <p:cBhvr>
                                        <p:cTn id="23" dur="1000"/>
                                        <p:tgtEl>
                                          <p:spTgt spid="5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childTnLst>
                                </p:cTn>
                              </p:par>
                            </p:childTnLst>
                          </p:cTn>
                        </p:par>
                        <p:par>
                          <p:cTn id="28" fill="hold">
                            <p:stCondLst>
                              <p:cond delay="0"/>
                            </p:stCondLst>
                            <p:childTnLst>
                              <p:par>
                                <p:cTn id="29" presetID="6" presetClass="entr" presetSubtype="16"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circle(in)">
                                      <p:cBhvr>
                                        <p:cTn id="31"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F5CDB62-C50F-4557-944A-B98CAB5752BF}" type="datetime11">
              <a:rPr lang="es-EC" smtClean="0"/>
              <a:pPr/>
              <a:t>22:45:55</a:t>
            </a:fld>
            <a:endParaRPr lang="es-EC" dirty="0"/>
          </a:p>
        </p:txBody>
      </p:sp>
      <p:pic>
        <p:nvPicPr>
          <p:cNvPr id="12" name="11 Imagen"/>
          <p:cNvPicPr>
            <a:picLocks noChangeAspect="1"/>
          </p:cNvPicPr>
          <p:nvPr/>
        </p:nvPicPr>
        <p:blipFill>
          <a:blip r:embed="rId3" cstate="print">
            <a:clrChange>
              <a:clrFrom>
                <a:srgbClr val="6C501E"/>
              </a:clrFrom>
              <a:clrTo>
                <a:srgbClr val="6C501E">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520082" y="1399952"/>
            <a:ext cx="1894731" cy="1131183"/>
          </a:xfrm>
          <a:prstGeom prst="round2DiagRect">
            <a:avLst>
              <a:gd name="adj1" fmla="val 16667"/>
              <a:gd name="adj2" fmla="val 0"/>
            </a:avLst>
          </a:prstGeom>
          <a:solidFill>
            <a:srgbClr val="FFFF00"/>
          </a:solidFill>
          <a:ln w="88900" cap="sq">
            <a:solidFill>
              <a:schemeClr val="accent1"/>
            </a:solidFill>
            <a:miter lim="800000"/>
          </a:ln>
          <a:effectLst>
            <a:outerShdw blurRad="76200" dir="18900000" sy="23000" kx="-1200000" algn="bl" rotWithShape="0">
              <a:prstClr val="black">
                <a:alpha val="20000"/>
              </a:prstClr>
            </a:outerShdw>
          </a:effectLst>
        </p:spPr>
      </p:pic>
      <p:pic>
        <p:nvPicPr>
          <p:cNvPr id="13" name="12 Imagen"/>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4275" y="2760196"/>
            <a:ext cx="1918221" cy="1882254"/>
          </a:xfrm>
          <a:prstGeom prst="rect">
            <a:avLst/>
          </a:prstGeom>
          <a:effectLst>
            <a:outerShdw blurRad="76200" dir="18900000" sy="23000" kx="-1200000" algn="bl" rotWithShape="0">
              <a:prstClr val="black">
                <a:alpha val="20000"/>
              </a:prstClr>
            </a:outerShdw>
          </a:effectLst>
        </p:spPr>
      </p:pic>
      <p:pic>
        <p:nvPicPr>
          <p:cNvPr id="16" name="15 Imagen"/>
          <p:cNvPicPr>
            <a:picLocks noChangeAspect="1"/>
          </p:cNvPicPr>
          <p:nvPr/>
        </p:nvPicPr>
        <p:blipFill rotWithShape="1">
          <a:blip r:embed="rId5" cstate="print">
            <a:extLst>
              <a:ext uri="{28A0092B-C50C-407E-A947-70E740481C1C}">
                <a14:useLocalDpi xmlns:a14="http://schemas.microsoft.com/office/drawing/2010/main" val="0"/>
              </a:ext>
            </a:extLst>
          </a:blip>
          <a:srcRect l="13508" r="13453"/>
          <a:stretch/>
        </p:blipFill>
        <p:spPr>
          <a:xfrm>
            <a:off x="3580877" y="1198199"/>
            <a:ext cx="1557580" cy="2132529"/>
          </a:xfrm>
          <a:prstGeom prst="rect">
            <a:avLst/>
          </a:prstGeom>
          <a:noFill/>
          <a:ln w="34925">
            <a:solidFill>
              <a:srgbClr val="FFFFFF"/>
            </a:solidFill>
          </a:ln>
          <a:effectLst>
            <a:outerShdw blurRad="76200" dir="18900000" sy="23000" kx="-1200000" algn="bl" rotWithShape="0">
              <a:prstClr val="black">
                <a:alpha val="20000"/>
              </a:prstClr>
            </a:outerShdw>
          </a:effectLst>
        </p:spPr>
      </p:pic>
      <p:sp>
        <p:nvSpPr>
          <p:cNvPr id="23" name="22 Pergamino horizontal"/>
          <p:cNvSpPr/>
          <p:nvPr/>
        </p:nvSpPr>
        <p:spPr>
          <a:xfrm>
            <a:off x="6732240" y="4399708"/>
            <a:ext cx="1944216" cy="1607745"/>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400" dirty="0"/>
              <a:t>SATISFACER</a:t>
            </a:r>
          </a:p>
          <a:p>
            <a:pPr algn="ctr"/>
            <a:r>
              <a:rPr lang="es-EC" sz="1400" dirty="0"/>
              <a:t>REQUERIMIENTOS</a:t>
            </a:r>
          </a:p>
        </p:txBody>
      </p:sp>
      <p:sp>
        <p:nvSpPr>
          <p:cNvPr id="24" name="23 Multidocumento"/>
          <p:cNvSpPr/>
          <p:nvPr/>
        </p:nvSpPr>
        <p:spPr>
          <a:xfrm>
            <a:off x="3246579" y="4473516"/>
            <a:ext cx="2520941" cy="1656184"/>
          </a:xfrm>
          <a:prstGeom prst="flowChartMulti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dirty="0" smtClean="0"/>
              <a:t>ACTIVIDADES DEL PROYECTO</a:t>
            </a:r>
            <a:endParaRPr lang="es-EC" sz="1400" dirty="0"/>
          </a:p>
        </p:txBody>
      </p:sp>
      <p:sp>
        <p:nvSpPr>
          <p:cNvPr id="25" name="24 Almacenamiento interno"/>
          <p:cNvSpPr/>
          <p:nvPr/>
        </p:nvSpPr>
        <p:spPr>
          <a:xfrm>
            <a:off x="683568" y="4597458"/>
            <a:ext cx="2024942" cy="1261152"/>
          </a:xfrm>
          <a:prstGeom prst="flowChartInternalStorag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s-EC" sz="1400" dirty="0" smtClean="0">
                <a:solidFill>
                  <a:sysClr val="windowText" lastClr="000000"/>
                </a:solidFill>
              </a:rPr>
              <a:t>Conocimiento</a:t>
            </a:r>
            <a:endParaRPr lang="es-EC" sz="1400" dirty="0">
              <a:solidFill>
                <a:sysClr val="windowText" lastClr="000000"/>
              </a:solidFill>
            </a:endParaRPr>
          </a:p>
          <a:p>
            <a:pPr>
              <a:tabLst>
                <a:tab pos="174625" algn="l"/>
              </a:tabLst>
            </a:pPr>
            <a:r>
              <a:rPr lang="es-EC" sz="1400" dirty="0" smtClean="0">
                <a:solidFill>
                  <a:sysClr val="windowText" lastClr="000000"/>
                </a:solidFill>
              </a:rPr>
              <a:t>Habilidades</a:t>
            </a:r>
          </a:p>
          <a:p>
            <a:pPr>
              <a:tabLst>
                <a:tab pos="174625" algn="l"/>
              </a:tabLst>
            </a:pPr>
            <a:r>
              <a:rPr lang="es-EC" sz="1400" dirty="0" smtClean="0">
                <a:solidFill>
                  <a:sysClr val="windowText" lastClr="000000"/>
                </a:solidFill>
              </a:rPr>
              <a:t>Herramientas</a:t>
            </a:r>
          </a:p>
          <a:p>
            <a:pPr>
              <a:tabLst>
                <a:tab pos="174625" algn="l"/>
              </a:tabLst>
            </a:pPr>
            <a:r>
              <a:rPr lang="es-EC" sz="1400" dirty="0" smtClean="0">
                <a:solidFill>
                  <a:sysClr val="windowText" lastClr="000000"/>
                </a:solidFill>
              </a:rPr>
              <a:t>Técnicas</a:t>
            </a:r>
            <a:endParaRPr lang="es-EC" sz="1400" dirty="0">
              <a:solidFill>
                <a:sysClr val="windowText" lastClr="000000"/>
              </a:solidFill>
            </a:endParaRPr>
          </a:p>
        </p:txBody>
      </p:sp>
      <p:sp>
        <p:nvSpPr>
          <p:cNvPr id="17" name="16 Flecha curvada hacia abajo"/>
          <p:cNvSpPr/>
          <p:nvPr/>
        </p:nvSpPr>
        <p:spPr>
          <a:xfrm>
            <a:off x="2502496" y="3933056"/>
            <a:ext cx="1186161" cy="540460"/>
          </a:xfrm>
          <a:prstGeom prst="curved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dirty="0">
              <a:solidFill>
                <a:schemeClr val="tx1"/>
              </a:solidFill>
            </a:endParaRPr>
          </a:p>
        </p:txBody>
      </p:sp>
      <p:sp>
        <p:nvSpPr>
          <p:cNvPr id="21" name="20 Cheurón"/>
          <p:cNvSpPr/>
          <p:nvPr/>
        </p:nvSpPr>
        <p:spPr>
          <a:xfrm>
            <a:off x="6012160" y="4945843"/>
            <a:ext cx="144016" cy="283357"/>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dirty="0">
              <a:solidFill>
                <a:schemeClr val="tx1"/>
              </a:solidFill>
            </a:endParaRPr>
          </a:p>
        </p:txBody>
      </p:sp>
      <p:sp>
        <p:nvSpPr>
          <p:cNvPr id="28" name="27 Cheurón"/>
          <p:cNvSpPr/>
          <p:nvPr/>
        </p:nvSpPr>
        <p:spPr>
          <a:xfrm>
            <a:off x="6164560" y="4941168"/>
            <a:ext cx="144016" cy="283357"/>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dirty="0">
              <a:solidFill>
                <a:schemeClr val="tx1"/>
              </a:solidFill>
            </a:endParaRPr>
          </a:p>
        </p:txBody>
      </p:sp>
      <p:sp>
        <p:nvSpPr>
          <p:cNvPr id="29" name="28 Cheurón"/>
          <p:cNvSpPr/>
          <p:nvPr/>
        </p:nvSpPr>
        <p:spPr>
          <a:xfrm>
            <a:off x="6300192" y="4941168"/>
            <a:ext cx="144016" cy="283357"/>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dirty="0">
              <a:solidFill>
                <a:schemeClr val="tx1"/>
              </a:solidFill>
            </a:endParaRPr>
          </a:p>
        </p:txBody>
      </p:sp>
      <p:sp>
        <p:nvSpPr>
          <p:cNvPr id="30" name="29 Cheurón"/>
          <p:cNvSpPr/>
          <p:nvPr/>
        </p:nvSpPr>
        <p:spPr>
          <a:xfrm>
            <a:off x="6452592" y="4941168"/>
            <a:ext cx="144016" cy="283357"/>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dirty="0">
              <a:solidFill>
                <a:schemeClr val="tx1"/>
              </a:solidFill>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41810" y="2807057"/>
            <a:ext cx="5130477" cy="3308575"/>
          </a:xfrm>
          <a:prstGeom prst="roundRect">
            <a:avLst>
              <a:gd name="adj" fmla="val 16667"/>
            </a:avLst>
          </a:prstGeom>
          <a:ln>
            <a:noFill/>
          </a:ln>
          <a:effectLst>
            <a:outerShdw blurRad="76200" dir="18900000" sy="23000" kx="-1200000" algn="bl" rotWithShape="0">
              <a:prstClr val="black">
                <a:alpha val="2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AutoShape 9"/>
          <p:cNvSpPr>
            <a:spLocks noChangeArrowheads="1"/>
          </p:cNvSpPr>
          <p:nvPr/>
        </p:nvSpPr>
        <p:spPr bwMode="auto">
          <a:xfrm>
            <a:off x="2350569" y="3867000"/>
            <a:ext cx="1212161" cy="1004538"/>
          </a:xfrm>
          <a:prstGeom prst="rightArrow">
            <a:avLst>
              <a:gd name="adj1" fmla="val 52000"/>
              <a:gd name="adj2" fmla="val 30267"/>
            </a:avLst>
          </a:prstGeom>
          <a:solidFill>
            <a:schemeClr val="accent3">
              <a:lumMod val="100000"/>
              <a:lumOff val="0"/>
            </a:schemeClr>
          </a:solidFill>
          <a:ln w="38100">
            <a:solidFill>
              <a:schemeClr val="lt1">
                <a:lumMod val="95000"/>
                <a:lumOff val="0"/>
              </a:schemeClr>
            </a:solidFill>
            <a:miter lim="800000"/>
            <a:headEnd/>
            <a:tailEnd/>
          </a:ln>
          <a:effectLst>
            <a:outerShdw dist="28398" dir="3806097" algn="ctr" rotWithShape="0">
              <a:schemeClr val="accent3">
                <a:lumMod val="50000"/>
                <a:lumOff val="0"/>
                <a:alpha val="50000"/>
              </a:schemeClr>
            </a:outerShdw>
          </a:effectLst>
        </p:spPr>
        <p:txBody>
          <a:bodyPr rot="0" vert="horz" wrap="square" lIns="91440" tIns="45720" rIns="91440" bIns="45720" anchor="t" anchorCtr="0" upright="1">
            <a:noAutofit/>
          </a:bodyPr>
          <a:lstStyle/>
          <a:p>
            <a:pPr algn="ctr">
              <a:spcAft>
                <a:spcPts val="0"/>
              </a:spcAft>
            </a:pPr>
            <a:r>
              <a:rPr lang="es-ES" sz="1000" b="1" dirty="0">
                <a:effectLst/>
                <a:latin typeface="Times New Roman"/>
                <a:ea typeface="Times New Roman"/>
              </a:rPr>
              <a:t>PROCESOS</a:t>
            </a:r>
            <a:endParaRPr lang="es-EC" sz="1200" dirty="0">
              <a:effectLst/>
              <a:latin typeface="Times New Roman"/>
              <a:ea typeface="Times New Roman"/>
            </a:endParaRPr>
          </a:p>
          <a:p>
            <a:pPr algn="ctr">
              <a:spcAft>
                <a:spcPts val="0"/>
              </a:spcAft>
            </a:pPr>
            <a:r>
              <a:rPr lang="es-ES" sz="1000" b="1" dirty="0">
                <a:effectLst/>
                <a:latin typeface="Times New Roman"/>
                <a:ea typeface="Times New Roman"/>
              </a:rPr>
              <a:t>DE INICIACIÓN</a:t>
            </a:r>
            <a:endParaRPr lang="es-EC" sz="1200" dirty="0">
              <a:effectLst/>
              <a:latin typeface="Times New Roman"/>
              <a:ea typeface="Times New Roman"/>
            </a:endParaRPr>
          </a:p>
        </p:txBody>
      </p:sp>
      <p:sp>
        <p:nvSpPr>
          <p:cNvPr id="26" name="25 Redondear rectángulo de esquina diagonal"/>
          <p:cNvSpPr/>
          <p:nvPr/>
        </p:nvSpPr>
        <p:spPr>
          <a:xfrm>
            <a:off x="243479" y="1751138"/>
            <a:ext cx="2088232" cy="1080120"/>
          </a:xfrm>
          <a:prstGeom prst="round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1200" b="1" dirty="0">
                <a:solidFill>
                  <a:sysClr val="windowText" lastClr="000000"/>
                </a:solidFill>
              </a:rPr>
              <a:t>Define y autoriza el proyecto o una fase del mismo</a:t>
            </a:r>
            <a:endParaRPr lang="es-EC" sz="1200" b="1" dirty="0">
              <a:solidFill>
                <a:sysClr val="windowText" lastClr="000000"/>
              </a:solidFill>
            </a:endParaRPr>
          </a:p>
        </p:txBody>
      </p:sp>
      <p:sp>
        <p:nvSpPr>
          <p:cNvPr id="67" name="66 Redondear rectángulo de esquina diagonal"/>
          <p:cNvSpPr/>
          <p:nvPr/>
        </p:nvSpPr>
        <p:spPr>
          <a:xfrm>
            <a:off x="6597102" y="1399952"/>
            <a:ext cx="2223370" cy="1360244"/>
          </a:xfrm>
          <a:prstGeom prst="round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200" b="1" dirty="0">
                <a:solidFill>
                  <a:sysClr val="windowText" lastClr="000000"/>
                </a:solidFill>
              </a:rPr>
              <a:t>Define y refina los objetivos, y planifica el curso de acción requerido para lograr los objetivos y el alcance pretendido del proyecto.</a:t>
            </a:r>
          </a:p>
        </p:txBody>
      </p:sp>
      <p:grpSp>
        <p:nvGrpSpPr>
          <p:cNvPr id="68" name="67 Grupo"/>
          <p:cNvGrpSpPr/>
          <p:nvPr/>
        </p:nvGrpSpPr>
        <p:grpSpPr>
          <a:xfrm>
            <a:off x="3491880" y="4351762"/>
            <a:ext cx="1958825" cy="1309486"/>
            <a:chOff x="3886389" y="2499179"/>
            <a:chExt cx="1958825" cy="1309486"/>
          </a:xfrm>
        </p:grpSpPr>
        <p:sp>
          <p:nvSpPr>
            <p:cNvPr id="69" name="AutoShape 12"/>
            <p:cNvSpPr>
              <a:spLocks noChangeArrowheads="1"/>
            </p:cNvSpPr>
            <p:nvPr/>
          </p:nvSpPr>
          <p:spPr bwMode="auto">
            <a:xfrm rot="10800000">
              <a:off x="3886389" y="2499179"/>
              <a:ext cx="1883357" cy="1309486"/>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3">
                <a:lumMod val="100000"/>
                <a:lumOff val="0"/>
              </a:schemeClr>
            </a:solidFill>
            <a:ln w="38100">
              <a:solidFill>
                <a:schemeClr val="lt1">
                  <a:lumMod val="95000"/>
                  <a:lumOff val="0"/>
                </a:schemeClr>
              </a:solidFill>
              <a:miter lim="800000"/>
              <a:headEnd/>
              <a:tailEnd/>
            </a:ln>
            <a:effectLst>
              <a:outerShdw dist="28398" dir="3806097" algn="ctr" rotWithShape="0">
                <a:schemeClr val="accent3">
                  <a:lumMod val="50000"/>
                  <a:lumOff val="0"/>
                  <a:alpha val="50000"/>
                </a:schemeClr>
              </a:outerShdw>
            </a:effectLst>
          </p:spPr>
          <p:txBody>
            <a:bodyPr rot="0" vert="horz" wrap="square" lIns="91440" tIns="45720" rIns="91440" bIns="45720" anchor="t" anchorCtr="0" upright="1">
              <a:noAutofit/>
            </a:bodyPr>
            <a:lstStyle/>
            <a:p>
              <a:pPr>
                <a:spcAft>
                  <a:spcPts val="0"/>
                </a:spcAft>
              </a:pPr>
              <a:r>
                <a:rPr lang="es-EC" sz="1200" dirty="0">
                  <a:effectLst/>
                  <a:latin typeface="Times New Roman"/>
                  <a:ea typeface="Times New Roman"/>
                </a:rPr>
                <a:t> </a:t>
              </a:r>
            </a:p>
          </p:txBody>
        </p:sp>
        <p:sp>
          <p:nvSpPr>
            <p:cNvPr id="70" name="Text Box 13"/>
            <p:cNvSpPr txBox="1">
              <a:spLocks noChangeArrowheads="1"/>
            </p:cNvSpPr>
            <p:nvPr/>
          </p:nvSpPr>
          <p:spPr bwMode="auto">
            <a:xfrm>
              <a:off x="4134832" y="3422994"/>
              <a:ext cx="1710382" cy="36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ES" sz="1000" b="1" dirty="0">
                  <a:effectLst/>
                  <a:latin typeface="Times New Roman"/>
                  <a:ea typeface="Times New Roman"/>
                </a:rPr>
                <a:t>PROCESOS</a:t>
              </a:r>
              <a:endParaRPr lang="es-EC" sz="1200" dirty="0">
                <a:effectLst/>
                <a:latin typeface="Times New Roman"/>
                <a:ea typeface="Times New Roman"/>
              </a:endParaRPr>
            </a:p>
            <a:p>
              <a:pPr algn="ctr">
                <a:spcAft>
                  <a:spcPts val="0"/>
                </a:spcAft>
              </a:pPr>
              <a:r>
                <a:rPr lang="es-ES" sz="1000" b="1" dirty="0">
                  <a:effectLst/>
                  <a:latin typeface="Times New Roman"/>
                  <a:ea typeface="Times New Roman"/>
                </a:rPr>
                <a:t>DE EJECUCIÓN</a:t>
              </a:r>
              <a:endParaRPr lang="es-EC" sz="1200" dirty="0">
                <a:effectLst/>
                <a:latin typeface="Times New Roman"/>
                <a:ea typeface="Times New Roman"/>
              </a:endParaRPr>
            </a:p>
          </p:txBody>
        </p:sp>
      </p:grpSp>
      <p:sp>
        <p:nvSpPr>
          <p:cNvPr id="71" name="70 Redondear rectángulo de esquina diagonal"/>
          <p:cNvSpPr/>
          <p:nvPr/>
        </p:nvSpPr>
        <p:spPr>
          <a:xfrm>
            <a:off x="6813126" y="1420684"/>
            <a:ext cx="2223370" cy="1360244"/>
          </a:xfrm>
          <a:prstGeom prst="round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200" b="1" dirty="0">
                <a:solidFill>
                  <a:sysClr val="windowText" lastClr="000000"/>
                </a:solidFill>
              </a:rPr>
              <a:t>Integra a personas y otros recursos para llevar a cabo el plan de gestión del proyecto.</a:t>
            </a:r>
          </a:p>
        </p:txBody>
      </p:sp>
      <p:sp>
        <p:nvSpPr>
          <p:cNvPr id="74" name="73 Redondear rectángulo de esquina diagonal"/>
          <p:cNvSpPr/>
          <p:nvPr/>
        </p:nvSpPr>
        <p:spPr>
          <a:xfrm>
            <a:off x="6597102" y="1420684"/>
            <a:ext cx="2223370" cy="1360244"/>
          </a:xfrm>
          <a:prstGeom prst="round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200" b="1" dirty="0">
                <a:solidFill>
                  <a:sysClr val="windowText" lastClr="000000"/>
                </a:solidFill>
              </a:rPr>
              <a:t>Formaliza la aceptación del producto, servicio o resultado, y termina ordenadamente el proyecto o una fase del mismo.</a:t>
            </a:r>
          </a:p>
        </p:txBody>
      </p:sp>
      <p:grpSp>
        <p:nvGrpSpPr>
          <p:cNvPr id="75" name="74 Grupo"/>
          <p:cNvGrpSpPr/>
          <p:nvPr/>
        </p:nvGrpSpPr>
        <p:grpSpPr>
          <a:xfrm>
            <a:off x="3517347" y="3265868"/>
            <a:ext cx="2070907" cy="1390650"/>
            <a:chOff x="4674149" y="332656"/>
            <a:chExt cx="1857375" cy="1390650"/>
          </a:xfrm>
        </p:grpSpPr>
        <p:sp>
          <p:nvSpPr>
            <p:cNvPr id="76" name="AutoShape 10"/>
            <p:cNvSpPr>
              <a:spLocks noChangeArrowheads="1"/>
            </p:cNvSpPr>
            <p:nvPr/>
          </p:nvSpPr>
          <p:spPr bwMode="auto">
            <a:xfrm>
              <a:off x="4740824" y="332656"/>
              <a:ext cx="1790700" cy="1390650"/>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3">
                <a:lumMod val="100000"/>
                <a:lumOff val="0"/>
              </a:schemeClr>
            </a:solidFill>
            <a:ln w="38100">
              <a:solidFill>
                <a:schemeClr val="lt1">
                  <a:lumMod val="95000"/>
                  <a:lumOff val="0"/>
                </a:schemeClr>
              </a:solidFill>
              <a:miter lim="800000"/>
              <a:headEnd/>
              <a:tailEnd/>
            </a:ln>
            <a:effectLst>
              <a:outerShdw dist="28398" dir="3806097" algn="ctr" rotWithShape="0">
                <a:schemeClr val="accent3">
                  <a:lumMod val="50000"/>
                  <a:lumOff val="0"/>
                  <a:alpha val="50000"/>
                </a:schemeClr>
              </a:outerShdw>
            </a:effectLst>
          </p:spPr>
          <p:txBody>
            <a:bodyPr rot="0" vert="horz" wrap="square" lIns="91440" tIns="45720" rIns="91440" bIns="45720" anchor="t" anchorCtr="0" upright="1">
              <a:noAutofit/>
            </a:bodyPr>
            <a:lstStyle/>
            <a:p>
              <a:pPr>
                <a:spcAft>
                  <a:spcPts val="0"/>
                </a:spcAft>
              </a:pPr>
              <a:r>
                <a:rPr lang="es-EC" sz="1200" dirty="0">
                  <a:effectLst/>
                  <a:latin typeface="Times New Roman"/>
                  <a:ea typeface="Times New Roman"/>
                </a:rPr>
                <a:t> </a:t>
              </a:r>
            </a:p>
          </p:txBody>
        </p:sp>
        <p:sp>
          <p:nvSpPr>
            <p:cNvPr id="77" name="Text Box 11"/>
            <p:cNvSpPr txBox="1">
              <a:spLocks noChangeArrowheads="1"/>
            </p:cNvSpPr>
            <p:nvPr/>
          </p:nvSpPr>
          <p:spPr bwMode="auto">
            <a:xfrm>
              <a:off x="4674149" y="370121"/>
              <a:ext cx="1626235" cy="38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ES" sz="1000" b="1" dirty="0">
                  <a:effectLst/>
                  <a:latin typeface="Times New Roman"/>
                  <a:ea typeface="Times New Roman"/>
                </a:rPr>
                <a:t>PROCESOS</a:t>
              </a:r>
              <a:endParaRPr lang="es-EC" sz="1200" dirty="0">
                <a:effectLst/>
                <a:latin typeface="Times New Roman"/>
                <a:ea typeface="Times New Roman"/>
              </a:endParaRPr>
            </a:p>
            <a:p>
              <a:pPr algn="ctr">
                <a:spcAft>
                  <a:spcPts val="0"/>
                </a:spcAft>
              </a:pPr>
              <a:r>
                <a:rPr lang="es-ES" sz="1000" b="1" dirty="0">
                  <a:effectLst/>
                  <a:latin typeface="Times New Roman"/>
                  <a:ea typeface="Times New Roman"/>
                </a:rPr>
                <a:t>DE PLANIFICACIÓN</a:t>
              </a:r>
              <a:endParaRPr lang="es-EC" sz="1200" dirty="0">
                <a:effectLst/>
                <a:latin typeface="Times New Roman"/>
                <a:ea typeface="Times New Roman"/>
              </a:endParaRPr>
            </a:p>
          </p:txBody>
        </p:sp>
      </p:grpSp>
      <p:sp>
        <p:nvSpPr>
          <p:cNvPr id="78" name="AutoShape 14"/>
          <p:cNvSpPr>
            <a:spLocks noChangeArrowheads="1"/>
          </p:cNvSpPr>
          <p:nvPr/>
        </p:nvSpPr>
        <p:spPr bwMode="auto">
          <a:xfrm>
            <a:off x="5592643" y="3790847"/>
            <a:ext cx="1206415" cy="1057275"/>
          </a:xfrm>
          <a:prstGeom prst="rightArrow">
            <a:avLst>
              <a:gd name="adj1" fmla="val 52000"/>
              <a:gd name="adj2" fmla="val 30267"/>
            </a:avLst>
          </a:prstGeom>
          <a:solidFill>
            <a:schemeClr val="accent3">
              <a:lumMod val="100000"/>
              <a:lumOff val="0"/>
            </a:schemeClr>
          </a:solidFill>
          <a:ln w="38100">
            <a:solidFill>
              <a:schemeClr val="lt1">
                <a:lumMod val="95000"/>
                <a:lumOff val="0"/>
              </a:schemeClr>
            </a:solidFill>
            <a:miter lim="800000"/>
            <a:headEnd/>
            <a:tailEnd/>
          </a:ln>
          <a:effectLst>
            <a:outerShdw dist="28398" dir="3806097" algn="ctr" rotWithShape="0">
              <a:schemeClr val="accent3">
                <a:lumMod val="50000"/>
                <a:lumOff val="0"/>
                <a:alpha val="50000"/>
              </a:schemeClr>
            </a:outerShdw>
          </a:effectLst>
        </p:spPr>
        <p:txBody>
          <a:bodyPr rot="0" vert="horz" wrap="square" lIns="91440" tIns="45720" rIns="91440" bIns="45720" anchor="t" anchorCtr="0" upright="1">
            <a:noAutofit/>
          </a:bodyPr>
          <a:lstStyle/>
          <a:p>
            <a:pPr algn="ctr">
              <a:spcAft>
                <a:spcPts val="0"/>
              </a:spcAft>
            </a:pPr>
            <a:r>
              <a:rPr lang="es-ES" sz="1000" b="1" dirty="0">
                <a:effectLst/>
                <a:latin typeface="Times New Roman"/>
                <a:ea typeface="Times New Roman"/>
              </a:rPr>
              <a:t>PROCESOS</a:t>
            </a:r>
            <a:endParaRPr lang="es-EC" sz="1200" dirty="0">
              <a:effectLst/>
              <a:latin typeface="Times New Roman"/>
              <a:ea typeface="Times New Roman"/>
            </a:endParaRPr>
          </a:p>
          <a:p>
            <a:pPr algn="ctr">
              <a:spcAft>
                <a:spcPts val="0"/>
              </a:spcAft>
            </a:pPr>
            <a:r>
              <a:rPr lang="es-ES" sz="1000" b="1" dirty="0">
                <a:effectLst/>
                <a:latin typeface="Times New Roman"/>
                <a:ea typeface="Times New Roman"/>
              </a:rPr>
              <a:t>DE </a:t>
            </a:r>
            <a:endParaRPr lang="es-EC" sz="1200" dirty="0">
              <a:effectLst/>
              <a:latin typeface="Times New Roman"/>
              <a:ea typeface="Times New Roman"/>
            </a:endParaRPr>
          </a:p>
          <a:p>
            <a:pPr algn="ctr">
              <a:spcAft>
                <a:spcPts val="0"/>
              </a:spcAft>
            </a:pPr>
            <a:r>
              <a:rPr lang="es-ES" sz="1000" b="1" dirty="0">
                <a:effectLst/>
                <a:latin typeface="Times New Roman"/>
                <a:ea typeface="Times New Roman"/>
              </a:rPr>
              <a:t>CIERRE</a:t>
            </a:r>
            <a:endParaRPr lang="es-EC" sz="1200" dirty="0">
              <a:effectLst/>
              <a:latin typeface="Times New Roman"/>
              <a:ea typeface="Times New Roman"/>
            </a:endParaRPr>
          </a:p>
        </p:txBody>
      </p:sp>
      <p:sp>
        <p:nvSpPr>
          <p:cNvPr id="102" name="101 Redondear rectángulo de esquina diagonal"/>
          <p:cNvSpPr/>
          <p:nvPr/>
        </p:nvSpPr>
        <p:spPr>
          <a:xfrm>
            <a:off x="6588224" y="1420684"/>
            <a:ext cx="2223370" cy="1360244"/>
          </a:xfrm>
          <a:prstGeom prst="round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200" b="1" dirty="0">
                <a:solidFill>
                  <a:sysClr val="windowText" lastClr="000000"/>
                </a:solidFill>
              </a:rPr>
              <a:t>Mide y supervisa regularmente el </a:t>
            </a:r>
            <a:r>
              <a:rPr lang="es-EC" sz="1200" b="1" dirty="0" smtClean="0">
                <a:solidFill>
                  <a:sysClr val="windowText" lastClr="000000"/>
                </a:solidFill>
              </a:rPr>
              <a:t>avance  </a:t>
            </a:r>
            <a:r>
              <a:rPr lang="es-EC" sz="1200" b="1" dirty="0">
                <a:solidFill>
                  <a:sysClr val="windowText" lastClr="000000"/>
                </a:solidFill>
                <a:sym typeface="Wingdings" pitchFamily="2" charset="2"/>
              </a:rPr>
              <a:t> cumplir con los objetivos del proyecto</a:t>
            </a:r>
            <a:r>
              <a:rPr lang="es-EC" sz="1200" b="1" dirty="0" smtClean="0">
                <a:solidFill>
                  <a:sysClr val="windowText" lastClr="000000"/>
                </a:solidFill>
              </a:rPr>
              <a:t>.</a:t>
            </a:r>
            <a:endParaRPr lang="es-EC" sz="1200" b="1" dirty="0">
              <a:solidFill>
                <a:sysClr val="windowText" lastClr="000000"/>
              </a:solidFill>
            </a:endParaRPr>
          </a:p>
        </p:txBody>
      </p:sp>
      <p:sp>
        <p:nvSpPr>
          <p:cNvPr id="31" name="CuadroTexto 30"/>
          <p:cNvSpPr txBox="1"/>
          <p:nvPr/>
        </p:nvSpPr>
        <p:spPr>
          <a:xfrm>
            <a:off x="683568" y="142591"/>
            <a:ext cx="8122563" cy="1055608"/>
          </a:xfrm>
          <a:prstGeom prst="roundRect">
            <a:avLst/>
          </a:prstGeom>
          <a:solidFill>
            <a:srgbClr val="0070C0"/>
          </a:solidFill>
          <a:ln>
            <a:solidFill>
              <a:sysClr val="windowText" lastClr="000000"/>
            </a:solidFill>
          </a:ln>
        </p:spPr>
        <p:txBody>
          <a:bodyPr wrap="square" rtlCol="0">
            <a:spAutoFit/>
          </a:bodyPr>
          <a:lstStyle/>
          <a:p>
            <a:pPr algn="ctr"/>
            <a:r>
              <a:rPr lang="es-ES" sz="2800" b="1" dirty="0" smtClean="0">
                <a:solidFill>
                  <a:srgbClr val="FFFF00"/>
                </a:solidFill>
                <a:latin typeface="Arial" panose="020B0604020202020204" pitchFamily="34" charset="0"/>
                <a:cs typeface="Arial" panose="020B0604020202020204" pitchFamily="34" charset="0"/>
              </a:rPr>
              <a:t>III.3.1</a:t>
            </a:r>
          </a:p>
          <a:p>
            <a:pPr algn="ctr"/>
            <a:r>
              <a:rPr lang="en-US" sz="2800" b="1" dirty="0" smtClean="0">
                <a:solidFill>
                  <a:srgbClr val="FFFF00"/>
                </a:solidFill>
                <a:latin typeface="Arial" panose="020B0604020202020204" pitchFamily="34" charset="0"/>
                <a:cs typeface="Arial" panose="020B0604020202020204" pitchFamily="34" charset="0"/>
              </a:rPr>
              <a:t> </a:t>
            </a:r>
            <a:r>
              <a:rPr lang="es-ES" sz="2800" b="1" dirty="0" smtClean="0">
                <a:solidFill>
                  <a:srgbClr val="FFFF00"/>
                </a:solidFill>
                <a:latin typeface="Arial" panose="020B0604020202020204" pitchFamily="34" charset="0"/>
                <a:cs typeface="Arial" panose="020B0604020202020204" pitchFamily="34" charset="0"/>
              </a:rPr>
              <a:t>GUÍA DEL PMBOK – PMI -</a:t>
            </a:r>
            <a:endParaRPr lang="es-ES" sz="2800" b="1" dirty="0">
              <a:solidFill>
                <a:srgbClr val="FFFF00"/>
              </a:solidFill>
              <a:latin typeface="Arial" panose="020B0604020202020204" pitchFamily="34" charset="0"/>
              <a:cs typeface="Arial" panose="020B0604020202020204" pitchFamily="34" charset="0"/>
            </a:endParaRPr>
          </a:p>
        </p:txBody>
      </p:sp>
      <p:pic>
        <p:nvPicPr>
          <p:cNvPr id="33" name="Imagen 32"/>
          <p:cNvPicPr/>
          <p:nvPr/>
        </p:nvPicPr>
        <p:blipFill rotWithShape="1">
          <a:blip r:embed="rId7"/>
          <a:srcRect l="10897" t="5373" r="10518"/>
          <a:stretch/>
        </p:blipFill>
        <p:spPr bwMode="auto">
          <a:xfrm>
            <a:off x="5931658" y="2824208"/>
            <a:ext cx="3098776" cy="15583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5214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ircle(in)">
                                      <p:cBhvr>
                                        <p:cTn id="7"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nodeType="clickEffect">
                                  <p:stCondLst>
                                    <p:cond delay="0"/>
                                  </p:stCondLst>
                                  <p:childTnLst>
                                    <p:animMotion origin="layout" path="M 0.00781 0.02081 L 0.01146 -0.15403 " pathEditMode="relative" rAng="0" ptsTypes="AA">
                                      <p:cBhvr>
                                        <p:cTn id="11" dur="2000" fill="hold"/>
                                        <p:tgtEl>
                                          <p:spTgt spid="12"/>
                                        </p:tgtEl>
                                        <p:attrNameLst>
                                          <p:attrName>ppt_x</p:attrName>
                                          <p:attrName>ppt_y</p:attrName>
                                        </p:attrNameLst>
                                      </p:cBhvr>
                                      <p:rCtr x="174" y="-8742"/>
                                    </p:animMotion>
                                  </p:childTnLst>
                                </p:cTn>
                              </p:par>
                              <p:par>
                                <p:cTn id="12" presetID="10" presetClass="exit" presetSubtype="0" fill="hold" nodeType="withEffect">
                                  <p:stCondLst>
                                    <p:cond delay="0"/>
                                  </p:stCondLst>
                                  <p:childTnLst>
                                    <p:animEffect transition="out" filter="fade">
                                      <p:cBhvr>
                                        <p:cTn id="13" dur="500"/>
                                        <p:tgtEl>
                                          <p:spTgt spid="33"/>
                                        </p:tgtEl>
                                      </p:cBhvr>
                                    </p:animEffect>
                                    <p:set>
                                      <p:cBhvr>
                                        <p:cTn id="14" dur="1" fill="hold">
                                          <p:stCondLst>
                                            <p:cond delay="499"/>
                                          </p:stCondLst>
                                        </p:cTn>
                                        <p:tgtEl>
                                          <p:spTgt spid="33"/>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750"/>
                                        <p:tgtEl>
                                          <p:spTgt spid="13"/>
                                        </p:tgtEl>
                                      </p:cBhvr>
                                    </p:animEffect>
                                    <p:set>
                                      <p:cBhvr>
                                        <p:cTn id="17" dur="1" fill="hold">
                                          <p:stCondLst>
                                            <p:cond delay="749"/>
                                          </p:stCondLst>
                                        </p:cTn>
                                        <p:tgtEl>
                                          <p:spTgt spid="13"/>
                                        </p:tgtEl>
                                        <p:attrNameLst>
                                          <p:attrName>style.visibility</p:attrName>
                                        </p:attrNameLst>
                                      </p:cBhvr>
                                      <p:to>
                                        <p:strVal val="hidden"/>
                                      </p:to>
                                    </p:se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750"/>
                                        <p:tgtEl>
                                          <p:spTgt spid="25"/>
                                        </p:tgtEl>
                                      </p:cBhvr>
                                    </p:animEffect>
                                  </p:childTnLst>
                                </p:cTn>
                              </p:par>
                            </p:childTnLst>
                          </p:cTn>
                        </p:par>
                        <p:par>
                          <p:cTn id="28" fill="hold">
                            <p:stCondLst>
                              <p:cond delay="375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4250"/>
                            </p:stCondLst>
                            <p:childTnLst>
                              <p:par>
                                <p:cTn id="33" presetID="22" presetClass="entr" presetSubtype="1"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up)">
                                      <p:cBhvr>
                                        <p:cTn id="35" dur="750"/>
                                        <p:tgtEl>
                                          <p:spTgt spid="24"/>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75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35" presetClass="path" presetSubtype="0" accel="50000" decel="50000" fill="hold" nodeType="clickEffect">
                                  <p:stCondLst>
                                    <p:cond delay="0"/>
                                  </p:stCondLst>
                                  <p:childTnLst>
                                    <p:animMotion origin="layout" path="M 0.01146 -0.15403 L -0.12239 -0.15403 " pathEditMode="relative" rAng="0" ptsTypes="AA">
                                      <p:cBhvr>
                                        <p:cTn id="56" dur="2000" fill="hold"/>
                                        <p:tgtEl>
                                          <p:spTgt spid="12"/>
                                        </p:tgtEl>
                                        <p:attrNameLst>
                                          <p:attrName>ppt_x</p:attrName>
                                          <p:attrName>ppt_y</p:attrName>
                                        </p:attrNameLst>
                                      </p:cBhvr>
                                      <p:rCtr x="-6701" y="0"/>
                                    </p:animMotion>
                                  </p:childTnLst>
                                </p:cTn>
                              </p:par>
                              <p:par>
                                <p:cTn id="57" presetID="56" presetClass="path" presetSubtype="0" accel="50000" decel="50000" fill="hold" nodeType="withEffect">
                                  <p:stCondLst>
                                    <p:cond delay="0"/>
                                  </p:stCondLst>
                                  <p:childTnLst>
                                    <p:animMotion origin="layout" path="M 3.88889E-6 -2.59259E-6 L 0.12951 -0.2706 " pathEditMode="relative" rAng="0" ptsTypes="AA">
                                      <p:cBhvr>
                                        <p:cTn id="58" dur="2000" fill="hold"/>
                                        <p:tgtEl>
                                          <p:spTgt spid="16"/>
                                        </p:tgtEl>
                                        <p:attrNameLst>
                                          <p:attrName>ppt_x</p:attrName>
                                          <p:attrName>ppt_y</p:attrName>
                                        </p:attrNameLst>
                                      </p:cBhvr>
                                      <p:rCtr x="6476" y="-13542"/>
                                    </p:animMotion>
                                  </p:childTnLst>
                                </p:cTn>
                              </p:par>
                              <p:par>
                                <p:cTn id="59" presetID="10" presetClass="exit" presetSubtype="0" fill="hold" grpId="1" nodeType="withEffect">
                                  <p:stCondLst>
                                    <p:cond delay="0"/>
                                  </p:stCondLst>
                                  <p:childTnLst>
                                    <p:animEffect transition="out" filter="fade">
                                      <p:cBhvr>
                                        <p:cTn id="60" dur="750"/>
                                        <p:tgtEl>
                                          <p:spTgt spid="25"/>
                                        </p:tgtEl>
                                      </p:cBhvr>
                                    </p:animEffect>
                                    <p:set>
                                      <p:cBhvr>
                                        <p:cTn id="61" dur="1" fill="hold">
                                          <p:stCondLst>
                                            <p:cond delay="749"/>
                                          </p:stCondLst>
                                        </p:cTn>
                                        <p:tgtEl>
                                          <p:spTgt spid="25"/>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750"/>
                                        <p:tgtEl>
                                          <p:spTgt spid="17"/>
                                        </p:tgtEl>
                                      </p:cBhvr>
                                    </p:animEffect>
                                    <p:set>
                                      <p:cBhvr>
                                        <p:cTn id="64" dur="1" fill="hold">
                                          <p:stCondLst>
                                            <p:cond delay="749"/>
                                          </p:stCondLst>
                                        </p:cTn>
                                        <p:tgtEl>
                                          <p:spTgt spid="17"/>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750"/>
                                        <p:tgtEl>
                                          <p:spTgt spid="24"/>
                                        </p:tgtEl>
                                      </p:cBhvr>
                                    </p:animEffect>
                                    <p:set>
                                      <p:cBhvr>
                                        <p:cTn id="67" dur="1" fill="hold">
                                          <p:stCondLst>
                                            <p:cond delay="749"/>
                                          </p:stCondLst>
                                        </p:cTn>
                                        <p:tgtEl>
                                          <p:spTgt spid="24"/>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750"/>
                                        <p:tgtEl>
                                          <p:spTgt spid="21"/>
                                        </p:tgtEl>
                                      </p:cBhvr>
                                    </p:animEffect>
                                    <p:set>
                                      <p:cBhvr>
                                        <p:cTn id="70" dur="1" fill="hold">
                                          <p:stCondLst>
                                            <p:cond delay="749"/>
                                          </p:stCondLst>
                                        </p:cTn>
                                        <p:tgtEl>
                                          <p:spTgt spid="21"/>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750"/>
                                        <p:tgtEl>
                                          <p:spTgt spid="28"/>
                                        </p:tgtEl>
                                      </p:cBhvr>
                                    </p:animEffect>
                                    <p:set>
                                      <p:cBhvr>
                                        <p:cTn id="73" dur="1" fill="hold">
                                          <p:stCondLst>
                                            <p:cond delay="749"/>
                                          </p:stCondLst>
                                        </p:cTn>
                                        <p:tgtEl>
                                          <p:spTgt spid="28"/>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750"/>
                                        <p:tgtEl>
                                          <p:spTgt spid="29"/>
                                        </p:tgtEl>
                                      </p:cBhvr>
                                    </p:animEffect>
                                    <p:set>
                                      <p:cBhvr>
                                        <p:cTn id="76" dur="1" fill="hold">
                                          <p:stCondLst>
                                            <p:cond delay="749"/>
                                          </p:stCondLst>
                                        </p:cTn>
                                        <p:tgtEl>
                                          <p:spTgt spid="29"/>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750"/>
                                        <p:tgtEl>
                                          <p:spTgt spid="30"/>
                                        </p:tgtEl>
                                      </p:cBhvr>
                                    </p:animEffect>
                                    <p:set>
                                      <p:cBhvr>
                                        <p:cTn id="79" dur="1" fill="hold">
                                          <p:stCondLst>
                                            <p:cond delay="749"/>
                                          </p:stCondLst>
                                        </p:cTn>
                                        <p:tgtEl>
                                          <p:spTgt spid="30"/>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750"/>
                                        <p:tgtEl>
                                          <p:spTgt spid="23"/>
                                        </p:tgtEl>
                                      </p:cBhvr>
                                    </p:animEffect>
                                    <p:set>
                                      <p:cBhvr>
                                        <p:cTn id="82" dur="1" fill="hold">
                                          <p:stCondLst>
                                            <p:cond delay="749"/>
                                          </p:stCondLst>
                                        </p:cTn>
                                        <p:tgtEl>
                                          <p:spTgt spid="23"/>
                                        </p:tgtEl>
                                        <p:attrNameLst>
                                          <p:attrName>style.visibility</p:attrName>
                                        </p:attrNameLst>
                                      </p:cBhvr>
                                      <p:to>
                                        <p:strVal val="hidden"/>
                                      </p:to>
                                    </p:set>
                                  </p:childTnLst>
                                </p:cTn>
                              </p:par>
                            </p:childTnLst>
                          </p:cTn>
                        </p:par>
                        <p:par>
                          <p:cTn id="83" fill="hold">
                            <p:stCondLst>
                              <p:cond delay="2000"/>
                            </p:stCondLst>
                            <p:childTnLst>
                              <p:par>
                                <p:cTn id="84" presetID="26" presetClass="entr" presetSubtype="0" fill="hold" nodeType="afterEffect">
                                  <p:stCondLst>
                                    <p:cond delay="0"/>
                                  </p:stCondLst>
                                  <p:childTnLst>
                                    <p:set>
                                      <p:cBhvr>
                                        <p:cTn id="85" dur="1" fill="hold">
                                          <p:stCondLst>
                                            <p:cond delay="0"/>
                                          </p:stCondLst>
                                        </p:cTn>
                                        <p:tgtEl>
                                          <p:spTgt spid="1026"/>
                                        </p:tgtEl>
                                        <p:attrNameLst>
                                          <p:attrName>style.visibility</p:attrName>
                                        </p:attrNameLst>
                                      </p:cBhvr>
                                      <p:to>
                                        <p:strVal val="visible"/>
                                      </p:to>
                                    </p:set>
                                    <p:animEffect transition="in" filter="wipe(down)">
                                      <p:cBhvr>
                                        <p:cTn id="86" dur="580">
                                          <p:stCondLst>
                                            <p:cond delay="0"/>
                                          </p:stCondLst>
                                        </p:cTn>
                                        <p:tgtEl>
                                          <p:spTgt spid="1026"/>
                                        </p:tgtEl>
                                      </p:cBhvr>
                                    </p:animEffect>
                                    <p:anim calcmode="lin" valueType="num">
                                      <p:cBhvr>
                                        <p:cTn id="87"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92" dur="26">
                                          <p:stCondLst>
                                            <p:cond delay="650"/>
                                          </p:stCondLst>
                                        </p:cTn>
                                        <p:tgtEl>
                                          <p:spTgt spid="1026"/>
                                        </p:tgtEl>
                                      </p:cBhvr>
                                      <p:to x="100000" y="60000"/>
                                    </p:animScale>
                                    <p:animScale>
                                      <p:cBhvr>
                                        <p:cTn id="93" dur="166" decel="50000">
                                          <p:stCondLst>
                                            <p:cond delay="676"/>
                                          </p:stCondLst>
                                        </p:cTn>
                                        <p:tgtEl>
                                          <p:spTgt spid="1026"/>
                                        </p:tgtEl>
                                      </p:cBhvr>
                                      <p:to x="100000" y="100000"/>
                                    </p:animScale>
                                    <p:animScale>
                                      <p:cBhvr>
                                        <p:cTn id="94" dur="26">
                                          <p:stCondLst>
                                            <p:cond delay="1312"/>
                                          </p:stCondLst>
                                        </p:cTn>
                                        <p:tgtEl>
                                          <p:spTgt spid="1026"/>
                                        </p:tgtEl>
                                      </p:cBhvr>
                                      <p:to x="100000" y="80000"/>
                                    </p:animScale>
                                    <p:animScale>
                                      <p:cBhvr>
                                        <p:cTn id="95" dur="166" decel="50000">
                                          <p:stCondLst>
                                            <p:cond delay="1338"/>
                                          </p:stCondLst>
                                        </p:cTn>
                                        <p:tgtEl>
                                          <p:spTgt spid="1026"/>
                                        </p:tgtEl>
                                      </p:cBhvr>
                                      <p:to x="100000" y="100000"/>
                                    </p:animScale>
                                    <p:animScale>
                                      <p:cBhvr>
                                        <p:cTn id="96" dur="26">
                                          <p:stCondLst>
                                            <p:cond delay="1642"/>
                                          </p:stCondLst>
                                        </p:cTn>
                                        <p:tgtEl>
                                          <p:spTgt spid="1026"/>
                                        </p:tgtEl>
                                      </p:cBhvr>
                                      <p:to x="100000" y="90000"/>
                                    </p:animScale>
                                    <p:animScale>
                                      <p:cBhvr>
                                        <p:cTn id="97" dur="166" decel="50000">
                                          <p:stCondLst>
                                            <p:cond delay="1668"/>
                                          </p:stCondLst>
                                        </p:cTn>
                                        <p:tgtEl>
                                          <p:spTgt spid="1026"/>
                                        </p:tgtEl>
                                      </p:cBhvr>
                                      <p:to x="100000" y="100000"/>
                                    </p:animScale>
                                    <p:animScale>
                                      <p:cBhvr>
                                        <p:cTn id="98" dur="26">
                                          <p:stCondLst>
                                            <p:cond delay="1808"/>
                                          </p:stCondLst>
                                        </p:cTn>
                                        <p:tgtEl>
                                          <p:spTgt spid="1026"/>
                                        </p:tgtEl>
                                      </p:cBhvr>
                                      <p:to x="100000" y="95000"/>
                                    </p:animScale>
                                    <p:animScale>
                                      <p:cBhvr>
                                        <p:cTn id="99" dur="166" decel="50000">
                                          <p:stCondLst>
                                            <p:cond delay="1834"/>
                                          </p:stCondLst>
                                        </p:cTn>
                                        <p:tgtEl>
                                          <p:spTgt spid="1026"/>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62"/>
                                        </p:tgtEl>
                                        <p:attrNameLst>
                                          <p:attrName>style.visibility</p:attrName>
                                        </p:attrNameLst>
                                      </p:cBhvr>
                                      <p:to>
                                        <p:strVal val="visible"/>
                                      </p:to>
                                    </p:set>
                                  </p:childTnLst>
                                </p:cTn>
                              </p:par>
                              <p:par>
                                <p:cTn id="104" presetID="6" presetClass="emph" presetSubtype="0" fill="hold" grpId="1" nodeType="withEffect">
                                  <p:stCondLst>
                                    <p:cond delay="0"/>
                                  </p:stCondLst>
                                  <p:childTnLst>
                                    <p:animScale>
                                      <p:cBhvr>
                                        <p:cTn id="105" dur="2000" fill="hold"/>
                                        <p:tgtEl>
                                          <p:spTgt spid="62"/>
                                        </p:tgtEl>
                                      </p:cBhvr>
                                      <p:by x="150000" y="150000"/>
                                    </p:animScale>
                                  </p:childTnLst>
                                </p:cTn>
                              </p:par>
                              <p:par>
                                <p:cTn id="106" presetID="6" presetClass="entr" presetSubtype="32" fill="hold" grpId="0" nodeType="with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circle(out)">
                                      <p:cBhvr>
                                        <p:cTn id="108" dur="1000"/>
                                        <p:tgtEl>
                                          <p:spTgt spid="26"/>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2" nodeType="clickEffect">
                                  <p:stCondLst>
                                    <p:cond delay="0"/>
                                  </p:stCondLst>
                                  <p:childTnLst>
                                    <p:animEffect transition="out" filter="fade">
                                      <p:cBhvr>
                                        <p:cTn id="112" dur="500"/>
                                        <p:tgtEl>
                                          <p:spTgt spid="62"/>
                                        </p:tgtEl>
                                      </p:cBhvr>
                                    </p:animEffect>
                                    <p:set>
                                      <p:cBhvr>
                                        <p:cTn id="113" dur="1" fill="hold">
                                          <p:stCondLst>
                                            <p:cond delay="499"/>
                                          </p:stCondLst>
                                        </p:cTn>
                                        <p:tgtEl>
                                          <p:spTgt spid="62"/>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26"/>
                                        </p:tgtEl>
                                      </p:cBhvr>
                                    </p:animEffect>
                                    <p:set>
                                      <p:cBhvr>
                                        <p:cTn id="116" dur="1" fill="hold">
                                          <p:stCondLst>
                                            <p:cond delay="499"/>
                                          </p:stCondLst>
                                        </p:cTn>
                                        <p:tgtEl>
                                          <p:spTgt spid="26"/>
                                        </p:tgtEl>
                                        <p:attrNameLst>
                                          <p:attrName>style.visibility</p:attrName>
                                        </p:attrNameLst>
                                      </p:cBhvr>
                                      <p:to>
                                        <p:strVal val="hidden"/>
                                      </p:to>
                                    </p:set>
                                  </p:childTnLst>
                                </p:cTn>
                              </p:par>
                              <p:par>
                                <p:cTn id="117" presetID="53" presetClass="entr" presetSubtype="16" fill="hold" nodeType="withEffect">
                                  <p:stCondLst>
                                    <p:cond delay="0"/>
                                  </p:stCondLst>
                                  <p:childTnLst>
                                    <p:set>
                                      <p:cBhvr>
                                        <p:cTn id="118" dur="1" fill="hold">
                                          <p:stCondLst>
                                            <p:cond delay="0"/>
                                          </p:stCondLst>
                                        </p:cTn>
                                        <p:tgtEl>
                                          <p:spTgt spid="75"/>
                                        </p:tgtEl>
                                        <p:attrNameLst>
                                          <p:attrName>style.visibility</p:attrName>
                                        </p:attrNameLst>
                                      </p:cBhvr>
                                      <p:to>
                                        <p:strVal val="visible"/>
                                      </p:to>
                                    </p:set>
                                    <p:anim calcmode="lin" valueType="num">
                                      <p:cBhvr>
                                        <p:cTn id="119" dur="500" fill="hold"/>
                                        <p:tgtEl>
                                          <p:spTgt spid="75"/>
                                        </p:tgtEl>
                                        <p:attrNameLst>
                                          <p:attrName>ppt_w</p:attrName>
                                        </p:attrNameLst>
                                      </p:cBhvr>
                                      <p:tavLst>
                                        <p:tav tm="0">
                                          <p:val>
                                            <p:fltVal val="0"/>
                                          </p:val>
                                        </p:tav>
                                        <p:tav tm="100000">
                                          <p:val>
                                            <p:strVal val="#ppt_w"/>
                                          </p:val>
                                        </p:tav>
                                      </p:tavLst>
                                    </p:anim>
                                    <p:anim calcmode="lin" valueType="num">
                                      <p:cBhvr>
                                        <p:cTn id="120" dur="500" fill="hold"/>
                                        <p:tgtEl>
                                          <p:spTgt spid="75"/>
                                        </p:tgtEl>
                                        <p:attrNameLst>
                                          <p:attrName>ppt_h</p:attrName>
                                        </p:attrNameLst>
                                      </p:cBhvr>
                                      <p:tavLst>
                                        <p:tav tm="0">
                                          <p:val>
                                            <p:fltVal val="0"/>
                                          </p:val>
                                        </p:tav>
                                        <p:tav tm="100000">
                                          <p:val>
                                            <p:strVal val="#ppt_h"/>
                                          </p:val>
                                        </p:tav>
                                      </p:tavLst>
                                    </p:anim>
                                    <p:animEffect transition="in" filter="fade">
                                      <p:cBhvr>
                                        <p:cTn id="121" dur="500"/>
                                        <p:tgtEl>
                                          <p:spTgt spid="75"/>
                                        </p:tgtEl>
                                      </p:cBhvr>
                                    </p:animEffect>
                                  </p:childTnLst>
                                </p:cTn>
                              </p:par>
                            </p:childTnLst>
                          </p:cTn>
                        </p:par>
                        <p:par>
                          <p:cTn id="122" fill="hold">
                            <p:stCondLst>
                              <p:cond delay="500"/>
                            </p:stCondLst>
                            <p:childTnLst>
                              <p:par>
                                <p:cTn id="123" presetID="6" presetClass="entr" presetSubtype="32"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circle(out)">
                                      <p:cBhvr>
                                        <p:cTn id="125" dur="1000"/>
                                        <p:tgtEl>
                                          <p:spTgt spid="67"/>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grpId="1" nodeType="clickEffect">
                                  <p:stCondLst>
                                    <p:cond delay="0"/>
                                  </p:stCondLst>
                                  <p:childTnLst>
                                    <p:animEffect transition="out" filter="fade">
                                      <p:cBhvr>
                                        <p:cTn id="129" dur="500"/>
                                        <p:tgtEl>
                                          <p:spTgt spid="67"/>
                                        </p:tgtEl>
                                      </p:cBhvr>
                                    </p:animEffect>
                                    <p:set>
                                      <p:cBhvr>
                                        <p:cTn id="130" dur="1" fill="hold">
                                          <p:stCondLst>
                                            <p:cond delay="499"/>
                                          </p:stCondLst>
                                        </p:cTn>
                                        <p:tgtEl>
                                          <p:spTgt spid="67"/>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75"/>
                                        </p:tgtEl>
                                      </p:cBhvr>
                                    </p:animEffect>
                                    <p:set>
                                      <p:cBhvr>
                                        <p:cTn id="133" dur="1" fill="hold">
                                          <p:stCondLst>
                                            <p:cond delay="499"/>
                                          </p:stCondLst>
                                        </p:cTn>
                                        <p:tgtEl>
                                          <p:spTgt spid="75"/>
                                        </p:tgtEl>
                                        <p:attrNameLst>
                                          <p:attrName>style.visibility</p:attrName>
                                        </p:attrNameLst>
                                      </p:cBhvr>
                                      <p:to>
                                        <p:strVal val="hidden"/>
                                      </p:to>
                                    </p:set>
                                  </p:childTnLst>
                                </p:cTn>
                              </p:par>
                            </p:childTnLst>
                          </p:cTn>
                        </p:par>
                        <p:par>
                          <p:cTn id="134" fill="hold">
                            <p:stCondLst>
                              <p:cond delay="500"/>
                            </p:stCondLst>
                            <p:childTnLst>
                              <p:par>
                                <p:cTn id="135" presetID="53" presetClass="entr" presetSubtype="16"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 calcmode="lin" valueType="num">
                                      <p:cBhvr>
                                        <p:cTn id="137" dur="750" fill="hold"/>
                                        <p:tgtEl>
                                          <p:spTgt spid="68"/>
                                        </p:tgtEl>
                                        <p:attrNameLst>
                                          <p:attrName>ppt_w</p:attrName>
                                        </p:attrNameLst>
                                      </p:cBhvr>
                                      <p:tavLst>
                                        <p:tav tm="0">
                                          <p:val>
                                            <p:fltVal val="0"/>
                                          </p:val>
                                        </p:tav>
                                        <p:tav tm="100000">
                                          <p:val>
                                            <p:strVal val="#ppt_w"/>
                                          </p:val>
                                        </p:tav>
                                      </p:tavLst>
                                    </p:anim>
                                    <p:anim calcmode="lin" valueType="num">
                                      <p:cBhvr>
                                        <p:cTn id="138" dur="750" fill="hold"/>
                                        <p:tgtEl>
                                          <p:spTgt spid="68"/>
                                        </p:tgtEl>
                                        <p:attrNameLst>
                                          <p:attrName>ppt_h</p:attrName>
                                        </p:attrNameLst>
                                      </p:cBhvr>
                                      <p:tavLst>
                                        <p:tav tm="0">
                                          <p:val>
                                            <p:fltVal val="0"/>
                                          </p:val>
                                        </p:tav>
                                        <p:tav tm="100000">
                                          <p:val>
                                            <p:strVal val="#ppt_h"/>
                                          </p:val>
                                        </p:tav>
                                      </p:tavLst>
                                    </p:anim>
                                    <p:animEffect transition="in" filter="fade">
                                      <p:cBhvr>
                                        <p:cTn id="139" dur="750"/>
                                        <p:tgtEl>
                                          <p:spTgt spid="68"/>
                                        </p:tgtEl>
                                      </p:cBhvr>
                                    </p:animEffect>
                                  </p:childTnLst>
                                </p:cTn>
                              </p:par>
                            </p:childTnLst>
                          </p:cTn>
                        </p:par>
                        <p:par>
                          <p:cTn id="140" fill="hold">
                            <p:stCondLst>
                              <p:cond delay="1250"/>
                            </p:stCondLst>
                            <p:childTnLst>
                              <p:par>
                                <p:cTn id="141" presetID="6" presetClass="entr" presetSubtype="32" fill="hold" grpId="0" nodeType="afterEffect">
                                  <p:stCondLst>
                                    <p:cond delay="0"/>
                                  </p:stCondLst>
                                  <p:childTnLst>
                                    <p:set>
                                      <p:cBhvr>
                                        <p:cTn id="142" dur="1" fill="hold">
                                          <p:stCondLst>
                                            <p:cond delay="0"/>
                                          </p:stCondLst>
                                        </p:cTn>
                                        <p:tgtEl>
                                          <p:spTgt spid="71"/>
                                        </p:tgtEl>
                                        <p:attrNameLst>
                                          <p:attrName>style.visibility</p:attrName>
                                        </p:attrNameLst>
                                      </p:cBhvr>
                                      <p:to>
                                        <p:strVal val="visible"/>
                                      </p:to>
                                    </p:set>
                                    <p:animEffect transition="in" filter="circle(out)">
                                      <p:cBhvr>
                                        <p:cTn id="143" dur="1000"/>
                                        <p:tgtEl>
                                          <p:spTgt spid="71"/>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1" nodeType="clickEffect">
                                  <p:stCondLst>
                                    <p:cond delay="0"/>
                                  </p:stCondLst>
                                  <p:childTnLst>
                                    <p:animEffect transition="out" filter="fade">
                                      <p:cBhvr>
                                        <p:cTn id="147" dur="500"/>
                                        <p:tgtEl>
                                          <p:spTgt spid="71"/>
                                        </p:tgtEl>
                                      </p:cBhvr>
                                    </p:animEffect>
                                    <p:set>
                                      <p:cBhvr>
                                        <p:cTn id="148" dur="1" fill="hold">
                                          <p:stCondLst>
                                            <p:cond delay="499"/>
                                          </p:stCondLst>
                                        </p:cTn>
                                        <p:tgtEl>
                                          <p:spTgt spid="71"/>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68"/>
                                        </p:tgtEl>
                                      </p:cBhvr>
                                    </p:animEffect>
                                    <p:set>
                                      <p:cBhvr>
                                        <p:cTn id="151" dur="1" fill="hold">
                                          <p:stCondLst>
                                            <p:cond delay="499"/>
                                          </p:stCondLst>
                                        </p:cTn>
                                        <p:tgtEl>
                                          <p:spTgt spid="68"/>
                                        </p:tgtEl>
                                        <p:attrNameLst>
                                          <p:attrName>style.visibility</p:attrName>
                                        </p:attrNameLst>
                                      </p:cBhvr>
                                      <p:to>
                                        <p:strVal val="hidden"/>
                                      </p:to>
                                    </p:set>
                                  </p:childTnLst>
                                </p:cTn>
                              </p:par>
                              <p:par>
                                <p:cTn id="152" presetID="1" presetClass="entr" presetSubtype="0" fill="hold" grpId="0" nodeType="withEffect">
                                  <p:stCondLst>
                                    <p:cond delay="0"/>
                                  </p:stCondLst>
                                  <p:childTnLst>
                                    <p:set>
                                      <p:cBhvr>
                                        <p:cTn id="153" dur="1" fill="hold">
                                          <p:stCondLst>
                                            <p:cond delay="0"/>
                                          </p:stCondLst>
                                        </p:cTn>
                                        <p:tgtEl>
                                          <p:spTgt spid="78"/>
                                        </p:tgtEl>
                                        <p:attrNameLst>
                                          <p:attrName>style.visibility</p:attrName>
                                        </p:attrNameLst>
                                      </p:cBhvr>
                                      <p:to>
                                        <p:strVal val="visible"/>
                                      </p:to>
                                    </p:set>
                                  </p:childTnLst>
                                </p:cTn>
                              </p:par>
                            </p:childTnLst>
                          </p:cTn>
                        </p:par>
                        <p:par>
                          <p:cTn id="154" fill="hold">
                            <p:stCondLst>
                              <p:cond delay="500"/>
                            </p:stCondLst>
                            <p:childTnLst>
                              <p:par>
                                <p:cTn id="155" presetID="32" presetClass="emph" presetSubtype="0" fill="hold" grpId="1" nodeType="afterEffect">
                                  <p:stCondLst>
                                    <p:cond delay="0"/>
                                  </p:stCondLst>
                                  <p:childTnLst>
                                    <p:animRot by="120000">
                                      <p:cBhvr>
                                        <p:cTn id="156" dur="100" fill="hold">
                                          <p:stCondLst>
                                            <p:cond delay="0"/>
                                          </p:stCondLst>
                                        </p:cTn>
                                        <p:tgtEl>
                                          <p:spTgt spid="78"/>
                                        </p:tgtEl>
                                        <p:attrNameLst>
                                          <p:attrName>r</p:attrName>
                                        </p:attrNameLst>
                                      </p:cBhvr>
                                    </p:animRot>
                                    <p:animRot by="-240000">
                                      <p:cBhvr>
                                        <p:cTn id="157" dur="200" fill="hold">
                                          <p:stCondLst>
                                            <p:cond delay="200"/>
                                          </p:stCondLst>
                                        </p:cTn>
                                        <p:tgtEl>
                                          <p:spTgt spid="78"/>
                                        </p:tgtEl>
                                        <p:attrNameLst>
                                          <p:attrName>r</p:attrName>
                                        </p:attrNameLst>
                                      </p:cBhvr>
                                    </p:animRot>
                                    <p:animRot by="240000">
                                      <p:cBhvr>
                                        <p:cTn id="158" dur="200" fill="hold">
                                          <p:stCondLst>
                                            <p:cond delay="400"/>
                                          </p:stCondLst>
                                        </p:cTn>
                                        <p:tgtEl>
                                          <p:spTgt spid="78"/>
                                        </p:tgtEl>
                                        <p:attrNameLst>
                                          <p:attrName>r</p:attrName>
                                        </p:attrNameLst>
                                      </p:cBhvr>
                                    </p:animRot>
                                    <p:animRot by="-240000">
                                      <p:cBhvr>
                                        <p:cTn id="159" dur="200" fill="hold">
                                          <p:stCondLst>
                                            <p:cond delay="600"/>
                                          </p:stCondLst>
                                        </p:cTn>
                                        <p:tgtEl>
                                          <p:spTgt spid="78"/>
                                        </p:tgtEl>
                                        <p:attrNameLst>
                                          <p:attrName>r</p:attrName>
                                        </p:attrNameLst>
                                      </p:cBhvr>
                                    </p:animRot>
                                    <p:animRot by="120000">
                                      <p:cBhvr>
                                        <p:cTn id="160" dur="200" fill="hold">
                                          <p:stCondLst>
                                            <p:cond delay="800"/>
                                          </p:stCondLst>
                                        </p:cTn>
                                        <p:tgtEl>
                                          <p:spTgt spid="78"/>
                                        </p:tgtEl>
                                        <p:attrNameLst>
                                          <p:attrName>r</p:attrName>
                                        </p:attrNameLst>
                                      </p:cBhvr>
                                    </p:animRot>
                                  </p:childTnLst>
                                </p:cTn>
                              </p:par>
                            </p:childTnLst>
                          </p:cTn>
                        </p:par>
                        <p:par>
                          <p:cTn id="161" fill="hold">
                            <p:stCondLst>
                              <p:cond delay="1500"/>
                            </p:stCondLst>
                            <p:childTnLst>
                              <p:par>
                                <p:cTn id="162" presetID="22" presetClass="entr" presetSubtype="8" fill="hold" grpId="0" nodeType="afterEffect">
                                  <p:stCondLst>
                                    <p:cond delay="0"/>
                                  </p:stCondLst>
                                  <p:childTnLst>
                                    <p:set>
                                      <p:cBhvr>
                                        <p:cTn id="163" dur="1" fill="hold">
                                          <p:stCondLst>
                                            <p:cond delay="0"/>
                                          </p:stCondLst>
                                        </p:cTn>
                                        <p:tgtEl>
                                          <p:spTgt spid="74"/>
                                        </p:tgtEl>
                                        <p:attrNameLst>
                                          <p:attrName>style.visibility</p:attrName>
                                        </p:attrNameLst>
                                      </p:cBhvr>
                                      <p:to>
                                        <p:strVal val="visible"/>
                                      </p:to>
                                    </p:set>
                                    <p:animEffect transition="in" filter="wipe(left)">
                                      <p:cBhvr>
                                        <p:cTn id="164" dur="500"/>
                                        <p:tgtEl>
                                          <p:spTgt spid="74"/>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xit" presetSubtype="0" fill="hold" grpId="2" nodeType="clickEffect">
                                  <p:stCondLst>
                                    <p:cond delay="0"/>
                                  </p:stCondLst>
                                  <p:childTnLst>
                                    <p:animEffect transition="out" filter="fade">
                                      <p:cBhvr>
                                        <p:cTn id="168" dur="500"/>
                                        <p:tgtEl>
                                          <p:spTgt spid="78"/>
                                        </p:tgtEl>
                                      </p:cBhvr>
                                    </p:animEffect>
                                    <p:set>
                                      <p:cBhvr>
                                        <p:cTn id="169" dur="1" fill="hold">
                                          <p:stCondLst>
                                            <p:cond delay="499"/>
                                          </p:stCondLst>
                                        </p:cTn>
                                        <p:tgtEl>
                                          <p:spTgt spid="78"/>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74"/>
                                        </p:tgtEl>
                                      </p:cBhvr>
                                    </p:animEffect>
                                    <p:set>
                                      <p:cBhvr>
                                        <p:cTn id="172" dur="1" fill="hold">
                                          <p:stCondLst>
                                            <p:cond delay="499"/>
                                          </p:stCondLst>
                                        </p:cTn>
                                        <p:tgtEl>
                                          <p:spTgt spid="74"/>
                                        </p:tgtEl>
                                        <p:attrNameLst>
                                          <p:attrName>style.visibility</p:attrName>
                                        </p:attrNameLst>
                                      </p:cBhvr>
                                      <p:to>
                                        <p:strVal val="hidden"/>
                                      </p:to>
                                    </p:set>
                                  </p:childTnLst>
                                </p:cTn>
                              </p:par>
                            </p:childTnLst>
                          </p:cTn>
                        </p:par>
                        <p:par>
                          <p:cTn id="173" fill="hold">
                            <p:stCondLst>
                              <p:cond delay="500"/>
                            </p:stCondLst>
                            <p:childTnLst>
                              <p:par>
                                <p:cTn id="174" presetID="22" presetClass="entr" presetSubtype="8" fill="hold" grpId="0" nodeType="afterEffect">
                                  <p:stCondLst>
                                    <p:cond delay="0"/>
                                  </p:stCondLst>
                                  <p:childTnLst>
                                    <p:set>
                                      <p:cBhvr>
                                        <p:cTn id="175" dur="1" fill="hold">
                                          <p:stCondLst>
                                            <p:cond delay="0"/>
                                          </p:stCondLst>
                                        </p:cTn>
                                        <p:tgtEl>
                                          <p:spTgt spid="102"/>
                                        </p:tgtEl>
                                        <p:attrNameLst>
                                          <p:attrName>style.visibility</p:attrName>
                                        </p:attrNameLst>
                                      </p:cBhvr>
                                      <p:to>
                                        <p:strVal val="visible"/>
                                      </p:to>
                                    </p:set>
                                    <p:animEffect transition="in" filter="wipe(left)">
                                      <p:cBhvr>
                                        <p:cTn id="176"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25" grpId="0" animBg="1"/>
      <p:bldP spid="25" grpId="1" animBg="1"/>
      <p:bldP spid="17" grpId="0" animBg="1"/>
      <p:bldP spid="17" grpId="1" animBg="1"/>
      <p:bldP spid="21" grpId="0" animBg="1"/>
      <p:bldP spid="21" grpId="1" animBg="1"/>
      <p:bldP spid="28" grpId="0" animBg="1"/>
      <p:bldP spid="28" grpId="1" animBg="1"/>
      <p:bldP spid="29" grpId="0" animBg="1"/>
      <p:bldP spid="29" grpId="1" animBg="1"/>
      <p:bldP spid="30" grpId="0" animBg="1"/>
      <p:bldP spid="30" grpId="1" animBg="1"/>
      <p:bldP spid="62" grpId="0" animBg="1"/>
      <p:bldP spid="62" grpId="1" animBg="1"/>
      <p:bldP spid="62" grpId="2" animBg="1"/>
      <p:bldP spid="26" grpId="0" animBg="1"/>
      <p:bldP spid="26" grpId="1" animBg="1"/>
      <p:bldP spid="67" grpId="0" animBg="1"/>
      <p:bldP spid="67" grpId="1" animBg="1"/>
      <p:bldP spid="71" grpId="0" animBg="1"/>
      <p:bldP spid="71" grpId="1" animBg="1"/>
      <p:bldP spid="74" grpId="0" animBg="1"/>
      <p:bldP spid="74" grpId="1" animBg="1"/>
      <p:bldP spid="78" grpId="0" animBg="1"/>
      <p:bldP spid="78" grpId="1" animBg="1"/>
      <p:bldP spid="78" grpId="2" animBg="1"/>
      <p:bldP spid="102"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17</a:t>
            </a:fld>
            <a:endParaRPr lang="es-EC" dirty="0"/>
          </a:p>
        </p:txBody>
      </p:sp>
      <p:pic>
        <p:nvPicPr>
          <p:cNvPr id="5" name="49 Imagen" descr="PLANTILLA 3.jpg"/>
          <p:cNvPicPr>
            <a:picLocks noChangeAspect="1"/>
          </p:cNvPicPr>
          <p:nvPr/>
        </p:nvPicPr>
        <p:blipFill rotWithShape="1">
          <a:blip r:embed="rId3" cstate="print">
            <a:clrChange>
              <a:clrFrom>
                <a:srgbClr val="FFFFFF"/>
              </a:clrFrom>
              <a:clrTo>
                <a:srgbClr val="FFFFFF">
                  <a:alpha val="0"/>
                </a:srgbClr>
              </a:clrTo>
            </a:clrChange>
          </a:blip>
          <a:srcRect l="1" r="85213"/>
          <a:stretch/>
        </p:blipFill>
        <p:spPr>
          <a:xfrm>
            <a:off x="1" y="0"/>
            <a:ext cx="1513170" cy="6857999"/>
          </a:xfrm>
          <a:prstGeom prst="rect">
            <a:avLst/>
          </a:prstGeom>
        </p:spPr>
      </p:pic>
      <p:sp>
        <p:nvSpPr>
          <p:cNvPr id="6" name="CuadroTexto 5"/>
          <p:cNvSpPr txBox="1"/>
          <p:nvPr/>
        </p:nvSpPr>
        <p:spPr>
          <a:xfrm>
            <a:off x="1691680" y="1124744"/>
            <a:ext cx="6768752" cy="4157734"/>
          </a:xfrm>
          <a:prstGeom prst="roundRect">
            <a:avLst/>
          </a:prstGeom>
          <a:solidFill>
            <a:srgbClr val="0070C0"/>
          </a:solidFill>
          <a:ln>
            <a:solidFill>
              <a:sysClr val="windowText" lastClr="000000"/>
            </a:solidFill>
          </a:ln>
        </p:spPr>
        <p:txBody>
          <a:bodyPr wrap="square" rtlCol="0">
            <a:spAutoFit/>
          </a:bodyPr>
          <a:lstStyle/>
          <a:p>
            <a:pPr algn="ctr"/>
            <a:r>
              <a:rPr lang="es-ES" sz="3600" b="1" dirty="0" smtClean="0">
                <a:solidFill>
                  <a:srgbClr val="FFFF00"/>
                </a:solidFill>
                <a:latin typeface="Arial" panose="020B0604020202020204" pitchFamily="34" charset="0"/>
                <a:cs typeface="Arial" panose="020B0604020202020204" pitchFamily="34" charset="0"/>
              </a:rPr>
              <a:t>CAP</a:t>
            </a:r>
            <a:r>
              <a:rPr lang="es-EC" sz="3600" b="1" dirty="0" smtClean="0">
                <a:solidFill>
                  <a:srgbClr val="FFFF00"/>
                </a:solidFill>
                <a:latin typeface="Arial" panose="020B0604020202020204" pitchFamily="34" charset="0"/>
                <a:cs typeface="Arial" panose="020B0604020202020204" pitchFamily="34" charset="0"/>
              </a:rPr>
              <a:t>Í</a:t>
            </a:r>
            <a:r>
              <a:rPr lang="es-ES" sz="3600" b="1" dirty="0" smtClean="0">
                <a:solidFill>
                  <a:srgbClr val="FFFF00"/>
                </a:solidFill>
                <a:latin typeface="Arial" panose="020B0604020202020204" pitchFamily="34" charset="0"/>
                <a:cs typeface="Arial" panose="020B0604020202020204" pitchFamily="34" charset="0"/>
              </a:rPr>
              <a:t>TULO IV</a:t>
            </a:r>
          </a:p>
          <a:p>
            <a:pPr algn="ctr"/>
            <a:endParaRPr lang="en-US" sz="3600" b="1" dirty="0">
              <a:solidFill>
                <a:srgbClr val="FFFF00"/>
              </a:solidFill>
              <a:latin typeface="Arial" panose="020B0604020202020204" pitchFamily="34" charset="0"/>
              <a:cs typeface="Arial" panose="020B0604020202020204" pitchFamily="34" charset="0"/>
            </a:endParaRPr>
          </a:p>
          <a:p>
            <a:pPr lvl="0" algn="ctr"/>
            <a:r>
              <a:rPr lang="es-ES" sz="3600" b="1" dirty="0" smtClean="0">
                <a:solidFill>
                  <a:srgbClr val="FFFF00"/>
                </a:solidFill>
                <a:latin typeface="Arial" panose="020B0604020202020204" pitchFamily="34" charset="0"/>
                <a:cs typeface="Arial" panose="020B0604020202020204" pitchFamily="34" charset="0"/>
              </a:rPr>
              <a:t>ANÁLISIS SITUACIONAL DE LA FISCALIZACIÓN DE PROYECTOS EN LAS UNIDADES MILITARES</a:t>
            </a:r>
            <a:endParaRPr lang="es-ES" sz="36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2639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18</a:t>
            </a:fld>
            <a:endParaRPr lang="es-EC" dirty="0"/>
          </a:p>
        </p:txBody>
      </p:sp>
      <p:pic>
        <p:nvPicPr>
          <p:cNvPr id="5" name="49 Imagen" descr="PLANTILLA 3.jpg"/>
          <p:cNvPicPr>
            <a:picLocks noChangeAspect="1"/>
          </p:cNvPicPr>
          <p:nvPr/>
        </p:nvPicPr>
        <p:blipFill rotWithShape="1">
          <a:blip r:embed="rId3" cstate="print">
            <a:clrChange>
              <a:clrFrom>
                <a:srgbClr val="FFFFFF"/>
              </a:clrFrom>
              <a:clrTo>
                <a:srgbClr val="FFFFFF">
                  <a:alpha val="0"/>
                </a:srgbClr>
              </a:clrTo>
            </a:clrChange>
          </a:blip>
          <a:srcRect l="1" r="85213"/>
          <a:stretch/>
        </p:blipFill>
        <p:spPr>
          <a:xfrm>
            <a:off x="93413" y="-36301"/>
            <a:ext cx="971599" cy="6857999"/>
          </a:xfrm>
          <a:prstGeom prst="rect">
            <a:avLst/>
          </a:prstGeom>
        </p:spPr>
      </p:pic>
      <p:sp>
        <p:nvSpPr>
          <p:cNvPr id="6" name="CuadroTexto 5"/>
          <p:cNvSpPr txBox="1"/>
          <p:nvPr/>
        </p:nvSpPr>
        <p:spPr>
          <a:xfrm>
            <a:off x="755575" y="285160"/>
            <a:ext cx="8122563" cy="1055608"/>
          </a:xfrm>
          <a:prstGeom prst="roundRect">
            <a:avLst/>
          </a:prstGeom>
          <a:solidFill>
            <a:srgbClr val="0070C0"/>
          </a:solidFill>
          <a:ln>
            <a:solidFill>
              <a:sysClr val="windowText" lastClr="000000"/>
            </a:solidFill>
          </a:ln>
        </p:spPr>
        <p:txBody>
          <a:bodyPr wrap="square" rtlCol="0">
            <a:spAutoFit/>
          </a:bodyPr>
          <a:lstStyle/>
          <a:p>
            <a:pPr algn="ctr"/>
            <a:r>
              <a:rPr lang="es-ES" sz="2800" b="1" dirty="0" smtClean="0">
                <a:solidFill>
                  <a:srgbClr val="FFFF00"/>
                </a:solidFill>
                <a:latin typeface="Arial" panose="020B0604020202020204" pitchFamily="34" charset="0"/>
                <a:cs typeface="Arial" panose="020B0604020202020204" pitchFamily="34" charset="0"/>
              </a:rPr>
              <a:t>IV.1</a:t>
            </a:r>
          </a:p>
          <a:p>
            <a:pPr algn="ctr"/>
            <a:r>
              <a:rPr lang="es-ES" sz="2800" b="1" dirty="0" smtClean="0">
                <a:solidFill>
                  <a:srgbClr val="FFFF00"/>
                </a:solidFill>
                <a:latin typeface="Arial" panose="020B0604020202020204" pitchFamily="34" charset="0"/>
                <a:cs typeface="Arial" panose="020B0604020202020204" pitchFamily="34" charset="0"/>
              </a:rPr>
              <a:t>DIAGNÓSTICO SITUACIONAL</a:t>
            </a:r>
            <a:endParaRPr lang="es-ES" sz="2800" b="1" dirty="0">
              <a:solidFill>
                <a:srgbClr val="FFFF00"/>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4"/>
          <a:stretch>
            <a:fillRect/>
          </a:stretch>
        </p:blipFill>
        <p:spPr>
          <a:xfrm>
            <a:off x="1190889" y="1504061"/>
            <a:ext cx="7251933" cy="4852290"/>
          </a:xfrm>
          <a:prstGeom prst="rect">
            <a:avLst/>
          </a:prstGeom>
        </p:spPr>
      </p:pic>
      <p:pic>
        <p:nvPicPr>
          <p:cNvPr id="7" name="Imagen 6"/>
          <p:cNvPicPr/>
          <p:nvPr/>
        </p:nvPicPr>
        <p:blipFill>
          <a:blip r:embed="rId5">
            <a:extLst>
              <a:ext uri="{28A0092B-C50C-407E-A947-70E740481C1C}">
                <a14:useLocalDpi xmlns:a14="http://schemas.microsoft.com/office/drawing/2010/main" val="0"/>
              </a:ext>
            </a:extLst>
          </a:blip>
          <a:srcRect/>
          <a:stretch>
            <a:fillRect/>
          </a:stretch>
        </p:blipFill>
        <p:spPr bwMode="auto">
          <a:xfrm>
            <a:off x="1190888" y="1686624"/>
            <a:ext cx="7251933" cy="4852290"/>
          </a:xfrm>
          <a:prstGeom prst="rect">
            <a:avLst/>
          </a:prstGeom>
          <a:noFill/>
          <a:ln>
            <a:solidFill>
              <a:schemeClr val="accent1"/>
            </a:solidFill>
          </a:ln>
        </p:spPr>
      </p:pic>
    </p:spTree>
    <p:extLst>
      <p:ext uri="{BB962C8B-B14F-4D97-AF65-F5344CB8AC3E}">
        <p14:creationId xmlns:p14="http://schemas.microsoft.com/office/powerpoint/2010/main" val="112581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19</a:t>
            </a:fld>
            <a:endParaRPr lang="es-EC" dirty="0"/>
          </a:p>
        </p:txBody>
      </p:sp>
      <p:pic>
        <p:nvPicPr>
          <p:cNvPr id="5" name="49 Imagen" descr="PLANTILLA 3.jpg"/>
          <p:cNvPicPr>
            <a:picLocks noChangeAspect="1"/>
          </p:cNvPicPr>
          <p:nvPr/>
        </p:nvPicPr>
        <p:blipFill rotWithShape="1">
          <a:blip r:embed="rId3" cstate="print">
            <a:clrChange>
              <a:clrFrom>
                <a:srgbClr val="FFFFFF"/>
              </a:clrFrom>
              <a:clrTo>
                <a:srgbClr val="FFFFFF">
                  <a:alpha val="0"/>
                </a:srgbClr>
              </a:clrTo>
            </a:clrChange>
          </a:blip>
          <a:srcRect l="1" r="85213"/>
          <a:stretch/>
        </p:blipFill>
        <p:spPr>
          <a:xfrm>
            <a:off x="93413" y="-36301"/>
            <a:ext cx="971599" cy="6857999"/>
          </a:xfrm>
          <a:prstGeom prst="rect">
            <a:avLst/>
          </a:prstGeom>
        </p:spPr>
      </p:pic>
      <p:sp>
        <p:nvSpPr>
          <p:cNvPr id="6" name="CuadroTexto 5"/>
          <p:cNvSpPr txBox="1"/>
          <p:nvPr/>
        </p:nvSpPr>
        <p:spPr>
          <a:xfrm>
            <a:off x="755575" y="44624"/>
            <a:ext cx="8122563" cy="1532334"/>
          </a:xfrm>
          <a:prstGeom prst="roundRect">
            <a:avLst/>
          </a:prstGeom>
          <a:solidFill>
            <a:srgbClr val="0070C0"/>
          </a:solidFill>
          <a:ln>
            <a:solidFill>
              <a:sysClr val="windowText" lastClr="000000"/>
            </a:solidFill>
          </a:ln>
        </p:spPr>
        <p:txBody>
          <a:bodyPr wrap="square" rtlCol="0">
            <a:spAutoFit/>
          </a:bodyPr>
          <a:lstStyle/>
          <a:p>
            <a:pPr algn="ctr"/>
            <a:r>
              <a:rPr lang="es-ES" sz="2800" b="1" dirty="0" smtClean="0">
                <a:solidFill>
                  <a:srgbClr val="FFFF00"/>
                </a:solidFill>
                <a:latin typeface="Arial" panose="020B0604020202020204" pitchFamily="34" charset="0"/>
                <a:cs typeface="Arial" panose="020B0604020202020204" pitchFamily="34" charset="0"/>
              </a:rPr>
              <a:t>IV.2</a:t>
            </a:r>
          </a:p>
          <a:p>
            <a:pPr algn="ctr"/>
            <a:r>
              <a:rPr lang="en-US" sz="2800" b="1" dirty="0" smtClean="0">
                <a:solidFill>
                  <a:srgbClr val="FFFF00"/>
                </a:solidFill>
                <a:latin typeface="Arial" panose="020B0604020202020204" pitchFamily="34" charset="0"/>
                <a:cs typeface="Arial" panose="020B0604020202020204" pitchFamily="34" charset="0"/>
              </a:rPr>
              <a:t> </a:t>
            </a:r>
            <a:r>
              <a:rPr lang="es-EC" sz="2800" b="1" dirty="0" smtClean="0">
                <a:solidFill>
                  <a:srgbClr val="FFFF00"/>
                </a:solidFill>
                <a:latin typeface="Arial" panose="020B0604020202020204" pitchFamily="34" charset="0"/>
                <a:cs typeface="Arial" panose="020B0604020202020204" pitchFamily="34" charset="0"/>
              </a:rPr>
              <a:t>SITUACIÓN ACTUAL</a:t>
            </a:r>
            <a:r>
              <a:rPr lang="en-US" sz="2800" b="1" dirty="0" smtClean="0">
                <a:solidFill>
                  <a:srgbClr val="FFFF00"/>
                </a:solidFill>
                <a:latin typeface="Arial" panose="020B0604020202020204" pitchFamily="34" charset="0"/>
                <a:cs typeface="Arial" panose="020B0604020202020204" pitchFamily="34" charset="0"/>
              </a:rPr>
              <a:t> DE LA FISCALIZACI</a:t>
            </a:r>
            <a:r>
              <a:rPr lang="es-EC" sz="2800" b="1" dirty="0" err="1" smtClean="0">
                <a:solidFill>
                  <a:srgbClr val="FFFF00"/>
                </a:solidFill>
                <a:latin typeface="Arial" panose="020B0604020202020204" pitchFamily="34" charset="0"/>
                <a:cs typeface="Arial" panose="020B0604020202020204" pitchFamily="34" charset="0"/>
              </a:rPr>
              <a:t>Ó</a:t>
            </a:r>
            <a:r>
              <a:rPr lang="en-US" sz="2800" b="1" dirty="0" smtClean="0">
                <a:solidFill>
                  <a:srgbClr val="FFFF00"/>
                </a:solidFill>
                <a:latin typeface="Arial" panose="020B0604020202020204" pitchFamily="34" charset="0"/>
                <a:cs typeface="Arial" panose="020B0604020202020204" pitchFamily="34" charset="0"/>
              </a:rPr>
              <a:t>N DE OBRAS MILITARES</a:t>
            </a:r>
            <a:endParaRPr lang="es-ES" sz="2800" b="1" dirty="0">
              <a:solidFill>
                <a:srgbClr val="FFFF00"/>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4"/>
          <a:stretch>
            <a:fillRect/>
          </a:stretch>
        </p:blipFill>
        <p:spPr>
          <a:xfrm>
            <a:off x="1522602" y="3005257"/>
            <a:ext cx="6588508" cy="3330683"/>
          </a:xfrm>
          <a:prstGeom prst="rect">
            <a:avLst/>
          </a:prstGeom>
        </p:spPr>
      </p:pic>
      <p:sp>
        <p:nvSpPr>
          <p:cNvPr id="7" name="CuadroTexto 6"/>
          <p:cNvSpPr txBox="1"/>
          <p:nvPr/>
        </p:nvSpPr>
        <p:spPr>
          <a:xfrm>
            <a:off x="1021437" y="1630516"/>
            <a:ext cx="7856701" cy="919401"/>
          </a:xfrm>
          <a:prstGeom prst="roundRect">
            <a:avLst/>
          </a:prstGeom>
          <a:solidFill>
            <a:srgbClr val="0070C0"/>
          </a:solidFill>
          <a:ln>
            <a:solidFill>
              <a:sysClr val="windowText" lastClr="000000"/>
            </a:solidFill>
          </a:ln>
        </p:spPr>
        <p:txBody>
          <a:bodyPr wrap="square" rtlCol="0">
            <a:spAutoFit/>
          </a:bodyPr>
          <a:lstStyle/>
          <a:p>
            <a:pPr algn="ctr"/>
            <a:r>
              <a:rPr lang="es-ES" sz="2400" b="1" dirty="0" smtClean="0">
                <a:solidFill>
                  <a:schemeClr val="bg1"/>
                </a:solidFill>
              </a:rPr>
              <a:t>¿Usted considera que se encuentran estandarizadas las secciones de construcciones para la fiscalización de obras?</a:t>
            </a:r>
            <a:endParaRPr lang="es-ES" sz="2400" b="1" dirty="0">
              <a:solidFill>
                <a:schemeClr val="bg1"/>
              </a:solidFill>
              <a:latin typeface="Britannic Bold" pitchFamily="34" charset="0"/>
              <a:cs typeface="Aharoni" pitchFamily="2" charset="-79"/>
            </a:endParaRPr>
          </a:p>
        </p:txBody>
      </p:sp>
      <p:graphicFrame>
        <p:nvGraphicFramePr>
          <p:cNvPr id="8" name="Gráfico 7"/>
          <p:cNvGraphicFramePr/>
          <p:nvPr>
            <p:extLst>
              <p:ext uri="{D42A27DB-BD31-4B8C-83A1-F6EECF244321}">
                <p14:modId xmlns:p14="http://schemas.microsoft.com/office/powerpoint/2010/main" val="3885330849"/>
              </p:ext>
            </p:extLst>
          </p:nvPr>
        </p:nvGraphicFramePr>
        <p:xfrm>
          <a:off x="1527219" y="1671856"/>
          <a:ext cx="6556614" cy="37860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8357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8"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2</a:t>
            </a:fld>
            <a:endParaRPr lang="es-EC" dirty="0"/>
          </a:p>
        </p:txBody>
      </p:sp>
      <p:sp>
        <p:nvSpPr>
          <p:cNvPr id="6" name="CuadroTexto 5"/>
          <p:cNvSpPr txBox="1"/>
          <p:nvPr/>
        </p:nvSpPr>
        <p:spPr>
          <a:xfrm>
            <a:off x="395536" y="1690623"/>
            <a:ext cx="8388424" cy="2962513"/>
          </a:xfrm>
          <a:prstGeom prst="roundRect">
            <a:avLst/>
          </a:prstGeom>
          <a:solidFill>
            <a:srgbClr val="0070C0"/>
          </a:solidFill>
          <a:ln>
            <a:solidFill>
              <a:sysClr val="windowText" lastClr="000000"/>
            </a:solidFill>
          </a:ln>
        </p:spPr>
        <p:txBody>
          <a:bodyPr wrap="square" rtlCol="0">
            <a:spAutoFit/>
          </a:bodyPr>
          <a:lstStyle/>
          <a:p>
            <a:pPr algn="ctr"/>
            <a:r>
              <a:rPr lang="es-ES" sz="2800" dirty="0" smtClean="0">
                <a:solidFill>
                  <a:srgbClr val="FFFF00"/>
                </a:solidFill>
                <a:latin typeface="Arial Black" panose="020B0A04020102020204" pitchFamily="34" charset="0"/>
                <a:cs typeface="Aharoni" pitchFamily="2" charset="-79"/>
              </a:rPr>
              <a:t>Presentación y Defensa Oral del </a:t>
            </a:r>
          </a:p>
          <a:p>
            <a:pPr algn="ctr"/>
            <a:r>
              <a:rPr lang="es-ES" sz="2800" dirty="0" smtClean="0">
                <a:solidFill>
                  <a:srgbClr val="FFFF00"/>
                </a:solidFill>
                <a:latin typeface="Arial Black" panose="020B0A04020102020204" pitchFamily="34" charset="0"/>
                <a:cs typeface="Aharoni" pitchFamily="2" charset="-79"/>
              </a:rPr>
              <a:t>“MODELO </a:t>
            </a:r>
            <a:r>
              <a:rPr lang="es-ES" sz="2800" dirty="0">
                <a:solidFill>
                  <a:srgbClr val="FFFF00"/>
                </a:solidFill>
                <a:latin typeface="Arial Black" panose="020B0A04020102020204" pitchFamily="34" charset="0"/>
                <a:cs typeface="Aharoni" pitchFamily="2" charset="-79"/>
              </a:rPr>
              <a:t>DE GERENCIA DE LA </a:t>
            </a:r>
            <a:r>
              <a:rPr lang="es-ES" sz="2800" dirty="0" smtClean="0">
                <a:solidFill>
                  <a:srgbClr val="FFFF00"/>
                </a:solidFill>
                <a:latin typeface="Arial Black" panose="020B0A04020102020204" pitchFamily="34" charset="0"/>
                <a:cs typeface="Aharoni" pitchFamily="2" charset="-79"/>
              </a:rPr>
              <a:t>FISCALIZACIÓN DE OBRAS CIVILES PARA LAS UNIDADES MILITARES APLICADO </a:t>
            </a:r>
            <a:r>
              <a:rPr lang="es-ES" sz="2800" dirty="0">
                <a:solidFill>
                  <a:srgbClr val="FFFF00"/>
                </a:solidFill>
                <a:latin typeface="Arial Black" panose="020B0A04020102020204" pitchFamily="34" charset="0"/>
                <a:cs typeface="Aharoni" pitchFamily="2" charset="-79"/>
              </a:rPr>
              <a:t>A LA </a:t>
            </a:r>
            <a:r>
              <a:rPr lang="es-ES" sz="2800" dirty="0" smtClean="0">
                <a:solidFill>
                  <a:srgbClr val="FFFF00"/>
                </a:solidFill>
                <a:latin typeface="Arial Black" panose="020B0A04020102020204" pitchFamily="34" charset="0"/>
                <a:cs typeface="Aharoni" pitchFamily="2" charset="-79"/>
              </a:rPr>
              <a:t>ESCUELA SUPERIOR </a:t>
            </a:r>
            <a:r>
              <a:rPr lang="es-ES" sz="2800" dirty="0">
                <a:solidFill>
                  <a:srgbClr val="FFFF00"/>
                </a:solidFill>
                <a:latin typeface="Arial Black" panose="020B0A04020102020204" pitchFamily="34" charset="0"/>
                <a:cs typeface="Aharoni" pitchFamily="2" charset="-79"/>
              </a:rPr>
              <a:t>MILITAR ELOY ALFARO</a:t>
            </a:r>
            <a:r>
              <a:rPr lang="es-ES" sz="2800" dirty="0" smtClean="0">
                <a:solidFill>
                  <a:srgbClr val="FFFF00"/>
                </a:solidFill>
                <a:latin typeface="Arial Black" panose="020B0A04020102020204" pitchFamily="34" charset="0"/>
                <a:cs typeface="Aharoni" pitchFamily="2" charset="-79"/>
              </a:rPr>
              <a:t>”</a:t>
            </a:r>
            <a:endParaRPr lang="es-ES" sz="2800" dirty="0">
              <a:solidFill>
                <a:srgbClr val="FFFF00"/>
              </a:solidFill>
              <a:latin typeface="Arial Black" panose="020B0A04020102020204" pitchFamily="34" charset="0"/>
              <a:cs typeface="Aharoni" pitchFamily="2" charset="-79"/>
            </a:endParaRPr>
          </a:p>
        </p:txBody>
      </p:sp>
      <p:pic>
        <p:nvPicPr>
          <p:cNvPr id="7" name="Imagen 6" descr="C:\Users\ALEXANDRA\Dropbox\NOSOTROS\cropped-Comunicado-2-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20612"/>
            <a:ext cx="2304256" cy="672084"/>
          </a:xfrm>
          <a:prstGeom prst="rect">
            <a:avLst/>
          </a:prstGeom>
          <a:noFill/>
          <a:ln>
            <a:noFill/>
          </a:ln>
        </p:spPr>
      </p:pic>
      <p:sp>
        <p:nvSpPr>
          <p:cNvPr id="8" name="CuadroTexto 7"/>
          <p:cNvSpPr txBox="1"/>
          <p:nvPr/>
        </p:nvSpPr>
        <p:spPr>
          <a:xfrm>
            <a:off x="2092884" y="5466953"/>
            <a:ext cx="4814993" cy="646986"/>
          </a:xfrm>
          <a:prstGeom prst="roundRect">
            <a:avLst/>
          </a:prstGeom>
          <a:solidFill>
            <a:srgbClr val="0070C0"/>
          </a:solidFill>
          <a:ln>
            <a:solidFill>
              <a:sysClr val="windowText" lastClr="000000"/>
            </a:solidFill>
          </a:ln>
        </p:spPr>
        <p:txBody>
          <a:bodyPr wrap="square" rtlCol="0">
            <a:spAutoFit/>
          </a:bodyPr>
          <a:lstStyle/>
          <a:p>
            <a:pPr algn="ctr"/>
            <a:r>
              <a:rPr lang="es-EC" sz="1600" dirty="0" smtClean="0">
                <a:solidFill>
                  <a:schemeClr val="bg1"/>
                </a:solidFill>
                <a:latin typeface="Arial" panose="020B0604020202020204" pitchFamily="34" charset="0"/>
                <a:cs typeface="Arial" panose="020B0604020202020204" pitchFamily="34" charset="0"/>
              </a:rPr>
              <a:t>DIRECTOR</a:t>
            </a:r>
            <a:r>
              <a:rPr lang="es-EC" sz="1600" dirty="0">
                <a:solidFill>
                  <a:schemeClr val="bg1"/>
                </a:solidFill>
                <a:latin typeface="Arial" panose="020B0604020202020204" pitchFamily="34" charset="0"/>
                <a:cs typeface="Arial" panose="020B0604020202020204" pitchFamily="34" charset="0"/>
              </a:rPr>
              <a:t>: </a:t>
            </a:r>
            <a:r>
              <a:rPr lang="es-EC" sz="1600" b="1" dirty="0">
                <a:solidFill>
                  <a:schemeClr val="bg1"/>
                </a:solidFill>
                <a:latin typeface="Arial" panose="020B0604020202020204" pitchFamily="34" charset="0"/>
                <a:cs typeface="Arial" panose="020B0604020202020204" pitchFamily="34" charset="0"/>
              </a:rPr>
              <a:t>Raúl Pavón Coral, </a:t>
            </a:r>
            <a:r>
              <a:rPr lang="es-EC" sz="1600" b="1" dirty="0" err="1">
                <a:solidFill>
                  <a:schemeClr val="bg1"/>
                </a:solidFill>
                <a:latin typeface="Arial" panose="020B0604020202020204" pitchFamily="34" charset="0"/>
                <a:cs typeface="Arial" panose="020B0604020202020204" pitchFamily="34" charset="0"/>
              </a:rPr>
              <a:t>Ing</a:t>
            </a:r>
            <a:r>
              <a:rPr lang="es-EC" sz="1600" b="1" dirty="0">
                <a:solidFill>
                  <a:schemeClr val="bg1"/>
                </a:solidFill>
                <a:latin typeface="Arial" panose="020B0604020202020204" pitchFamily="34" charset="0"/>
                <a:cs typeface="Arial" panose="020B0604020202020204" pitchFamily="34" charset="0"/>
              </a:rPr>
              <a:t>, </a:t>
            </a:r>
            <a:r>
              <a:rPr lang="es-EC" sz="1600" b="1" dirty="0" err="1">
                <a:solidFill>
                  <a:schemeClr val="bg1"/>
                </a:solidFill>
                <a:latin typeface="Arial" panose="020B0604020202020204" pitchFamily="34" charset="0"/>
                <a:cs typeface="Arial" panose="020B0604020202020204" pitchFamily="34" charset="0"/>
              </a:rPr>
              <a:t>MSc</a:t>
            </a:r>
            <a:r>
              <a:rPr lang="es-EC" sz="1600" b="1" dirty="0">
                <a:solidFill>
                  <a:schemeClr val="bg1"/>
                </a:solidFill>
                <a:latin typeface="Arial" panose="020B0604020202020204" pitchFamily="34" charset="0"/>
                <a:cs typeface="Arial" panose="020B0604020202020204" pitchFamily="34" charset="0"/>
              </a:rPr>
              <a:t>, MBA.</a:t>
            </a:r>
          </a:p>
          <a:p>
            <a:pPr algn="ctr"/>
            <a:r>
              <a:rPr lang="es-EC" sz="1600" dirty="0">
                <a:solidFill>
                  <a:schemeClr val="bg1"/>
                </a:solidFill>
                <a:latin typeface="Arial" panose="020B0604020202020204" pitchFamily="34" charset="0"/>
                <a:cs typeface="Arial" panose="020B0604020202020204" pitchFamily="34" charset="0"/>
              </a:rPr>
              <a:t>OPONENTE: </a:t>
            </a:r>
            <a:r>
              <a:rPr lang="es-EC" sz="1600" b="1" dirty="0">
                <a:solidFill>
                  <a:schemeClr val="bg1"/>
                </a:solidFill>
                <a:latin typeface="Arial" panose="020B0604020202020204" pitchFamily="34" charset="0"/>
                <a:cs typeface="Arial" panose="020B0604020202020204" pitchFamily="34" charset="0"/>
              </a:rPr>
              <a:t>Pablo Vázquez Quiroz, </a:t>
            </a:r>
            <a:r>
              <a:rPr lang="es-EC" sz="1600" b="1" dirty="0" err="1">
                <a:solidFill>
                  <a:schemeClr val="bg1"/>
                </a:solidFill>
                <a:latin typeface="Arial" panose="020B0604020202020204" pitchFamily="34" charset="0"/>
                <a:cs typeface="Arial" panose="020B0604020202020204" pitchFamily="34" charset="0"/>
              </a:rPr>
              <a:t>Ing</a:t>
            </a:r>
            <a:r>
              <a:rPr lang="es-EC" sz="1600" b="1" dirty="0">
                <a:solidFill>
                  <a:schemeClr val="bg1"/>
                </a:solidFill>
                <a:latin typeface="Arial" panose="020B0604020202020204" pitchFamily="34" charset="0"/>
                <a:cs typeface="Arial" panose="020B0604020202020204" pitchFamily="34" charset="0"/>
              </a:rPr>
              <a:t>, PMP</a:t>
            </a:r>
            <a:r>
              <a:rPr lang="es-EC" sz="1600" b="1" dirty="0" smtClean="0">
                <a:solidFill>
                  <a:schemeClr val="bg1"/>
                </a:solidFill>
                <a:latin typeface="Arial" panose="020B0604020202020204" pitchFamily="34" charset="0"/>
                <a:cs typeface="Arial" panose="020B0604020202020204" pitchFamily="34" charset="0"/>
              </a:rPr>
              <a:t>.</a:t>
            </a:r>
            <a:endParaRPr lang="es-EC" sz="1600" b="1" dirty="0">
              <a:solidFill>
                <a:schemeClr val="bg1"/>
              </a:solidFill>
              <a:latin typeface="Arial" panose="020B0604020202020204" pitchFamily="34" charset="0"/>
              <a:cs typeface="Arial" panose="020B0604020202020204" pitchFamily="34" charset="0"/>
            </a:endParaRPr>
          </a:p>
        </p:txBody>
      </p:sp>
      <p:sp>
        <p:nvSpPr>
          <p:cNvPr id="9" name="CuadroTexto 8"/>
          <p:cNvSpPr txBox="1"/>
          <p:nvPr/>
        </p:nvSpPr>
        <p:spPr>
          <a:xfrm>
            <a:off x="1420618" y="4820577"/>
            <a:ext cx="6338260" cy="408623"/>
          </a:xfrm>
          <a:prstGeom prst="roundRect">
            <a:avLst/>
          </a:prstGeom>
          <a:solidFill>
            <a:srgbClr val="0070C0"/>
          </a:solidFill>
          <a:ln>
            <a:solidFill>
              <a:sysClr val="windowText" lastClr="000000"/>
            </a:solidFill>
          </a:ln>
        </p:spPr>
        <p:txBody>
          <a:bodyPr wrap="square" rtlCol="0">
            <a:spAutoFit/>
          </a:bodyPr>
          <a:lstStyle/>
          <a:p>
            <a:pPr algn="ctr"/>
            <a:r>
              <a:rPr lang="es-ES" dirty="0" smtClean="0">
                <a:solidFill>
                  <a:schemeClr val="bg1"/>
                </a:solidFill>
                <a:latin typeface="Arial" panose="020B0604020202020204" pitchFamily="34" charset="0"/>
                <a:cs typeface="Arial" panose="020B0604020202020204" pitchFamily="34" charset="0"/>
              </a:rPr>
              <a:t>Maestrante:  MAYO </a:t>
            </a:r>
            <a:r>
              <a:rPr lang="es-ES" dirty="0">
                <a:solidFill>
                  <a:schemeClr val="bg1"/>
                </a:solidFill>
                <a:latin typeface="Arial" panose="020B0604020202020204" pitchFamily="34" charset="0"/>
                <a:cs typeface="Arial" panose="020B0604020202020204" pitchFamily="34" charset="0"/>
              </a:rPr>
              <a:t>DE E. ING. ROMEL A. VARGAS A</a:t>
            </a:r>
            <a:r>
              <a:rPr lang="es-ES" dirty="0" smtClean="0">
                <a:solidFill>
                  <a:schemeClr val="bg1"/>
                </a:solidFill>
                <a:latin typeface="Arial" panose="020B0604020202020204" pitchFamily="34" charset="0"/>
                <a:cs typeface="Arial" panose="020B0604020202020204" pitchFamily="34" charset="0"/>
              </a:rPr>
              <a:t>.</a:t>
            </a:r>
            <a:endParaRPr lang="es-EC" sz="2800" dirty="0">
              <a:solidFill>
                <a:schemeClr val="bg1"/>
              </a:solidFill>
              <a:latin typeface="Arial" panose="020B0604020202020204" pitchFamily="34" charset="0"/>
              <a:cs typeface="Arial" panose="020B0604020202020204" pitchFamily="34" charset="0"/>
            </a:endParaRPr>
          </a:p>
        </p:txBody>
      </p:sp>
      <p:sp>
        <p:nvSpPr>
          <p:cNvPr id="3" name="Rectángulo 2"/>
          <p:cNvSpPr/>
          <p:nvPr/>
        </p:nvSpPr>
        <p:spPr>
          <a:xfrm>
            <a:off x="611560" y="689116"/>
            <a:ext cx="8388424" cy="954107"/>
          </a:xfrm>
          <a:prstGeom prst="rect">
            <a:avLst/>
          </a:prstGeom>
        </p:spPr>
        <p:txBody>
          <a:bodyPr wrap="square">
            <a:spAutoFit/>
          </a:bodyPr>
          <a:lstStyle/>
          <a:p>
            <a:pPr algn="ctr" eaLnBrk="0" fontAlgn="base" hangingPunct="0">
              <a:spcAft>
                <a:spcPts val="0"/>
              </a:spcAft>
            </a:pPr>
            <a:r>
              <a:rPr lang="es-EC" sz="1400" b="1" dirty="0">
                <a:solidFill>
                  <a:srgbClr val="000000"/>
                </a:solidFill>
                <a:effectLst>
                  <a:outerShdw blurRad="50800" dist="38100" dir="2700000" algn="tl">
                    <a:srgbClr val="000000">
                      <a:alpha val="40000"/>
                    </a:srgbClr>
                  </a:outerShdw>
                </a:effectLst>
                <a:latin typeface="Garamond" panose="02020404030301010803" pitchFamily="18" charset="0"/>
                <a:ea typeface="Times New Roman" panose="02020603050405020304" pitchFamily="18" charset="0"/>
              </a:rPr>
              <a:t>UNIVERSIDAD DE LAS FUERZAS ARMADAS</a:t>
            </a:r>
            <a:endParaRPr lang="es-ES" sz="1400" dirty="0">
              <a:latin typeface="Times New Roman" panose="02020603050405020304" pitchFamily="18" charset="0"/>
              <a:ea typeface="Times New Roman" panose="02020603050405020304" pitchFamily="18" charset="0"/>
            </a:endParaRPr>
          </a:p>
          <a:p>
            <a:pPr algn="ctr" eaLnBrk="0" fontAlgn="base" hangingPunct="0">
              <a:spcAft>
                <a:spcPts val="0"/>
              </a:spcAft>
            </a:pPr>
            <a:r>
              <a:rPr lang="es-EC" sz="1400" b="1" dirty="0">
                <a:solidFill>
                  <a:srgbClr val="000000"/>
                </a:solidFill>
                <a:latin typeface="Adobe Caslon Pro"/>
                <a:ea typeface="Times New Roman" panose="02020603050405020304" pitchFamily="18" charset="0"/>
                <a:cs typeface="Arial" panose="020B0604020202020204" pitchFamily="34" charset="0"/>
              </a:rPr>
              <a:t>Vicerrectorado de Investigación y Vinculación con la Colectividad</a:t>
            </a:r>
            <a:endParaRPr lang="es-ES" sz="1400" dirty="0">
              <a:latin typeface="Times New Roman" panose="02020603050405020304" pitchFamily="18" charset="0"/>
              <a:ea typeface="Times New Roman" panose="02020603050405020304" pitchFamily="18" charset="0"/>
            </a:endParaRPr>
          </a:p>
          <a:p>
            <a:pPr algn="ctr" eaLnBrk="0" fontAlgn="base" hangingPunct="0">
              <a:spcAft>
                <a:spcPts val="0"/>
              </a:spcAft>
            </a:pPr>
            <a:r>
              <a:rPr lang="es-EC" sz="1400" b="1" dirty="0">
                <a:solidFill>
                  <a:srgbClr val="000000"/>
                </a:solidFill>
                <a:latin typeface="Adobe Caslon Pro"/>
                <a:ea typeface="Times New Roman" panose="02020603050405020304" pitchFamily="18" charset="0"/>
                <a:cs typeface="Arial" panose="020B0604020202020204" pitchFamily="34" charset="0"/>
              </a:rPr>
              <a:t>Unidad de Gestión de Postgrados</a:t>
            </a:r>
            <a:endParaRPr lang="es-ES" sz="1400" dirty="0">
              <a:latin typeface="Times New Roman" panose="02020603050405020304" pitchFamily="18" charset="0"/>
              <a:ea typeface="Times New Roman" panose="02020603050405020304" pitchFamily="18" charset="0"/>
            </a:endParaRPr>
          </a:p>
          <a:p>
            <a:pPr algn="ctr" eaLnBrk="0" fontAlgn="base" hangingPunct="0">
              <a:spcAft>
                <a:spcPts val="0"/>
              </a:spcAft>
            </a:pPr>
            <a:r>
              <a:rPr lang="es-EC"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DEPARTAMENTO DE CIENCIAS DE LA TIERRA Y DE LA CONSTRUCCIÓN</a:t>
            </a:r>
            <a:endParaRPr lang="es-ES" sz="1400" dirty="0">
              <a:effectLst/>
              <a:latin typeface="Times New Roman" panose="02020603050405020304" pitchFamily="18" charset="0"/>
              <a:ea typeface="Times New Roman" panose="02020603050405020304" pitchFamily="18" charset="0"/>
            </a:endParaRPr>
          </a:p>
        </p:txBody>
      </p:sp>
      <p:sp>
        <p:nvSpPr>
          <p:cNvPr id="10" name="CuadroTexto 9"/>
          <p:cNvSpPr txBox="1"/>
          <p:nvPr/>
        </p:nvSpPr>
        <p:spPr>
          <a:xfrm>
            <a:off x="3563888" y="6312853"/>
            <a:ext cx="1872987" cy="374571"/>
          </a:xfrm>
          <a:prstGeom prst="roundRect">
            <a:avLst/>
          </a:prstGeom>
          <a:solidFill>
            <a:srgbClr val="0070C0"/>
          </a:solidFill>
          <a:ln>
            <a:solidFill>
              <a:sysClr val="windowText" lastClr="000000"/>
            </a:solidFill>
          </a:ln>
        </p:spPr>
        <p:txBody>
          <a:bodyPr wrap="square" rtlCol="0">
            <a:spAutoFit/>
          </a:bodyPr>
          <a:lstStyle/>
          <a:p>
            <a:pPr algn="ctr"/>
            <a:r>
              <a:rPr lang="es-ES" sz="1600" dirty="0" smtClean="0">
                <a:solidFill>
                  <a:schemeClr val="bg1"/>
                </a:solidFill>
                <a:latin typeface="Arial" panose="020B0604020202020204" pitchFamily="34" charset="0"/>
                <a:cs typeface="Arial" panose="020B0604020202020204" pitchFamily="34" charset="0"/>
              </a:rPr>
              <a:t>Junio </a:t>
            </a:r>
            <a:r>
              <a:rPr lang="es-ES" sz="1600" dirty="0" smtClean="0">
                <a:solidFill>
                  <a:schemeClr val="bg1"/>
                </a:solidFill>
                <a:latin typeface="Arial" panose="020B0604020202020204" pitchFamily="34" charset="0"/>
                <a:cs typeface="Arial" panose="020B0604020202020204" pitchFamily="34" charset="0"/>
              </a:rPr>
              <a:t>2015</a:t>
            </a:r>
            <a:endParaRPr lang="es-EC"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0481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20</a:t>
            </a:fld>
            <a:endParaRPr lang="es-EC" dirty="0"/>
          </a:p>
        </p:txBody>
      </p:sp>
      <p:pic>
        <p:nvPicPr>
          <p:cNvPr id="5" name="49 Imagen" descr="PLANTILLA 3.jpg"/>
          <p:cNvPicPr>
            <a:picLocks noChangeAspect="1"/>
          </p:cNvPicPr>
          <p:nvPr/>
        </p:nvPicPr>
        <p:blipFill rotWithShape="1">
          <a:blip r:embed="rId3" cstate="print">
            <a:clrChange>
              <a:clrFrom>
                <a:srgbClr val="FFFFFF"/>
              </a:clrFrom>
              <a:clrTo>
                <a:srgbClr val="FFFFFF">
                  <a:alpha val="0"/>
                </a:srgbClr>
              </a:clrTo>
            </a:clrChange>
          </a:blip>
          <a:srcRect l="1" r="85213"/>
          <a:stretch/>
        </p:blipFill>
        <p:spPr>
          <a:xfrm>
            <a:off x="1" y="0"/>
            <a:ext cx="971599" cy="6857999"/>
          </a:xfrm>
          <a:prstGeom prst="rect">
            <a:avLst/>
          </a:prstGeom>
        </p:spPr>
      </p:pic>
      <p:sp>
        <p:nvSpPr>
          <p:cNvPr id="16" name="CuadroTexto 15"/>
          <p:cNvSpPr txBox="1"/>
          <p:nvPr/>
        </p:nvSpPr>
        <p:spPr>
          <a:xfrm>
            <a:off x="1078112" y="1702500"/>
            <a:ext cx="7236688" cy="578882"/>
          </a:xfrm>
          <a:prstGeom prst="roundRect">
            <a:avLst/>
          </a:prstGeom>
          <a:solidFill>
            <a:srgbClr val="0070C0"/>
          </a:solidFill>
          <a:ln>
            <a:solidFill>
              <a:sysClr val="windowText" lastClr="000000"/>
            </a:solidFill>
          </a:ln>
        </p:spPr>
        <p:txBody>
          <a:bodyPr wrap="square" rtlCol="0">
            <a:spAutoFit/>
          </a:bodyPr>
          <a:lstStyle/>
          <a:p>
            <a:pPr lvl="1" indent="-457200">
              <a:buFont typeface="Arial" panose="020B0604020202020204" pitchFamily="34" charset="0"/>
              <a:buChar char="•"/>
            </a:pPr>
            <a:r>
              <a:rPr lang="es-ES" sz="2800" b="1" dirty="0">
                <a:solidFill>
                  <a:schemeClr val="bg1"/>
                </a:solidFill>
                <a:latin typeface="Britannic Bold" pitchFamily="34" charset="0"/>
                <a:cs typeface="Aharoni" pitchFamily="2" charset="-79"/>
              </a:rPr>
              <a:t>No </a:t>
            </a:r>
            <a:r>
              <a:rPr lang="es-ES" sz="2800" b="1" dirty="0" smtClean="0">
                <a:solidFill>
                  <a:schemeClr val="bg1"/>
                </a:solidFill>
                <a:latin typeface="Britannic Bold" pitchFamily="34" charset="0"/>
                <a:cs typeface="Aharoni" pitchFamily="2" charset="-79"/>
              </a:rPr>
              <a:t>existe estandarización, a iniciativa.</a:t>
            </a:r>
            <a:endParaRPr lang="es-EC" sz="2800" b="1" dirty="0">
              <a:solidFill>
                <a:schemeClr val="bg1"/>
              </a:solidFill>
              <a:latin typeface="Britannic Bold" pitchFamily="34" charset="0"/>
              <a:cs typeface="Aharoni" pitchFamily="2" charset="-79"/>
            </a:endParaRPr>
          </a:p>
        </p:txBody>
      </p:sp>
      <p:sp>
        <p:nvSpPr>
          <p:cNvPr id="17" name="CuadroTexto 16"/>
          <p:cNvSpPr txBox="1"/>
          <p:nvPr/>
        </p:nvSpPr>
        <p:spPr>
          <a:xfrm>
            <a:off x="1078112" y="4922998"/>
            <a:ext cx="7236688" cy="1818370"/>
          </a:xfrm>
          <a:prstGeom prst="roundRect">
            <a:avLst/>
          </a:prstGeom>
          <a:solidFill>
            <a:srgbClr val="0070C0"/>
          </a:solidFill>
          <a:ln>
            <a:solidFill>
              <a:sysClr val="windowText" lastClr="000000"/>
            </a:solidFill>
          </a:ln>
        </p:spPr>
        <p:txBody>
          <a:bodyPr wrap="square" rtlCol="0">
            <a:spAutoFit/>
          </a:bodyPr>
          <a:lstStyle/>
          <a:p>
            <a:pPr marL="228600" lvl="1" indent="-228600" algn="just" defTabSz="1066800">
              <a:lnSpc>
                <a:spcPct val="90000"/>
              </a:lnSpc>
              <a:spcBef>
                <a:spcPct val="0"/>
              </a:spcBef>
              <a:spcAft>
                <a:spcPct val="15000"/>
              </a:spcAft>
              <a:buChar char="••"/>
            </a:pPr>
            <a:r>
              <a:rPr lang="es-ES" sz="2800" b="1" dirty="0" smtClean="0">
                <a:solidFill>
                  <a:schemeClr val="bg1"/>
                </a:solidFill>
                <a:latin typeface="Britannic Bold" pitchFamily="34" charset="0"/>
                <a:cs typeface="Aharoni" pitchFamily="2" charset="-79"/>
              </a:rPr>
              <a:t>Un </a:t>
            </a:r>
            <a:r>
              <a:rPr lang="es-ES" sz="2800" b="1" dirty="0">
                <a:solidFill>
                  <a:schemeClr val="bg1"/>
                </a:solidFill>
                <a:latin typeface="Britannic Bold" pitchFamily="34" charset="0"/>
                <a:cs typeface="Aharoni" pitchFamily="2" charset="-79"/>
              </a:rPr>
              <a:t>modelo de gerencia </a:t>
            </a:r>
            <a:r>
              <a:rPr lang="es-ES" sz="2800" b="1" dirty="0" smtClean="0">
                <a:solidFill>
                  <a:schemeClr val="bg1"/>
                </a:solidFill>
                <a:latin typeface="Britannic Bold" pitchFamily="34" charset="0"/>
                <a:cs typeface="Aharoni" pitchFamily="2" charset="-79"/>
              </a:rPr>
              <a:t>permitirá corregir y  garantizar </a:t>
            </a:r>
            <a:r>
              <a:rPr lang="es-ES" sz="2800" b="1" dirty="0">
                <a:solidFill>
                  <a:schemeClr val="bg1"/>
                </a:solidFill>
                <a:latin typeface="Britannic Bold" pitchFamily="34" charset="0"/>
                <a:cs typeface="Aharoni" pitchFamily="2" charset="-79"/>
              </a:rPr>
              <a:t>el cumplimiento de las </a:t>
            </a:r>
            <a:r>
              <a:rPr lang="es-ES" sz="2800" b="1" dirty="0" smtClean="0">
                <a:solidFill>
                  <a:schemeClr val="bg1"/>
                </a:solidFill>
                <a:latin typeface="Britannic Bold" pitchFamily="34" charset="0"/>
                <a:cs typeface="Aharoni" pitchFamily="2" charset="-79"/>
              </a:rPr>
              <a:t>normas y </a:t>
            </a:r>
            <a:r>
              <a:rPr lang="es-ES" sz="2800" b="1" dirty="0">
                <a:solidFill>
                  <a:schemeClr val="bg1"/>
                </a:solidFill>
                <a:latin typeface="Britannic Bold" pitchFamily="34" charset="0"/>
                <a:cs typeface="Aharoni" pitchFamily="2" charset="-79"/>
              </a:rPr>
              <a:t>una adecuada gestión del grupo de </a:t>
            </a:r>
            <a:r>
              <a:rPr lang="es-ES" sz="2800" b="1" dirty="0" smtClean="0">
                <a:solidFill>
                  <a:schemeClr val="bg1"/>
                </a:solidFill>
                <a:latin typeface="Britannic Bold" pitchFamily="34" charset="0"/>
                <a:cs typeface="Aharoni" pitchFamily="2" charset="-79"/>
              </a:rPr>
              <a:t>fiscalización</a:t>
            </a:r>
            <a:r>
              <a:rPr lang="es-ES" sz="2800" b="1" dirty="0">
                <a:solidFill>
                  <a:schemeClr val="bg1"/>
                </a:solidFill>
                <a:latin typeface="Britannic Bold" pitchFamily="34" charset="0"/>
                <a:cs typeface="Aharoni" pitchFamily="2" charset="-79"/>
              </a:rPr>
              <a:t>.</a:t>
            </a:r>
            <a:endParaRPr lang="es-EC" sz="2800" b="1" dirty="0">
              <a:solidFill>
                <a:schemeClr val="bg1"/>
              </a:solidFill>
              <a:latin typeface="Britannic Bold" pitchFamily="34" charset="0"/>
              <a:cs typeface="Aharoni" pitchFamily="2" charset="-79"/>
            </a:endParaRPr>
          </a:p>
        </p:txBody>
      </p:sp>
      <p:sp>
        <p:nvSpPr>
          <p:cNvPr id="19" name="CuadroTexto 18"/>
          <p:cNvSpPr txBox="1"/>
          <p:nvPr/>
        </p:nvSpPr>
        <p:spPr>
          <a:xfrm>
            <a:off x="1092268" y="3717032"/>
            <a:ext cx="7236688" cy="578882"/>
          </a:xfrm>
          <a:prstGeom prst="roundRect">
            <a:avLst/>
          </a:prstGeom>
          <a:solidFill>
            <a:srgbClr val="0070C0"/>
          </a:solidFill>
          <a:ln>
            <a:solidFill>
              <a:sysClr val="windowText" lastClr="000000"/>
            </a:solidFill>
          </a:ln>
        </p:spPr>
        <p:txBody>
          <a:bodyPr wrap="square" rtlCol="0">
            <a:spAutoFit/>
          </a:bodyPr>
          <a:lstStyle/>
          <a:p>
            <a:pPr marL="457200" indent="-457200">
              <a:buFont typeface="Arial" panose="020B0604020202020204" pitchFamily="34" charset="0"/>
              <a:buChar char="•"/>
            </a:pPr>
            <a:r>
              <a:rPr lang="es-EC" sz="2800" b="1" dirty="0" smtClean="0">
                <a:solidFill>
                  <a:schemeClr val="bg1"/>
                </a:solidFill>
                <a:latin typeface="Britannic Bold" pitchFamily="34" charset="0"/>
                <a:cs typeface="Aharoni" pitchFamily="2" charset="-79"/>
              </a:rPr>
              <a:t>No existe procedimientos en cada fase. </a:t>
            </a:r>
            <a:endParaRPr lang="es-EC" sz="2800" b="1" dirty="0">
              <a:solidFill>
                <a:schemeClr val="bg1"/>
              </a:solidFill>
              <a:latin typeface="Britannic Bold" pitchFamily="34" charset="0"/>
              <a:cs typeface="Aharoni" pitchFamily="2" charset="-79"/>
            </a:endParaRPr>
          </a:p>
        </p:txBody>
      </p:sp>
      <p:sp>
        <p:nvSpPr>
          <p:cNvPr id="20" name="CuadroTexto 19"/>
          <p:cNvSpPr txBox="1"/>
          <p:nvPr/>
        </p:nvSpPr>
        <p:spPr>
          <a:xfrm>
            <a:off x="1150050" y="2517408"/>
            <a:ext cx="7236688" cy="1055608"/>
          </a:xfrm>
          <a:prstGeom prst="roundRect">
            <a:avLst/>
          </a:prstGeom>
          <a:solidFill>
            <a:srgbClr val="0070C0"/>
          </a:solidFill>
          <a:ln>
            <a:solidFill>
              <a:sysClr val="windowText" lastClr="000000"/>
            </a:solidFill>
          </a:ln>
        </p:spPr>
        <p:txBody>
          <a:bodyPr wrap="square" rtlCol="0">
            <a:spAutoFit/>
          </a:bodyPr>
          <a:lstStyle/>
          <a:p>
            <a:pPr marL="457200" indent="-457200">
              <a:buFont typeface="Arial" panose="020B0604020202020204" pitchFamily="34" charset="0"/>
              <a:buChar char="•"/>
            </a:pPr>
            <a:r>
              <a:rPr lang="es-EC" sz="2800" b="1" dirty="0" smtClean="0">
                <a:solidFill>
                  <a:schemeClr val="bg1"/>
                </a:solidFill>
                <a:latin typeface="Britannic Bold" pitchFamily="34" charset="0"/>
                <a:cs typeface="Aharoni" pitchFamily="2" charset="-79"/>
              </a:rPr>
              <a:t>No se dispone de procedimientos y formatos (CGN).</a:t>
            </a:r>
            <a:endParaRPr lang="es-EC" sz="2800" b="1" dirty="0">
              <a:solidFill>
                <a:schemeClr val="bg1"/>
              </a:solidFill>
              <a:latin typeface="Britannic Bold" pitchFamily="34" charset="0"/>
              <a:cs typeface="Aharoni" pitchFamily="2" charset="-79"/>
            </a:endParaRPr>
          </a:p>
        </p:txBody>
      </p:sp>
      <p:sp>
        <p:nvSpPr>
          <p:cNvPr id="56" name="CuadroTexto 55"/>
          <p:cNvSpPr txBox="1"/>
          <p:nvPr/>
        </p:nvSpPr>
        <p:spPr>
          <a:xfrm>
            <a:off x="564237" y="96591"/>
            <a:ext cx="8122563" cy="1328023"/>
          </a:xfrm>
          <a:prstGeom prst="roundRect">
            <a:avLst/>
          </a:prstGeom>
          <a:solidFill>
            <a:srgbClr val="0070C0"/>
          </a:solidFill>
          <a:ln>
            <a:solidFill>
              <a:sysClr val="windowText" lastClr="000000"/>
            </a:solidFill>
          </a:ln>
        </p:spPr>
        <p:txBody>
          <a:bodyPr wrap="square" rtlCol="0">
            <a:spAutoFit/>
          </a:bodyPr>
          <a:lstStyle/>
          <a:p>
            <a:pPr algn="ctr"/>
            <a:r>
              <a:rPr lang="es-ES" sz="2400" b="1" dirty="0" smtClean="0">
                <a:solidFill>
                  <a:srgbClr val="FFFF00"/>
                </a:solidFill>
                <a:latin typeface="Arial" panose="020B0604020202020204" pitchFamily="34" charset="0"/>
                <a:cs typeface="Arial" panose="020B0604020202020204" pitchFamily="34" charset="0"/>
              </a:rPr>
              <a:t>IV.3</a:t>
            </a:r>
          </a:p>
          <a:p>
            <a:pPr algn="ctr"/>
            <a:r>
              <a:rPr lang="es-EC" sz="2400" b="1" dirty="0" smtClean="0">
                <a:solidFill>
                  <a:srgbClr val="FFFF00"/>
                </a:solidFill>
                <a:latin typeface="Arial" panose="020B0604020202020204" pitchFamily="34" charset="0"/>
                <a:cs typeface="Arial" panose="020B0604020202020204" pitchFamily="34" charset="0"/>
              </a:rPr>
              <a:t>CONCLUSIONES DEL DIAGNÓSTICO SITUACIONAL</a:t>
            </a:r>
            <a:r>
              <a:rPr lang="en-US" sz="2400" b="1" dirty="0" smtClean="0">
                <a:solidFill>
                  <a:srgbClr val="FFFF00"/>
                </a:solidFill>
                <a:latin typeface="Arial" panose="020B0604020202020204" pitchFamily="34" charset="0"/>
                <a:cs typeface="Arial" panose="020B0604020202020204" pitchFamily="34" charset="0"/>
              </a:rPr>
              <a:t> DE LA FISCALIZACI</a:t>
            </a:r>
            <a:r>
              <a:rPr lang="es-EC" sz="2400" b="1" dirty="0" err="1" smtClean="0">
                <a:solidFill>
                  <a:srgbClr val="FFFF00"/>
                </a:solidFill>
                <a:latin typeface="Arial" panose="020B0604020202020204" pitchFamily="34" charset="0"/>
                <a:cs typeface="Arial" panose="020B0604020202020204" pitchFamily="34" charset="0"/>
              </a:rPr>
              <a:t>Ó</a:t>
            </a:r>
            <a:r>
              <a:rPr lang="en-US" sz="2400" b="1" dirty="0" smtClean="0">
                <a:solidFill>
                  <a:srgbClr val="FFFF00"/>
                </a:solidFill>
                <a:latin typeface="Arial" panose="020B0604020202020204" pitchFamily="34" charset="0"/>
                <a:cs typeface="Arial" panose="020B0604020202020204" pitchFamily="34" charset="0"/>
              </a:rPr>
              <a:t>N DE OBRAS MILITARES</a:t>
            </a:r>
            <a:endParaRPr lang="es-ES" sz="24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808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21</a:t>
            </a:fld>
            <a:endParaRPr lang="es-EC" dirty="0"/>
          </a:p>
        </p:txBody>
      </p:sp>
      <p:pic>
        <p:nvPicPr>
          <p:cNvPr id="5" name="49 Imagen" descr="PLANTILLA 3.jpg"/>
          <p:cNvPicPr>
            <a:picLocks noChangeAspect="1"/>
          </p:cNvPicPr>
          <p:nvPr/>
        </p:nvPicPr>
        <p:blipFill rotWithShape="1">
          <a:blip r:embed="rId3" cstate="print">
            <a:clrChange>
              <a:clrFrom>
                <a:srgbClr val="FFFFFF"/>
              </a:clrFrom>
              <a:clrTo>
                <a:srgbClr val="FFFFFF">
                  <a:alpha val="0"/>
                </a:srgbClr>
              </a:clrTo>
            </a:clrChange>
          </a:blip>
          <a:srcRect l="1" r="85213"/>
          <a:stretch/>
        </p:blipFill>
        <p:spPr>
          <a:xfrm>
            <a:off x="1" y="0"/>
            <a:ext cx="1513170" cy="6857999"/>
          </a:xfrm>
          <a:prstGeom prst="rect">
            <a:avLst/>
          </a:prstGeom>
        </p:spPr>
      </p:pic>
      <p:sp>
        <p:nvSpPr>
          <p:cNvPr id="6" name="CuadroTexto 5"/>
          <p:cNvSpPr txBox="1"/>
          <p:nvPr/>
        </p:nvSpPr>
        <p:spPr>
          <a:xfrm>
            <a:off x="1691680" y="1702336"/>
            <a:ext cx="6768752" cy="2553891"/>
          </a:xfrm>
          <a:prstGeom prst="roundRect">
            <a:avLst/>
          </a:prstGeom>
          <a:solidFill>
            <a:srgbClr val="0070C0"/>
          </a:solidFill>
          <a:ln>
            <a:solidFill>
              <a:sysClr val="windowText" lastClr="000000"/>
            </a:solidFill>
          </a:ln>
        </p:spPr>
        <p:txBody>
          <a:bodyPr wrap="square" rtlCol="0">
            <a:spAutoFit/>
          </a:bodyPr>
          <a:lstStyle/>
          <a:p>
            <a:pPr algn="ctr"/>
            <a:r>
              <a:rPr lang="es-ES" sz="3600" b="1" dirty="0" smtClean="0">
                <a:solidFill>
                  <a:srgbClr val="FFFF00"/>
                </a:solidFill>
                <a:latin typeface="Arial" panose="020B0604020202020204" pitchFamily="34" charset="0"/>
                <a:cs typeface="Arial" panose="020B0604020202020204" pitchFamily="34" charset="0"/>
              </a:rPr>
              <a:t>CAP</a:t>
            </a:r>
            <a:r>
              <a:rPr lang="es-EC" sz="3600" b="1" dirty="0" smtClean="0">
                <a:solidFill>
                  <a:srgbClr val="FFFF00"/>
                </a:solidFill>
                <a:latin typeface="Arial" panose="020B0604020202020204" pitchFamily="34" charset="0"/>
                <a:cs typeface="Arial" panose="020B0604020202020204" pitchFamily="34" charset="0"/>
              </a:rPr>
              <a:t>Í</a:t>
            </a:r>
            <a:r>
              <a:rPr lang="es-ES" sz="3600" b="1" dirty="0" smtClean="0">
                <a:solidFill>
                  <a:srgbClr val="FFFF00"/>
                </a:solidFill>
                <a:latin typeface="Arial" panose="020B0604020202020204" pitchFamily="34" charset="0"/>
                <a:cs typeface="Arial" panose="020B0604020202020204" pitchFamily="34" charset="0"/>
              </a:rPr>
              <a:t>TULO V</a:t>
            </a:r>
          </a:p>
          <a:p>
            <a:pPr algn="ctr"/>
            <a:endParaRPr lang="en-US" sz="3600" b="1" dirty="0">
              <a:solidFill>
                <a:srgbClr val="FFFF00"/>
              </a:solidFill>
              <a:latin typeface="Arial" panose="020B0604020202020204" pitchFamily="34" charset="0"/>
              <a:cs typeface="Arial" panose="020B0604020202020204" pitchFamily="34" charset="0"/>
            </a:endParaRPr>
          </a:p>
          <a:p>
            <a:pPr algn="ctr"/>
            <a:r>
              <a:rPr lang="en-US" sz="3600" b="1" dirty="0">
                <a:solidFill>
                  <a:srgbClr val="FFFF00"/>
                </a:solidFill>
                <a:latin typeface="Arial" panose="020B0604020202020204" pitchFamily="34" charset="0"/>
                <a:cs typeface="Arial" panose="020B0604020202020204" pitchFamily="34" charset="0"/>
              </a:rPr>
              <a:t>MODELO DE GERENCIA APLICADO A LA ESMIL</a:t>
            </a:r>
            <a:endParaRPr lang="es-ES" sz="36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19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22</a:t>
            </a:fld>
            <a:endParaRPr lang="es-EC" dirty="0">
              <a:solidFill>
                <a:prstClr val="black">
                  <a:tint val="75000"/>
                </a:prstClr>
              </a:solidFill>
            </a:endParaRPr>
          </a:p>
        </p:txBody>
      </p:sp>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22</a:t>
            </a:fld>
            <a:endParaRPr lang="es-EC" b="1" dirty="0">
              <a:solidFill>
                <a:prstClr val="black"/>
              </a:solidFill>
            </a:endParaRPr>
          </a:p>
        </p:txBody>
      </p:sp>
      <p:sp>
        <p:nvSpPr>
          <p:cNvPr id="2" name="1 Tarjeta"/>
          <p:cNvSpPr/>
          <p:nvPr/>
        </p:nvSpPr>
        <p:spPr>
          <a:xfrm>
            <a:off x="611560" y="116632"/>
            <a:ext cx="1152128" cy="504056"/>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300" b="1" dirty="0" smtClean="0"/>
              <a:t>INICIO</a:t>
            </a:r>
            <a:endParaRPr lang="es-EC" sz="1300" b="1" dirty="0"/>
          </a:p>
        </p:txBody>
      </p:sp>
      <p:sp>
        <p:nvSpPr>
          <p:cNvPr id="9" name="8 Tarjeta"/>
          <p:cNvSpPr/>
          <p:nvPr/>
        </p:nvSpPr>
        <p:spPr>
          <a:xfrm>
            <a:off x="2339751" y="134413"/>
            <a:ext cx="1254493" cy="486275"/>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300" b="1" dirty="0" smtClean="0"/>
              <a:t>PLANIFICACIÓN</a:t>
            </a:r>
            <a:endParaRPr lang="es-EC" sz="1300" b="1" dirty="0"/>
          </a:p>
        </p:txBody>
      </p:sp>
      <p:sp>
        <p:nvSpPr>
          <p:cNvPr id="10" name="9 Tarjeta"/>
          <p:cNvSpPr/>
          <p:nvPr/>
        </p:nvSpPr>
        <p:spPr>
          <a:xfrm>
            <a:off x="4283968" y="116632"/>
            <a:ext cx="1080120" cy="504056"/>
          </a:xfrm>
          <a:prstGeom prst="flowChartPunchedCard">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300" b="1" dirty="0" smtClean="0"/>
              <a:t>EJECUCIÓN</a:t>
            </a:r>
            <a:endParaRPr lang="es-EC" sz="1300" b="1" dirty="0"/>
          </a:p>
        </p:txBody>
      </p:sp>
      <p:sp>
        <p:nvSpPr>
          <p:cNvPr id="11" name="10 Tarjeta"/>
          <p:cNvSpPr/>
          <p:nvPr/>
        </p:nvSpPr>
        <p:spPr>
          <a:xfrm>
            <a:off x="6012160" y="116632"/>
            <a:ext cx="1152128" cy="504056"/>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300" b="1" dirty="0" smtClean="0"/>
              <a:t>MONITOREO Y CONTROL</a:t>
            </a:r>
            <a:endParaRPr lang="es-EC" sz="1300" b="1" dirty="0"/>
          </a:p>
        </p:txBody>
      </p:sp>
      <p:sp>
        <p:nvSpPr>
          <p:cNvPr id="12" name="11 Tarjeta"/>
          <p:cNvSpPr/>
          <p:nvPr/>
        </p:nvSpPr>
        <p:spPr>
          <a:xfrm>
            <a:off x="7620000" y="116632"/>
            <a:ext cx="1128464" cy="504056"/>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300" b="1" dirty="0" smtClean="0"/>
              <a:t>CIERRE</a:t>
            </a:r>
            <a:endParaRPr lang="es-EC" sz="1300" b="1" dirty="0"/>
          </a:p>
        </p:txBody>
      </p:sp>
      <p:sp>
        <p:nvSpPr>
          <p:cNvPr id="13" name="12 Tarjeta"/>
          <p:cNvSpPr/>
          <p:nvPr/>
        </p:nvSpPr>
        <p:spPr>
          <a:xfrm>
            <a:off x="611560" y="836712"/>
            <a:ext cx="1152128" cy="504056"/>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smtClean="0">
                <a:solidFill>
                  <a:schemeClr val="tx1"/>
                </a:solidFill>
              </a:rPr>
              <a:t>DOC. DE INICIO DEL PROGRAMA</a:t>
            </a:r>
            <a:endParaRPr lang="es-EC" sz="1100" b="1" dirty="0">
              <a:solidFill>
                <a:schemeClr val="tx1"/>
              </a:solidFill>
            </a:endParaRPr>
          </a:p>
        </p:txBody>
      </p:sp>
      <p:sp>
        <p:nvSpPr>
          <p:cNvPr id="14" name="13 Tarjeta"/>
          <p:cNvSpPr/>
          <p:nvPr/>
        </p:nvSpPr>
        <p:spPr>
          <a:xfrm>
            <a:off x="2339752" y="2564904"/>
            <a:ext cx="1254493" cy="504056"/>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smtClean="0">
                <a:solidFill>
                  <a:schemeClr val="tx1"/>
                </a:solidFill>
              </a:rPr>
              <a:t>OTROS DOC. DEL PROGRAMA</a:t>
            </a:r>
            <a:endParaRPr lang="es-EC" sz="1100" b="1" dirty="0">
              <a:solidFill>
                <a:schemeClr val="tx1"/>
              </a:solidFill>
            </a:endParaRPr>
          </a:p>
        </p:txBody>
      </p:sp>
      <p:sp>
        <p:nvSpPr>
          <p:cNvPr id="15" name="14 Tarjeta"/>
          <p:cNvSpPr/>
          <p:nvPr/>
        </p:nvSpPr>
        <p:spPr>
          <a:xfrm>
            <a:off x="4283968" y="1412776"/>
            <a:ext cx="1080120" cy="504056"/>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a:solidFill>
                  <a:schemeClr val="tx1"/>
                </a:solidFill>
              </a:rPr>
              <a:t>PROYECTO </a:t>
            </a:r>
            <a:r>
              <a:rPr lang="es-EC" sz="1100" b="1" dirty="0" smtClean="0">
                <a:solidFill>
                  <a:schemeClr val="tx1"/>
                </a:solidFill>
              </a:rPr>
              <a:t>2</a:t>
            </a:r>
            <a:endParaRPr lang="es-EC" sz="1100" b="1" dirty="0">
              <a:solidFill>
                <a:schemeClr val="tx1"/>
              </a:solidFill>
            </a:endParaRPr>
          </a:p>
        </p:txBody>
      </p:sp>
      <p:sp>
        <p:nvSpPr>
          <p:cNvPr id="16" name="15 Tarjeta"/>
          <p:cNvSpPr/>
          <p:nvPr/>
        </p:nvSpPr>
        <p:spPr>
          <a:xfrm>
            <a:off x="2339752" y="1988840"/>
            <a:ext cx="1224136" cy="504056"/>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smtClean="0">
                <a:solidFill>
                  <a:schemeClr val="tx1"/>
                </a:solidFill>
              </a:rPr>
              <a:t>PLAN DE DIREC. DEL PROGRAMA</a:t>
            </a:r>
            <a:endParaRPr lang="es-EC" sz="1100" b="1" dirty="0">
              <a:solidFill>
                <a:schemeClr val="tx1"/>
              </a:solidFill>
            </a:endParaRPr>
          </a:p>
        </p:txBody>
      </p:sp>
      <p:sp>
        <p:nvSpPr>
          <p:cNvPr id="17" name="16 Tarjeta"/>
          <p:cNvSpPr/>
          <p:nvPr/>
        </p:nvSpPr>
        <p:spPr>
          <a:xfrm>
            <a:off x="2339752" y="1412776"/>
            <a:ext cx="1224136" cy="504056"/>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smtClean="0">
                <a:solidFill>
                  <a:schemeClr val="tx1"/>
                </a:solidFill>
              </a:rPr>
              <a:t>PLAN DE RECURSOS</a:t>
            </a:r>
            <a:endParaRPr lang="es-EC" sz="1100" b="1" dirty="0">
              <a:solidFill>
                <a:schemeClr val="tx1"/>
              </a:solidFill>
            </a:endParaRPr>
          </a:p>
        </p:txBody>
      </p:sp>
      <p:sp>
        <p:nvSpPr>
          <p:cNvPr id="18" name="17 Tarjeta"/>
          <p:cNvSpPr/>
          <p:nvPr/>
        </p:nvSpPr>
        <p:spPr>
          <a:xfrm>
            <a:off x="2339752" y="836712"/>
            <a:ext cx="1224136" cy="504056"/>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smtClean="0">
                <a:solidFill>
                  <a:schemeClr val="tx1"/>
                </a:solidFill>
              </a:rPr>
              <a:t>CRONOGRAMA DEL PROGRAMA</a:t>
            </a:r>
            <a:endParaRPr lang="es-EC" sz="1100" b="1" dirty="0">
              <a:solidFill>
                <a:schemeClr val="tx1"/>
              </a:solidFill>
            </a:endParaRPr>
          </a:p>
        </p:txBody>
      </p:sp>
      <p:sp>
        <p:nvSpPr>
          <p:cNvPr id="19" name="18 Tarjeta"/>
          <p:cNvSpPr/>
          <p:nvPr/>
        </p:nvSpPr>
        <p:spPr>
          <a:xfrm>
            <a:off x="4283968" y="836712"/>
            <a:ext cx="1094554" cy="504056"/>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smtClean="0">
                <a:solidFill>
                  <a:schemeClr val="tx1"/>
                </a:solidFill>
              </a:rPr>
              <a:t>PROYECTO 1</a:t>
            </a:r>
            <a:endParaRPr lang="es-EC" sz="1100" b="1" dirty="0">
              <a:solidFill>
                <a:schemeClr val="tx1"/>
              </a:solidFill>
            </a:endParaRPr>
          </a:p>
        </p:txBody>
      </p:sp>
      <p:sp>
        <p:nvSpPr>
          <p:cNvPr id="20" name="19 Tarjeta"/>
          <p:cNvSpPr/>
          <p:nvPr/>
        </p:nvSpPr>
        <p:spPr>
          <a:xfrm>
            <a:off x="6012160" y="836712"/>
            <a:ext cx="1152128" cy="504056"/>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smtClean="0">
                <a:solidFill>
                  <a:schemeClr val="tx1"/>
                </a:solidFill>
              </a:rPr>
              <a:t>COMUNICAC. DEL PROG.</a:t>
            </a:r>
            <a:endParaRPr lang="es-EC" sz="1100" b="1" dirty="0">
              <a:solidFill>
                <a:schemeClr val="tx1"/>
              </a:solidFill>
            </a:endParaRPr>
          </a:p>
        </p:txBody>
      </p:sp>
      <p:sp>
        <p:nvSpPr>
          <p:cNvPr id="21" name="20 Tarjeta"/>
          <p:cNvSpPr/>
          <p:nvPr/>
        </p:nvSpPr>
        <p:spPr>
          <a:xfrm>
            <a:off x="7620000" y="836712"/>
            <a:ext cx="1120152" cy="504056"/>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smtClean="0">
                <a:solidFill>
                  <a:schemeClr val="tx1"/>
                </a:solidFill>
              </a:rPr>
              <a:t>DOC. DE CIERRE DEL PROG.</a:t>
            </a:r>
            <a:endParaRPr lang="es-EC" sz="1100" b="1" dirty="0">
              <a:solidFill>
                <a:schemeClr val="tx1"/>
              </a:solidFill>
            </a:endParaRPr>
          </a:p>
        </p:txBody>
      </p:sp>
      <p:sp>
        <p:nvSpPr>
          <p:cNvPr id="22" name="21 Tarjeta"/>
          <p:cNvSpPr/>
          <p:nvPr/>
        </p:nvSpPr>
        <p:spPr>
          <a:xfrm>
            <a:off x="4283968" y="1988840"/>
            <a:ext cx="1080120" cy="504056"/>
          </a:xfrm>
          <a:prstGeom prst="flowChartPunchedCar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200" b="1" dirty="0" smtClean="0">
                <a:solidFill>
                  <a:schemeClr val="tx1"/>
                </a:solidFill>
              </a:rPr>
              <a:t>PROYECTO X</a:t>
            </a:r>
            <a:endParaRPr lang="es-EC" sz="1200" b="1" dirty="0">
              <a:solidFill>
                <a:schemeClr val="tx1"/>
              </a:solidFill>
            </a:endParaRPr>
          </a:p>
        </p:txBody>
      </p:sp>
      <p:sp>
        <p:nvSpPr>
          <p:cNvPr id="23" name="22 Tarjeta"/>
          <p:cNvSpPr/>
          <p:nvPr/>
        </p:nvSpPr>
        <p:spPr>
          <a:xfrm>
            <a:off x="4788024" y="2564904"/>
            <a:ext cx="936104" cy="360040"/>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smtClean="0"/>
              <a:t>INICIO</a:t>
            </a:r>
            <a:endParaRPr lang="es-EC" sz="1100" b="1" dirty="0"/>
          </a:p>
        </p:txBody>
      </p:sp>
      <p:sp>
        <p:nvSpPr>
          <p:cNvPr id="24" name="23 Tarjeta"/>
          <p:cNvSpPr/>
          <p:nvPr/>
        </p:nvSpPr>
        <p:spPr>
          <a:xfrm>
            <a:off x="4788024" y="2996952"/>
            <a:ext cx="1224136" cy="360040"/>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smtClean="0"/>
              <a:t>PLANIFICACIÓN</a:t>
            </a:r>
            <a:endParaRPr lang="es-EC" sz="1100" b="1" dirty="0"/>
          </a:p>
        </p:txBody>
      </p:sp>
      <p:sp>
        <p:nvSpPr>
          <p:cNvPr id="25" name="24 Tarjeta"/>
          <p:cNvSpPr/>
          <p:nvPr/>
        </p:nvSpPr>
        <p:spPr>
          <a:xfrm>
            <a:off x="4788024" y="3501008"/>
            <a:ext cx="936104" cy="432048"/>
          </a:xfrm>
          <a:prstGeom prst="flowChartPunchedCard">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smtClean="0"/>
              <a:t>EJECUCIÓN</a:t>
            </a:r>
            <a:endParaRPr lang="es-EC" sz="1100" b="1" dirty="0"/>
          </a:p>
        </p:txBody>
      </p:sp>
      <p:sp>
        <p:nvSpPr>
          <p:cNvPr id="26" name="25 Tarjeta"/>
          <p:cNvSpPr/>
          <p:nvPr/>
        </p:nvSpPr>
        <p:spPr>
          <a:xfrm>
            <a:off x="5148064" y="5157192"/>
            <a:ext cx="1405136" cy="432048"/>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smtClean="0">
                <a:solidFill>
                  <a:schemeClr val="tx1"/>
                </a:solidFill>
              </a:rPr>
              <a:t>PRUEBAS </a:t>
            </a:r>
            <a:r>
              <a:rPr lang="es-EC" sz="1100" dirty="0" smtClean="0">
                <a:solidFill>
                  <a:schemeClr val="tx1"/>
                </a:solidFill>
              </a:rPr>
              <a:t>(CONTROL Y CIERRE)</a:t>
            </a:r>
            <a:endParaRPr lang="es-EC" sz="1100" dirty="0">
              <a:solidFill>
                <a:schemeClr val="tx1"/>
              </a:solidFill>
            </a:endParaRPr>
          </a:p>
        </p:txBody>
      </p:sp>
      <p:sp>
        <p:nvSpPr>
          <p:cNvPr id="27" name="26 Tarjeta"/>
          <p:cNvSpPr/>
          <p:nvPr/>
        </p:nvSpPr>
        <p:spPr>
          <a:xfrm>
            <a:off x="5148064" y="4005064"/>
            <a:ext cx="1405136" cy="504056"/>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smtClean="0">
                <a:solidFill>
                  <a:schemeClr val="tx1"/>
                </a:solidFill>
              </a:rPr>
              <a:t>DISEÑO </a:t>
            </a:r>
            <a:r>
              <a:rPr lang="es-EC" sz="1100" dirty="0" smtClean="0">
                <a:solidFill>
                  <a:schemeClr val="tx1"/>
                </a:solidFill>
              </a:rPr>
              <a:t>(INICIO Y PLANIFICACIÓN)</a:t>
            </a:r>
            <a:endParaRPr lang="es-EC" sz="1100" dirty="0">
              <a:solidFill>
                <a:schemeClr val="tx1"/>
              </a:solidFill>
            </a:endParaRPr>
          </a:p>
        </p:txBody>
      </p:sp>
      <p:sp>
        <p:nvSpPr>
          <p:cNvPr id="28" name="27 Tarjeta"/>
          <p:cNvSpPr/>
          <p:nvPr/>
        </p:nvSpPr>
        <p:spPr>
          <a:xfrm>
            <a:off x="5148064" y="4581128"/>
            <a:ext cx="1405136" cy="504056"/>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smtClean="0">
                <a:solidFill>
                  <a:schemeClr val="tx1"/>
                </a:solidFill>
              </a:rPr>
              <a:t>CONSTRUCCIÓN </a:t>
            </a:r>
            <a:r>
              <a:rPr lang="es-EC" sz="1100" dirty="0" smtClean="0">
                <a:solidFill>
                  <a:schemeClr val="tx1"/>
                </a:solidFill>
              </a:rPr>
              <a:t>(EJECUCIÓN)</a:t>
            </a:r>
            <a:endParaRPr lang="es-EC" sz="1100" dirty="0">
              <a:solidFill>
                <a:schemeClr val="tx1"/>
              </a:solidFill>
            </a:endParaRPr>
          </a:p>
        </p:txBody>
      </p:sp>
      <p:sp>
        <p:nvSpPr>
          <p:cNvPr id="29" name="28 Tarjeta"/>
          <p:cNvSpPr/>
          <p:nvPr/>
        </p:nvSpPr>
        <p:spPr>
          <a:xfrm>
            <a:off x="4860032" y="5733256"/>
            <a:ext cx="1008112" cy="432048"/>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smtClean="0"/>
              <a:t>MONITOREO</a:t>
            </a:r>
            <a:endParaRPr lang="es-EC" sz="1100" b="1" dirty="0"/>
          </a:p>
        </p:txBody>
      </p:sp>
      <p:sp>
        <p:nvSpPr>
          <p:cNvPr id="30" name="29 Tarjeta"/>
          <p:cNvSpPr/>
          <p:nvPr/>
        </p:nvSpPr>
        <p:spPr>
          <a:xfrm>
            <a:off x="4860032" y="6309320"/>
            <a:ext cx="936104" cy="432048"/>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100" b="1" dirty="0" smtClean="0"/>
              <a:t>CIERRE</a:t>
            </a:r>
            <a:endParaRPr lang="es-EC" sz="1100" b="1" dirty="0"/>
          </a:p>
        </p:txBody>
      </p:sp>
      <p:cxnSp>
        <p:nvCxnSpPr>
          <p:cNvPr id="31" name="30 Conector recto de flecha"/>
          <p:cNvCxnSpPr>
            <a:endCxn id="13" idx="0"/>
          </p:cNvCxnSpPr>
          <p:nvPr/>
        </p:nvCxnSpPr>
        <p:spPr>
          <a:xfrm>
            <a:off x="1187624" y="620688"/>
            <a:ext cx="0" cy="2160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a:off x="2966998" y="620688"/>
            <a:ext cx="0" cy="2160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a:off x="4860032" y="646528"/>
            <a:ext cx="0" cy="2160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a:off x="6588224" y="646528"/>
            <a:ext cx="0" cy="2160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a:off x="8184232" y="620688"/>
            <a:ext cx="0" cy="2160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a:off x="4572000" y="2492896"/>
            <a:ext cx="13648" cy="41044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a:endCxn id="23" idx="1"/>
          </p:cNvCxnSpPr>
          <p:nvPr/>
        </p:nvCxnSpPr>
        <p:spPr>
          <a:xfrm>
            <a:off x="4572000" y="2744924"/>
            <a:ext cx="21602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p:nvPr/>
        </p:nvCxnSpPr>
        <p:spPr>
          <a:xfrm>
            <a:off x="4585648" y="3212976"/>
            <a:ext cx="21602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p:nvPr/>
        </p:nvCxnSpPr>
        <p:spPr>
          <a:xfrm>
            <a:off x="4572000" y="3748096"/>
            <a:ext cx="21602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a:off x="4644008" y="5976576"/>
            <a:ext cx="21602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a:off x="4644008" y="6597352"/>
            <a:ext cx="21602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p:cNvCxnSpPr/>
          <p:nvPr/>
        </p:nvCxnSpPr>
        <p:spPr>
          <a:xfrm>
            <a:off x="4932040" y="3933056"/>
            <a:ext cx="0" cy="1440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p:nvPr/>
        </p:nvCxnSpPr>
        <p:spPr>
          <a:xfrm>
            <a:off x="4932040" y="5373216"/>
            <a:ext cx="21602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50 Conector recto de flecha"/>
          <p:cNvCxnSpPr/>
          <p:nvPr/>
        </p:nvCxnSpPr>
        <p:spPr>
          <a:xfrm>
            <a:off x="4948808" y="4869160"/>
            <a:ext cx="21602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p:nvPr/>
        </p:nvCxnSpPr>
        <p:spPr>
          <a:xfrm>
            <a:off x="4932040" y="4293096"/>
            <a:ext cx="21602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6" name="49 Imagen" descr="PLANTILLA 3.jpg"/>
          <p:cNvPicPr>
            <a:picLocks noChangeAspect="1"/>
          </p:cNvPicPr>
          <p:nvPr/>
        </p:nvPicPr>
        <p:blipFill rotWithShape="1">
          <a:blip r:embed="rId3" cstate="print">
            <a:clrChange>
              <a:clrFrom>
                <a:srgbClr val="FFFFFF"/>
              </a:clrFrom>
              <a:clrTo>
                <a:srgbClr val="FFFFFF">
                  <a:alpha val="0"/>
                </a:srgbClr>
              </a:clrTo>
            </a:clrChange>
          </a:blip>
          <a:srcRect l="1" r="85213"/>
          <a:stretch/>
        </p:blipFill>
        <p:spPr>
          <a:xfrm>
            <a:off x="1" y="0"/>
            <a:ext cx="971599" cy="6857999"/>
          </a:xfrm>
          <a:prstGeom prst="rect">
            <a:avLst/>
          </a:prstGeom>
        </p:spPr>
      </p:pic>
      <p:sp>
        <p:nvSpPr>
          <p:cNvPr id="48" name="CuadroTexto 47"/>
          <p:cNvSpPr txBox="1"/>
          <p:nvPr/>
        </p:nvSpPr>
        <p:spPr>
          <a:xfrm>
            <a:off x="564237" y="96591"/>
            <a:ext cx="8122563" cy="1532334"/>
          </a:xfrm>
          <a:prstGeom prst="roundRect">
            <a:avLst/>
          </a:prstGeom>
          <a:solidFill>
            <a:srgbClr val="0070C0"/>
          </a:solidFill>
          <a:ln>
            <a:solidFill>
              <a:sysClr val="windowText" lastClr="000000"/>
            </a:solidFill>
          </a:ln>
        </p:spPr>
        <p:txBody>
          <a:bodyPr wrap="square" rtlCol="0">
            <a:spAutoFit/>
          </a:bodyPr>
          <a:lstStyle/>
          <a:p>
            <a:pPr algn="ctr"/>
            <a:r>
              <a:rPr lang="es-ES" sz="2800" b="1" dirty="0" smtClean="0">
                <a:solidFill>
                  <a:srgbClr val="FFFF00"/>
                </a:solidFill>
                <a:latin typeface="Arial" panose="020B0604020202020204" pitchFamily="34" charset="0"/>
                <a:cs typeface="Arial" panose="020B0604020202020204" pitchFamily="34" charset="0"/>
              </a:rPr>
              <a:t>V.1</a:t>
            </a:r>
          </a:p>
          <a:p>
            <a:pPr algn="ctr"/>
            <a:r>
              <a:rPr lang="en-US" sz="2800" b="1" dirty="0" smtClean="0">
                <a:solidFill>
                  <a:srgbClr val="FFFF00"/>
                </a:solidFill>
                <a:latin typeface="Arial" panose="020B0604020202020204" pitchFamily="34" charset="0"/>
                <a:cs typeface="Arial" panose="020B0604020202020204" pitchFamily="34" charset="0"/>
              </a:rPr>
              <a:t>MODELO DE GERENCIAMIENTO DE LA FISCALIZACIÓN</a:t>
            </a:r>
            <a:endParaRPr lang="es-ES" sz="2800" b="1" dirty="0">
              <a:solidFill>
                <a:srgbClr val="FFFF00"/>
              </a:solidFill>
              <a:latin typeface="Arial" panose="020B0604020202020204" pitchFamily="34" charset="0"/>
              <a:cs typeface="Arial" panose="020B0604020202020204" pitchFamily="34" charset="0"/>
            </a:endParaRPr>
          </a:p>
        </p:txBody>
      </p:sp>
      <p:pic>
        <p:nvPicPr>
          <p:cNvPr id="49" name="Imagen 48"/>
          <p:cNvPicPr/>
          <p:nvPr/>
        </p:nvPicPr>
        <p:blipFill>
          <a:blip r:embed="rId4">
            <a:extLst>
              <a:ext uri="{28A0092B-C50C-407E-A947-70E740481C1C}">
                <a14:useLocalDpi xmlns:a14="http://schemas.microsoft.com/office/drawing/2010/main" val="0"/>
              </a:ext>
            </a:extLst>
          </a:blip>
          <a:srcRect/>
          <a:stretch>
            <a:fillRect/>
          </a:stretch>
        </p:blipFill>
        <p:spPr bwMode="auto">
          <a:xfrm>
            <a:off x="971600" y="1576834"/>
            <a:ext cx="7992888" cy="4588470"/>
          </a:xfrm>
          <a:prstGeom prst="rect">
            <a:avLst/>
          </a:prstGeom>
          <a:noFill/>
          <a:ln>
            <a:noFill/>
          </a:ln>
        </p:spPr>
      </p:pic>
    </p:spTree>
    <p:extLst>
      <p:ext uri="{BB962C8B-B14F-4D97-AF65-F5344CB8AC3E}">
        <p14:creationId xmlns:p14="http://schemas.microsoft.com/office/powerpoint/2010/main" val="161015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subTnLst>
                                    <p:set>
                                      <p:cBhvr override="childStyle">
                                        <p:cTn dur="1" fill="hold" display="0" masterRel="nextClick" afterEffect="1"/>
                                        <p:tgtEl>
                                          <p:spTgt spid="49"/>
                                        </p:tgtEl>
                                        <p:attrNameLst>
                                          <p:attrName>style.visibility</p:attrName>
                                        </p:attrNameLst>
                                      </p:cBhvr>
                                      <p:to>
                                        <p:strVal val="hidden"/>
                                      </p:to>
                                    </p:set>
                                  </p:subTnLst>
                                </p:cTn>
                              </p:par>
                              <p:par>
                                <p:cTn id="10" presetID="53"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animEffect transition="in" filter="fade">
                                      <p:cBhvr>
                                        <p:cTn id="14" dur="500"/>
                                        <p:tgtEl>
                                          <p:spTgt spid="48"/>
                                        </p:tgtEl>
                                      </p:cBhvr>
                                    </p:animEffec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p:cTn id="44" dur="500" fill="hold"/>
                                        <p:tgtEl>
                                          <p:spTgt spid="27"/>
                                        </p:tgtEl>
                                        <p:attrNameLst>
                                          <p:attrName>ppt_w</p:attrName>
                                        </p:attrNameLst>
                                      </p:cBhvr>
                                      <p:tavLst>
                                        <p:tav tm="0">
                                          <p:val>
                                            <p:fltVal val="0"/>
                                          </p:val>
                                        </p:tav>
                                        <p:tav tm="100000">
                                          <p:val>
                                            <p:strVal val="#ppt_w"/>
                                          </p:val>
                                        </p:tav>
                                      </p:tavLst>
                                    </p:anim>
                                    <p:anim calcmode="lin" valueType="num">
                                      <p:cBhvr>
                                        <p:cTn id="45" dur="500" fill="hold"/>
                                        <p:tgtEl>
                                          <p:spTgt spid="27"/>
                                        </p:tgtEl>
                                        <p:attrNameLst>
                                          <p:attrName>ppt_h</p:attrName>
                                        </p:attrNameLst>
                                      </p:cBhvr>
                                      <p:tavLst>
                                        <p:tav tm="0">
                                          <p:val>
                                            <p:fltVal val="0"/>
                                          </p:val>
                                        </p:tav>
                                        <p:tav tm="100000">
                                          <p:val>
                                            <p:strVal val="#ppt_h"/>
                                          </p:val>
                                        </p:tav>
                                      </p:tavLst>
                                    </p:anim>
                                    <p:animEffect transition="in" filter="fade">
                                      <p:cBhvr>
                                        <p:cTn id="46" dur="500"/>
                                        <p:tgtEl>
                                          <p:spTgt spid="27"/>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500" fill="hold"/>
                                        <p:tgtEl>
                                          <p:spTgt spid="29"/>
                                        </p:tgtEl>
                                        <p:attrNameLst>
                                          <p:attrName>ppt_w</p:attrName>
                                        </p:attrNameLst>
                                      </p:cBhvr>
                                      <p:tavLst>
                                        <p:tav tm="0">
                                          <p:val>
                                            <p:fltVal val="0"/>
                                          </p:val>
                                        </p:tav>
                                        <p:tav tm="100000">
                                          <p:val>
                                            <p:strVal val="#ppt_w"/>
                                          </p:val>
                                        </p:tav>
                                      </p:tavLst>
                                    </p:anim>
                                    <p:anim calcmode="lin" valueType="num">
                                      <p:cBhvr>
                                        <p:cTn id="55" dur="500" fill="hold"/>
                                        <p:tgtEl>
                                          <p:spTgt spid="29"/>
                                        </p:tgtEl>
                                        <p:attrNameLst>
                                          <p:attrName>ppt_h</p:attrName>
                                        </p:attrNameLst>
                                      </p:cBhvr>
                                      <p:tavLst>
                                        <p:tav tm="0">
                                          <p:val>
                                            <p:fltVal val="0"/>
                                          </p:val>
                                        </p:tav>
                                        <p:tav tm="100000">
                                          <p:val>
                                            <p:strVal val="#ppt_h"/>
                                          </p:val>
                                        </p:tav>
                                      </p:tavLst>
                                    </p:anim>
                                    <p:animEffect transition="in" filter="fade">
                                      <p:cBhvr>
                                        <p:cTn id="56" dur="500"/>
                                        <p:tgtEl>
                                          <p:spTgt spid="2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par>
                                <p:cTn id="62" presetID="53" presetClass="entr" presetSubtype="16" fill="hold" nodeType="with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p:cTn id="64" dur="500" fill="hold"/>
                                        <p:tgtEl>
                                          <p:spTgt spid="37"/>
                                        </p:tgtEl>
                                        <p:attrNameLst>
                                          <p:attrName>ppt_w</p:attrName>
                                        </p:attrNameLst>
                                      </p:cBhvr>
                                      <p:tavLst>
                                        <p:tav tm="0">
                                          <p:val>
                                            <p:fltVal val="0"/>
                                          </p:val>
                                        </p:tav>
                                        <p:tav tm="100000">
                                          <p:val>
                                            <p:strVal val="#ppt_w"/>
                                          </p:val>
                                        </p:tav>
                                      </p:tavLst>
                                    </p:anim>
                                    <p:anim calcmode="lin" valueType="num">
                                      <p:cBhvr>
                                        <p:cTn id="65" dur="500" fill="hold"/>
                                        <p:tgtEl>
                                          <p:spTgt spid="37"/>
                                        </p:tgtEl>
                                        <p:attrNameLst>
                                          <p:attrName>ppt_h</p:attrName>
                                        </p:attrNameLst>
                                      </p:cBhvr>
                                      <p:tavLst>
                                        <p:tav tm="0">
                                          <p:val>
                                            <p:fltVal val="0"/>
                                          </p:val>
                                        </p:tav>
                                        <p:tav tm="100000">
                                          <p:val>
                                            <p:strVal val="#ppt_h"/>
                                          </p:val>
                                        </p:tav>
                                      </p:tavLst>
                                    </p:anim>
                                    <p:animEffect transition="in" filter="fade">
                                      <p:cBhvr>
                                        <p:cTn id="66" dur="500"/>
                                        <p:tgtEl>
                                          <p:spTgt spid="37"/>
                                        </p:tgtEl>
                                      </p:cBhvr>
                                    </p:animEffect>
                                  </p:childTnLst>
                                </p:cTn>
                              </p:par>
                              <p:par>
                                <p:cTn id="67" presetID="53" presetClass="entr" presetSubtype="16"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par>
                                <p:cTn id="72" presetID="53" presetClass="entr" presetSubtype="16" fill="hold" nodeType="with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par>
                                <p:cTn id="77" presetID="53" presetClass="entr" presetSubtype="16"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p:cTn id="79" dur="500" fill="hold"/>
                                        <p:tgtEl>
                                          <p:spTgt spid="43"/>
                                        </p:tgtEl>
                                        <p:attrNameLst>
                                          <p:attrName>ppt_w</p:attrName>
                                        </p:attrNameLst>
                                      </p:cBhvr>
                                      <p:tavLst>
                                        <p:tav tm="0">
                                          <p:val>
                                            <p:fltVal val="0"/>
                                          </p:val>
                                        </p:tav>
                                        <p:tav tm="100000">
                                          <p:val>
                                            <p:strVal val="#ppt_w"/>
                                          </p:val>
                                        </p:tav>
                                      </p:tavLst>
                                    </p:anim>
                                    <p:anim calcmode="lin" valueType="num">
                                      <p:cBhvr>
                                        <p:cTn id="80" dur="500" fill="hold"/>
                                        <p:tgtEl>
                                          <p:spTgt spid="43"/>
                                        </p:tgtEl>
                                        <p:attrNameLst>
                                          <p:attrName>ppt_h</p:attrName>
                                        </p:attrNameLst>
                                      </p:cBhvr>
                                      <p:tavLst>
                                        <p:tav tm="0">
                                          <p:val>
                                            <p:fltVal val="0"/>
                                          </p:val>
                                        </p:tav>
                                        <p:tav tm="100000">
                                          <p:val>
                                            <p:strVal val="#ppt_h"/>
                                          </p:val>
                                        </p:tav>
                                      </p:tavLst>
                                    </p:anim>
                                    <p:animEffect transition="in" filter="fade">
                                      <p:cBhvr>
                                        <p:cTn id="81" dur="500"/>
                                        <p:tgtEl>
                                          <p:spTgt spid="43"/>
                                        </p:tgtEl>
                                      </p:cBhvr>
                                    </p:animEffect>
                                  </p:childTnLst>
                                </p:cTn>
                              </p:par>
                              <p:par>
                                <p:cTn id="82" presetID="53" presetClass="entr" presetSubtype="16" fill="hold" nodeType="withEffect">
                                  <p:stCondLst>
                                    <p:cond delay="0"/>
                                  </p:stCondLst>
                                  <p:childTnLst>
                                    <p:set>
                                      <p:cBhvr>
                                        <p:cTn id="83" dur="1" fill="hold">
                                          <p:stCondLst>
                                            <p:cond delay="0"/>
                                          </p:stCondLst>
                                        </p:cTn>
                                        <p:tgtEl>
                                          <p:spTgt spid="44"/>
                                        </p:tgtEl>
                                        <p:attrNameLst>
                                          <p:attrName>style.visibility</p:attrName>
                                        </p:attrNameLst>
                                      </p:cBhvr>
                                      <p:to>
                                        <p:strVal val="visible"/>
                                      </p:to>
                                    </p:set>
                                    <p:anim calcmode="lin" valueType="num">
                                      <p:cBhvr>
                                        <p:cTn id="84" dur="500" fill="hold"/>
                                        <p:tgtEl>
                                          <p:spTgt spid="44"/>
                                        </p:tgtEl>
                                        <p:attrNameLst>
                                          <p:attrName>ppt_w</p:attrName>
                                        </p:attrNameLst>
                                      </p:cBhvr>
                                      <p:tavLst>
                                        <p:tav tm="0">
                                          <p:val>
                                            <p:fltVal val="0"/>
                                          </p:val>
                                        </p:tav>
                                        <p:tav tm="100000">
                                          <p:val>
                                            <p:strVal val="#ppt_w"/>
                                          </p:val>
                                        </p:tav>
                                      </p:tavLst>
                                    </p:anim>
                                    <p:anim calcmode="lin" valueType="num">
                                      <p:cBhvr>
                                        <p:cTn id="85" dur="500" fill="hold"/>
                                        <p:tgtEl>
                                          <p:spTgt spid="44"/>
                                        </p:tgtEl>
                                        <p:attrNameLst>
                                          <p:attrName>ppt_h</p:attrName>
                                        </p:attrNameLst>
                                      </p:cBhvr>
                                      <p:tavLst>
                                        <p:tav tm="0">
                                          <p:val>
                                            <p:fltVal val="0"/>
                                          </p:val>
                                        </p:tav>
                                        <p:tav tm="100000">
                                          <p:val>
                                            <p:strVal val="#ppt_h"/>
                                          </p:val>
                                        </p:tav>
                                      </p:tavLst>
                                    </p:anim>
                                    <p:animEffect transition="in" filter="fade">
                                      <p:cBhvr>
                                        <p:cTn id="86" dur="500"/>
                                        <p:tgtEl>
                                          <p:spTgt spid="44"/>
                                        </p:tgtEl>
                                      </p:cBhvr>
                                    </p:animEffect>
                                  </p:childTnLst>
                                </p:cTn>
                              </p:par>
                              <p:par>
                                <p:cTn id="87" presetID="53" presetClass="entr" presetSubtype="16" fill="hold" nodeType="with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par>
                                <p:cTn id="97" presetID="53" presetClass="entr" presetSubtype="16" fill="hold"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par>
                                <p:cTn id="107" presetID="53" presetClass="entr" presetSubtype="16" fill="hold" nodeType="withEffect">
                                  <p:stCondLst>
                                    <p:cond delay="0"/>
                                  </p:stCondLst>
                                  <p:childTnLst>
                                    <p:set>
                                      <p:cBhvr>
                                        <p:cTn id="108" dur="1" fill="hold">
                                          <p:stCondLst>
                                            <p:cond delay="0"/>
                                          </p:stCondLst>
                                        </p:cTn>
                                        <p:tgtEl>
                                          <p:spTgt spid="52"/>
                                        </p:tgtEl>
                                        <p:attrNameLst>
                                          <p:attrName>style.visibility</p:attrName>
                                        </p:attrNameLst>
                                      </p:cBhvr>
                                      <p:to>
                                        <p:strVal val="visible"/>
                                      </p:to>
                                    </p:set>
                                    <p:anim calcmode="lin" valueType="num">
                                      <p:cBhvr>
                                        <p:cTn id="109" dur="500" fill="hold"/>
                                        <p:tgtEl>
                                          <p:spTgt spid="52"/>
                                        </p:tgtEl>
                                        <p:attrNameLst>
                                          <p:attrName>ppt_w</p:attrName>
                                        </p:attrNameLst>
                                      </p:cBhvr>
                                      <p:tavLst>
                                        <p:tav tm="0">
                                          <p:val>
                                            <p:fltVal val="0"/>
                                          </p:val>
                                        </p:tav>
                                        <p:tav tm="100000">
                                          <p:val>
                                            <p:strVal val="#ppt_w"/>
                                          </p:val>
                                        </p:tav>
                                      </p:tavLst>
                                    </p:anim>
                                    <p:anim calcmode="lin" valueType="num">
                                      <p:cBhvr>
                                        <p:cTn id="110" dur="500" fill="hold"/>
                                        <p:tgtEl>
                                          <p:spTgt spid="52"/>
                                        </p:tgtEl>
                                        <p:attrNameLst>
                                          <p:attrName>ppt_h</p:attrName>
                                        </p:attrNameLst>
                                      </p:cBhvr>
                                      <p:tavLst>
                                        <p:tav tm="0">
                                          <p:val>
                                            <p:fltVal val="0"/>
                                          </p:val>
                                        </p:tav>
                                        <p:tav tm="100000">
                                          <p:val>
                                            <p:strVal val="#ppt_h"/>
                                          </p:val>
                                        </p:tav>
                                      </p:tavLst>
                                    </p:anim>
                                    <p:animEffect transition="in" filter="fade">
                                      <p:cBhvr>
                                        <p:cTn id="111" dur="500"/>
                                        <p:tgtEl>
                                          <p:spTgt spid="52"/>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2"/>
                                        </p:tgtEl>
                                        <p:attrNameLst>
                                          <p:attrName>style.visibility</p:attrName>
                                        </p:attrNameLst>
                                      </p:cBhvr>
                                      <p:to>
                                        <p:strVal val="visible"/>
                                      </p:to>
                                    </p:set>
                                    <p:anim calcmode="lin" valueType="num">
                                      <p:cBhvr>
                                        <p:cTn id="116" dur="500" fill="hold"/>
                                        <p:tgtEl>
                                          <p:spTgt spid="2"/>
                                        </p:tgtEl>
                                        <p:attrNameLst>
                                          <p:attrName>ppt_w</p:attrName>
                                        </p:attrNameLst>
                                      </p:cBhvr>
                                      <p:tavLst>
                                        <p:tav tm="0">
                                          <p:val>
                                            <p:fltVal val="0"/>
                                          </p:val>
                                        </p:tav>
                                        <p:tav tm="100000">
                                          <p:val>
                                            <p:strVal val="#ppt_w"/>
                                          </p:val>
                                        </p:tav>
                                      </p:tavLst>
                                    </p:anim>
                                    <p:anim calcmode="lin" valueType="num">
                                      <p:cBhvr>
                                        <p:cTn id="117" dur="500" fill="hold"/>
                                        <p:tgtEl>
                                          <p:spTgt spid="2"/>
                                        </p:tgtEl>
                                        <p:attrNameLst>
                                          <p:attrName>ppt_h</p:attrName>
                                        </p:attrNameLst>
                                      </p:cBhvr>
                                      <p:tavLst>
                                        <p:tav tm="0">
                                          <p:val>
                                            <p:fltVal val="0"/>
                                          </p:val>
                                        </p:tav>
                                        <p:tav tm="100000">
                                          <p:val>
                                            <p:strVal val="#ppt_h"/>
                                          </p:val>
                                        </p:tav>
                                      </p:tavLst>
                                    </p:anim>
                                    <p:animEffect transition="in" filter="fade">
                                      <p:cBhvr>
                                        <p:cTn id="118" dur="500"/>
                                        <p:tgtEl>
                                          <p:spTgt spid="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9"/>
                                        </p:tgtEl>
                                        <p:attrNameLst>
                                          <p:attrName>style.visibility</p:attrName>
                                        </p:attrNameLst>
                                      </p:cBhvr>
                                      <p:to>
                                        <p:strVal val="visible"/>
                                      </p:to>
                                    </p:set>
                                    <p:anim calcmode="lin" valueType="num">
                                      <p:cBhvr>
                                        <p:cTn id="121" dur="500" fill="hold"/>
                                        <p:tgtEl>
                                          <p:spTgt spid="9"/>
                                        </p:tgtEl>
                                        <p:attrNameLst>
                                          <p:attrName>ppt_w</p:attrName>
                                        </p:attrNameLst>
                                      </p:cBhvr>
                                      <p:tavLst>
                                        <p:tav tm="0">
                                          <p:val>
                                            <p:fltVal val="0"/>
                                          </p:val>
                                        </p:tav>
                                        <p:tav tm="100000">
                                          <p:val>
                                            <p:strVal val="#ppt_w"/>
                                          </p:val>
                                        </p:tav>
                                      </p:tavLst>
                                    </p:anim>
                                    <p:anim calcmode="lin" valueType="num">
                                      <p:cBhvr>
                                        <p:cTn id="122" dur="500" fill="hold"/>
                                        <p:tgtEl>
                                          <p:spTgt spid="9"/>
                                        </p:tgtEl>
                                        <p:attrNameLst>
                                          <p:attrName>ppt_h</p:attrName>
                                        </p:attrNameLst>
                                      </p:cBhvr>
                                      <p:tavLst>
                                        <p:tav tm="0">
                                          <p:val>
                                            <p:fltVal val="0"/>
                                          </p:val>
                                        </p:tav>
                                        <p:tav tm="100000">
                                          <p:val>
                                            <p:strVal val="#ppt_h"/>
                                          </p:val>
                                        </p:tav>
                                      </p:tavLst>
                                    </p:anim>
                                    <p:animEffect transition="in" filter="fade">
                                      <p:cBhvr>
                                        <p:cTn id="123" dur="500"/>
                                        <p:tgtEl>
                                          <p:spTgt spid="9"/>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10"/>
                                        </p:tgtEl>
                                        <p:attrNameLst>
                                          <p:attrName>style.visibility</p:attrName>
                                        </p:attrNameLst>
                                      </p:cBhvr>
                                      <p:to>
                                        <p:strVal val="visible"/>
                                      </p:to>
                                    </p:set>
                                    <p:anim calcmode="lin" valueType="num">
                                      <p:cBhvr>
                                        <p:cTn id="126" dur="500" fill="hold"/>
                                        <p:tgtEl>
                                          <p:spTgt spid="10"/>
                                        </p:tgtEl>
                                        <p:attrNameLst>
                                          <p:attrName>ppt_w</p:attrName>
                                        </p:attrNameLst>
                                      </p:cBhvr>
                                      <p:tavLst>
                                        <p:tav tm="0">
                                          <p:val>
                                            <p:fltVal val="0"/>
                                          </p:val>
                                        </p:tav>
                                        <p:tav tm="100000">
                                          <p:val>
                                            <p:strVal val="#ppt_w"/>
                                          </p:val>
                                        </p:tav>
                                      </p:tavLst>
                                    </p:anim>
                                    <p:anim calcmode="lin" valueType="num">
                                      <p:cBhvr>
                                        <p:cTn id="127" dur="500" fill="hold"/>
                                        <p:tgtEl>
                                          <p:spTgt spid="10"/>
                                        </p:tgtEl>
                                        <p:attrNameLst>
                                          <p:attrName>ppt_h</p:attrName>
                                        </p:attrNameLst>
                                      </p:cBhvr>
                                      <p:tavLst>
                                        <p:tav tm="0">
                                          <p:val>
                                            <p:fltVal val="0"/>
                                          </p:val>
                                        </p:tav>
                                        <p:tav tm="100000">
                                          <p:val>
                                            <p:strVal val="#ppt_h"/>
                                          </p:val>
                                        </p:tav>
                                      </p:tavLst>
                                    </p:anim>
                                    <p:animEffect transition="in" filter="fade">
                                      <p:cBhvr>
                                        <p:cTn id="128" dur="500"/>
                                        <p:tgtEl>
                                          <p:spTgt spid="10"/>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11"/>
                                        </p:tgtEl>
                                        <p:attrNameLst>
                                          <p:attrName>style.visibility</p:attrName>
                                        </p:attrNameLst>
                                      </p:cBhvr>
                                      <p:to>
                                        <p:strVal val="visible"/>
                                      </p:to>
                                    </p:set>
                                    <p:anim calcmode="lin" valueType="num">
                                      <p:cBhvr>
                                        <p:cTn id="131" dur="500" fill="hold"/>
                                        <p:tgtEl>
                                          <p:spTgt spid="11"/>
                                        </p:tgtEl>
                                        <p:attrNameLst>
                                          <p:attrName>ppt_w</p:attrName>
                                        </p:attrNameLst>
                                      </p:cBhvr>
                                      <p:tavLst>
                                        <p:tav tm="0">
                                          <p:val>
                                            <p:fltVal val="0"/>
                                          </p:val>
                                        </p:tav>
                                        <p:tav tm="100000">
                                          <p:val>
                                            <p:strVal val="#ppt_w"/>
                                          </p:val>
                                        </p:tav>
                                      </p:tavLst>
                                    </p:anim>
                                    <p:anim calcmode="lin" valueType="num">
                                      <p:cBhvr>
                                        <p:cTn id="132" dur="500" fill="hold"/>
                                        <p:tgtEl>
                                          <p:spTgt spid="11"/>
                                        </p:tgtEl>
                                        <p:attrNameLst>
                                          <p:attrName>ppt_h</p:attrName>
                                        </p:attrNameLst>
                                      </p:cBhvr>
                                      <p:tavLst>
                                        <p:tav tm="0">
                                          <p:val>
                                            <p:fltVal val="0"/>
                                          </p:val>
                                        </p:tav>
                                        <p:tav tm="100000">
                                          <p:val>
                                            <p:strVal val="#ppt_h"/>
                                          </p:val>
                                        </p:tav>
                                      </p:tavLst>
                                    </p:anim>
                                    <p:animEffect transition="in" filter="fade">
                                      <p:cBhvr>
                                        <p:cTn id="133" dur="500"/>
                                        <p:tgtEl>
                                          <p:spTgt spid="11"/>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2"/>
                                        </p:tgtEl>
                                        <p:attrNameLst>
                                          <p:attrName>style.visibility</p:attrName>
                                        </p:attrNameLst>
                                      </p:cBhvr>
                                      <p:to>
                                        <p:strVal val="visible"/>
                                      </p:to>
                                    </p:set>
                                    <p:anim calcmode="lin" valueType="num">
                                      <p:cBhvr>
                                        <p:cTn id="136" dur="500" fill="hold"/>
                                        <p:tgtEl>
                                          <p:spTgt spid="12"/>
                                        </p:tgtEl>
                                        <p:attrNameLst>
                                          <p:attrName>ppt_w</p:attrName>
                                        </p:attrNameLst>
                                      </p:cBhvr>
                                      <p:tavLst>
                                        <p:tav tm="0">
                                          <p:val>
                                            <p:fltVal val="0"/>
                                          </p:val>
                                        </p:tav>
                                        <p:tav tm="100000">
                                          <p:val>
                                            <p:strVal val="#ppt_w"/>
                                          </p:val>
                                        </p:tav>
                                      </p:tavLst>
                                    </p:anim>
                                    <p:anim calcmode="lin" valueType="num">
                                      <p:cBhvr>
                                        <p:cTn id="137" dur="500" fill="hold"/>
                                        <p:tgtEl>
                                          <p:spTgt spid="12"/>
                                        </p:tgtEl>
                                        <p:attrNameLst>
                                          <p:attrName>ppt_h</p:attrName>
                                        </p:attrNameLst>
                                      </p:cBhvr>
                                      <p:tavLst>
                                        <p:tav tm="0">
                                          <p:val>
                                            <p:fltVal val="0"/>
                                          </p:val>
                                        </p:tav>
                                        <p:tav tm="100000">
                                          <p:val>
                                            <p:strVal val="#ppt_h"/>
                                          </p:val>
                                        </p:tav>
                                      </p:tavLst>
                                    </p:anim>
                                    <p:animEffect transition="in" filter="fade">
                                      <p:cBhvr>
                                        <p:cTn id="138" dur="500"/>
                                        <p:tgtEl>
                                          <p:spTgt spid="12"/>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3"/>
                                        </p:tgtEl>
                                        <p:attrNameLst>
                                          <p:attrName>style.visibility</p:attrName>
                                        </p:attrNameLst>
                                      </p:cBhvr>
                                      <p:to>
                                        <p:strVal val="visible"/>
                                      </p:to>
                                    </p:set>
                                    <p:anim calcmode="lin" valueType="num">
                                      <p:cBhvr>
                                        <p:cTn id="141" dur="500" fill="hold"/>
                                        <p:tgtEl>
                                          <p:spTgt spid="13"/>
                                        </p:tgtEl>
                                        <p:attrNameLst>
                                          <p:attrName>ppt_w</p:attrName>
                                        </p:attrNameLst>
                                      </p:cBhvr>
                                      <p:tavLst>
                                        <p:tav tm="0">
                                          <p:val>
                                            <p:fltVal val="0"/>
                                          </p:val>
                                        </p:tav>
                                        <p:tav tm="100000">
                                          <p:val>
                                            <p:strVal val="#ppt_w"/>
                                          </p:val>
                                        </p:tav>
                                      </p:tavLst>
                                    </p:anim>
                                    <p:anim calcmode="lin" valueType="num">
                                      <p:cBhvr>
                                        <p:cTn id="142" dur="500" fill="hold"/>
                                        <p:tgtEl>
                                          <p:spTgt spid="13"/>
                                        </p:tgtEl>
                                        <p:attrNameLst>
                                          <p:attrName>ppt_h</p:attrName>
                                        </p:attrNameLst>
                                      </p:cBhvr>
                                      <p:tavLst>
                                        <p:tav tm="0">
                                          <p:val>
                                            <p:fltVal val="0"/>
                                          </p:val>
                                        </p:tav>
                                        <p:tav tm="100000">
                                          <p:val>
                                            <p:strVal val="#ppt_h"/>
                                          </p:val>
                                        </p:tav>
                                      </p:tavLst>
                                    </p:anim>
                                    <p:animEffect transition="in" filter="fade">
                                      <p:cBhvr>
                                        <p:cTn id="143" dur="500"/>
                                        <p:tgtEl>
                                          <p:spTgt spid="13"/>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15"/>
                                        </p:tgtEl>
                                        <p:attrNameLst>
                                          <p:attrName>style.visibility</p:attrName>
                                        </p:attrNameLst>
                                      </p:cBhvr>
                                      <p:to>
                                        <p:strVal val="visible"/>
                                      </p:to>
                                    </p:set>
                                    <p:anim calcmode="lin" valueType="num">
                                      <p:cBhvr>
                                        <p:cTn id="146" dur="500" fill="hold"/>
                                        <p:tgtEl>
                                          <p:spTgt spid="15"/>
                                        </p:tgtEl>
                                        <p:attrNameLst>
                                          <p:attrName>ppt_w</p:attrName>
                                        </p:attrNameLst>
                                      </p:cBhvr>
                                      <p:tavLst>
                                        <p:tav tm="0">
                                          <p:val>
                                            <p:fltVal val="0"/>
                                          </p:val>
                                        </p:tav>
                                        <p:tav tm="100000">
                                          <p:val>
                                            <p:strVal val="#ppt_w"/>
                                          </p:val>
                                        </p:tav>
                                      </p:tavLst>
                                    </p:anim>
                                    <p:anim calcmode="lin" valueType="num">
                                      <p:cBhvr>
                                        <p:cTn id="147" dur="500" fill="hold"/>
                                        <p:tgtEl>
                                          <p:spTgt spid="15"/>
                                        </p:tgtEl>
                                        <p:attrNameLst>
                                          <p:attrName>ppt_h</p:attrName>
                                        </p:attrNameLst>
                                      </p:cBhvr>
                                      <p:tavLst>
                                        <p:tav tm="0">
                                          <p:val>
                                            <p:fltVal val="0"/>
                                          </p:val>
                                        </p:tav>
                                        <p:tav tm="100000">
                                          <p:val>
                                            <p:strVal val="#ppt_h"/>
                                          </p:val>
                                        </p:tav>
                                      </p:tavLst>
                                    </p:anim>
                                    <p:animEffect transition="in" filter="fade">
                                      <p:cBhvr>
                                        <p:cTn id="148" dur="500"/>
                                        <p:tgtEl>
                                          <p:spTgt spid="15"/>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17"/>
                                        </p:tgtEl>
                                        <p:attrNameLst>
                                          <p:attrName>style.visibility</p:attrName>
                                        </p:attrNameLst>
                                      </p:cBhvr>
                                      <p:to>
                                        <p:strVal val="visible"/>
                                      </p:to>
                                    </p:set>
                                    <p:anim calcmode="lin" valueType="num">
                                      <p:cBhvr>
                                        <p:cTn id="151" dur="500" fill="hold"/>
                                        <p:tgtEl>
                                          <p:spTgt spid="17"/>
                                        </p:tgtEl>
                                        <p:attrNameLst>
                                          <p:attrName>ppt_w</p:attrName>
                                        </p:attrNameLst>
                                      </p:cBhvr>
                                      <p:tavLst>
                                        <p:tav tm="0">
                                          <p:val>
                                            <p:fltVal val="0"/>
                                          </p:val>
                                        </p:tav>
                                        <p:tav tm="100000">
                                          <p:val>
                                            <p:strVal val="#ppt_w"/>
                                          </p:val>
                                        </p:tav>
                                      </p:tavLst>
                                    </p:anim>
                                    <p:anim calcmode="lin" valueType="num">
                                      <p:cBhvr>
                                        <p:cTn id="152" dur="500" fill="hold"/>
                                        <p:tgtEl>
                                          <p:spTgt spid="17"/>
                                        </p:tgtEl>
                                        <p:attrNameLst>
                                          <p:attrName>ppt_h</p:attrName>
                                        </p:attrNameLst>
                                      </p:cBhvr>
                                      <p:tavLst>
                                        <p:tav tm="0">
                                          <p:val>
                                            <p:fltVal val="0"/>
                                          </p:val>
                                        </p:tav>
                                        <p:tav tm="100000">
                                          <p:val>
                                            <p:strVal val="#ppt_h"/>
                                          </p:val>
                                        </p:tav>
                                      </p:tavLst>
                                    </p:anim>
                                    <p:animEffect transition="in" filter="fade">
                                      <p:cBhvr>
                                        <p:cTn id="153" dur="500"/>
                                        <p:tgtEl>
                                          <p:spTgt spid="17"/>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18"/>
                                        </p:tgtEl>
                                        <p:attrNameLst>
                                          <p:attrName>style.visibility</p:attrName>
                                        </p:attrNameLst>
                                      </p:cBhvr>
                                      <p:to>
                                        <p:strVal val="visible"/>
                                      </p:to>
                                    </p:set>
                                    <p:anim calcmode="lin" valueType="num">
                                      <p:cBhvr>
                                        <p:cTn id="156" dur="500" fill="hold"/>
                                        <p:tgtEl>
                                          <p:spTgt spid="18"/>
                                        </p:tgtEl>
                                        <p:attrNameLst>
                                          <p:attrName>ppt_w</p:attrName>
                                        </p:attrNameLst>
                                      </p:cBhvr>
                                      <p:tavLst>
                                        <p:tav tm="0">
                                          <p:val>
                                            <p:fltVal val="0"/>
                                          </p:val>
                                        </p:tav>
                                        <p:tav tm="100000">
                                          <p:val>
                                            <p:strVal val="#ppt_w"/>
                                          </p:val>
                                        </p:tav>
                                      </p:tavLst>
                                    </p:anim>
                                    <p:anim calcmode="lin" valueType="num">
                                      <p:cBhvr>
                                        <p:cTn id="157" dur="500" fill="hold"/>
                                        <p:tgtEl>
                                          <p:spTgt spid="18"/>
                                        </p:tgtEl>
                                        <p:attrNameLst>
                                          <p:attrName>ppt_h</p:attrName>
                                        </p:attrNameLst>
                                      </p:cBhvr>
                                      <p:tavLst>
                                        <p:tav tm="0">
                                          <p:val>
                                            <p:fltVal val="0"/>
                                          </p:val>
                                        </p:tav>
                                        <p:tav tm="100000">
                                          <p:val>
                                            <p:strVal val="#ppt_h"/>
                                          </p:val>
                                        </p:tav>
                                      </p:tavLst>
                                    </p:anim>
                                    <p:animEffect transition="in" filter="fade">
                                      <p:cBhvr>
                                        <p:cTn id="158" dur="500"/>
                                        <p:tgtEl>
                                          <p:spTgt spid="18"/>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19"/>
                                        </p:tgtEl>
                                        <p:attrNameLst>
                                          <p:attrName>style.visibility</p:attrName>
                                        </p:attrNameLst>
                                      </p:cBhvr>
                                      <p:to>
                                        <p:strVal val="visible"/>
                                      </p:to>
                                    </p:set>
                                    <p:anim calcmode="lin" valueType="num">
                                      <p:cBhvr>
                                        <p:cTn id="161" dur="500" fill="hold"/>
                                        <p:tgtEl>
                                          <p:spTgt spid="19"/>
                                        </p:tgtEl>
                                        <p:attrNameLst>
                                          <p:attrName>ppt_w</p:attrName>
                                        </p:attrNameLst>
                                      </p:cBhvr>
                                      <p:tavLst>
                                        <p:tav tm="0">
                                          <p:val>
                                            <p:fltVal val="0"/>
                                          </p:val>
                                        </p:tav>
                                        <p:tav tm="100000">
                                          <p:val>
                                            <p:strVal val="#ppt_w"/>
                                          </p:val>
                                        </p:tav>
                                      </p:tavLst>
                                    </p:anim>
                                    <p:anim calcmode="lin" valueType="num">
                                      <p:cBhvr>
                                        <p:cTn id="162" dur="500" fill="hold"/>
                                        <p:tgtEl>
                                          <p:spTgt spid="19"/>
                                        </p:tgtEl>
                                        <p:attrNameLst>
                                          <p:attrName>ppt_h</p:attrName>
                                        </p:attrNameLst>
                                      </p:cBhvr>
                                      <p:tavLst>
                                        <p:tav tm="0">
                                          <p:val>
                                            <p:fltVal val="0"/>
                                          </p:val>
                                        </p:tav>
                                        <p:tav tm="100000">
                                          <p:val>
                                            <p:strVal val="#ppt_h"/>
                                          </p:val>
                                        </p:tav>
                                      </p:tavLst>
                                    </p:anim>
                                    <p:animEffect transition="in" filter="fade">
                                      <p:cBhvr>
                                        <p:cTn id="163" dur="500"/>
                                        <p:tgtEl>
                                          <p:spTgt spid="19"/>
                                        </p:tgtEl>
                                      </p:cBhvr>
                                    </p:animEffect>
                                  </p:childTnLst>
                                </p:cTn>
                              </p:par>
                              <p:par>
                                <p:cTn id="164" presetID="53" presetClass="entr" presetSubtype="16" fill="hold" grpId="0" nodeType="withEffect">
                                  <p:stCondLst>
                                    <p:cond delay="0"/>
                                  </p:stCondLst>
                                  <p:childTnLst>
                                    <p:set>
                                      <p:cBhvr>
                                        <p:cTn id="165" dur="1" fill="hold">
                                          <p:stCondLst>
                                            <p:cond delay="0"/>
                                          </p:stCondLst>
                                        </p:cTn>
                                        <p:tgtEl>
                                          <p:spTgt spid="20"/>
                                        </p:tgtEl>
                                        <p:attrNameLst>
                                          <p:attrName>style.visibility</p:attrName>
                                        </p:attrNameLst>
                                      </p:cBhvr>
                                      <p:to>
                                        <p:strVal val="visible"/>
                                      </p:to>
                                    </p:set>
                                    <p:anim calcmode="lin" valueType="num">
                                      <p:cBhvr>
                                        <p:cTn id="166" dur="500" fill="hold"/>
                                        <p:tgtEl>
                                          <p:spTgt spid="20"/>
                                        </p:tgtEl>
                                        <p:attrNameLst>
                                          <p:attrName>ppt_w</p:attrName>
                                        </p:attrNameLst>
                                      </p:cBhvr>
                                      <p:tavLst>
                                        <p:tav tm="0">
                                          <p:val>
                                            <p:fltVal val="0"/>
                                          </p:val>
                                        </p:tav>
                                        <p:tav tm="100000">
                                          <p:val>
                                            <p:strVal val="#ppt_w"/>
                                          </p:val>
                                        </p:tav>
                                      </p:tavLst>
                                    </p:anim>
                                    <p:anim calcmode="lin" valueType="num">
                                      <p:cBhvr>
                                        <p:cTn id="167" dur="500" fill="hold"/>
                                        <p:tgtEl>
                                          <p:spTgt spid="20"/>
                                        </p:tgtEl>
                                        <p:attrNameLst>
                                          <p:attrName>ppt_h</p:attrName>
                                        </p:attrNameLst>
                                      </p:cBhvr>
                                      <p:tavLst>
                                        <p:tav tm="0">
                                          <p:val>
                                            <p:fltVal val="0"/>
                                          </p:val>
                                        </p:tav>
                                        <p:tav tm="100000">
                                          <p:val>
                                            <p:strVal val="#ppt_h"/>
                                          </p:val>
                                        </p:tav>
                                      </p:tavLst>
                                    </p:anim>
                                    <p:animEffect transition="in" filter="fade">
                                      <p:cBhvr>
                                        <p:cTn id="168" dur="500"/>
                                        <p:tgtEl>
                                          <p:spTgt spid="20"/>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21"/>
                                        </p:tgtEl>
                                        <p:attrNameLst>
                                          <p:attrName>style.visibility</p:attrName>
                                        </p:attrNameLst>
                                      </p:cBhvr>
                                      <p:to>
                                        <p:strVal val="visible"/>
                                      </p:to>
                                    </p:set>
                                    <p:anim calcmode="lin" valueType="num">
                                      <p:cBhvr>
                                        <p:cTn id="171" dur="500" fill="hold"/>
                                        <p:tgtEl>
                                          <p:spTgt spid="21"/>
                                        </p:tgtEl>
                                        <p:attrNameLst>
                                          <p:attrName>ppt_w</p:attrName>
                                        </p:attrNameLst>
                                      </p:cBhvr>
                                      <p:tavLst>
                                        <p:tav tm="0">
                                          <p:val>
                                            <p:fltVal val="0"/>
                                          </p:val>
                                        </p:tav>
                                        <p:tav tm="100000">
                                          <p:val>
                                            <p:strVal val="#ppt_w"/>
                                          </p:val>
                                        </p:tav>
                                      </p:tavLst>
                                    </p:anim>
                                    <p:anim calcmode="lin" valueType="num">
                                      <p:cBhvr>
                                        <p:cTn id="172" dur="500" fill="hold"/>
                                        <p:tgtEl>
                                          <p:spTgt spid="21"/>
                                        </p:tgtEl>
                                        <p:attrNameLst>
                                          <p:attrName>ppt_h</p:attrName>
                                        </p:attrNameLst>
                                      </p:cBhvr>
                                      <p:tavLst>
                                        <p:tav tm="0">
                                          <p:val>
                                            <p:fltVal val="0"/>
                                          </p:val>
                                        </p:tav>
                                        <p:tav tm="100000">
                                          <p:val>
                                            <p:strVal val="#ppt_h"/>
                                          </p:val>
                                        </p:tav>
                                      </p:tavLst>
                                    </p:anim>
                                    <p:animEffect transition="in" filter="fade">
                                      <p:cBhvr>
                                        <p:cTn id="173" dur="500"/>
                                        <p:tgtEl>
                                          <p:spTgt spid="21"/>
                                        </p:tgtEl>
                                      </p:cBhvr>
                                    </p:animEffect>
                                  </p:childTnLst>
                                </p:cTn>
                              </p:par>
                              <p:par>
                                <p:cTn id="174" presetID="53" presetClass="entr" presetSubtype="16" fill="hold" nodeType="withEffect">
                                  <p:stCondLst>
                                    <p:cond delay="0"/>
                                  </p:stCondLst>
                                  <p:childTnLst>
                                    <p:set>
                                      <p:cBhvr>
                                        <p:cTn id="175" dur="1" fill="hold">
                                          <p:stCondLst>
                                            <p:cond delay="0"/>
                                          </p:stCondLst>
                                        </p:cTn>
                                        <p:tgtEl>
                                          <p:spTgt spid="31"/>
                                        </p:tgtEl>
                                        <p:attrNameLst>
                                          <p:attrName>style.visibility</p:attrName>
                                        </p:attrNameLst>
                                      </p:cBhvr>
                                      <p:to>
                                        <p:strVal val="visible"/>
                                      </p:to>
                                    </p:set>
                                    <p:anim calcmode="lin" valueType="num">
                                      <p:cBhvr>
                                        <p:cTn id="176" dur="500" fill="hold"/>
                                        <p:tgtEl>
                                          <p:spTgt spid="31"/>
                                        </p:tgtEl>
                                        <p:attrNameLst>
                                          <p:attrName>ppt_w</p:attrName>
                                        </p:attrNameLst>
                                      </p:cBhvr>
                                      <p:tavLst>
                                        <p:tav tm="0">
                                          <p:val>
                                            <p:fltVal val="0"/>
                                          </p:val>
                                        </p:tav>
                                        <p:tav tm="100000">
                                          <p:val>
                                            <p:strVal val="#ppt_w"/>
                                          </p:val>
                                        </p:tav>
                                      </p:tavLst>
                                    </p:anim>
                                    <p:anim calcmode="lin" valueType="num">
                                      <p:cBhvr>
                                        <p:cTn id="177" dur="500" fill="hold"/>
                                        <p:tgtEl>
                                          <p:spTgt spid="31"/>
                                        </p:tgtEl>
                                        <p:attrNameLst>
                                          <p:attrName>ppt_h</p:attrName>
                                        </p:attrNameLst>
                                      </p:cBhvr>
                                      <p:tavLst>
                                        <p:tav tm="0">
                                          <p:val>
                                            <p:fltVal val="0"/>
                                          </p:val>
                                        </p:tav>
                                        <p:tav tm="100000">
                                          <p:val>
                                            <p:strVal val="#ppt_h"/>
                                          </p:val>
                                        </p:tav>
                                      </p:tavLst>
                                    </p:anim>
                                    <p:animEffect transition="in" filter="fade">
                                      <p:cBhvr>
                                        <p:cTn id="178" dur="500"/>
                                        <p:tgtEl>
                                          <p:spTgt spid="31"/>
                                        </p:tgtEl>
                                      </p:cBhvr>
                                    </p:animEffect>
                                  </p:childTnLst>
                                </p:cTn>
                              </p:par>
                              <p:par>
                                <p:cTn id="179" presetID="53" presetClass="entr" presetSubtype="16" fill="hold" nodeType="withEffect">
                                  <p:stCondLst>
                                    <p:cond delay="0"/>
                                  </p:stCondLst>
                                  <p:childTnLst>
                                    <p:set>
                                      <p:cBhvr>
                                        <p:cTn id="180" dur="1" fill="hold">
                                          <p:stCondLst>
                                            <p:cond delay="0"/>
                                          </p:stCondLst>
                                        </p:cTn>
                                        <p:tgtEl>
                                          <p:spTgt spid="32"/>
                                        </p:tgtEl>
                                        <p:attrNameLst>
                                          <p:attrName>style.visibility</p:attrName>
                                        </p:attrNameLst>
                                      </p:cBhvr>
                                      <p:to>
                                        <p:strVal val="visible"/>
                                      </p:to>
                                    </p:set>
                                    <p:anim calcmode="lin" valueType="num">
                                      <p:cBhvr>
                                        <p:cTn id="181" dur="500" fill="hold"/>
                                        <p:tgtEl>
                                          <p:spTgt spid="32"/>
                                        </p:tgtEl>
                                        <p:attrNameLst>
                                          <p:attrName>ppt_w</p:attrName>
                                        </p:attrNameLst>
                                      </p:cBhvr>
                                      <p:tavLst>
                                        <p:tav tm="0">
                                          <p:val>
                                            <p:fltVal val="0"/>
                                          </p:val>
                                        </p:tav>
                                        <p:tav tm="100000">
                                          <p:val>
                                            <p:strVal val="#ppt_w"/>
                                          </p:val>
                                        </p:tav>
                                      </p:tavLst>
                                    </p:anim>
                                    <p:anim calcmode="lin" valueType="num">
                                      <p:cBhvr>
                                        <p:cTn id="182" dur="500" fill="hold"/>
                                        <p:tgtEl>
                                          <p:spTgt spid="32"/>
                                        </p:tgtEl>
                                        <p:attrNameLst>
                                          <p:attrName>ppt_h</p:attrName>
                                        </p:attrNameLst>
                                      </p:cBhvr>
                                      <p:tavLst>
                                        <p:tav tm="0">
                                          <p:val>
                                            <p:fltVal val="0"/>
                                          </p:val>
                                        </p:tav>
                                        <p:tav tm="100000">
                                          <p:val>
                                            <p:strVal val="#ppt_h"/>
                                          </p:val>
                                        </p:tav>
                                      </p:tavLst>
                                    </p:anim>
                                    <p:animEffect transition="in" filter="fade">
                                      <p:cBhvr>
                                        <p:cTn id="183" dur="500"/>
                                        <p:tgtEl>
                                          <p:spTgt spid="32"/>
                                        </p:tgtEl>
                                      </p:cBhvr>
                                    </p:animEffect>
                                  </p:childTnLst>
                                </p:cTn>
                              </p:par>
                              <p:par>
                                <p:cTn id="184" presetID="53" presetClass="entr" presetSubtype="16" fill="hold" nodeType="withEffect">
                                  <p:stCondLst>
                                    <p:cond delay="0"/>
                                  </p:stCondLst>
                                  <p:childTnLst>
                                    <p:set>
                                      <p:cBhvr>
                                        <p:cTn id="185" dur="1" fill="hold">
                                          <p:stCondLst>
                                            <p:cond delay="0"/>
                                          </p:stCondLst>
                                        </p:cTn>
                                        <p:tgtEl>
                                          <p:spTgt spid="33"/>
                                        </p:tgtEl>
                                        <p:attrNameLst>
                                          <p:attrName>style.visibility</p:attrName>
                                        </p:attrNameLst>
                                      </p:cBhvr>
                                      <p:to>
                                        <p:strVal val="visible"/>
                                      </p:to>
                                    </p:set>
                                    <p:anim calcmode="lin" valueType="num">
                                      <p:cBhvr>
                                        <p:cTn id="186" dur="500" fill="hold"/>
                                        <p:tgtEl>
                                          <p:spTgt spid="33"/>
                                        </p:tgtEl>
                                        <p:attrNameLst>
                                          <p:attrName>ppt_w</p:attrName>
                                        </p:attrNameLst>
                                      </p:cBhvr>
                                      <p:tavLst>
                                        <p:tav tm="0">
                                          <p:val>
                                            <p:fltVal val="0"/>
                                          </p:val>
                                        </p:tav>
                                        <p:tav tm="100000">
                                          <p:val>
                                            <p:strVal val="#ppt_w"/>
                                          </p:val>
                                        </p:tav>
                                      </p:tavLst>
                                    </p:anim>
                                    <p:anim calcmode="lin" valueType="num">
                                      <p:cBhvr>
                                        <p:cTn id="187" dur="500" fill="hold"/>
                                        <p:tgtEl>
                                          <p:spTgt spid="33"/>
                                        </p:tgtEl>
                                        <p:attrNameLst>
                                          <p:attrName>ppt_h</p:attrName>
                                        </p:attrNameLst>
                                      </p:cBhvr>
                                      <p:tavLst>
                                        <p:tav tm="0">
                                          <p:val>
                                            <p:fltVal val="0"/>
                                          </p:val>
                                        </p:tav>
                                        <p:tav tm="100000">
                                          <p:val>
                                            <p:strVal val="#ppt_h"/>
                                          </p:val>
                                        </p:tav>
                                      </p:tavLst>
                                    </p:anim>
                                    <p:animEffect transition="in" filter="fade">
                                      <p:cBhvr>
                                        <p:cTn id="188" dur="500"/>
                                        <p:tgtEl>
                                          <p:spTgt spid="33"/>
                                        </p:tgtEl>
                                      </p:cBhvr>
                                    </p:animEffect>
                                  </p:childTnLst>
                                </p:cTn>
                              </p:par>
                              <p:par>
                                <p:cTn id="189" presetID="53" presetClass="entr" presetSubtype="16" fill="hold" nodeType="withEffect">
                                  <p:stCondLst>
                                    <p:cond delay="0"/>
                                  </p:stCondLst>
                                  <p:childTnLst>
                                    <p:set>
                                      <p:cBhvr>
                                        <p:cTn id="190" dur="1" fill="hold">
                                          <p:stCondLst>
                                            <p:cond delay="0"/>
                                          </p:stCondLst>
                                        </p:cTn>
                                        <p:tgtEl>
                                          <p:spTgt spid="34"/>
                                        </p:tgtEl>
                                        <p:attrNameLst>
                                          <p:attrName>style.visibility</p:attrName>
                                        </p:attrNameLst>
                                      </p:cBhvr>
                                      <p:to>
                                        <p:strVal val="visible"/>
                                      </p:to>
                                    </p:set>
                                    <p:anim calcmode="lin" valueType="num">
                                      <p:cBhvr>
                                        <p:cTn id="191" dur="500" fill="hold"/>
                                        <p:tgtEl>
                                          <p:spTgt spid="34"/>
                                        </p:tgtEl>
                                        <p:attrNameLst>
                                          <p:attrName>ppt_w</p:attrName>
                                        </p:attrNameLst>
                                      </p:cBhvr>
                                      <p:tavLst>
                                        <p:tav tm="0">
                                          <p:val>
                                            <p:fltVal val="0"/>
                                          </p:val>
                                        </p:tav>
                                        <p:tav tm="100000">
                                          <p:val>
                                            <p:strVal val="#ppt_w"/>
                                          </p:val>
                                        </p:tav>
                                      </p:tavLst>
                                    </p:anim>
                                    <p:anim calcmode="lin" valueType="num">
                                      <p:cBhvr>
                                        <p:cTn id="192" dur="500" fill="hold"/>
                                        <p:tgtEl>
                                          <p:spTgt spid="34"/>
                                        </p:tgtEl>
                                        <p:attrNameLst>
                                          <p:attrName>ppt_h</p:attrName>
                                        </p:attrNameLst>
                                      </p:cBhvr>
                                      <p:tavLst>
                                        <p:tav tm="0">
                                          <p:val>
                                            <p:fltVal val="0"/>
                                          </p:val>
                                        </p:tav>
                                        <p:tav tm="100000">
                                          <p:val>
                                            <p:strVal val="#ppt_h"/>
                                          </p:val>
                                        </p:tav>
                                      </p:tavLst>
                                    </p:anim>
                                    <p:animEffect transition="in" filter="fade">
                                      <p:cBhvr>
                                        <p:cTn id="193" dur="500"/>
                                        <p:tgtEl>
                                          <p:spTgt spid="34"/>
                                        </p:tgtEl>
                                      </p:cBhvr>
                                    </p:animEffect>
                                  </p:childTnLst>
                                </p:cTn>
                              </p:par>
                              <p:par>
                                <p:cTn id="194" presetID="53" presetClass="entr" presetSubtype="16" fill="hold" nodeType="withEffect">
                                  <p:stCondLst>
                                    <p:cond delay="0"/>
                                  </p:stCondLst>
                                  <p:childTnLst>
                                    <p:set>
                                      <p:cBhvr>
                                        <p:cTn id="195" dur="1" fill="hold">
                                          <p:stCondLst>
                                            <p:cond delay="0"/>
                                          </p:stCondLst>
                                        </p:cTn>
                                        <p:tgtEl>
                                          <p:spTgt spid="35"/>
                                        </p:tgtEl>
                                        <p:attrNameLst>
                                          <p:attrName>style.visibility</p:attrName>
                                        </p:attrNameLst>
                                      </p:cBhvr>
                                      <p:to>
                                        <p:strVal val="visible"/>
                                      </p:to>
                                    </p:set>
                                    <p:anim calcmode="lin" valueType="num">
                                      <p:cBhvr>
                                        <p:cTn id="196" dur="500" fill="hold"/>
                                        <p:tgtEl>
                                          <p:spTgt spid="35"/>
                                        </p:tgtEl>
                                        <p:attrNameLst>
                                          <p:attrName>ppt_w</p:attrName>
                                        </p:attrNameLst>
                                      </p:cBhvr>
                                      <p:tavLst>
                                        <p:tav tm="0">
                                          <p:val>
                                            <p:fltVal val="0"/>
                                          </p:val>
                                        </p:tav>
                                        <p:tav tm="100000">
                                          <p:val>
                                            <p:strVal val="#ppt_w"/>
                                          </p:val>
                                        </p:tav>
                                      </p:tavLst>
                                    </p:anim>
                                    <p:anim calcmode="lin" valueType="num">
                                      <p:cBhvr>
                                        <p:cTn id="197" dur="500" fill="hold"/>
                                        <p:tgtEl>
                                          <p:spTgt spid="35"/>
                                        </p:tgtEl>
                                        <p:attrNameLst>
                                          <p:attrName>ppt_h</p:attrName>
                                        </p:attrNameLst>
                                      </p:cBhvr>
                                      <p:tavLst>
                                        <p:tav tm="0">
                                          <p:val>
                                            <p:fltVal val="0"/>
                                          </p:val>
                                        </p:tav>
                                        <p:tav tm="100000">
                                          <p:val>
                                            <p:strVal val="#ppt_h"/>
                                          </p:val>
                                        </p:tav>
                                      </p:tavLst>
                                    </p:anim>
                                    <p:animEffect transition="in" filter="fade">
                                      <p:cBhvr>
                                        <p:cTn id="198" dur="500"/>
                                        <p:tgtEl>
                                          <p:spTgt spid="35"/>
                                        </p:tgtEl>
                                      </p:cBhvr>
                                    </p:animEffect>
                                  </p:childTnLst>
                                </p:cTn>
                              </p:par>
                              <p:par>
                                <p:cTn id="199" presetID="53" presetClass="entr" presetSubtype="16" fill="hold" grpId="0" nodeType="withEffect">
                                  <p:stCondLst>
                                    <p:cond delay="0"/>
                                  </p:stCondLst>
                                  <p:childTnLst>
                                    <p:set>
                                      <p:cBhvr>
                                        <p:cTn id="200" dur="1" fill="hold">
                                          <p:stCondLst>
                                            <p:cond delay="0"/>
                                          </p:stCondLst>
                                        </p:cTn>
                                        <p:tgtEl>
                                          <p:spTgt spid="16"/>
                                        </p:tgtEl>
                                        <p:attrNameLst>
                                          <p:attrName>style.visibility</p:attrName>
                                        </p:attrNameLst>
                                      </p:cBhvr>
                                      <p:to>
                                        <p:strVal val="visible"/>
                                      </p:to>
                                    </p:set>
                                    <p:anim calcmode="lin" valueType="num">
                                      <p:cBhvr>
                                        <p:cTn id="201" dur="500" fill="hold"/>
                                        <p:tgtEl>
                                          <p:spTgt spid="16"/>
                                        </p:tgtEl>
                                        <p:attrNameLst>
                                          <p:attrName>ppt_w</p:attrName>
                                        </p:attrNameLst>
                                      </p:cBhvr>
                                      <p:tavLst>
                                        <p:tav tm="0">
                                          <p:val>
                                            <p:fltVal val="0"/>
                                          </p:val>
                                        </p:tav>
                                        <p:tav tm="100000">
                                          <p:val>
                                            <p:strVal val="#ppt_w"/>
                                          </p:val>
                                        </p:tav>
                                      </p:tavLst>
                                    </p:anim>
                                    <p:anim calcmode="lin" valueType="num">
                                      <p:cBhvr>
                                        <p:cTn id="202" dur="500" fill="hold"/>
                                        <p:tgtEl>
                                          <p:spTgt spid="16"/>
                                        </p:tgtEl>
                                        <p:attrNameLst>
                                          <p:attrName>ppt_h</p:attrName>
                                        </p:attrNameLst>
                                      </p:cBhvr>
                                      <p:tavLst>
                                        <p:tav tm="0">
                                          <p:val>
                                            <p:fltVal val="0"/>
                                          </p:val>
                                        </p:tav>
                                        <p:tav tm="100000">
                                          <p:val>
                                            <p:strVal val="#ppt_h"/>
                                          </p:val>
                                        </p:tav>
                                      </p:tavLst>
                                    </p:anim>
                                    <p:animEffect transition="in" filter="fade">
                                      <p:cBhvr>
                                        <p:cTn id="203" dur="500"/>
                                        <p:tgtEl>
                                          <p:spTgt spid="16"/>
                                        </p:tgtEl>
                                      </p:cBhvr>
                                    </p:animEffect>
                                  </p:childTnLst>
                                </p:cTn>
                              </p:par>
                              <p:par>
                                <p:cTn id="204" presetID="53" presetClass="entr" presetSubtype="16" fill="hold" grpId="0" nodeType="withEffect">
                                  <p:stCondLst>
                                    <p:cond delay="0"/>
                                  </p:stCondLst>
                                  <p:childTnLst>
                                    <p:set>
                                      <p:cBhvr>
                                        <p:cTn id="205" dur="1" fill="hold">
                                          <p:stCondLst>
                                            <p:cond delay="0"/>
                                          </p:stCondLst>
                                        </p:cTn>
                                        <p:tgtEl>
                                          <p:spTgt spid="14"/>
                                        </p:tgtEl>
                                        <p:attrNameLst>
                                          <p:attrName>style.visibility</p:attrName>
                                        </p:attrNameLst>
                                      </p:cBhvr>
                                      <p:to>
                                        <p:strVal val="visible"/>
                                      </p:to>
                                    </p:set>
                                    <p:anim calcmode="lin" valueType="num">
                                      <p:cBhvr>
                                        <p:cTn id="206" dur="500" fill="hold"/>
                                        <p:tgtEl>
                                          <p:spTgt spid="14"/>
                                        </p:tgtEl>
                                        <p:attrNameLst>
                                          <p:attrName>ppt_w</p:attrName>
                                        </p:attrNameLst>
                                      </p:cBhvr>
                                      <p:tavLst>
                                        <p:tav tm="0">
                                          <p:val>
                                            <p:fltVal val="0"/>
                                          </p:val>
                                        </p:tav>
                                        <p:tav tm="100000">
                                          <p:val>
                                            <p:strVal val="#ppt_w"/>
                                          </p:val>
                                        </p:tav>
                                      </p:tavLst>
                                    </p:anim>
                                    <p:anim calcmode="lin" valueType="num">
                                      <p:cBhvr>
                                        <p:cTn id="207" dur="500" fill="hold"/>
                                        <p:tgtEl>
                                          <p:spTgt spid="14"/>
                                        </p:tgtEl>
                                        <p:attrNameLst>
                                          <p:attrName>ppt_h</p:attrName>
                                        </p:attrNameLst>
                                      </p:cBhvr>
                                      <p:tavLst>
                                        <p:tav tm="0">
                                          <p:val>
                                            <p:fltVal val="0"/>
                                          </p:val>
                                        </p:tav>
                                        <p:tav tm="100000">
                                          <p:val>
                                            <p:strVal val="#ppt_h"/>
                                          </p:val>
                                        </p:tav>
                                      </p:tavLst>
                                    </p:anim>
                                    <p:animEffect transition="in" filter="fade">
                                      <p:cBhvr>
                                        <p:cTn id="20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23</a:t>
            </a:fld>
            <a:endParaRPr lang="es-EC" dirty="0"/>
          </a:p>
        </p:txBody>
      </p:sp>
      <p:pic>
        <p:nvPicPr>
          <p:cNvPr id="5" name="49 Imagen" descr="PLANTILLA 3.jpg"/>
          <p:cNvPicPr>
            <a:picLocks noChangeAspect="1"/>
          </p:cNvPicPr>
          <p:nvPr/>
        </p:nvPicPr>
        <p:blipFill rotWithShape="1">
          <a:blip r:embed="rId3" cstate="print">
            <a:clrChange>
              <a:clrFrom>
                <a:srgbClr val="FFFFFF"/>
              </a:clrFrom>
              <a:clrTo>
                <a:srgbClr val="FFFFFF">
                  <a:alpha val="0"/>
                </a:srgbClr>
              </a:clrTo>
            </a:clrChange>
          </a:blip>
          <a:srcRect l="1" r="85213"/>
          <a:stretch/>
        </p:blipFill>
        <p:spPr>
          <a:xfrm>
            <a:off x="1" y="0"/>
            <a:ext cx="971599" cy="6857999"/>
          </a:xfrm>
          <a:prstGeom prst="rect">
            <a:avLst/>
          </a:prstGeom>
        </p:spPr>
      </p:pic>
      <p:sp>
        <p:nvSpPr>
          <p:cNvPr id="56" name="CuadroTexto 55">
            <a:hlinkClick r:id="rId4" action="ppaction://hlinkfile"/>
          </p:cNvPr>
          <p:cNvSpPr txBox="1"/>
          <p:nvPr/>
        </p:nvSpPr>
        <p:spPr>
          <a:xfrm>
            <a:off x="564237" y="96591"/>
            <a:ext cx="8122563" cy="1532334"/>
          </a:xfrm>
          <a:prstGeom prst="roundRect">
            <a:avLst/>
          </a:prstGeom>
          <a:solidFill>
            <a:srgbClr val="0070C0"/>
          </a:solidFill>
          <a:ln>
            <a:solidFill>
              <a:sysClr val="windowText" lastClr="000000"/>
            </a:solidFill>
          </a:ln>
        </p:spPr>
        <p:txBody>
          <a:bodyPr wrap="square" rtlCol="0">
            <a:spAutoFit/>
          </a:bodyPr>
          <a:lstStyle/>
          <a:p>
            <a:pPr algn="ctr"/>
            <a:r>
              <a:rPr lang="es-ES" sz="2800" b="1" dirty="0" smtClean="0">
                <a:solidFill>
                  <a:srgbClr val="FFFF00"/>
                </a:solidFill>
                <a:latin typeface="Arial" panose="020B0604020202020204" pitchFamily="34" charset="0"/>
                <a:cs typeface="Arial" panose="020B0604020202020204" pitchFamily="34" charset="0"/>
              </a:rPr>
              <a:t>V.2</a:t>
            </a:r>
          </a:p>
          <a:p>
            <a:pPr algn="ctr"/>
            <a:r>
              <a:rPr lang="en-US" sz="2800" b="1" dirty="0" smtClean="0">
                <a:solidFill>
                  <a:srgbClr val="FFFF00"/>
                </a:solidFill>
                <a:latin typeface="Arial" panose="020B0604020202020204" pitchFamily="34" charset="0"/>
                <a:cs typeface="Arial" panose="020B0604020202020204" pitchFamily="34" charset="0"/>
              </a:rPr>
              <a:t>HERRAMIENTAS DESARROLLADAS EN EL MODELO</a:t>
            </a:r>
            <a:endParaRPr lang="es-VE" sz="2800" b="1" dirty="0">
              <a:solidFill>
                <a:srgbClr val="FFFF00"/>
              </a:solidFill>
              <a:latin typeface="Arial" panose="020B0604020202020204" pitchFamily="34" charset="0"/>
              <a:cs typeface="Arial" panose="020B0604020202020204" pitchFamily="34" charset="0"/>
            </a:endParaRPr>
          </a:p>
        </p:txBody>
      </p:sp>
      <p:pic>
        <p:nvPicPr>
          <p:cNvPr id="11" name="Imagen 10">
            <a:hlinkClick r:id="rId5" action="ppaction://hlinksldjump"/>
          </p:cNvPr>
          <p:cNvPicPr>
            <a:picLocks noChangeAspect="1"/>
          </p:cNvPicPr>
          <p:nvPr/>
        </p:nvPicPr>
        <p:blipFill>
          <a:blip r:embed="rId6"/>
          <a:stretch>
            <a:fillRect/>
          </a:stretch>
        </p:blipFill>
        <p:spPr>
          <a:xfrm>
            <a:off x="1111226" y="2191435"/>
            <a:ext cx="7709246" cy="2533709"/>
          </a:xfrm>
          <a:prstGeom prst="rect">
            <a:avLst/>
          </a:prstGeom>
        </p:spPr>
      </p:pic>
    </p:spTree>
    <p:extLst>
      <p:ext uri="{BB962C8B-B14F-4D97-AF65-F5344CB8AC3E}">
        <p14:creationId xmlns:p14="http://schemas.microsoft.com/office/powerpoint/2010/main" val="410003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24</a:t>
            </a:fld>
            <a:endParaRPr lang="es-EC" dirty="0"/>
          </a:p>
        </p:txBody>
      </p:sp>
      <p:pic>
        <p:nvPicPr>
          <p:cNvPr id="5" name="49 Imagen" descr="PLANTILLA 3.jpg"/>
          <p:cNvPicPr>
            <a:picLocks noChangeAspect="1"/>
          </p:cNvPicPr>
          <p:nvPr/>
        </p:nvPicPr>
        <p:blipFill rotWithShape="1">
          <a:blip r:embed="rId3" cstate="print">
            <a:clrChange>
              <a:clrFrom>
                <a:srgbClr val="FFFFFF"/>
              </a:clrFrom>
              <a:clrTo>
                <a:srgbClr val="FFFFFF">
                  <a:alpha val="0"/>
                </a:srgbClr>
              </a:clrTo>
            </a:clrChange>
          </a:blip>
          <a:srcRect l="1" r="85213"/>
          <a:stretch/>
        </p:blipFill>
        <p:spPr>
          <a:xfrm>
            <a:off x="1" y="0"/>
            <a:ext cx="971599" cy="6857999"/>
          </a:xfrm>
          <a:prstGeom prst="rect">
            <a:avLst/>
          </a:prstGeom>
        </p:spPr>
      </p:pic>
      <p:sp>
        <p:nvSpPr>
          <p:cNvPr id="56" name="CuadroTexto 55"/>
          <p:cNvSpPr txBox="1"/>
          <p:nvPr/>
        </p:nvSpPr>
        <p:spPr>
          <a:xfrm>
            <a:off x="564237" y="96591"/>
            <a:ext cx="8122563" cy="1532334"/>
          </a:xfrm>
          <a:prstGeom prst="roundRect">
            <a:avLst/>
          </a:prstGeom>
          <a:solidFill>
            <a:srgbClr val="0070C0"/>
          </a:solidFill>
          <a:ln>
            <a:solidFill>
              <a:sysClr val="windowText" lastClr="000000"/>
            </a:solidFill>
          </a:ln>
        </p:spPr>
        <p:txBody>
          <a:bodyPr wrap="square" rtlCol="0">
            <a:spAutoFit/>
          </a:bodyPr>
          <a:lstStyle/>
          <a:p>
            <a:pPr algn="ctr"/>
            <a:r>
              <a:rPr lang="es-ES" sz="2800" b="1" dirty="0" smtClean="0">
                <a:solidFill>
                  <a:srgbClr val="FFFF00"/>
                </a:solidFill>
                <a:latin typeface="Arial" panose="020B0604020202020204" pitchFamily="34" charset="0"/>
                <a:cs typeface="Arial" panose="020B0604020202020204" pitchFamily="34" charset="0"/>
              </a:rPr>
              <a:t>V.2</a:t>
            </a:r>
          </a:p>
          <a:p>
            <a:pPr algn="ctr"/>
            <a:r>
              <a:rPr lang="en-US" sz="2800" b="1" dirty="0" smtClean="0">
                <a:solidFill>
                  <a:srgbClr val="FFFF00"/>
                </a:solidFill>
                <a:latin typeface="Arial" panose="020B0604020202020204" pitchFamily="34" charset="0"/>
                <a:cs typeface="Arial" panose="020B0604020202020204" pitchFamily="34" charset="0"/>
              </a:rPr>
              <a:t>HERRAMIENTAS DESARROLLADAS EN EL MODELO</a:t>
            </a:r>
            <a:endParaRPr lang="es-VE" sz="2800" b="1" dirty="0">
              <a:solidFill>
                <a:srgbClr val="FFFF00"/>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4"/>
          <a:srcRect b="2981"/>
          <a:stretch/>
        </p:blipFill>
        <p:spPr>
          <a:xfrm>
            <a:off x="1077128" y="2093718"/>
            <a:ext cx="7815352" cy="2343394"/>
          </a:xfrm>
          <a:prstGeom prst="rect">
            <a:avLst/>
          </a:prstGeom>
        </p:spPr>
      </p:pic>
    </p:spTree>
    <p:extLst>
      <p:ext uri="{BB962C8B-B14F-4D97-AF65-F5344CB8AC3E}">
        <p14:creationId xmlns:p14="http://schemas.microsoft.com/office/powerpoint/2010/main" val="24082934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25</a:t>
            </a:fld>
            <a:endParaRPr lang="es-EC" dirty="0"/>
          </a:p>
        </p:txBody>
      </p:sp>
      <p:pic>
        <p:nvPicPr>
          <p:cNvPr id="5" name="49 Imagen" descr="PLANTILLA 3.jpg"/>
          <p:cNvPicPr>
            <a:picLocks noChangeAspect="1"/>
          </p:cNvPicPr>
          <p:nvPr/>
        </p:nvPicPr>
        <p:blipFill rotWithShape="1">
          <a:blip r:embed="rId3" cstate="print">
            <a:clrChange>
              <a:clrFrom>
                <a:srgbClr val="FFFFFF"/>
              </a:clrFrom>
              <a:clrTo>
                <a:srgbClr val="FFFFFF">
                  <a:alpha val="0"/>
                </a:srgbClr>
              </a:clrTo>
            </a:clrChange>
          </a:blip>
          <a:srcRect l="1" r="85213"/>
          <a:stretch/>
        </p:blipFill>
        <p:spPr>
          <a:xfrm>
            <a:off x="1" y="0"/>
            <a:ext cx="971599" cy="6857999"/>
          </a:xfrm>
          <a:prstGeom prst="rect">
            <a:avLst/>
          </a:prstGeom>
        </p:spPr>
      </p:pic>
      <p:sp>
        <p:nvSpPr>
          <p:cNvPr id="56" name="CuadroTexto 55"/>
          <p:cNvSpPr txBox="1"/>
          <p:nvPr/>
        </p:nvSpPr>
        <p:spPr>
          <a:xfrm>
            <a:off x="564237" y="96591"/>
            <a:ext cx="8122563" cy="1532334"/>
          </a:xfrm>
          <a:prstGeom prst="roundRect">
            <a:avLst/>
          </a:prstGeom>
          <a:solidFill>
            <a:srgbClr val="0070C0"/>
          </a:solidFill>
          <a:ln>
            <a:solidFill>
              <a:sysClr val="windowText" lastClr="000000"/>
            </a:solidFill>
          </a:ln>
        </p:spPr>
        <p:txBody>
          <a:bodyPr wrap="square" rtlCol="0">
            <a:spAutoFit/>
          </a:bodyPr>
          <a:lstStyle/>
          <a:p>
            <a:pPr algn="ctr"/>
            <a:r>
              <a:rPr lang="es-ES" sz="2800" b="1" dirty="0" smtClean="0">
                <a:solidFill>
                  <a:srgbClr val="FFFF00"/>
                </a:solidFill>
                <a:latin typeface="Arial" panose="020B0604020202020204" pitchFamily="34" charset="0"/>
                <a:cs typeface="Arial" panose="020B0604020202020204" pitchFamily="34" charset="0"/>
              </a:rPr>
              <a:t>V.2</a:t>
            </a:r>
          </a:p>
          <a:p>
            <a:pPr algn="ctr"/>
            <a:r>
              <a:rPr lang="en-US" sz="2800" b="1" dirty="0" smtClean="0">
                <a:solidFill>
                  <a:srgbClr val="FFFF00"/>
                </a:solidFill>
                <a:latin typeface="Arial" panose="020B0604020202020204" pitchFamily="34" charset="0"/>
                <a:cs typeface="Arial" panose="020B0604020202020204" pitchFamily="34" charset="0"/>
              </a:rPr>
              <a:t>HERRAMIENTAS DESARROLLADAS EN EL MODELO</a:t>
            </a:r>
            <a:endParaRPr lang="es-VE" sz="2800" b="1" dirty="0">
              <a:solidFill>
                <a:srgbClr val="FFFF00"/>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4"/>
          <a:stretch>
            <a:fillRect/>
          </a:stretch>
        </p:blipFill>
        <p:spPr>
          <a:xfrm>
            <a:off x="1115616" y="2571749"/>
            <a:ext cx="7758461" cy="2467355"/>
          </a:xfrm>
          <a:prstGeom prst="rect">
            <a:avLst/>
          </a:prstGeom>
        </p:spPr>
      </p:pic>
    </p:spTree>
    <p:extLst>
      <p:ext uri="{BB962C8B-B14F-4D97-AF65-F5344CB8AC3E}">
        <p14:creationId xmlns:p14="http://schemas.microsoft.com/office/powerpoint/2010/main" val="34543791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26</a:t>
            </a:fld>
            <a:endParaRPr lang="es-EC" dirty="0"/>
          </a:p>
        </p:txBody>
      </p:sp>
      <p:pic>
        <p:nvPicPr>
          <p:cNvPr id="5" name="49 Imagen" descr="PLANTILLA 3.jpg"/>
          <p:cNvPicPr>
            <a:picLocks noChangeAspect="1"/>
          </p:cNvPicPr>
          <p:nvPr/>
        </p:nvPicPr>
        <p:blipFill rotWithShape="1">
          <a:blip r:embed="rId3" cstate="print">
            <a:clrChange>
              <a:clrFrom>
                <a:srgbClr val="FFFFFF"/>
              </a:clrFrom>
              <a:clrTo>
                <a:srgbClr val="FFFFFF">
                  <a:alpha val="0"/>
                </a:srgbClr>
              </a:clrTo>
            </a:clrChange>
          </a:blip>
          <a:srcRect l="1" r="85213"/>
          <a:stretch/>
        </p:blipFill>
        <p:spPr>
          <a:xfrm>
            <a:off x="1" y="0"/>
            <a:ext cx="971599" cy="6857999"/>
          </a:xfrm>
          <a:prstGeom prst="rect">
            <a:avLst/>
          </a:prstGeom>
        </p:spPr>
      </p:pic>
      <p:sp>
        <p:nvSpPr>
          <p:cNvPr id="56" name="CuadroTexto 55"/>
          <p:cNvSpPr txBox="1"/>
          <p:nvPr/>
        </p:nvSpPr>
        <p:spPr>
          <a:xfrm>
            <a:off x="564237" y="96591"/>
            <a:ext cx="8122563" cy="1532334"/>
          </a:xfrm>
          <a:prstGeom prst="roundRect">
            <a:avLst/>
          </a:prstGeom>
          <a:solidFill>
            <a:srgbClr val="0070C0"/>
          </a:solidFill>
          <a:ln>
            <a:solidFill>
              <a:sysClr val="windowText" lastClr="000000"/>
            </a:solidFill>
          </a:ln>
        </p:spPr>
        <p:txBody>
          <a:bodyPr wrap="square" rtlCol="0">
            <a:spAutoFit/>
          </a:bodyPr>
          <a:lstStyle/>
          <a:p>
            <a:pPr algn="ctr"/>
            <a:r>
              <a:rPr lang="es-ES" sz="2800" b="1" dirty="0" smtClean="0">
                <a:solidFill>
                  <a:srgbClr val="FFFF00"/>
                </a:solidFill>
                <a:latin typeface="Arial" panose="020B0604020202020204" pitchFamily="34" charset="0"/>
                <a:cs typeface="Arial" panose="020B0604020202020204" pitchFamily="34" charset="0"/>
              </a:rPr>
              <a:t>V.2</a:t>
            </a:r>
          </a:p>
          <a:p>
            <a:pPr algn="ctr"/>
            <a:r>
              <a:rPr lang="en-US" sz="2800" b="1" dirty="0" smtClean="0">
                <a:solidFill>
                  <a:srgbClr val="FFFF00"/>
                </a:solidFill>
                <a:latin typeface="Arial" panose="020B0604020202020204" pitchFamily="34" charset="0"/>
                <a:cs typeface="Arial" panose="020B0604020202020204" pitchFamily="34" charset="0"/>
              </a:rPr>
              <a:t>HERRAMIENTAS DESARROLLADAS EN EL MODELO</a:t>
            </a:r>
            <a:endParaRPr lang="es-VE" sz="2800" b="1" dirty="0">
              <a:solidFill>
                <a:srgbClr val="FFFF00"/>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4"/>
          <a:stretch>
            <a:fillRect/>
          </a:stretch>
        </p:blipFill>
        <p:spPr>
          <a:xfrm>
            <a:off x="971600" y="2033587"/>
            <a:ext cx="7715200" cy="3897385"/>
          </a:xfrm>
          <a:prstGeom prst="rect">
            <a:avLst/>
          </a:prstGeom>
        </p:spPr>
      </p:pic>
    </p:spTree>
    <p:extLst>
      <p:ext uri="{BB962C8B-B14F-4D97-AF65-F5344CB8AC3E}">
        <p14:creationId xmlns:p14="http://schemas.microsoft.com/office/powerpoint/2010/main" val="3706590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27</a:t>
            </a:fld>
            <a:endParaRPr lang="es-EC" dirty="0"/>
          </a:p>
        </p:txBody>
      </p:sp>
      <p:pic>
        <p:nvPicPr>
          <p:cNvPr id="5" name="49 Imagen" descr="PLANTILLA 3.jpg"/>
          <p:cNvPicPr>
            <a:picLocks noChangeAspect="1"/>
          </p:cNvPicPr>
          <p:nvPr/>
        </p:nvPicPr>
        <p:blipFill rotWithShape="1">
          <a:blip r:embed="rId2" cstate="print">
            <a:clrChange>
              <a:clrFrom>
                <a:srgbClr val="FFFFFF"/>
              </a:clrFrom>
              <a:clrTo>
                <a:srgbClr val="FFFFFF">
                  <a:alpha val="0"/>
                </a:srgbClr>
              </a:clrTo>
            </a:clrChange>
          </a:blip>
          <a:srcRect l="1" r="85213"/>
          <a:stretch/>
        </p:blipFill>
        <p:spPr>
          <a:xfrm>
            <a:off x="1" y="0"/>
            <a:ext cx="1513170" cy="6857999"/>
          </a:xfrm>
          <a:prstGeom prst="rect">
            <a:avLst/>
          </a:prstGeom>
        </p:spPr>
      </p:pic>
      <p:sp>
        <p:nvSpPr>
          <p:cNvPr id="6" name="CuadroTexto 5"/>
          <p:cNvSpPr txBox="1"/>
          <p:nvPr/>
        </p:nvSpPr>
        <p:spPr>
          <a:xfrm>
            <a:off x="1691680" y="1702336"/>
            <a:ext cx="6768752" cy="2553891"/>
          </a:xfrm>
          <a:prstGeom prst="roundRect">
            <a:avLst/>
          </a:prstGeom>
          <a:solidFill>
            <a:srgbClr val="0070C0"/>
          </a:solidFill>
          <a:ln>
            <a:solidFill>
              <a:sysClr val="windowText" lastClr="000000"/>
            </a:solidFill>
          </a:ln>
        </p:spPr>
        <p:txBody>
          <a:bodyPr wrap="square" rtlCol="0">
            <a:spAutoFit/>
          </a:bodyPr>
          <a:lstStyle/>
          <a:p>
            <a:pPr algn="ctr"/>
            <a:r>
              <a:rPr lang="es-ES" sz="3600" b="1" dirty="0" smtClean="0">
                <a:solidFill>
                  <a:srgbClr val="FFFF00"/>
                </a:solidFill>
                <a:latin typeface="Arial" panose="020B0604020202020204" pitchFamily="34" charset="0"/>
                <a:cs typeface="Arial" panose="020B0604020202020204" pitchFamily="34" charset="0"/>
              </a:rPr>
              <a:t>CAP</a:t>
            </a:r>
            <a:r>
              <a:rPr lang="es-EC" sz="3600" b="1" dirty="0" smtClean="0">
                <a:solidFill>
                  <a:srgbClr val="FFFF00"/>
                </a:solidFill>
                <a:latin typeface="Arial" panose="020B0604020202020204" pitchFamily="34" charset="0"/>
                <a:cs typeface="Arial" panose="020B0604020202020204" pitchFamily="34" charset="0"/>
              </a:rPr>
              <a:t>Í</a:t>
            </a:r>
            <a:r>
              <a:rPr lang="es-ES" sz="3600" b="1" dirty="0" smtClean="0">
                <a:solidFill>
                  <a:srgbClr val="FFFF00"/>
                </a:solidFill>
                <a:latin typeface="Arial" panose="020B0604020202020204" pitchFamily="34" charset="0"/>
                <a:cs typeface="Arial" panose="020B0604020202020204" pitchFamily="34" charset="0"/>
              </a:rPr>
              <a:t>TULO VI</a:t>
            </a:r>
          </a:p>
          <a:p>
            <a:pPr algn="ctr"/>
            <a:endParaRPr lang="en-US" sz="3600" b="1" dirty="0">
              <a:solidFill>
                <a:srgbClr val="FFFF00"/>
              </a:solidFill>
              <a:latin typeface="Arial" panose="020B0604020202020204" pitchFamily="34" charset="0"/>
              <a:cs typeface="Arial" panose="020B0604020202020204" pitchFamily="34" charset="0"/>
            </a:endParaRPr>
          </a:p>
          <a:p>
            <a:pPr algn="ctr"/>
            <a:r>
              <a:rPr lang="es-UY" sz="3600" b="1" dirty="0" smtClean="0">
                <a:solidFill>
                  <a:srgbClr val="FFFF00"/>
                </a:solidFill>
                <a:latin typeface="Arial" panose="020B0604020202020204" pitchFamily="34" charset="0"/>
                <a:cs typeface="Arial" panose="020B0604020202020204" pitchFamily="34" charset="0"/>
              </a:rPr>
              <a:t>APLICACIÓN</a:t>
            </a:r>
            <a:r>
              <a:rPr lang="en-US" sz="3600" b="1" dirty="0" smtClean="0">
                <a:solidFill>
                  <a:srgbClr val="FFFF00"/>
                </a:solidFill>
                <a:latin typeface="Arial" panose="020B0604020202020204" pitchFamily="34" charset="0"/>
                <a:cs typeface="Arial" panose="020B0604020202020204" pitchFamily="34" charset="0"/>
              </a:rPr>
              <a:t> DEL MODELO DE </a:t>
            </a:r>
            <a:r>
              <a:rPr lang="es-UY" sz="3600" b="1" dirty="0" smtClean="0">
                <a:solidFill>
                  <a:srgbClr val="FFFF00"/>
                </a:solidFill>
                <a:latin typeface="Arial" panose="020B0604020202020204" pitchFamily="34" charset="0"/>
                <a:cs typeface="Arial" panose="020B0604020202020204" pitchFamily="34" charset="0"/>
              </a:rPr>
              <a:t>FISCALIZACIÓN</a:t>
            </a:r>
            <a:endParaRPr lang="es-UY" sz="36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72655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28</a:t>
            </a:fld>
            <a:endParaRPr lang="es-EC" dirty="0"/>
          </a:p>
        </p:txBody>
      </p:sp>
      <p:pic>
        <p:nvPicPr>
          <p:cNvPr id="5" name="49 Imagen" descr="PLANTILLA 3.jpg"/>
          <p:cNvPicPr>
            <a:picLocks noChangeAspect="1"/>
          </p:cNvPicPr>
          <p:nvPr/>
        </p:nvPicPr>
        <p:blipFill rotWithShape="1">
          <a:blip r:embed="rId3" cstate="print">
            <a:clrChange>
              <a:clrFrom>
                <a:srgbClr val="FFFFFF"/>
              </a:clrFrom>
              <a:clrTo>
                <a:srgbClr val="FFFFFF">
                  <a:alpha val="0"/>
                </a:srgbClr>
              </a:clrTo>
            </a:clrChange>
          </a:blip>
          <a:srcRect l="1" r="85213"/>
          <a:stretch/>
        </p:blipFill>
        <p:spPr>
          <a:xfrm>
            <a:off x="1" y="0"/>
            <a:ext cx="971599" cy="6857999"/>
          </a:xfrm>
          <a:prstGeom prst="rect">
            <a:avLst/>
          </a:prstGeom>
        </p:spPr>
      </p:pic>
      <p:sp>
        <p:nvSpPr>
          <p:cNvPr id="56" name="CuadroTexto 55"/>
          <p:cNvSpPr txBox="1"/>
          <p:nvPr/>
        </p:nvSpPr>
        <p:spPr>
          <a:xfrm>
            <a:off x="564237" y="96591"/>
            <a:ext cx="8122563" cy="1532334"/>
          </a:xfrm>
          <a:prstGeom prst="roundRect">
            <a:avLst/>
          </a:prstGeom>
          <a:solidFill>
            <a:srgbClr val="0070C0"/>
          </a:solidFill>
          <a:ln>
            <a:solidFill>
              <a:sysClr val="windowText" lastClr="000000"/>
            </a:solidFill>
          </a:ln>
        </p:spPr>
        <p:txBody>
          <a:bodyPr wrap="square" rtlCol="0">
            <a:spAutoFit/>
          </a:bodyPr>
          <a:lstStyle/>
          <a:p>
            <a:pPr algn="ctr"/>
            <a:r>
              <a:rPr lang="es-ES" sz="2800" b="1" dirty="0" smtClean="0">
                <a:solidFill>
                  <a:srgbClr val="FFFF00"/>
                </a:solidFill>
                <a:latin typeface="Arial" panose="020B0604020202020204" pitchFamily="34" charset="0"/>
                <a:cs typeface="Arial" panose="020B0604020202020204" pitchFamily="34" charset="0"/>
              </a:rPr>
              <a:t>VI.1</a:t>
            </a:r>
          </a:p>
          <a:p>
            <a:pPr algn="ctr"/>
            <a:r>
              <a:rPr lang="en-US" sz="2800" b="1" dirty="0" smtClean="0">
                <a:solidFill>
                  <a:srgbClr val="FFFF00"/>
                </a:solidFill>
                <a:latin typeface="Arial" panose="020B0604020202020204" pitchFamily="34" charset="0"/>
                <a:cs typeface="Arial" panose="020B0604020202020204" pitchFamily="34" charset="0"/>
              </a:rPr>
              <a:t>CONCEPCIÓN DE LA APLICACIÓN DEL MODELO</a:t>
            </a:r>
            <a:endParaRPr lang="es-ES" sz="2800" b="1" dirty="0">
              <a:solidFill>
                <a:srgbClr val="FFFF00"/>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4"/>
          <a:stretch>
            <a:fillRect/>
          </a:stretch>
        </p:blipFill>
        <p:spPr>
          <a:xfrm>
            <a:off x="1701846" y="1855538"/>
            <a:ext cx="6254708" cy="3513888"/>
          </a:xfrm>
          <a:prstGeom prst="rect">
            <a:avLst/>
          </a:prstGeom>
        </p:spPr>
      </p:pic>
      <p:pic>
        <p:nvPicPr>
          <p:cNvPr id="4" name="Imagen 3"/>
          <p:cNvPicPr>
            <a:picLocks noChangeAspect="1"/>
          </p:cNvPicPr>
          <p:nvPr/>
        </p:nvPicPr>
        <p:blipFill>
          <a:blip r:embed="rId5"/>
          <a:stretch>
            <a:fillRect/>
          </a:stretch>
        </p:blipFill>
        <p:spPr>
          <a:xfrm>
            <a:off x="967974" y="1812713"/>
            <a:ext cx="7635696" cy="4533695"/>
          </a:xfrm>
          <a:prstGeom prst="rect">
            <a:avLst/>
          </a:prstGeom>
        </p:spPr>
      </p:pic>
      <p:pic>
        <p:nvPicPr>
          <p:cNvPr id="6" name="Imagen 5"/>
          <p:cNvPicPr>
            <a:picLocks noChangeAspect="1"/>
          </p:cNvPicPr>
          <p:nvPr/>
        </p:nvPicPr>
        <p:blipFill>
          <a:blip r:embed="rId6"/>
          <a:stretch>
            <a:fillRect/>
          </a:stretch>
        </p:blipFill>
        <p:spPr>
          <a:xfrm>
            <a:off x="1907532" y="1990991"/>
            <a:ext cx="6259844" cy="4466158"/>
          </a:xfrm>
          <a:prstGeom prst="rect">
            <a:avLst/>
          </a:prstGeom>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7974" y="1854467"/>
            <a:ext cx="7135934" cy="4601867"/>
          </a:xfrm>
          <a:prstGeom prst="roundRect">
            <a:avLst>
              <a:gd name="adj" fmla="val 16667"/>
            </a:avLst>
          </a:prstGeom>
          <a:ln>
            <a:noFill/>
          </a:ln>
          <a:effectLst>
            <a:outerShdw blurRad="76200" dir="18900000" sy="23000" kx="-1200000" algn="bl" rotWithShape="0">
              <a:prstClr val="black">
                <a:alpha val="2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377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29</a:t>
            </a:fld>
            <a:endParaRPr lang="es-EC" dirty="0"/>
          </a:p>
        </p:txBody>
      </p:sp>
      <p:pic>
        <p:nvPicPr>
          <p:cNvPr id="5" name="49 Imagen" descr="PLANTILLA 3.jpg"/>
          <p:cNvPicPr>
            <a:picLocks noChangeAspect="1"/>
          </p:cNvPicPr>
          <p:nvPr/>
        </p:nvPicPr>
        <p:blipFill rotWithShape="1">
          <a:blip r:embed="rId2" cstate="print">
            <a:clrChange>
              <a:clrFrom>
                <a:srgbClr val="FFFFFF"/>
              </a:clrFrom>
              <a:clrTo>
                <a:srgbClr val="FFFFFF">
                  <a:alpha val="0"/>
                </a:srgbClr>
              </a:clrTo>
            </a:clrChange>
          </a:blip>
          <a:srcRect l="1" r="85213"/>
          <a:stretch/>
        </p:blipFill>
        <p:spPr>
          <a:xfrm>
            <a:off x="1" y="0"/>
            <a:ext cx="1513170" cy="6857999"/>
          </a:xfrm>
          <a:prstGeom prst="rect">
            <a:avLst/>
          </a:prstGeom>
        </p:spPr>
      </p:pic>
      <p:sp>
        <p:nvSpPr>
          <p:cNvPr id="6" name="CuadroTexto 5"/>
          <p:cNvSpPr txBox="1"/>
          <p:nvPr/>
        </p:nvSpPr>
        <p:spPr>
          <a:xfrm>
            <a:off x="1691680" y="1702336"/>
            <a:ext cx="6768752" cy="2553891"/>
          </a:xfrm>
          <a:prstGeom prst="roundRect">
            <a:avLst/>
          </a:prstGeom>
          <a:solidFill>
            <a:srgbClr val="0070C0"/>
          </a:solidFill>
          <a:ln>
            <a:solidFill>
              <a:sysClr val="windowText" lastClr="000000"/>
            </a:solidFill>
          </a:ln>
        </p:spPr>
        <p:txBody>
          <a:bodyPr wrap="square" rtlCol="0">
            <a:spAutoFit/>
          </a:bodyPr>
          <a:lstStyle/>
          <a:p>
            <a:pPr algn="ctr"/>
            <a:r>
              <a:rPr lang="es-ES" sz="3600" b="1" dirty="0" smtClean="0">
                <a:solidFill>
                  <a:srgbClr val="FFFF00"/>
                </a:solidFill>
                <a:latin typeface="Arial" panose="020B0604020202020204" pitchFamily="34" charset="0"/>
                <a:cs typeface="Arial" panose="020B0604020202020204" pitchFamily="34" charset="0"/>
              </a:rPr>
              <a:t>CAP</a:t>
            </a:r>
            <a:r>
              <a:rPr lang="es-EC" sz="3600" b="1" dirty="0" smtClean="0">
                <a:solidFill>
                  <a:srgbClr val="FFFF00"/>
                </a:solidFill>
                <a:latin typeface="Arial" panose="020B0604020202020204" pitchFamily="34" charset="0"/>
                <a:cs typeface="Arial" panose="020B0604020202020204" pitchFamily="34" charset="0"/>
              </a:rPr>
              <a:t>Í</a:t>
            </a:r>
            <a:r>
              <a:rPr lang="es-ES" sz="3600" b="1" dirty="0" smtClean="0">
                <a:solidFill>
                  <a:srgbClr val="FFFF00"/>
                </a:solidFill>
                <a:latin typeface="Arial" panose="020B0604020202020204" pitchFamily="34" charset="0"/>
                <a:cs typeface="Arial" panose="020B0604020202020204" pitchFamily="34" charset="0"/>
              </a:rPr>
              <a:t>TULO VII</a:t>
            </a:r>
          </a:p>
          <a:p>
            <a:pPr algn="ctr"/>
            <a:endParaRPr lang="en-US" sz="3600" b="1" dirty="0">
              <a:solidFill>
                <a:srgbClr val="FFFF00"/>
              </a:solidFill>
              <a:latin typeface="Arial" panose="020B0604020202020204" pitchFamily="34" charset="0"/>
              <a:cs typeface="Arial" panose="020B0604020202020204" pitchFamily="34" charset="0"/>
            </a:endParaRPr>
          </a:p>
          <a:p>
            <a:pPr algn="ctr"/>
            <a:r>
              <a:rPr lang="es-UY" sz="3600" b="1" dirty="0" smtClean="0">
                <a:solidFill>
                  <a:srgbClr val="FFFF00"/>
                </a:solidFill>
                <a:latin typeface="Arial" panose="020B0604020202020204" pitchFamily="34" charset="0"/>
                <a:cs typeface="Arial" panose="020B0604020202020204" pitchFamily="34" charset="0"/>
              </a:rPr>
              <a:t>VALIDACIÓN </a:t>
            </a:r>
            <a:r>
              <a:rPr lang="en-US" sz="3600" b="1" dirty="0" smtClean="0">
                <a:solidFill>
                  <a:srgbClr val="FFFF00"/>
                </a:solidFill>
                <a:latin typeface="Arial" panose="020B0604020202020204" pitchFamily="34" charset="0"/>
                <a:cs typeface="Arial" panose="020B0604020202020204" pitchFamily="34" charset="0"/>
              </a:rPr>
              <a:t>DEL MODELO DE </a:t>
            </a:r>
            <a:r>
              <a:rPr lang="es-UY" sz="3600" b="1" dirty="0" smtClean="0">
                <a:solidFill>
                  <a:srgbClr val="FFFF00"/>
                </a:solidFill>
                <a:latin typeface="Arial" panose="020B0604020202020204" pitchFamily="34" charset="0"/>
                <a:cs typeface="Arial" panose="020B0604020202020204" pitchFamily="34" charset="0"/>
              </a:rPr>
              <a:t>FISCALIZACIÓN</a:t>
            </a:r>
            <a:endParaRPr lang="es-UY" sz="36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7441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7"/>
          <p:cNvSpPr>
            <a:spLocks noChangeArrowheads="1"/>
          </p:cNvSpPr>
          <p:nvPr/>
        </p:nvSpPr>
        <p:spPr bwMode="auto">
          <a:xfrm>
            <a:off x="3018510" y="63430"/>
            <a:ext cx="4865857" cy="584557"/>
          </a:xfrm>
          <a:prstGeom prst="roundRect">
            <a:avLst/>
          </a:prstGeom>
          <a:no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marL="0" lvl="1" algn="ctr" fontAlgn="base">
              <a:lnSpc>
                <a:spcPts val="3360"/>
              </a:lnSpc>
              <a:spcBef>
                <a:spcPct val="0"/>
              </a:spcBef>
              <a:spcAft>
                <a:spcPct val="0"/>
              </a:spcAft>
              <a:defRPr/>
            </a:pPr>
            <a:r>
              <a:rPr lang="es-ES" sz="2800" kern="0" dirty="0" smtClean="0">
                <a:ln w="18415" cmpd="sng">
                  <a:noFill/>
                  <a:prstDash val="solid"/>
                </a:ln>
                <a:solidFill>
                  <a:srgbClr val="FFFF00"/>
                </a:solidFill>
                <a:effectLst>
                  <a:glow rad="63500">
                    <a:prstClr val="black">
                      <a:alpha val="40000"/>
                    </a:prstClr>
                  </a:glow>
                  <a:outerShdw blurRad="63500" dir="3600000" algn="tl" rotWithShape="0">
                    <a:srgbClr val="000000">
                      <a:alpha val="70000"/>
                    </a:srgbClr>
                  </a:outerShdw>
                </a:effectLst>
                <a:latin typeface="Arial Black" pitchFamily="34" charset="0"/>
              </a:rPr>
              <a:t>CONTENIDOS</a:t>
            </a:r>
          </a:p>
        </p:txBody>
      </p:sp>
      <p:grpSp>
        <p:nvGrpSpPr>
          <p:cNvPr id="74" name="73 Grupo"/>
          <p:cNvGrpSpPr/>
          <p:nvPr/>
        </p:nvGrpSpPr>
        <p:grpSpPr>
          <a:xfrm>
            <a:off x="1331640" y="548680"/>
            <a:ext cx="6731238" cy="6070251"/>
            <a:chOff x="2411760" y="548680"/>
            <a:chExt cx="6731238" cy="6070251"/>
          </a:xfrm>
        </p:grpSpPr>
        <p:sp>
          <p:nvSpPr>
            <p:cNvPr id="25" name="Arc 11"/>
            <p:cNvSpPr>
              <a:spLocks/>
            </p:cNvSpPr>
            <p:nvPr/>
          </p:nvSpPr>
          <p:spPr bwMode="auto">
            <a:xfrm flipH="1">
              <a:off x="2411760" y="548680"/>
              <a:ext cx="6731238" cy="6070251"/>
            </a:xfrm>
            <a:prstGeom prst="roundRect">
              <a:avLst>
                <a:gd name="adj" fmla="val 50000"/>
              </a:avLst>
            </a:prstGeom>
            <a:gradFill flip="none" rotWithShape="1">
              <a:gsLst>
                <a:gs pos="37000">
                  <a:schemeClr val="tx1">
                    <a:alpha val="7000"/>
                  </a:schemeClr>
                </a:gs>
                <a:gs pos="0">
                  <a:schemeClr val="tx1">
                    <a:alpha val="0"/>
                  </a:schemeClr>
                </a:gs>
                <a:gs pos="100000">
                  <a:schemeClr val="tx1">
                    <a:alpha val="52000"/>
                  </a:schemeClr>
                </a:gs>
              </a:gsLst>
              <a:lin ang="0" scaled="1"/>
              <a:tileRect/>
            </a:gradFill>
            <a:ln w="38100">
              <a:noFill/>
              <a:prstDash val="sysDot"/>
              <a:round/>
              <a:headEnd/>
              <a:tailEnd/>
            </a:ln>
            <a:effectLst>
              <a:softEdge rad="317500"/>
            </a:effectLst>
          </p:spPr>
          <p:txBody>
            <a:bodyPr wrap="none" anchor="ctr"/>
            <a:lstStyle/>
            <a:p>
              <a:pPr algn="ctr" eaLnBrk="0" fontAlgn="base" hangingPunct="0">
                <a:spcBef>
                  <a:spcPct val="0"/>
                </a:spcBef>
                <a:spcAft>
                  <a:spcPct val="0"/>
                </a:spcAft>
              </a:pPr>
              <a:endParaRPr lang="es-AR" sz="1200" b="1">
                <a:solidFill>
                  <a:srgbClr val="FFFF00"/>
                </a:solidFill>
                <a:latin typeface="Arial Narrow" pitchFamily="34" charset="0"/>
              </a:endParaRPr>
            </a:p>
          </p:txBody>
        </p:sp>
        <p:sp>
          <p:nvSpPr>
            <p:cNvPr id="5" name="Arc 11"/>
            <p:cNvSpPr>
              <a:spLocks/>
            </p:cNvSpPr>
            <p:nvPr/>
          </p:nvSpPr>
          <p:spPr bwMode="auto">
            <a:xfrm flipH="1">
              <a:off x="2627784" y="879103"/>
              <a:ext cx="3077838" cy="5330484"/>
            </a:xfrm>
            <a:custGeom>
              <a:avLst/>
              <a:gdLst>
                <a:gd name="T0" fmla="*/ 2147483647 w 21600"/>
                <a:gd name="T1" fmla="*/ 0 h 38721"/>
                <a:gd name="T2" fmla="*/ 2147483647 w 21600"/>
                <a:gd name="T3" fmla="*/ 2147483647 h 38721"/>
                <a:gd name="T4" fmla="*/ 0 w 21600"/>
                <a:gd name="T5" fmla="*/ 2147483647 h 38721"/>
                <a:gd name="T6" fmla="*/ 0 60000 65536"/>
                <a:gd name="T7" fmla="*/ 0 60000 65536"/>
                <a:gd name="T8" fmla="*/ 0 60000 65536"/>
                <a:gd name="T9" fmla="*/ 0 w 21600"/>
                <a:gd name="T10" fmla="*/ 0 h 38721"/>
                <a:gd name="T11" fmla="*/ 21600 w 21600"/>
                <a:gd name="T12" fmla="*/ 38721 h 38721"/>
              </a:gdLst>
              <a:ahLst/>
              <a:cxnLst>
                <a:cxn ang="T6">
                  <a:pos x="T0" y="T1"/>
                </a:cxn>
                <a:cxn ang="T7">
                  <a:pos x="T2" y="T3"/>
                </a:cxn>
                <a:cxn ang="T8">
                  <a:pos x="T4" y="T5"/>
                </a:cxn>
              </a:cxnLst>
              <a:rect l="T9" t="T10" r="T11" b="T12"/>
              <a:pathLst>
                <a:path w="21600" h="38721" fill="none" extrusionOk="0">
                  <a:moveTo>
                    <a:pt x="9850" y="0"/>
                  </a:moveTo>
                  <a:cubicBezTo>
                    <a:pt x="17063" y="3696"/>
                    <a:pt x="21600" y="11118"/>
                    <a:pt x="21600" y="19223"/>
                  </a:cubicBezTo>
                  <a:cubicBezTo>
                    <a:pt x="21600" y="27551"/>
                    <a:pt x="16811" y="35137"/>
                    <a:pt x="9294" y="38721"/>
                  </a:cubicBezTo>
                </a:path>
                <a:path w="21600" h="38721" stroke="0" extrusionOk="0">
                  <a:moveTo>
                    <a:pt x="9850" y="0"/>
                  </a:moveTo>
                  <a:cubicBezTo>
                    <a:pt x="17063" y="3696"/>
                    <a:pt x="21600" y="11118"/>
                    <a:pt x="21600" y="19223"/>
                  </a:cubicBezTo>
                  <a:cubicBezTo>
                    <a:pt x="21600" y="27551"/>
                    <a:pt x="16811" y="35137"/>
                    <a:pt x="9294" y="38721"/>
                  </a:cubicBezTo>
                  <a:lnTo>
                    <a:pt x="0" y="19223"/>
                  </a:lnTo>
                  <a:close/>
                </a:path>
              </a:pathLst>
            </a:custGeom>
            <a:noFill/>
            <a:ln w="38100">
              <a:solidFill>
                <a:srgbClr val="FFFF00"/>
              </a:solidFill>
              <a:prstDash val="sysDot"/>
              <a:round/>
              <a:headEnd/>
              <a:tailEnd/>
            </a:ln>
          </p:spPr>
          <p:txBody>
            <a:bodyPr wrap="none" anchor="ctr"/>
            <a:lstStyle/>
            <a:p>
              <a:pPr algn="ctr" eaLnBrk="0" fontAlgn="base" hangingPunct="0">
                <a:spcBef>
                  <a:spcPct val="0"/>
                </a:spcBef>
                <a:spcAft>
                  <a:spcPct val="0"/>
                </a:spcAft>
                <a:defRPr/>
              </a:pPr>
              <a:endParaRPr lang="es-AR" sz="1200" b="1" kern="0">
                <a:solidFill>
                  <a:srgbClr val="FFFF00"/>
                </a:solidFill>
                <a:latin typeface="Arial Narrow" pitchFamily="34" charset="0"/>
              </a:endParaRPr>
            </a:p>
          </p:txBody>
        </p:sp>
      </p:grpSp>
      <p:grpSp>
        <p:nvGrpSpPr>
          <p:cNvPr id="67" name="66 Grupo"/>
          <p:cNvGrpSpPr/>
          <p:nvPr/>
        </p:nvGrpSpPr>
        <p:grpSpPr>
          <a:xfrm>
            <a:off x="2950310" y="735087"/>
            <a:ext cx="5220072" cy="461665"/>
            <a:chOff x="4056265" y="735087"/>
            <a:chExt cx="5220072" cy="461665"/>
          </a:xfrm>
        </p:grpSpPr>
        <p:grpSp>
          <p:nvGrpSpPr>
            <p:cNvPr id="48" name="47 Grupo"/>
            <p:cNvGrpSpPr/>
            <p:nvPr/>
          </p:nvGrpSpPr>
          <p:grpSpPr>
            <a:xfrm>
              <a:off x="4056265" y="735087"/>
              <a:ext cx="443727" cy="438780"/>
              <a:chOff x="4045401" y="260648"/>
              <a:chExt cx="443727" cy="438780"/>
            </a:xfrm>
          </p:grpSpPr>
          <p:sp>
            <p:nvSpPr>
              <p:cNvPr id="12" name="Oval 4">
                <a:hlinkClick r:id="" action="ppaction://hlinkshowjump?jump=nextslide"/>
              </p:cNvPr>
              <p:cNvSpPr>
                <a:spLocks noChangeArrowheads="1"/>
              </p:cNvSpPr>
              <p:nvPr/>
            </p:nvSpPr>
            <p:spPr bwMode="auto">
              <a:xfrm flipH="1">
                <a:off x="4045515" y="260648"/>
                <a:ext cx="436244" cy="438780"/>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alpha val="80000"/>
                  </a:sysClr>
                </a:outerShdw>
              </a:effectLst>
              <a:scene3d>
                <a:camera prst="orthographicFront"/>
                <a:lightRig rig="threePt" dir="t"/>
              </a:scene3d>
              <a:sp3d>
                <a:bevelT/>
              </a:sp3d>
            </p:spPr>
            <p:txBody>
              <a:bodyPr anchor="ctr"/>
              <a:lstStyle/>
              <a:p>
                <a:pPr algn="ctr" fontAlgn="base">
                  <a:spcBef>
                    <a:spcPct val="0"/>
                  </a:spcBef>
                  <a:spcAft>
                    <a:spcPct val="0"/>
                  </a:spcAft>
                  <a:defRPr/>
                </a:pPr>
                <a:endParaRPr lang="en-US" sz="2000" b="1" kern="0" dirty="0">
                  <a:solidFill>
                    <a:srgbClr val="FFFF00"/>
                  </a:solidFill>
                  <a:effectLst>
                    <a:outerShdw blurRad="38100" dist="38100" dir="2700000" algn="tl">
                      <a:srgbClr val="000000">
                        <a:alpha val="43137"/>
                      </a:srgbClr>
                    </a:outerShdw>
                  </a:effectLst>
                </a:endParaRPr>
              </a:p>
            </p:txBody>
          </p:sp>
          <p:sp>
            <p:nvSpPr>
              <p:cNvPr id="15" name="AutoShape 7"/>
              <p:cNvSpPr>
                <a:spLocks noChangeArrowheads="1"/>
              </p:cNvSpPr>
              <p:nvPr/>
            </p:nvSpPr>
            <p:spPr bwMode="auto">
              <a:xfrm>
                <a:off x="4045401" y="268894"/>
                <a:ext cx="443727" cy="400110"/>
              </a:xfrm>
              <a:prstGeom prst="roundRect">
                <a:avLst>
                  <a:gd name="adj" fmla="val 0"/>
                </a:avLst>
              </a:prstGeom>
              <a:noFill/>
              <a:ln w="57150" algn="ctr">
                <a:noFill/>
                <a:miter lim="800000"/>
                <a:headEnd/>
                <a:tailEnd/>
              </a:ln>
              <a:effectLst>
                <a:outerShdw blurRad="50800" dist="12700" dir="6600000" algn="ctr" rotWithShape="0">
                  <a:sysClr val="windowText" lastClr="000000"/>
                </a:outerShdw>
              </a:effectLst>
            </p:spPr>
            <p:txBody>
              <a:bodyPr wrap="square">
                <a:spAutoFit/>
              </a:bodyPr>
              <a:lstStyle/>
              <a:p>
                <a:pPr marL="0" lvl="1" algn="ctr" fontAlgn="base">
                  <a:spcBef>
                    <a:spcPct val="0"/>
                  </a:spcBef>
                  <a:spcAft>
                    <a:spcPct val="0"/>
                  </a:spcAft>
                  <a:defRPr/>
                </a:pPr>
                <a:r>
                  <a:rPr lang="es-ES" sz="2000" kern="0" dirty="0" smtClean="0">
                    <a:ln w="18415" cmpd="sng">
                      <a:noFill/>
                      <a:prstDash val="solid"/>
                    </a:ln>
                    <a:solidFill>
                      <a:srgbClr val="FFFF00"/>
                    </a:solidFill>
                    <a:effectLst>
                      <a:glow rad="63500">
                        <a:prstClr val="black">
                          <a:alpha val="40000"/>
                        </a:prstClr>
                      </a:glow>
                      <a:outerShdw blurRad="63500" dir="3600000" algn="tl" rotWithShape="0">
                        <a:srgbClr val="000000">
                          <a:alpha val="70000"/>
                        </a:srgbClr>
                      </a:outerShdw>
                    </a:effectLst>
                    <a:latin typeface="Calibri" pitchFamily="34" charset="0"/>
                    <a:cs typeface="Calibri" pitchFamily="34" charset="0"/>
                  </a:rPr>
                  <a:t>1</a:t>
                </a:r>
              </a:p>
            </p:txBody>
          </p:sp>
        </p:grpSp>
        <p:sp>
          <p:nvSpPr>
            <p:cNvPr id="16" name="AutoShape 7"/>
            <p:cNvSpPr>
              <a:spLocks noChangeArrowheads="1"/>
            </p:cNvSpPr>
            <p:nvPr/>
          </p:nvSpPr>
          <p:spPr bwMode="auto">
            <a:xfrm>
              <a:off x="4589065" y="735087"/>
              <a:ext cx="4687272" cy="461665"/>
            </a:xfrm>
            <a:prstGeom prst="roundRect">
              <a:avLst>
                <a:gd name="adj" fmla="val 0"/>
              </a:avLst>
            </a:prstGeom>
            <a:noFill/>
            <a:ln w="57150" algn="ctr">
              <a:noFill/>
              <a:miter lim="800000"/>
              <a:headEnd/>
              <a:tailEnd/>
            </a:ln>
            <a:effectLst>
              <a:outerShdw blurRad="50800" dist="12700" dir="6600000" algn="ctr" rotWithShape="0">
                <a:sysClr val="windowText" lastClr="000000"/>
              </a:outerShdw>
            </a:effectLst>
          </p:spPr>
          <p:txBody>
            <a:bodyPr wrap="square">
              <a:spAutoFit/>
            </a:bodyPr>
            <a:lstStyle/>
            <a:p>
              <a:pPr marL="0" lvl="1" fontAlgn="base">
                <a:spcBef>
                  <a:spcPct val="0"/>
                </a:spcBef>
                <a:spcAft>
                  <a:spcPct val="0"/>
                </a:spcAft>
                <a:defRPr/>
              </a:pPr>
              <a:r>
                <a:rPr lang="es-ES" sz="2400" b="1" kern="0" dirty="0" smtClean="0">
                  <a:ln w="18415" cmpd="sng">
                    <a:no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Calibri" pitchFamily="34" charset="0"/>
                  <a:cs typeface="Calibri" pitchFamily="34" charset="0"/>
                </a:rPr>
                <a:t>ANTECEDENTES</a:t>
              </a:r>
            </a:p>
          </p:txBody>
        </p:sp>
      </p:grpSp>
      <p:grpSp>
        <p:nvGrpSpPr>
          <p:cNvPr id="70" name="69 Grupo"/>
          <p:cNvGrpSpPr/>
          <p:nvPr/>
        </p:nvGrpSpPr>
        <p:grpSpPr>
          <a:xfrm>
            <a:off x="2267744" y="1317883"/>
            <a:ext cx="6120680" cy="474439"/>
            <a:chOff x="2411760" y="3284984"/>
            <a:chExt cx="6120680" cy="474439"/>
          </a:xfrm>
        </p:grpSpPr>
        <p:sp>
          <p:nvSpPr>
            <p:cNvPr id="20" name="AutoShape 7"/>
            <p:cNvSpPr>
              <a:spLocks noChangeArrowheads="1"/>
            </p:cNvSpPr>
            <p:nvPr/>
          </p:nvSpPr>
          <p:spPr bwMode="auto">
            <a:xfrm>
              <a:off x="2883416" y="3297758"/>
              <a:ext cx="5649024" cy="461665"/>
            </a:xfrm>
            <a:prstGeom prst="roundRect">
              <a:avLst>
                <a:gd name="adj" fmla="val 0"/>
              </a:avLst>
            </a:prstGeom>
            <a:noFill/>
            <a:ln w="57150" algn="ctr">
              <a:noFill/>
              <a:miter lim="800000"/>
              <a:headEnd/>
              <a:tailEnd/>
            </a:ln>
            <a:effectLst>
              <a:outerShdw blurRad="50800" dist="12700" dir="6600000" algn="ctr" rotWithShape="0">
                <a:sysClr val="windowText" lastClr="000000"/>
              </a:outerShdw>
            </a:effectLst>
          </p:spPr>
          <p:txBody>
            <a:bodyPr wrap="square">
              <a:spAutoFit/>
            </a:bodyPr>
            <a:lstStyle/>
            <a:p>
              <a:pPr marL="0" lvl="1" fontAlgn="base">
                <a:spcBef>
                  <a:spcPct val="0"/>
                </a:spcBef>
                <a:spcAft>
                  <a:spcPct val="0"/>
                </a:spcAft>
                <a:defRPr/>
              </a:pPr>
              <a:r>
                <a:rPr lang="es-ES" sz="2400" b="1" kern="0" dirty="0" smtClean="0">
                  <a:ln w="18415" cmpd="sng">
                    <a:no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Calibri" pitchFamily="34" charset="0"/>
                  <a:cs typeface="Calibri" pitchFamily="34" charset="0"/>
                </a:rPr>
                <a:t>ESTADO DEL ARTE</a:t>
              </a:r>
            </a:p>
          </p:txBody>
        </p:sp>
        <p:grpSp>
          <p:nvGrpSpPr>
            <p:cNvPr id="55" name="54 Grupo"/>
            <p:cNvGrpSpPr/>
            <p:nvPr/>
          </p:nvGrpSpPr>
          <p:grpSpPr>
            <a:xfrm>
              <a:off x="2411760" y="3284984"/>
              <a:ext cx="443727" cy="438780"/>
              <a:chOff x="4045401" y="260648"/>
              <a:chExt cx="443727" cy="438780"/>
            </a:xfrm>
          </p:grpSpPr>
          <p:sp>
            <p:nvSpPr>
              <p:cNvPr id="56" name="Oval 4">
                <a:hlinkClick r:id="" action="ppaction://hlinkshowjump?jump=nextslide"/>
              </p:cNvPr>
              <p:cNvSpPr>
                <a:spLocks noChangeArrowheads="1"/>
              </p:cNvSpPr>
              <p:nvPr/>
            </p:nvSpPr>
            <p:spPr bwMode="auto">
              <a:xfrm flipH="1">
                <a:off x="4045515" y="260648"/>
                <a:ext cx="436244" cy="438780"/>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alpha val="80000"/>
                  </a:sysClr>
                </a:outerShdw>
              </a:effectLst>
              <a:scene3d>
                <a:camera prst="orthographicFront"/>
                <a:lightRig rig="threePt" dir="t"/>
              </a:scene3d>
              <a:sp3d>
                <a:bevelT/>
              </a:sp3d>
            </p:spPr>
            <p:txBody>
              <a:bodyPr anchor="ctr"/>
              <a:lstStyle/>
              <a:p>
                <a:pPr algn="ctr" fontAlgn="base">
                  <a:spcBef>
                    <a:spcPct val="0"/>
                  </a:spcBef>
                  <a:spcAft>
                    <a:spcPct val="0"/>
                  </a:spcAft>
                  <a:defRPr/>
                </a:pPr>
                <a:endParaRPr lang="en-US" sz="2000" b="1" kern="0" dirty="0">
                  <a:solidFill>
                    <a:srgbClr val="FFFF00"/>
                  </a:solidFill>
                  <a:effectLst>
                    <a:outerShdw blurRad="38100" dist="38100" dir="2700000" algn="tl">
                      <a:srgbClr val="000000">
                        <a:alpha val="43137"/>
                      </a:srgbClr>
                    </a:outerShdw>
                  </a:effectLst>
                </a:endParaRPr>
              </a:p>
            </p:txBody>
          </p:sp>
          <p:sp>
            <p:nvSpPr>
              <p:cNvPr id="57" name="AutoShape 7"/>
              <p:cNvSpPr>
                <a:spLocks noChangeArrowheads="1"/>
              </p:cNvSpPr>
              <p:nvPr/>
            </p:nvSpPr>
            <p:spPr bwMode="auto">
              <a:xfrm>
                <a:off x="4045401" y="268894"/>
                <a:ext cx="443727" cy="400110"/>
              </a:xfrm>
              <a:prstGeom prst="roundRect">
                <a:avLst>
                  <a:gd name="adj" fmla="val 0"/>
                </a:avLst>
              </a:prstGeom>
              <a:noFill/>
              <a:ln w="57150" algn="ctr">
                <a:noFill/>
                <a:miter lim="800000"/>
                <a:headEnd/>
                <a:tailEnd/>
              </a:ln>
              <a:effectLst>
                <a:outerShdw blurRad="50800" dist="12700" dir="6600000" algn="ctr" rotWithShape="0">
                  <a:sysClr val="windowText" lastClr="000000"/>
                </a:outerShdw>
              </a:effectLst>
            </p:spPr>
            <p:txBody>
              <a:bodyPr wrap="square">
                <a:spAutoFit/>
              </a:bodyPr>
              <a:lstStyle/>
              <a:p>
                <a:pPr marL="0" lvl="1" algn="ctr" fontAlgn="base">
                  <a:spcBef>
                    <a:spcPct val="0"/>
                  </a:spcBef>
                  <a:spcAft>
                    <a:spcPct val="0"/>
                  </a:spcAft>
                  <a:defRPr/>
                </a:pPr>
                <a:r>
                  <a:rPr lang="es-ES" sz="2000" kern="0" dirty="0" smtClean="0">
                    <a:ln w="18415" cmpd="sng">
                      <a:noFill/>
                      <a:prstDash val="solid"/>
                    </a:ln>
                    <a:solidFill>
                      <a:srgbClr val="FFFF00"/>
                    </a:solidFill>
                    <a:effectLst>
                      <a:glow rad="63500">
                        <a:prstClr val="black">
                          <a:alpha val="40000"/>
                        </a:prstClr>
                      </a:glow>
                      <a:outerShdw blurRad="63500" dir="3600000" algn="tl" rotWithShape="0">
                        <a:srgbClr val="000000">
                          <a:alpha val="70000"/>
                        </a:srgbClr>
                      </a:outerShdw>
                    </a:effectLst>
                    <a:latin typeface="Calibri" pitchFamily="34" charset="0"/>
                    <a:cs typeface="Calibri" pitchFamily="34" charset="0"/>
                  </a:rPr>
                  <a:t>2</a:t>
                </a:r>
              </a:p>
            </p:txBody>
          </p:sp>
        </p:grpSp>
      </p:grpSp>
      <p:grpSp>
        <p:nvGrpSpPr>
          <p:cNvPr id="73" name="72 Grupo"/>
          <p:cNvGrpSpPr/>
          <p:nvPr/>
        </p:nvGrpSpPr>
        <p:grpSpPr>
          <a:xfrm>
            <a:off x="1798163" y="1915552"/>
            <a:ext cx="5328592" cy="461665"/>
            <a:chOff x="4139952" y="5949280"/>
            <a:chExt cx="5328592" cy="461665"/>
          </a:xfrm>
        </p:grpSpPr>
        <p:sp>
          <p:nvSpPr>
            <p:cNvPr id="41" name="AutoShape 7"/>
            <p:cNvSpPr>
              <a:spLocks noChangeArrowheads="1"/>
            </p:cNvSpPr>
            <p:nvPr/>
          </p:nvSpPr>
          <p:spPr bwMode="auto">
            <a:xfrm>
              <a:off x="4576113" y="5949280"/>
              <a:ext cx="4892431" cy="461665"/>
            </a:xfrm>
            <a:prstGeom prst="roundRect">
              <a:avLst>
                <a:gd name="adj" fmla="val 0"/>
              </a:avLst>
            </a:prstGeom>
            <a:noFill/>
            <a:ln w="57150" algn="ctr">
              <a:noFill/>
              <a:miter lim="800000"/>
              <a:headEnd/>
              <a:tailEnd/>
            </a:ln>
            <a:effectLst>
              <a:outerShdw blurRad="50800" dist="12700" dir="6600000" algn="ctr" rotWithShape="0">
                <a:sysClr val="windowText" lastClr="000000"/>
              </a:outerShdw>
            </a:effectLst>
          </p:spPr>
          <p:txBody>
            <a:bodyPr wrap="square">
              <a:spAutoFit/>
            </a:bodyPr>
            <a:lstStyle/>
            <a:p>
              <a:pPr marL="0" lvl="1" fontAlgn="base">
                <a:spcBef>
                  <a:spcPct val="0"/>
                </a:spcBef>
                <a:spcAft>
                  <a:spcPct val="0"/>
                </a:spcAft>
                <a:defRPr/>
              </a:pPr>
              <a:r>
                <a:rPr lang="es-ES" sz="2400" b="1" kern="0" dirty="0" smtClean="0">
                  <a:ln w="18415" cmpd="sng">
                    <a:no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Calibri" pitchFamily="34" charset="0"/>
                  <a:cs typeface="Calibri" pitchFamily="34" charset="0"/>
                </a:rPr>
                <a:t>MARCO TEÓRICO</a:t>
              </a:r>
              <a:endParaRPr lang="es-ES" b="1" kern="0" dirty="0" smtClean="0">
                <a:ln w="18415" cmpd="sng">
                  <a:no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Calibri" pitchFamily="34" charset="0"/>
                <a:cs typeface="Calibri" pitchFamily="34" charset="0"/>
              </a:endParaRPr>
            </a:p>
          </p:txBody>
        </p:sp>
        <p:grpSp>
          <p:nvGrpSpPr>
            <p:cNvPr id="64" name="63 Grupo"/>
            <p:cNvGrpSpPr/>
            <p:nvPr/>
          </p:nvGrpSpPr>
          <p:grpSpPr>
            <a:xfrm>
              <a:off x="4139952" y="5949280"/>
              <a:ext cx="443727" cy="438780"/>
              <a:chOff x="4045401" y="260648"/>
              <a:chExt cx="443727" cy="438780"/>
            </a:xfrm>
          </p:grpSpPr>
          <p:sp>
            <p:nvSpPr>
              <p:cNvPr id="65" name="Oval 4">
                <a:hlinkClick r:id="" action="ppaction://hlinkshowjump?jump=nextslide"/>
              </p:cNvPr>
              <p:cNvSpPr>
                <a:spLocks noChangeArrowheads="1"/>
              </p:cNvSpPr>
              <p:nvPr/>
            </p:nvSpPr>
            <p:spPr bwMode="auto">
              <a:xfrm flipH="1">
                <a:off x="4045515" y="260648"/>
                <a:ext cx="436244" cy="438780"/>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alpha val="80000"/>
                  </a:sysClr>
                </a:outerShdw>
              </a:effectLst>
              <a:scene3d>
                <a:camera prst="orthographicFront"/>
                <a:lightRig rig="threePt" dir="t"/>
              </a:scene3d>
              <a:sp3d>
                <a:bevelT/>
              </a:sp3d>
            </p:spPr>
            <p:txBody>
              <a:bodyPr anchor="ctr"/>
              <a:lstStyle/>
              <a:p>
                <a:pPr algn="ctr" fontAlgn="base">
                  <a:spcBef>
                    <a:spcPct val="0"/>
                  </a:spcBef>
                  <a:spcAft>
                    <a:spcPct val="0"/>
                  </a:spcAft>
                  <a:defRPr/>
                </a:pPr>
                <a:endParaRPr lang="en-US" sz="2000" b="1" kern="0" dirty="0">
                  <a:solidFill>
                    <a:srgbClr val="FFFF00"/>
                  </a:solidFill>
                  <a:effectLst>
                    <a:outerShdw blurRad="38100" dist="38100" dir="2700000" algn="tl">
                      <a:srgbClr val="000000">
                        <a:alpha val="43137"/>
                      </a:srgbClr>
                    </a:outerShdw>
                  </a:effectLst>
                </a:endParaRPr>
              </a:p>
            </p:txBody>
          </p:sp>
          <p:sp>
            <p:nvSpPr>
              <p:cNvPr id="66" name="AutoShape 7"/>
              <p:cNvSpPr>
                <a:spLocks noChangeArrowheads="1"/>
              </p:cNvSpPr>
              <p:nvPr/>
            </p:nvSpPr>
            <p:spPr bwMode="auto">
              <a:xfrm>
                <a:off x="4045401" y="268894"/>
                <a:ext cx="443727" cy="400110"/>
              </a:xfrm>
              <a:prstGeom prst="roundRect">
                <a:avLst>
                  <a:gd name="adj" fmla="val 0"/>
                </a:avLst>
              </a:prstGeom>
              <a:noFill/>
              <a:ln w="57150" algn="ctr">
                <a:noFill/>
                <a:miter lim="800000"/>
                <a:headEnd/>
                <a:tailEnd/>
              </a:ln>
              <a:effectLst>
                <a:outerShdw blurRad="50800" dist="12700" dir="6600000" algn="ctr" rotWithShape="0">
                  <a:sysClr val="windowText" lastClr="000000"/>
                </a:outerShdw>
              </a:effectLst>
            </p:spPr>
            <p:txBody>
              <a:bodyPr wrap="square">
                <a:spAutoFit/>
              </a:bodyPr>
              <a:lstStyle/>
              <a:p>
                <a:pPr marL="0" lvl="1" algn="ctr" fontAlgn="base">
                  <a:spcBef>
                    <a:spcPct val="0"/>
                  </a:spcBef>
                  <a:spcAft>
                    <a:spcPct val="0"/>
                  </a:spcAft>
                  <a:defRPr/>
                </a:pPr>
                <a:r>
                  <a:rPr lang="es-ES" sz="2000" kern="0" dirty="0">
                    <a:ln w="18415" cmpd="sng">
                      <a:noFill/>
                      <a:prstDash val="solid"/>
                    </a:ln>
                    <a:solidFill>
                      <a:srgbClr val="FFFF00"/>
                    </a:solidFill>
                    <a:effectLst>
                      <a:glow rad="63500">
                        <a:prstClr val="black">
                          <a:alpha val="40000"/>
                        </a:prstClr>
                      </a:glow>
                      <a:outerShdw blurRad="63500" dir="3600000" algn="tl" rotWithShape="0">
                        <a:srgbClr val="000000">
                          <a:alpha val="70000"/>
                        </a:srgbClr>
                      </a:outerShdw>
                    </a:effectLst>
                    <a:latin typeface="Calibri" pitchFamily="34" charset="0"/>
                    <a:cs typeface="Calibri" pitchFamily="34" charset="0"/>
                  </a:rPr>
                  <a:t>3</a:t>
                </a:r>
                <a:endParaRPr lang="es-ES" sz="2000" kern="0" dirty="0" smtClean="0">
                  <a:ln w="18415" cmpd="sng">
                    <a:noFill/>
                    <a:prstDash val="solid"/>
                  </a:ln>
                  <a:solidFill>
                    <a:srgbClr val="FFFF00"/>
                  </a:solidFill>
                  <a:effectLst>
                    <a:glow rad="63500">
                      <a:prstClr val="black">
                        <a:alpha val="40000"/>
                      </a:prstClr>
                    </a:glow>
                    <a:outerShdw blurRad="63500" dir="3600000" algn="tl" rotWithShape="0">
                      <a:srgbClr val="000000">
                        <a:alpha val="70000"/>
                      </a:srgbClr>
                    </a:outerShdw>
                  </a:effectLst>
                  <a:latin typeface="Calibri" pitchFamily="34" charset="0"/>
                  <a:cs typeface="Calibri" pitchFamily="34" charset="0"/>
                </a:endParaRPr>
              </a:p>
            </p:txBody>
          </p:sp>
        </p:grpSp>
      </p:grpSp>
      <p:grpSp>
        <p:nvGrpSpPr>
          <p:cNvPr id="21" name="72 Grupo"/>
          <p:cNvGrpSpPr/>
          <p:nvPr/>
        </p:nvGrpSpPr>
        <p:grpSpPr>
          <a:xfrm>
            <a:off x="1529158" y="2670011"/>
            <a:ext cx="7291314" cy="830997"/>
            <a:chOff x="4139952" y="5949280"/>
            <a:chExt cx="6192688" cy="830997"/>
          </a:xfrm>
        </p:grpSpPr>
        <p:sp>
          <p:nvSpPr>
            <p:cNvPr id="22" name="AutoShape 7"/>
            <p:cNvSpPr>
              <a:spLocks noChangeArrowheads="1"/>
            </p:cNvSpPr>
            <p:nvPr/>
          </p:nvSpPr>
          <p:spPr bwMode="auto">
            <a:xfrm>
              <a:off x="4576113" y="5949280"/>
              <a:ext cx="5756527" cy="830997"/>
            </a:xfrm>
            <a:prstGeom prst="roundRect">
              <a:avLst>
                <a:gd name="adj" fmla="val 0"/>
              </a:avLst>
            </a:prstGeom>
            <a:noFill/>
            <a:ln w="57150" algn="ctr">
              <a:noFill/>
              <a:miter lim="800000"/>
              <a:headEnd/>
              <a:tailEnd/>
            </a:ln>
            <a:effectLst>
              <a:outerShdw blurRad="50800" dist="12700" dir="6600000" algn="ctr" rotWithShape="0">
                <a:sysClr val="windowText" lastClr="000000"/>
              </a:outerShdw>
            </a:effectLst>
          </p:spPr>
          <p:txBody>
            <a:bodyPr wrap="square">
              <a:spAutoFit/>
            </a:bodyPr>
            <a:lstStyle/>
            <a:p>
              <a:pPr marL="0" lvl="1" fontAlgn="base">
                <a:spcBef>
                  <a:spcPct val="0"/>
                </a:spcBef>
                <a:spcAft>
                  <a:spcPct val="0"/>
                </a:spcAft>
                <a:defRPr/>
              </a:pPr>
              <a:r>
                <a:rPr lang="es-ES" sz="2400" b="1" kern="0" dirty="0" smtClean="0">
                  <a:ln w="18415" cmpd="sng">
                    <a:no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Calibri" pitchFamily="34" charset="0"/>
                  <a:cs typeface="Calibri" pitchFamily="34" charset="0"/>
                </a:rPr>
                <a:t>ANÁLISIS DE LA SITUACIÓN  EN LAS UNIDADES MILITARES</a:t>
              </a:r>
              <a:endParaRPr lang="es-ES" b="1" kern="0" dirty="0" smtClean="0">
                <a:ln w="18415" cmpd="sng">
                  <a:no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Calibri" pitchFamily="34" charset="0"/>
                <a:cs typeface="Calibri" pitchFamily="34" charset="0"/>
              </a:endParaRPr>
            </a:p>
          </p:txBody>
        </p:sp>
        <p:grpSp>
          <p:nvGrpSpPr>
            <p:cNvPr id="23" name="63 Grupo"/>
            <p:cNvGrpSpPr/>
            <p:nvPr/>
          </p:nvGrpSpPr>
          <p:grpSpPr>
            <a:xfrm>
              <a:off x="4139952" y="5949280"/>
              <a:ext cx="443727" cy="438780"/>
              <a:chOff x="4045401" y="260648"/>
              <a:chExt cx="443727" cy="438780"/>
            </a:xfrm>
          </p:grpSpPr>
          <p:sp>
            <p:nvSpPr>
              <p:cNvPr id="24" name="Oval 4">
                <a:hlinkClick r:id="" action="ppaction://hlinkshowjump?jump=nextslide"/>
              </p:cNvPr>
              <p:cNvSpPr>
                <a:spLocks noChangeArrowheads="1"/>
              </p:cNvSpPr>
              <p:nvPr/>
            </p:nvSpPr>
            <p:spPr bwMode="auto">
              <a:xfrm flipH="1">
                <a:off x="4045515" y="260648"/>
                <a:ext cx="436244" cy="438780"/>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alpha val="80000"/>
                  </a:sysClr>
                </a:outerShdw>
              </a:effectLst>
              <a:scene3d>
                <a:camera prst="orthographicFront"/>
                <a:lightRig rig="threePt" dir="t"/>
              </a:scene3d>
              <a:sp3d>
                <a:bevelT/>
              </a:sp3d>
            </p:spPr>
            <p:txBody>
              <a:bodyPr anchor="ctr"/>
              <a:lstStyle/>
              <a:p>
                <a:pPr algn="ctr" fontAlgn="base">
                  <a:spcBef>
                    <a:spcPct val="0"/>
                  </a:spcBef>
                  <a:spcAft>
                    <a:spcPct val="0"/>
                  </a:spcAft>
                  <a:defRPr/>
                </a:pPr>
                <a:endParaRPr lang="en-US" sz="2000" b="1" kern="0" dirty="0">
                  <a:solidFill>
                    <a:srgbClr val="FFFF00"/>
                  </a:solidFill>
                  <a:effectLst>
                    <a:outerShdw blurRad="38100" dist="38100" dir="2700000" algn="tl">
                      <a:srgbClr val="000000">
                        <a:alpha val="43137"/>
                      </a:srgbClr>
                    </a:outerShdw>
                  </a:effectLst>
                </a:endParaRPr>
              </a:p>
            </p:txBody>
          </p:sp>
          <p:sp>
            <p:nvSpPr>
              <p:cNvPr id="26" name="AutoShape 7"/>
              <p:cNvSpPr>
                <a:spLocks noChangeArrowheads="1"/>
              </p:cNvSpPr>
              <p:nvPr/>
            </p:nvSpPr>
            <p:spPr bwMode="auto">
              <a:xfrm>
                <a:off x="4045401" y="268894"/>
                <a:ext cx="443727" cy="400110"/>
              </a:xfrm>
              <a:prstGeom prst="roundRect">
                <a:avLst>
                  <a:gd name="adj" fmla="val 0"/>
                </a:avLst>
              </a:prstGeom>
              <a:noFill/>
              <a:ln w="57150" algn="ctr">
                <a:noFill/>
                <a:miter lim="800000"/>
                <a:headEnd/>
                <a:tailEnd/>
              </a:ln>
              <a:effectLst>
                <a:outerShdw blurRad="50800" dist="12700" dir="6600000" algn="ctr" rotWithShape="0">
                  <a:sysClr val="windowText" lastClr="000000"/>
                </a:outerShdw>
              </a:effectLst>
            </p:spPr>
            <p:txBody>
              <a:bodyPr wrap="square">
                <a:spAutoFit/>
              </a:bodyPr>
              <a:lstStyle/>
              <a:p>
                <a:pPr marL="0" lvl="1" algn="ctr" fontAlgn="base">
                  <a:spcBef>
                    <a:spcPct val="0"/>
                  </a:spcBef>
                  <a:spcAft>
                    <a:spcPct val="0"/>
                  </a:spcAft>
                  <a:defRPr/>
                </a:pPr>
                <a:r>
                  <a:rPr lang="es-ES" sz="2000" kern="0" dirty="0">
                    <a:ln w="18415" cmpd="sng">
                      <a:noFill/>
                      <a:prstDash val="solid"/>
                    </a:ln>
                    <a:solidFill>
                      <a:srgbClr val="FFFF00"/>
                    </a:solidFill>
                    <a:effectLst>
                      <a:glow rad="63500">
                        <a:prstClr val="black">
                          <a:alpha val="40000"/>
                        </a:prstClr>
                      </a:glow>
                      <a:outerShdw blurRad="63500" dir="3600000" algn="tl" rotWithShape="0">
                        <a:srgbClr val="000000">
                          <a:alpha val="70000"/>
                        </a:srgbClr>
                      </a:outerShdw>
                    </a:effectLst>
                    <a:latin typeface="Calibri" pitchFamily="34" charset="0"/>
                    <a:cs typeface="Calibri" pitchFamily="34" charset="0"/>
                  </a:rPr>
                  <a:t>4</a:t>
                </a:r>
                <a:endParaRPr lang="es-ES" sz="2000" kern="0" dirty="0" smtClean="0">
                  <a:ln w="18415" cmpd="sng">
                    <a:noFill/>
                    <a:prstDash val="solid"/>
                  </a:ln>
                  <a:solidFill>
                    <a:srgbClr val="FFFF00"/>
                  </a:solidFill>
                  <a:effectLst>
                    <a:glow rad="63500">
                      <a:prstClr val="black">
                        <a:alpha val="40000"/>
                      </a:prstClr>
                    </a:glow>
                    <a:outerShdw blurRad="63500" dir="3600000" algn="tl" rotWithShape="0">
                      <a:srgbClr val="000000">
                        <a:alpha val="70000"/>
                      </a:srgbClr>
                    </a:outerShdw>
                  </a:effectLst>
                  <a:latin typeface="Calibri" pitchFamily="34" charset="0"/>
                  <a:cs typeface="Calibri" pitchFamily="34" charset="0"/>
                </a:endParaRPr>
              </a:p>
            </p:txBody>
          </p:sp>
        </p:grpSp>
      </p:grpSp>
      <p:grpSp>
        <p:nvGrpSpPr>
          <p:cNvPr id="27" name="72 Grupo"/>
          <p:cNvGrpSpPr/>
          <p:nvPr/>
        </p:nvGrpSpPr>
        <p:grpSpPr>
          <a:xfrm>
            <a:off x="1475656" y="3606115"/>
            <a:ext cx="7200800" cy="461665"/>
            <a:chOff x="4139952" y="5949280"/>
            <a:chExt cx="6192688" cy="461665"/>
          </a:xfrm>
        </p:grpSpPr>
        <p:sp>
          <p:nvSpPr>
            <p:cNvPr id="28" name="AutoShape 7"/>
            <p:cNvSpPr>
              <a:spLocks noChangeArrowheads="1"/>
            </p:cNvSpPr>
            <p:nvPr/>
          </p:nvSpPr>
          <p:spPr bwMode="auto">
            <a:xfrm>
              <a:off x="4576113" y="5949280"/>
              <a:ext cx="5756527" cy="461665"/>
            </a:xfrm>
            <a:prstGeom prst="roundRect">
              <a:avLst>
                <a:gd name="adj" fmla="val 0"/>
              </a:avLst>
            </a:prstGeom>
            <a:noFill/>
            <a:ln w="57150" algn="ctr">
              <a:noFill/>
              <a:miter lim="800000"/>
              <a:headEnd/>
              <a:tailEnd/>
            </a:ln>
            <a:effectLst>
              <a:outerShdw blurRad="50800" dist="12700" dir="6600000" algn="ctr" rotWithShape="0">
                <a:sysClr val="windowText" lastClr="000000"/>
              </a:outerShdw>
            </a:effectLst>
          </p:spPr>
          <p:txBody>
            <a:bodyPr wrap="square">
              <a:spAutoFit/>
            </a:bodyPr>
            <a:lstStyle/>
            <a:p>
              <a:pPr marL="0" lvl="1" fontAlgn="base">
                <a:spcBef>
                  <a:spcPct val="0"/>
                </a:spcBef>
                <a:spcAft>
                  <a:spcPct val="0"/>
                </a:spcAft>
                <a:defRPr/>
              </a:pPr>
              <a:r>
                <a:rPr lang="es-ES" sz="2400" b="1" kern="0" dirty="0" smtClean="0">
                  <a:ln w="18415" cmpd="sng">
                    <a:no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Calibri" pitchFamily="34" charset="0"/>
                  <a:cs typeface="Calibri" pitchFamily="34" charset="0"/>
                </a:rPr>
                <a:t>PROPUESTA DEL MODELO DE GERENCIA</a:t>
              </a:r>
              <a:endParaRPr lang="es-ES" b="1" kern="0" dirty="0" smtClean="0">
                <a:ln w="18415" cmpd="sng">
                  <a:no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Calibri" pitchFamily="34" charset="0"/>
                <a:cs typeface="Calibri" pitchFamily="34" charset="0"/>
              </a:endParaRPr>
            </a:p>
          </p:txBody>
        </p:sp>
        <p:grpSp>
          <p:nvGrpSpPr>
            <p:cNvPr id="29" name="63 Grupo"/>
            <p:cNvGrpSpPr/>
            <p:nvPr/>
          </p:nvGrpSpPr>
          <p:grpSpPr>
            <a:xfrm>
              <a:off x="4139952" y="5949280"/>
              <a:ext cx="443727" cy="438780"/>
              <a:chOff x="4045401" y="260648"/>
              <a:chExt cx="443727" cy="438780"/>
            </a:xfrm>
          </p:grpSpPr>
          <p:sp>
            <p:nvSpPr>
              <p:cNvPr id="30" name="Oval 4">
                <a:hlinkClick r:id="" action="ppaction://hlinkshowjump?jump=nextslide"/>
              </p:cNvPr>
              <p:cNvSpPr>
                <a:spLocks noChangeArrowheads="1"/>
              </p:cNvSpPr>
              <p:nvPr/>
            </p:nvSpPr>
            <p:spPr bwMode="auto">
              <a:xfrm flipH="1">
                <a:off x="4045515" y="260648"/>
                <a:ext cx="436244" cy="438780"/>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alpha val="80000"/>
                  </a:sysClr>
                </a:outerShdw>
              </a:effectLst>
              <a:scene3d>
                <a:camera prst="orthographicFront"/>
                <a:lightRig rig="threePt" dir="t"/>
              </a:scene3d>
              <a:sp3d>
                <a:bevelT/>
              </a:sp3d>
            </p:spPr>
            <p:txBody>
              <a:bodyPr anchor="ctr"/>
              <a:lstStyle/>
              <a:p>
                <a:pPr algn="ctr" fontAlgn="base">
                  <a:spcBef>
                    <a:spcPct val="0"/>
                  </a:spcBef>
                  <a:spcAft>
                    <a:spcPct val="0"/>
                  </a:spcAft>
                  <a:defRPr/>
                </a:pPr>
                <a:endParaRPr lang="en-US" sz="2000" b="1" kern="0" dirty="0">
                  <a:solidFill>
                    <a:srgbClr val="FFFF00"/>
                  </a:solidFill>
                  <a:effectLst>
                    <a:outerShdw blurRad="38100" dist="38100" dir="2700000" algn="tl">
                      <a:srgbClr val="000000">
                        <a:alpha val="43137"/>
                      </a:srgbClr>
                    </a:outerShdw>
                  </a:effectLst>
                </a:endParaRPr>
              </a:p>
            </p:txBody>
          </p:sp>
          <p:sp>
            <p:nvSpPr>
              <p:cNvPr id="31" name="AutoShape 7"/>
              <p:cNvSpPr>
                <a:spLocks noChangeArrowheads="1"/>
              </p:cNvSpPr>
              <p:nvPr/>
            </p:nvSpPr>
            <p:spPr bwMode="auto">
              <a:xfrm>
                <a:off x="4045401" y="268894"/>
                <a:ext cx="443727" cy="400110"/>
              </a:xfrm>
              <a:prstGeom prst="roundRect">
                <a:avLst>
                  <a:gd name="adj" fmla="val 0"/>
                </a:avLst>
              </a:prstGeom>
              <a:noFill/>
              <a:ln w="57150" algn="ctr">
                <a:noFill/>
                <a:miter lim="800000"/>
                <a:headEnd/>
                <a:tailEnd/>
              </a:ln>
              <a:effectLst>
                <a:outerShdw blurRad="50800" dist="12700" dir="6600000" algn="ctr" rotWithShape="0">
                  <a:sysClr val="windowText" lastClr="000000"/>
                </a:outerShdw>
              </a:effectLst>
            </p:spPr>
            <p:txBody>
              <a:bodyPr wrap="square">
                <a:spAutoFit/>
              </a:bodyPr>
              <a:lstStyle/>
              <a:p>
                <a:pPr marL="0" lvl="1" algn="ctr" fontAlgn="base">
                  <a:spcBef>
                    <a:spcPct val="0"/>
                  </a:spcBef>
                  <a:spcAft>
                    <a:spcPct val="0"/>
                  </a:spcAft>
                  <a:defRPr/>
                </a:pPr>
                <a:r>
                  <a:rPr lang="es-ES" sz="2000" kern="0" dirty="0" smtClean="0">
                    <a:ln w="18415" cmpd="sng">
                      <a:noFill/>
                      <a:prstDash val="solid"/>
                    </a:ln>
                    <a:solidFill>
                      <a:srgbClr val="FFFF00"/>
                    </a:solidFill>
                    <a:effectLst>
                      <a:glow rad="63500">
                        <a:prstClr val="black">
                          <a:alpha val="40000"/>
                        </a:prstClr>
                      </a:glow>
                      <a:outerShdw blurRad="63500" dir="3600000" algn="tl" rotWithShape="0">
                        <a:srgbClr val="000000">
                          <a:alpha val="70000"/>
                        </a:srgbClr>
                      </a:outerShdw>
                    </a:effectLst>
                    <a:latin typeface="Calibri" pitchFamily="34" charset="0"/>
                    <a:cs typeface="Calibri" pitchFamily="34" charset="0"/>
                  </a:rPr>
                  <a:t>5</a:t>
                </a:r>
              </a:p>
            </p:txBody>
          </p:sp>
        </p:grpSp>
      </p:grpSp>
      <p:pic>
        <p:nvPicPr>
          <p:cNvPr id="32" name="49 Imagen" descr="PLANTILLA 3.jpg"/>
          <p:cNvPicPr>
            <a:picLocks noChangeAspect="1"/>
          </p:cNvPicPr>
          <p:nvPr/>
        </p:nvPicPr>
        <p:blipFill rotWithShape="1">
          <a:blip r:embed="rId3" cstate="print">
            <a:clrChange>
              <a:clrFrom>
                <a:srgbClr val="FFFFFF"/>
              </a:clrFrom>
              <a:clrTo>
                <a:srgbClr val="FFFFFF">
                  <a:alpha val="0"/>
                </a:srgbClr>
              </a:clrTo>
            </a:clrChange>
          </a:blip>
          <a:srcRect l="1" r="85213"/>
          <a:stretch/>
        </p:blipFill>
        <p:spPr>
          <a:xfrm>
            <a:off x="0" y="-99392"/>
            <a:ext cx="1513170" cy="6857999"/>
          </a:xfrm>
          <a:prstGeom prst="rect">
            <a:avLst/>
          </a:prstGeom>
        </p:spPr>
      </p:pic>
      <p:grpSp>
        <p:nvGrpSpPr>
          <p:cNvPr id="33" name="72 Grupo"/>
          <p:cNvGrpSpPr/>
          <p:nvPr/>
        </p:nvGrpSpPr>
        <p:grpSpPr>
          <a:xfrm>
            <a:off x="1691680" y="4407495"/>
            <a:ext cx="6192688" cy="461665"/>
            <a:chOff x="4139952" y="5949280"/>
            <a:chExt cx="6192688" cy="461665"/>
          </a:xfrm>
        </p:grpSpPr>
        <p:sp>
          <p:nvSpPr>
            <p:cNvPr id="34" name="AutoShape 7"/>
            <p:cNvSpPr>
              <a:spLocks noChangeArrowheads="1"/>
            </p:cNvSpPr>
            <p:nvPr/>
          </p:nvSpPr>
          <p:spPr bwMode="auto">
            <a:xfrm>
              <a:off x="4576113" y="5949280"/>
              <a:ext cx="5756527" cy="461665"/>
            </a:xfrm>
            <a:prstGeom prst="roundRect">
              <a:avLst>
                <a:gd name="adj" fmla="val 0"/>
              </a:avLst>
            </a:prstGeom>
            <a:noFill/>
            <a:ln w="57150" algn="ctr">
              <a:noFill/>
              <a:miter lim="800000"/>
              <a:headEnd/>
              <a:tailEnd/>
            </a:ln>
            <a:effectLst>
              <a:outerShdw blurRad="50800" dist="12700" dir="6600000" algn="ctr" rotWithShape="0">
                <a:sysClr val="windowText" lastClr="000000"/>
              </a:outerShdw>
            </a:effectLst>
          </p:spPr>
          <p:txBody>
            <a:bodyPr wrap="square">
              <a:spAutoFit/>
            </a:bodyPr>
            <a:lstStyle/>
            <a:p>
              <a:pPr marL="0" lvl="1" fontAlgn="base">
                <a:spcBef>
                  <a:spcPct val="0"/>
                </a:spcBef>
                <a:spcAft>
                  <a:spcPct val="0"/>
                </a:spcAft>
                <a:defRPr/>
              </a:pPr>
              <a:r>
                <a:rPr lang="es-ES" sz="2400" b="1" kern="0" dirty="0" smtClean="0">
                  <a:ln w="18415" cmpd="sng">
                    <a:no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Calibri" pitchFamily="34" charset="0"/>
                  <a:cs typeface="Calibri" pitchFamily="34" charset="0"/>
                </a:rPr>
                <a:t>APLICACIÓN DEL MODELO EN LA ESMIL</a:t>
              </a:r>
              <a:endParaRPr lang="es-ES" b="1" kern="0" dirty="0" smtClean="0">
                <a:ln w="18415" cmpd="sng">
                  <a:no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Calibri" pitchFamily="34" charset="0"/>
                <a:cs typeface="Calibri" pitchFamily="34" charset="0"/>
              </a:endParaRPr>
            </a:p>
          </p:txBody>
        </p:sp>
        <p:grpSp>
          <p:nvGrpSpPr>
            <p:cNvPr id="35" name="63 Grupo"/>
            <p:cNvGrpSpPr/>
            <p:nvPr/>
          </p:nvGrpSpPr>
          <p:grpSpPr>
            <a:xfrm>
              <a:off x="4139952" y="5949280"/>
              <a:ext cx="443727" cy="438780"/>
              <a:chOff x="4045401" y="260648"/>
              <a:chExt cx="443727" cy="438780"/>
            </a:xfrm>
          </p:grpSpPr>
          <p:sp>
            <p:nvSpPr>
              <p:cNvPr id="36" name="Oval 4">
                <a:hlinkClick r:id="" action="ppaction://hlinkshowjump?jump=nextslide"/>
              </p:cNvPr>
              <p:cNvSpPr>
                <a:spLocks noChangeArrowheads="1"/>
              </p:cNvSpPr>
              <p:nvPr/>
            </p:nvSpPr>
            <p:spPr bwMode="auto">
              <a:xfrm flipH="1">
                <a:off x="4045515" y="260648"/>
                <a:ext cx="436244" cy="438780"/>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alpha val="80000"/>
                  </a:sysClr>
                </a:outerShdw>
              </a:effectLst>
              <a:scene3d>
                <a:camera prst="orthographicFront"/>
                <a:lightRig rig="threePt" dir="t"/>
              </a:scene3d>
              <a:sp3d>
                <a:bevelT/>
              </a:sp3d>
            </p:spPr>
            <p:txBody>
              <a:bodyPr anchor="ctr"/>
              <a:lstStyle/>
              <a:p>
                <a:pPr algn="ctr" fontAlgn="base">
                  <a:spcBef>
                    <a:spcPct val="0"/>
                  </a:spcBef>
                  <a:spcAft>
                    <a:spcPct val="0"/>
                  </a:spcAft>
                  <a:defRPr/>
                </a:pPr>
                <a:endParaRPr lang="en-US" sz="2000" b="1" kern="0" dirty="0">
                  <a:solidFill>
                    <a:srgbClr val="FFFF00"/>
                  </a:solidFill>
                  <a:effectLst>
                    <a:outerShdw blurRad="38100" dist="38100" dir="2700000" algn="tl">
                      <a:srgbClr val="000000">
                        <a:alpha val="43137"/>
                      </a:srgbClr>
                    </a:outerShdw>
                  </a:effectLst>
                </a:endParaRPr>
              </a:p>
            </p:txBody>
          </p:sp>
          <p:sp>
            <p:nvSpPr>
              <p:cNvPr id="37" name="AutoShape 7"/>
              <p:cNvSpPr>
                <a:spLocks noChangeArrowheads="1"/>
              </p:cNvSpPr>
              <p:nvPr/>
            </p:nvSpPr>
            <p:spPr bwMode="auto">
              <a:xfrm>
                <a:off x="4045401" y="268894"/>
                <a:ext cx="443727" cy="400110"/>
              </a:xfrm>
              <a:prstGeom prst="roundRect">
                <a:avLst>
                  <a:gd name="adj" fmla="val 0"/>
                </a:avLst>
              </a:prstGeom>
              <a:noFill/>
              <a:ln w="57150" algn="ctr">
                <a:noFill/>
                <a:miter lim="800000"/>
                <a:headEnd/>
                <a:tailEnd/>
              </a:ln>
              <a:effectLst>
                <a:outerShdw blurRad="50800" dist="12700" dir="6600000" algn="ctr" rotWithShape="0">
                  <a:sysClr val="windowText" lastClr="000000"/>
                </a:outerShdw>
              </a:effectLst>
            </p:spPr>
            <p:txBody>
              <a:bodyPr wrap="square">
                <a:spAutoFit/>
              </a:bodyPr>
              <a:lstStyle/>
              <a:p>
                <a:pPr marL="0" lvl="1" algn="ctr" fontAlgn="base">
                  <a:spcBef>
                    <a:spcPct val="0"/>
                  </a:spcBef>
                  <a:spcAft>
                    <a:spcPct val="0"/>
                  </a:spcAft>
                  <a:defRPr/>
                </a:pPr>
                <a:r>
                  <a:rPr lang="en-US" sz="2000" kern="0" dirty="0">
                    <a:ln w="18415" cmpd="sng">
                      <a:noFill/>
                      <a:prstDash val="solid"/>
                    </a:ln>
                    <a:solidFill>
                      <a:srgbClr val="FFFF00"/>
                    </a:solidFill>
                    <a:effectLst>
                      <a:glow rad="63500">
                        <a:prstClr val="black">
                          <a:alpha val="40000"/>
                        </a:prstClr>
                      </a:glow>
                      <a:outerShdw blurRad="63500" dir="3600000" algn="tl" rotWithShape="0">
                        <a:srgbClr val="000000">
                          <a:alpha val="70000"/>
                        </a:srgbClr>
                      </a:outerShdw>
                    </a:effectLst>
                    <a:latin typeface="Calibri" pitchFamily="34" charset="0"/>
                    <a:cs typeface="Calibri" pitchFamily="34" charset="0"/>
                  </a:rPr>
                  <a:t>6</a:t>
                </a:r>
                <a:endParaRPr lang="es-ES" sz="2000" kern="0" dirty="0" smtClean="0">
                  <a:ln w="18415" cmpd="sng">
                    <a:noFill/>
                    <a:prstDash val="solid"/>
                  </a:ln>
                  <a:solidFill>
                    <a:srgbClr val="FFFF00"/>
                  </a:solidFill>
                  <a:effectLst>
                    <a:glow rad="63500">
                      <a:prstClr val="black">
                        <a:alpha val="40000"/>
                      </a:prstClr>
                    </a:glow>
                    <a:outerShdw blurRad="63500" dir="3600000" algn="tl" rotWithShape="0">
                      <a:srgbClr val="000000">
                        <a:alpha val="70000"/>
                      </a:srgbClr>
                    </a:outerShdw>
                  </a:effectLst>
                  <a:latin typeface="Calibri" pitchFamily="34" charset="0"/>
                  <a:cs typeface="Calibri" pitchFamily="34" charset="0"/>
                </a:endParaRPr>
              </a:p>
            </p:txBody>
          </p:sp>
        </p:grpSp>
      </p:grpSp>
      <p:grpSp>
        <p:nvGrpSpPr>
          <p:cNvPr id="38" name="72 Grupo"/>
          <p:cNvGrpSpPr/>
          <p:nvPr/>
        </p:nvGrpSpPr>
        <p:grpSpPr>
          <a:xfrm>
            <a:off x="2123728" y="5199583"/>
            <a:ext cx="6192688" cy="461665"/>
            <a:chOff x="4139952" y="5949280"/>
            <a:chExt cx="6192688" cy="461665"/>
          </a:xfrm>
        </p:grpSpPr>
        <p:sp>
          <p:nvSpPr>
            <p:cNvPr id="39" name="AutoShape 7"/>
            <p:cNvSpPr>
              <a:spLocks noChangeArrowheads="1"/>
            </p:cNvSpPr>
            <p:nvPr/>
          </p:nvSpPr>
          <p:spPr bwMode="auto">
            <a:xfrm>
              <a:off x="4576113" y="5949280"/>
              <a:ext cx="5756527" cy="461665"/>
            </a:xfrm>
            <a:prstGeom prst="roundRect">
              <a:avLst>
                <a:gd name="adj" fmla="val 0"/>
              </a:avLst>
            </a:prstGeom>
            <a:noFill/>
            <a:ln w="57150" algn="ctr">
              <a:noFill/>
              <a:miter lim="800000"/>
              <a:headEnd/>
              <a:tailEnd/>
            </a:ln>
            <a:effectLst>
              <a:outerShdw blurRad="50800" dist="12700" dir="6600000" algn="ctr" rotWithShape="0">
                <a:sysClr val="windowText" lastClr="000000"/>
              </a:outerShdw>
            </a:effectLst>
          </p:spPr>
          <p:txBody>
            <a:bodyPr wrap="square">
              <a:spAutoFit/>
            </a:bodyPr>
            <a:lstStyle/>
            <a:p>
              <a:pPr marL="0" lvl="1" fontAlgn="base">
                <a:spcBef>
                  <a:spcPct val="0"/>
                </a:spcBef>
                <a:spcAft>
                  <a:spcPct val="0"/>
                </a:spcAft>
                <a:defRPr/>
              </a:pPr>
              <a:r>
                <a:rPr lang="es-ES" sz="2400" b="1" kern="0" dirty="0" smtClean="0">
                  <a:ln w="18415" cmpd="sng">
                    <a:no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Calibri" pitchFamily="34" charset="0"/>
                  <a:cs typeface="Calibri" pitchFamily="34" charset="0"/>
                </a:rPr>
                <a:t>VALIDACIÓN DEL MODELO</a:t>
              </a:r>
              <a:endParaRPr lang="es-ES" b="1" kern="0" dirty="0" smtClean="0">
                <a:ln w="18415" cmpd="sng">
                  <a:no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Calibri" pitchFamily="34" charset="0"/>
                <a:cs typeface="Calibri" pitchFamily="34" charset="0"/>
              </a:endParaRPr>
            </a:p>
          </p:txBody>
        </p:sp>
        <p:grpSp>
          <p:nvGrpSpPr>
            <p:cNvPr id="40" name="63 Grupo"/>
            <p:cNvGrpSpPr/>
            <p:nvPr/>
          </p:nvGrpSpPr>
          <p:grpSpPr>
            <a:xfrm>
              <a:off x="4139952" y="5949280"/>
              <a:ext cx="443727" cy="438780"/>
              <a:chOff x="4045401" y="260648"/>
              <a:chExt cx="443727" cy="438780"/>
            </a:xfrm>
          </p:grpSpPr>
          <p:sp>
            <p:nvSpPr>
              <p:cNvPr id="42" name="Oval 4">
                <a:hlinkClick r:id="" action="ppaction://hlinkshowjump?jump=nextslide"/>
              </p:cNvPr>
              <p:cNvSpPr>
                <a:spLocks noChangeArrowheads="1"/>
              </p:cNvSpPr>
              <p:nvPr/>
            </p:nvSpPr>
            <p:spPr bwMode="auto">
              <a:xfrm flipH="1">
                <a:off x="4045515" y="260648"/>
                <a:ext cx="436244" cy="438780"/>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alpha val="80000"/>
                  </a:sysClr>
                </a:outerShdw>
              </a:effectLst>
              <a:scene3d>
                <a:camera prst="orthographicFront"/>
                <a:lightRig rig="threePt" dir="t"/>
              </a:scene3d>
              <a:sp3d>
                <a:bevelT/>
              </a:sp3d>
            </p:spPr>
            <p:txBody>
              <a:bodyPr anchor="ctr"/>
              <a:lstStyle/>
              <a:p>
                <a:pPr algn="ctr" fontAlgn="base">
                  <a:spcBef>
                    <a:spcPct val="0"/>
                  </a:spcBef>
                  <a:spcAft>
                    <a:spcPct val="0"/>
                  </a:spcAft>
                  <a:defRPr/>
                </a:pPr>
                <a:endParaRPr lang="en-US" sz="2000" b="1" kern="0" dirty="0">
                  <a:solidFill>
                    <a:srgbClr val="FFFF00"/>
                  </a:solidFill>
                  <a:effectLst>
                    <a:outerShdw blurRad="38100" dist="38100" dir="2700000" algn="tl">
                      <a:srgbClr val="000000">
                        <a:alpha val="43137"/>
                      </a:srgbClr>
                    </a:outerShdw>
                  </a:effectLst>
                </a:endParaRPr>
              </a:p>
            </p:txBody>
          </p:sp>
          <p:sp>
            <p:nvSpPr>
              <p:cNvPr id="43" name="AutoShape 7"/>
              <p:cNvSpPr>
                <a:spLocks noChangeArrowheads="1"/>
              </p:cNvSpPr>
              <p:nvPr/>
            </p:nvSpPr>
            <p:spPr bwMode="auto">
              <a:xfrm>
                <a:off x="4045401" y="268894"/>
                <a:ext cx="443727" cy="400110"/>
              </a:xfrm>
              <a:prstGeom prst="roundRect">
                <a:avLst>
                  <a:gd name="adj" fmla="val 0"/>
                </a:avLst>
              </a:prstGeom>
              <a:noFill/>
              <a:ln w="57150" algn="ctr">
                <a:noFill/>
                <a:miter lim="800000"/>
                <a:headEnd/>
                <a:tailEnd/>
              </a:ln>
              <a:effectLst>
                <a:outerShdw blurRad="50800" dist="12700" dir="6600000" algn="ctr" rotWithShape="0">
                  <a:sysClr val="windowText" lastClr="000000"/>
                </a:outerShdw>
              </a:effectLst>
            </p:spPr>
            <p:txBody>
              <a:bodyPr wrap="square">
                <a:spAutoFit/>
              </a:bodyPr>
              <a:lstStyle/>
              <a:p>
                <a:pPr marL="0" lvl="1" algn="ctr" fontAlgn="base">
                  <a:spcBef>
                    <a:spcPct val="0"/>
                  </a:spcBef>
                  <a:spcAft>
                    <a:spcPct val="0"/>
                  </a:spcAft>
                  <a:defRPr/>
                </a:pPr>
                <a:r>
                  <a:rPr lang="en-US" sz="2000" kern="0" dirty="0">
                    <a:ln w="18415" cmpd="sng">
                      <a:noFill/>
                      <a:prstDash val="solid"/>
                    </a:ln>
                    <a:solidFill>
                      <a:srgbClr val="FFFF00"/>
                    </a:solidFill>
                    <a:effectLst>
                      <a:glow rad="63500">
                        <a:prstClr val="black">
                          <a:alpha val="40000"/>
                        </a:prstClr>
                      </a:glow>
                      <a:outerShdw blurRad="63500" dir="3600000" algn="tl" rotWithShape="0">
                        <a:srgbClr val="000000">
                          <a:alpha val="70000"/>
                        </a:srgbClr>
                      </a:outerShdw>
                    </a:effectLst>
                    <a:latin typeface="Calibri" pitchFamily="34" charset="0"/>
                    <a:cs typeface="Calibri" pitchFamily="34" charset="0"/>
                  </a:rPr>
                  <a:t>7</a:t>
                </a:r>
                <a:endParaRPr lang="es-ES" sz="2000" kern="0" dirty="0" smtClean="0">
                  <a:ln w="18415" cmpd="sng">
                    <a:noFill/>
                    <a:prstDash val="solid"/>
                  </a:ln>
                  <a:solidFill>
                    <a:srgbClr val="FFFF00"/>
                  </a:solidFill>
                  <a:effectLst>
                    <a:glow rad="63500">
                      <a:prstClr val="black">
                        <a:alpha val="40000"/>
                      </a:prstClr>
                    </a:glow>
                    <a:outerShdw blurRad="63500" dir="3600000" algn="tl" rotWithShape="0">
                      <a:srgbClr val="000000">
                        <a:alpha val="70000"/>
                      </a:srgbClr>
                    </a:outerShdw>
                  </a:effectLst>
                  <a:latin typeface="Calibri" pitchFamily="34" charset="0"/>
                  <a:cs typeface="Calibri" pitchFamily="34" charset="0"/>
                </a:endParaRPr>
              </a:p>
            </p:txBody>
          </p:sp>
        </p:grpSp>
      </p:grpSp>
      <p:grpSp>
        <p:nvGrpSpPr>
          <p:cNvPr id="44" name="72 Grupo"/>
          <p:cNvGrpSpPr/>
          <p:nvPr/>
        </p:nvGrpSpPr>
        <p:grpSpPr>
          <a:xfrm>
            <a:off x="2987824" y="5847655"/>
            <a:ext cx="6192688" cy="461665"/>
            <a:chOff x="4139952" y="5949280"/>
            <a:chExt cx="6192688" cy="461665"/>
          </a:xfrm>
        </p:grpSpPr>
        <p:sp>
          <p:nvSpPr>
            <p:cNvPr id="45" name="AutoShape 7"/>
            <p:cNvSpPr>
              <a:spLocks noChangeArrowheads="1"/>
            </p:cNvSpPr>
            <p:nvPr/>
          </p:nvSpPr>
          <p:spPr bwMode="auto">
            <a:xfrm>
              <a:off x="4576113" y="5949280"/>
              <a:ext cx="5756527" cy="461665"/>
            </a:xfrm>
            <a:prstGeom prst="roundRect">
              <a:avLst>
                <a:gd name="adj" fmla="val 0"/>
              </a:avLst>
            </a:prstGeom>
            <a:noFill/>
            <a:ln w="57150" algn="ctr">
              <a:noFill/>
              <a:miter lim="800000"/>
              <a:headEnd/>
              <a:tailEnd/>
            </a:ln>
            <a:effectLst>
              <a:outerShdw blurRad="50800" dist="12700" dir="6600000" algn="ctr" rotWithShape="0">
                <a:sysClr val="windowText" lastClr="000000"/>
              </a:outerShdw>
            </a:effectLst>
          </p:spPr>
          <p:txBody>
            <a:bodyPr wrap="square">
              <a:spAutoFit/>
            </a:bodyPr>
            <a:lstStyle/>
            <a:p>
              <a:pPr marL="0" lvl="1" fontAlgn="base">
                <a:spcBef>
                  <a:spcPct val="0"/>
                </a:spcBef>
                <a:spcAft>
                  <a:spcPct val="0"/>
                </a:spcAft>
                <a:defRPr/>
              </a:pPr>
              <a:r>
                <a:rPr lang="es-ES" sz="2400" b="1" kern="0" dirty="0" smtClean="0">
                  <a:ln w="18415" cmpd="sng">
                    <a:no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Calibri" pitchFamily="34" charset="0"/>
                  <a:cs typeface="Calibri" pitchFamily="34" charset="0"/>
                </a:rPr>
                <a:t>CONCLUSIONES Y RECOMENDACIONES</a:t>
              </a:r>
              <a:endParaRPr lang="es-ES" b="1" kern="0" dirty="0" smtClean="0">
                <a:ln w="18415" cmpd="sng">
                  <a:no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Calibri" pitchFamily="34" charset="0"/>
                <a:cs typeface="Calibri" pitchFamily="34" charset="0"/>
              </a:endParaRPr>
            </a:p>
          </p:txBody>
        </p:sp>
        <p:grpSp>
          <p:nvGrpSpPr>
            <p:cNvPr id="46" name="63 Grupo"/>
            <p:cNvGrpSpPr/>
            <p:nvPr/>
          </p:nvGrpSpPr>
          <p:grpSpPr>
            <a:xfrm>
              <a:off x="4139952" y="5949280"/>
              <a:ext cx="443727" cy="438780"/>
              <a:chOff x="4045401" y="260648"/>
              <a:chExt cx="443727" cy="438780"/>
            </a:xfrm>
          </p:grpSpPr>
          <p:sp>
            <p:nvSpPr>
              <p:cNvPr id="47" name="Oval 4">
                <a:hlinkClick r:id="" action="ppaction://hlinkshowjump?jump=nextslide"/>
              </p:cNvPr>
              <p:cNvSpPr>
                <a:spLocks noChangeArrowheads="1"/>
              </p:cNvSpPr>
              <p:nvPr/>
            </p:nvSpPr>
            <p:spPr bwMode="auto">
              <a:xfrm flipH="1">
                <a:off x="4045515" y="260648"/>
                <a:ext cx="436244" cy="438780"/>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alpha val="80000"/>
                  </a:sysClr>
                </a:outerShdw>
              </a:effectLst>
              <a:scene3d>
                <a:camera prst="orthographicFront"/>
                <a:lightRig rig="threePt" dir="t"/>
              </a:scene3d>
              <a:sp3d>
                <a:bevelT/>
              </a:sp3d>
            </p:spPr>
            <p:txBody>
              <a:bodyPr anchor="ctr"/>
              <a:lstStyle/>
              <a:p>
                <a:pPr algn="ctr" fontAlgn="base">
                  <a:spcBef>
                    <a:spcPct val="0"/>
                  </a:spcBef>
                  <a:spcAft>
                    <a:spcPct val="0"/>
                  </a:spcAft>
                  <a:defRPr/>
                </a:pPr>
                <a:endParaRPr lang="en-US" sz="2000" b="1" kern="0" dirty="0">
                  <a:solidFill>
                    <a:srgbClr val="FFFF00"/>
                  </a:solidFill>
                  <a:effectLst>
                    <a:outerShdw blurRad="38100" dist="38100" dir="2700000" algn="tl">
                      <a:srgbClr val="000000">
                        <a:alpha val="43137"/>
                      </a:srgbClr>
                    </a:outerShdw>
                  </a:effectLst>
                </a:endParaRPr>
              </a:p>
            </p:txBody>
          </p:sp>
          <p:sp>
            <p:nvSpPr>
              <p:cNvPr id="49" name="AutoShape 7"/>
              <p:cNvSpPr>
                <a:spLocks noChangeArrowheads="1"/>
              </p:cNvSpPr>
              <p:nvPr/>
            </p:nvSpPr>
            <p:spPr bwMode="auto">
              <a:xfrm>
                <a:off x="4045401" y="268894"/>
                <a:ext cx="443727" cy="400110"/>
              </a:xfrm>
              <a:prstGeom prst="roundRect">
                <a:avLst>
                  <a:gd name="adj" fmla="val 0"/>
                </a:avLst>
              </a:prstGeom>
              <a:noFill/>
              <a:ln w="57150" algn="ctr">
                <a:noFill/>
                <a:miter lim="800000"/>
                <a:headEnd/>
                <a:tailEnd/>
              </a:ln>
              <a:effectLst>
                <a:outerShdw blurRad="50800" dist="12700" dir="6600000" algn="ctr" rotWithShape="0">
                  <a:sysClr val="windowText" lastClr="000000"/>
                </a:outerShdw>
              </a:effectLst>
            </p:spPr>
            <p:txBody>
              <a:bodyPr wrap="square">
                <a:spAutoFit/>
              </a:bodyPr>
              <a:lstStyle/>
              <a:p>
                <a:pPr marL="0" lvl="1" algn="ctr" fontAlgn="base">
                  <a:spcBef>
                    <a:spcPct val="0"/>
                  </a:spcBef>
                  <a:spcAft>
                    <a:spcPct val="0"/>
                  </a:spcAft>
                  <a:defRPr/>
                </a:pPr>
                <a:r>
                  <a:rPr lang="en-US" sz="2000" kern="0" dirty="0">
                    <a:ln w="18415" cmpd="sng">
                      <a:noFill/>
                      <a:prstDash val="solid"/>
                    </a:ln>
                    <a:solidFill>
                      <a:srgbClr val="FFFF00"/>
                    </a:solidFill>
                    <a:effectLst>
                      <a:glow rad="63500">
                        <a:prstClr val="black">
                          <a:alpha val="40000"/>
                        </a:prstClr>
                      </a:glow>
                      <a:outerShdw blurRad="63500" dir="3600000" algn="tl" rotWithShape="0">
                        <a:srgbClr val="000000">
                          <a:alpha val="70000"/>
                        </a:srgbClr>
                      </a:outerShdw>
                    </a:effectLst>
                    <a:latin typeface="Calibri" pitchFamily="34" charset="0"/>
                    <a:cs typeface="Calibri" pitchFamily="34" charset="0"/>
                  </a:rPr>
                  <a:t>8</a:t>
                </a:r>
                <a:endParaRPr lang="es-ES" sz="2000" kern="0" dirty="0" smtClean="0">
                  <a:ln w="18415" cmpd="sng">
                    <a:noFill/>
                    <a:prstDash val="solid"/>
                  </a:ln>
                  <a:solidFill>
                    <a:srgbClr val="FFFF00"/>
                  </a:solidFill>
                  <a:effectLst>
                    <a:glow rad="63500">
                      <a:prstClr val="black">
                        <a:alpha val="40000"/>
                      </a:prstClr>
                    </a:glow>
                    <a:outerShdw blurRad="63500" dir="3600000" algn="tl" rotWithShape="0">
                      <a:srgbClr val="000000">
                        <a:alpha val="70000"/>
                      </a:srgbClr>
                    </a:outerShdw>
                  </a:effectLst>
                  <a:latin typeface="Calibri" pitchFamily="34" charset="0"/>
                  <a:cs typeface="Calibri" pitchFamily="34" charset="0"/>
                </a:endParaRPr>
              </a:p>
            </p:txBody>
          </p:sp>
        </p:grpSp>
      </p:grpSp>
    </p:spTree>
    <p:extLst>
      <p:ext uri="{BB962C8B-B14F-4D97-AF65-F5344CB8AC3E}">
        <p14:creationId xmlns:p14="http://schemas.microsoft.com/office/powerpoint/2010/main" val="1229861968"/>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250"/>
                                  </p:stCondLst>
                                  <p:childTnLst>
                                    <p:set>
                                      <p:cBhvr>
                                        <p:cTn id="6" dur="1" fill="hold">
                                          <p:stCondLst>
                                            <p:cond delay="0"/>
                                          </p:stCondLst>
                                        </p:cTn>
                                        <p:tgtEl>
                                          <p:spTgt spid="67"/>
                                        </p:tgtEl>
                                        <p:attrNameLst>
                                          <p:attrName>style.visibility</p:attrName>
                                        </p:attrNameLst>
                                      </p:cBhvr>
                                      <p:to>
                                        <p:strVal val="visible"/>
                                      </p:to>
                                    </p:set>
                                    <p:animEffect transition="in" filter="circle(in)">
                                      <p:cBhvr>
                                        <p:cTn id="7" dur="250"/>
                                        <p:tgtEl>
                                          <p:spTgt spid="67"/>
                                        </p:tgtEl>
                                      </p:cBhvr>
                                    </p:animEffect>
                                  </p:childTnLst>
                                </p:cTn>
                              </p:par>
                              <p:par>
                                <p:cTn id="8" presetID="6" presetClass="entr" presetSubtype="16" fill="hold" nodeType="withEffect">
                                  <p:stCondLst>
                                    <p:cond delay="250"/>
                                  </p:stCondLst>
                                  <p:childTnLst>
                                    <p:set>
                                      <p:cBhvr>
                                        <p:cTn id="9" dur="1" fill="hold">
                                          <p:stCondLst>
                                            <p:cond delay="0"/>
                                          </p:stCondLst>
                                        </p:cTn>
                                        <p:tgtEl>
                                          <p:spTgt spid="70"/>
                                        </p:tgtEl>
                                        <p:attrNameLst>
                                          <p:attrName>style.visibility</p:attrName>
                                        </p:attrNameLst>
                                      </p:cBhvr>
                                      <p:to>
                                        <p:strVal val="visible"/>
                                      </p:to>
                                    </p:set>
                                    <p:animEffect transition="in" filter="circle(in)">
                                      <p:cBhvr>
                                        <p:cTn id="10" dur="2000"/>
                                        <p:tgtEl>
                                          <p:spTgt spid="70"/>
                                        </p:tgtEl>
                                      </p:cBhvr>
                                    </p:animEffect>
                                  </p:childTnLst>
                                </p:cTn>
                              </p:par>
                              <p:par>
                                <p:cTn id="11" presetID="6" presetClass="entr" presetSubtype="16" fill="hold" nodeType="withEffect">
                                  <p:stCondLst>
                                    <p:cond delay="250"/>
                                  </p:stCondLst>
                                  <p:childTnLst>
                                    <p:set>
                                      <p:cBhvr>
                                        <p:cTn id="12" dur="1" fill="hold">
                                          <p:stCondLst>
                                            <p:cond delay="0"/>
                                          </p:stCondLst>
                                        </p:cTn>
                                        <p:tgtEl>
                                          <p:spTgt spid="73"/>
                                        </p:tgtEl>
                                        <p:attrNameLst>
                                          <p:attrName>style.visibility</p:attrName>
                                        </p:attrNameLst>
                                      </p:cBhvr>
                                      <p:to>
                                        <p:strVal val="visible"/>
                                      </p:to>
                                    </p:set>
                                    <p:animEffect transition="in" filter="circle(in)">
                                      <p:cBhvr>
                                        <p:cTn id="13" dur="2000"/>
                                        <p:tgtEl>
                                          <p:spTgt spid="73"/>
                                        </p:tgtEl>
                                      </p:cBhvr>
                                    </p:animEffect>
                                  </p:childTnLst>
                                </p:cTn>
                              </p:par>
                              <p:par>
                                <p:cTn id="14" presetID="6" presetClass="entr" presetSubtype="16" fill="hold" nodeType="withEffect">
                                  <p:stCondLst>
                                    <p:cond delay="250"/>
                                  </p:stCondLst>
                                  <p:childTnLst>
                                    <p:set>
                                      <p:cBhvr>
                                        <p:cTn id="15" dur="1" fill="hold">
                                          <p:stCondLst>
                                            <p:cond delay="0"/>
                                          </p:stCondLst>
                                        </p:cTn>
                                        <p:tgtEl>
                                          <p:spTgt spid="21"/>
                                        </p:tgtEl>
                                        <p:attrNameLst>
                                          <p:attrName>style.visibility</p:attrName>
                                        </p:attrNameLst>
                                      </p:cBhvr>
                                      <p:to>
                                        <p:strVal val="visible"/>
                                      </p:to>
                                    </p:set>
                                    <p:animEffect transition="in" filter="circle(in)">
                                      <p:cBhvr>
                                        <p:cTn id="16" dur="2000"/>
                                        <p:tgtEl>
                                          <p:spTgt spid="21"/>
                                        </p:tgtEl>
                                      </p:cBhvr>
                                    </p:animEffect>
                                  </p:childTnLst>
                                </p:cTn>
                              </p:par>
                              <p:par>
                                <p:cTn id="17" presetID="6" presetClass="entr" presetSubtype="16" fill="hold" nodeType="withEffect">
                                  <p:stCondLst>
                                    <p:cond delay="250"/>
                                  </p:stCondLst>
                                  <p:childTnLst>
                                    <p:set>
                                      <p:cBhvr>
                                        <p:cTn id="18" dur="1" fill="hold">
                                          <p:stCondLst>
                                            <p:cond delay="0"/>
                                          </p:stCondLst>
                                        </p:cTn>
                                        <p:tgtEl>
                                          <p:spTgt spid="27"/>
                                        </p:tgtEl>
                                        <p:attrNameLst>
                                          <p:attrName>style.visibility</p:attrName>
                                        </p:attrNameLst>
                                      </p:cBhvr>
                                      <p:to>
                                        <p:strVal val="visible"/>
                                      </p:to>
                                    </p:set>
                                    <p:animEffect transition="in" filter="circle(in)">
                                      <p:cBhvr>
                                        <p:cTn id="19" dur="2000"/>
                                        <p:tgtEl>
                                          <p:spTgt spid="27"/>
                                        </p:tgtEl>
                                      </p:cBhvr>
                                    </p:animEffect>
                                  </p:childTnLst>
                                </p:cTn>
                              </p:par>
                              <p:par>
                                <p:cTn id="20" presetID="6" presetClass="entr" presetSubtype="16" fill="hold" nodeType="withEffect">
                                  <p:stCondLst>
                                    <p:cond delay="250"/>
                                  </p:stCondLst>
                                  <p:childTnLst>
                                    <p:set>
                                      <p:cBhvr>
                                        <p:cTn id="21" dur="1" fill="hold">
                                          <p:stCondLst>
                                            <p:cond delay="0"/>
                                          </p:stCondLst>
                                        </p:cTn>
                                        <p:tgtEl>
                                          <p:spTgt spid="33"/>
                                        </p:tgtEl>
                                        <p:attrNameLst>
                                          <p:attrName>style.visibility</p:attrName>
                                        </p:attrNameLst>
                                      </p:cBhvr>
                                      <p:to>
                                        <p:strVal val="visible"/>
                                      </p:to>
                                    </p:set>
                                    <p:animEffect transition="in" filter="circle(in)">
                                      <p:cBhvr>
                                        <p:cTn id="22" dur="2000"/>
                                        <p:tgtEl>
                                          <p:spTgt spid="33"/>
                                        </p:tgtEl>
                                      </p:cBhvr>
                                    </p:animEffect>
                                  </p:childTnLst>
                                </p:cTn>
                              </p:par>
                              <p:par>
                                <p:cTn id="23" presetID="6" presetClass="entr" presetSubtype="16" fill="hold" nodeType="withEffect">
                                  <p:stCondLst>
                                    <p:cond delay="250"/>
                                  </p:stCondLst>
                                  <p:childTnLst>
                                    <p:set>
                                      <p:cBhvr>
                                        <p:cTn id="24" dur="1" fill="hold">
                                          <p:stCondLst>
                                            <p:cond delay="0"/>
                                          </p:stCondLst>
                                        </p:cTn>
                                        <p:tgtEl>
                                          <p:spTgt spid="38"/>
                                        </p:tgtEl>
                                        <p:attrNameLst>
                                          <p:attrName>style.visibility</p:attrName>
                                        </p:attrNameLst>
                                      </p:cBhvr>
                                      <p:to>
                                        <p:strVal val="visible"/>
                                      </p:to>
                                    </p:set>
                                    <p:animEffect transition="in" filter="circle(in)">
                                      <p:cBhvr>
                                        <p:cTn id="25" dur="2000"/>
                                        <p:tgtEl>
                                          <p:spTgt spid="38"/>
                                        </p:tgtEl>
                                      </p:cBhvr>
                                    </p:animEffect>
                                  </p:childTnLst>
                                </p:cTn>
                              </p:par>
                              <p:par>
                                <p:cTn id="26" presetID="6" presetClass="entr" presetSubtype="16" fill="hold" nodeType="withEffect">
                                  <p:stCondLst>
                                    <p:cond delay="250"/>
                                  </p:stCondLst>
                                  <p:childTnLst>
                                    <p:set>
                                      <p:cBhvr>
                                        <p:cTn id="27" dur="1" fill="hold">
                                          <p:stCondLst>
                                            <p:cond delay="0"/>
                                          </p:stCondLst>
                                        </p:cTn>
                                        <p:tgtEl>
                                          <p:spTgt spid="44"/>
                                        </p:tgtEl>
                                        <p:attrNameLst>
                                          <p:attrName>style.visibility</p:attrName>
                                        </p:attrNameLst>
                                      </p:cBhvr>
                                      <p:to>
                                        <p:strVal val="visible"/>
                                      </p:to>
                                    </p:set>
                                    <p:animEffect transition="in" filter="circle(in)">
                                      <p:cBhvr>
                                        <p:cTn id="28"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30</a:t>
            </a:fld>
            <a:endParaRPr lang="es-EC" dirty="0"/>
          </a:p>
        </p:txBody>
      </p:sp>
      <p:pic>
        <p:nvPicPr>
          <p:cNvPr id="5" name="49 Imagen" descr="PLANTILLA 3.jpg"/>
          <p:cNvPicPr>
            <a:picLocks noChangeAspect="1"/>
          </p:cNvPicPr>
          <p:nvPr/>
        </p:nvPicPr>
        <p:blipFill rotWithShape="1">
          <a:blip r:embed="rId3" cstate="print">
            <a:clrChange>
              <a:clrFrom>
                <a:srgbClr val="FFFFFF"/>
              </a:clrFrom>
              <a:clrTo>
                <a:srgbClr val="FFFFFF">
                  <a:alpha val="0"/>
                </a:srgbClr>
              </a:clrTo>
            </a:clrChange>
          </a:blip>
          <a:srcRect l="1" r="85213"/>
          <a:stretch/>
        </p:blipFill>
        <p:spPr>
          <a:xfrm>
            <a:off x="1" y="0"/>
            <a:ext cx="971599" cy="6857999"/>
          </a:xfrm>
          <a:prstGeom prst="rect">
            <a:avLst/>
          </a:prstGeom>
        </p:spPr>
      </p:pic>
      <p:sp>
        <p:nvSpPr>
          <p:cNvPr id="56" name="CuadroTexto 55"/>
          <p:cNvSpPr txBox="1"/>
          <p:nvPr/>
        </p:nvSpPr>
        <p:spPr>
          <a:xfrm>
            <a:off x="564237" y="96591"/>
            <a:ext cx="8122563" cy="1055608"/>
          </a:xfrm>
          <a:prstGeom prst="roundRect">
            <a:avLst/>
          </a:prstGeom>
          <a:solidFill>
            <a:srgbClr val="0070C0"/>
          </a:solidFill>
          <a:ln>
            <a:solidFill>
              <a:sysClr val="windowText" lastClr="000000"/>
            </a:solidFill>
          </a:ln>
        </p:spPr>
        <p:txBody>
          <a:bodyPr wrap="square" rtlCol="0">
            <a:spAutoFit/>
          </a:bodyPr>
          <a:lstStyle/>
          <a:p>
            <a:pPr algn="ctr"/>
            <a:r>
              <a:rPr lang="es-ES" sz="2800" b="1" dirty="0" smtClean="0">
                <a:solidFill>
                  <a:srgbClr val="FFFF00"/>
                </a:solidFill>
                <a:latin typeface="Arial" panose="020B0604020202020204" pitchFamily="34" charset="0"/>
                <a:cs typeface="Arial" panose="020B0604020202020204" pitchFamily="34" charset="0"/>
              </a:rPr>
              <a:t>VII.1</a:t>
            </a:r>
          </a:p>
          <a:p>
            <a:pPr algn="ctr"/>
            <a:r>
              <a:rPr lang="en-US" sz="2800" b="1" dirty="0" smtClean="0">
                <a:solidFill>
                  <a:srgbClr val="FFFF00"/>
                </a:solidFill>
                <a:latin typeface="Arial" panose="020B0604020202020204" pitchFamily="34" charset="0"/>
                <a:cs typeface="Arial" panose="020B0604020202020204" pitchFamily="34" charset="0"/>
              </a:rPr>
              <a:t>VALIDACIÓN (LECCIONES APRENDIDAS)</a:t>
            </a:r>
            <a:endParaRPr lang="es-ES" sz="2800" b="1" dirty="0">
              <a:solidFill>
                <a:srgbClr val="FFFF00"/>
              </a:solidFill>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4"/>
          <a:stretch>
            <a:fillRect/>
          </a:stretch>
        </p:blipFill>
        <p:spPr>
          <a:xfrm>
            <a:off x="1190889" y="1504061"/>
            <a:ext cx="7251933" cy="4852290"/>
          </a:xfrm>
          <a:prstGeom prst="rect">
            <a:avLst/>
          </a:prstGeom>
        </p:spPr>
      </p:pic>
      <p:sp>
        <p:nvSpPr>
          <p:cNvPr id="10" name="CuadroTexto 9"/>
          <p:cNvSpPr txBox="1"/>
          <p:nvPr/>
        </p:nvSpPr>
        <p:spPr>
          <a:xfrm>
            <a:off x="1190888" y="1251175"/>
            <a:ext cx="7495911" cy="960263"/>
          </a:xfrm>
          <a:prstGeom prst="roundRect">
            <a:avLst/>
          </a:prstGeom>
          <a:solidFill>
            <a:srgbClr val="0070C0"/>
          </a:solidFill>
          <a:ln>
            <a:solidFill>
              <a:sysClr val="windowText" lastClr="000000"/>
            </a:solidFill>
          </a:ln>
        </p:spPr>
        <p:txBody>
          <a:bodyPr wrap="square" rtlCol="0">
            <a:spAutoFit/>
          </a:bodyPr>
          <a:lstStyle/>
          <a:p>
            <a:pPr marL="228600" lvl="1" indent="-228600" algn="just" defTabSz="1066800">
              <a:lnSpc>
                <a:spcPct val="90000"/>
              </a:lnSpc>
              <a:spcBef>
                <a:spcPct val="0"/>
              </a:spcBef>
              <a:spcAft>
                <a:spcPct val="15000"/>
              </a:spcAft>
              <a:buChar char="••"/>
            </a:pPr>
            <a:r>
              <a:rPr lang="es-ES" sz="2800" b="1" dirty="0">
                <a:solidFill>
                  <a:schemeClr val="bg1"/>
                </a:solidFill>
              </a:rPr>
              <a:t>Las plantillas propuestas fueron usadas por fiscalización </a:t>
            </a:r>
            <a:r>
              <a:rPr lang="es-ES" sz="2800" b="1" dirty="0" smtClean="0">
                <a:solidFill>
                  <a:schemeClr val="bg1"/>
                </a:solidFill>
              </a:rPr>
              <a:t>.</a:t>
            </a:r>
          </a:p>
        </p:txBody>
      </p:sp>
      <p:sp>
        <p:nvSpPr>
          <p:cNvPr id="7" name="CuadroTexto 6"/>
          <p:cNvSpPr txBox="1"/>
          <p:nvPr/>
        </p:nvSpPr>
        <p:spPr>
          <a:xfrm>
            <a:off x="1166200" y="2337526"/>
            <a:ext cx="7495911" cy="1389317"/>
          </a:xfrm>
          <a:prstGeom prst="roundRect">
            <a:avLst/>
          </a:prstGeom>
          <a:solidFill>
            <a:srgbClr val="0070C0"/>
          </a:solidFill>
          <a:ln>
            <a:solidFill>
              <a:sysClr val="windowText" lastClr="000000"/>
            </a:solidFill>
          </a:ln>
        </p:spPr>
        <p:txBody>
          <a:bodyPr wrap="square" rtlCol="0">
            <a:spAutoFit/>
          </a:bodyPr>
          <a:lstStyle/>
          <a:p>
            <a:pPr marL="228600" lvl="1" indent="-228600" algn="just" defTabSz="1066800">
              <a:lnSpc>
                <a:spcPct val="90000"/>
              </a:lnSpc>
              <a:spcBef>
                <a:spcPct val="0"/>
              </a:spcBef>
              <a:spcAft>
                <a:spcPct val="15000"/>
              </a:spcAft>
              <a:buChar char="••"/>
            </a:pPr>
            <a:r>
              <a:rPr lang="es-ES" sz="2800" b="1" dirty="0" smtClean="0">
                <a:solidFill>
                  <a:schemeClr val="bg1"/>
                </a:solidFill>
              </a:rPr>
              <a:t>Exige </a:t>
            </a:r>
            <a:r>
              <a:rPr lang="es-ES" sz="2800" b="1" dirty="0">
                <a:solidFill>
                  <a:schemeClr val="bg1"/>
                </a:solidFill>
              </a:rPr>
              <a:t>una explicación previa de la metodología usada por </a:t>
            </a:r>
            <a:r>
              <a:rPr lang="es-ES" sz="2800" b="1" dirty="0" smtClean="0">
                <a:solidFill>
                  <a:schemeClr val="bg1"/>
                </a:solidFill>
              </a:rPr>
              <a:t>el </a:t>
            </a:r>
            <a:r>
              <a:rPr lang="es-ES" sz="2800" b="1" dirty="0">
                <a:solidFill>
                  <a:schemeClr val="bg1"/>
                </a:solidFill>
              </a:rPr>
              <a:t>Modelo de </a:t>
            </a:r>
            <a:r>
              <a:rPr lang="es-ES" sz="2800" b="1" dirty="0" smtClean="0">
                <a:solidFill>
                  <a:schemeClr val="bg1"/>
                </a:solidFill>
              </a:rPr>
              <a:t>Gerencia.</a:t>
            </a:r>
          </a:p>
        </p:txBody>
      </p:sp>
      <p:sp>
        <p:nvSpPr>
          <p:cNvPr id="8" name="CuadroTexto 7"/>
          <p:cNvSpPr txBox="1"/>
          <p:nvPr/>
        </p:nvSpPr>
        <p:spPr>
          <a:xfrm>
            <a:off x="1166200" y="3960107"/>
            <a:ext cx="7495911" cy="960263"/>
          </a:xfrm>
          <a:prstGeom prst="roundRect">
            <a:avLst/>
          </a:prstGeom>
          <a:solidFill>
            <a:srgbClr val="0070C0"/>
          </a:solidFill>
          <a:ln>
            <a:solidFill>
              <a:sysClr val="windowText" lastClr="000000"/>
            </a:solidFill>
          </a:ln>
        </p:spPr>
        <p:txBody>
          <a:bodyPr wrap="square" rtlCol="0">
            <a:spAutoFit/>
          </a:bodyPr>
          <a:lstStyle/>
          <a:p>
            <a:pPr marL="228600" lvl="1" indent="-228600" algn="just" defTabSz="1066800">
              <a:lnSpc>
                <a:spcPct val="90000"/>
              </a:lnSpc>
              <a:spcBef>
                <a:spcPct val="0"/>
              </a:spcBef>
              <a:spcAft>
                <a:spcPct val="15000"/>
              </a:spcAft>
              <a:buChar char="••"/>
            </a:pPr>
            <a:r>
              <a:rPr lang="es-ES" sz="2800" b="1" dirty="0" smtClean="0">
                <a:solidFill>
                  <a:schemeClr val="bg1"/>
                </a:solidFill>
              </a:rPr>
              <a:t>Cronograma </a:t>
            </a:r>
            <a:r>
              <a:rPr lang="es-ES" sz="2800" b="1" dirty="0">
                <a:solidFill>
                  <a:schemeClr val="bg1"/>
                </a:solidFill>
              </a:rPr>
              <a:t>vigente, considera que los trabajos se realizarán en condiciones </a:t>
            </a:r>
            <a:r>
              <a:rPr lang="es-ES" sz="2800" b="1" dirty="0" smtClean="0">
                <a:solidFill>
                  <a:schemeClr val="bg1"/>
                </a:solidFill>
              </a:rPr>
              <a:t>ideales.</a:t>
            </a:r>
          </a:p>
        </p:txBody>
      </p:sp>
      <p:sp>
        <p:nvSpPr>
          <p:cNvPr id="11" name="CuadroTexto 10"/>
          <p:cNvSpPr txBox="1"/>
          <p:nvPr/>
        </p:nvSpPr>
        <p:spPr>
          <a:xfrm>
            <a:off x="1169804" y="5116719"/>
            <a:ext cx="7495911" cy="960263"/>
          </a:xfrm>
          <a:prstGeom prst="roundRect">
            <a:avLst/>
          </a:prstGeom>
          <a:solidFill>
            <a:srgbClr val="0070C0"/>
          </a:solidFill>
          <a:ln>
            <a:solidFill>
              <a:sysClr val="windowText" lastClr="000000"/>
            </a:solidFill>
          </a:ln>
        </p:spPr>
        <p:txBody>
          <a:bodyPr wrap="square" rtlCol="0">
            <a:spAutoFit/>
          </a:bodyPr>
          <a:lstStyle/>
          <a:p>
            <a:pPr marL="228600" lvl="1" indent="-228600" algn="just" defTabSz="1066800">
              <a:lnSpc>
                <a:spcPct val="90000"/>
              </a:lnSpc>
              <a:spcBef>
                <a:spcPct val="0"/>
              </a:spcBef>
              <a:spcAft>
                <a:spcPct val="15000"/>
              </a:spcAft>
              <a:buChar char="••"/>
            </a:pPr>
            <a:r>
              <a:rPr lang="es-ES" sz="2800" b="1" dirty="0" smtClean="0">
                <a:solidFill>
                  <a:schemeClr val="bg1"/>
                </a:solidFill>
              </a:rPr>
              <a:t>Los </a:t>
            </a:r>
            <a:r>
              <a:rPr lang="es-ES" sz="2800" b="1" dirty="0">
                <a:solidFill>
                  <a:schemeClr val="bg1"/>
                </a:solidFill>
              </a:rPr>
              <a:t>procesos de las actas de entrega provisional y </a:t>
            </a:r>
            <a:r>
              <a:rPr lang="es-ES" sz="2800" b="1" dirty="0" smtClean="0">
                <a:solidFill>
                  <a:schemeClr val="bg1"/>
                </a:solidFill>
              </a:rPr>
              <a:t>definitiva.</a:t>
            </a:r>
            <a:endParaRPr lang="es-EC" sz="2800" b="1" dirty="0">
              <a:solidFill>
                <a:schemeClr val="bg1"/>
              </a:solidFill>
              <a:latin typeface="Britannic Bold" pitchFamily="34" charset="0"/>
              <a:cs typeface="Aharoni" pitchFamily="2" charset="-79"/>
            </a:endParaRPr>
          </a:p>
        </p:txBody>
      </p:sp>
    </p:spTree>
    <p:extLst>
      <p:ext uri="{BB962C8B-B14F-4D97-AF65-F5344CB8AC3E}">
        <p14:creationId xmlns:p14="http://schemas.microsoft.com/office/powerpoint/2010/main" val="136039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8"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31</a:t>
            </a:fld>
            <a:endParaRPr lang="es-EC" dirty="0"/>
          </a:p>
        </p:txBody>
      </p:sp>
      <p:pic>
        <p:nvPicPr>
          <p:cNvPr id="5" name="49 Imagen" descr="PLANTILLA 3.jpg"/>
          <p:cNvPicPr>
            <a:picLocks noChangeAspect="1"/>
          </p:cNvPicPr>
          <p:nvPr/>
        </p:nvPicPr>
        <p:blipFill rotWithShape="1">
          <a:blip r:embed="rId3" cstate="print">
            <a:clrChange>
              <a:clrFrom>
                <a:srgbClr val="FFFFFF"/>
              </a:clrFrom>
              <a:clrTo>
                <a:srgbClr val="FFFFFF">
                  <a:alpha val="0"/>
                </a:srgbClr>
              </a:clrTo>
            </a:clrChange>
          </a:blip>
          <a:srcRect l="1" r="85213"/>
          <a:stretch/>
        </p:blipFill>
        <p:spPr>
          <a:xfrm>
            <a:off x="1" y="0"/>
            <a:ext cx="971599" cy="6857999"/>
          </a:xfrm>
          <a:prstGeom prst="rect">
            <a:avLst/>
          </a:prstGeom>
        </p:spPr>
      </p:pic>
      <p:sp>
        <p:nvSpPr>
          <p:cNvPr id="56" name="CuadroTexto 55"/>
          <p:cNvSpPr txBox="1"/>
          <p:nvPr/>
        </p:nvSpPr>
        <p:spPr>
          <a:xfrm>
            <a:off x="564237" y="96591"/>
            <a:ext cx="8122563" cy="1055608"/>
          </a:xfrm>
          <a:prstGeom prst="roundRect">
            <a:avLst/>
          </a:prstGeom>
          <a:solidFill>
            <a:srgbClr val="0070C0"/>
          </a:solidFill>
          <a:ln>
            <a:solidFill>
              <a:sysClr val="windowText" lastClr="000000"/>
            </a:solidFill>
          </a:ln>
        </p:spPr>
        <p:txBody>
          <a:bodyPr wrap="square" rtlCol="0">
            <a:spAutoFit/>
          </a:bodyPr>
          <a:lstStyle/>
          <a:p>
            <a:pPr algn="ctr"/>
            <a:r>
              <a:rPr lang="es-ES" sz="2800" b="1" dirty="0" smtClean="0">
                <a:solidFill>
                  <a:srgbClr val="FFFF00"/>
                </a:solidFill>
                <a:latin typeface="Arial" panose="020B0604020202020204" pitchFamily="34" charset="0"/>
                <a:cs typeface="Arial" panose="020B0604020202020204" pitchFamily="34" charset="0"/>
              </a:rPr>
              <a:t>VII.1</a:t>
            </a:r>
          </a:p>
          <a:p>
            <a:pPr algn="ctr"/>
            <a:r>
              <a:rPr lang="en-US" sz="2800" b="1" dirty="0" smtClean="0">
                <a:solidFill>
                  <a:srgbClr val="FFFF00"/>
                </a:solidFill>
                <a:latin typeface="Arial" panose="020B0604020202020204" pitchFamily="34" charset="0"/>
                <a:cs typeface="Arial" panose="020B0604020202020204" pitchFamily="34" charset="0"/>
              </a:rPr>
              <a:t>VALIDACIÓN (LECCIONES APRENDIDAS)</a:t>
            </a:r>
            <a:endParaRPr lang="es-ES" sz="2800" b="1" dirty="0">
              <a:solidFill>
                <a:srgbClr val="FFFF00"/>
              </a:solidFill>
              <a:latin typeface="Arial" panose="020B0604020202020204" pitchFamily="34" charset="0"/>
              <a:cs typeface="Arial" panose="020B0604020202020204" pitchFamily="34" charset="0"/>
            </a:endParaRPr>
          </a:p>
        </p:txBody>
      </p:sp>
      <p:sp>
        <p:nvSpPr>
          <p:cNvPr id="10" name="CuadroTexto 9"/>
          <p:cNvSpPr txBox="1"/>
          <p:nvPr/>
        </p:nvSpPr>
        <p:spPr>
          <a:xfrm>
            <a:off x="971600" y="1506851"/>
            <a:ext cx="7495911" cy="2247424"/>
          </a:xfrm>
          <a:prstGeom prst="roundRect">
            <a:avLst/>
          </a:prstGeom>
          <a:solidFill>
            <a:srgbClr val="0070C0"/>
          </a:solidFill>
          <a:ln>
            <a:solidFill>
              <a:sysClr val="windowText" lastClr="000000"/>
            </a:solidFill>
          </a:ln>
        </p:spPr>
        <p:txBody>
          <a:bodyPr wrap="square" rtlCol="0">
            <a:spAutoFit/>
          </a:bodyPr>
          <a:lstStyle/>
          <a:p>
            <a:pPr lvl="1" indent="-457200" algn="just" defTabSz="1066800">
              <a:lnSpc>
                <a:spcPct val="90000"/>
              </a:lnSpc>
              <a:spcBef>
                <a:spcPct val="0"/>
              </a:spcBef>
              <a:spcAft>
                <a:spcPct val="15000"/>
              </a:spcAft>
              <a:buFont typeface="Arial" panose="020B0604020202020204" pitchFamily="34" charset="0"/>
              <a:buChar char="•"/>
            </a:pPr>
            <a:r>
              <a:rPr lang="es-EC" sz="2800" b="1" dirty="0" smtClean="0">
                <a:solidFill>
                  <a:schemeClr val="bg1"/>
                </a:solidFill>
              </a:rPr>
              <a:t>La </a:t>
            </a:r>
            <a:r>
              <a:rPr lang="es-EC" sz="2800" b="1" dirty="0">
                <a:solidFill>
                  <a:schemeClr val="bg1"/>
                </a:solidFill>
              </a:rPr>
              <a:t>EDT, del modelo no debe ser confundido con las actividades del constructor, ya que la de la fiscalización se enmarca a sus tareas dentro del equipo de trabajo</a:t>
            </a:r>
            <a:r>
              <a:rPr lang="es-EC" sz="2800" b="1" dirty="0" smtClean="0">
                <a:solidFill>
                  <a:schemeClr val="bg1"/>
                </a:solidFill>
              </a:rPr>
              <a:t>.</a:t>
            </a:r>
            <a:endParaRPr lang="es-EC" sz="2800" b="1" dirty="0">
              <a:solidFill>
                <a:schemeClr val="bg1"/>
              </a:solidFill>
            </a:endParaRPr>
          </a:p>
        </p:txBody>
      </p:sp>
      <p:sp>
        <p:nvSpPr>
          <p:cNvPr id="12" name="CuadroTexto 11"/>
          <p:cNvSpPr txBox="1"/>
          <p:nvPr/>
        </p:nvSpPr>
        <p:spPr>
          <a:xfrm>
            <a:off x="1046042" y="3876029"/>
            <a:ext cx="7495911" cy="960263"/>
          </a:xfrm>
          <a:prstGeom prst="roundRect">
            <a:avLst/>
          </a:prstGeom>
          <a:solidFill>
            <a:srgbClr val="0070C0"/>
          </a:solidFill>
          <a:ln>
            <a:solidFill>
              <a:sysClr val="windowText" lastClr="000000"/>
            </a:solidFill>
          </a:ln>
        </p:spPr>
        <p:txBody>
          <a:bodyPr wrap="square" rtlCol="0">
            <a:spAutoFit/>
          </a:bodyPr>
          <a:lstStyle/>
          <a:p>
            <a:pPr lvl="1" indent="-457200" algn="just" defTabSz="1066800">
              <a:lnSpc>
                <a:spcPct val="90000"/>
              </a:lnSpc>
              <a:spcBef>
                <a:spcPct val="0"/>
              </a:spcBef>
              <a:spcAft>
                <a:spcPct val="15000"/>
              </a:spcAft>
              <a:buFont typeface="Arial" panose="020B0604020202020204" pitchFamily="34" charset="0"/>
              <a:buChar char="•"/>
            </a:pPr>
            <a:r>
              <a:rPr lang="es-EC" sz="2800" b="1" dirty="0" smtClean="0">
                <a:solidFill>
                  <a:schemeClr val="bg1"/>
                </a:solidFill>
              </a:rPr>
              <a:t>La </a:t>
            </a:r>
            <a:r>
              <a:rPr lang="es-EC" sz="2800" b="1" dirty="0">
                <a:solidFill>
                  <a:schemeClr val="bg1"/>
                </a:solidFill>
              </a:rPr>
              <a:t>EDT de la fiscalización debe ser ajustada al tipo de proyecto a </a:t>
            </a:r>
            <a:r>
              <a:rPr lang="es-EC" sz="2800" b="1" dirty="0" smtClean="0">
                <a:solidFill>
                  <a:schemeClr val="bg1"/>
                </a:solidFill>
              </a:rPr>
              <a:t>fiscalizar.</a:t>
            </a:r>
            <a:endParaRPr lang="es-EC" sz="2800" b="1" dirty="0">
              <a:solidFill>
                <a:schemeClr val="bg1"/>
              </a:solidFill>
            </a:endParaRPr>
          </a:p>
        </p:txBody>
      </p:sp>
      <p:sp>
        <p:nvSpPr>
          <p:cNvPr id="13" name="CuadroTexto 12"/>
          <p:cNvSpPr txBox="1"/>
          <p:nvPr/>
        </p:nvSpPr>
        <p:spPr>
          <a:xfrm>
            <a:off x="994464" y="4941168"/>
            <a:ext cx="7495911" cy="960263"/>
          </a:xfrm>
          <a:prstGeom prst="roundRect">
            <a:avLst/>
          </a:prstGeom>
          <a:solidFill>
            <a:srgbClr val="0070C0"/>
          </a:solidFill>
          <a:ln>
            <a:solidFill>
              <a:sysClr val="windowText" lastClr="000000"/>
            </a:solidFill>
          </a:ln>
        </p:spPr>
        <p:txBody>
          <a:bodyPr wrap="square" rtlCol="0">
            <a:spAutoFit/>
          </a:bodyPr>
          <a:lstStyle/>
          <a:p>
            <a:pPr lvl="1" indent="-457200" algn="just" defTabSz="1066800">
              <a:lnSpc>
                <a:spcPct val="90000"/>
              </a:lnSpc>
              <a:spcBef>
                <a:spcPct val="0"/>
              </a:spcBef>
              <a:spcAft>
                <a:spcPct val="15000"/>
              </a:spcAft>
              <a:buFont typeface="Arial" panose="020B0604020202020204" pitchFamily="34" charset="0"/>
              <a:buChar char="•"/>
            </a:pPr>
            <a:r>
              <a:rPr lang="es-EC" sz="2800" b="1" dirty="0" smtClean="0">
                <a:solidFill>
                  <a:schemeClr val="bg1"/>
                </a:solidFill>
              </a:rPr>
              <a:t>El </a:t>
            </a:r>
            <a:r>
              <a:rPr lang="es-EC" sz="2800" b="1" dirty="0">
                <a:solidFill>
                  <a:schemeClr val="bg1"/>
                </a:solidFill>
              </a:rPr>
              <a:t>cronograma de la fiscalización toma como base el cronograma del </a:t>
            </a:r>
            <a:r>
              <a:rPr lang="es-EC" sz="2800" b="1" dirty="0" smtClean="0">
                <a:solidFill>
                  <a:schemeClr val="bg1"/>
                </a:solidFill>
              </a:rPr>
              <a:t>ejecutor de obra.</a:t>
            </a:r>
            <a:endParaRPr lang="es-EC" sz="2800" b="1" dirty="0">
              <a:solidFill>
                <a:schemeClr val="bg1"/>
              </a:solidFill>
            </a:endParaRPr>
          </a:p>
        </p:txBody>
      </p:sp>
    </p:spTree>
    <p:extLst>
      <p:ext uri="{BB962C8B-B14F-4D97-AF65-F5344CB8AC3E}">
        <p14:creationId xmlns:p14="http://schemas.microsoft.com/office/powerpoint/2010/main" val="275949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32</a:t>
            </a:fld>
            <a:endParaRPr lang="es-EC" dirty="0"/>
          </a:p>
        </p:txBody>
      </p:sp>
      <p:pic>
        <p:nvPicPr>
          <p:cNvPr id="5" name="49 Imagen" descr="PLANTILLA 3.jpg"/>
          <p:cNvPicPr>
            <a:picLocks noChangeAspect="1"/>
          </p:cNvPicPr>
          <p:nvPr/>
        </p:nvPicPr>
        <p:blipFill rotWithShape="1">
          <a:blip r:embed="rId2" cstate="print">
            <a:clrChange>
              <a:clrFrom>
                <a:srgbClr val="FFFFFF"/>
              </a:clrFrom>
              <a:clrTo>
                <a:srgbClr val="FFFFFF">
                  <a:alpha val="0"/>
                </a:srgbClr>
              </a:clrTo>
            </a:clrChange>
          </a:blip>
          <a:srcRect l="1" r="85213"/>
          <a:stretch/>
        </p:blipFill>
        <p:spPr>
          <a:xfrm>
            <a:off x="1" y="0"/>
            <a:ext cx="1513170" cy="6857999"/>
          </a:xfrm>
          <a:prstGeom prst="rect">
            <a:avLst/>
          </a:prstGeom>
        </p:spPr>
      </p:pic>
      <p:sp>
        <p:nvSpPr>
          <p:cNvPr id="6" name="CuadroTexto 5"/>
          <p:cNvSpPr txBox="1"/>
          <p:nvPr/>
        </p:nvSpPr>
        <p:spPr>
          <a:xfrm>
            <a:off x="1691680" y="1702336"/>
            <a:ext cx="6768752" cy="2553891"/>
          </a:xfrm>
          <a:prstGeom prst="roundRect">
            <a:avLst/>
          </a:prstGeom>
          <a:solidFill>
            <a:srgbClr val="0070C0"/>
          </a:solidFill>
          <a:ln>
            <a:solidFill>
              <a:sysClr val="windowText" lastClr="000000"/>
            </a:solidFill>
          </a:ln>
        </p:spPr>
        <p:txBody>
          <a:bodyPr wrap="square" rtlCol="0">
            <a:spAutoFit/>
          </a:bodyPr>
          <a:lstStyle/>
          <a:p>
            <a:pPr algn="ctr"/>
            <a:r>
              <a:rPr lang="es-ES" sz="3600" b="1" dirty="0" smtClean="0">
                <a:solidFill>
                  <a:srgbClr val="FFFF00"/>
                </a:solidFill>
                <a:latin typeface="Arial" panose="020B0604020202020204" pitchFamily="34" charset="0"/>
                <a:cs typeface="Arial" panose="020B0604020202020204" pitchFamily="34" charset="0"/>
              </a:rPr>
              <a:t>CAP</a:t>
            </a:r>
            <a:r>
              <a:rPr lang="es-EC" sz="3600" b="1" dirty="0" smtClean="0">
                <a:solidFill>
                  <a:srgbClr val="FFFF00"/>
                </a:solidFill>
                <a:latin typeface="Arial" panose="020B0604020202020204" pitchFamily="34" charset="0"/>
                <a:cs typeface="Arial" panose="020B0604020202020204" pitchFamily="34" charset="0"/>
              </a:rPr>
              <a:t>Í</a:t>
            </a:r>
            <a:r>
              <a:rPr lang="es-ES" sz="3600" b="1" dirty="0" smtClean="0">
                <a:solidFill>
                  <a:srgbClr val="FFFF00"/>
                </a:solidFill>
                <a:latin typeface="Arial" panose="020B0604020202020204" pitchFamily="34" charset="0"/>
                <a:cs typeface="Arial" panose="020B0604020202020204" pitchFamily="34" charset="0"/>
              </a:rPr>
              <a:t>TULO VIII</a:t>
            </a:r>
          </a:p>
          <a:p>
            <a:pPr algn="ctr"/>
            <a:endParaRPr lang="en-US" sz="3600" b="1" dirty="0">
              <a:solidFill>
                <a:srgbClr val="FFFF00"/>
              </a:solidFill>
              <a:latin typeface="Arial" panose="020B0604020202020204" pitchFamily="34" charset="0"/>
              <a:cs typeface="Arial" panose="020B0604020202020204" pitchFamily="34" charset="0"/>
            </a:endParaRPr>
          </a:p>
          <a:p>
            <a:pPr algn="ctr"/>
            <a:r>
              <a:rPr lang="es-UY" sz="3600" b="1" dirty="0" smtClean="0">
                <a:solidFill>
                  <a:srgbClr val="FFFF00"/>
                </a:solidFill>
                <a:latin typeface="Arial" panose="020B0604020202020204" pitchFamily="34" charset="0"/>
                <a:cs typeface="Arial" panose="020B0604020202020204" pitchFamily="34" charset="0"/>
              </a:rPr>
              <a:t>CONCLUSIONES Y RECOMENDACIONES</a:t>
            </a:r>
          </a:p>
        </p:txBody>
      </p:sp>
    </p:spTree>
    <p:extLst>
      <p:ext uri="{BB962C8B-B14F-4D97-AF65-F5344CB8AC3E}">
        <p14:creationId xmlns:p14="http://schemas.microsoft.com/office/powerpoint/2010/main" val="6029482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33</a:t>
            </a:fld>
            <a:endParaRPr lang="es-EC" dirty="0"/>
          </a:p>
        </p:txBody>
      </p:sp>
      <p:pic>
        <p:nvPicPr>
          <p:cNvPr id="5" name="49 Imagen" descr="PLANTILLA 3.jpg"/>
          <p:cNvPicPr>
            <a:picLocks noChangeAspect="1"/>
          </p:cNvPicPr>
          <p:nvPr/>
        </p:nvPicPr>
        <p:blipFill rotWithShape="1">
          <a:blip r:embed="rId3" cstate="print">
            <a:clrChange>
              <a:clrFrom>
                <a:srgbClr val="FFFFFF"/>
              </a:clrFrom>
              <a:clrTo>
                <a:srgbClr val="FFFFFF">
                  <a:alpha val="0"/>
                </a:srgbClr>
              </a:clrTo>
            </a:clrChange>
          </a:blip>
          <a:srcRect l="1" r="85213"/>
          <a:stretch/>
        </p:blipFill>
        <p:spPr>
          <a:xfrm>
            <a:off x="1" y="0"/>
            <a:ext cx="971599" cy="6857999"/>
          </a:xfrm>
          <a:prstGeom prst="rect">
            <a:avLst/>
          </a:prstGeom>
        </p:spPr>
      </p:pic>
      <p:sp>
        <p:nvSpPr>
          <p:cNvPr id="17" name="CuadroTexto 16"/>
          <p:cNvSpPr txBox="1"/>
          <p:nvPr/>
        </p:nvSpPr>
        <p:spPr>
          <a:xfrm>
            <a:off x="1207925" y="2348880"/>
            <a:ext cx="7684554" cy="1389317"/>
          </a:xfrm>
          <a:prstGeom prst="roundRect">
            <a:avLst/>
          </a:prstGeom>
          <a:solidFill>
            <a:srgbClr val="0070C0"/>
          </a:solidFill>
          <a:ln>
            <a:solidFill>
              <a:sysClr val="windowText" lastClr="000000"/>
            </a:solidFill>
          </a:ln>
        </p:spPr>
        <p:txBody>
          <a:bodyPr wrap="square" rtlCol="0">
            <a:spAutoFit/>
          </a:bodyPr>
          <a:lstStyle/>
          <a:p>
            <a:pPr marL="228600" lvl="1" indent="-228600" algn="just" defTabSz="1066800">
              <a:lnSpc>
                <a:spcPct val="90000"/>
              </a:lnSpc>
              <a:spcBef>
                <a:spcPct val="0"/>
              </a:spcBef>
              <a:spcAft>
                <a:spcPct val="15000"/>
              </a:spcAft>
              <a:buChar char="••"/>
            </a:pPr>
            <a:r>
              <a:rPr lang="es-ES" sz="2800" dirty="0">
                <a:solidFill>
                  <a:schemeClr val="bg1"/>
                </a:solidFill>
              </a:rPr>
              <a:t> </a:t>
            </a:r>
            <a:r>
              <a:rPr lang="es-ES" sz="2800" b="1" dirty="0">
                <a:solidFill>
                  <a:schemeClr val="bg1"/>
                </a:solidFill>
              </a:rPr>
              <a:t>El Modelo de Gerencia para la Fiscalización de Obras propuesto, desarrolla y utiliza herramientas  perfeccionadas en el </a:t>
            </a:r>
            <a:r>
              <a:rPr lang="es-ES" sz="2800" b="1" dirty="0" smtClean="0">
                <a:solidFill>
                  <a:schemeClr val="bg1"/>
                </a:solidFill>
              </a:rPr>
              <a:t>PMBOK.</a:t>
            </a:r>
          </a:p>
        </p:txBody>
      </p:sp>
      <p:sp>
        <p:nvSpPr>
          <p:cNvPr id="56" name="CuadroTexto 55"/>
          <p:cNvSpPr txBox="1"/>
          <p:nvPr/>
        </p:nvSpPr>
        <p:spPr>
          <a:xfrm>
            <a:off x="2411760" y="60636"/>
            <a:ext cx="4330824" cy="1055608"/>
          </a:xfrm>
          <a:prstGeom prst="roundRect">
            <a:avLst/>
          </a:prstGeom>
          <a:solidFill>
            <a:srgbClr val="0070C0"/>
          </a:solidFill>
          <a:ln>
            <a:solidFill>
              <a:sysClr val="windowText" lastClr="000000"/>
            </a:solidFill>
          </a:ln>
        </p:spPr>
        <p:txBody>
          <a:bodyPr wrap="square" rtlCol="0">
            <a:spAutoFit/>
          </a:bodyPr>
          <a:lstStyle/>
          <a:p>
            <a:pPr algn="ctr"/>
            <a:r>
              <a:rPr lang="es-ES" sz="2800" b="1" dirty="0" smtClean="0">
                <a:solidFill>
                  <a:srgbClr val="FFFF00"/>
                </a:solidFill>
                <a:latin typeface="Arial" panose="020B0604020202020204" pitchFamily="34" charset="0"/>
                <a:cs typeface="Arial" panose="020B0604020202020204" pitchFamily="34" charset="0"/>
              </a:rPr>
              <a:t>VIII.1</a:t>
            </a:r>
          </a:p>
          <a:p>
            <a:pPr algn="ctr"/>
            <a:r>
              <a:rPr lang="es-EC" sz="2800" b="1" dirty="0" smtClean="0">
                <a:solidFill>
                  <a:srgbClr val="FFFF00"/>
                </a:solidFill>
                <a:latin typeface="Arial" panose="020B0604020202020204" pitchFamily="34" charset="0"/>
                <a:cs typeface="Arial" panose="020B0604020202020204" pitchFamily="34" charset="0"/>
              </a:rPr>
              <a:t>CONCLUSIONES</a:t>
            </a:r>
            <a:endParaRPr lang="es-ES" sz="2800" b="1" dirty="0">
              <a:solidFill>
                <a:srgbClr val="FFFF00"/>
              </a:solidFill>
              <a:latin typeface="Arial" panose="020B0604020202020204" pitchFamily="34" charset="0"/>
              <a:cs typeface="Arial" panose="020B0604020202020204" pitchFamily="34" charset="0"/>
            </a:endParaRPr>
          </a:p>
        </p:txBody>
      </p:sp>
      <p:sp>
        <p:nvSpPr>
          <p:cNvPr id="6" name="CuadroTexto 5"/>
          <p:cNvSpPr txBox="1"/>
          <p:nvPr/>
        </p:nvSpPr>
        <p:spPr>
          <a:xfrm>
            <a:off x="1207925" y="3861048"/>
            <a:ext cx="7684554" cy="1818370"/>
          </a:xfrm>
          <a:prstGeom prst="roundRect">
            <a:avLst/>
          </a:prstGeom>
          <a:solidFill>
            <a:srgbClr val="0070C0"/>
          </a:solidFill>
          <a:ln>
            <a:solidFill>
              <a:sysClr val="windowText" lastClr="000000"/>
            </a:solidFill>
          </a:ln>
        </p:spPr>
        <p:txBody>
          <a:bodyPr wrap="square" rtlCol="0">
            <a:spAutoFit/>
          </a:bodyPr>
          <a:lstStyle/>
          <a:p>
            <a:pPr marL="228600" lvl="1" indent="-228600" algn="just" defTabSz="1066800">
              <a:lnSpc>
                <a:spcPct val="90000"/>
              </a:lnSpc>
              <a:spcBef>
                <a:spcPct val="0"/>
              </a:spcBef>
              <a:spcAft>
                <a:spcPct val="15000"/>
              </a:spcAft>
              <a:buChar char="••"/>
            </a:pPr>
            <a:r>
              <a:rPr lang="es-ES" sz="2800" b="1" dirty="0" smtClean="0">
                <a:solidFill>
                  <a:schemeClr val="bg1"/>
                </a:solidFill>
              </a:rPr>
              <a:t>Permite que la </a:t>
            </a:r>
            <a:r>
              <a:rPr lang="es-ES" sz="2800" b="1" dirty="0">
                <a:solidFill>
                  <a:schemeClr val="bg1"/>
                </a:solidFill>
              </a:rPr>
              <a:t>fiscalización de  obras </a:t>
            </a:r>
            <a:r>
              <a:rPr lang="es-ES" sz="2800" b="1" dirty="0" smtClean="0">
                <a:solidFill>
                  <a:schemeClr val="bg1"/>
                </a:solidFill>
              </a:rPr>
              <a:t>se realice de forma </a:t>
            </a:r>
            <a:r>
              <a:rPr lang="es-ES" sz="2800" b="1" dirty="0">
                <a:solidFill>
                  <a:schemeClr val="bg1"/>
                </a:solidFill>
              </a:rPr>
              <a:t>normalizada, esquematizada y optimizando el talento humano y los recursos económicos</a:t>
            </a:r>
            <a:r>
              <a:rPr lang="es-ES" sz="2800" b="1" dirty="0" smtClean="0">
                <a:solidFill>
                  <a:schemeClr val="bg1"/>
                </a:solidFill>
              </a:rPr>
              <a:t>.</a:t>
            </a:r>
          </a:p>
        </p:txBody>
      </p:sp>
      <p:sp>
        <p:nvSpPr>
          <p:cNvPr id="7" name="CuadroTexto 6"/>
          <p:cNvSpPr txBox="1"/>
          <p:nvPr/>
        </p:nvSpPr>
        <p:spPr>
          <a:xfrm>
            <a:off x="1223743" y="5781105"/>
            <a:ext cx="7668735" cy="960263"/>
          </a:xfrm>
          <a:prstGeom prst="roundRect">
            <a:avLst/>
          </a:prstGeom>
          <a:solidFill>
            <a:srgbClr val="0070C0"/>
          </a:solidFill>
          <a:ln>
            <a:solidFill>
              <a:sysClr val="windowText" lastClr="000000"/>
            </a:solidFill>
          </a:ln>
        </p:spPr>
        <p:txBody>
          <a:bodyPr wrap="square" rtlCol="0">
            <a:spAutoFit/>
          </a:bodyPr>
          <a:lstStyle/>
          <a:p>
            <a:pPr marL="228600" lvl="1" indent="-228600" algn="just" defTabSz="1066800">
              <a:lnSpc>
                <a:spcPct val="90000"/>
              </a:lnSpc>
              <a:spcBef>
                <a:spcPct val="0"/>
              </a:spcBef>
              <a:spcAft>
                <a:spcPct val="15000"/>
              </a:spcAft>
              <a:buChar char="••"/>
            </a:pPr>
            <a:r>
              <a:rPr lang="es-ES" sz="2800" b="1" dirty="0" smtClean="0">
                <a:solidFill>
                  <a:schemeClr val="bg1"/>
                </a:solidFill>
              </a:rPr>
              <a:t>Cubre </a:t>
            </a:r>
            <a:r>
              <a:rPr lang="es-ES" sz="2800" b="1" dirty="0">
                <a:solidFill>
                  <a:schemeClr val="bg1"/>
                </a:solidFill>
              </a:rPr>
              <a:t>las expectativas  de los Comandantes de </a:t>
            </a:r>
            <a:r>
              <a:rPr lang="es-ES" sz="2800" b="1" dirty="0" smtClean="0">
                <a:solidFill>
                  <a:schemeClr val="bg1"/>
                </a:solidFill>
              </a:rPr>
              <a:t>Unidad, </a:t>
            </a:r>
            <a:r>
              <a:rPr lang="es-ES" sz="2800" b="1" dirty="0">
                <a:solidFill>
                  <a:schemeClr val="bg1"/>
                </a:solidFill>
              </a:rPr>
              <a:t>Administradores de </a:t>
            </a:r>
            <a:r>
              <a:rPr lang="es-ES" sz="2800" b="1" dirty="0" smtClean="0">
                <a:solidFill>
                  <a:schemeClr val="bg1"/>
                </a:solidFill>
              </a:rPr>
              <a:t>Contrato y la CGN.</a:t>
            </a:r>
          </a:p>
        </p:txBody>
      </p:sp>
      <p:sp>
        <p:nvSpPr>
          <p:cNvPr id="8" name="CuadroTexto 7"/>
          <p:cNvSpPr txBox="1"/>
          <p:nvPr/>
        </p:nvSpPr>
        <p:spPr>
          <a:xfrm>
            <a:off x="1206080" y="1278534"/>
            <a:ext cx="7686399" cy="960263"/>
          </a:xfrm>
          <a:prstGeom prst="roundRect">
            <a:avLst/>
          </a:prstGeom>
          <a:solidFill>
            <a:srgbClr val="0070C0"/>
          </a:solidFill>
          <a:ln>
            <a:solidFill>
              <a:sysClr val="windowText" lastClr="000000"/>
            </a:solidFill>
          </a:ln>
        </p:spPr>
        <p:txBody>
          <a:bodyPr wrap="square" rtlCol="0">
            <a:spAutoFit/>
          </a:bodyPr>
          <a:lstStyle/>
          <a:p>
            <a:pPr marL="228600" lvl="1" indent="-228600" algn="just" defTabSz="1066800">
              <a:lnSpc>
                <a:spcPct val="90000"/>
              </a:lnSpc>
              <a:spcBef>
                <a:spcPct val="0"/>
              </a:spcBef>
              <a:spcAft>
                <a:spcPct val="15000"/>
              </a:spcAft>
              <a:buChar char="••"/>
            </a:pPr>
            <a:r>
              <a:rPr lang="es-ES" sz="2800" dirty="0">
                <a:solidFill>
                  <a:schemeClr val="bg1"/>
                </a:solidFill>
              </a:rPr>
              <a:t> </a:t>
            </a:r>
            <a:r>
              <a:rPr lang="es-ES" sz="2800" b="1" dirty="0" smtClean="0">
                <a:solidFill>
                  <a:schemeClr val="bg1"/>
                </a:solidFill>
              </a:rPr>
              <a:t>La fiscalización de la obras se lo ha realizado sin ningún modelo ocasionando </a:t>
            </a:r>
            <a:r>
              <a:rPr lang="es-ES" sz="2800" b="1" dirty="0" err="1" smtClean="0">
                <a:solidFill>
                  <a:schemeClr val="bg1"/>
                </a:solidFill>
              </a:rPr>
              <a:t>obesrvaciones</a:t>
            </a:r>
            <a:r>
              <a:rPr lang="es-ES" sz="2800" b="1" dirty="0" smtClean="0">
                <a:solidFill>
                  <a:schemeClr val="bg1"/>
                </a:solidFill>
              </a:rPr>
              <a:t>.</a:t>
            </a:r>
          </a:p>
        </p:txBody>
      </p:sp>
    </p:spTree>
    <p:extLst>
      <p:ext uri="{BB962C8B-B14F-4D97-AF65-F5344CB8AC3E}">
        <p14:creationId xmlns:p14="http://schemas.microsoft.com/office/powerpoint/2010/main" val="81413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34</a:t>
            </a:fld>
            <a:endParaRPr lang="es-EC" dirty="0"/>
          </a:p>
        </p:txBody>
      </p:sp>
      <p:pic>
        <p:nvPicPr>
          <p:cNvPr id="5" name="49 Imagen" descr="PLANTILLA 3.jpg"/>
          <p:cNvPicPr>
            <a:picLocks noChangeAspect="1"/>
          </p:cNvPicPr>
          <p:nvPr/>
        </p:nvPicPr>
        <p:blipFill rotWithShape="1">
          <a:blip r:embed="rId3" cstate="print">
            <a:clrChange>
              <a:clrFrom>
                <a:srgbClr val="FFFFFF"/>
              </a:clrFrom>
              <a:clrTo>
                <a:srgbClr val="FFFFFF">
                  <a:alpha val="0"/>
                </a:srgbClr>
              </a:clrTo>
            </a:clrChange>
          </a:blip>
          <a:srcRect l="1" r="85213"/>
          <a:stretch/>
        </p:blipFill>
        <p:spPr>
          <a:xfrm>
            <a:off x="1" y="0"/>
            <a:ext cx="971599" cy="6857999"/>
          </a:xfrm>
          <a:prstGeom prst="rect">
            <a:avLst/>
          </a:prstGeom>
        </p:spPr>
      </p:pic>
      <p:sp>
        <p:nvSpPr>
          <p:cNvPr id="56" name="CuadroTexto 55"/>
          <p:cNvSpPr txBox="1"/>
          <p:nvPr/>
        </p:nvSpPr>
        <p:spPr>
          <a:xfrm>
            <a:off x="2120797" y="141144"/>
            <a:ext cx="5410944" cy="1055608"/>
          </a:xfrm>
          <a:prstGeom prst="roundRect">
            <a:avLst/>
          </a:prstGeom>
          <a:solidFill>
            <a:srgbClr val="0070C0"/>
          </a:solidFill>
          <a:ln>
            <a:solidFill>
              <a:sysClr val="windowText" lastClr="000000"/>
            </a:solidFill>
          </a:ln>
        </p:spPr>
        <p:txBody>
          <a:bodyPr wrap="square" rtlCol="0">
            <a:spAutoFit/>
          </a:bodyPr>
          <a:lstStyle/>
          <a:p>
            <a:pPr algn="ctr"/>
            <a:r>
              <a:rPr lang="es-ES" sz="2800" b="1" dirty="0" smtClean="0">
                <a:solidFill>
                  <a:srgbClr val="FFFF00"/>
                </a:solidFill>
                <a:latin typeface="Arial" panose="020B0604020202020204" pitchFamily="34" charset="0"/>
                <a:cs typeface="Arial" panose="020B0604020202020204" pitchFamily="34" charset="0"/>
              </a:rPr>
              <a:t>VIII.2</a:t>
            </a:r>
          </a:p>
          <a:p>
            <a:pPr algn="ctr"/>
            <a:r>
              <a:rPr lang="en-US" sz="2800" b="1" dirty="0" smtClean="0">
                <a:solidFill>
                  <a:srgbClr val="FFFF00"/>
                </a:solidFill>
                <a:latin typeface="Arial" panose="020B0604020202020204" pitchFamily="34" charset="0"/>
                <a:cs typeface="Arial" panose="020B0604020202020204" pitchFamily="34" charset="0"/>
              </a:rPr>
              <a:t>RECOMENDACIONES</a:t>
            </a:r>
            <a:endParaRPr lang="es-ES" sz="2800" b="1" dirty="0">
              <a:solidFill>
                <a:srgbClr val="FFFF00"/>
              </a:solidFill>
              <a:latin typeface="Arial" panose="020B0604020202020204" pitchFamily="34" charset="0"/>
              <a:cs typeface="Arial" panose="020B0604020202020204" pitchFamily="34" charset="0"/>
            </a:endParaRPr>
          </a:p>
        </p:txBody>
      </p:sp>
      <p:sp>
        <p:nvSpPr>
          <p:cNvPr id="9" name="CuadroTexto 8"/>
          <p:cNvSpPr txBox="1"/>
          <p:nvPr/>
        </p:nvSpPr>
        <p:spPr>
          <a:xfrm>
            <a:off x="1207925" y="1460625"/>
            <a:ext cx="7236688" cy="960263"/>
          </a:xfrm>
          <a:prstGeom prst="roundRect">
            <a:avLst/>
          </a:prstGeom>
          <a:solidFill>
            <a:srgbClr val="0070C0"/>
          </a:solidFill>
          <a:ln>
            <a:solidFill>
              <a:sysClr val="windowText" lastClr="000000"/>
            </a:solidFill>
          </a:ln>
        </p:spPr>
        <p:txBody>
          <a:bodyPr wrap="square" rtlCol="0">
            <a:spAutoFit/>
          </a:bodyPr>
          <a:lstStyle/>
          <a:p>
            <a:pPr marL="228600" lvl="1" indent="-228600" algn="just" defTabSz="1066800">
              <a:lnSpc>
                <a:spcPct val="90000"/>
              </a:lnSpc>
              <a:spcBef>
                <a:spcPct val="0"/>
              </a:spcBef>
              <a:spcAft>
                <a:spcPct val="15000"/>
              </a:spcAft>
              <a:buChar char="••"/>
            </a:pPr>
            <a:r>
              <a:rPr lang="es-ES" sz="2800" b="1" dirty="0">
                <a:solidFill>
                  <a:schemeClr val="bg1"/>
                </a:solidFill>
              </a:rPr>
              <a:t>Implementar en las Unidades Militares de la Fuerza Terrestre, el Modelo de </a:t>
            </a:r>
            <a:r>
              <a:rPr lang="es-ES" sz="2800" b="1" dirty="0" smtClean="0">
                <a:solidFill>
                  <a:schemeClr val="bg1"/>
                </a:solidFill>
              </a:rPr>
              <a:t>Gerencia.</a:t>
            </a:r>
          </a:p>
        </p:txBody>
      </p:sp>
      <p:sp>
        <p:nvSpPr>
          <p:cNvPr id="6" name="CuadroTexto 5"/>
          <p:cNvSpPr txBox="1"/>
          <p:nvPr/>
        </p:nvSpPr>
        <p:spPr>
          <a:xfrm>
            <a:off x="1207925" y="2687755"/>
            <a:ext cx="7236688" cy="1389317"/>
          </a:xfrm>
          <a:prstGeom prst="roundRect">
            <a:avLst/>
          </a:prstGeom>
          <a:solidFill>
            <a:srgbClr val="0070C0"/>
          </a:solidFill>
          <a:ln>
            <a:solidFill>
              <a:sysClr val="windowText" lastClr="000000"/>
            </a:solidFill>
          </a:ln>
        </p:spPr>
        <p:txBody>
          <a:bodyPr wrap="square" rtlCol="0">
            <a:spAutoFit/>
          </a:bodyPr>
          <a:lstStyle/>
          <a:p>
            <a:pPr marL="228600" lvl="1" indent="-228600" algn="just" defTabSz="1066800">
              <a:lnSpc>
                <a:spcPct val="90000"/>
              </a:lnSpc>
              <a:spcBef>
                <a:spcPct val="0"/>
              </a:spcBef>
              <a:spcAft>
                <a:spcPct val="15000"/>
              </a:spcAft>
              <a:buChar char="••"/>
            </a:pPr>
            <a:r>
              <a:rPr lang="es-ES" sz="2800" b="1" dirty="0" smtClean="0">
                <a:solidFill>
                  <a:schemeClr val="bg1"/>
                </a:solidFill>
              </a:rPr>
              <a:t>Planificar reuniones con  los Comandantes de las Unidades y  los Jefe de la Secciones Construcciones.</a:t>
            </a:r>
          </a:p>
        </p:txBody>
      </p:sp>
      <p:sp>
        <p:nvSpPr>
          <p:cNvPr id="7" name="CuadroTexto 6"/>
          <p:cNvSpPr txBox="1"/>
          <p:nvPr/>
        </p:nvSpPr>
        <p:spPr>
          <a:xfrm>
            <a:off x="1207925" y="4277920"/>
            <a:ext cx="7236688" cy="2247424"/>
          </a:xfrm>
          <a:prstGeom prst="roundRect">
            <a:avLst/>
          </a:prstGeom>
          <a:solidFill>
            <a:srgbClr val="0070C0"/>
          </a:solidFill>
          <a:ln>
            <a:solidFill>
              <a:sysClr val="windowText" lastClr="000000"/>
            </a:solidFill>
          </a:ln>
        </p:spPr>
        <p:txBody>
          <a:bodyPr wrap="square" rtlCol="0">
            <a:spAutoFit/>
          </a:bodyPr>
          <a:lstStyle/>
          <a:p>
            <a:pPr marL="228600" lvl="1" indent="-228600" algn="just" defTabSz="1066800">
              <a:lnSpc>
                <a:spcPct val="90000"/>
              </a:lnSpc>
              <a:spcBef>
                <a:spcPct val="0"/>
              </a:spcBef>
              <a:spcAft>
                <a:spcPct val="15000"/>
              </a:spcAft>
              <a:buChar char="••"/>
            </a:pPr>
            <a:r>
              <a:rPr lang="es-ES" sz="2800" b="1" dirty="0" smtClean="0">
                <a:solidFill>
                  <a:schemeClr val="bg1"/>
                </a:solidFill>
              </a:rPr>
              <a:t>La </a:t>
            </a:r>
            <a:r>
              <a:rPr lang="es-ES" sz="2800" b="1" dirty="0">
                <a:solidFill>
                  <a:schemeClr val="bg1"/>
                </a:solidFill>
              </a:rPr>
              <a:t>utilización de matrices, deben ser </a:t>
            </a:r>
            <a:r>
              <a:rPr lang="es-ES" sz="2800" b="1" dirty="0" smtClean="0">
                <a:solidFill>
                  <a:schemeClr val="bg1"/>
                </a:solidFill>
              </a:rPr>
              <a:t>totalmente </a:t>
            </a:r>
            <a:r>
              <a:rPr lang="es-ES" sz="2800" b="1" dirty="0">
                <a:solidFill>
                  <a:schemeClr val="bg1"/>
                </a:solidFill>
              </a:rPr>
              <a:t>llenadas durante la fiscalización de un proyecto, con el fin de evaluar el impacto de su utilización y las posibles </a:t>
            </a:r>
            <a:r>
              <a:rPr lang="es-ES" sz="2800" b="1" dirty="0" smtClean="0">
                <a:solidFill>
                  <a:schemeClr val="bg1"/>
                </a:solidFill>
              </a:rPr>
              <a:t>mejoras.</a:t>
            </a:r>
          </a:p>
        </p:txBody>
      </p:sp>
    </p:spTree>
    <p:extLst>
      <p:ext uri="{BB962C8B-B14F-4D97-AF65-F5344CB8AC3E}">
        <p14:creationId xmlns:p14="http://schemas.microsoft.com/office/powerpoint/2010/main" val="371032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D22C14-CB60-4947-86B0-C7427AECFF0B}" type="slidenum">
              <a:rPr lang="es-EC" smtClean="0">
                <a:solidFill>
                  <a:prstClr val="black">
                    <a:tint val="75000"/>
                  </a:prstClr>
                </a:solidFill>
              </a:rPr>
              <a:pPr/>
              <a:t>35</a:t>
            </a:fld>
            <a:endParaRPr lang="es-EC" dirty="0">
              <a:solidFill>
                <a:prstClr val="black">
                  <a:tint val="75000"/>
                </a:prstClr>
              </a:solidFill>
            </a:endParaRPr>
          </a:p>
        </p:txBody>
      </p:sp>
      <p:sp>
        <p:nvSpPr>
          <p:cNvPr id="7" name="2 Marcador de número de diapositiva"/>
          <p:cNvSpPr txBox="1">
            <a:spLocks/>
          </p:cNvSpPr>
          <p:nvPr/>
        </p:nvSpPr>
        <p:spPr>
          <a:xfrm>
            <a:off x="6553200" y="6356351"/>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22C14-CB60-4947-86B0-C7427AECFF0B}" type="slidenum">
              <a:rPr lang="es-EC" b="1" smtClean="0">
                <a:solidFill>
                  <a:prstClr val="black"/>
                </a:solidFill>
              </a:rPr>
              <a:pPr/>
              <a:t>35</a:t>
            </a:fld>
            <a:endParaRPr lang="es-EC" b="1" dirty="0">
              <a:solidFill>
                <a:prstClr val="black"/>
              </a:solidFill>
            </a:endParaRPr>
          </a:p>
        </p:txBody>
      </p:sp>
      <p:sp>
        <p:nvSpPr>
          <p:cNvPr id="3" name="2 Rectángulo"/>
          <p:cNvSpPr/>
          <p:nvPr/>
        </p:nvSpPr>
        <p:spPr>
          <a:xfrm>
            <a:off x="899592" y="764704"/>
            <a:ext cx="7272808" cy="5386090"/>
          </a:xfrm>
          <a:prstGeom prst="rect">
            <a:avLst/>
          </a:prstGeom>
        </p:spPr>
        <p:txBody>
          <a:bodyPr wrap="square">
            <a:spAutoFit/>
          </a:bodyPr>
          <a:lstStyle/>
          <a:p>
            <a:pPr algn="just"/>
            <a:r>
              <a:rPr lang="es-EC" sz="6000" b="1" dirty="0" smtClean="0">
                <a:solidFill>
                  <a:srgbClr val="FFFF00"/>
                </a:solidFill>
                <a:latin typeface="Vladimir Script" panose="03050402040407070305" pitchFamily="66" charset="0"/>
              </a:rPr>
              <a:t>“</a:t>
            </a:r>
            <a:r>
              <a:rPr lang="es-EC" sz="6000" b="1" dirty="0">
                <a:solidFill>
                  <a:srgbClr val="FFFF00"/>
                </a:solidFill>
                <a:latin typeface="Vladimir Script" panose="03050402040407070305" pitchFamily="66" charset="0"/>
              </a:rPr>
              <a:t>E</a:t>
            </a:r>
            <a:r>
              <a:rPr lang="es-EC" sz="6000" b="1" dirty="0" smtClean="0">
                <a:solidFill>
                  <a:srgbClr val="FFFF00"/>
                </a:solidFill>
                <a:latin typeface="Vladimir Script" panose="03050402040407070305" pitchFamily="66" charset="0"/>
              </a:rPr>
              <a:t>l que trabaja con diligencia, pero </a:t>
            </a:r>
            <a:r>
              <a:rPr lang="es-EC" sz="6000" b="1" dirty="0">
                <a:solidFill>
                  <a:srgbClr val="FFFF00"/>
                </a:solidFill>
                <a:latin typeface="Vladimir Script" panose="03050402040407070305" pitchFamily="66" charset="0"/>
              </a:rPr>
              <a:t>sin </a:t>
            </a:r>
            <a:r>
              <a:rPr lang="es-EC" sz="6000" b="1" dirty="0" smtClean="0">
                <a:solidFill>
                  <a:srgbClr val="FFFF00"/>
                </a:solidFill>
                <a:latin typeface="Vladimir Script" panose="03050402040407070305" pitchFamily="66" charset="0"/>
              </a:rPr>
              <a:t>método, arroja </a:t>
            </a:r>
            <a:r>
              <a:rPr lang="es-EC" sz="6000" b="1" dirty="0">
                <a:solidFill>
                  <a:srgbClr val="FFFF00"/>
                </a:solidFill>
                <a:latin typeface="Vladimir Script" panose="03050402040407070305" pitchFamily="66" charset="0"/>
              </a:rPr>
              <a:t>con una mano </a:t>
            </a:r>
            <a:r>
              <a:rPr lang="es-EC" sz="6000" b="1" dirty="0" smtClean="0">
                <a:solidFill>
                  <a:srgbClr val="FFFF00"/>
                </a:solidFill>
                <a:latin typeface="Vladimir Script" panose="03050402040407070305" pitchFamily="66" charset="0"/>
              </a:rPr>
              <a:t>lo </a:t>
            </a:r>
            <a:r>
              <a:rPr lang="es-ES" sz="6000" b="1" dirty="0" smtClean="0">
                <a:solidFill>
                  <a:srgbClr val="FFFF00"/>
                </a:solidFill>
                <a:latin typeface="Vladimir Script" panose="03050402040407070305" pitchFamily="66" charset="0"/>
              </a:rPr>
              <a:t>que </a:t>
            </a:r>
            <a:r>
              <a:rPr lang="es-ES" sz="6000" b="1" dirty="0">
                <a:solidFill>
                  <a:srgbClr val="FFFF00"/>
                </a:solidFill>
                <a:latin typeface="Vladimir Script" panose="03050402040407070305" pitchFamily="66" charset="0"/>
              </a:rPr>
              <a:t>gana con la otra</a:t>
            </a:r>
            <a:r>
              <a:rPr lang="es-ES" sz="6000" b="1" dirty="0" smtClean="0">
                <a:solidFill>
                  <a:srgbClr val="FFFF00"/>
                </a:solidFill>
                <a:latin typeface="Vladimir Script" panose="03050402040407070305" pitchFamily="66" charset="0"/>
              </a:rPr>
              <a:t>.”</a:t>
            </a:r>
            <a:endParaRPr lang="es-ES" sz="5400" b="1" dirty="0">
              <a:solidFill>
                <a:srgbClr val="FFFF00"/>
              </a:solidFill>
              <a:latin typeface="Vladimir Script" panose="03050402040407070305" pitchFamily="66" charset="0"/>
            </a:endParaRPr>
          </a:p>
          <a:p>
            <a:pPr algn="ctr"/>
            <a:endParaRPr lang="es-EC" sz="2800" b="1" dirty="0" smtClean="0">
              <a:solidFill>
                <a:srgbClr val="FFFF00"/>
              </a:solidFill>
              <a:latin typeface="Verdana"/>
            </a:endParaRPr>
          </a:p>
          <a:p>
            <a:pPr algn="ctr"/>
            <a:endParaRPr lang="es-EC" sz="2800" b="1" dirty="0" smtClean="0">
              <a:solidFill>
                <a:srgbClr val="FFFF00"/>
              </a:solidFill>
              <a:latin typeface="Verdana"/>
            </a:endParaRPr>
          </a:p>
          <a:p>
            <a:pPr algn="r"/>
            <a:r>
              <a:rPr lang="es-EC" sz="2400" dirty="0" smtClean="0">
                <a:solidFill>
                  <a:srgbClr val="FFFF00"/>
                </a:solidFill>
                <a:latin typeface="Verdana"/>
              </a:rPr>
              <a:t>Charles </a:t>
            </a:r>
            <a:r>
              <a:rPr lang="es-EC" sz="2400" dirty="0">
                <a:solidFill>
                  <a:srgbClr val="FFFF00"/>
                </a:solidFill>
                <a:latin typeface="Verdana"/>
              </a:rPr>
              <a:t>Caleb </a:t>
            </a:r>
            <a:r>
              <a:rPr lang="es-EC" sz="2400" dirty="0" err="1" smtClean="0">
                <a:solidFill>
                  <a:srgbClr val="FFFF00"/>
                </a:solidFill>
                <a:latin typeface="Verdana"/>
              </a:rPr>
              <a:t>Colton</a:t>
            </a:r>
            <a:endParaRPr lang="es-EC" sz="2400" dirty="0" smtClean="0">
              <a:solidFill>
                <a:srgbClr val="FFFF00"/>
              </a:solidFill>
              <a:latin typeface="Verdana"/>
            </a:endParaRPr>
          </a:p>
          <a:p>
            <a:pPr algn="r"/>
            <a:r>
              <a:rPr lang="es-EC" sz="2400" dirty="0" smtClean="0">
                <a:solidFill>
                  <a:srgbClr val="FFFF00"/>
                </a:solidFill>
                <a:latin typeface="Verdana"/>
              </a:rPr>
              <a:t>Poeta </a:t>
            </a:r>
            <a:r>
              <a:rPr lang="es-EC" sz="2400" dirty="0">
                <a:solidFill>
                  <a:srgbClr val="FFFF00"/>
                </a:solidFill>
                <a:latin typeface="Verdana"/>
              </a:rPr>
              <a:t>y ensayista </a:t>
            </a:r>
            <a:r>
              <a:rPr lang="es-EC" sz="2400" dirty="0" smtClean="0">
                <a:solidFill>
                  <a:srgbClr val="FFFF00"/>
                </a:solidFill>
                <a:latin typeface="Verdana"/>
              </a:rPr>
              <a:t>inglés (1780 </a:t>
            </a:r>
            <a:r>
              <a:rPr lang="es-EC" sz="2400" dirty="0">
                <a:solidFill>
                  <a:srgbClr val="FFFF00"/>
                </a:solidFill>
                <a:latin typeface="Verdana"/>
              </a:rPr>
              <a:t>– 1832)</a:t>
            </a:r>
            <a:endParaRPr lang="es-EC" sz="2400" dirty="0">
              <a:solidFill>
                <a:srgbClr val="FFFF00"/>
              </a:solidFill>
            </a:endParaRPr>
          </a:p>
        </p:txBody>
      </p:sp>
    </p:spTree>
    <p:extLst>
      <p:ext uri="{BB962C8B-B14F-4D97-AF65-F5344CB8AC3E}">
        <p14:creationId xmlns:p14="http://schemas.microsoft.com/office/powerpoint/2010/main" val="209961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8028384" y="6381328"/>
            <a:ext cx="1002432" cy="365125"/>
          </a:xfrm>
        </p:spPr>
        <p:txBody>
          <a:bodyPr/>
          <a:lstStyle/>
          <a:p>
            <a:fld id="{0787B550-74D2-4578-95CE-BFF110A20219}" type="datetime11">
              <a:rPr lang="es-EC" smtClean="0"/>
              <a:pPr/>
              <a:t>22:45:55</a:t>
            </a:fld>
            <a:endParaRPr lang="es-EC"/>
          </a:p>
        </p:txBody>
      </p:sp>
      <p:sp>
        <p:nvSpPr>
          <p:cNvPr id="6" name="5 Rectángulo"/>
          <p:cNvSpPr/>
          <p:nvPr/>
        </p:nvSpPr>
        <p:spPr>
          <a:xfrm>
            <a:off x="1475656" y="1484784"/>
            <a:ext cx="6192688" cy="34163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7200" b="1" spc="50" dirty="0" smtClean="0">
                <a:ln w="11430"/>
                <a:solidFill>
                  <a:srgbClr val="FFFF00"/>
                </a:solidFill>
                <a:effectLst>
                  <a:outerShdw blurRad="76200" dist="50800" dir="5400000" algn="tl" rotWithShape="0">
                    <a:srgbClr val="000000">
                      <a:alpha val="65000"/>
                    </a:srgbClr>
                  </a:outerShdw>
                </a:effectLst>
              </a:rPr>
              <a:t>GRACIAS POR SU GENTIL ATENCIÓN …!</a:t>
            </a:r>
            <a:endParaRPr lang="es-ES" sz="7200" b="1" spc="50" dirty="0">
              <a:ln w="11430"/>
              <a:solidFill>
                <a:srgbClr val="FFFF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564811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37</a:t>
            </a:fld>
            <a:endParaRPr lang="es-EC" dirty="0"/>
          </a:p>
        </p:txBody>
      </p:sp>
      <p:pic>
        <p:nvPicPr>
          <p:cNvPr id="5" name="49 Imagen" descr="PLANTILLA 3.jpg"/>
          <p:cNvPicPr>
            <a:picLocks noChangeAspect="1"/>
          </p:cNvPicPr>
          <p:nvPr/>
        </p:nvPicPr>
        <p:blipFill rotWithShape="1">
          <a:blip r:embed="rId2" cstate="print">
            <a:clrChange>
              <a:clrFrom>
                <a:srgbClr val="FFFFFF"/>
              </a:clrFrom>
              <a:clrTo>
                <a:srgbClr val="FFFFFF">
                  <a:alpha val="0"/>
                </a:srgbClr>
              </a:clrTo>
            </a:clrChange>
          </a:blip>
          <a:srcRect l="1" r="85213"/>
          <a:stretch/>
        </p:blipFill>
        <p:spPr>
          <a:xfrm>
            <a:off x="1" y="0"/>
            <a:ext cx="1513170" cy="6857999"/>
          </a:xfrm>
          <a:prstGeom prst="rect">
            <a:avLst/>
          </a:prstGeom>
        </p:spPr>
      </p:pic>
      <p:pic>
        <p:nvPicPr>
          <p:cNvPr id="4" name="Imagen 3">
            <a:hlinkClick r:id="rId3" action="ppaction://hlinksldjump"/>
          </p:cNvPr>
          <p:cNvPicPr>
            <a:picLocks noChangeAspect="1"/>
          </p:cNvPicPr>
          <p:nvPr/>
        </p:nvPicPr>
        <p:blipFill>
          <a:blip r:embed="rId4"/>
          <a:stretch>
            <a:fillRect/>
          </a:stretch>
        </p:blipFill>
        <p:spPr>
          <a:xfrm>
            <a:off x="2386012" y="188640"/>
            <a:ext cx="5714380" cy="6532835"/>
          </a:xfrm>
          <a:prstGeom prst="rect">
            <a:avLst/>
          </a:prstGeom>
        </p:spPr>
      </p:pic>
    </p:spTree>
    <p:extLst>
      <p:ext uri="{BB962C8B-B14F-4D97-AF65-F5344CB8AC3E}">
        <p14:creationId xmlns:p14="http://schemas.microsoft.com/office/powerpoint/2010/main" val="36694353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38</a:t>
            </a:fld>
            <a:endParaRPr lang="es-EC" dirty="0"/>
          </a:p>
        </p:txBody>
      </p:sp>
      <p:pic>
        <p:nvPicPr>
          <p:cNvPr id="5" name="49 Imagen" descr="PLANTILLA 3.jpg"/>
          <p:cNvPicPr>
            <a:picLocks noChangeAspect="1"/>
          </p:cNvPicPr>
          <p:nvPr/>
        </p:nvPicPr>
        <p:blipFill rotWithShape="1">
          <a:blip r:embed="rId2" cstate="print">
            <a:clrChange>
              <a:clrFrom>
                <a:srgbClr val="FFFFFF"/>
              </a:clrFrom>
              <a:clrTo>
                <a:srgbClr val="FFFFFF">
                  <a:alpha val="0"/>
                </a:srgbClr>
              </a:clrTo>
            </a:clrChange>
          </a:blip>
          <a:srcRect l="1" r="85213"/>
          <a:stretch/>
        </p:blipFill>
        <p:spPr>
          <a:xfrm>
            <a:off x="1" y="0"/>
            <a:ext cx="1513170" cy="6857999"/>
          </a:xfrm>
          <a:prstGeom prst="rect">
            <a:avLst/>
          </a:prstGeom>
        </p:spPr>
      </p:pic>
      <p:pic>
        <p:nvPicPr>
          <p:cNvPr id="3" name="Imagen 2"/>
          <p:cNvPicPr>
            <a:picLocks noChangeAspect="1"/>
          </p:cNvPicPr>
          <p:nvPr/>
        </p:nvPicPr>
        <p:blipFill>
          <a:blip r:embed="rId3"/>
          <a:stretch>
            <a:fillRect/>
          </a:stretch>
        </p:blipFill>
        <p:spPr>
          <a:xfrm>
            <a:off x="1763688" y="692696"/>
            <a:ext cx="6647589" cy="5159652"/>
          </a:xfrm>
          <a:prstGeom prst="rect">
            <a:avLst/>
          </a:prstGeom>
        </p:spPr>
      </p:pic>
    </p:spTree>
    <p:extLst>
      <p:ext uri="{BB962C8B-B14F-4D97-AF65-F5344CB8AC3E}">
        <p14:creationId xmlns:p14="http://schemas.microsoft.com/office/powerpoint/2010/main" val="22669328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39</a:t>
            </a:fld>
            <a:endParaRPr lang="es-EC" dirty="0"/>
          </a:p>
        </p:txBody>
      </p:sp>
      <p:pic>
        <p:nvPicPr>
          <p:cNvPr id="5" name="49 Imagen" descr="PLANTILLA 3.jpg"/>
          <p:cNvPicPr>
            <a:picLocks noChangeAspect="1"/>
          </p:cNvPicPr>
          <p:nvPr/>
        </p:nvPicPr>
        <p:blipFill rotWithShape="1">
          <a:blip r:embed="rId2" cstate="print">
            <a:clrChange>
              <a:clrFrom>
                <a:srgbClr val="FFFFFF"/>
              </a:clrFrom>
              <a:clrTo>
                <a:srgbClr val="FFFFFF">
                  <a:alpha val="0"/>
                </a:srgbClr>
              </a:clrTo>
            </a:clrChange>
          </a:blip>
          <a:srcRect l="1" r="85213"/>
          <a:stretch/>
        </p:blipFill>
        <p:spPr>
          <a:xfrm>
            <a:off x="1" y="0"/>
            <a:ext cx="1513170" cy="6857999"/>
          </a:xfrm>
          <a:prstGeom prst="rect">
            <a:avLst/>
          </a:prstGeom>
        </p:spPr>
      </p:pic>
      <p:pic>
        <p:nvPicPr>
          <p:cNvPr id="3" name="Imagen 2">
            <a:hlinkClick r:id="rId3" action="ppaction://hlinksldjump"/>
          </p:cNvPr>
          <p:cNvPicPr>
            <a:picLocks noChangeAspect="1"/>
          </p:cNvPicPr>
          <p:nvPr/>
        </p:nvPicPr>
        <p:blipFill rotWithShape="1">
          <a:blip r:embed="rId4"/>
          <a:srcRect t="1102" b="1900"/>
          <a:stretch/>
        </p:blipFill>
        <p:spPr>
          <a:xfrm>
            <a:off x="1907704" y="116632"/>
            <a:ext cx="6716326" cy="6480721"/>
          </a:xfrm>
          <a:prstGeom prst="rect">
            <a:avLst/>
          </a:prstGeom>
        </p:spPr>
      </p:pic>
    </p:spTree>
    <p:extLst>
      <p:ext uri="{BB962C8B-B14F-4D97-AF65-F5344CB8AC3E}">
        <p14:creationId xmlns:p14="http://schemas.microsoft.com/office/powerpoint/2010/main" val="1315894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4</a:t>
            </a:fld>
            <a:endParaRPr lang="es-EC" dirty="0"/>
          </a:p>
        </p:txBody>
      </p:sp>
      <p:pic>
        <p:nvPicPr>
          <p:cNvPr id="5" name="49 Imagen" descr="PLANTILLA 3.jpg"/>
          <p:cNvPicPr>
            <a:picLocks noChangeAspect="1"/>
          </p:cNvPicPr>
          <p:nvPr/>
        </p:nvPicPr>
        <p:blipFill rotWithShape="1">
          <a:blip r:embed="rId3" cstate="print">
            <a:clrChange>
              <a:clrFrom>
                <a:srgbClr val="FFFFFF"/>
              </a:clrFrom>
              <a:clrTo>
                <a:srgbClr val="FFFFFF">
                  <a:alpha val="0"/>
                </a:srgbClr>
              </a:clrTo>
            </a:clrChange>
          </a:blip>
          <a:srcRect l="1" r="85213"/>
          <a:stretch/>
        </p:blipFill>
        <p:spPr>
          <a:xfrm>
            <a:off x="1" y="0"/>
            <a:ext cx="1513170" cy="6857999"/>
          </a:xfrm>
          <a:prstGeom prst="rect">
            <a:avLst/>
          </a:prstGeom>
        </p:spPr>
      </p:pic>
      <p:sp>
        <p:nvSpPr>
          <p:cNvPr id="6" name="CuadroTexto 5"/>
          <p:cNvSpPr txBox="1"/>
          <p:nvPr/>
        </p:nvSpPr>
        <p:spPr>
          <a:xfrm>
            <a:off x="1691680" y="2348880"/>
            <a:ext cx="6768752" cy="1940957"/>
          </a:xfrm>
          <a:prstGeom prst="roundRect">
            <a:avLst/>
          </a:prstGeom>
          <a:solidFill>
            <a:srgbClr val="0070C0"/>
          </a:solidFill>
          <a:ln>
            <a:solidFill>
              <a:sysClr val="windowText" lastClr="000000"/>
            </a:solidFill>
          </a:ln>
        </p:spPr>
        <p:txBody>
          <a:bodyPr wrap="square" rtlCol="0">
            <a:spAutoFit/>
          </a:bodyPr>
          <a:lstStyle/>
          <a:p>
            <a:pPr algn="ctr"/>
            <a:r>
              <a:rPr lang="es-ES" sz="3600" b="1" dirty="0" smtClean="0">
                <a:solidFill>
                  <a:srgbClr val="FFFF00"/>
                </a:solidFill>
                <a:latin typeface="Arial" panose="020B0604020202020204" pitchFamily="34" charset="0"/>
                <a:cs typeface="Arial" panose="020B0604020202020204" pitchFamily="34" charset="0"/>
              </a:rPr>
              <a:t>CAP</a:t>
            </a:r>
            <a:r>
              <a:rPr lang="es-EC" sz="3600" b="1" dirty="0" smtClean="0">
                <a:solidFill>
                  <a:srgbClr val="FFFF00"/>
                </a:solidFill>
                <a:latin typeface="Arial" panose="020B0604020202020204" pitchFamily="34" charset="0"/>
                <a:cs typeface="Arial" panose="020B0604020202020204" pitchFamily="34" charset="0"/>
              </a:rPr>
              <a:t>Í</a:t>
            </a:r>
            <a:r>
              <a:rPr lang="es-ES" sz="3600" b="1" dirty="0" smtClean="0">
                <a:solidFill>
                  <a:srgbClr val="FFFF00"/>
                </a:solidFill>
                <a:latin typeface="Arial" panose="020B0604020202020204" pitchFamily="34" charset="0"/>
                <a:cs typeface="Arial" panose="020B0604020202020204" pitchFamily="34" charset="0"/>
              </a:rPr>
              <a:t>TULO I</a:t>
            </a:r>
          </a:p>
          <a:p>
            <a:pPr algn="ctr"/>
            <a:endParaRPr lang="en-US" sz="3600" b="1" dirty="0">
              <a:solidFill>
                <a:srgbClr val="FFFF00"/>
              </a:solidFill>
              <a:latin typeface="Arial" panose="020B0604020202020204" pitchFamily="34" charset="0"/>
              <a:cs typeface="Arial" panose="020B0604020202020204" pitchFamily="34" charset="0"/>
            </a:endParaRPr>
          </a:p>
          <a:p>
            <a:pPr algn="ctr"/>
            <a:r>
              <a:rPr lang="en-US" sz="3600" b="1" dirty="0" smtClean="0">
                <a:solidFill>
                  <a:srgbClr val="FFFF00"/>
                </a:solidFill>
                <a:latin typeface="Arial" panose="020B0604020202020204" pitchFamily="34" charset="0"/>
                <a:cs typeface="Arial" panose="020B0604020202020204" pitchFamily="34" charset="0"/>
              </a:rPr>
              <a:t>ANTECEDENTES</a:t>
            </a:r>
            <a:endParaRPr lang="es-ES" sz="36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8940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5</a:t>
            </a:fld>
            <a:endParaRPr lang="es-EC" dirty="0"/>
          </a:p>
        </p:txBody>
      </p:sp>
      <p:pic>
        <p:nvPicPr>
          <p:cNvPr id="5" name="49 Imagen" descr="PLANTILLA 3.jpg"/>
          <p:cNvPicPr>
            <a:picLocks noChangeAspect="1"/>
          </p:cNvPicPr>
          <p:nvPr/>
        </p:nvPicPr>
        <p:blipFill rotWithShape="1">
          <a:blip r:embed="rId3" cstate="print">
            <a:clrChange>
              <a:clrFrom>
                <a:srgbClr val="FFFFFF"/>
              </a:clrFrom>
              <a:clrTo>
                <a:srgbClr val="FFFFFF">
                  <a:alpha val="0"/>
                </a:srgbClr>
              </a:clrTo>
            </a:clrChange>
          </a:blip>
          <a:srcRect l="1" r="85213"/>
          <a:stretch/>
        </p:blipFill>
        <p:spPr>
          <a:xfrm>
            <a:off x="1" y="0"/>
            <a:ext cx="1513170" cy="6857999"/>
          </a:xfrm>
          <a:prstGeom prst="rect">
            <a:avLst/>
          </a:prstGeom>
        </p:spPr>
      </p:pic>
      <p:sp>
        <p:nvSpPr>
          <p:cNvPr id="6" name="CuadroTexto 5"/>
          <p:cNvSpPr txBox="1"/>
          <p:nvPr/>
        </p:nvSpPr>
        <p:spPr>
          <a:xfrm>
            <a:off x="1507980" y="116632"/>
            <a:ext cx="6768752" cy="1055608"/>
          </a:xfrm>
          <a:prstGeom prst="roundRect">
            <a:avLst/>
          </a:prstGeom>
          <a:solidFill>
            <a:srgbClr val="0070C0"/>
          </a:solidFill>
          <a:ln>
            <a:solidFill>
              <a:sysClr val="windowText" lastClr="000000"/>
            </a:solidFill>
          </a:ln>
        </p:spPr>
        <p:txBody>
          <a:bodyPr wrap="square" rtlCol="0">
            <a:spAutoFit/>
          </a:bodyPr>
          <a:lstStyle/>
          <a:p>
            <a:pPr algn="ctr"/>
            <a:r>
              <a:rPr lang="es-ES" sz="2800" b="1" dirty="0" smtClean="0">
                <a:solidFill>
                  <a:srgbClr val="FFFF00"/>
                </a:solidFill>
                <a:latin typeface="Arial" panose="020B0604020202020204" pitchFamily="34" charset="0"/>
                <a:cs typeface="Arial" panose="020B0604020202020204" pitchFamily="34" charset="0"/>
              </a:rPr>
              <a:t>I.1</a:t>
            </a:r>
          </a:p>
          <a:p>
            <a:pPr algn="ctr"/>
            <a:r>
              <a:rPr lang="es-UY" sz="2800" b="1" dirty="0" smtClean="0">
                <a:solidFill>
                  <a:srgbClr val="FFFF00"/>
                </a:solidFill>
                <a:latin typeface="Arial" panose="020B0604020202020204" pitchFamily="34" charset="0"/>
                <a:cs typeface="Arial" panose="020B0604020202020204" pitchFamily="34" charset="0"/>
              </a:rPr>
              <a:t>INTRODUCCIÓN</a:t>
            </a:r>
            <a:endParaRPr lang="es-UY" sz="2800" b="1" dirty="0">
              <a:solidFill>
                <a:srgbClr val="FFFF00"/>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4"/>
          <a:stretch>
            <a:fillRect/>
          </a:stretch>
        </p:blipFill>
        <p:spPr>
          <a:xfrm>
            <a:off x="1677716" y="1772816"/>
            <a:ext cx="6408712" cy="4229750"/>
          </a:xfrm>
          <a:prstGeom prst="rect">
            <a:avLst/>
          </a:prstGeom>
        </p:spPr>
      </p:pic>
      <p:grpSp>
        <p:nvGrpSpPr>
          <p:cNvPr id="8" name="4 Grupo"/>
          <p:cNvGrpSpPr/>
          <p:nvPr/>
        </p:nvGrpSpPr>
        <p:grpSpPr>
          <a:xfrm>
            <a:off x="2483768" y="2564904"/>
            <a:ext cx="1916435" cy="2075245"/>
            <a:chOff x="577478" y="1059185"/>
            <a:chExt cx="2276475" cy="2379107"/>
          </a:xfrm>
        </p:grpSpPr>
        <p:sp>
          <p:nvSpPr>
            <p:cNvPr id="9" name="6 CuadroTexto"/>
            <p:cNvSpPr txBox="1"/>
            <p:nvPr/>
          </p:nvSpPr>
          <p:spPr>
            <a:xfrm>
              <a:off x="806345" y="3068960"/>
              <a:ext cx="1818742" cy="369332"/>
            </a:xfrm>
            <a:prstGeom prst="rect">
              <a:avLst/>
            </a:prstGeom>
            <a:noFill/>
          </p:spPr>
          <p:txBody>
            <a:bodyPr wrap="square" rtlCol="0">
              <a:spAutoFit/>
            </a:bodyPr>
            <a:lstStyle/>
            <a:p>
              <a:pPr algn="ctr"/>
              <a:endParaRPr lang="es-EC" b="1" dirty="0"/>
            </a:p>
          </p:txBody>
        </p:sp>
        <p:pic>
          <p:nvPicPr>
            <p:cNvPr id="10" name="3 Imagen"/>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7478" y="1059185"/>
              <a:ext cx="2276475" cy="2009775"/>
            </a:xfrm>
            <a:prstGeom prst="rect">
              <a:avLst/>
            </a:prstGeom>
          </p:spPr>
        </p:pic>
      </p:grpSp>
      <p:sp>
        <p:nvSpPr>
          <p:cNvPr id="11" name="10 Rectángulo redondeado"/>
          <p:cNvSpPr/>
          <p:nvPr/>
        </p:nvSpPr>
        <p:spPr>
          <a:xfrm>
            <a:off x="5159194" y="2156552"/>
            <a:ext cx="2293126" cy="503438"/>
          </a:xfrm>
          <a:prstGeom prst="roundRect">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600" b="1" dirty="0" smtClean="0">
                <a:solidFill>
                  <a:schemeClr val="tx1"/>
                </a:solidFill>
              </a:rPr>
              <a:t>MINISTERIO DE DEFENSA</a:t>
            </a:r>
            <a:endParaRPr lang="es-EC" sz="1600" b="1" dirty="0">
              <a:solidFill>
                <a:schemeClr val="tx1"/>
              </a:solidFill>
            </a:endParaRPr>
          </a:p>
        </p:txBody>
      </p:sp>
      <p:sp>
        <p:nvSpPr>
          <p:cNvPr id="12" name="10 Rectángulo redondeado"/>
          <p:cNvSpPr/>
          <p:nvPr/>
        </p:nvSpPr>
        <p:spPr>
          <a:xfrm>
            <a:off x="5159194" y="2884584"/>
            <a:ext cx="2293126" cy="503438"/>
          </a:xfrm>
          <a:prstGeom prst="roundRect">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ES" sz="1600" b="1" dirty="0" smtClean="0">
                <a:solidFill>
                  <a:schemeClr val="tx1"/>
                </a:solidFill>
              </a:rPr>
              <a:t>CONTRATISTAS</a:t>
            </a:r>
            <a:endParaRPr lang="es-EC" sz="1600" b="1" dirty="0">
              <a:solidFill>
                <a:schemeClr val="tx1"/>
              </a:solidFill>
            </a:endParaRPr>
          </a:p>
        </p:txBody>
      </p:sp>
      <p:sp>
        <p:nvSpPr>
          <p:cNvPr id="13" name="10 Rectángulo redondeado"/>
          <p:cNvSpPr/>
          <p:nvPr/>
        </p:nvSpPr>
        <p:spPr>
          <a:xfrm>
            <a:off x="5159194" y="3508330"/>
            <a:ext cx="2293126" cy="503438"/>
          </a:xfrm>
          <a:prstGeom prst="roundRect">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ES" sz="1600" b="1" dirty="0" smtClean="0">
                <a:solidFill>
                  <a:schemeClr val="tx1"/>
                </a:solidFill>
              </a:rPr>
              <a:t>FISCALIZACIÓN</a:t>
            </a:r>
            <a:endParaRPr lang="es-EC" sz="1600" b="1" dirty="0">
              <a:solidFill>
                <a:schemeClr val="tx1"/>
              </a:solidFill>
            </a:endParaRPr>
          </a:p>
        </p:txBody>
      </p:sp>
      <p:sp>
        <p:nvSpPr>
          <p:cNvPr id="14" name="10 Rectángulo redondeado"/>
          <p:cNvSpPr/>
          <p:nvPr/>
        </p:nvSpPr>
        <p:spPr>
          <a:xfrm>
            <a:off x="5159194" y="4150894"/>
            <a:ext cx="2293126" cy="646258"/>
          </a:xfrm>
          <a:prstGeom prst="roundRect">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ES" sz="1600" b="1" dirty="0" smtClean="0">
                <a:solidFill>
                  <a:schemeClr val="tx1"/>
                </a:solidFill>
              </a:rPr>
              <a:t>SECCIONES CONSTRUCCIONES</a:t>
            </a:r>
            <a:endParaRPr lang="es-EC" sz="1600" b="1" dirty="0">
              <a:solidFill>
                <a:schemeClr val="tx1"/>
              </a:solidFill>
            </a:endParaRPr>
          </a:p>
        </p:txBody>
      </p:sp>
      <p:sp>
        <p:nvSpPr>
          <p:cNvPr id="15" name="10 Rectángulo redondeado"/>
          <p:cNvSpPr/>
          <p:nvPr/>
        </p:nvSpPr>
        <p:spPr>
          <a:xfrm>
            <a:off x="5159194" y="4879737"/>
            <a:ext cx="2293126" cy="503438"/>
          </a:xfrm>
          <a:prstGeom prst="roundRect">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ES" sz="1600" b="1" dirty="0" smtClean="0">
                <a:solidFill>
                  <a:schemeClr val="tx1"/>
                </a:solidFill>
              </a:rPr>
              <a:t>PROBLEMAS</a:t>
            </a:r>
            <a:endParaRPr lang="es-EC" sz="1600" b="1" dirty="0">
              <a:solidFill>
                <a:schemeClr val="tx1"/>
              </a:solidFill>
            </a:endParaRPr>
          </a:p>
        </p:txBody>
      </p:sp>
      <p:cxnSp>
        <p:nvCxnSpPr>
          <p:cNvPr id="16" name="12 Conector recto de flecha"/>
          <p:cNvCxnSpPr/>
          <p:nvPr/>
        </p:nvCxnSpPr>
        <p:spPr>
          <a:xfrm flipV="1">
            <a:off x="4223090" y="2408271"/>
            <a:ext cx="936104" cy="13517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20 Conector recto de flecha"/>
          <p:cNvCxnSpPr>
            <a:endCxn id="12" idx="1"/>
          </p:cNvCxnSpPr>
          <p:nvPr/>
        </p:nvCxnSpPr>
        <p:spPr>
          <a:xfrm flipV="1">
            <a:off x="4223090" y="3136303"/>
            <a:ext cx="936104" cy="6237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24 Conector recto de flecha"/>
          <p:cNvCxnSpPr>
            <a:endCxn id="13" idx="1"/>
          </p:cNvCxnSpPr>
          <p:nvPr/>
        </p:nvCxnSpPr>
        <p:spPr>
          <a:xfrm>
            <a:off x="4223090" y="3760049"/>
            <a:ext cx="93610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27 Conector recto de flecha"/>
          <p:cNvCxnSpPr>
            <a:endCxn id="14" idx="1"/>
          </p:cNvCxnSpPr>
          <p:nvPr/>
        </p:nvCxnSpPr>
        <p:spPr>
          <a:xfrm>
            <a:off x="4223090" y="3760049"/>
            <a:ext cx="936104" cy="7139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30 Conector recto de flecha"/>
          <p:cNvCxnSpPr>
            <a:endCxn id="15" idx="1"/>
          </p:cNvCxnSpPr>
          <p:nvPr/>
        </p:nvCxnSpPr>
        <p:spPr>
          <a:xfrm>
            <a:off x="4223090" y="3760049"/>
            <a:ext cx="936104" cy="137140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4894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26"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464">
                                          <p:stCondLst>
                                            <p:cond delay="0"/>
                                          </p:stCondLst>
                                        </p:cTn>
                                        <p:tgtEl>
                                          <p:spTgt spid="8"/>
                                        </p:tgtEl>
                                      </p:cBhvr>
                                    </p:animEffect>
                                    <p:anim calcmode="lin" valueType="num">
                                      <p:cBhvr>
                                        <p:cTn id="10" dur="1458"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 dur="531"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 dur="531" tmFilter="0, 0; 0.125,0.2665; 0.25,0.4; 0.375,0.465; 0.5,0.5;  0.625,0.535; 0.75,0.6; 0.875,0.7335; 1,1">
                                          <p:stCondLst>
                                            <p:cond delay="531"/>
                                          </p:stCondLst>
                                        </p:cTn>
                                        <p:tgtEl>
                                          <p:spTgt spid="8"/>
                                        </p:tgtEl>
                                        <p:attrNameLst>
                                          <p:attrName>ppt_y</p:attrName>
                                        </p:attrNameLst>
                                      </p:cBhvr>
                                      <p:tavLst>
                                        <p:tav tm="0" fmla="#ppt_y-sin(pi*$)/9">
                                          <p:val>
                                            <p:fltVal val="0"/>
                                          </p:val>
                                        </p:tav>
                                        <p:tav tm="100000">
                                          <p:val>
                                            <p:fltVal val="1"/>
                                          </p:val>
                                        </p:tav>
                                      </p:tavLst>
                                    </p:anim>
                                    <p:anim calcmode="lin" valueType="num">
                                      <p:cBhvr>
                                        <p:cTn id="13" dur="266" tmFilter="0, 0; 0.125,0.2665; 0.25,0.4; 0.375,0.465; 0.5,0.5;  0.625,0.535; 0.75,0.6; 0.875,0.7335; 1,1">
                                          <p:stCondLst>
                                            <p:cond delay="1059"/>
                                          </p:stCondLst>
                                        </p:cTn>
                                        <p:tgtEl>
                                          <p:spTgt spid="8"/>
                                        </p:tgtEl>
                                        <p:attrNameLst>
                                          <p:attrName>ppt_y</p:attrName>
                                        </p:attrNameLst>
                                      </p:cBhvr>
                                      <p:tavLst>
                                        <p:tav tm="0" fmla="#ppt_y-sin(pi*$)/27">
                                          <p:val>
                                            <p:fltVal val="0"/>
                                          </p:val>
                                        </p:tav>
                                        <p:tav tm="100000">
                                          <p:val>
                                            <p:fltVal val="1"/>
                                          </p:val>
                                        </p:tav>
                                      </p:tavLst>
                                    </p:anim>
                                    <p:anim calcmode="lin" valueType="num">
                                      <p:cBhvr>
                                        <p:cTn id="14" dur="131" tmFilter="0, 0; 0.125,0.2665; 0.25,0.4; 0.375,0.465; 0.5,0.5;  0.625,0.535; 0.75,0.6; 0.875,0.7335; 1,1">
                                          <p:stCondLst>
                                            <p:cond delay="1325"/>
                                          </p:stCondLst>
                                        </p:cTn>
                                        <p:tgtEl>
                                          <p:spTgt spid="8"/>
                                        </p:tgtEl>
                                        <p:attrNameLst>
                                          <p:attrName>ppt_y</p:attrName>
                                        </p:attrNameLst>
                                      </p:cBhvr>
                                      <p:tavLst>
                                        <p:tav tm="0" fmla="#ppt_y-sin(pi*$)/81">
                                          <p:val>
                                            <p:fltVal val="0"/>
                                          </p:val>
                                        </p:tav>
                                        <p:tav tm="100000">
                                          <p:val>
                                            <p:fltVal val="1"/>
                                          </p:val>
                                        </p:tav>
                                      </p:tavLst>
                                    </p:anim>
                                    <p:animScale>
                                      <p:cBhvr>
                                        <p:cTn id="15" dur="21">
                                          <p:stCondLst>
                                            <p:cond delay="520"/>
                                          </p:stCondLst>
                                        </p:cTn>
                                        <p:tgtEl>
                                          <p:spTgt spid="8"/>
                                        </p:tgtEl>
                                      </p:cBhvr>
                                      <p:to x="100000" y="60000"/>
                                    </p:animScale>
                                    <p:animScale>
                                      <p:cBhvr>
                                        <p:cTn id="16" dur="133" decel="50000">
                                          <p:stCondLst>
                                            <p:cond delay="541"/>
                                          </p:stCondLst>
                                        </p:cTn>
                                        <p:tgtEl>
                                          <p:spTgt spid="8"/>
                                        </p:tgtEl>
                                      </p:cBhvr>
                                      <p:to x="100000" y="100000"/>
                                    </p:animScale>
                                    <p:animScale>
                                      <p:cBhvr>
                                        <p:cTn id="17" dur="21">
                                          <p:stCondLst>
                                            <p:cond delay="1050"/>
                                          </p:stCondLst>
                                        </p:cTn>
                                        <p:tgtEl>
                                          <p:spTgt spid="8"/>
                                        </p:tgtEl>
                                      </p:cBhvr>
                                      <p:to x="100000" y="80000"/>
                                    </p:animScale>
                                    <p:animScale>
                                      <p:cBhvr>
                                        <p:cTn id="18" dur="133" decel="50000">
                                          <p:stCondLst>
                                            <p:cond delay="1070"/>
                                          </p:stCondLst>
                                        </p:cTn>
                                        <p:tgtEl>
                                          <p:spTgt spid="8"/>
                                        </p:tgtEl>
                                      </p:cBhvr>
                                      <p:to x="100000" y="100000"/>
                                    </p:animScale>
                                    <p:animScale>
                                      <p:cBhvr>
                                        <p:cTn id="19" dur="21">
                                          <p:stCondLst>
                                            <p:cond delay="1314"/>
                                          </p:stCondLst>
                                        </p:cTn>
                                        <p:tgtEl>
                                          <p:spTgt spid="8"/>
                                        </p:tgtEl>
                                      </p:cBhvr>
                                      <p:to x="100000" y="90000"/>
                                    </p:animScale>
                                    <p:animScale>
                                      <p:cBhvr>
                                        <p:cTn id="20" dur="133" decel="50000">
                                          <p:stCondLst>
                                            <p:cond delay="1334"/>
                                          </p:stCondLst>
                                        </p:cTn>
                                        <p:tgtEl>
                                          <p:spTgt spid="8"/>
                                        </p:tgtEl>
                                      </p:cBhvr>
                                      <p:to x="100000" y="100000"/>
                                    </p:animScale>
                                    <p:animScale>
                                      <p:cBhvr>
                                        <p:cTn id="21" dur="21">
                                          <p:stCondLst>
                                            <p:cond delay="1446"/>
                                          </p:stCondLst>
                                        </p:cTn>
                                        <p:tgtEl>
                                          <p:spTgt spid="8"/>
                                        </p:tgtEl>
                                      </p:cBhvr>
                                      <p:to x="100000" y="95000"/>
                                    </p:animScale>
                                    <p:animScale>
                                      <p:cBhvr>
                                        <p:cTn id="22" dur="133" decel="50000">
                                          <p:stCondLst>
                                            <p:cond delay="1467"/>
                                          </p:stCondLst>
                                        </p:cTn>
                                        <p:tgtEl>
                                          <p:spTgt spid="8"/>
                                        </p:tgtEl>
                                      </p:cBhvr>
                                      <p:to x="100000" y="100000"/>
                                    </p:animScale>
                                  </p:childTnLst>
                                </p:cTn>
                              </p:par>
                            </p:childTnLst>
                          </p:cTn>
                        </p:par>
                        <p:par>
                          <p:cTn id="23" fill="hold">
                            <p:stCondLst>
                              <p:cond delay="1600"/>
                            </p:stCondLst>
                            <p:childTnLst>
                              <p:par>
                                <p:cTn id="24" presetID="2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par>
                          <p:cTn id="27" fill="hold">
                            <p:stCondLst>
                              <p:cond delay="2100"/>
                            </p:stCondLst>
                            <p:childTnLst>
                              <p:par>
                                <p:cTn id="28" presetID="18" presetClass="entr" presetSubtype="3"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strips(upRight)">
                                      <p:cBhvr>
                                        <p:cTn id="30" dur="500"/>
                                        <p:tgtEl>
                                          <p:spTgt spid="11"/>
                                        </p:tgtEl>
                                      </p:cBhvr>
                                    </p:animEffect>
                                  </p:childTnLst>
                                </p:cTn>
                              </p:par>
                            </p:childTnLst>
                          </p:cTn>
                        </p:par>
                        <p:par>
                          <p:cTn id="31" fill="hold">
                            <p:stCondLst>
                              <p:cond delay="2600"/>
                            </p:stCondLst>
                            <p:childTnLst>
                              <p:par>
                                <p:cTn id="32" presetID="22" presetClass="entr" presetSubtype="4"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100"/>
                            </p:stCondLst>
                            <p:childTnLst>
                              <p:par>
                                <p:cTn id="36" presetID="18" presetClass="entr" presetSubtype="3"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strips(upRight)">
                                      <p:cBhvr>
                                        <p:cTn id="38" dur="500"/>
                                        <p:tgtEl>
                                          <p:spTgt spid="12"/>
                                        </p:tgtEl>
                                      </p:cBhvr>
                                    </p:animEffect>
                                  </p:childTnLst>
                                </p:cTn>
                              </p:par>
                            </p:childTnLst>
                          </p:cTn>
                        </p:par>
                        <p:par>
                          <p:cTn id="39" fill="hold">
                            <p:stCondLst>
                              <p:cond delay="3600"/>
                            </p:stCondLst>
                            <p:childTnLst>
                              <p:par>
                                <p:cTn id="40" presetID="18" presetClass="entr" presetSubtype="6"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strips(downRight)">
                                      <p:cBhvr>
                                        <p:cTn id="42" dur="500"/>
                                        <p:tgtEl>
                                          <p:spTgt spid="18"/>
                                        </p:tgtEl>
                                      </p:cBhvr>
                                    </p:animEffect>
                                  </p:childTnLst>
                                </p:cTn>
                              </p:par>
                            </p:childTnLst>
                          </p:cTn>
                        </p:par>
                        <p:par>
                          <p:cTn id="43" fill="hold">
                            <p:stCondLst>
                              <p:cond delay="4100"/>
                            </p:stCondLst>
                            <p:childTnLst>
                              <p:par>
                                <p:cTn id="44" presetID="18" presetClass="entr" presetSubtype="6"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strips(downRight)">
                                      <p:cBhvr>
                                        <p:cTn id="46" dur="500"/>
                                        <p:tgtEl>
                                          <p:spTgt spid="13"/>
                                        </p:tgtEl>
                                      </p:cBhvr>
                                    </p:animEffect>
                                  </p:childTnLst>
                                </p:cTn>
                              </p:par>
                            </p:childTnLst>
                          </p:cTn>
                        </p:par>
                        <p:par>
                          <p:cTn id="47" fill="hold">
                            <p:stCondLst>
                              <p:cond delay="4600"/>
                            </p:stCondLst>
                            <p:childTnLst>
                              <p:par>
                                <p:cTn id="48" presetID="18" presetClass="entr" presetSubtype="6"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strips(downRight)">
                                      <p:cBhvr>
                                        <p:cTn id="50" dur="500"/>
                                        <p:tgtEl>
                                          <p:spTgt spid="19"/>
                                        </p:tgtEl>
                                      </p:cBhvr>
                                    </p:animEffect>
                                  </p:childTnLst>
                                </p:cTn>
                              </p:par>
                            </p:childTnLst>
                          </p:cTn>
                        </p:par>
                        <p:par>
                          <p:cTn id="51" fill="hold">
                            <p:stCondLst>
                              <p:cond delay="5100"/>
                            </p:stCondLst>
                            <p:childTnLst>
                              <p:par>
                                <p:cTn id="52" presetID="18" presetClass="entr" presetSubtype="6"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strips(downRight)">
                                      <p:cBhvr>
                                        <p:cTn id="54" dur="500"/>
                                        <p:tgtEl>
                                          <p:spTgt spid="14"/>
                                        </p:tgtEl>
                                      </p:cBhvr>
                                    </p:animEffect>
                                  </p:childTnLst>
                                </p:cTn>
                              </p:par>
                            </p:childTnLst>
                          </p:cTn>
                        </p:par>
                        <p:par>
                          <p:cTn id="55" fill="hold">
                            <p:stCondLst>
                              <p:cond delay="5600"/>
                            </p:stCondLst>
                            <p:childTnLst>
                              <p:par>
                                <p:cTn id="56" presetID="18" presetClass="entr" presetSubtype="6"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strips(downRight)">
                                      <p:cBhvr>
                                        <p:cTn id="58" dur="500"/>
                                        <p:tgtEl>
                                          <p:spTgt spid="20"/>
                                        </p:tgtEl>
                                      </p:cBhvr>
                                    </p:animEffect>
                                  </p:childTnLst>
                                </p:cTn>
                              </p:par>
                            </p:childTnLst>
                          </p:cTn>
                        </p:par>
                        <p:par>
                          <p:cTn id="59" fill="hold">
                            <p:stCondLst>
                              <p:cond delay="6100"/>
                            </p:stCondLst>
                            <p:childTnLst>
                              <p:par>
                                <p:cTn id="60" presetID="18" presetClass="entr" presetSubtype="6"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strips(downRight)">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6</a:t>
            </a:fld>
            <a:endParaRPr lang="es-EC" dirty="0"/>
          </a:p>
        </p:txBody>
      </p:sp>
      <p:sp>
        <p:nvSpPr>
          <p:cNvPr id="6" name="CuadroTexto 5"/>
          <p:cNvSpPr txBox="1"/>
          <p:nvPr/>
        </p:nvSpPr>
        <p:spPr>
          <a:xfrm>
            <a:off x="1507980" y="116632"/>
            <a:ext cx="6768752" cy="1055608"/>
          </a:xfrm>
          <a:prstGeom prst="roundRect">
            <a:avLst/>
          </a:prstGeom>
          <a:solidFill>
            <a:srgbClr val="0070C0"/>
          </a:solidFill>
          <a:ln>
            <a:solidFill>
              <a:sysClr val="windowText" lastClr="000000"/>
            </a:solidFill>
          </a:ln>
        </p:spPr>
        <p:txBody>
          <a:bodyPr wrap="square" rtlCol="0">
            <a:spAutoFit/>
          </a:bodyPr>
          <a:lstStyle/>
          <a:p>
            <a:pPr algn="ctr"/>
            <a:r>
              <a:rPr lang="es-ES" sz="2800" b="1" dirty="0" smtClean="0">
                <a:solidFill>
                  <a:srgbClr val="FFFF00"/>
                </a:solidFill>
                <a:latin typeface="Arial" panose="020B0604020202020204" pitchFamily="34" charset="0"/>
                <a:cs typeface="Arial" panose="020B0604020202020204" pitchFamily="34" charset="0"/>
              </a:rPr>
              <a:t>I.2</a:t>
            </a:r>
          </a:p>
          <a:p>
            <a:pPr algn="ctr"/>
            <a:r>
              <a:rPr lang="en-US" sz="2800" b="1" dirty="0" smtClean="0">
                <a:solidFill>
                  <a:srgbClr val="FFFF00"/>
                </a:solidFill>
                <a:latin typeface="Arial" panose="020B0604020202020204" pitchFamily="34" charset="0"/>
                <a:cs typeface="Arial" panose="020B0604020202020204" pitchFamily="34" charset="0"/>
              </a:rPr>
              <a:t>PROBLEMAS A RESOLVER</a:t>
            </a:r>
            <a:endParaRPr lang="es-ES" sz="2800" b="1" dirty="0">
              <a:solidFill>
                <a:srgbClr val="FFFF00"/>
              </a:solidFill>
              <a:latin typeface="Arial" panose="020B0604020202020204" pitchFamily="34" charset="0"/>
              <a:cs typeface="Arial" panose="020B0604020202020204" pitchFamily="34" charset="0"/>
            </a:endParaRPr>
          </a:p>
        </p:txBody>
      </p:sp>
      <p:sp>
        <p:nvSpPr>
          <p:cNvPr id="61" name="Text Box 99"/>
          <p:cNvSpPr txBox="1">
            <a:spLocks noChangeArrowheads="1"/>
          </p:cNvSpPr>
          <p:nvPr/>
        </p:nvSpPr>
        <p:spPr bwMode="auto">
          <a:xfrm>
            <a:off x="5819030" y="6207338"/>
            <a:ext cx="914400" cy="293688"/>
          </a:xfrm>
          <a:prstGeom prst="rect">
            <a:avLst/>
          </a:prstGeom>
          <a:solidFill>
            <a:schemeClr val="bg2">
              <a:lumMod val="2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TIEMPO</a:t>
            </a:r>
            <a:endParaRPr kumimoji="0" lang="en-US" sz="2400" b="0" i="0" u="none" strike="noStrike" cap="none" normalizeH="0" baseline="0" dirty="0" smtClean="0">
              <a:ln>
                <a:noFill/>
              </a:ln>
              <a:solidFill>
                <a:schemeClr val="bg1"/>
              </a:solidFill>
              <a:effectLst/>
              <a:latin typeface="Arial" panose="020B0604020202020204" pitchFamily="34" charset="0"/>
            </a:endParaRPr>
          </a:p>
        </p:txBody>
      </p:sp>
      <p:sp>
        <p:nvSpPr>
          <p:cNvPr id="62" name="Text Box 98"/>
          <p:cNvSpPr txBox="1">
            <a:spLocks noChangeArrowheads="1"/>
          </p:cNvSpPr>
          <p:nvPr/>
        </p:nvSpPr>
        <p:spPr bwMode="auto">
          <a:xfrm>
            <a:off x="3571130" y="6207338"/>
            <a:ext cx="1208087" cy="373351"/>
          </a:xfrm>
          <a:prstGeom prst="rect">
            <a:avLst/>
          </a:prstGeom>
          <a:solidFill>
            <a:srgbClr val="7030A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ECONÓMICA</a:t>
            </a:r>
            <a:endParaRPr kumimoji="0" lang="en-US" sz="2400" i="0" u="none" strike="noStrike" cap="none" normalizeH="0" baseline="0" dirty="0" smtClean="0">
              <a:ln>
                <a:noFill/>
              </a:ln>
              <a:solidFill>
                <a:schemeClr val="bg1"/>
              </a:solidFill>
              <a:effectLst/>
              <a:latin typeface="Arial" panose="020B0604020202020204" pitchFamily="34" charset="0"/>
            </a:endParaRPr>
          </a:p>
        </p:txBody>
      </p:sp>
      <p:sp>
        <p:nvSpPr>
          <p:cNvPr id="63" name="Text Box 97"/>
          <p:cNvSpPr txBox="1">
            <a:spLocks noChangeArrowheads="1"/>
          </p:cNvSpPr>
          <p:nvPr/>
        </p:nvSpPr>
        <p:spPr bwMode="auto">
          <a:xfrm>
            <a:off x="1310530" y="6207338"/>
            <a:ext cx="1139825" cy="346075"/>
          </a:xfrm>
          <a:prstGeom prst="rect">
            <a:avLst/>
          </a:prstGeom>
          <a:solidFill>
            <a:srgbClr val="00206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TÉCNICA</a:t>
            </a:r>
            <a:endParaRPr kumimoji="0" lang="en-US" sz="2400" b="0" i="0" u="none" strike="noStrike" cap="none" normalizeH="0" baseline="0" dirty="0" smtClean="0">
              <a:ln>
                <a:noFill/>
              </a:ln>
              <a:solidFill>
                <a:schemeClr val="bg1"/>
              </a:solidFill>
              <a:effectLst/>
              <a:latin typeface="Arial" panose="020B0604020202020204" pitchFamily="34" charset="0"/>
            </a:endParaRPr>
          </a:p>
        </p:txBody>
      </p:sp>
      <p:sp>
        <p:nvSpPr>
          <p:cNvPr id="64" name="Text Box 96"/>
          <p:cNvSpPr txBox="1">
            <a:spLocks noChangeArrowheads="1"/>
          </p:cNvSpPr>
          <p:nvPr/>
        </p:nvSpPr>
        <p:spPr bwMode="auto">
          <a:xfrm>
            <a:off x="5444118" y="1262727"/>
            <a:ext cx="1196975" cy="552450"/>
          </a:xfrm>
          <a:prstGeom prst="rect">
            <a:avLst/>
          </a:prstGeom>
          <a:solidFill>
            <a:schemeClr val="accent2">
              <a:lumMod val="5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TALENTO HUMANO</a:t>
            </a:r>
            <a:endParaRPr kumimoji="0" lang="en-US" sz="2400" b="0" i="0" u="none" strike="noStrike" cap="none" normalizeH="0" baseline="0" dirty="0" smtClean="0">
              <a:ln>
                <a:noFill/>
              </a:ln>
              <a:solidFill>
                <a:schemeClr val="bg1"/>
              </a:solidFill>
              <a:effectLst/>
              <a:latin typeface="Arial" panose="020B0604020202020204" pitchFamily="34" charset="0"/>
            </a:endParaRPr>
          </a:p>
        </p:txBody>
      </p:sp>
      <p:sp>
        <p:nvSpPr>
          <p:cNvPr id="65" name="Text Box 95"/>
          <p:cNvSpPr txBox="1">
            <a:spLocks noChangeArrowheads="1"/>
          </p:cNvSpPr>
          <p:nvPr/>
        </p:nvSpPr>
        <p:spPr bwMode="auto">
          <a:xfrm>
            <a:off x="2876996" y="1406738"/>
            <a:ext cx="1550988" cy="390525"/>
          </a:xfrm>
          <a:prstGeom prst="rect">
            <a:avLst/>
          </a:prstGeom>
          <a:solidFill>
            <a:srgbClr val="92D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ADMINISTRATIVO</a:t>
            </a:r>
            <a:endParaRPr kumimoji="0" lang="en-US" sz="2400" b="1" i="0" u="none" strike="noStrike" cap="none" normalizeH="0" baseline="0" dirty="0" smtClean="0">
              <a:ln>
                <a:noFill/>
              </a:ln>
              <a:solidFill>
                <a:schemeClr val="tx1"/>
              </a:solidFill>
              <a:effectLst/>
              <a:latin typeface="Arial" panose="020B0604020202020204" pitchFamily="34" charset="0"/>
            </a:endParaRPr>
          </a:p>
        </p:txBody>
      </p:sp>
      <p:sp>
        <p:nvSpPr>
          <p:cNvPr id="66" name="Text Box 94"/>
          <p:cNvSpPr txBox="1">
            <a:spLocks noChangeArrowheads="1"/>
          </p:cNvSpPr>
          <p:nvPr/>
        </p:nvSpPr>
        <p:spPr bwMode="auto">
          <a:xfrm>
            <a:off x="1072405" y="1406738"/>
            <a:ext cx="914400" cy="390525"/>
          </a:xfrm>
          <a:prstGeom prst="rect">
            <a:avLst/>
          </a:prstGeom>
          <a:solidFill>
            <a:srgbClr val="C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LEGAL</a:t>
            </a:r>
            <a:endParaRPr kumimoji="0" lang="en-US" sz="2400" b="0" i="0" u="none" strike="noStrike" cap="none" normalizeH="0" baseline="0" dirty="0" smtClean="0">
              <a:ln>
                <a:noFill/>
              </a:ln>
              <a:solidFill>
                <a:schemeClr val="bg1"/>
              </a:solidFill>
              <a:effectLst/>
              <a:latin typeface="Arial" panose="020B0604020202020204" pitchFamily="34" charset="0"/>
            </a:endParaRPr>
          </a:p>
        </p:txBody>
      </p:sp>
      <p:sp>
        <p:nvSpPr>
          <p:cNvPr id="67" name="AutoShape 93"/>
          <p:cNvSpPr>
            <a:spLocks noChangeShapeType="1"/>
          </p:cNvSpPr>
          <p:nvPr/>
        </p:nvSpPr>
        <p:spPr bwMode="auto">
          <a:xfrm>
            <a:off x="805705" y="3981662"/>
            <a:ext cx="6891410" cy="45719"/>
          </a:xfrm>
          <a:prstGeom prst="straightConnector1">
            <a:avLst/>
          </a:prstGeom>
          <a:noFill/>
          <a:ln w="412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68" name="AutoShape 92"/>
          <p:cNvSpPr>
            <a:spLocks noChangeShapeType="1"/>
          </p:cNvSpPr>
          <p:nvPr/>
        </p:nvSpPr>
        <p:spPr bwMode="auto">
          <a:xfrm flipV="1">
            <a:off x="1897905" y="3981663"/>
            <a:ext cx="1182688" cy="2193925"/>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69" name="AutoShape 91"/>
          <p:cNvSpPr>
            <a:spLocks noChangeShapeType="1"/>
          </p:cNvSpPr>
          <p:nvPr/>
        </p:nvSpPr>
        <p:spPr bwMode="auto">
          <a:xfrm flipV="1">
            <a:off x="4110880" y="3981663"/>
            <a:ext cx="1182688" cy="2193925"/>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70" name="AutoShape 90"/>
          <p:cNvSpPr>
            <a:spLocks noChangeShapeType="1"/>
          </p:cNvSpPr>
          <p:nvPr/>
        </p:nvSpPr>
        <p:spPr bwMode="auto">
          <a:xfrm flipV="1">
            <a:off x="6269880" y="3981663"/>
            <a:ext cx="1182688" cy="2193925"/>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71" name="AutoShape 89"/>
          <p:cNvSpPr>
            <a:spLocks noChangeShapeType="1"/>
          </p:cNvSpPr>
          <p:nvPr/>
        </p:nvSpPr>
        <p:spPr bwMode="auto">
          <a:xfrm>
            <a:off x="1488330" y="1797263"/>
            <a:ext cx="1025525" cy="2143125"/>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72" name="AutoShape 88"/>
          <p:cNvSpPr>
            <a:spLocks noChangeShapeType="1"/>
          </p:cNvSpPr>
          <p:nvPr/>
        </p:nvSpPr>
        <p:spPr bwMode="auto">
          <a:xfrm>
            <a:off x="3631455" y="1797263"/>
            <a:ext cx="1025525" cy="2143125"/>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73" name="AutoShape 87"/>
          <p:cNvSpPr>
            <a:spLocks noChangeShapeType="1"/>
          </p:cNvSpPr>
          <p:nvPr/>
        </p:nvSpPr>
        <p:spPr bwMode="auto">
          <a:xfrm>
            <a:off x="6080968" y="1797263"/>
            <a:ext cx="1025525" cy="2143125"/>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74" name="AutoShape 86"/>
          <p:cNvSpPr>
            <a:spLocks noChangeShapeType="1"/>
          </p:cNvSpPr>
          <p:nvPr/>
        </p:nvSpPr>
        <p:spPr bwMode="auto">
          <a:xfrm>
            <a:off x="494555" y="2910101"/>
            <a:ext cx="1482725" cy="0"/>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75" name="AutoShape 85"/>
          <p:cNvSpPr>
            <a:spLocks noChangeShapeType="1"/>
          </p:cNvSpPr>
          <p:nvPr/>
        </p:nvSpPr>
        <p:spPr bwMode="auto">
          <a:xfrm>
            <a:off x="5122118" y="2972013"/>
            <a:ext cx="1482725" cy="0"/>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76" name="AutoShape 84"/>
          <p:cNvSpPr>
            <a:spLocks noChangeShapeType="1"/>
          </p:cNvSpPr>
          <p:nvPr/>
        </p:nvSpPr>
        <p:spPr bwMode="auto">
          <a:xfrm>
            <a:off x="2955180" y="3422863"/>
            <a:ext cx="1482725" cy="0"/>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77" name="AutoShape 83"/>
          <p:cNvSpPr>
            <a:spLocks noChangeShapeType="1"/>
          </p:cNvSpPr>
          <p:nvPr/>
        </p:nvSpPr>
        <p:spPr bwMode="auto">
          <a:xfrm>
            <a:off x="5447555" y="4915113"/>
            <a:ext cx="1482725" cy="0"/>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78" name="AutoShape 82"/>
          <p:cNvSpPr>
            <a:spLocks noChangeShapeType="1"/>
          </p:cNvSpPr>
          <p:nvPr/>
        </p:nvSpPr>
        <p:spPr bwMode="auto">
          <a:xfrm>
            <a:off x="3296493" y="4851613"/>
            <a:ext cx="1482725" cy="0"/>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79" name="AutoShape 81"/>
          <p:cNvSpPr>
            <a:spLocks noChangeShapeType="1"/>
          </p:cNvSpPr>
          <p:nvPr/>
        </p:nvSpPr>
        <p:spPr bwMode="auto">
          <a:xfrm>
            <a:off x="951755" y="5056401"/>
            <a:ext cx="1482725" cy="0"/>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80" name="AutoShape 80"/>
          <p:cNvSpPr>
            <a:spLocks noChangeShapeType="1"/>
          </p:cNvSpPr>
          <p:nvPr/>
        </p:nvSpPr>
        <p:spPr bwMode="auto">
          <a:xfrm flipH="1">
            <a:off x="3910855" y="2420888"/>
            <a:ext cx="1482725" cy="0"/>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81" name="AutoShape 79"/>
          <p:cNvSpPr>
            <a:spLocks noChangeShapeType="1"/>
          </p:cNvSpPr>
          <p:nvPr/>
        </p:nvSpPr>
        <p:spPr bwMode="auto">
          <a:xfrm flipH="1">
            <a:off x="1847105" y="2530688"/>
            <a:ext cx="1482725" cy="0"/>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82" name="AutoShape 78"/>
          <p:cNvSpPr>
            <a:spLocks noChangeShapeType="1"/>
          </p:cNvSpPr>
          <p:nvPr/>
        </p:nvSpPr>
        <p:spPr bwMode="auto">
          <a:xfrm flipH="1">
            <a:off x="2228105" y="5648538"/>
            <a:ext cx="1482725" cy="0"/>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83" name="AutoShape 77"/>
          <p:cNvSpPr>
            <a:spLocks noChangeShapeType="1"/>
          </p:cNvSpPr>
          <p:nvPr/>
        </p:nvSpPr>
        <p:spPr bwMode="auto">
          <a:xfrm flipH="1">
            <a:off x="4336305" y="5813638"/>
            <a:ext cx="1482725" cy="0"/>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84" name="AutoShape 76"/>
          <p:cNvSpPr>
            <a:spLocks noChangeShapeType="1"/>
          </p:cNvSpPr>
          <p:nvPr/>
        </p:nvSpPr>
        <p:spPr bwMode="auto">
          <a:xfrm flipH="1">
            <a:off x="6565155" y="5673938"/>
            <a:ext cx="1482725" cy="0"/>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85" name="AutoShape 75"/>
          <p:cNvSpPr>
            <a:spLocks noChangeShapeType="1"/>
          </p:cNvSpPr>
          <p:nvPr/>
        </p:nvSpPr>
        <p:spPr bwMode="auto">
          <a:xfrm flipH="1">
            <a:off x="6536580" y="2768813"/>
            <a:ext cx="1482725" cy="0"/>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86" name="Text Box 74"/>
          <p:cNvSpPr txBox="1">
            <a:spLocks noChangeArrowheads="1"/>
          </p:cNvSpPr>
          <p:nvPr/>
        </p:nvSpPr>
        <p:spPr bwMode="auto">
          <a:xfrm>
            <a:off x="672355" y="2514069"/>
            <a:ext cx="731837" cy="271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Normas</a:t>
            </a:r>
            <a:endParaRPr kumimoji="0" lang="es-ES" sz="3600" b="0" i="0" u="none" strike="noStrike" cap="none" normalizeH="0" baseline="0" dirty="0" smtClean="0">
              <a:ln>
                <a:noFill/>
              </a:ln>
              <a:solidFill>
                <a:schemeClr val="tx1"/>
              </a:solidFill>
              <a:effectLst/>
              <a:latin typeface="Arial" panose="020B0604020202020204" pitchFamily="34" charset="0"/>
            </a:endParaRPr>
          </a:p>
        </p:txBody>
      </p:sp>
      <p:sp>
        <p:nvSpPr>
          <p:cNvPr id="87" name="Text Box 73"/>
          <p:cNvSpPr txBox="1">
            <a:spLocks noChangeArrowheads="1"/>
          </p:cNvSpPr>
          <p:nvPr/>
        </p:nvSpPr>
        <p:spPr bwMode="auto">
          <a:xfrm>
            <a:off x="2012205" y="2108414"/>
            <a:ext cx="1085850" cy="2984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Sanciones</a:t>
            </a:r>
            <a:endParaRPr kumimoji="0" lang="es-ES" sz="3600" b="0" i="0" u="none" strike="noStrike" cap="none" normalizeH="0" baseline="0" dirty="0" smtClean="0">
              <a:ln>
                <a:noFill/>
              </a:ln>
              <a:solidFill>
                <a:schemeClr val="tx1"/>
              </a:solidFill>
              <a:effectLst/>
              <a:latin typeface="Arial" panose="020B0604020202020204" pitchFamily="34" charset="0"/>
            </a:endParaRPr>
          </a:p>
        </p:txBody>
      </p:sp>
      <p:sp>
        <p:nvSpPr>
          <p:cNvPr id="88" name="Text Box 72"/>
          <p:cNvSpPr txBox="1">
            <a:spLocks noChangeArrowheads="1"/>
          </p:cNvSpPr>
          <p:nvPr/>
        </p:nvSpPr>
        <p:spPr bwMode="auto">
          <a:xfrm>
            <a:off x="3144961" y="3085329"/>
            <a:ext cx="755650" cy="2603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Manejo</a:t>
            </a:r>
            <a:endParaRPr kumimoji="0" lang="es-ES" sz="3600" b="0" i="0" u="none" strike="noStrike" cap="none" normalizeH="0" baseline="0" dirty="0" smtClean="0">
              <a:ln>
                <a:noFill/>
              </a:ln>
              <a:solidFill>
                <a:schemeClr val="tx1"/>
              </a:solidFill>
              <a:effectLst/>
              <a:latin typeface="Arial" panose="020B0604020202020204" pitchFamily="34" charset="0"/>
            </a:endParaRPr>
          </a:p>
        </p:txBody>
      </p:sp>
      <p:sp>
        <p:nvSpPr>
          <p:cNvPr id="89" name="Text Box 71"/>
          <p:cNvSpPr txBox="1">
            <a:spLocks noChangeArrowheads="1"/>
          </p:cNvSpPr>
          <p:nvPr/>
        </p:nvSpPr>
        <p:spPr bwMode="auto">
          <a:xfrm>
            <a:off x="5143474" y="2636912"/>
            <a:ext cx="1062906" cy="2675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Capacitación </a:t>
            </a:r>
            <a:endParaRPr kumimoji="0" lang="es-ES" sz="3600" b="0" i="0" u="none" strike="noStrike" cap="none" normalizeH="0" baseline="0" dirty="0" smtClean="0">
              <a:ln>
                <a:noFill/>
              </a:ln>
              <a:solidFill>
                <a:schemeClr val="tx1"/>
              </a:solidFill>
              <a:effectLst/>
              <a:latin typeface="Arial" panose="020B0604020202020204" pitchFamily="34" charset="0"/>
            </a:endParaRPr>
          </a:p>
        </p:txBody>
      </p:sp>
      <p:sp>
        <p:nvSpPr>
          <p:cNvPr id="90" name="Text Box 70"/>
          <p:cNvSpPr txBox="1">
            <a:spLocks noChangeArrowheads="1"/>
          </p:cNvSpPr>
          <p:nvPr/>
        </p:nvSpPr>
        <p:spPr bwMode="auto">
          <a:xfrm>
            <a:off x="6642942" y="2276872"/>
            <a:ext cx="1633789" cy="392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Evaluación de gestión</a:t>
            </a:r>
            <a:endParaRPr kumimoji="0" lang="es-ES" sz="3600" b="0" i="0" u="none" strike="noStrike" cap="none" normalizeH="0" baseline="0" dirty="0" smtClean="0">
              <a:ln>
                <a:noFill/>
              </a:ln>
              <a:solidFill>
                <a:schemeClr val="tx1"/>
              </a:solidFill>
              <a:effectLst/>
              <a:latin typeface="Arial" panose="020B0604020202020204" pitchFamily="34" charset="0"/>
            </a:endParaRPr>
          </a:p>
        </p:txBody>
      </p:sp>
      <p:sp>
        <p:nvSpPr>
          <p:cNvPr id="91" name="Text Box 69"/>
          <p:cNvSpPr txBox="1">
            <a:spLocks noChangeArrowheads="1"/>
          </p:cNvSpPr>
          <p:nvPr/>
        </p:nvSpPr>
        <p:spPr bwMode="auto">
          <a:xfrm>
            <a:off x="3968006" y="1844823"/>
            <a:ext cx="990600" cy="2540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Procesos</a:t>
            </a:r>
            <a:endParaRPr kumimoji="0" lang="es-ES" sz="3600" b="0" i="0" u="none" strike="noStrike" cap="none" normalizeH="0" baseline="0" dirty="0" smtClean="0">
              <a:ln>
                <a:noFill/>
              </a:ln>
              <a:solidFill>
                <a:schemeClr val="tx1"/>
              </a:solidFill>
              <a:effectLst/>
              <a:latin typeface="Arial" panose="020B0604020202020204" pitchFamily="34" charset="0"/>
            </a:endParaRPr>
          </a:p>
        </p:txBody>
      </p:sp>
      <p:sp>
        <p:nvSpPr>
          <p:cNvPr id="92" name="Text Box 68"/>
          <p:cNvSpPr txBox="1">
            <a:spLocks noChangeArrowheads="1"/>
          </p:cNvSpPr>
          <p:nvPr/>
        </p:nvSpPr>
        <p:spPr bwMode="auto">
          <a:xfrm>
            <a:off x="1034235" y="4638399"/>
            <a:ext cx="1027832" cy="323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Seguimiento</a:t>
            </a:r>
            <a:endParaRPr kumimoji="0" lang="es-ES" sz="3600" b="0" i="0" u="none" strike="noStrike" cap="none" normalizeH="0" baseline="0" dirty="0" smtClean="0">
              <a:ln>
                <a:noFill/>
              </a:ln>
              <a:solidFill>
                <a:schemeClr val="tx1"/>
              </a:solidFill>
              <a:effectLst/>
              <a:latin typeface="Arial" panose="020B0604020202020204" pitchFamily="34" charset="0"/>
            </a:endParaRPr>
          </a:p>
        </p:txBody>
      </p:sp>
      <p:sp>
        <p:nvSpPr>
          <p:cNvPr id="93" name="Text Box 67"/>
          <p:cNvSpPr txBox="1">
            <a:spLocks noChangeArrowheads="1"/>
          </p:cNvSpPr>
          <p:nvPr/>
        </p:nvSpPr>
        <p:spPr bwMode="auto">
          <a:xfrm>
            <a:off x="2524968" y="5289401"/>
            <a:ext cx="1019176" cy="2829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Instrumentos</a:t>
            </a:r>
            <a:endParaRPr kumimoji="0" lang="es-ES" sz="3600" b="0" i="0" u="none" strike="noStrike" cap="none" normalizeH="0" baseline="0" dirty="0" smtClean="0">
              <a:ln>
                <a:noFill/>
              </a:ln>
              <a:solidFill>
                <a:schemeClr val="tx1"/>
              </a:solidFill>
              <a:effectLst/>
              <a:latin typeface="Arial" panose="020B0604020202020204" pitchFamily="34" charset="0"/>
            </a:endParaRPr>
          </a:p>
        </p:txBody>
      </p:sp>
      <p:sp>
        <p:nvSpPr>
          <p:cNvPr id="94" name="Text Box 66"/>
          <p:cNvSpPr txBox="1">
            <a:spLocks noChangeArrowheads="1"/>
          </p:cNvSpPr>
          <p:nvPr/>
        </p:nvSpPr>
        <p:spPr bwMode="auto">
          <a:xfrm>
            <a:off x="3631455" y="4443015"/>
            <a:ext cx="799302" cy="31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s-ES" sz="1200" dirty="0" smtClean="0">
                <a:latin typeface="Calibri" panose="020F0502020204030204" pitchFamily="34" charset="0"/>
                <a:ea typeface="Times New Roman" panose="02020603050405020304" pitchFamily="18" charset="0"/>
                <a:cs typeface="Times New Roman" panose="02020603050405020304" pitchFamily="18" charset="0"/>
              </a:rPr>
              <a:t>Ejecución</a:t>
            </a:r>
            <a:endParaRPr kumimoji="0" lang="es-ES" sz="3600" b="0" i="0" u="none" strike="noStrike" cap="none" normalizeH="0" baseline="0" dirty="0" smtClean="0">
              <a:ln>
                <a:noFill/>
              </a:ln>
              <a:solidFill>
                <a:schemeClr val="tx1"/>
              </a:solidFill>
              <a:effectLst/>
              <a:latin typeface="Arial" panose="020B0604020202020204" pitchFamily="34" charset="0"/>
            </a:endParaRPr>
          </a:p>
        </p:txBody>
      </p:sp>
      <p:sp>
        <p:nvSpPr>
          <p:cNvPr id="95" name="Text Box 65"/>
          <p:cNvSpPr txBox="1">
            <a:spLocks noChangeArrowheads="1"/>
          </p:cNvSpPr>
          <p:nvPr/>
        </p:nvSpPr>
        <p:spPr bwMode="auto">
          <a:xfrm>
            <a:off x="5655771" y="4509811"/>
            <a:ext cx="833140" cy="290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Desfase</a:t>
            </a:r>
            <a:endParaRPr kumimoji="0" lang="es-ES" sz="3600" b="0" i="0" u="none" strike="noStrike" cap="none" normalizeH="0" baseline="0" dirty="0" smtClean="0">
              <a:ln>
                <a:noFill/>
              </a:ln>
              <a:solidFill>
                <a:schemeClr val="tx1"/>
              </a:solidFill>
              <a:effectLst/>
              <a:latin typeface="Arial" panose="020B0604020202020204" pitchFamily="34" charset="0"/>
            </a:endParaRPr>
          </a:p>
        </p:txBody>
      </p:sp>
      <p:sp>
        <p:nvSpPr>
          <p:cNvPr id="96" name="Text Box 64"/>
          <p:cNvSpPr txBox="1">
            <a:spLocks noChangeArrowheads="1"/>
          </p:cNvSpPr>
          <p:nvPr/>
        </p:nvSpPr>
        <p:spPr bwMode="auto">
          <a:xfrm>
            <a:off x="6918792" y="5289401"/>
            <a:ext cx="778323" cy="305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Tiempos</a:t>
            </a:r>
            <a:endParaRPr kumimoji="0" lang="es-ES" sz="3600" b="0" i="0" u="none" strike="noStrike" cap="none" normalizeH="0" baseline="0" dirty="0" smtClean="0">
              <a:ln>
                <a:noFill/>
              </a:ln>
              <a:solidFill>
                <a:schemeClr val="tx1"/>
              </a:solidFill>
              <a:effectLst/>
              <a:latin typeface="Arial" panose="020B0604020202020204" pitchFamily="34" charset="0"/>
            </a:endParaRPr>
          </a:p>
        </p:txBody>
      </p:sp>
      <p:sp>
        <p:nvSpPr>
          <p:cNvPr id="97" name="AutoShape 63"/>
          <p:cNvSpPr>
            <a:spLocks noChangeShapeType="1"/>
          </p:cNvSpPr>
          <p:nvPr/>
        </p:nvSpPr>
        <p:spPr bwMode="auto">
          <a:xfrm flipH="1">
            <a:off x="4598243" y="3700676"/>
            <a:ext cx="1482725" cy="0"/>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98" name="Text Box 62"/>
          <p:cNvSpPr txBox="1">
            <a:spLocks noChangeArrowheads="1"/>
          </p:cNvSpPr>
          <p:nvPr/>
        </p:nvSpPr>
        <p:spPr bwMode="auto">
          <a:xfrm>
            <a:off x="4587999" y="3239949"/>
            <a:ext cx="1352153" cy="3191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No estandarizadas</a:t>
            </a:r>
            <a:endParaRPr kumimoji="0" lang="es-ES" sz="3600" b="0" i="0" u="none" strike="noStrike" cap="none" normalizeH="0" baseline="0" dirty="0" smtClean="0">
              <a:ln>
                <a:noFill/>
              </a:ln>
              <a:solidFill>
                <a:schemeClr val="tx1"/>
              </a:solidFill>
              <a:effectLst/>
              <a:latin typeface="Arial" panose="020B0604020202020204" pitchFamily="34" charset="0"/>
            </a:endParaRPr>
          </a:p>
        </p:txBody>
      </p:sp>
      <p:sp>
        <p:nvSpPr>
          <p:cNvPr id="99" name="Text Box 61"/>
          <p:cNvSpPr txBox="1">
            <a:spLocks noChangeArrowheads="1"/>
          </p:cNvSpPr>
          <p:nvPr/>
        </p:nvSpPr>
        <p:spPr bwMode="auto">
          <a:xfrm>
            <a:off x="4566982" y="5441981"/>
            <a:ext cx="1544263" cy="287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Información errónea</a:t>
            </a:r>
            <a:endParaRPr kumimoji="0" lang="es-ES" sz="3600" b="0" i="0" u="none" strike="noStrike" cap="none" normalizeH="0" baseline="0" dirty="0" smtClean="0">
              <a:ln>
                <a:noFill/>
              </a:ln>
              <a:solidFill>
                <a:schemeClr val="tx1"/>
              </a:solidFill>
              <a:effectLst/>
              <a:latin typeface="Arial" panose="020B0604020202020204" pitchFamily="34" charset="0"/>
            </a:endParaRPr>
          </a:p>
        </p:txBody>
      </p:sp>
      <p:sp>
        <p:nvSpPr>
          <p:cNvPr id="100" name="Rectangle 101"/>
          <p:cNvSpPr>
            <a:spLocks noChangeArrowheads="1"/>
          </p:cNvSpPr>
          <p:nvPr/>
        </p:nvSpPr>
        <p:spPr bwMode="auto">
          <a:xfrm>
            <a:off x="748555" y="933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sp>
        <p:nvSpPr>
          <p:cNvPr id="101" name="Rectangle 122"/>
          <p:cNvSpPr>
            <a:spLocks noChangeArrowheads="1"/>
          </p:cNvSpPr>
          <p:nvPr/>
        </p:nvSpPr>
        <p:spPr bwMode="auto">
          <a:xfrm>
            <a:off x="977155" y="1390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sp>
        <p:nvSpPr>
          <p:cNvPr id="60" name="Text Box 100"/>
          <p:cNvSpPr txBox="1">
            <a:spLocks noChangeArrowheads="1"/>
          </p:cNvSpPr>
          <p:nvPr/>
        </p:nvSpPr>
        <p:spPr bwMode="auto">
          <a:xfrm>
            <a:off x="7462524" y="3259496"/>
            <a:ext cx="1602654" cy="1609664"/>
          </a:xfrm>
          <a:prstGeom prst="rect">
            <a:avLst/>
          </a:prstGeom>
          <a:solidFill>
            <a:srgbClr val="FFFF00"/>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1"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INADECUADA GESTIÓN DE LAS UNIDADES DE CONSTRUCCIONES EN LA FISCALIZACIÓN DE OBRAS</a:t>
            </a:r>
            <a:endParaRPr kumimoji="0" lang="es-ES" sz="32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414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7</a:t>
            </a:fld>
            <a:endParaRPr lang="es-EC" dirty="0"/>
          </a:p>
        </p:txBody>
      </p:sp>
      <p:pic>
        <p:nvPicPr>
          <p:cNvPr id="5" name="49 Imagen" descr="PLANTILLA 3.jpg"/>
          <p:cNvPicPr>
            <a:picLocks noChangeAspect="1"/>
          </p:cNvPicPr>
          <p:nvPr/>
        </p:nvPicPr>
        <p:blipFill rotWithShape="1">
          <a:blip r:embed="rId3" cstate="print">
            <a:clrChange>
              <a:clrFrom>
                <a:srgbClr val="FFFFFF"/>
              </a:clrFrom>
              <a:clrTo>
                <a:srgbClr val="FFFFFF">
                  <a:alpha val="0"/>
                </a:srgbClr>
              </a:clrTo>
            </a:clrChange>
          </a:blip>
          <a:srcRect l="1" r="85213"/>
          <a:stretch/>
        </p:blipFill>
        <p:spPr>
          <a:xfrm>
            <a:off x="1" y="0"/>
            <a:ext cx="971599" cy="6857999"/>
          </a:xfrm>
          <a:prstGeom prst="rect">
            <a:avLst/>
          </a:prstGeom>
        </p:spPr>
      </p:pic>
      <p:sp>
        <p:nvSpPr>
          <p:cNvPr id="6" name="CuadroTexto 5"/>
          <p:cNvSpPr txBox="1"/>
          <p:nvPr/>
        </p:nvSpPr>
        <p:spPr>
          <a:xfrm>
            <a:off x="1507980" y="116632"/>
            <a:ext cx="6768752" cy="1055608"/>
          </a:xfrm>
          <a:prstGeom prst="roundRect">
            <a:avLst/>
          </a:prstGeom>
          <a:solidFill>
            <a:srgbClr val="0070C0"/>
          </a:solidFill>
          <a:ln>
            <a:solidFill>
              <a:sysClr val="windowText" lastClr="000000"/>
            </a:solidFill>
          </a:ln>
        </p:spPr>
        <p:txBody>
          <a:bodyPr wrap="square" rtlCol="0">
            <a:spAutoFit/>
          </a:bodyPr>
          <a:lstStyle/>
          <a:p>
            <a:pPr algn="ctr"/>
            <a:r>
              <a:rPr lang="es-ES" sz="2800" b="1" dirty="0" smtClean="0">
                <a:solidFill>
                  <a:srgbClr val="FFFF00"/>
                </a:solidFill>
                <a:latin typeface="Arial" panose="020B0604020202020204" pitchFamily="34" charset="0"/>
                <a:cs typeface="Arial" panose="020B0604020202020204" pitchFamily="34" charset="0"/>
              </a:rPr>
              <a:t>I.3</a:t>
            </a:r>
          </a:p>
          <a:p>
            <a:pPr algn="ctr"/>
            <a:r>
              <a:rPr lang="en-US" sz="2800" b="1" dirty="0" smtClean="0">
                <a:solidFill>
                  <a:srgbClr val="FFFF00"/>
                </a:solidFill>
                <a:latin typeface="Arial" panose="020B0604020202020204" pitchFamily="34" charset="0"/>
                <a:cs typeface="Arial" panose="020B0604020202020204" pitchFamily="34" charset="0"/>
              </a:rPr>
              <a:t>OBJETIVOS</a:t>
            </a:r>
            <a:endParaRPr lang="es-ES" sz="2800" b="1" dirty="0">
              <a:solidFill>
                <a:srgbClr val="FFFF00"/>
              </a:solidFill>
              <a:latin typeface="Arial" panose="020B0604020202020204" pitchFamily="34" charset="0"/>
              <a:cs typeface="Arial" panose="020B0604020202020204" pitchFamily="34" charset="0"/>
            </a:endParaRPr>
          </a:p>
        </p:txBody>
      </p:sp>
      <p:sp>
        <p:nvSpPr>
          <p:cNvPr id="21" name="7 Rectángulo"/>
          <p:cNvSpPr/>
          <p:nvPr/>
        </p:nvSpPr>
        <p:spPr>
          <a:xfrm>
            <a:off x="963976" y="1458497"/>
            <a:ext cx="7992888" cy="1569660"/>
          </a:xfrm>
          <a:prstGeom prst="rect">
            <a:avLst/>
          </a:prstGeom>
          <a:solidFill>
            <a:srgbClr val="0070C0"/>
          </a:solidFill>
          <a:ln>
            <a:solidFill>
              <a:srgbClr val="003300"/>
            </a:solidFill>
          </a:ln>
        </p:spPr>
        <p:txBody>
          <a:bodyPr wrap="square">
            <a:spAutoFit/>
          </a:bodyPr>
          <a:lstStyle/>
          <a:p>
            <a:pPr algn="just"/>
            <a:r>
              <a:rPr lang="es-EC" sz="2400" b="1" dirty="0" smtClean="0">
                <a:solidFill>
                  <a:srgbClr val="FFFF00"/>
                </a:solidFill>
              </a:rPr>
              <a:t>GENERAL:</a:t>
            </a:r>
          </a:p>
          <a:p>
            <a:pPr algn="just"/>
            <a:r>
              <a:rPr lang="es-EC" sz="2400" b="1" dirty="0" smtClean="0">
                <a:solidFill>
                  <a:schemeClr val="bg1"/>
                </a:solidFill>
              </a:rPr>
              <a:t>Diseñar un modelo </a:t>
            </a:r>
            <a:r>
              <a:rPr lang="es-EC" sz="2400" b="1" dirty="0">
                <a:solidFill>
                  <a:schemeClr val="bg1"/>
                </a:solidFill>
              </a:rPr>
              <a:t>de </a:t>
            </a:r>
            <a:r>
              <a:rPr lang="es-EC" sz="2400" b="1" dirty="0" smtClean="0">
                <a:solidFill>
                  <a:schemeClr val="bg1"/>
                </a:solidFill>
              </a:rPr>
              <a:t>gerencia de la fiscalización de obras civiles  para las unidades militares aplicando a </a:t>
            </a:r>
            <a:r>
              <a:rPr lang="es-EC" sz="2400" b="1" dirty="0">
                <a:solidFill>
                  <a:schemeClr val="bg1"/>
                </a:solidFill>
              </a:rPr>
              <a:t>la Escuela Superior Militar </a:t>
            </a:r>
            <a:r>
              <a:rPr lang="es-EC" sz="2400" b="1" dirty="0" smtClean="0">
                <a:solidFill>
                  <a:schemeClr val="bg1"/>
                </a:solidFill>
              </a:rPr>
              <a:t>“Eloy Alfaro”</a:t>
            </a:r>
            <a:r>
              <a:rPr lang="es-ES" sz="2400" b="1" dirty="0" smtClean="0">
                <a:solidFill>
                  <a:schemeClr val="bg1"/>
                </a:solidFill>
              </a:rPr>
              <a:t>.</a:t>
            </a:r>
            <a:endParaRPr lang="es-EC" sz="2400" b="1" dirty="0">
              <a:solidFill>
                <a:schemeClr val="bg1"/>
              </a:solidFill>
            </a:endParaRPr>
          </a:p>
        </p:txBody>
      </p:sp>
      <p:sp>
        <p:nvSpPr>
          <p:cNvPr id="22" name="7 Rectángulo"/>
          <p:cNvSpPr/>
          <p:nvPr/>
        </p:nvSpPr>
        <p:spPr>
          <a:xfrm>
            <a:off x="971600" y="3212976"/>
            <a:ext cx="7985264" cy="3416320"/>
          </a:xfrm>
          <a:prstGeom prst="rect">
            <a:avLst/>
          </a:prstGeom>
          <a:solidFill>
            <a:srgbClr val="0070C0"/>
          </a:solidFill>
          <a:ln>
            <a:solidFill>
              <a:srgbClr val="003300"/>
            </a:solidFill>
          </a:ln>
        </p:spPr>
        <p:txBody>
          <a:bodyPr wrap="square">
            <a:spAutoFit/>
          </a:bodyPr>
          <a:lstStyle/>
          <a:p>
            <a:pPr algn="just"/>
            <a:r>
              <a:rPr lang="es-EC" sz="2400" b="1" dirty="0" smtClean="0">
                <a:solidFill>
                  <a:srgbClr val="FFFF00"/>
                </a:solidFill>
              </a:rPr>
              <a:t>ESPECÍFICOS:</a:t>
            </a:r>
          </a:p>
          <a:p>
            <a:pPr marL="342900" lvl="0" indent="-342900">
              <a:buFont typeface="Wingdings" panose="05000000000000000000" pitchFamily="2" charset="2"/>
              <a:buChar char="Ø"/>
            </a:pPr>
            <a:r>
              <a:rPr lang="es-ES" sz="2400" b="1" dirty="0">
                <a:solidFill>
                  <a:schemeClr val="bg1"/>
                </a:solidFill>
              </a:rPr>
              <a:t>Realizar un diagnóstico de los  problemas administrativos, técnicos, legales</a:t>
            </a:r>
            <a:r>
              <a:rPr lang="es-ES" sz="2400" b="1" dirty="0" smtClean="0">
                <a:solidFill>
                  <a:schemeClr val="bg1"/>
                </a:solidFill>
              </a:rPr>
              <a:t>.</a:t>
            </a:r>
          </a:p>
          <a:p>
            <a:pPr marL="342900" indent="-342900">
              <a:buFont typeface="Wingdings" panose="05000000000000000000" pitchFamily="2" charset="2"/>
              <a:buChar char="Ø"/>
            </a:pPr>
            <a:r>
              <a:rPr lang="es-ES" sz="2400" b="1" dirty="0">
                <a:solidFill>
                  <a:schemeClr val="bg1"/>
                </a:solidFill>
              </a:rPr>
              <a:t>Establecer una línea base en la fiscalización de </a:t>
            </a:r>
            <a:r>
              <a:rPr lang="es-ES" sz="2400" b="1" dirty="0" smtClean="0">
                <a:solidFill>
                  <a:schemeClr val="bg1"/>
                </a:solidFill>
              </a:rPr>
              <a:t>proyectos.</a:t>
            </a:r>
          </a:p>
          <a:p>
            <a:pPr marL="342900" lvl="0" indent="-342900">
              <a:buFont typeface="Wingdings" panose="05000000000000000000" pitchFamily="2" charset="2"/>
              <a:buChar char="Ø"/>
            </a:pPr>
            <a:r>
              <a:rPr lang="es-ES" sz="2400" b="1" dirty="0">
                <a:solidFill>
                  <a:schemeClr val="bg1"/>
                </a:solidFill>
              </a:rPr>
              <a:t>Investigar y evaluar las mejores prácticas para la fiscalización de proyectos en el mundo</a:t>
            </a:r>
            <a:r>
              <a:rPr lang="es-ES" sz="2400" b="1" dirty="0" smtClean="0">
                <a:solidFill>
                  <a:schemeClr val="bg1"/>
                </a:solidFill>
              </a:rPr>
              <a:t>.</a:t>
            </a:r>
          </a:p>
          <a:p>
            <a:pPr marL="342900" indent="-342900">
              <a:buFont typeface="Wingdings" panose="05000000000000000000" pitchFamily="2" charset="2"/>
              <a:buChar char="Ø"/>
            </a:pPr>
            <a:r>
              <a:rPr lang="es-ES" sz="2400" b="1" dirty="0">
                <a:solidFill>
                  <a:schemeClr val="bg1"/>
                </a:solidFill>
              </a:rPr>
              <a:t>Diseñar  y validar el modelo de gerencia para la fiscalización de proyectos de las unidades e institutos del Ejército Ecuatoriano</a:t>
            </a:r>
            <a:r>
              <a:rPr lang="es-ES" sz="2400" b="1" dirty="0" smtClean="0">
                <a:solidFill>
                  <a:schemeClr val="bg1"/>
                </a:solidFill>
              </a:rPr>
              <a:t>.</a:t>
            </a:r>
            <a:endParaRPr lang="es-EC" sz="2400" b="1" dirty="0">
              <a:solidFill>
                <a:schemeClr val="bg1"/>
              </a:solidFill>
            </a:endParaRPr>
          </a:p>
        </p:txBody>
      </p:sp>
    </p:spTree>
    <p:extLst>
      <p:ext uri="{BB962C8B-B14F-4D97-AF65-F5344CB8AC3E}">
        <p14:creationId xmlns:p14="http://schemas.microsoft.com/office/powerpoint/2010/main" val="109655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8</a:t>
            </a:fld>
            <a:endParaRPr lang="es-EC" dirty="0"/>
          </a:p>
        </p:txBody>
      </p:sp>
      <p:pic>
        <p:nvPicPr>
          <p:cNvPr id="5" name="49 Imagen" descr="PLANTILLA 3.jpg"/>
          <p:cNvPicPr>
            <a:picLocks noChangeAspect="1"/>
          </p:cNvPicPr>
          <p:nvPr/>
        </p:nvPicPr>
        <p:blipFill rotWithShape="1">
          <a:blip r:embed="rId3" cstate="print">
            <a:clrChange>
              <a:clrFrom>
                <a:srgbClr val="FFFFFF"/>
              </a:clrFrom>
              <a:clrTo>
                <a:srgbClr val="FFFFFF">
                  <a:alpha val="0"/>
                </a:srgbClr>
              </a:clrTo>
            </a:clrChange>
          </a:blip>
          <a:srcRect l="1" r="85213"/>
          <a:stretch/>
        </p:blipFill>
        <p:spPr>
          <a:xfrm>
            <a:off x="1" y="0"/>
            <a:ext cx="971599" cy="6857999"/>
          </a:xfrm>
          <a:prstGeom prst="rect">
            <a:avLst/>
          </a:prstGeom>
        </p:spPr>
      </p:pic>
      <p:sp>
        <p:nvSpPr>
          <p:cNvPr id="6" name="CuadroTexto 5"/>
          <p:cNvSpPr txBox="1"/>
          <p:nvPr/>
        </p:nvSpPr>
        <p:spPr>
          <a:xfrm>
            <a:off x="1507980" y="116632"/>
            <a:ext cx="6768752" cy="1055608"/>
          </a:xfrm>
          <a:prstGeom prst="roundRect">
            <a:avLst/>
          </a:prstGeom>
          <a:solidFill>
            <a:srgbClr val="0070C0"/>
          </a:solidFill>
          <a:ln>
            <a:solidFill>
              <a:sysClr val="windowText" lastClr="000000"/>
            </a:solidFill>
          </a:ln>
        </p:spPr>
        <p:txBody>
          <a:bodyPr wrap="square" rtlCol="0">
            <a:spAutoFit/>
          </a:bodyPr>
          <a:lstStyle/>
          <a:p>
            <a:pPr algn="ctr"/>
            <a:r>
              <a:rPr lang="es-ES" sz="2800" b="1" dirty="0" smtClean="0">
                <a:solidFill>
                  <a:srgbClr val="FFFF00"/>
                </a:solidFill>
                <a:latin typeface="Arial" panose="020B0604020202020204" pitchFamily="34" charset="0"/>
                <a:cs typeface="Arial" panose="020B0604020202020204" pitchFamily="34" charset="0"/>
              </a:rPr>
              <a:t>I.4</a:t>
            </a:r>
          </a:p>
          <a:p>
            <a:pPr algn="ctr"/>
            <a:r>
              <a:rPr lang="es-UY" sz="2800" b="1" dirty="0" smtClean="0">
                <a:solidFill>
                  <a:srgbClr val="FFFF00"/>
                </a:solidFill>
                <a:latin typeface="Arial" panose="020B0604020202020204" pitchFamily="34" charset="0"/>
                <a:cs typeface="Arial" panose="020B0604020202020204" pitchFamily="34" charset="0"/>
              </a:rPr>
              <a:t>HIPÓTESIS</a:t>
            </a:r>
            <a:r>
              <a:rPr lang="en-US" sz="2800" b="1" dirty="0" smtClean="0">
                <a:solidFill>
                  <a:srgbClr val="FFFF00"/>
                </a:solidFill>
                <a:latin typeface="Arial" panose="020B0604020202020204" pitchFamily="34" charset="0"/>
                <a:cs typeface="Arial" panose="020B0604020202020204" pitchFamily="34" charset="0"/>
              </a:rPr>
              <a:t> DE LA </a:t>
            </a:r>
            <a:r>
              <a:rPr lang="es-UY" sz="2800" b="1" dirty="0" smtClean="0">
                <a:solidFill>
                  <a:srgbClr val="FFFF00"/>
                </a:solidFill>
                <a:latin typeface="Arial" panose="020B0604020202020204" pitchFamily="34" charset="0"/>
                <a:cs typeface="Arial" panose="020B0604020202020204" pitchFamily="34" charset="0"/>
              </a:rPr>
              <a:t>INVESTIGACIÓN</a:t>
            </a:r>
            <a:endParaRPr lang="es-UY" sz="2800" b="1" dirty="0">
              <a:solidFill>
                <a:srgbClr val="FFFF00"/>
              </a:solidFill>
              <a:latin typeface="Arial" panose="020B0604020202020204" pitchFamily="34" charset="0"/>
              <a:cs typeface="Arial" panose="020B0604020202020204" pitchFamily="34" charset="0"/>
            </a:endParaRPr>
          </a:p>
        </p:txBody>
      </p:sp>
      <p:sp>
        <p:nvSpPr>
          <p:cNvPr id="22" name="7 Rectángulo"/>
          <p:cNvSpPr/>
          <p:nvPr/>
        </p:nvSpPr>
        <p:spPr>
          <a:xfrm>
            <a:off x="971600" y="1556792"/>
            <a:ext cx="7985264" cy="2474524"/>
          </a:xfrm>
          <a:prstGeom prst="rect">
            <a:avLst/>
          </a:prstGeom>
          <a:solidFill>
            <a:srgbClr val="0070C0"/>
          </a:solidFill>
          <a:ln>
            <a:solidFill>
              <a:srgbClr val="003300"/>
            </a:solidFill>
          </a:ln>
        </p:spPr>
        <p:txBody>
          <a:bodyPr wrap="square">
            <a:spAutoFit/>
          </a:bodyPr>
          <a:lstStyle/>
          <a:p>
            <a:pPr marL="342900" indent="-342900" defTabSz="889000">
              <a:lnSpc>
                <a:spcPct val="90000"/>
              </a:lnSpc>
              <a:spcBef>
                <a:spcPct val="0"/>
              </a:spcBef>
              <a:spcAft>
                <a:spcPct val="35000"/>
              </a:spcAft>
              <a:buFont typeface="Wingdings" panose="05000000000000000000" pitchFamily="2" charset="2"/>
              <a:buChar char="Ø"/>
            </a:pPr>
            <a:r>
              <a:rPr lang="es-EC" sz="2400" b="1" dirty="0" smtClean="0">
                <a:solidFill>
                  <a:schemeClr val="bg1"/>
                </a:solidFill>
              </a:rPr>
              <a:t>M</a:t>
            </a:r>
            <a:r>
              <a:rPr lang="es-ES" sz="2400" b="1" dirty="0" err="1">
                <a:solidFill>
                  <a:schemeClr val="bg1"/>
                </a:solidFill>
              </a:rPr>
              <a:t>odelo</a:t>
            </a:r>
            <a:r>
              <a:rPr lang="es-ES" sz="2400" b="1" dirty="0">
                <a:solidFill>
                  <a:schemeClr val="bg1"/>
                </a:solidFill>
              </a:rPr>
              <a:t> de gerencia en la Sección Construcciones .</a:t>
            </a:r>
          </a:p>
          <a:p>
            <a:pPr marL="342900" indent="-342900" defTabSz="889000">
              <a:lnSpc>
                <a:spcPct val="90000"/>
              </a:lnSpc>
              <a:spcBef>
                <a:spcPct val="0"/>
              </a:spcBef>
              <a:spcAft>
                <a:spcPct val="35000"/>
              </a:spcAft>
              <a:buFont typeface="Wingdings" panose="05000000000000000000" pitchFamily="2" charset="2"/>
              <a:buChar char="Ø"/>
            </a:pPr>
            <a:r>
              <a:rPr lang="es-ES" sz="2400" b="1" dirty="0">
                <a:solidFill>
                  <a:schemeClr val="bg1"/>
                </a:solidFill>
              </a:rPr>
              <a:t>Corregirá la gestión administrativa, técnica, legal y económica.</a:t>
            </a:r>
          </a:p>
          <a:p>
            <a:pPr marL="342900" indent="-342900" defTabSz="889000">
              <a:lnSpc>
                <a:spcPct val="90000"/>
              </a:lnSpc>
              <a:spcBef>
                <a:spcPct val="0"/>
              </a:spcBef>
              <a:spcAft>
                <a:spcPct val="35000"/>
              </a:spcAft>
              <a:buFont typeface="Wingdings" panose="05000000000000000000" pitchFamily="2" charset="2"/>
              <a:buChar char="Ø"/>
            </a:pPr>
            <a:r>
              <a:rPr lang="es-ES" sz="2400" b="1" dirty="0">
                <a:solidFill>
                  <a:schemeClr val="bg1"/>
                </a:solidFill>
              </a:rPr>
              <a:t>Cumplimiento de las normas legales y de acuerdo a lo  planificado.</a:t>
            </a:r>
          </a:p>
          <a:p>
            <a:pPr marL="342900" indent="-342900" defTabSz="889000">
              <a:lnSpc>
                <a:spcPct val="90000"/>
              </a:lnSpc>
              <a:spcBef>
                <a:spcPct val="0"/>
              </a:spcBef>
              <a:spcAft>
                <a:spcPct val="35000"/>
              </a:spcAft>
              <a:buFont typeface="Wingdings" panose="05000000000000000000" pitchFamily="2" charset="2"/>
              <a:buChar char="Ø"/>
            </a:pPr>
            <a:r>
              <a:rPr lang="es-ES" sz="2400" b="1" dirty="0">
                <a:solidFill>
                  <a:schemeClr val="bg1"/>
                </a:solidFill>
              </a:rPr>
              <a:t>A</a:t>
            </a:r>
            <a:r>
              <a:rPr lang="es-EC" sz="2400" b="1" dirty="0" err="1">
                <a:solidFill>
                  <a:schemeClr val="bg1"/>
                </a:solidFill>
              </a:rPr>
              <a:t>dministrativas</a:t>
            </a:r>
            <a:r>
              <a:rPr lang="es-EC" sz="2400" b="1" dirty="0">
                <a:solidFill>
                  <a:schemeClr val="bg1"/>
                </a:solidFill>
              </a:rPr>
              <a:t>, civiles y </a:t>
            </a:r>
            <a:r>
              <a:rPr lang="es-EC" sz="2400" b="1" dirty="0" smtClean="0">
                <a:solidFill>
                  <a:schemeClr val="bg1"/>
                </a:solidFill>
              </a:rPr>
              <a:t>penales.</a:t>
            </a:r>
            <a:endParaRPr lang="es-EC" sz="2400" b="1" dirty="0">
              <a:solidFill>
                <a:schemeClr val="bg1"/>
              </a:solidFill>
            </a:endParaRPr>
          </a:p>
        </p:txBody>
      </p:sp>
      <p:pic>
        <p:nvPicPr>
          <p:cNvPr id="3" name="Imagen 2"/>
          <p:cNvPicPr>
            <a:picLocks noChangeAspect="1"/>
          </p:cNvPicPr>
          <p:nvPr/>
        </p:nvPicPr>
        <p:blipFill>
          <a:blip r:embed="rId4"/>
          <a:stretch>
            <a:fillRect/>
          </a:stretch>
        </p:blipFill>
        <p:spPr>
          <a:xfrm>
            <a:off x="3658868" y="4691063"/>
            <a:ext cx="2466975" cy="1847850"/>
          </a:xfrm>
          <a:prstGeom prst="rect">
            <a:avLst/>
          </a:prstGeom>
        </p:spPr>
      </p:pic>
    </p:spTree>
    <p:extLst>
      <p:ext uri="{BB962C8B-B14F-4D97-AF65-F5344CB8AC3E}">
        <p14:creationId xmlns:p14="http://schemas.microsoft.com/office/powerpoint/2010/main" val="348921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8D22C14-CB60-4947-86B0-C7427AECFF0B}" type="slidenum">
              <a:rPr lang="es-EC" smtClean="0"/>
              <a:pPr/>
              <a:t>9</a:t>
            </a:fld>
            <a:endParaRPr lang="es-EC" dirty="0"/>
          </a:p>
        </p:txBody>
      </p:sp>
      <p:pic>
        <p:nvPicPr>
          <p:cNvPr id="5" name="49 Imagen" descr="PLANTILLA 3.jpg"/>
          <p:cNvPicPr>
            <a:picLocks noChangeAspect="1"/>
          </p:cNvPicPr>
          <p:nvPr/>
        </p:nvPicPr>
        <p:blipFill rotWithShape="1">
          <a:blip r:embed="rId3" cstate="print">
            <a:clrChange>
              <a:clrFrom>
                <a:srgbClr val="FFFFFF"/>
              </a:clrFrom>
              <a:clrTo>
                <a:srgbClr val="FFFFFF">
                  <a:alpha val="0"/>
                </a:srgbClr>
              </a:clrTo>
            </a:clrChange>
          </a:blip>
          <a:srcRect l="1" r="85213"/>
          <a:stretch/>
        </p:blipFill>
        <p:spPr>
          <a:xfrm>
            <a:off x="1" y="0"/>
            <a:ext cx="971599" cy="6857999"/>
          </a:xfrm>
          <a:prstGeom prst="rect">
            <a:avLst/>
          </a:prstGeom>
        </p:spPr>
      </p:pic>
      <p:sp>
        <p:nvSpPr>
          <p:cNvPr id="6" name="CuadroTexto 5"/>
          <p:cNvSpPr txBox="1"/>
          <p:nvPr/>
        </p:nvSpPr>
        <p:spPr>
          <a:xfrm>
            <a:off x="1507980" y="116632"/>
            <a:ext cx="7178820" cy="1055608"/>
          </a:xfrm>
          <a:prstGeom prst="roundRect">
            <a:avLst/>
          </a:prstGeom>
          <a:solidFill>
            <a:srgbClr val="0070C0"/>
          </a:solidFill>
          <a:ln>
            <a:solidFill>
              <a:sysClr val="windowText" lastClr="000000"/>
            </a:solidFill>
          </a:ln>
        </p:spPr>
        <p:txBody>
          <a:bodyPr wrap="square" rtlCol="0">
            <a:spAutoFit/>
          </a:bodyPr>
          <a:lstStyle/>
          <a:p>
            <a:pPr algn="ctr"/>
            <a:r>
              <a:rPr lang="es-ES" sz="2800" b="1" dirty="0" smtClean="0">
                <a:solidFill>
                  <a:srgbClr val="FFFF00"/>
                </a:solidFill>
                <a:latin typeface="Arial" panose="020B0604020202020204" pitchFamily="34" charset="0"/>
                <a:cs typeface="Arial" panose="020B0604020202020204" pitchFamily="34" charset="0"/>
              </a:rPr>
              <a:t>I.5</a:t>
            </a:r>
          </a:p>
          <a:p>
            <a:pPr algn="ctr"/>
            <a:r>
              <a:rPr lang="es-UY" sz="2800" b="1" dirty="0" smtClean="0">
                <a:solidFill>
                  <a:srgbClr val="FFFF00"/>
                </a:solidFill>
                <a:latin typeface="Arial" panose="020B0604020202020204" pitchFamily="34" charset="0"/>
                <a:cs typeface="Arial" panose="020B0604020202020204" pitchFamily="34" charset="0"/>
              </a:rPr>
              <a:t>METODOLOGÍA</a:t>
            </a:r>
            <a:r>
              <a:rPr lang="en-US" sz="2800" b="1" dirty="0" smtClean="0">
                <a:solidFill>
                  <a:srgbClr val="FFFF00"/>
                </a:solidFill>
                <a:latin typeface="Arial" panose="020B0604020202020204" pitchFamily="34" charset="0"/>
                <a:cs typeface="Arial" panose="020B0604020202020204" pitchFamily="34" charset="0"/>
              </a:rPr>
              <a:t> DE LA </a:t>
            </a:r>
            <a:r>
              <a:rPr lang="es-UY" sz="2800" b="1" dirty="0" smtClean="0">
                <a:solidFill>
                  <a:srgbClr val="FFFF00"/>
                </a:solidFill>
                <a:latin typeface="Arial" panose="020B0604020202020204" pitchFamily="34" charset="0"/>
                <a:cs typeface="Arial" panose="020B0604020202020204" pitchFamily="34" charset="0"/>
              </a:rPr>
              <a:t>INVESTIGACIÓN</a:t>
            </a:r>
            <a:endParaRPr lang="es-UY" sz="2800" b="1" dirty="0">
              <a:solidFill>
                <a:srgbClr val="FFFF00"/>
              </a:solidFill>
              <a:latin typeface="Arial" panose="020B0604020202020204" pitchFamily="34" charset="0"/>
              <a:cs typeface="Arial" panose="020B0604020202020204" pitchFamily="34" charset="0"/>
            </a:endParaRPr>
          </a:p>
        </p:txBody>
      </p:sp>
      <p:sp>
        <p:nvSpPr>
          <p:cNvPr id="7" name="Text Box 12"/>
          <p:cNvSpPr txBox="1">
            <a:spLocks noChangeArrowheads="1"/>
          </p:cNvSpPr>
          <p:nvPr/>
        </p:nvSpPr>
        <p:spPr bwMode="auto">
          <a:xfrm>
            <a:off x="1115616" y="3364715"/>
            <a:ext cx="4608512" cy="1200329"/>
          </a:xfrm>
          <a:prstGeom prst="rect">
            <a:avLst/>
          </a:prstGeom>
          <a:solidFill>
            <a:srgbClr val="0070C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00"/>
                </a:solidFill>
                <a:latin typeface="Arial Rounded MT Bold" pitchFamily="34" charset="0"/>
              </a:defRPr>
            </a:lvl1pPr>
          </a:lstStyle>
          <a:p>
            <a:pPr algn="l"/>
            <a:r>
              <a:rPr lang="es-ES_tradnl" b="1" dirty="0" smtClean="0">
                <a:solidFill>
                  <a:srgbClr val="FFFF00"/>
                </a:solidFill>
                <a:latin typeface="+mj-lt"/>
              </a:rPr>
              <a:t>Técnicas de Investigación</a:t>
            </a:r>
          </a:p>
          <a:p>
            <a:pPr marL="342900" indent="-342900" algn="l">
              <a:buFont typeface="Wingdings" panose="05000000000000000000" pitchFamily="2" charset="2"/>
              <a:buChar char="Ø"/>
            </a:pPr>
            <a:r>
              <a:rPr lang="es-EC" b="1" dirty="0" smtClean="0">
                <a:solidFill>
                  <a:schemeClr val="bg1"/>
                </a:solidFill>
                <a:latin typeface="+mn-lt"/>
              </a:rPr>
              <a:t>Investigación documental</a:t>
            </a:r>
          </a:p>
          <a:p>
            <a:pPr marL="342900" indent="-342900" algn="l">
              <a:buFont typeface="Wingdings" panose="05000000000000000000" pitchFamily="2" charset="2"/>
              <a:buChar char="Ø"/>
            </a:pPr>
            <a:r>
              <a:rPr lang="es-EC" b="1" dirty="0" smtClean="0">
                <a:solidFill>
                  <a:schemeClr val="bg1"/>
                </a:solidFill>
                <a:latin typeface="+mn-lt"/>
              </a:rPr>
              <a:t>Investigación de campo</a:t>
            </a:r>
            <a:endParaRPr lang="es-ES_tradnl" b="1" dirty="0">
              <a:solidFill>
                <a:schemeClr val="bg1"/>
              </a:solidFill>
              <a:latin typeface="+mn-lt"/>
            </a:endParaRPr>
          </a:p>
        </p:txBody>
      </p:sp>
      <p:sp>
        <p:nvSpPr>
          <p:cNvPr id="8" name="Text Box 12"/>
          <p:cNvSpPr txBox="1">
            <a:spLocks noChangeArrowheads="1"/>
          </p:cNvSpPr>
          <p:nvPr/>
        </p:nvSpPr>
        <p:spPr bwMode="auto">
          <a:xfrm>
            <a:off x="1115616" y="1592958"/>
            <a:ext cx="4608512" cy="1200329"/>
          </a:xfrm>
          <a:prstGeom prst="rect">
            <a:avLst/>
          </a:prstGeom>
          <a:solidFill>
            <a:srgbClr val="0070C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es-EC"/>
            </a:defPPr>
            <a:lvl1pPr algn="ctr" eaLnBrk="0" hangingPunct="0">
              <a:defRPr sz="2400">
                <a:ln>
                  <a:solidFill>
                    <a:srgbClr val="000000"/>
                  </a:solidFill>
                </a:ln>
                <a:solidFill>
                  <a:srgbClr val="000000"/>
                </a:solidFill>
                <a:latin typeface="Arial Rounded MT Bold" pitchFamily="34" charset="0"/>
              </a:defRPr>
            </a:lvl1pPr>
          </a:lstStyle>
          <a:p>
            <a:pPr algn="l"/>
            <a:r>
              <a:rPr lang="es-ES_tradnl" b="1" dirty="0" smtClean="0">
                <a:solidFill>
                  <a:srgbClr val="FFFF00"/>
                </a:solidFill>
                <a:latin typeface="+mj-lt"/>
              </a:rPr>
              <a:t>Método de Investigación</a:t>
            </a:r>
          </a:p>
          <a:p>
            <a:pPr marL="342900" indent="-342900" algn="l">
              <a:buFont typeface="Wingdings" panose="05000000000000000000" pitchFamily="2" charset="2"/>
              <a:buChar char="Ø"/>
            </a:pPr>
            <a:r>
              <a:rPr lang="es-EC" b="1" dirty="0">
                <a:solidFill>
                  <a:schemeClr val="bg1"/>
                </a:solidFill>
                <a:latin typeface="+mn-lt"/>
              </a:rPr>
              <a:t>Método cualitativo.</a:t>
            </a:r>
          </a:p>
          <a:p>
            <a:pPr marL="342900" indent="-342900" algn="l">
              <a:buFont typeface="Wingdings" panose="05000000000000000000" pitchFamily="2" charset="2"/>
              <a:buChar char="Ø"/>
            </a:pPr>
            <a:r>
              <a:rPr lang="es-EC" b="1" dirty="0">
                <a:solidFill>
                  <a:schemeClr val="bg1"/>
                </a:solidFill>
                <a:latin typeface="+mn-lt"/>
              </a:rPr>
              <a:t>Método cuantitativo</a:t>
            </a:r>
            <a:endParaRPr lang="es-ES_tradnl" b="1" dirty="0">
              <a:solidFill>
                <a:schemeClr val="bg1"/>
              </a:solidFill>
              <a:latin typeface="+mn-lt"/>
            </a:endParaRPr>
          </a:p>
        </p:txBody>
      </p:sp>
    </p:spTree>
    <p:extLst>
      <p:ext uri="{BB962C8B-B14F-4D97-AF65-F5344CB8AC3E}">
        <p14:creationId xmlns:p14="http://schemas.microsoft.com/office/powerpoint/2010/main" val="252571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fltVal val="0"/>
                                          </p:val>
                                        </p:tav>
                                        <p:tav tm="100000">
                                          <p:val>
                                            <p:strVal val="#ppt_w"/>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15079</TotalTime>
  <Words>2131</Words>
  <Application>Microsoft Office PowerPoint</Application>
  <PresentationFormat>Presentación en pantalla (4:3)</PresentationFormat>
  <Paragraphs>348</Paragraphs>
  <Slides>39</Slides>
  <Notes>27</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39</vt:i4>
      </vt:variant>
    </vt:vector>
  </HeadingPairs>
  <TitlesOfParts>
    <vt:vector size="52" baseType="lpstr">
      <vt:lpstr>Adobe Caslon Pro</vt:lpstr>
      <vt:lpstr>Aharoni</vt:lpstr>
      <vt:lpstr>Arial</vt:lpstr>
      <vt:lpstr>Arial Black</vt:lpstr>
      <vt:lpstr>Arial Narrow</vt:lpstr>
      <vt:lpstr>Britannic Bold</vt:lpstr>
      <vt:lpstr>Calibri</vt:lpstr>
      <vt:lpstr>Garamond</vt:lpstr>
      <vt:lpstr>Times New Roman</vt:lpstr>
      <vt:lpstr>Verdana</vt:lpstr>
      <vt:lpstr>Vladimir Script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raulpavonc</dc:creator>
  <cp:lastModifiedBy>Mary</cp:lastModifiedBy>
  <cp:revision>1741</cp:revision>
  <cp:lastPrinted>2012-12-12T04:23:51Z</cp:lastPrinted>
  <dcterms:created xsi:type="dcterms:W3CDTF">2012-03-25T16:53:10Z</dcterms:created>
  <dcterms:modified xsi:type="dcterms:W3CDTF">2015-06-13T03:47:20Z</dcterms:modified>
</cp:coreProperties>
</file>